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handoutMasterIdLst>
    <p:handoutMasterId r:id="rId20"/>
  </p:handoutMasterIdLst>
  <p:sldIdLst>
    <p:sldId id="295" r:id="rId6"/>
    <p:sldId id="296" r:id="rId7"/>
    <p:sldId id="297" r:id="rId8"/>
    <p:sldId id="299" r:id="rId9"/>
    <p:sldId id="315" r:id="rId10"/>
    <p:sldId id="301" r:id="rId11"/>
    <p:sldId id="316" r:id="rId12"/>
    <p:sldId id="303" r:id="rId13"/>
    <p:sldId id="304" r:id="rId14"/>
    <p:sldId id="305" r:id="rId15"/>
    <p:sldId id="306" r:id="rId16"/>
    <p:sldId id="313" r:id="rId17"/>
    <p:sldId id="308" r:id="rId18"/>
  </p:sldIdLst>
  <p:sldSz cx="12192000" cy="6858000"/>
  <p:notesSz cx="7315200" cy="9601200"/>
  <p:defaultTextStyle>
    <a:defPPr marL="0" marR="0" indent="0" algn="l" defTabSz="457200"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marL="0" marR="0" indent="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1pPr>
    <a:lvl2pPr marL="0" marR="0" indent="1714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2pPr>
    <a:lvl3pPr marL="0" marR="0" indent="3429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3pPr>
    <a:lvl4pPr marL="0" marR="0" indent="5143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4pPr>
    <a:lvl5pPr marL="0" marR="0" indent="6858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5pPr>
    <a:lvl6pPr marL="0" marR="0" indent="8572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6pPr>
    <a:lvl7pPr marL="0" marR="0" indent="10287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7pPr>
    <a:lvl8pPr marL="0" marR="0" indent="12001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8pPr>
    <a:lvl9pPr marL="0" marR="0" indent="13716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009CDC"/>
    <a:srgbClr val="00294B"/>
    <a:srgbClr val="005F9E"/>
    <a:srgbClr val="008E77"/>
    <a:srgbClr val="0DB9FF"/>
    <a:srgbClr val="00ACCD"/>
    <a:srgbClr val="073674"/>
    <a:srgbClr val="000000"/>
    <a:srgbClr val="006FBA"/>
    <a:srgbClr val="5AC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8F44A2F1-9E1F-4B54-A3A2-5F16C0AD49E2}" styleName="">
    <a:tblBg/>
    <a:wholeTbl>
      <a:tcTxStyle b="off" i="off">
        <a:font>
          <a:latin typeface="Avenir Next LT Com Regular"/>
          <a:ea typeface="Avenir Next LT Com Regular"/>
          <a:cs typeface="Avenir Next LT Com Regular"/>
        </a:font>
        <a:srgbClr val="000000"/>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wholeTbl>
    <a:band2H>
      <a:tcTxStyle/>
      <a:tcStyle>
        <a:tcBdr/>
        <a:fill>
          <a:solidFill>
            <a:srgbClr val="EFF1F3"/>
          </a:solidFill>
        </a:fill>
      </a:tcStyle>
    </a:band2H>
    <a:firstCol>
      <a:tcTxStyle b="off" i="off">
        <a:font>
          <a:latin typeface="Avenir Next LT Com Regular"/>
          <a:ea typeface="Avenir Next LT Com Regular"/>
          <a:cs typeface="Avenir Next LT Com Regular"/>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firstCol>
    <a:lastRow>
      <a:tcTxStyle b="off" i="off">
        <a:font>
          <a:latin typeface="Avenir Next LT Com Regular"/>
          <a:ea typeface="Avenir Next LT Com Regular"/>
          <a:cs typeface="Avenir Next LT Com Regular"/>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lastRow>
    <a:firstRow>
      <a:tcTxStyle b="off" i="off">
        <a:font>
          <a:latin typeface="Avenir Next LT Com Regular"/>
          <a:ea typeface="Avenir Next LT Com Regular"/>
          <a:cs typeface="Avenir Next LT Com Regular"/>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firstRow>
  </a:tblStyle>
  <a:tblStyle styleId="{C7B018BB-80A7-4F77-B60F-C8B233D01FF8}" styleName="">
    <a:tblBg/>
    <a:wholeTbl>
      <a:tcTxStyle>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a:font>
          <a:latin typeface="Helvetica Neue Medium"/>
          <a:ea typeface="Helvetica Neue Medium"/>
          <a:cs typeface="Helvetica Neue Medium"/>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1DB100"/>
          </a:solidFill>
        </a:fill>
      </a:tcStyle>
    </a:firstCol>
    <a:lastRow>
      <a:tcTxStyle>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a:font>
          <a:latin typeface="Helvetica Neue Medium"/>
          <a:ea typeface="Helvetica Neue Medium"/>
          <a:cs typeface="Helvetica Neue Medium"/>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2394938"/>
              <a:satOff val="-28078"/>
              <a:lumOff val="-30405"/>
            </a:schemeClr>
          </a:solidFill>
        </a:fill>
      </a:tcStyle>
    </a:firstCol>
    <a:lastRow>
      <a:tcTxStyle b="on">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4C3C2611-4C71-4FC5-86AE-919BDF0F9419}" styleName="">
    <a:tblBg/>
    <a:wholeTbl>
      <a:tcTxStyle>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575724"/>
              <a:satOff val="56070"/>
              <a:lumOff val="-30294"/>
            </a:schemeClr>
          </a:solidFill>
        </a:fill>
      </a:tcStyle>
    </a:firstCol>
    <a:lastRow>
      <a:tcTxStyle>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4D80"/>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320" autoAdjust="0"/>
    <p:restoredTop sz="91597" autoAdjust="0"/>
  </p:normalViewPr>
  <p:slideViewPr>
    <p:cSldViewPr snapToGrid="0" snapToObjects="1">
      <p:cViewPr varScale="1">
        <p:scale>
          <a:sx n="61" d="100"/>
          <a:sy n="61" d="100"/>
        </p:scale>
        <p:origin x="1168"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 d="1"/>
        <a:sy n="1" d="1"/>
      </p:scale>
      <p:origin x="0" y="0"/>
    </p:cViewPr>
  </p:sorterViewPr>
  <p:notesViewPr>
    <p:cSldViewPr snapToGrid="0" snapToObjects="1" showGuides="1">
      <p:cViewPr varScale="1">
        <p:scale>
          <a:sx n="44" d="100"/>
          <a:sy n="44" d="100"/>
        </p:scale>
        <p:origin x="2712"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22" Type="http://schemas.openxmlformats.org/officeDocument/2006/relationships/viewProps" Target="viewProps.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a:xfrm>
            <a:off x="499024" y="8985504"/>
            <a:ext cx="2960103" cy="481727"/>
          </a:xfrm>
          <a:prstGeom prst="rect">
            <a:avLst/>
          </a:prstGeom>
        </p:spPr>
        <p:txBody>
          <a:bodyPr vert="horz" lIns="0" tIns="0" rIns="0" bIns="0" rtlCol="0" anchor="t" anchorCtr="0"/>
          <a:lstStyle>
            <a:lvl1pPr algn="l">
              <a:defRPr sz="1300"/>
            </a:lvl1pPr>
          </a:lstStyle>
          <a:p>
            <a:r>
              <a:rPr lang="en-US" sz="800" dirty="0"/>
              <a:t>© 2025 Capital Group. All rights reserved.</a:t>
            </a:r>
          </a:p>
        </p:txBody>
      </p:sp>
      <p:sp>
        <p:nvSpPr>
          <p:cNvPr id="5" name="Slide Number Placeholder 4"/>
          <p:cNvSpPr>
            <a:spLocks noGrp="1"/>
          </p:cNvSpPr>
          <p:nvPr>
            <p:ph type="sldNum" sz="quarter" idx="3"/>
          </p:nvPr>
        </p:nvSpPr>
        <p:spPr>
          <a:xfrm>
            <a:off x="3788025" y="8936783"/>
            <a:ext cx="3028153" cy="528781"/>
          </a:xfrm>
          <a:prstGeom prst="rect">
            <a:avLst/>
          </a:prstGeom>
        </p:spPr>
        <p:txBody>
          <a:bodyPr vert="horz" lIns="0" tIns="0" rIns="0" bIns="0" rtlCol="0" anchor="t" anchorCtr="0"/>
          <a:lstStyle>
            <a:lvl1pPr algn="r">
              <a:defRPr sz="1300"/>
            </a:lvl1pPr>
          </a:lstStyle>
          <a:p>
            <a:fld id="{36A13049-6E6B-4E42-BAE6-B016CA40E06B}" type="slidenum">
              <a:rPr lang="en-US" smtClean="0"/>
              <a:t>‹#›</a:t>
            </a:fld>
            <a:endParaRPr lang="en-US" dirty="0"/>
          </a:p>
        </p:txBody>
      </p:sp>
      <p:sp>
        <p:nvSpPr>
          <p:cNvPr id="7" name="TextBox 6"/>
          <p:cNvSpPr txBox="1"/>
          <p:nvPr/>
        </p:nvSpPr>
        <p:spPr>
          <a:xfrm>
            <a:off x="499023" y="279106"/>
            <a:ext cx="6317156" cy="290849"/>
          </a:xfrm>
          <a:prstGeom prst="rect">
            <a:avLst/>
          </a:prstGeom>
          <a:noFill/>
        </p:spPr>
        <p:txBody>
          <a:bodyPr wrap="square" lIns="0" tIns="0" rIns="0" bIns="0" rtlCol="0">
            <a:noAutofit/>
          </a:bodyPr>
          <a:lstStyle/>
          <a:p>
            <a:pPr algn="l"/>
            <a:r>
              <a:rPr lang="en-US" sz="1900" b="1" dirty="0">
                <a:solidFill>
                  <a:schemeClr val="tx1"/>
                </a:solidFill>
                <a:latin typeface="+mj-lt"/>
              </a:rPr>
              <a:t>Why a target date fund can be a smart choice</a:t>
            </a:r>
          </a:p>
        </p:txBody>
      </p:sp>
      <p:cxnSp>
        <p:nvCxnSpPr>
          <p:cNvPr id="9" name="Straight Connector 8"/>
          <p:cNvCxnSpPr/>
          <p:nvPr/>
        </p:nvCxnSpPr>
        <p:spPr>
          <a:xfrm>
            <a:off x="499023" y="684894"/>
            <a:ext cx="631715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4428508"/>
      </p:ext>
    </p:extLst>
  </p:cSld>
  <p:clrMap bg1="lt1" tx1="dk1" bg2="lt2" tx2="dk2" accent1="accent1" accent2="accent2" accent3="accent3" accent4="accent4" accent5="accent5" accent6="accent6" hlink="hlink" folHlink="folHlink"/>
  <p:hf hdr="0" dt="0"/>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65" name="Shape 665"/>
          <p:cNvSpPr>
            <a:spLocks noGrp="1" noRot="1" noChangeAspect="1"/>
          </p:cNvSpPr>
          <p:nvPr>
            <p:ph type="sldImg"/>
          </p:nvPr>
        </p:nvSpPr>
        <p:spPr>
          <a:xfrm>
            <a:off x="338138" y="977900"/>
            <a:ext cx="3414712" cy="1920875"/>
          </a:xfrm>
          <a:prstGeom prst="rect">
            <a:avLst/>
          </a:prstGeom>
          <a:ln>
            <a:solidFill>
              <a:schemeClr val="bg1">
                <a:lumMod val="65000"/>
              </a:schemeClr>
            </a:solidFill>
          </a:ln>
          <a:effectLst>
            <a:outerShdw blurRad="50800" dist="38100" dir="2700000" algn="tl" rotWithShape="0">
              <a:prstClr val="black">
                <a:alpha val="40000"/>
              </a:prstClr>
            </a:outerShdw>
          </a:effectLst>
        </p:spPr>
        <p:txBody>
          <a:bodyPr lIns="96648" tIns="48325" rIns="96648" bIns="48325"/>
          <a:lstStyle/>
          <a:p>
            <a:endParaRPr/>
          </a:p>
        </p:txBody>
      </p:sp>
      <p:sp>
        <p:nvSpPr>
          <p:cNvPr id="666" name="Shape 666"/>
          <p:cNvSpPr>
            <a:spLocks noGrp="1"/>
          </p:cNvSpPr>
          <p:nvPr>
            <p:ph type="body" sz="quarter" idx="1"/>
          </p:nvPr>
        </p:nvSpPr>
        <p:spPr>
          <a:xfrm>
            <a:off x="312116" y="3456433"/>
            <a:ext cx="6681216" cy="5760720"/>
          </a:xfrm>
          <a:prstGeom prst="rect">
            <a:avLst/>
          </a:prstGeom>
        </p:spPr>
        <p:txBody>
          <a:bodyPr lIns="96648" tIns="48325" rIns="96648" bIns="48325"/>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endParaRPr dirty="0"/>
          </a:p>
        </p:txBody>
      </p:sp>
      <p:sp>
        <p:nvSpPr>
          <p:cNvPr id="2" name="Footer Placeholder 1"/>
          <p:cNvSpPr>
            <a:spLocks noGrp="1"/>
          </p:cNvSpPr>
          <p:nvPr>
            <p:ph type="ftr" sz="quarter" idx="4"/>
          </p:nvPr>
        </p:nvSpPr>
        <p:spPr>
          <a:xfrm>
            <a:off x="192807" y="9119475"/>
            <a:ext cx="3169920" cy="481727"/>
          </a:xfrm>
          <a:prstGeom prst="rect">
            <a:avLst/>
          </a:prstGeom>
        </p:spPr>
        <p:txBody>
          <a:bodyPr vert="horz" lIns="96648" tIns="48325" rIns="96648" bIns="48325" rtlCol="0" anchor="ctr" anchorCtr="0"/>
          <a:lstStyle>
            <a:lvl1pPr algn="l">
              <a:defRPr sz="800">
                <a:latin typeface="AvenirNext LT Com Regular" panose="020B0503020202020204" pitchFamily="34" charset="0"/>
              </a:defRPr>
            </a:lvl1pPr>
          </a:lstStyle>
          <a:p>
            <a:r>
              <a:rPr lang="en-US" dirty="0"/>
              <a:t>© 2025 Capital Group. All rights reserved.</a:t>
            </a:r>
          </a:p>
        </p:txBody>
      </p:sp>
      <p:sp>
        <p:nvSpPr>
          <p:cNvPr id="3" name="Slide Number Placeholder 2"/>
          <p:cNvSpPr>
            <a:spLocks noGrp="1"/>
          </p:cNvSpPr>
          <p:nvPr>
            <p:ph type="sldNum" sz="quarter" idx="5"/>
          </p:nvPr>
        </p:nvSpPr>
        <p:spPr>
          <a:xfrm>
            <a:off x="3950782" y="9119475"/>
            <a:ext cx="3169920" cy="481727"/>
          </a:xfrm>
          <a:prstGeom prst="rect">
            <a:avLst/>
          </a:prstGeom>
        </p:spPr>
        <p:txBody>
          <a:bodyPr vert="horz" lIns="96648" tIns="48325" rIns="96648" bIns="48325" rtlCol="0" anchor="ctr" anchorCtr="0"/>
          <a:lstStyle>
            <a:lvl1pPr algn="r">
              <a:defRPr sz="800">
                <a:latin typeface="AvenirNext LT Com Regular" panose="020B0503020202020204" pitchFamily="34" charset="0"/>
              </a:defRPr>
            </a:lvl1pPr>
          </a:lstStyle>
          <a:p>
            <a:fld id="{313BF4A9-858F-4D59-9EF7-6963AF44619B}" type="slidenum">
              <a:rPr lang="en-US" smtClean="0"/>
              <a:pPr/>
              <a:t>‹#›</a:t>
            </a:fld>
            <a:endParaRPr lang="en-US"/>
          </a:p>
        </p:txBody>
      </p:sp>
      <p:sp>
        <p:nvSpPr>
          <p:cNvPr id="4" name="TextBox 3"/>
          <p:cNvSpPr txBox="1"/>
          <p:nvPr/>
        </p:nvSpPr>
        <p:spPr>
          <a:xfrm>
            <a:off x="312117" y="265524"/>
            <a:ext cx="6808585" cy="2616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40270" rtlCol="0" anchor="ctr">
            <a:spAutoFit/>
          </a:bodyPr>
          <a:lstStyle/>
          <a:p>
            <a:pPr marL="0" marR="0" indent="0" algn="l" defTabSz="483244" rtl="0" fontAlgn="auto" latinLnBrk="0" hangingPunct="0">
              <a:lnSpc>
                <a:spcPct val="100000"/>
              </a:lnSpc>
              <a:spcBef>
                <a:spcPts val="0"/>
              </a:spcBef>
              <a:spcAft>
                <a:spcPts val="0"/>
              </a:spcAft>
              <a:buClrTx/>
              <a:buSzTx/>
              <a:buFontTx/>
              <a:buNone/>
              <a:tabLst/>
            </a:pPr>
            <a:r>
              <a:rPr kumimoji="0" lang="en-US" sz="1700" b="1" i="0" u="none" strike="noStrike" cap="none" spc="0" normalizeH="0" baseline="0" dirty="0">
                <a:ln>
                  <a:noFill/>
                </a:ln>
                <a:solidFill>
                  <a:schemeClr val="tx1"/>
                </a:solidFill>
                <a:effectLst/>
                <a:uFillTx/>
                <a:latin typeface="AvenirNext LT Com Regular" panose="020B0503020202020204" pitchFamily="34" charset="0"/>
                <a:ea typeface="Avenir Next LT Com Regular"/>
                <a:cs typeface="Avenir Next LT Com Regular"/>
                <a:sym typeface="Avenir Next LT Com Regular"/>
              </a:rPr>
              <a:t>Why a target date fund can be a smart choice</a:t>
            </a:r>
          </a:p>
        </p:txBody>
      </p:sp>
      <p:sp>
        <p:nvSpPr>
          <p:cNvPr id="8" name="Line 9"/>
          <p:cNvSpPr>
            <a:spLocks noChangeShapeType="1"/>
          </p:cNvSpPr>
          <p:nvPr/>
        </p:nvSpPr>
        <p:spPr bwMode="auto">
          <a:xfrm>
            <a:off x="313267" y="3452098"/>
            <a:ext cx="6700724" cy="0"/>
          </a:xfrm>
          <a:prstGeom prst="line">
            <a:avLst/>
          </a:prstGeom>
          <a:noFill/>
          <a:ln w="9525">
            <a:solidFill>
              <a:schemeClr val="accent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7423" tIns="48711" rIns="97423" bIns="48711"/>
          <a:lstStyle/>
          <a:p>
            <a:endParaRPr lang="en-US"/>
          </a:p>
        </p:txBody>
      </p:sp>
      <p:sp>
        <p:nvSpPr>
          <p:cNvPr id="9" name="Rectangle 10"/>
          <p:cNvSpPr>
            <a:spLocks noChangeArrowheads="1"/>
          </p:cNvSpPr>
          <p:nvPr/>
        </p:nvSpPr>
        <p:spPr bwMode="auto">
          <a:xfrm>
            <a:off x="208744" y="492035"/>
            <a:ext cx="3383280" cy="309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986" tIns="50994" rIns="101986" bIns="50994">
            <a:spAutoFit/>
          </a:bodyPr>
          <a:lstStyle>
            <a:lvl1pPr defTabSz="962025">
              <a:defRPr>
                <a:solidFill>
                  <a:schemeClr val="tx1"/>
                </a:solidFill>
                <a:latin typeface="AvenirNext LT Com Regular" panose="020B0503020202020204" pitchFamily="34" charset="0"/>
                <a:cs typeface="Arial" panose="020B0604020202020204" pitchFamily="34" charset="0"/>
              </a:defRPr>
            </a:lvl1pPr>
            <a:lvl2pPr marL="742950" indent="-285750" defTabSz="962025">
              <a:defRPr>
                <a:solidFill>
                  <a:schemeClr val="tx1"/>
                </a:solidFill>
                <a:latin typeface="AvenirNext LT Com Regular" panose="020B0503020202020204" pitchFamily="34" charset="0"/>
                <a:cs typeface="Arial" panose="020B0604020202020204" pitchFamily="34" charset="0"/>
              </a:defRPr>
            </a:lvl2pPr>
            <a:lvl3pPr marL="1143000" indent="-228600" defTabSz="962025">
              <a:defRPr>
                <a:solidFill>
                  <a:schemeClr val="tx1"/>
                </a:solidFill>
                <a:latin typeface="AvenirNext LT Com Regular" panose="020B0503020202020204" pitchFamily="34" charset="0"/>
                <a:cs typeface="Arial" panose="020B0604020202020204" pitchFamily="34" charset="0"/>
              </a:defRPr>
            </a:lvl3pPr>
            <a:lvl4pPr marL="1600200" indent="-228600" defTabSz="962025">
              <a:defRPr>
                <a:solidFill>
                  <a:schemeClr val="tx1"/>
                </a:solidFill>
                <a:latin typeface="AvenirNext LT Com Regular" panose="020B0503020202020204" pitchFamily="34" charset="0"/>
                <a:cs typeface="Arial" panose="020B0604020202020204" pitchFamily="34" charset="0"/>
              </a:defRPr>
            </a:lvl4pPr>
            <a:lvl5pPr marL="2057400" indent="-228600" defTabSz="962025">
              <a:defRPr>
                <a:solidFill>
                  <a:schemeClr val="tx1"/>
                </a:solidFill>
                <a:latin typeface="AvenirNext LT Com Regular" panose="020B0503020202020204" pitchFamily="34" charset="0"/>
                <a:cs typeface="Arial" panose="020B0604020202020204" pitchFamily="34" charset="0"/>
              </a:defRPr>
            </a:lvl5pPr>
            <a:lvl6pPr marL="2514600" indent="-228600" defTabSz="962025" eaLnBrk="0" fontAlgn="base" hangingPunct="0">
              <a:spcBef>
                <a:spcPct val="0"/>
              </a:spcBef>
              <a:spcAft>
                <a:spcPct val="0"/>
              </a:spcAft>
              <a:defRPr>
                <a:solidFill>
                  <a:schemeClr val="tx1"/>
                </a:solidFill>
                <a:latin typeface="AvenirNext LT Com Regular" panose="020B0503020202020204" pitchFamily="34" charset="0"/>
                <a:cs typeface="Arial" panose="020B0604020202020204" pitchFamily="34" charset="0"/>
              </a:defRPr>
            </a:lvl6pPr>
            <a:lvl7pPr marL="2971800" indent="-228600" defTabSz="962025" eaLnBrk="0" fontAlgn="base" hangingPunct="0">
              <a:spcBef>
                <a:spcPct val="0"/>
              </a:spcBef>
              <a:spcAft>
                <a:spcPct val="0"/>
              </a:spcAft>
              <a:defRPr>
                <a:solidFill>
                  <a:schemeClr val="tx1"/>
                </a:solidFill>
                <a:latin typeface="AvenirNext LT Com Regular" panose="020B0503020202020204" pitchFamily="34" charset="0"/>
                <a:cs typeface="Arial" panose="020B0604020202020204" pitchFamily="34" charset="0"/>
              </a:defRPr>
            </a:lvl7pPr>
            <a:lvl8pPr marL="3429000" indent="-228600" defTabSz="962025" eaLnBrk="0" fontAlgn="base" hangingPunct="0">
              <a:spcBef>
                <a:spcPct val="0"/>
              </a:spcBef>
              <a:spcAft>
                <a:spcPct val="0"/>
              </a:spcAft>
              <a:defRPr>
                <a:solidFill>
                  <a:schemeClr val="tx1"/>
                </a:solidFill>
                <a:latin typeface="AvenirNext LT Com Regular" panose="020B0503020202020204" pitchFamily="34" charset="0"/>
                <a:cs typeface="Arial" panose="020B0604020202020204" pitchFamily="34" charset="0"/>
              </a:defRPr>
            </a:lvl8pPr>
            <a:lvl9pPr marL="3886200" indent="-228600" defTabSz="962025" eaLnBrk="0" fontAlgn="base" hangingPunct="0">
              <a:spcBef>
                <a:spcPct val="0"/>
              </a:spcBef>
              <a:spcAft>
                <a:spcPct val="0"/>
              </a:spcAft>
              <a:defRPr>
                <a:solidFill>
                  <a:schemeClr val="tx1"/>
                </a:solidFill>
                <a:latin typeface="AvenirNext LT Com Regular" panose="020B0503020202020204" pitchFamily="34" charset="0"/>
                <a:cs typeface="Arial" panose="020B0604020202020204" pitchFamily="34" charset="0"/>
              </a:defRPr>
            </a:lvl9pPr>
          </a:lstStyle>
          <a:p>
            <a:pPr algn="l" eaLnBrk="1" hangingPunct="1">
              <a:defRPr/>
            </a:pPr>
            <a:r>
              <a:rPr lang="en-US" altLang="en-US" sz="1300" b="0" dirty="0">
                <a:solidFill>
                  <a:schemeClr val="tx1"/>
                </a:solidFill>
              </a:rPr>
              <a:t>Slide</a:t>
            </a:r>
            <a:r>
              <a:rPr lang="en-US" altLang="en-US" sz="1300" b="1" dirty="0">
                <a:solidFill>
                  <a:schemeClr val="tx1"/>
                </a:solidFill>
              </a:rPr>
              <a:t> </a:t>
            </a:r>
            <a:fld id="{B44EDDEE-EE1D-49B5-A8DD-42474B6EA45C}" type="slidenum">
              <a:rPr lang="en-US" altLang="en-US" sz="1300" b="1" smtClean="0">
                <a:solidFill>
                  <a:schemeClr val="tx1"/>
                </a:solidFill>
              </a:rPr>
              <a:pPr algn="l" eaLnBrk="1" hangingPunct="1">
                <a:defRPr/>
              </a:pPr>
              <a:t>‹#›</a:t>
            </a:fld>
            <a:endParaRPr lang="en-US" altLang="en-US" sz="1500" b="1" dirty="0">
              <a:solidFill>
                <a:schemeClr val="tx1"/>
              </a:solidFill>
            </a:endParaRPr>
          </a:p>
        </p:txBody>
      </p:sp>
    </p:spTree>
    <p:extLst>
      <p:ext uri="{BB962C8B-B14F-4D97-AF65-F5344CB8AC3E}">
        <p14:creationId xmlns:p14="http://schemas.microsoft.com/office/powerpoint/2010/main" val="2861976928"/>
      </p:ext>
    </p:extLst>
  </p:cSld>
  <p:clrMap bg1="lt1" tx1="dk1" bg2="lt2" tx2="dk2" accent1="accent1" accent2="accent2" accent3="accent3" accent4="accent4" accent5="accent5" accent6="accent6" hlink="hlink" folHlink="folHlink"/>
  <p:hf hdr="0" dt="0"/>
  <p:notesStyle>
    <a:lvl1pPr marL="171450" indent="-171450" defTabSz="228600" latinLnBrk="0">
      <a:lnSpc>
        <a:spcPts val="1400"/>
      </a:lnSpc>
      <a:buFont typeface="Arial" panose="020B0604020202020204" pitchFamily="34" charset="0"/>
      <a:buChar char="•"/>
      <a:defRPr sz="1000">
        <a:latin typeface="+mn-lt"/>
        <a:ea typeface="AvenirNext LT Com Regular" panose="020B0503020202020204" pitchFamily="34" charset="0"/>
        <a:cs typeface="AvenirNext LT Com Regular" panose="020B0503020202020204" pitchFamily="34" charset="0"/>
        <a:sym typeface="Avenir Next LT Com Regular"/>
      </a:defRPr>
    </a:lvl1pPr>
    <a:lvl2pPr marL="342900" indent="-171450" defTabSz="228600" latinLnBrk="0">
      <a:lnSpc>
        <a:spcPts val="1400"/>
      </a:lnSpc>
      <a:buFont typeface="Avenir Next LT Com Regular" panose="020B0503020202020204" pitchFamily="34" charset="0"/>
      <a:buChar char="–"/>
      <a:defRPr sz="900">
        <a:latin typeface="+mn-lt"/>
        <a:ea typeface="Avenir Next LT Com Regular"/>
        <a:cs typeface="Avenir Next LT Com Regular"/>
        <a:sym typeface="Avenir Next LT Com Regular"/>
      </a:defRPr>
    </a:lvl2pPr>
    <a:lvl3pPr marL="514350" indent="-171450" defTabSz="228600" latinLnBrk="0">
      <a:lnSpc>
        <a:spcPts val="1400"/>
      </a:lnSpc>
      <a:buFont typeface="Arial" panose="020B0604020202020204" pitchFamily="34" charset="0"/>
      <a:buChar char="•"/>
      <a:defRPr sz="900">
        <a:latin typeface="+mn-lt"/>
        <a:ea typeface="Avenir Next LT Com Regular"/>
        <a:cs typeface="Avenir Next LT Com Regular"/>
        <a:sym typeface="Avenir Next LT Com Regular"/>
      </a:defRPr>
    </a:lvl3pPr>
    <a:lvl4pPr marL="685800" indent="-171450" defTabSz="228600" latinLnBrk="0">
      <a:lnSpc>
        <a:spcPts val="1400"/>
      </a:lnSpc>
      <a:buFont typeface="Avenir Next LT Com Regular" panose="020B0503020202020204" pitchFamily="34" charset="0"/>
      <a:buChar char="–"/>
      <a:defRPr sz="800">
        <a:latin typeface="+mn-lt"/>
        <a:ea typeface="Avenir Next LT Com Regular"/>
        <a:cs typeface="Avenir Next LT Com Regular"/>
        <a:sym typeface="Avenir Next LT Com Regular"/>
      </a:defRPr>
    </a:lvl4pPr>
    <a:lvl5pPr marL="857250" indent="-171450" defTabSz="228600" latinLnBrk="0">
      <a:lnSpc>
        <a:spcPts val="1400"/>
      </a:lnSpc>
      <a:buFont typeface="Arial" panose="020B0604020202020204" pitchFamily="34" charset="0"/>
      <a:buChar char="•"/>
      <a:defRPr sz="800">
        <a:latin typeface="+mn-lt"/>
        <a:ea typeface="Avenir Next LT Com Regular"/>
        <a:cs typeface="Avenir Next LT Com Regular"/>
        <a:sym typeface="Avenir Next LT Com Regular"/>
      </a:defRPr>
    </a:lvl5pPr>
    <a:lvl6pPr indent="571500" defTabSz="228600" latinLnBrk="0">
      <a:defRPr sz="800">
        <a:latin typeface="Avenir Next LT Com Regular"/>
        <a:ea typeface="Avenir Next LT Com Regular"/>
        <a:cs typeface="Avenir Next LT Com Regular"/>
        <a:sym typeface="Avenir Next LT Com Regular"/>
      </a:defRPr>
    </a:lvl6pPr>
    <a:lvl7pPr indent="685800" defTabSz="228600" latinLnBrk="0">
      <a:defRPr sz="800">
        <a:latin typeface="Avenir Next LT Com Regular"/>
        <a:ea typeface="Avenir Next LT Com Regular"/>
        <a:cs typeface="Avenir Next LT Com Regular"/>
        <a:sym typeface="Avenir Next LT Com Regular"/>
      </a:defRPr>
    </a:lvl7pPr>
    <a:lvl8pPr indent="800100" defTabSz="228600" latinLnBrk="0">
      <a:defRPr sz="800">
        <a:latin typeface="Avenir Next LT Com Regular"/>
        <a:ea typeface="Avenir Next LT Com Regular"/>
        <a:cs typeface="Avenir Next LT Com Regular"/>
        <a:sym typeface="Avenir Next LT Com Regular"/>
      </a:defRPr>
    </a:lvl8pPr>
    <a:lvl9pPr indent="914400" defTabSz="228600" latinLnBrk="0">
      <a:defRPr sz="800">
        <a:latin typeface="Avenir Next LT Com Regular"/>
        <a:ea typeface="Avenir Next LT Com Regular"/>
        <a:cs typeface="Avenir Next LT Com Regular"/>
        <a:sym typeface="Avenir Next LT Com Regular"/>
      </a:defRPr>
    </a:lvl9pPr>
  </p:notesStyle>
  <p:extLst>
    <p:ext uri="{620B2872-D7B9-4A21-9093-7833F8D536E1}">
      <p15:sldGuideLst xmlns:p15="http://schemas.microsoft.com/office/powerpoint/2012/main">
        <p15:guide id="1" orient="horz" pos="3024" userDrawn="1">
          <p15:clr>
            <a:srgbClr val="F26B43"/>
          </p15:clr>
        </p15:guide>
        <p15:guide id="2" pos="2304"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a:xfrm>
            <a:off x="312116" y="3456433"/>
            <a:ext cx="6681216" cy="5760720"/>
          </a:xfrm>
        </p:spPr>
        <p:txBody>
          <a:bodyPr/>
          <a:lstStyle/>
          <a:p>
            <a:r>
              <a:rPr lang="en-US" dirty="0"/>
              <a:t>Good </a:t>
            </a:r>
            <a:r>
              <a:rPr lang="en-US" dirty="0">
                <a:solidFill>
                  <a:schemeClr val="accent4"/>
                </a:solidFill>
              </a:rPr>
              <a:t>[morning/afternoon].</a:t>
            </a:r>
          </a:p>
          <a:p>
            <a:r>
              <a:rPr lang="en-US" dirty="0"/>
              <a:t>My name is </a:t>
            </a:r>
            <a:r>
              <a:rPr lang="en-US" dirty="0">
                <a:solidFill>
                  <a:schemeClr val="accent4"/>
                </a:solidFill>
              </a:rPr>
              <a:t>[name], </a:t>
            </a:r>
            <a:r>
              <a:rPr lang="en-US" dirty="0"/>
              <a:t>and I’m a </a:t>
            </a:r>
            <a:r>
              <a:rPr lang="en-US" dirty="0">
                <a:solidFill>
                  <a:schemeClr val="accent4"/>
                </a:solidFill>
              </a:rPr>
              <a:t>[title] </a:t>
            </a:r>
            <a:r>
              <a:rPr lang="en-US" dirty="0"/>
              <a:t>with </a:t>
            </a:r>
            <a:r>
              <a:rPr lang="en-US" dirty="0">
                <a:solidFill>
                  <a:schemeClr val="accent4"/>
                </a:solidFill>
              </a:rPr>
              <a:t>[firm’s name]. </a:t>
            </a:r>
          </a:p>
          <a:p>
            <a:r>
              <a:rPr lang="en-US" dirty="0"/>
              <a:t>Your employer has asked me to talk with you about saving for retirement with target date funds.</a:t>
            </a:r>
          </a:p>
          <a:p>
            <a:r>
              <a:rPr lang="en-US" dirty="0"/>
              <a:t>I’m excited to tell you about target date funds and the benefits of investing in one. Let’s get started.</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1</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1016684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Actress and humanitarian Audrey Hepburn once said: “To plant a garden is to believe in tomorrow.”</a:t>
            </a:r>
          </a:p>
          <a:p>
            <a:r>
              <a:rPr lang="en-US" dirty="0"/>
              <a:t>Much like planting a garden, you have to plan ahead for retirement — and the earlier you start, the better your potential for success. </a:t>
            </a:r>
          </a:p>
          <a:p>
            <a:r>
              <a:rPr lang="en-US" dirty="0"/>
              <a:t>But with just 21% of American workers feeling very confident that they’ll have enough money in retirement </a:t>
            </a:r>
            <a:r>
              <a:rPr lang="en-US" b="0" i="0" dirty="0">
                <a:solidFill>
                  <a:srgbClr val="202124"/>
                </a:solidFill>
                <a:effectLst/>
              </a:rPr>
              <a:t>(according to the Employee Benefit Research Institute’s 2024 Retirement Confidence Survey published </a:t>
            </a:r>
            <a:r>
              <a:rPr lang="en-US" b="0" i="0" dirty="0">
                <a:solidFill>
                  <a:srgbClr val="222222"/>
                </a:solidFill>
                <a:effectLst/>
                <a:latin typeface="+mn-lt"/>
              </a:rPr>
              <a:t>April 25, 2024</a:t>
            </a:r>
            <a:r>
              <a:rPr lang="en-US" b="0" i="0" dirty="0">
                <a:solidFill>
                  <a:srgbClr val="202124"/>
                </a:solidFill>
                <a:effectLst/>
              </a:rPr>
              <a:t>), </a:t>
            </a:r>
            <a:r>
              <a:rPr lang="en-US" dirty="0"/>
              <a:t>most of us could use some help planning for tomorrow. </a:t>
            </a:r>
          </a:p>
          <a:p>
            <a:pPr marL="0" indent="0">
              <a:buNone/>
            </a:pPr>
            <a:r>
              <a:rPr lang="en-US" dirty="0">
                <a:solidFill>
                  <a:schemeClr val="accent4"/>
                </a:solidFill>
              </a:rPr>
              <a:t>[CLICK]</a:t>
            </a: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2</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1447831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Today, I want to share three reasons target date </a:t>
            </a:r>
            <a:r>
              <a:rPr lang="en-US"/>
              <a:t>funds can make </a:t>
            </a:r>
            <a:r>
              <a:rPr lang="en-US" dirty="0"/>
              <a:t>investing for retirement easy.</a:t>
            </a:r>
          </a:p>
          <a:p>
            <a:r>
              <a:rPr lang="en-US" dirty="0"/>
              <a:t>First reason: Target date funds simplify the process of investing for retirement because you don’t have to choose a variety of different investments. To give you an example, your employer has selected the American Funds Target Date Retirement Series for your plan. Each of these target date funds contain a broad mix of investments that were selected by the Capital Group Target Date Solutions Committee, a group of experienced investment professionals who also actively monitor each fund.</a:t>
            </a:r>
          </a:p>
          <a:p>
            <a:r>
              <a:rPr lang="en-US" dirty="0"/>
              <a:t>Each target date fund is made up of a broad range of investments and designed to meet your changing financial needs over time, so you can choose a single fund as your overall portfolio. </a:t>
            </a:r>
          </a:p>
          <a:p>
            <a:r>
              <a:rPr lang="en-US" dirty="0"/>
              <a:t>Target date funds are designed to help you invest for retirement now and generate income later with just one easy-to-use portfolio.</a:t>
            </a:r>
          </a:p>
          <a:p>
            <a:pPr marL="0" indent="0">
              <a:buNone/>
            </a:pPr>
            <a:r>
              <a:rPr lang="en-US" dirty="0">
                <a:solidFill>
                  <a:schemeClr val="accent4"/>
                </a:solidFill>
              </a:rPr>
              <a:t>[CLICK]</a:t>
            </a:r>
          </a:p>
        </p:txBody>
      </p:sp>
      <p:sp>
        <p:nvSpPr>
          <p:cNvPr id="4" name="Slide Number Placeholder 3"/>
          <p:cNvSpPr>
            <a:spLocks noGrp="1"/>
          </p:cNvSpPr>
          <p:nvPr>
            <p:ph type="sldNum" sz="quarter" idx="10"/>
          </p:nvPr>
        </p:nvSpPr>
        <p:spPr/>
        <p:txBody>
          <a:bodyPr/>
          <a:lstStyle/>
          <a:p>
            <a:fld id="{313BF4A9-858F-4D59-9EF7-6963AF44619B}" type="slidenum">
              <a:rPr lang="en-US" smtClean="0"/>
              <a:pPr/>
              <a:t>3</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2188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Second reason: A target date fund is designed to be the only investment you need. </a:t>
            </a:r>
          </a:p>
          <a:p>
            <a:r>
              <a:rPr lang="en-US" dirty="0"/>
              <a:t>That’s because the investment mix changes from a more growth-oriented focus to a more income-oriented focus as the fund gets closer to its target date. This means you don’t have to worry about changing your investment strategy as long as your anticipated retirement date stays the same.</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4</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1162298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This chart, which is called a glide path, helps show how the investments in a target date fund change over time:</a:t>
            </a:r>
          </a:p>
          <a:p>
            <a:pPr marL="0" indent="0">
              <a:buNone/>
            </a:pPr>
            <a:r>
              <a:rPr lang="en-US" dirty="0">
                <a:solidFill>
                  <a:schemeClr val="accent4"/>
                </a:solidFill>
              </a:rPr>
              <a:t>[CLICK]</a:t>
            </a:r>
            <a:endParaRPr lang="en-US" dirty="0"/>
          </a:p>
          <a:p>
            <a:r>
              <a:rPr lang="en-US" dirty="0"/>
              <a:t>Moving from left to right, you see that stocks play a larger role in each fund objectives makeup or mix when the target retirement date is years away. That’s because stocks have potential for higher returns, but they’re also more vulnerable to market declines. </a:t>
            </a:r>
          </a:p>
          <a:p>
            <a:pPr marL="0" indent="0">
              <a:buNone/>
            </a:pPr>
            <a:r>
              <a:rPr lang="en-US" dirty="0">
                <a:solidFill>
                  <a:schemeClr val="accent4"/>
                </a:solidFill>
              </a:rPr>
              <a:t>[CLICK]</a:t>
            </a:r>
            <a:endParaRPr lang="en-US" dirty="0"/>
          </a:p>
          <a:p>
            <a:r>
              <a:rPr lang="en-US" dirty="0"/>
              <a:t>As you continue toward the target retirement date, which is the year that corresponds roughly to the year you intend to retire and begin taking withdrawals, the mix gradually shifts to include more bonds, which tend to rise and fall less dramatically than stocks, but typically don’t offer as much potential for growth.</a:t>
            </a:r>
          </a:p>
          <a:p>
            <a:r>
              <a:rPr lang="en-US" dirty="0"/>
              <a:t>This approach helps emphasize investment growth when you’re younger — when your investments can take on more market risk because you have time on your side — and this approach can help reduce the impact of market declines as you near retirement and start preparing to take retirement withdrawals.</a:t>
            </a:r>
          </a:p>
          <a:p>
            <a:pPr marL="0" indent="0">
              <a:buNone/>
            </a:pPr>
            <a:r>
              <a:rPr lang="en-US" dirty="0">
                <a:solidFill>
                  <a:schemeClr val="accent4"/>
                </a:solidFill>
              </a:rPr>
              <a:t>[CLICK]</a:t>
            </a:r>
            <a:endParaRPr lang="en-US" dirty="0"/>
          </a:p>
          <a:p>
            <a:r>
              <a:rPr lang="en-US" dirty="0"/>
              <a:t>The funds in the American Funds Target Date Retirement Series are also managed for approximately  </a:t>
            </a:r>
          </a:p>
          <a:p>
            <a:pPr marL="0" indent="0">
              <a:buNone/>
            </a:pPr>
            <a:r>
              <a:rPr lang="en-US" dirty="0"/>
              <a:t>     30 years beyond the target retirement date. So the allocation to bonds continues to increase through</a:t>
            </a:r>
          </a:p>
          <a:p>
            <a:pPr marL="0" indent="0">
              <a:buNone/>
            </a:pPr>
            <a:r>
              <a:rPr lang="en-US" dirty="0"/>
              <a:t>     retirement, which can help provide a measure of protection during </a:t>
            </a:r>
            <a:r>
              <a:rPr lang="en-US" b="0" i="0" dirty="0">
                <a:solidFill>
                  <a:srgbClr val="222222"/>
                </a:solidFill>
                <a:effectLst/>
                <a:latin typeface="ProximaNova-Regular"/>
              </a:rPr>
              <a:t>stock </a:t>
            </a:r>
            <a:r>
              <a:rPr lang="en-US" dirty="0"/>
              <a:t>market declines. </a:t>
            </a:r>
          </a:p>
          <a:p>
            <a:pPr marL="0" indent="0">
              <a:buNone/>
            </a:pPr>
            <a:r>
              <a:rPr lang="en-US" dirty="0">
                <a:solidFill>
                  <a:schemeClr val="accent4"/>
                </a:solidFill>
              </a:rPr>
              <a:t>[CLICK]</a:t>
            </a:r>
          </a:p>
        </p:txBody>
      </p:sp>
      <p:sp>
        <p:nvSpPr>
          <p:cNvPr id="4" name="Slide Number Placeholder 3"/>
          <p:cNvSpPr>
            <a:spLocks noGrp="1"/>
          </p:cNvSpPr>
          <p:nvPr>
            <p:ph type="sldNum" sz="quarter" idx="10"/>
          </p:nvPr>
        </p:nvSpPr>
        <p:spPr/>
        <p:txBody>
          <a:bodyPr/>
          <a:lstStyle/>
          <a:p>
            <a:fld id="{313BF4A9-858F-4D59-9EF7-6963AF44619B}" type="slidenum">
              <a:rPr lang="en-US" smtClean="0"/>
              <a:pPr/>
              <a:t>5</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712156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Third reason: Getting started with a target date fund is easy because you simply choose the fund that corresponds roughly to the year you plan to retire.</a:t>
            </a:r>
          </a:p>
          <a:p>
            <a:r>
              <a:rPr lang="en-US" dirty="0"/>
              <a:t>Let me show you an example.</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6</a:t>
            </a:fld>
            <a:endParaRPr lang="en-US" dirty="0"/>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3838937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pPr marL="0" indent="0">
              <a:buNone/>
            </a:pPr>
            <a:r>
              <a:rPr lang="en-US" dirty="0">
                <a:solidFill>
                  <a:schemeClr val="accent4"/>
                </a:solidFill>
              </a:rPr>
              <a:t>[CLICK]</a:t>
            </a:r>
            <a:endParaRPr lang="en-US" dirty="0"/>
          </a:p>
          <a:p>
            <a:r>
              <a:rPr lang="en-US" dirty="0"/>
              <a:t>First is your birth year. Let’s use 1981 as an example.</a:t>
            </a:r>
          </a:p>
          <a:p>
            <a:pPr marL="0" indent="0">
              <a:buNone/>
            </a:pPr>
            <a:r>
              <a:rPr lang="en-US" dirty="0">
                <a:solidFill>
                  <a:schemeClr val="accent4"/>
                </a:solidFill>
              </a:rPr>
              <a:t>[CLICK]</a:t>
            </a:r>
            <a:endParaRPr lang="en-US" dirty="0"/>
          </a:p>
          <a:p>
            <a:r>
              <a:rPr lang="en-US" dirty="0"/>
              <a:t>Then determine what age you expect to retire. This is age 65 for many investors, but may be different for you.</a:t>
            </a:r>
          </a:p>
          <a:p>
            <a:pPr marL="0" indent="0">
              <a:buNone/>
            </a:pPr>
            <a:r>
              <a:rPr lang="en-US" dirty="0">
                <a:solidFill>
                  <a:schemeClr val="accent4"/>
                </a:solidFill>
              </a:rPr>
              <a:t>[CLICK]</a:t>
            </a:r>
            <a:r>
              <a:rPr lang="en-US" dirty="0"/>
              <a:t> </a:t>
            </a:r>
          </a:p>
          <a:p>
            <a:r>
              <a:rPr lang="en-US" dirty="0"/>
              <a:t>Add your birth year and the age you plan to retire to get your approximate retirement year.  </a:t>
            </a:r>
            <a:br>
              <a:rPr lang="en-US" dirty="0"/>
            </a:br>
            <a:r>
              <a:rPr lang="en-US" dirty="0"/>
              <a:t>In this example, that would be 2046.</a:t>
            </a:r>
          </a:p>
          <a:p>
            <a:pPr marL="0" indent="0">
              <a:buNone/>
            </a:pPr>
            <a:r>
              <a:rPr lang="en-US" dirty="0">
                <a:solidFill>
                  <a:schemeClr val="accent4"/>
                </a:solidFill>
              </a:rPr>
              <a:t>[CLICK]</a:t>
            </a:r>
            <a:endParaRPr lang="en-US" dirty="0"/>
          </a:p>
          <a:p>
            <a:r>
              <a:rPr lang="en-US" dirty="0"/>
              <a:t>Then choose the target date fund that corresponds roughly to your retirement year. </a:t>
            </a:r>
          </a:p>
          <a:p>
            <a:r>
              <a:rPr lang="en-US" dirty="0"/>
              <a:t>That’s it! You just chose your target date fund. As we saw earlier, that single fund choice gives you a broad mix of investments that changes over time to help you pursue your retirement goals. Plus, investment professionals continue to manage each portfolio for approximately 30 years after it reaches its target date.</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7</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32267079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You can learn more about the things that we covered today by visiting targetdatesimplified.com.</a:t>
            </a:r>
          </a:p>
          <a:p>
            <a:r>
              <a:rPr lang="en-US" dirty="0"/>
              <a:t>You’ll find a video that helps explain target date funds in a fun and easy-to-understand way. </a:t>
            </a:r>
          </a:p>
          <a:p>
            <a:r>
              <a:rPr lang="en-US" dirty="0"/>
              <a:t>There’s also a fund selection tool to help you find the target date fund that's most closely aligned to the year you expect to retire.</a:t>
            </a:r>
          </a:p>
          <a:p>
            <a:r>
              <a:rPr lang="en-US" dirty="0"/>
              <a:t>Once you’ve determined your fund, you can see its glide path, asset mix and underlying funds.</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8</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361105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p:spPr>
      </p:sp>
      <p:sp>
        <p:nvSpPr>
          <p:cNvPr id="3" name="Notes Placeholder 2"/>
          <p:cNvSpPr>
            <a:spLocks noGrp="1"/>
          </p:cNvSpPr>
          <p:nvPr>
            <p:ph type="body" idx="1"/>
          </p:nvPr>
        </p:nvSpPr>
        <p:spPr/>
        <p:txBody>
          <a:bodyPr/>
          <a:lstStyle/>
          <a:p>
            <a:r>
              <a:rPr lang="en-US" dirty="0"/>
              <a:t>Not every mutual fund company or target date series is created equal. Let’s talk about just a few things that help set Capital Group and the American Funds Target Date Retirement Series apart from the rest.</a:t>
            </a:r>
          </a:p>
          <a:p>
            <a:pPr marL="0" indent="0">
              <a:buNone/>
            </a:pPr>
            <a:r>
              <a:rPr lang="en-US" dirty="0">
                <a:solidFill>
                  <a:schemeClr val="accent4"/>
                </a:solidFill>
              </a:rPr>
              <a:t>[CLICK]</a:t>
            </a:r>
            <a:endParaRPr lang="en-US" dirty="0"/>
          </a:p>
          <a:p>
            <a:r>
              <a:rPr lang="en-US" dirty="0"/>
              <a:t>Capital Group is the manager of one of the nation’s largest mutual fund families. For </a:t>
            </a:r>
            <a:r>
              <a:rPr lang="en-US" b="0" i="0" dirty="0">
                <a:solidFill>
                  <a:srgbClr val="222222"/>
                </a:solidFill>
                <a:effectLst/>
              </a:rPr>
              <a:t>more than</a:t>
            </a:r>
            <a:r>
              <a:rPr lang="en-US" dirty="0"/>
              <a:t> 90 years, the firm has been pursuing superior </a:t>
            </a:r>
            <a:r>
              <a:rPr lang="en-US" b="0" i="0" dirty="0">
                <a:solidFill>
                  <a:srgbClr val="222222"/>
                </a:solidFill>
                <a:effectLst/>
                <a:latin typeface="ProximaNova-Regular"/>
              </a:rPr>
              <a:t>outcomes</a:t>
            </a:r>
            <a:r>
              <a:rPr lang="en-US" dirty="0"/>
              <a:t> for long-term investors like you.</a:t>
            </a:r>
          </a:p>
          <a:p>
            <a:pPr marL="0" indent="0">
              <a:buNone/>
            </a:pPr>
            <a:r>
              <a:rPr lang="en-US" dirty="0">
                <a:solidFill>
                  <a:schemeClr val="accent4"/>
                </a:solidFill>
              </a:rPr>
              <a:t>[CLICK]</a:t>
            </a:r>
            <a:endParaRPr lang="en-US" dirty="0"/>
          </a:p>
          <a:p>
            <a:r>
              <a:rPr lang="en-US" dirty="0"/>
              <a:t>Capital Group recognizes that costs can hurt your retirement investment over time; that’s one reason why it’s committed to low fees.</a:t>
            </a:r>
          </a:p>
          <a:p>
            <a:pPr marL="0" indent="0">
              <a:buNone/>
            </a:pPr>
            <a:r>
              <a:rPr lang="en-US" dirty="0">
                <a:solidFill>
                  <a:schemeClr val="accent4"/>
                </a:solidFill>
              </a:rPr>
              <a:t>[CLICK]</a:t>
            </a:r>
            <a:endParaRPr lang="en-US" dirty="0"/>
          </a:p>
          <a:p>
            <a:r>
              <a:rPr lang="en-US" dirty="0"/>
              <a:t>Funds in the series are monitored by the Target Date Solutions Committee, a team of seasoned investment professionals with diverse backgrounds.</a:t>
            </a:r>
          </a:p>
          <a:p>
            <a:pPr lvl="1"/>
            <a:r>
              <a:rPr lang="en-US" sz="1000" dirty="0"/>
              <a:t>With an average of 29 years of investment industry experience (as of December 31, 2024), the team reviews and adjusts the investment mix of each target date fund.</a:t>
            </a:r>
          </a:p>
          <a:p>
            <a:pPr marL="0" indent="0">
              <a:buNone/>
            </a:pPr>
            <a:r>
              <a:rPr lang="en-US" dirty="0">
                <a:solidFill>
                  <a:schemeClr val="accent4"/>
                </a:solidFill>
              </a:rPr>
              <a:t>[CLICK]</a:t>
            </a: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pPr marL="0" indent="0">
              <a:buNone/>
            </a:pPr>
            <a:endParaRPr lang="en-US" dirty="0">
              <a:solidFill>
                <a:schemeClr val="accent4"/>
              </a:solidFill>
            </a:endParaRP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9</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3365303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Now it’s time for you to plant a seed for your future by saving for retirement. </a:t>
            </a:r>
          </a:p>
          <a:p>
            <a:r>
              <a:rPr lang="en-US" dirty="0"/>
              <a:t>As you’ve seen today, the American Funds Target Date Retirement Series makes it easy to get started: </a:t>
            </a:r>
          </a:p>
          <a:p>
            <a:pPr lvl="1">
              <a:buFont typeface="AvenirNext LT Com Regular" panose="020B0503020202020204" pitchFamily="34" charset="0"/>
              <a:buChar char="–"/>
            </a:pPr>
            <a:r>
              <a:rPr lang="en-US" sz="1000" dirty="0"/>
              <a:t>The Series takes the uncertainty out of choosing investments. With a single fund, you actually get a wide range of investments to help balance market risk and growth.</a:t>
            </a:r>
          </a:p>
          <a:p>
            <a:pPr lvl="1">
              <a:buFont typeface="AvenirNext LT Com Regular" panose="020B0503020202020204" pitchFamily="34" charset="0"/>
              <a:buChar char="–"/>
            </a:pPr>
            <a:r>
              <a:rPr lang="en-US" sz="1000" dirty="0"/>
              <a:t>With a diverse investment mix that automatically changes over time, a target date fund is designed to be the only retirement investment you need.</a:t>
            </a:r>
          </a:p>
          <a:p>
            <a:pPr lvl="1">
              <a:buFont typeface="AvenirNext LT Com Regular" panose="020B0503020202020204" pitchFamily="34" charset="0"/>
              <a:buChar char="–"/>
            </a:pPr>
            <a:r>
              <a:rPr lang="en-US" sz="1000" dirty="0"/>
              <a:t>It’s easy to choose your fund based on your approximate retirement year.</a:t>
            </a:r>
          </a:p>
          <a:p>
            <a:pPr lvl="1">
              <a:buFont typeface="AvenirNext LT Com Regular" panose="020B0503020202020204" pitchFamily="34" charset="0"/>
              <a:buChar char="–"/>
            </a:pPr>
            <a:r>
              <a:rPr lang="en-US" sz="1000" dirty="0"/>
              <a:t>Capital Group emphasizes professional investment management </a:t>
            </a:r>
            <a:r>
              <a:rPr lang="en-US" dirty="0"/>
              <a:t>and has</a:t>
            </a:r>
            <a:r>
              <a:rPr lang="en-US" sz="1000" dirty="0"/>
              <a:t> a commitment to low fees.</a:t>
            </a:r>
          </a:p>
          <a:p>
            <a:r>
              <a:rPr lang="en-US" dirty="0"/>
              <a:t>For more information about American Funds target date funds, please visit your plan’s website or contact your human resources representative. </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10</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3194570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pPr marL="0" indent="0">
              <a:buNone/>
            </a:pPr>
            <a:r>
              <a:rPr lang="en-US" b="1" dirty="0">
                <a:solidFill>
                  <a:schemeClr val="accent4"/>
                </a:solidFill>
              </a:rPr>
              <a:t>[Note to financial professional: Please refer to slide.]</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11</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1602170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pPr marL="0" indent="0">
              <a:buNone/>
            </a:pPr>
            <a:r>
              <a:rPr lang="en-US" b="1" dirty="0">
                <a:solidFill>
                  <a:schemeClr val="accent4"/>
                </a:solidFill>
              </a:rPr>
              <a:t>[Note to financial professional: Please refer to slide.]</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12</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768035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6550" y="979488"/>
            <a:ext cx="3416300" cy="1920875"/>
          </a:xfrm>
          <a:effectLst>
            <a:outerShdw blurRad="50800" dist="38100" dir="2700000" algn="tl" rotWithShape="0">
              <a:prstClr val="black">
                <a:alpha val="40000"/>
              </a:prstClr>
            </a:outerShdw>
          </a:effectLst>
        </p:spPr>
      </p:sp>
      <p:sp>
        <p:nvSpPr>
          <p:cNvPr id="3" name="Notes Placeholder 2"/>
          <p:cNvSpPr>
            <a:spLocks noGrp="1"/>
          </p:cNvSpPr>
          <p:nvPr>
            <p:ph type="body" idx="1"/>
          </p:nvPr>
        </p:nvSpPr>
        <p:spPr/>
        <p:txBody>
          <a:bodyPr/>
          <a:lstStyle/>
          <a:p>
            <a:r>
              <a:rPr lang="en-US" dirty="0"/>
              <a:t>[Note to financial professional: Thank employees for attending, take any questions they have and let them know how to get in touch with you if they need further assistance.]</a:t>
            </a:r>
          </a:p>
          <a:p>
            <a:r>
              <a:rPr lang="en-US" dirty="0"/>
              <a:t>I’d be happy to take any questions at this point.</a:t>
            </a:r>
          </a:p>
          <a:p>
            <a:pPr marL="0" indent="0">
              <a:buNone/>
            </a:pPr>
            <a:r>
              <a:rPr lang="en-US" dirty="0">
                <a:solidFill>
                  <a:schemeClr val="accent4"/>
                </a:solidFill>
              </a:rPr>
              <a:t>[CLICK]</a:t>
            </a:r>
          </a:p>
          <a:p>
            <a:endParaRPr lang="en-US" dirty="0"/>
          </a:p>
        </p:txBody>
      </p:sp>
      <p:sp>
        <p:nvSpPr>
          <p:cNvPr id="4" name="Slide Number Placeholder 3"/>
          <p:cNvSpPr>
            <a:spLocks noGrp="1"/>
          </p:cNvSpPr>
          <p:nvPr>
            <p:ph type="sldNum" sz="quarter" idx="10"/>
          </p:nvPr>
        </p:nvSpPr>
        <p:spPr/>
        <p:txBody>
          <a:bodyPr/>
          <a:lstStyle/>
          <a:p>
            <a:fld id="{313BF4A9-858F-4D59-9EF7-6963AF44619B}" type="slidenum">
              <a:rPr lang="en-US" smtClean="0"/>
              <a:pPr/>
              <a:t>13</a:t>
            </a:fld>
            <a:endParaRPr lang="en-US"/>
          </a:p>
        </p:txBody>
      </p:sp>
      <p:sp>
        <p:nvSpPr>
          <p:cNvPr id="5" name="Footer Placeholder 4"/>
          <p:cNvSpPr>
            <a:spLocks noGrp="1"/>
          </p:cNvSpPr>
          <p:nvPr>
            <p:ph type="ftr" sz="quarter" idx="11"/>
          </p:nvPr>
        </p:nvSpPr>
        <p:spPr/>
        <p:txBody>
          <a:bodyPr/>
          <a:lstStyle/>
          <a:p>
            <a:r>
              <a:rPr lang="en-US" dirty="0"/>
              <a:t>© 2025 Capital Group. All rights reserved.</a:t>
            </a:r>
          </a:p>
        </p:txBody>
      </p:sp>
    </p:spTree>
    <p:extLst>
      <p:ext uri="{BB962C8B-B14F-4D97-AF65-F5344CB8AC3E}">
        <p14:creationId xmlns:p14="http://schemas.microsoft.com/office/powerpoint/2010/main" val="105697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ank hedge">
    <p:spTree>
      <p:nvGrpSpPr>
        <p:cNvPr id="1" name=""/>
        <p:cNvGrpSpPr/>
        <p:nvPr/>
      </p:nvGrpSpPr>
      <p:grpSpPr>
        <a:xfrm>
          <a:off x="0" y="0"/>
          <a:ext cx="0" cy="0"/>
          <a:chOff x="0" y="0"/>
          <a:chExt cx="0" cy="0"/>
        </a:xfrm>
      </p:grpSpPr>
      <p:sp>
        <p:nvSpPr>
          <p:cNvPr id="42"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7D726D"/>
                </a:solidFill>
                <a:latin typeface="+mn-lt"/>
              </a:defRPr>
            </a:lvl1pPr>
          </a:lstStyle>
          <a:p>
            <a:fld id="{86CB4B4D-7CA3-9044-876B-883B54F8677D}" type="slidenum">
              <a:rPr lang="en-US" smtClean="0"/>
              <a:pPr/>
              <a:t>‹#›</a:t>
            </a:fld>
            <a:endParaRPr lang="en-US"/>
          </a:p>
        </p:txBody>
      </p:sp>
      <p:sp>
        <p:nvSpPr>
          <p:cNvPr id="12" name="© The Capital Group Companies, Inc.">
            <a:extLst>
              <a:ext uri="{C183D7F6-B498-43B3-948B-1728B52AA6E4}">
                <adec:decorative xmlns:adec="http://schemas.microsoft.com/office/drawing/2017/decorative" val="1"/>
              </a:ext>
            </a:extLst>
          </p:cNvPr>
          <p:cNvSpPr txBox="1"/>
          <p:nvPr userDrawn="1"/>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rgbClr val="7D726D"/>
                </a:solidFill>
                <a:latin typeface="+mn-lt"/>
              </a:rPr>
              <a:t>© 2025 Capital Group. All rights reserved.</a:t>
            </a:r>
            <a:endParaRPr sz="800" dirty="0">
              <a:solidFill>
                <a:srgbClr val="7D726D"/>
              </a:solidFill>
              <a:latin typeface="+mn-lt"/>
            </a:endParaRPr>
          </a:p>
        </p:txBody>
      </p:sp>
      <p:sp>
        <p:nvSpPr>
          <p:cNvPr id="10" name="TextBox 9"/>
          <p:cNvSpPr txBox="1"/>
          <p:nvPr userDrawn="1"/>
        </p:nvSpPr>
        <p:spPr>
          <a:xfrm>
            <a:off x="1656748" y="3121224"/>
            <a:ext cx="8901112" cy="61555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l" defTabSz="457200" rtl="0" fontAlgn="auto" latinLnBrk="0" hangingPunct="0">
              <a:lnSpc>
                <a:spcPts val="2400"/>
              </a:lnSpc>
              <a:spcBef>
                <a:spcPts val="0"/>
              </a:spcBef>
              <a:spcAft>
                <a:spcPts val="0"/>
              </a:spcAft>
              <a:buClrTx/>
              <a:buSzTx/>
              <a:buFontTx/>
              <a:buNone/>
              <a:tabLst/>
            </a:pPr>
            <a:r>
              <a:rPr kumimoji="0" lang="en-US" sz="1800" b="1" i="0" u="none" strike="noStrike" cap="none" spc="0" normalizeH="0" baseline="0" dirty="0">
                <a:ln>
                  <a:noFill/>
                </a:ln>
                <a:solidFill>
                  <a:srgbClr val="000000"/>
                </a:solidFill>
                <a:effectLst/>
                <a:uFillTx/>
                <a:latin typeface="AvenirNext LT Com Regular" panose="020B0503020202020204" pitchFamily="34" charset="0"/>
                <a:ea typeface="Avenir Next LT Com Regular"/>
                <a:cs typeface="Avenir Next LT Com Regular"/>
                <a:sym typeface="Avenir Next LT Com Regular"/>
              </a:rPr>
              <a:t>Investments are not FDIC-insured, nor are they deposits of or guaranteed by a bank or any other entity, so they may lose value.</a:t>
            </a:r>
          </a:p>
        </p:txBody>
      </p:sp>
    </p:spTree>
    <p:extLst>
      <p:ext uri="{BB962C8B-B14F-4D97-AF65-F5344CB8AC3E}">
        <p14:creationId xmlns:p14="http://schemas.microsoft.com/office/powerpoint/2010/main" val="240571459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G/AF Title No Aperture">
    <p:bg>
      <p:bgPr>
        <a:solidFill>
          <a:schemeClr val="tx1"/>
        </a:solidFill>
        <a:effectLst/>
      </p:bgPr>
    </p:bg>
    <p:spTree>
      <p:nvGrpSpPr>
        <p:cNvPr id="1" name=""/>
        <p:cNvGrpSpPr/>
        <p:nvPr/>
      </p:nvGrpSpPr>
      <p:grpSpPr>
        <a:xfrm>
          <a:off x="0" y="0"/>
          <a:ext cx="0" cy="0"/>
          <a:chOff x="0" y="0"/>
          <a:chExt cx="0" cy="0"/>
        </a:xfrm>
      </p:grpSpPr>
      <p:sp>
        <p:nvSpPr>
          <p:cNvPr id="117" name="Rectangle"/>
          <p:cNvSpPr/>
          <p:nvPr userDrawn="1"/>
        </p:nvSpPr>
        <p:spPr>
          <a:xfrm>
            <a:off x="0" y="-1"/>
            <a:ext cx="12192001" cy="1835642"/>
          </a:xfrm>
          <a:prstGeom prst="rect">
            <a:avLst/>
          </a:prstGeom>
          <a:solidFill>
            <a:srgbClr val="FFFFFF"/>
          </a:solidFill>
          <a:ln w="12700">
            <a:miter lim="400000"/>
          </a:ln>
        </p:spPr>
        <p:txBody>
          <a:bodyPr lIns="19050" tIns="19050" rIns="19050" bIns="19050" anchor="ctr"/>
          <a:lstStyle/>
          <a:p>
            <a:pPr>
              <a:defRPr sz="3000">
                <a:solidFill>
                  <a:srgbClr val="FFFFFF"/>
                </a:solidFill>
                <a:effectLst>
                  <a:outerShdw blurRad="38100" dist="12700" dir="5400000" rotWithShape="0">
                    <a:srgbClr val="000000">
                      <a:alpha val="50000"/>
                    </a:srgbClr>
                  </a:outerShdw>
                </a:effectLst>
              </a:defRPr>
            </a:pPr>
            <a:endParaRPr sz="1500" dirty="0"/>
          </a:p>
        </p:txBody>
      </p:sp>
      <p:sp>
        <p:nvSpPr>
          <p:cNvPr id="119" name="Title Text"/>
          <p:cNvSpPr txBox="1">
            <a:spLocks noGrp="1"/>
          </p:cNvSpPr>
          <p:nvPr>
            <p:ph type="title"/>
          </p:nvPr>
        </p:nvSpPr>
        <p:spPr>
          <a:xfrm>
            <a:off x="571500" y="1600203"/>
            <a:ext cx="7288306" cy="1598687"/>
          </a:xfrm>
          <a:prstGeom prst="rect">
            <a:avLst/>
          </a:prstGeom>
        </p:spPr>
        <p:txBody>
          <a:bodyPr/>
          <a:lstStyle>
            <a:lvl1pPr>
              <a:defRPr>
                <a:solidFill>
                  <a:srgbClr val="FFFFFF"/>
                </a:solidFill>
              </a:defRPr>
            </a:lvl1pPr>
          </a:lstStyle>
          <a:p>
            <a:r>
              <a:rPr dirty="0"/>
              <a:t>Title Text</a:t>
            </a:r>
          </a:p>
        </p:txBody>
      </p:sp>
      <p:sp>
        <p:nvSpPr>
          <p:cNvPr id="120"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FFFFFF"/>
                </a:solidFill>
                <a:latin typeface="+mn-lt"/>
              </a:defRPr>
            </a:lvl1pPr>
          </a:lstStyle>
          <a:p>
            <a:fld id="{86CB4B4D-7CA3-9044-876B-883B54F8677D}" type="slidenum">
              <a:rPr lang="en-US" smtClean="0"/>
              <a:pPr/>
              <a:t>‹#›</a:t>
            </a:fld>
            <a:endParaRPr lang="en-US"/>
          </a:p>
        </p:txBody>
      </p:sp>
      <p:sp>
        <p:nvSpPr>
          <p:cNvPr id="121" name="Subtitle"/>
          <p:cNvSpPr>
            <a:spLocks noGrp="1"/>
          </p:cNvSpPr>
          <p:nvPr>
            <p:ph type="body" sz="quarter" idx="13"/>
          </p:nvPr>
        </p:nvSpPr>
        <p:spPr>
          <a:xfrm>
            <a:off x="571500" y="3658093"/>
            <a:ext cx="6348822" cy="2088661"/>
          </a:xfrm>
          <a:prstGeom prst="rect">
            <a:avLst/>
          </a:prstGeom>
        </p:spPr>
        <p:txBody>
          <a:bodyPr>
            <a:noAutofit/>
          </a:bodyPr>
          <a:lstStyle>
            <a:lvl1pPr>
              <a:lnSpc>
                <a:spcPct val="100000"/>
              </a:lnSpc>
              <a:spcBef>
                <a:spcPts val="0"/>
              </a:spcBef>
              <a:tabLst>
                <a:tab pos="476250" algn="l"/>
              </a:tabLst>
              <a:defRPr sz="3000" b="1" spc="-30">
                <a:solidFill>
                  <a:srgbClr val="FFFFFF">
                    <a:alpha val="75000"/>
                  </a:srgbClr>
                </a:solidFill>
                <a:latin typeface="+mn-lt"/>
                <a:ea typeface="+mn-ea"/>
                <a:cs typeface="+mn-cs"/>
                <a:sym typeface="Avenir Next LT Com Demi"/>
              </a:defRPr>
            </a:lvl1pPr>
          </a:lstStyle>
          <a:p>
            <a:r>
              <a:rPr dirty="0"/>
              <a:t>Subtitle</a:t>
            </a:r>
          </a:p>
        </p:txBody>
      </p:sp>
      <p:sp>
        <p:nvSpPr>
          <p:cNvPr id="11" name="For financial professionals only. Not for use with the public."/>
          <p:cNvSpPr txBox="1"/>
          <p:nvPr userDrawn="1"/>
        </p:nvSpPr>
        <p:spPr>
          <a:xfrm>
            <a:off x="571500" y="6532790"/>
            <a:ext cx="2747547"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sz="800" dirty="0">
                <a:latin typeface="+mn-lt"/>
              </a:rPr>
              <a:t>For financial professionals only. Not for use with the public.</a:t>
            </a:r>
          </a:p>
        </p:txBody>
      </p:sp>
      <p:sp>
        <p:nvSpPr>
          <p:cNvPr id="12" name="© The Capital Group Companies, Inc."/>
          <p:cNvSpPr txBox="1"/>
          <p:nvPr userDrawn="1"/>
        </p:nvSpPr>
        <p:spPr>
          <a:xfrm>
            <a:off x="571500" y="6400710"/>
            <a:ext cx="1987724"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 2018 Capital Group. All rights reserved. </a:t>
            </a:r>
            <a:endParaRPr sz="800" dirty="0">
              <a:latin typeface="+mn-lt"/>
            </a:endParaRPr>
          </a:p>
        </p:txBody>
      </p:sp>
      <p:pic>
        <p:nvPicPr>
          <p:cNvPr id="14" name="CG_Primary_w_R_rgb.ai"/>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03310" y="310924"/>
            <a:ext cx="1917191" cy="737540"/>
          </a:xfrm>
          <a:prstGeom prst="rect">
            <a:avLst/>
          </a:prstGeom>
          <a:ln w="12700">
            <a:miter lim="400000"/>
          </a:ln>
        </p:spPr>
      </p:pic>
      <p:sp>
        <p:nvSpPr>
          <p:cNvPr id="13" name="For financial professionals only. Not for use with the public."/>
          <p:cNvSpPr txBox="1"/>
          <p:nvPr userDrawn="1"/>
        </p:nvSpPr>
        <p:spPr>
          <a:xfrm>
            <a:off x="571500" y="6263640"/>
            <a:ext cx="1425070"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ABCDEF-xxx-</a:t>
            </a:r>
            <a:r>
              <a:rPr lang="en-US" sz="800" dirty="0" err="1">
                <a:latin typeface="+mn-lt"/>
              </a:rPr>
              <a:t>xxxx</a:t>
            </a:r>
            <a:r>
              <a:rPr lang="en-US" sz="800" dirty="0">
                <a:latin typeface="+mn-lt"/>
              </a:rPr>
              <a:t> </a:t>
            </a:r>
            <a:r>
              <a:rPr lang="en-US" sz="800" dirty="0" err="1">
                <a:latin typeface="+mn-lt"/>
              </a:rPr>
              <a:t>xxxxx</a:t>
            </a:r>
            <a:r>
              <a:rPr lang="en-US" sz="800" dirty="0">
                <a:latin typeface="+mn-lt"/>
              </a:rPr>
              <a:t> </a:t>
            </a:r>
            <a:r>
              <a:rPr lang="en-US" sz="800" dirty="0" err="1">
                <a:latin typeface="+mn-lt"/>
              </a:rPr>
              <a:t>Sxxxxx</a:t>
            </a:r>
            <a:endParaRPr lang="en-US" sz="800" dirty="0">
              <a:latin typeface="+mn-lt"/>
            </a:endParaRPr>
          </a:p>
        </p:txBody>
      </p:sp>
      <p:sp>
        <p:nvSpPr>
          <p:cNvPr id="3" name="Linkage language"/>
          <p:cNvSpPr txBox="1"/>
          <p:nvPr userDrawn="1"/>
        </p:nvSpPr>
        <p:spPr>
          <a:xfrm>
            <a:off x="9695146" y="1235791"/>
            <a:ext cx="1925354" cy="41549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en-US" sz="900" b="0" i="0" u="none" strike="noStrike" cap="none" spc="0" normalizeH="0" baseline="0" dirty="0">
                <a:ln>
                  <a:noFill/>
                </a:ln>
                <a:solidFill>
                  <a:srgbClr val="000000"/>
                </a:solidFill>
                <a:effectLst/>
                <a:uFillTx/>
                <a:latin typeface="+mn-lt"/>
                <a:ea typeface="Avenir Next LT Com Regular"/>
                <a:cs typeface="Avenir Next LT Com Regular"/>
                <a:sym typeface="Avenir Next LT Com Regular"/>
              </a:rPr>
              <a:t>Capital Group has focused on providing superior long-term results for American Funds since 1931.</a:t>
            </a:r>
          </a:p>
        </p:txBody>
      </p:sp>
    </p:spTree>
    <p:extLst>
      <p:ext uri="{BB962C8B-B14F-4D97-AF65-F5344CB8AC3E}">
        <p14:creationId xmlns:p14="http://schemas.microsoft.com/office/powerpoint/2010/main" val="626022004"/>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reserve="1">
  <p:cSld name="CG/AF Title Aperture Cropped">
    <p:spTree>
      <p:nvGrpSpPr>
        <p:cNvPr id="1" name=""/>
        <p:cNvGrpSpPr/>
        <p:nvPr/>
      </p:nvGrpSpPr>
      <p:grpSpPr>
        <a:xfrm>
          <a:off x="0" y="0"/>
          <a:ext cx="0" cy="0"/>
          <a:chOff x="0" y="0"/>
          <a:chExt cx="0" cy="0"/>
        </a:xfrm>
      </p:grpSpPr>
      <p:sp>
        <p:nvSpPr>
          <p:cNvPr id="41" name="Title Text"/>
          <p:cNvSpPr txBox="1">
            <a:spLocks noGrp="1"/>
          </p:cNvSpPr>
          <p:nvPr>
            <p:ph type="title"/>
          </p:nvPr>
        </p:nvSpPr>
        <p:spPr>
          <a:xfrm>
            <a:off x="571500" y="455256"/>
            <a:ext cx="7288306" cy="1753289"/>
          </a:xfrm>
          <a:prstGeom prst="rect">
            <a:avLst/>
          </a:prstGeom>
        </p:spPr>
        <p:txBody>
          <a:bodyPr/>
          <a:lstStyle/>
          <a:p>
            <a:r>
              <a:rPr dirty="0"/>
              <a:t>Title Text</a:t>
            </a:r>
          </a:p>
        </p:txBody>
      </p:sp>
      <p:sp>
        <p:nvSpPr>
          <p:cNvPr id="42"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7D726D"/>
                </a:solidFill>
                <a:latin typeface="+mn-lt"/>
              </a:defRPr>
            </a:lvl1pPr>
          </a:lstStyle>
          <a:p>
            <a:fld id="{86CB4B4D-7CA3-9044-876B-883B54F8677D}" type="slidenum">
              <a:rPr lang="en-US" smtClean="0"/>
              <a:pPr/>
              <a:t>‹#›</a:t>
            </a:fld>
            <a:endParaRPr lang="en-US"/>
          </a:p>
        </p:txBody>
      </p:sp>
      <p:sp>
        <p:nvSpPr>
          <p:cNvPr id="45" name="Subtitle"/>
          <p:cNvSpPr>
            <a:spLocks noGrp="1"/>
          </p:cNvSpPr>
          <p:nvPr>
            <p:ph type="body" sz="half" idx="13"/>
          </p:nvPr>
        </p:nvSpPr>
        <p:spPr>
          <a:xfrm>
            <a:off x="571500" y="3429000"/>
            <a:ext cx="8227542" cy="2362914"/>
          </a:xfrm>
          <a:prstGeom prst="rect">
            <a:avLst/>
          </a:prstGeom>
        </p:spPr>
        <p:txBody>
          <a:bodyPr lIns="38100" tIns="38100" rIns="38100" bIns="38100">
            <a:noAutofit/>
          </a:bodyPr>
          <a:lstStyle>
            <a:lvl1pPr>
              <a:lnSpc>
                <a:spcPct val="100000"/>
              </a:lnSpc>
              <a:spcBef>
                <a:spcPts val="0"/>
              </a:spcBef>
              <a:tabLst>
                <a:tab pos="476250" algn="l"/>
              </a:tabLst>
              <a:defRPr sz="3000" b="1" spc="-30">
                <a:solidFill>
                  <a:schemeClr val="tx1"/>
                </a:solidFill>
                <a:latin typeface="+mn-lt"/>
                <a:ea typeface="+mn-ea"/>
                <a:cs typeface="+mn-cs"/>
                <a:sym typeface="Avenir Next LT Com Demi"/>
              </a:defRPr>
            </a:lvl1pPr>
          </a:lstStyle>
          <a:p>
            <a:r>
              <a:rPr dirty="0"/>
              <a:t>Subtitle</a:t>
            </a:r>
          </a:p>
        </p:txBody>
      </p:sp>
      <p:sp>
        <p:nvSpPr>
          <p:cNvPr id="12" name="© The Capital Group Companies, Inc."/>
          <p:cNvSpPr txBox="1"/>
          <p:nvPr userDrawn="1"/>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rgbClr val="7D726D"/>
                </a:solidFill>
                <a:latin typeface="+mn-lt"/>
              </a:rPr>
              <a:t>© 2025 Capital Group. All rights reserved.</a:t>
            </a:r>
            <a:endParaRPr sz="800" dirty="0">
              <a:solidFill>
                <a:srgbClr val="7D726D"/>
              </a:solidFill>
              <a:latin typeface="+mn-lt"/>
            </a:endParaRPr>
          </a:p>
        </p:txBody>
      </p:sp>
      <p:sp>
        <p:nvSpPr>
          <p:cNvPr id="13" name="For financial professionals only. Not for use with the public."/>
          <p:cNvSpPr txBox="1"/>
          <p:nvPr userDrawn="1"/>
        </p:nvSpPr>
        <p:spPr>
          <a:xfrm>
            <a:off x="571500" y="6532790"/>
            <a:ext cx="2747547"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sz="800">
                <a:solidFill>
                  <a:srgbClr val="7D726D"/>
                </a:solidFill>
                <a:latin typeface="+mn-lt"/>
              </a:rPr>
              <a:t>For financial professionals only. Not for use with the public.</a:t>
            </a:r>
          </a:p>
        </p:txBody>
      </p:sp>
      <p:pic>
        <p:nvPicPr>
          <p:cNvPr id="14" name="CG_Primary_w_R_rgb.ai"/>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03310" y="310924"/>
            <a:ext cx="1917191" cy="737540"/>
          </a:xfrm>
          <a:prstGeom prst="rect">
            <a:avLst/>
          </a:prstGeom>
          <a:ln w="12700">
            <a:miter lim="400000"/>
          </a:ln>
        </p:spPr>
      </p:pic>
      <p:sp>
        <p:nvSpPr>
          <p:cNvPr id="15" name="For financial professionals only. Not for use with the public."/>
          <p:cNvSpPr txBox="1"/>
          <p:nvPr userDrawn="1"/>
        </p:nvSpPr>
        <p:spPr>
          <a:xfrm>
            <a:off x="571500" y="6263640"/>
            <a:ext cx="1425070"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kumimoji="0" lang="en-US" sz="800" b="0" i="0" u="none" strike="noStrike" cap="none" spc="0" normalizeH="0" baseline="0" dirty="0">
                <a:ln>
                  <a:noFill/>
                </a:ln>
                <a:solidFill>
                  <a:srgbClr val="7D726D"/>
                </a:solidFill>
                <a:effectLst/>
                <a:uFillTx/>
                <a:latin typeface="+mn-lt"/>
                <a:ea typeface="Avenir Next LT Com Regular"/>
                <a:cs typeface="Avenir Next LT Com Regular"/>
                <a:sym typeface="Avenir Next LT Com Regular"/>
              </a:rPr>
              <a:t>ABCDEF-xxx-</a:t>
            </a:r>
            <a:r>
              <a:rPr kumimoji="0" lang="en-US" sz="800" b="0" i="0" u="none" strike="noStrike" cap="none" spc="0" normalizeH="0" baseline="0" dirty="0" err="1">
                <a:ln>
                  <a:noFill/>
                </a:ln>
                <a:solidFill>
                  <a:srgbClr val="7D726D"/>
                </a:solidFill>
                <a:effectLst/>
                <a:uFillTx/>
                <a:latin typeface="+mn-lt"/>
                <a:ea typeface="Avenir Next LT Com Regular"/>
                <a:cs typeface="Avenir Next LT Com Regular"/>
                <a:sym typeface="Avenir Next LT Com Regular"/>
              </a:rPr>
              <a:t>xxxx</a:t>
            </a:r>
            <a:r>
              <a:rPr lang="en-US" sz="800" dirty="0">
                <a:solidFill>
                  <a:srgbClr val="7D726D"/>
                </a:solidFill>
                <a:latin typeface="+mn-lt"/>
              </a:rPr>
              <a:t> </a:t>
            </a:r>
            <a:r>
              <a:rPr kumimoji="0" lang="en-US" sz="800" b="0" i="0" u="none" strike="noStrike" cap="none" spc="0" normalizeH="0" baseline="0" dirty="0" err="1">
                <a:ln>
                  <a:noFill/>
                </a:ln>
                <a:solidFill>
                  <a:srgbClr val="7D726D"/>
                </a:solidFill>
                <a:effectLst/>
                <a:uFillTx/>
                <a:latin typeface="+mn-lt"/>
                <a:ea typeface="Avenir Next LT Com Regular"/>
                <a:cs typeface="Avenir Next LT Com Regular"/>
                <a:sym typeface="Avenir Next LT Com Regular"/>
              </a:rPr>
              <a:t>xxxxx</a:t>
            </a:r>
            <a:r>
              <a:rPr lang="en-US" sz="800" dirty="0">
                <a:solidFill>
                  <a:srgbClr val="7D726D"/>
                </a:solidFill>
                <a:latin typeface="+mn-lt"/>
              </a:rPr>
              <a:t> </a:t>
            </a:r>
            <a:r>
              <a:rPr kumimoji="0" lang="en-US" sz="800" b="0" i="0" u="none" strike="noStrike" cap="none" spc="0" normalizeH="0" baseline="0" dirty="0" err="1">
                <a:ln>
                  <a:noFill/>
                </a:ln>
                <a:solidFill>
                  <a:srgbClr val="7D726D"/>
                </a:solidFill>
                <a:effectLst/>
                <a:uFillTx/>
                <a:latin typeface="+mn-lt"/>
                <a:ea typeface="Avenir Next LT Com Regular"/>
                <a:cs typeface="Avenir Next LT Com Regular"/>
                <a:sym typeface="Avenir Next LT Com Regular"/>
              </a:rPr>
              <a:t>Sxxxxx</a:t>
            </a:r>
            <a:endParaRPr kumimoji="0" lang="en-US" sz="800" b="0" i="0" u="none" strike="noStrike" cap="none" spc="0" normalizeH="0" baseline="0" dirty="0">
              <a:ln>
                <a:noFill/>
              </a:ln>
              <a:solidFill>
                <a:srgbClr val="7D726D"/>
              </a:solidFill>
              <a:effectLst/>
              <a:uFillTx/>
              <a:latin typeface="+mn-lt"/>
              <a:ea typeface="Avenir Next LT Com Regular"/>
              <a:cs typeface="Avenir Next LT Com Regular"/>
              <a:sym typeface="Avenir Next LT Com Regular"/>
            </a:endParaRPr>
          </a:p>
        </p:txBody>
      </p:sp>
      <p:sp>
        <p:nvSpPr>
          <p:cNvPr id="16" name="Linkage language"/>
          <p:cNvSpPr txBox="1"/>
          <p:nvPr userDrawn="1"/>
        </p:nvSpPr>
        <p:spPr>
          <a:xfrm>
            <a:off x="9695146" y="1235791"/>
            <a:ext cx="1925354" cy="41549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en-US" sz="900" b="0" i="0" u="none" strike="noStrike" cap="none" spc="0" normalizeH="0" baseline="0" dirty="0">
                <a:ln>
                  <a:noFill/>
                </a:ln>
                <a:solidFill>
                  <a:srgbClr val="000000"/>
                </a:solidFill>
                <a:effectLst/>
                <a:uFillTx/>
                <a:latin typeface="+mn-lt"/>
                <a:ea typeface="Avenir Next LT Com Regular"/>
                <a:cs typeface="Avenir Next LT Com Regular"/>
                <a:sym typeface="Avenir Next LT Com Regular"/>
              </a:rPr>
              <a:t>Capital Group has focused on providing superior long-term results for American Funds since 1931.</a:t>
            </a:r>
          </a:p>
        </p:txBody>
      </p:sp>
    </p:spTree>
    <p:extLst>
      <p:ext uri="{BB962C8B-B14F-4D97-AF65-F5344CB8AC3E}">
        <p14:creationId xmlns:p14="http://schemas.microsoft.com/office/powerpoint/2010/main" val="3701685660"/>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G/AF Title Aperture Photo A2">
    <p:bg>
      <p:bgPr>
        <a:gradFill flip="none" rotWithShape="1">
          <a:gsLst>
            <a:gs pos="0">
              <a:schemeClr val="accent2">
                <a:hueOff val="-218107"/>
                <a:satOff val="23650"/>
                <a:lumOff val="-31156"/>
              </a:schemeClr>
            </a:gs>
            <a:gs pos="100000">
              <a:schemeClr val="accent1">
                <a:hueOff val="-456960"/>
                <a:satOff val="56070"/>
                <a:lumOff val="-35771"/>
              </a:schemeClr>
            </a:gs>
          </a:gsLst>
          <a:lin ang="17580000" scaled="0"/>
        </a:gradFill>
        <a:effectLst/>
      </p:bgPr>
    </p:bg>
    <p:spTree>
      <p:nvGrpSpPr>
        <p:cNvPr id="1" name=""/>
        <p:cNvGrpSpPr/>
        <p:nvPr/>
      </p:nvGrpSpPr>
      <p:grpSpPr>
        <a:xfrm>
          <a:off x="0" y="0"/>
          <a:ext cx="0" cy="0"/>
          <a:chOff x="0" y="0"/>
          <a:chExt cx="0" cy="0"/>
        </a:xfrm>
      </p:grpSpPr>
      <p:pic>
        <p:nvPicPr>
          <p:cNvPr id="9" name="Picture 8">
            <a:extLs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8951" cy="6856285"/>
          </a:xfrm>
          <a:prstGeom prst="rect">
            <a:avLst/>
          </a:prstGeom>
        </p:spPr>
      </p:pic>
      <p:sp>
        <p:nvSpPr>
          <p:cNvPr id="15" name="Freeform 14">
            <a:extLst>
              <a:ext uri="{C183D7F6-B498-43B3-948B-1728B52AA6E4}">
                <adec:decorative xmlns:adec="http://schemas.microsoft.com/office/drawing/2017/decorative" val="1"/>
              </a:ext>
            </a:extLst>
          </p:cNvPr>
          <p:cNvSpPr/>
          <p:nvPr userDrawn="1"/>
        </p:nvSpPr>
        <p:spPr>
          <a:xfrm>
            <a:off x="0" y="-1715"/>
            <a:ext cx="12192000" cy="6858000"/>
          </a:xfrm>
          <a:custGeom>
            <a:avLst/>
            <a:gdLst>
              <a:gd name="connsiteX0" fmla="*/ 4075540 w 12192000"/>
              <a:gd name="connsiteY0" fmla="*/ 1048666 h 6858000"/>
              <a:gd name="connsiteX1" fmla="*/ 4075540 w 12192000"/>
              <a:gd name="connsiteY1" fmla="*/ 5735321 h 6858000"/>
              <a:gd name="connsiteX2" fmla="*/ 8762195 w 12192000"/>
              <a:gd name="connsiteY2" fmla="*/ 5735321 h 6858000"/>
              <a:gd name="connsiteX3" fmla="*/ 8762195 w 12192000"/>
              <a:gd name="connsiteY3" fmla="*/ 104866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 name="connsiteX0" fmla="*/ 4075540 w 12192000"/>
              <a:gd name="connsiteY0" fmla="*/ 1048666 h 6858000"/>
              <a:gd name="connsiteX1" fmla="*/ 4082628 w 12192000"/>
              <a:gd name="connsiteY1" fmla="*/ 5827470 h 6858000"/>
              <a:gd name="connsiteX2" fmla="*/ 8762195 w 12192000"/>
              <a:gd name="connsiteY2" fmla="*/ 5735321 h 6858000"/>
              <a:gd name="connsiteX3" fmla="*/ 8762195 w 12192000"/>
              <a:gd name="connsiteY3" fmla="*/ 1048666 h 6858000"/>
              <a:gd name="connsiteX4" fmla="*/ 4075540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75540 w 12192000"/>
              <a:gd name="connsiteY0" fmla="*/ 1048666 h 6858000"/>
              <a:gd name="connsiteX1" fmla="*/ 4082628 w 12192000"/>
              <a:gd name="connsiteY1" fmla="*/ 5810108 h 6858000"/>
              <a:gd name="connsiteX2" fmla="*/ 8762195 w 12192000"/>
              <a:gd name="connsiteY2" fmla="*/ 5735321 h 6858000"/>
              <a:gd name="connsiteX3" fmla="*/ 8762195 w 12192000"/>
              <a:gd name="connsiteY3" fmla="*/ 1048666 h 6858000"/>
              <a:gd name="connsiteX4" fmla="*/ 4075540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75540 w 12192000"/>
              <a:gd name="connsiteY0" fmla="*/ 1048666 h 6858000"/>
              <a:gd name="connsiteX1" fmla="*/ 4082628 w 12192000"/>
              <a:gd name="connsiteY1" fmla="*/ 5827470 h 6858000"/>
              <a:gd name="connsiteX2" fmla="*/ 8762195 w 12192000"/>
              <a:gd name="connsiteY2" fmla="*/ 5735321 h 6858000"/>
              <a:gd name="connsiteX3" fmla="*/ 8762195 w 12192000"/>
              <a:gd name="connsiteY3" fmla="*/ 1048666 h 6858000"/>
              <a:gd name="connsiteX4" fmla="*/ 4075540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75540 w 12192000"/>
              <a:gd name="connsiteY0" fmla="*/ 1048666 h 6858000"/>
              <a:gd name="connsiteX1" fmla="*/ 4076840 w 12192000"/>
              <a:gd name="connsiteY1" fmla="*/ 5821683 h 6858000"/>
              <a:gd name="connsiteX2" fmla="*/ 8762195 w 12192000"/>
              <a:gd name="connsiteY2" fmla="*/ 5735321 h 6858000"/>
              <a:gd name="connsiteX3" fmla="*/ 8762195 w 12192000"/>
              <a:gd name="connsiteY3" fmla="*/ 1048666 h 6858000"/>
              <a:gd name="connsiteX4" fmla="*/ 4075540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75540 w 12192000"/>
              <a:gd name="connsiteY0" fmla="*/ 1048666 h 6858000"/>
              <a:gd name="connsiteX1" fmla="*/ 4076840 w 12192000"/>
              <a:gd name="connsiteY1" fmla="*/ 5821683 h 6858000"/>
              <a:gd name="connsiteX2" fmla="*/ 8767983 w 12192000"/>
              <a:gd name="connsiteY2" fmla="*/ 5804769 h 6858000"/>
              <a:gd name="connsiteX3" fmla="*/ 8762195 w 12192000"/>
              <a:gd name="connsiteY3" fmla="*/ 1048666 h 6858000"/>
              <a:gd name="connsiteX4" fmla="*/ 4075540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76840 w 12192000"/>
              <a:gd name="connsiteY1" fmla="*/ 5821683 h 6858000"/>
              <a:gd name="connsiteX2" fmla="*/ 8767983 w 12192000"/>
              <a:gd name="connsiteY2" fmla="*/ 5804769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5597 w 12192000"/>
              <a:gd name="connsiteY1" fmla="*/ 5814188 h 6858000"/>
              <a:gd name="connsiteX2" fmla="*/ 8767983 w 12192000"/>
              <a:gd name="connsiteY2" fmla="*/ 5804769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58102 w 12192000"/>
              <a:gd name="connsiteY1" fmla="*/ 5814188 h 6858000"/>
              <a:gd name="connsiteX2" fmla="*/ 8767983 w 12192000"/>
              <a:gd name="connsiteY2" fmla="*/ 5804769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02945 h 6858000"/>
              <a:gd name="connsiteX2" fmla="*/ 8767983 w 12192000"/>
              <a:gd name="connsiteY2" fmla="*/ 5804769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17936 h 6858000"/>
              <a:gd name="connsiteX2" fmla="*/ 8767983 w 12192000"/>
              <a:gd name="connsiteY2" fmla="*/ 5804769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17936 h 6858000"/>
              <a:gd name="connsiteX2" fmla="*/ 8764235 w 12192000"/>
              <a:gd name="connsiteY2" fmla="*/ 5816012 h 6858000"/>
              <a:gd name="connsiteX3" fmla="*/ 8762195 w 12192000"/>
              <a:gd name="connsiteY3" fmla="*/ 1048666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17936 h 6858000"/>
              <a:gd name="connsiteX2" fmla="*/ 8764235 w 12192000"/>
              <a:gd name="connsiteY2" fmla="*/ 5816012 h 6858000"/>
              <a:gd name="connsiteX3" fmla="*/ 8769690 w 12192000"/>
              <a:gd name="connsiteY3" fmla="*/ 1044919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17936 h 6858000"/>
              <a:gd name="connsiteX2" fmla="*/ 8764235 w 12192000"/>
              <a:gd name="connsiteY2" fmla="*/ 5816012 h 6858000"/>
              <a:gd name="connsiteX3" fmla="*/ 8769690 w 12192000"/>
              <a:gd name="connsiteY3" fmla="*/ 1044919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 name="connsiteX0" fmla="*/ 4064298 w 12192000"/>
              <a:gd name="connsiteY0" fmla="*/ 1048666 h 6858000"/>
              <a:gd name="connsiteX1" fmla="*/ 4069345 w 12192000"/>
              <a:gd name="connsiteY1" fmla="*/ 5817936 h 6858000"/>
              <a:gd name="connsiteX2" fmla="*/ 8764235 w 12192000"/>
              <a:gd name="connsiteY2" fmla="*/ 5816012 h 6858000"/>
              <a:gd name="connsiteX3" fmla="*/ 8764976 w 12192000"/>
              <a:gd name="connsiteY3" fmla="*/ 1044919 h 6858000"/>
              <a:gd name="connsiteX4" fmla="*/ 4064298 w 12192000"/>
              <a:gd name="connsiteY4" fmla="*/ 1048666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 name="connsiteX9" fmla="*/ 0 w 12192000"/>
              <a:gd name="connsiteY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6858000">
                <a:moveTo>
                  <a:pt x="4064298" y="1048666"/>
                </a:moveTo>
                <a:cubicBezTo>
                  <a:pt x="4066661" y="2641601"/>
                  <a:pt x="4066982" y="4225001"/>
                  <a:pt x="4069345" y="5817936"/>
                </a:cubicBezTo>
                <a:lnTo>
                  <a:pt x="8764235" y="5816012"/>
                </a:lnTo>
                <a:cubicBezTo>
                  <a:pt x="8762306" y="4230644"/>
                  <a:pt x="8766905" y="2630287"/>
                  <a:pt x="8764976" y="1044919"/>
                </a:cubicBezTo>
                <a:lnTo>
                  <a:pt x="4064298" y="1048666"/>
                </a:lnTo>
                <a:close/>
                <a:moveTo>
                  <a:pt x="0" y="0"/>
                </a:moveTo>
                <a:lnTo>
                  <a:pt x="12192000" y="0"/>
                </a:lnTo>
                <a:lnTo>
                  <a:pt x="12192000" y="6858000"/>
                </a:lnTo>
                <a:lnTo>
                  <a:pt x="0" y="6858000"/>
                </a:lnTo>
                <a:lnTo>
                  <a:pt x="0" y="0"/>
                </a:lnTo>
                <a:close/>
              </a:path>
            </a:pathLst>
          </a:custGeom>
          <a:solidFill>
            <a:srgbClr val="00294B">
              <a:alpha val="4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fromWordArt="0" anchor="ctr" anchorCtr="0" forceAA="0" compatLnSpc="1">
            <a:noAutofit/>
          </a:bodyPr>
          <a:lstStyle/>
          <a:p>
            <a:pPr marL="0" marR="0" indent="0" algn="ctr" defTabSz="4572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2500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endParaRPr>
          </a:p>
        </p:txBody>
      </p:sp>
      <p:sp>
        <p:nvSpPr>
          <p:cNvPr id="11" name="Freeform 10">
            <a:extLst>
              <a:ext uri="{C183D7F6-B498-43B3-948B-1728B52AA6E4}">
                <adec:decorative xmlns:adec="http://schemas.microsoft.com/office/drawing/2017/decorative" val="1"/>
              </a:ext>
            </a:extLst>
          </p:cNvPr>
          <p:cNvSpPr/>
          <p:nvPr userDrawn="1"/>
        </p:nvSpPr>
        <p:spPr>
          <a:xfrm flipV="1">
            <a:off x="3860483" y="-225416"/>
            <a:ext cx="12489489" cy="6238554"/>
          </a:xfrm>
          <a:custGeom>
            <a:avLst/>
            <a:gdLst>
              <a:gd name="connsiteX0" fmla="*/ 0 w 12487108"/>
              <a:gd name="connsiteY0" fmla="*/ 0 h 6143304"/>
              <a:gd name="connsiteX1" fmla="*/ 12487108 w 12487108"/>
              <a:gd name="connsiteY1" fmla="*/ 0 h 6143304"/>
              <a:gd name="connsiteX2" fmla="*/ 12487108 w 12487108"/>
              <a:gd name="connsiteY2" fmla="*/ 201140 h 6143304"/>
              <a:gd name="connsiteX3" fmla="*/ 203846 w 12487108"/>
              <a:gd name="connsiteY3" fmla="*/ 201140 h 6143304"/>
              <a:gd name="connsiteX4" fmla="*/ 203846 w 12487108"/>
              <a:gd name="connsiteY4" fmla="*/ 6143304 h 6143304"/>
              <a:gd name="connsiteX5" fmla="*/ 0 w 12487108"/>
              <a:gd name="connsiteY5" fmla="*/ 6143304 h 6143304"/>
              <a:gd name="connsiteX0" fmla="*/ 2381 w 12489489"/>
              <a:gd name="connsiteY0" fmla="*/ 0 h 6236173"/>
              <a:gd name="connsiteX1" fmla="*/ 12489489 w 12489489"/>
              <a:gd name="connsiteY1" fmla="*/ 0 h 6236173"/>
              <a:gd name="connsiteX2" fmla="*/ 12489489 w 12489489"/>
              <a:gd name="connsiteY2" fmla="*/ 201140 h 6236173"/>
              <a:gd name="connsiteX3" fmla="*/ 206227 w 12489489"/>
              <a:gd name="connsiteY3" fmla="*/ 201140 h 6236173"/>
              <a:gd name="connsiteX4" fmla="*/ 206227 w 12489489"/>
              <a:gd name="connsiteY4" fmla="*/ 6143304 h 6236173"/>
              <a:gd name="connsiteX5" fmla="*/ 0 w 12489489"/>
              <a:gd name="connsiteY5" fmla="*/ 6236173 h 6236173"/>
              <a:gd name="connsiteX6" fmla="*/ 2381 w 12489489"/>
              <a:gd name="connsiteY6" fmla="*/ 0 h 6236173"/>
              <a:gd name="connsiteX0" fmla="*/ 2381 w 12489489"/>
              <a:gd name="connsiteY0" fmla="*/ 0 h 6238554"/>
              <a:gd name="connsiteX1" fmla="*/ 12489489 w 12489489"/>
              <a:gd name="connsiteY1" fmla="*/ 0 h 6238554"/>
              <a:gd name="connsiteX2" fmla="*/ 12489489 w 12489489"/>
              <a:gd name="connsiteY2" fmla="*/ 201140 h 6238554"/>
              <a:gd name="connsiteX3" fmla="*/ 206227 w 12489489"/>
              <a:gd name="connsiteY3" fmla="*/ 201140 h 6238554"/>
              <a:gd name="connsiteX4" fmla="*/ 206227 w 12489489"/>
              <a:gd name="connsiteY4" fmla="*/ 6238554 h 6238554"/>
              <a:gd name="connsiteX5" fmla="*/ 0 w 12489489"/>
              <a:gd name="connsiteY5" fmla="*/ 6236173 h 6238554"/>
              <a:gd name="connsiteX6" fmla="*/ 2381 w 12489489"/>
              <a:gd name="connsiteY6" fmla="*/ 0 h 62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89489" h="6238554">
                <a:moveTo>
                  <a:pt x="2381" y="0"/>
                </a:moveTo>
                <a:lnTo>
                  <a:pt x="12489489" y="0"/>
                </a:lnTo>
                <a:lnTo>
                  <a:pt x="12489489" y="201140"/>
                </a:lnTo>
                <a:lnTo>
                  <a:pt x="206227" y="201140"/>
                </a:lnTo>
                <a:lnTo>
                  <a:pt x="206227" y="6238554"/>
                </a:lnTo>
                <a:lnTo>
                  <a:pt x="0" y="6236173"/>
                </a:lnTo>
                <a:cubicBezTo>
                  <a:pt x="0" y="4188405"/>
                  <a:pt x="2381" y="2047768"/>
                  <a:pt x="2381" y="0"/>
                </a:cubicBezTo>
                <a:close/>
              </a:path>
            </a:pathLst>
          </a:cu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latin typeface="AvenirNext LT Com Regular" panose="020B0503020202020204" pitchFamily="34" charset="0"/>
            </a:endParaRPr>
          </a:p>
        </p:txBody>
      </p:sp>
      <p:sp>
        <p:nvSpPr>
          <p:cNvPr id="12" name="Freeform 11">
            <a:extLst>
              <a:ext uri="{C183D7F6-B498-43B3-948B-1728B52AA6E4}">
                <adec:decorative xmlns:adec="http://schemas.microsoft.com/office/drawing/2017/decorative" val="1"/>
              </a:ext>
            </a:extLst>
          </p:cNvPr>
          <p:cNvSpPr/>
          <p:nvPr userDrawn="1"/>
        </p:nvSpPr>
        <p:spPr>
          <a:xfrm rot="10800000" flipV="1">
            <a:off x="-3519488" y="844862"/>
            <a:ext cx="12487108" cy="6259985"/>
          </a:xfrm>
          <a:custGeom>
            <a:avLst/>
            <a:gdLst>
              <a:gd name="connsiteX0" fmla="*/ 0 w 12487108"/>
              <a:gd name="connsiteY0" fmla="*/ 0 h 6143304"/>
              <a:gd name="connsiteX1" fmla="*/ 12487108 w 12487108"/>
              <a:gd name="connsiteY1" fmla="*/ 0 h 6143304"/>
              <a:gd name="connsiteX2" fmla="*/ 12487108 w 12487108"/>
              <a:gd name="connsiteY2" fmla="*/ 201140 h 6143304"/>
              <a:gd name="connsiteX3" fmla="*/ 203846 w 12487108"/>
              <a:gd name="connsiteY3" fmla="*/ 201140 h 6143304"/>
              <a:gd name="connsiteX4" fmla="*/ 203846 w 12487108"/>
              <a:gd name="connsiteY4" fmla="*/ 6143304 h 6143304"/>
              <a:gd name="connsiteX5" fmla="*/ 0 w 12487108"/>
              <a:gd name="connsiteY5" fmla="*/ 6143304 h 6143304"/>
              <a:gd name="connsiteX0" fmla="*/ 0 w 12487108"/>
              <a:gd name="connsiteY0" fmla="*/ 0 h 6259985"/>
              <a:gd name="connsiteX1" fmla="*/ 12487108 w 12487108"/>
              <a:gd name="connsiteY1" fmla="*/ 0 h 6259985"/>
              <a:gd name="connsiteX2" fmla="*/ 12487108 w 12487108"/>
              <a:gd name="connsiteY2" fmla="*/ 201140 h 6259985"/>
              <a:gd name="connsiteX3" fmla="*/ 203846 w 12487108"/>
              <a:gd name="connsiteY3" fmla="*/ 201140 h 6259985"/>
              <a:gd name="connsiteX4" fmla="*/ 203846 w 12487108"/>
              <a:gd name="connsiteY4" fmla="*/ 6259985 h 6259985"/>
              <a:gd name="connsiteX5" fmla="*/ 0 w 12487108"/>
              <a:gd name="connsiteY5" fmla="*/ 6143304 h 6259985"/>
              <a:gd name="connsiteX6" fmla="*/ 0 w 12487108"/>
              <a:gd name="connsiteY6" fmla="*/ 0 h 6259985"/>
              <a:gd name="connsiteX0" fmla="*/ 0 w 12487108"/>
              <a:gd name="connsiteY0" fmla="*/ 0 h 6259985"/>
              <a:gd name="connsiteX1" fmla="*/ 12487108 w 12487108"/>
              <a:gd name="connsiteY1" fmla="*/ 0 h 6259985"/>
              <a:gd name="connsiteX2" fmla="*/ 12487108 w 12487108"/>
              <a:gd name="connsiteY2" fmla="*/ 201140 h 6259985"/>
              <a:gd name="connsiteX3" fmla="*/ 203846 w 12487108"/>
              <a:gd name="connsiteY3" fmla="*/ 201140 h 6259985"/>
              <a:gd name="connsiteX4" fmla="*/ 203846 w 12487108"/>
              <a:gd name="connsiteY4" fmla="*/ 6259985 h 6259985"/>
              <a:gd name="connsiteX5" fmla="*/ 0 w 12487108"/>
              <a:gd name="connsiteY5" fmla="*/ 6259985 h 6259985"/>
              <a:gd name="connsiteX6" fmla="*/ 0 w 12487108"/>
              <a:gd name="connsiteY6" fmla="*/ 0 h 625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87108" h="6259985">
                <a:moveTo>
                  <a:pt x="0" y="0"/>
                </a:moveTo>
                <a:lnTo>
                  <a:pt x="12487108" y="0"/>
                </a:lnTo>
                <a:lnTo>
                  <a:pt x="12487108" y="201140"/>
                </a:lnTo>
                <a:lnTo>
                  <a:pt x="203846" y="201140"/>
                </a:lnTo>
                <a:lnTo>
                  <a:pt x="203846" y="6259985"/>
                </a:lnTo>
                <a:lnTo>
                  <a:pt x="0" y="6259985"/>
                </a:lnTo>
                <a:lnTo>
                  <a:pt x="0" y="0"/>
                </a:lnTo>
                <a:close/>
              </a:path>
            </a:pathLst>
          </a:cu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latin typeface="AvenirNext LT Com Regular" panose="020B0503020202020204" pitchFamily="34" charset="0"/>
            </a:endParaRPr>
          </a:p>
        </p:txBody>
      </p:sp>
      <p:sp>
        <p:nvSpPr>
          <p:cNvPr id="147" name="Title Text"/>
          <p:cNvSpPr txBox="1">
            <a:spLocks noGrp="1"/>
          </p:cNvSpPr>
          <p:nvPr>
            <p:ph type="title"/>
          </p:nvPr>
        </p:nvSpPr>
        <p:spPr>
          <a:xfrm>
            <a:off x="571500" y="1933465"/>
            <a:ext cx="3681736" cy="2446695"/>
          </a:xfrm>
          <a:prstGeom prst="rect">
            <a:avLst/>
          </a:prstGeom>
        </p:spPr>
        <p:txBody>
          <a:bodyPr lIns="182880" tIns="182880" rIns="182880" bIns="182880" anchor="b" anchorCtr="0"/>
          <a:lstStyle>
            <a:lvl1pPr>
              <a:defRPr sz="3600" spc="-36">
                <a:solidFill>
                  <a:schemeClr val="bg1"/>
                </a:solidFill>
              </a:defRPr>
            </a:lvl1pPr>
          </a:lstStyle>
          <a:p>
            <a:r>
              <a:rPr dirty="0"/>
              <a:t>Title Text</a:t>
            </a:r>
          </a:p>
        </p:txBody>
      </p:sp>
      <p:sp>
        <p:nvSpPr>
          <p:cNvPr id="148"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FFFFFF"/>
                </a:solidFill>
                <a:latin typeface="+mn-lt"/>
              </a:defRPr>
            </a:lvl1pPr>
          </a:lstStyle>
          <a:p>
            <a:fld id="{86CB4B4D-7CA3-9044-876B-883B54F8677D}" type="slidenum">
              <a:rPr lang="en-US" smtClean="0"/>
              <a:pPr/>
              <a:t>‹#›</a:t>
            </a:fld>
            <a:endParaRPr lang="en-US"/>
          </a:p>
        </p:txBody>
      </p:sp>
      <p:sp>
        <p:nvSpPr>
          <p:cNvPr id="149" name="Subtitle"/>
          <p:cNvSpPr>
            <a:spLocks noGrp="1"/>
          </p:cNvSpPr>
          <p:nvPr>
            <p:ph type="body" sz="quarter" idx="13"/>
          </p:nvPr>
        </p:nvSpPr>
        <p:spPr>
          <a:xfrm>
            <a:off x="767080" y="4492011"/>
            <a:ext cx="3681736" cy="1243310"/>
          </a:xfrm>
          <a:prstGeom prst="rect">
            <a:avLst/>
          </a:prstGeom>
        </p:spPr>
        <p:txBody>
          <a:bodyPr lIns="182880" tIns="182880" rIns="182880" bIns="182880" anchor="b">
            <a:noAutofit/>
          </a:bodyPr>
          <a:lstStyle>
            <a:lvl1pPr>
              <a:lnSpc>
                <a:spcPct val="100000"/>
              </a:lnSpc>
              <a:spcBef>
                <a:spcPts val="0"/>
              </a:spcBef>
              <a:tabLst>
                <a:tab pos="476250" algn="l"/>
              </a:tabLst>
              <a:defRPr b="1">
                <a:solidFill>
                  <a:schemeClr val="tx1"/>
                </a:solidFill>
                <a:latin typeface="+mn-lt"/>
                <a:ea typeface="+mn-ea"/>
                <a:cs typeface="+mn-cs"/>
                <a:sym typeface="Avenir Next LT Com Demi"/>
              </a:defRPr>
            </a:lvl1pPr>
          </a:lstStyle>
          <a:p>
            <a:r>
              <a:rPr dirty="0"/>
              <a:t>Subtitle</a:t>
            </a:r>
          </a:p>
        </p:txBody>
      </p:sp>
    </p:spTree>
    <p:extLst>
      <p:ext uri="{BB962C8B-B14F-4D97-AF65-F5344CB8AC3E}">
        <p14:creationId xmlns:p14="http://schemas.microsoft.com/office/powerpoint/2010/main" val="359603054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1"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42" presetClass="path" presetSubtype="0" accel="50000" decel="50000" fill="hold" grpId="0" nodeType="withEffect">
                                  <p:stCondLst>
                                    <p:cond delay="500"/>
                                  </p:stCondLst>
                                  <p:childTnLst>
                                    <p:animMotion origin="layout" path="M -3.95833E-6 -1.85185E-6 L -0.11093 0.19722 " pathEditMode="relative" rAng="0" ptsTypes="AA">
                                      <p:cBhvr>
                                        <p:cTn id="12" dur="2000" spd="-100000" fill="hold"/>
                                        <p:tgtEl>
                                          <p:spTgt spid="12"/>
                                        </p:tgtEl>
                                        <p:attrNameLst>
                                          <p:attrName>ppt_x</p:attrName>
                                          <p:attrName>ppt_y</p:attrName>
                                        </p:attrNameLst>
                                      </p:cBhvr>
                                      <p:rCtr x="-5547" y="9861"/>
                                    </p:animMotion>
                                  </p:childTnLst>
                                </p:cTn>
                              </p:par>
                              <p:par>
                                <p:cTn id="13" presetID="42" presetClass="path" presetSubtype="0" accel="50000" decel="50000" fill="hold" grpId="0" nodeType="withEffect">
                                  <p:stCondLst>
                                    <p:cond delay="500"/>
                                  </p:stCondLst>
                                  <p:childTnLst>
                                    <p:animMotion origin="layout" path="M 3.95833E-6 -7.40741E-7 L 0.11237 -0.19907 " pathEditMode="relative" rAng="0" ptsTypes="AA">
                                      <p:cBhvr>
                                        <p:cTn id="14" dur="2000" spd="-100000" fill="hold"/>
                                        <p:tgtEl>
                                          <p:spTgt spid="11"/>
                                        </p:tgtEl>
                                        <p:attrNameLst>
                                          <p:attrName>ppt_x</p:attrName>
                                          <p:attrName>ppt_y</p:attrName>
                                        </p:attrNameLst>
                                      </p:cBhvr>
                                      <p:rCtr x="5612" y="-9954"/>
                                    </p:animMotion>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11" grpId="1" animBg="1"/>
      <p:bldP spid="12" grpId="0" animBg="1"/>
      <p:bldP spid="12" grpId="1" animBg="1"/>
    </p:bldLst>
  </p:timing>
  <p:extLst>
    <p:ext uri="{DCECCB84-F9BA-43D5-87BE-67443E8EF086}">
      <p15:sldGuideLst xmlns:p15="http://schemas.microsoft.com/office/powerpoint/2012/main">
        <p15:guide id="1" pos="4974" userDrawn="1">
          <p15:clr>
            <a:srgbClr val="A4A3A4"/>
          </p15:clr>
        </p15:guide>
        <p15:guide id="2" pos="5103" userDrawn="1">
          <p15:clr>
            <a:srgbClr val="A4A3A4"/>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FORMAL Divider Aperture 1">
    <p:spTree>
      <p:nvGrpSpPr>
        <p:cNvPr id="1" name=""/>
        <p:cNvGrpSpPr/>
        <p:nvPr/>
      </p:nvGrpSpPr>
      <p:grpSpPr>
        <a:xfrm>
          <a:off x="0" y="0"/>
          <a:ext cx="0" cy="0"/>
          <a:chOff x="0" y="0"/>
          <a:chExt cx="0" cy="0"/>
        </a:xfrm>
      </p:grpSpPr>
      <p:sp>
        <p:nvSpPr>
          <p:cNvPr id="445" name="Rectangle"/>
          <p:cNvSpPr/>
          <p:nvPr/>
        </p:nvSpPr>
        <p:spPr>
          <a:xfrm>
            <a:off x="0" y="244"/>
            <a:ext cx="8887942" cy="4113397"/>
          </a:xfrm>
          <a:prstGeom prst="rect">
            <a:avLst/>
          </a:prstGeom>
          <a:solidFill>
            <a:srgbClr val="FFFFFF"/>
          </a:solidFill>
          <a:ln w="12700">
            <a:miter lim="400000"/>
          </a:ln>
        </p:spPr>
        <p:txBody>
          <a:bodyPr lIns="19050" tIns="19050" rIns="19050" bIns="19050" anchor="ctr"/>
          <a:lstStyle/>
          <a:p>
            <a:pPr>
              <a:defRPr sz="3000">
                <a:solidFill>
                  <a:srgbClr val="FFFFFF"/>
                </a:solidFill>
                <a:effectLst>
                  <a:outerShdw blurRad="38100" dist="12700" dir="5400000" rotWithShape="0">
                    <a:srgbClr val="000000">
                      <a:alpha val="50000"/>
                    </a:srgbClr>
                  </a:outerShdw>
                </a:effectLst>
              </a:defRPr>
            </a:pPr>
            <a:endParaRPr sz="1500"/>
          </a:p>
        </p:txBody>
      </p:sp>
      <p:sp>
        <p:nvSpPr>
          <p:cNvPr id="446" name="Title Text"/>
          <p:cNvSpPr txBox="1">
            <a:spLocks noGrp="1"/>
          </p:cNvSpPr>
          <p:nvPr>
            <p:ph type="title"/>
          </p:nvPr>
        </p:nvSpPr>
        <p:spPr>
          <a:xfrm>
            <a:off x="571503" y="456744"/>
            <a:ext cx="7519715" cy="3175001"/>
          </a:xfrm>
          <a:prstGeom prst="rect">
            <a:avLst/>
          </a:prstGeom>
        </p:spPr>
        <p:txBody>
          <a:bodyPr anchor="t"/>
          <a:lstStyle>
            <a:lvl1pPr>
              <a:lnSpc>
                <a:spcPct val="90000"/>
              </a:lnSpc>
              <a:defRPr sz="7200" spc="-72"/>
            </a:lvl1pPr>
          </a:lstStyle>
          <a:p>
            <a:r>
              <a:t>Title Text</a:t>
            </a:r>
          </a:p>
        </p:txBody>
      </p:sp>
      <p:sp>
        <p:nvSpPr>
          <p:cNvPr id="447"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7D726D"/>
                </a:solidFill>
                <a:latin typeface="+mn-lt"/>
              </a:defRPr>
            </a:lvl1pPr>
          </a:lstStyle>
          <a:p>
            <a:fld id="{86CB4B4D-7CA3-9044-876B-883B54F8677D}" type="slidenum">
              <a:rPr lang="en-US" smtClean="0"/>
              <a:pPr/>
              <a:t>‹#›</a:t>
            </a:fld>
            <a:endParaRPr lang="en-US"/>
          </a:p>
        </p:txBody>
      </p:sp>
      <p:sp>
        <p:nvSpPr>
          <p:cNvPr id="448" name="Footnotes"/>
          <p:cNvSpPr txBox="1">
            <a:spLocks noGrp="1"/>
          </p:cNvSpPr>
          <p:nvPr>
            <p:ph type="body" sz="quarter" idx="13"/>
          </p:nvPr>
        </p:nvSpPr>
        <p:spPr>
          <a:xfrm>
            <a:off x="571500" y="6111564"/>
            <a:ext cx="7955280" cy="135422"/>
          </a:xfrm>
          <a:prstGeom prst="rect">
            <a:avLst/>
          </a:prstGeom>
        </p:spPr>
        <p:txBody>
          <a:bodyPr anchor="b">
            <a:noAutofit/>
          </a:bodyPr>
          <a:lstStyle>
            <a:lvl1pPr>
              <a:lnSpc>
                <a:spcPct val="110000"/>
              </a:lnSpc>
              <a:spcBef>
                <a:spcPts val="600"/>
              </a:spcBef>
              <a:defRPr sz="800">
                <a:solidFill>
                  <a:schemeClr val="accent5"/>
                </a:solidFill>
                <a:latin typeface="+mn-lt"/>
              </a:defRPr>
            </a:lvl1pPr>
          </a:lstStyle>
          <a:p>
            <a:r>
              <a:t>Footnotes</a:t>
            </a:r>
          </a:p>
        </p:txBody>
      </p:sp>
      <p:sp>
        <p:nvSpPr>
          <p:cNvPr id="449" name="© The Capital Group Companies, Inc."/>
          <p:cNvSpPr txBox="1"/>
          <p:nvPr/>
        </p:nvSpPr>
        <p:spPr>
          <a:xfrm>
            <a:off x="571500" y="6400710"/>
            <a:ext cx="1699183"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rgbClr val="7D726D"/>
                </a:solidFill>
                <a:latin typeface="+mn-lt"/>
              </a:rPr>
              <a:t>© Capital Group. All rights reserved.</a:t>
            </a:r>
            <a:endParaRPr sz="800" dirty="0">
              <a:solidFill>
                <a:srgbClr val="7D726D"/>
              </a:solidFill>
              <a:latin typeface="+mn-lt"/>
            </a:endParaRPr>
          </a:p>
        </p:txBody>
      </p:sp>
      <p:sp>
        <p:nvSpPr>
          <p:cNvPr id="450" name="For financial professionals only. Not for use with the public."/>
          <p:cNvSpPr txBox="1"/>
          <p:nvPr/>
        </p:nvSpPr>
        <p:spPr>
          <a:xfrm>
            <a:off x="571500" y="6532790"/>
            <a:ext cx="2747547"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sz="800">
                <a:solidFill>
                  <a:srgbClr val="7D726D"/>
                </a:solidFill>
                <a:latin typeface="+mn-lt"/>
              </a:rPr>
              <a:t>For financial professionals only. Not for use with the public.</a:t>
            </a:r>
          </a:p>
        </p:txBody>
      </p:sp>
      <p:sp>
        <p:nvSpPr>
          <p:cNvPr id="451" name="Subtitle"/>
          <p:cNvSpPr>
            <a:spLocks noGrp="1"/>
          </p:cNvSpPr>
          <p:nvPr>
            <p:ph type="body" sz="quarter" idx="14"/>
          </p:nvPr>
        </p:nvSpPr>
        <p:spPr>
          <a:xfrm>
            <a:off x="571500" y="4647487"/>
            <a:ext cx="6348822" cy="1327864"/>
          </a:xfrm>
          <a:prstGeom prst="rect">
            <a:avLst/>
          </a:prstGeom>
        </p:spPr>
        <p:txBody>
          <a:bodyPr>
            <a:noAutofit/>
          </a:bodyPr>
          <a:lstStyle>
            <a:lvl1pPr>
              <a:lnSpc>
                <a:spcPct val="100000"/>
              </a:lnSpc>
              <a:spcBef>
                <a:spcPts val="0"/>
              </a:spcBef>
              <a:tabLst>
                <a:tab pos="476250" algn="l"/>
              </a:tabLst>
              <a:defRPr sz="3000" b="1" spc="-30">
                <a:solidFill>
                  <a:schemeClr val="tx1"/>
                </a:solidFill>
                <a:latin typeface="+mn-lt"/>
                <a:ea typeface="+mn-ea"/>
                <a:cs typeface="+mn-cs"/>
                <a:sym typeface="Avenir Next LT Com Demi"/>
              </a:defRPr>
            </a:lvl1pPr>
          </a:lstStyle>
          <a:p>
            <a:r>
              <a:t>Subtitle</a:t>
            </a:r>
          </a:p>
        </p:txBody>
      </p:sp>
      <p:sp>
        <p:nvSpPr>
          <p:cNvPr id="452" name="Line"/>
          <p:cNvSpPr/>
          <p:nvPr/>
        </p:nvSpPr>
        <p:spPr>
          <a:xfrm flipH="1">
            <a:off x="8887944" y="0"/>
            <a:ext cx="1" cy="6858000"/>
          </a:xfrm>
          <a:prstGeom prst="line">
            <a:avLst/>
          </a:prstGeom>
          <a:ln w="177800">
            <a:solidFill>
              <a:srgbClr val="74C3EA"/>
            </a:solidFill>
            <a:miter lim="400000"/>
          </a:ln>
        </p:spPr>
        <p:txBody>
          <a:bodyPr lIns="0" tIns="0" rIns="0" bIns="0"/>
          <a:lstStyle/>
          <a:p>
            <a:pPr>
              <a:defRPr sz="3000">
                <a:solidFill>
                  <a:srgbClr val="FFFFFF"/>
                </a:solidFill>
                <a:effectLst>
                  <a:outerShdw blurRad="38100" dist="12700" dir="5400000" rotWithShape="0">
                    <a:srgbClr val="000000">
                      <a:alpha val="50000"/>
                    </a:srgbClr>
                  </a:outerShdw>
                </a:effectLst>
              </a:defRPr>
            </a:pPr>
            <a:endParaRPr sz="1500"/>
          </a:p>
        </p:txBody>
      </p:sp>
      <p:sp>
        <p:nvSpPr>
          <p:cNvPr id="453" name="Line"/>
          <p:cNvSpPr/>
          <p:nvPr/>
        </p:nvSpPr>
        <p:spPr>
          <a:xfrm flipV="1">
            <a:off x="0" y="4102212"/>
            <a:ext cx="12192000" cy="2027"/>
          </a:xfrm>
          <a:prstGeom prst="line">
            <a:avLst/>
          </a:prstGeom>
          <a:ln w="177800">
            <a:solidFill>
              <a:srgbClr val="74CECC"/>
            </a:solidFill>
            <a:miter lim="400000"/>
          </a:ln>
        </p:spPr>
        <p:txBody>
          <a:bodyPr lIns="0" tIns="0" rIns="0" bIns="0"/>
          <a:lstStyle/>
          <a:p>
            <a:pPr>
              <a:defRPr sz="3000">
                <a:solidFill>
                  <a:srgbClr val="FFFFFF"/>
                </a:solidFill>
                <a:effectLst>
                  <a:outerShdw blurRad="38100" dist="12700" dir="5400000" rotWithShape="0">
                    <a:srgbClr val="000000">
                      <a:alpha val="50000"/>
                    </a:srgbClr>
                  </a:outerShdw>
                </a:effectLst>
              </a:defRPr>
            </a:pPr>
            <a:endParaRPr sz="1500"/>
          </a:p>
        </p:txBody>
      </p:sp>
      <p:sp>
        <p:nvSpPr>
          <p:cNvPr id="454" name="Shape"/>
          <p:cNvSpPr/>
          <p:nvPr/>
        </p:nvSpPr>
        <p:spPr>
          <a:xfrm>
            <a:off x="8800314" y="4015595"/>
            <a:ext cx="175261" cy="17526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0" y="0"/>
                </a:lnTo>
                <a:cubicBezTo>
                  <a:pt x="0" y="0"/>
                  <a:pt x="0" y="21600"/>
                  <a:pt x="0" y="21600"/>
                </a:cubicBezTo>
                <a:close/>
              </a:path>
            </a:pathLst>
          </a:custGeom>
          <a:solidFill>
            <a:srgbClr val="007EA3">
              <a:alpha val="50000"/>
            </a:srgbClr>
          </a:solidFill>
          <a:ln w="12700">
            <a:miter lim="400000"/>
          </a:ln>
        </p:spPr>
        <p:txBody>
          <a:bodyPr lIns="19050" tIns="19050" rIns="19050" bIns="19050" anchor="ctr"/>
          <a:lstStyle/>
          <a:p>
            <a:pP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FORMAL High-Impact">
    <p:bg>
      <p:bgPr>
        <a:solidFill>
          <a:srgbClr val="005F9E"/>
        </a:solidFill>
        <a:effectLst/>
      </p:bgPr>
    </p:bg>
    <p:spTree>
      <p:nvGrpSpPr>
        <p:cNvPr id="1" name=""/>
        <p:cNvGrpSpPr/>
        <p:nvPr/>
      </p:nvGrpSpPr>
      <p:grpSpPr>
        <a:xfrm>
          <a:off x="0" y="0"/>
          <a:ext cx="0" cy="0"/>
          <a:chOff x="0" y="0"/>
          <a:chExt cx="0" cy="0"/>
        </a:xfrm>
      </p:grpSpPr>
      <p:sp>
        <p:nvSpPr>
          <p:cNvPr id="496" name="Title Text"/>
          <p:cNvSpPr txBox="1">
            <a:spLocks noGrp="1"/>
          </p:cNvSpPr>
          <p:nvPr>
            <p:ph type="title"/>
          </p:nvPr>
        </p:nvSpPr>
        <p:spPr>
          <a:xfrm>
            <a:off x="571500" y="455290"/>
            <a:ext cx="9397492" cy="763390"/>
          </a:xfrm>
          <a:prstGeom prst="rect">
            <a:avLst/>
          </a:prstGeom>
        </p:spPr>
        <p:txBody>
          <a:bodyPr anchor="t"/>
          <a:lstStyle>
            <a:lvl1pPr>
              <a:defRPr sz="3600" spc="-36">
                <a:solidFill>
                  <a:srgbClr val="FFFFFF"/>
                </a:solidFill>
              </a:defRPr>
            </a:lvl1pPr>
          </a:lstStyle>
          <a:p>
            <a:r>
              <a:t>Title Text</a:t>
            </a:r>
          </a:p>
        </p:txBody>
      </p:sp>
      <p:sp>
        <p:nvSpPr>
          <p:cNvPr id="497" name="Body Level One…"/>
          <p:cNvSpPr txBox="1">
            <a:spLocks noGrp="1"/>
          </p:cNvSpPr>
          <p:nvPr>
            <p:ph type="body" idx="1"/>
          </p:nvPr>
        </p:nvSpPr>
        <p:spPr>
          <a:xfrm>
            <a:off x="571500" y="1672391"/>
            <a:ext cx="8227542" cy="4191001"/>
          </a:xfrm>
          <a:prstGeom prst="rect">
            <a:avLst/>
          </a:prstGeom>
        </p:spPr>
        <p:txBody>
          <a:bodyPr/>
          <a:lstStyle>
            <a:lvl1pPr>
              <a:lnSpc>
                <a:spcPct val="110000"/>
              </a:lnSpc>
              <a:spcBef>
                <a:spcPts val="1800"/>
              </a:spcBef>
              <a:defRPr sz="2700" b="1">
                <a:solidFill>
                  <a:srgbClr val="FFFFFF"/>
                </a:solidFill>
                <a:latin typeface="+mn-lt"/>
                <a:ea typeface="+mn-ea"/>
                <a:cs typeface="+mn-cs"/>
                <a:sym typeface="Avenir Next LT Com Demi"/>
              </a:defRPr>
            </a:lvl1pPr>
            <a:lvl2pPr>
              <a:lnSpc>
                <a:spcPct val="110000"/>
              </a:lnSpc>
              <a:spcBef>
                <a:spcPts val="1800"/>
              </a:spcBef>
              <a:defRPr sz="2700" b="1">
                <a:solidFill>
                  <a:srgbClr val="FFFFFF"/>
                </a:solidFill>
                <a:latin typeface="+mn-lt"/>
                <a:ea typeface="+mn-ea"/>
                <a:cs typeface="+mn-cs"/>
                <a:sym typeface="Avenir Next LT Com Demi"/>
              </a:defRPr>
            </a:lvl2pPr>
            <a:lvl3pPr>
              <a:lnSpc>
                <a:spcPct val="110000"/>
              </a:lnSpc>
              <a:spcBef>
                <a:spcPts val="1800"/>
              </a:spcBef>
              <a:defRPr sz="2700" b="1">
                <a:solidFill>
                  <a:srgbClr val="FFFFFF"/>
                </a:solidFill>
                <a:latin typeface="+mn-lt"/>
                <a:ea typeface="+mn-ea"/>
                <a:cs typeface="+mn-cs"/>
                <a:sym typeface="Avenir Next LT Com Demi"/>
              </a:defRPr>
            </a:lvl3pPr>
            <a:lvl4pPr>
              <a:lnSpc>
                <a:spcPct val="110000"/>
              </a:lnSpc>
              <a:spcBef>
                <a:spcPts val="1800"/>
              </a:spcBef>
              <a:defRPr sz="2700" b="1">
                <a:solidFill>
                  <a:srgbClr val="FFFFFF"/>
                </a:solidFill>
                <a:latin typeface="+mn-lt"/>
                <a:ea typeface="+mn-ea"/>
                <a:cs typeface="+mn-cs"/>
                <a:sym typeface="Avenir Next LT Com Demi"/>
              </a:defRPr>
            </a:lvl4pPr>
            <a:lvl5pPr>
              <a:lnSpc>
                <a:spcPct val="110000"/>
              </a:lnSpc>
              <a:spcBef>
                <a:spcPts val="1800"/>
              </a:spcBef>
              <a:defRPr sz="2700" b="1">
                <a:solidFill>
                  <a:srgbClr val="FFFFFF"/>
                </a:solidFill>
                <a:latin typeface="+mn-lt"/>
                <a:ea typeface="+mn-ea"/>
                <a:cs typeface="+mn-cs"/>
                <a:sym typeface="Avenir Next LT Com Demi"/>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498"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FFFFFF"/>
                </a:solidFill>
                <a:latin typeface="+mn-lt"/>
              </a:defRPr>
            </a:lvl1pPr>
          </a:lstStyle>
          <a:p>
            <a:fld id="{86CB4B4D-7CA3-9044-876B-883B54F8677D}" type="slidenum">
              <a:rPr lang="en-US" smtClean="0"/>
              <a:pPr/>
              <a:t>‹#›</a:t>
            </a:fld>
            <a:endParaRPr lang="en-US"/>
          </a:p>
        </p:txBody>
      </p:sp>
      <p:sp>
        <p:nvSpPr>
          <p:cNvPr id="499" name="Footnotes"/>
          <p:cNvSpPr txBox="1">
            <a:spLocks noGrp="1"/>
          </p:cNvSpPr>
          <p:nvPr>
            <p:ph type="body" sz="quarter" idx="13"/>
          </p:nvPr>
        </p:nvSpPr>
        <p:spPr>
          <a:xfrm>
            <a:off x="571500" y="6111564"/>
            <a:ext cx="7289800" cy="135422"/>
          </a:xfrm>
          <a:prstGeom prst="rect">
            <a:avLst/>
          </a:prstGeom>
        </p:spPr>
        <p:txBody>
          <a:bodyPr anchor="b">
            <a:spAutoFit/>
          </a:bodyPr>
          <a:lstStyle>
            <a:lvl1pPr>
              <a:lnSpc>
                <a:spcPct val="110000"/>
              </a:lnSpc>
              <a:spcBef>
                <a:spcPts val="600"/>
              </a:spcBef>
              <a:defRPr sz="800">
                <a:solidFill>
                  <a:srgbClr val="FFFFFF"/>
                </a:solidFill>
                <a:latin typeface="+mn-lt"/>
              </a:defRPr>
            </a:lvl1pPr>
          </a:lstStyle>
          <a:p>
            <a:r>
              <a:t>Footnotes</a:t>
            </a:r>
          </a:p>
        </p:txBody>
      </p:sp>
      <p:sp>
        <p:nvSpPr>
          <p:cNvPr id="500" name="© The Capital Group Companies, Inc.">
            <a:extLst>
              <a:ext uri="{C183D7F6-B498-43B3-948B-1728B52AA6E4}">
                <adec:decorative xmlns:adec="http://schemas.microsoft.com/office/drawing/2017/decorative" val="1"/>
              </a:ext>
            </a:extLst>
          </p:cNvPr>
          <p:cNvSpPr txBox="1"/>
          <p:nvPr/>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 2025 Capital Group. All rights reserved.</a:t>
            </a:r>
            <a:endParaRPr sz="800" dirty="0">
              <a:latin typeface="+mn-lt"/>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ORMAL Title/Subtitle only">
    <p:spTree>
      <p:nvGrpSpPr>
        <p:cNvPr id="1" name=""/>
        <p:cNvGrpSpPr/>
        <p:nvPr/>
      </p:nvGrpSpPr>
      <p:grpSpPr>
        <a:xfrm>
          <a:off x="0" y="0"/>
          <a:ext cx="0" cy="0"/>
          <a:chOff x="0" y="0"/>
          <a:chExt cx="0" cy="0"/>
        </a:xfrm>
      </p:grpSpPr>
      <p:sp>
        <p:nvSpPr>
          <p:cNvPr id="509" name="Title Text"/>
          <p:cNvSpPr txBox="1">
            <a:spLocks noGrp="1"/>
          </p:cNvSpPr>
          <p:nvPr>
            <p:ph type="title"/>
          </p:nvPr>
        </p:nvSpPr>
        <p:spPr>
          <a:xfrm>
            <a:off x="571500" y="368300"/>
            <a:ext cx="9397492" cy="381000"/>
          </a:xfrm>
          <a:prstGeom prst="rect">
            <a:avLst/>
          </a:prstGeom>
        </p:spPr>
        <p:txBody>
          <a:bodyPr anchor="t"/>
          <a:lstStyle>
            <a:lvl1pPr>
              <a:defRPr sz="2400" spc="-24">
                <a:solidFill>
                  <a:srgbClr val="073674"/>
                </a:solidFill>
              </a:defRPr>
            </a:lvl1pPr>
          </a:lstStyle>
          <a:p>
            <a:r>
              <a:rPr dirty="0"/>
              <a:t>Title Text</a:t>
            </a:r>
          </a:p>
        </p:txBody>
      </p:sp>
      <p:sp>
        <p:nvSpPr>
          <p:cNvPr id="511"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7D726D"/>
                </a:solidFill>
                <a:latin typeface="+mn-lt"/>
              </a:defRPr>
            </a:lvl1pPr>
          </a:lstStyle>
          <a:p>
            <a:fld id="{86CB4B4D-7CA3-9044-876B-883B54F8677D}" type="slidenum">
              <a:rPr lang="en-US" smtClean="0"/>
              <a:pPr/>
              <a:t>‹#›</a:t>
            </a:fld>
            <a:endParaRPr lang="en-US"/>
          </a:p>
        </p:txBody>
      </p:sp>
      <p:sp>
        <p:nvSpPr>
          <p:cNvPr id="513" name="Subtitle"/>
          <p:cNvSpPr>
            <a:spLocks noGrp="1"/>
          </p:cNvSpPr>
          <p:nvPr>
            <p:ph type="body" sz="quarter" idx="13"/>
          </p:nvPr>
        </p:nvSpPr>
        <p:spPr>
          <a:xfrm>
            <a:off x="571500" y="965200"/>
            <a:ext cx="9397492" cy="266700"/>
          </a:xfrm>
          <a:prstGeom prst="rect">
            <a:avLst/>
          </a:prstGeom>
        </p:spPr>
        <p:txBody>
          <a:bodyPr lIns="0" tIns="0" rIns="0" bIns="0">
            <a:noAutofit/>
          </a:bodyPr>
          <a:lstStyle>
            <a:lvl1pPr>
              <a:lnSpc>
                <a:spcPct val="100000"/>
              </a:lnSpc>
              <a:spcBef>
                <a:spcPts val="0"/>
              </a:spcBef>
              <a:tabLst>
                <a:tab pos="476250" algn="l"/>
              </a:tabLst>
              <a:defRPr b="1">
                <a:solidFill>
                  <a:schemeClr val="tx1"/>
                </a:solidFill>
                <a:latin typeface="+mn-lt"/>
                <a:ea typeface="+mn-ea"/>
                <a:cs typeface="+mn-cs"/>
                <a:sym typeface="Avenir Next LT Com Demi"/>
              </a:defRPr>
            </a:lvl1pPr>
          </a:lstStyle>
          <a:p>
            <a:r>
              <a:rPr dirty="0"/>
              <a:t>Subtitle</a:t>
            </a:r>
          </a:p>
        </p:txBody>
      </p:sp>
      <p:sp>
        <p:nvSpPr>
          <p:cNvPr id="11" name="© The Capital Group Companies, Inc.">
            <a:extLst>
              <a:ext uri="{C183D7F6-B498-43B3-948B-1728B52AA6E4}">
                <adec:decorative xmlns:adec="http://schemas.microsoft.com/office/drawing/2017/decorative" val="1"/>
              </a:ext>
            </a:extLst>
          </p:cNvPr>
          <p:cNvSpPr txBox="1"/>
          <p:nvPr userDrawn="1"/>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rgbClr val="7D726D"/>
                </a:solidFill>
                <a:latin typeface="+mn-lt"/>
              </a:rPr>
              <a:t>© 2025 Capital Group. All rights reserved.</a:t>
            </a:r>
            <a:endParaRPr sz="800" dirty="0">
              <a:solidFill>
                <a:srgbClr val="7D726D"/>
              </a:solidFill>
              <a:latin typeface="+mn-lt"/>
            </a:endParaRPr>
          </a:p>
        </p:txBody>
      </p:sp>
      <p:sp>
        <p:nvSpPr>
          <p:cNvPr id="12" name="Footnotes"/>
          <p:cNvSpPr txBox="1">
            <a:spLocks noGrp="1"/>
          </p:cNvSpPr>
          <p:nvPr>
            <p:ph type="body" sz="quarter" idx="14"/>
          </p:nvPr>
        </p:nvSpPr>
        <p:spPr>
          <a:xfrm>
            <a:off x="571500" y="6111564"/>
            <a:ext cx="7289800" cy="135422"/>
          </a:xfrm>
          <a:prstGeom prst="rect">
            <a:avLst/>
          </a:prstGeom>
        </p:spPr>
        <p:txBody>
          <a:bodyPr anchor="b">
            <a:spAutoFit/>
          </a:bodyPr>
          <a:lstStyle>
            <a:lvl1pPr>
              <a:lnSpc>
                <a:spcPct val="110000"/>
              </a:lnSpc>
              <a:spcBef>
                <a:spcPts val="600"/>
              </a:spcBef>
              <a:defRPr sz="800">
                <a:solidFill>
                  <a:schemeClr val="accent5"/>
                </a:solidFill>
                <a:latin typeface="+mn-lt"/>
              </a:defRPr>
            </a:lvl1pPr>
          </a:lstStyle>
          <a:p>
            <a:r>
              <a:rPr dirty="0"/>
              <a:t>Footnotes</a:t>
            </a:r>
          </a:p>
        </p:txBody>
      </p:sp>
      <p:cxnSp>
        <p:nvCxnSpPr>
          <p:cNvPr id="3" name="Straight Connector 2">
            <a:extLst>
              <a:ext uri="{FF2B5EF4-FFF2-40B4-BE49-F238E27FC236}">
                <a16:creationId xmlns:a16="http://schemas.microsoft.com/office/drawing/2014/main" id="{36FBDC51-47E4-1B5A-AADE-9ED2CC828036}"/>
              </a:ext>
            </a:extLst>
          </p:cNvPr>
          <p:cNvCxnSpPr/>
          <p:nvPr userDrawn="1"/>
        </p:nvCxnSpPr>
        <p:spPr>
          <a:xfrm>
            <a:off x="573740" y="833120"/>
            <a:ext cx="11045952" cy="0"/>
          </a:xfrm>
          <a:prstGeom prst="line">
            <a:avLst/>
          </a:prstGeom>
          <a:noFill/>
          <a:ln w="19050" cap="flat">
            <a:solidFill>
              <a:srgbClr val="073674"/>
            </a:solidFill>
            <a:prstDash val="solid"/>
            <a:miter lim="400000"/>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682164622"/>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ORMAL Blank slide">
    <p:spTree>
      <p:nvGrpSpPr>
        <p:cNvPr id="1" name=""/>
        <p:cNvGrpSpPr/>
        <p:nvPr/>
      </p:nvGrpSpPr>
      <p:grpSpPr>
        <a:xfrm>
          <a:off x="0" y="0"/>
          <a:ext cx="0" cy="0"/>
          <a:chOff x="0" y="0"/>
          <a:chExt cx="0" cy="0"/>
        </a:xfrm>
      </p:grpSpPr>
      <p:sp>
        <p:nvSpPr>
          <p:cNvPr id="511"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7D726D"/>
                </a:solidFill>
                <a:latin typeface="+mn-lt"/>
              </a:defRPr>
            </a:lvl1pPr>
          </a:lstStyle>
          <a:p>
            <a:fld id="{86CB4B4D-7CA3-9044-876B-883B54F8677D}" type="slidenum">
              <a:rPr lang="en-US" smtClean="0"/>
              <a:pPr/>
              <a:t>‹#›</a:t>
            </a:fld>
            <a:endParaRPr lang="en-US"/>
          </a:p>
        </p:txBody>
      </p:sp>
      <p:sp>
        <p:nvSpPr>
          <p:cNvPr id="11" name="© The Capital Group Companies, Inc.">
            <a:extLst>
              <a:ext uri="{C183D7F6-B498-43B3-948B-1728B52AA6E4}">
                <adec:decorative xmlns:adec="http://schemas.microsoft.com/office/drawing/2017/decorative" val="1"/>
              </a:ext>
            </a:extLst>
          </p:cNvPr>
          <p:cNvSpPr txBox="1"/>
          <p:nvPr userDrawn="1"/>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rgbClr val="7D726D"/>
                </a:solidFill>
                <a:latin typeface="+mn-lt"/>
              </a:rPr>
              <a:t>© 2025 Capital Group. All rights reserved.</a:t>
            </a:r>
            <a:endParaRPr sz="800" dirty="0">
              <a:solidFill>
                <a:srgbClr val="7D726D"/>
              </a:solidFill>
              <a:latin typeface="+mn-lt"/>
            </a:endParaRPr>
          </a:p>
        </p:txBody>
      </p:sp>
    </p:spTree>
    <p:extLst>
      <p:ext uri="{BB962C8B-B14F-4D97-AF65-F5344CB8AC3E}">
        <p14:creationId xmlns:p14="http://schemas.microsoft.com/office/powerpoint/2010/main" val="4203447982"/>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FORMAL Quote">
    <p:bg>
      <p:bgPr>
        <a:solidFill>
          <a:srgbClr val="005F9E"/>
        </a:solidFill>
        <a:effectLst/>
      </p:bgPr>
    </p:bg>
    <p:spTree>
      <p:nvGrpSpPr>
        <p:cNvPr id="1" name=""/>
        <p:cNvGrpSpPr/>
        <p:nvPr/>
      </p:nvGrpSpPr>
      <p:grpSpPr>
        <a:xfrm>
          <a:off x="0" y="0"/>
          <a:ext cx="0" cy="0"/>
          <a:chOff x="0" y="0"/>
          <a:chExt cx="0" cy="0"/>
        </a:xfrm>
      </p:grpSpPr>
      <p:sp>
        <p:nvSpPr>
          <p:cNvPr id="580" name="Body Level One…"/>
          <p:cNvSpPr txBox="1">
            <a:spLocks noGrp="1"/>
          </p:cNvSpPr>
          <p:nvPr>
            <p:ph type="body" idx="1"/>
          </p:nvPr>
        </p:nvSpPr>
        <p:spPr>
          <a:xfrm>
            <a:off x="522655" y="457423"/>
            <a:ext cx="9702957" cy="4724636"/>
          </a:xfrm>
          <a:prstGeom prst="rect">
            <a:avLst/>
          </a:prstGeom>
        </p:spPr>
        <p:txBody>
          <a:bodyPr/>
          <a:lstStyle>
            <a:lvl1pPr marL="266700" indent="-266700">
              <a:lnSpc>
                <a:spcPct val="100000"/>
              </a:lnSpc>
              <a:defRPr sz="6000" b="0">
                <a:solidFill>
                  <a:srgbClr val="FFFFFF"/>
                </a:solidFill>
                <a:latin typeface="+mn-lt"/>
                <a:ea typeface="+mn-ea"/>
                <a:cs typeface="+mn-cs"/>
                <a:sym typeface="Avenir Next LT Com Demi"/>
              </a:defRPr>
            </a:lvl1pPr>
            <a:lvl2pPr marL="266700" indent="-152400">
              <a:lnSpc>
                <a:spcPct val="100000"/>
              </a:lnSpc>
              <a:defRPr sz="6000" b="0">
                <a:solidFill>
                  <a:srgbClr val="FFFFFF"/>
                </a:solidFill>
                <a:latin typeface="+mn-lt"/>
                <a:ea typeface="+mn-ea"/>
                <a:cs typeface="+mn-cs"/>
                <a:sym typeface="Avenir Next LT Com Demi"/>
              </a:defRPr>
            </a:lvl2pPr>
            <a:lvl3pPr marL="266700" indent="-38100">
              <a:lnSpc>
                <a:spcPct val="100000"/>
              </a:lnSpc>
              <a:defRPr sz="6000" b="0">
                <a:solidFill>
                  <a:srgbClr val="FFFFFF"/>
                </a:solidFill>
                <a:latin typeface="+mn-lt"/>
                <a:ea typeface="+mn-ea"/>
                <a:cs typeface="+mn-cs"/>
                <a:sym typeface="Avenir Next LT Com Demi"/>
              </a:defRPr>
            </a:lvl3pPr>
            <a:lvl4pPr marL="266700" indent="76200">
              <a:lnSpc>
                <a:spcPct val="100000"/>
              </a:lnSpc>
              <a:defRPr sz="6000" b="0">
                <a:solidFill>
                  <a:srgbClr val="FFFFFF"/>
                </a:solidFill>
                <a:latin typeface="+mn-lt"/>
                <a:ea typeface="+mn-ea"/>
                <a:cs typeface="+mn-cs"/>
                <a:sym typeface="Avenir Next LT Com Demi"/>
              </a:defRPr>
            </a:lvl4pPr>
            <a:lvl5pPr marL="266700" indent="190500">
              <a:lnSpc>
                <a:spcPct val="100000"/>
              </a:lnSpc>
              <a:defRPr sz="6000" b="0">
                <a:solidFill>
                  <a:srgbClr val="FFFFFF"/>
                </a:solidFill>
                <a:latin typeface="+mn-lt"/>
                <a:ea typeface="+mn-ea"/>
                <a:cs typeface="+mn-cs"/>
                <a:sym typeface="Avenir Next LT Com Demi"/>
              </a:defRPr>
            </a:lvl5pPr>
          </a:lstStyle>
          <a:p>
            <a:r>
              <a:t>Body Level One</a:t>
            </a:r>
          </a:p>
          <a:p>
            <a:pPr lvl="1"/>
            <a:r>
              <a:t>Body Level Two</a:t>
            </a:r>
          </a:p>
          <a:p>
            <a:pPr lvl="2"/>
            <a:r>
              <a:t>Body Level Three</a:t>
            </a:r>
          </a:p>
          <a:p>
            <a:pPr lvl="3"/>
            <a:r>
              <a:t>Body Level Four</a:t>
            </a:r>
          </a:p>
          <a:p>
            <a:pPr lvl="4"/>
            <a:r>
              <a:t>Body Level Five</a:t>
            </a:r>
          </a:p>
        </p:txBody>
      </p:sp>
      <p:sp>
        <p:nvSpPr>
          <p:cNvPr id="581" name="Slide Number"/>
          <p:cNvSpPr txBox="1">
            <a:spLocks noGrp="1"/>
          </p:cNvSpPr>
          <p:nvPr>
            <p:ph type="sldNum" sz="quarter" idx="2"/>
          </p:nvPr>
        </p:nvSpPr>
        <p:spPr>
          <a:xfrm>
            <a:off x="10908857" y="6400800"/>
            <a:ext cx="711647" cy="126509"/>
          </a:xfrm>
          <a:prstGeom prst="rect">
            <a:avLst/>
          </a:prstGeom>
        </p:spPr>
        <p:txBody>
          <a:bodyPr/>
          <a:lstStyle>
            <a:lvl1pPr>
              <a:defRPr>
                <a:solidFill>
                  <a:srgbClr val="FFFFFF"/>
                </a:solidFill>
                <a:latin typeface="+mn-lt"/>
              </a:defRPr>
            </a:lvl1pPr>
          </a:lstStyle>
          <a:p>
            <a:fld id="{86CB4B4D-7CA3-9044-876B-883B54F8677D}" type="slidenum">
              <a:rPr lang="en-US" smtClean="0"/>
              <a:pPr/>
              <a:t>‹#›</a:t>
            </a:fld>
            <a:endParaRPr lang="en-US"/>
          </a:p>
        </p:txBody>
      </p:sp>
      <p:sp>
        <p:nvSpPr>
          <p:cNvPr id="582" name="Firstname Lastname"/>
          <p:cNvSpPr txBox="1">
            <a:spLocks noGrp="1"/>
          </p:cNvSpPr>
          <p:nvPr>
            <p:ph type="body" sz="quarter" idx="13"/>
          </p:nvPr>
        </p:nvSpPr>
        <p:spPr>
          <a:xfrm>
            <a:off x="571500" y="5410281"/>
            <a:ext cx="5408638" cy="230832"/>
          </a:xfrm>
          <a:prstGeom prst="rect">
            <a:avLst/>
          </a:prstGeom>
        </p:spPr>
        <p:txBody>
          <a:bodyPr>
            <a:spAutoFit/>
          </a:bodyPr>
          <a:lstStyle>
            <a:lvl1pPr>
              <a:lnSpc>
                <a:spcPct val="100000"/>
              </a:lnSpc>
              <a:spcBef>
                <a:spcPts val="0"/>
              </a:spcBef>
              <a:defRPr sz="1500" b="1">
                <a:solidFill>
                  <a:srgbClr val="FFFFFF"/>
                </a:solidFill>
                <a:latin typeface="+mn-lt"/>
                <a:ea typeface="+mn-ea"/>
                <a:cs typeface="+mn-cs"/>
                <a:sym typeface="Avenir Next LT Com Demi"/>
              </a:defRPr>
            </a:lvl1pPr>
          </a:lstStyle>
          <a:p>
            <a:r>
              <a:t>Firstname Lastname</a:t>
            </a:r>
          </a:p>
        </p:txBody>
      </p:sp>
      <p:sp>
        <p:nvSpPr>
          <p:cNvPr id="583" name="Title"/>
          <p:cNvSpPr txBox="1">
            <a:spLocks noGrp="1"/>
          </p:cNvSpPr>
          <p:nvPr>
            <p:ph type="body" sz="quarter" idx="14"/>
          </p:nvPr>
        </p:nvSpPr>
        <p:spPr>
          <a:xfrm>
            <a:off x="571500" y="5658484"/>
            <a:ext cx="5408638" cy="230832"/>
          </a:xfrm>
          <a:prstGeom prst="rect">
            <a:avLst/>
          </a:prstGeom>
        </p:spPr>
        <p:txBody>
          <a:bodyPr>
            <a:spAutoFit/>
          </a:bodyPr>
          <a:lstStyle>
            <a:lvl1pPr>
              <a:lnSpc>
                <a:spcPct val="100000"/>
              </a:lnSpc>
              <a:spcBef>
                <a:spcPts val="0"/>
              </a:spcBef>
              <a:defRPr sz="1500">
                <a:solidFill>
                  <a:srgbClr val="FFFFFF"/>
                </a:solidFill>
              </a:defRPr>
            </a:lvl1pPr>
          </a:lstStyle>
          <a:p>
            <a:r>
              <a:t>Title</a:t>
            </a:r>
          </a:p>
        </p:txBody>
      </p:sp>
      <p:sp>
        <p:nvSpPr>
          <p:cNvPr id="585" name="Footnotes"/>
          <p:cNvSpPr txBox="1">
            <a:spLocks noGrp="1"/>
          </p:cNvSpPr>
          <p:nvPr>
            <p:ph type="body" sz="quarter" idx="15"/>
          </p:nvPr>
        </p:nvSpPr>
        <p:spPr>
          <a:xfrm>
            <a:off x="571500" y="6111564"/>
            <a:ext cx="7289800" cy="135422"/>
          </a:xfrm>
          <a:prstGeom prst="rect">
            <a:avLst/>
          </a:prstGeom>
        </p:spPr>
        <p:txBody>
          <a:bodyPr anchor="b">
            <a:spAutoFit/>
          </a:bodyPr>
          <a:lstStyle>
            <a:lvl1pPr>
              <a:lnSpc>
                <a:spcPct val="110000"/>
              </a:lnSpc>
              <a:spcBef>
                <a:spcPts val="600"/>
              </a:spcBef>
              <a:defRPr sz="800">
                <a:solidFill>
                  <a:srgbClr val="FFFFFF"/>
                </a:solidFill>
                <a:latin typeface="+mn-lt"/>
              </a:defRPr>
            </a:lvl1pPr>
          </a:lstStyle>
          <a:p>
            <a:r>
              <a:t>Footnotes</a:t>
            </a:r>
          </a:p>
        </p:txBody>
      </p:sp>
      <p:sp>
        <p:nvSpPr>
          <p:cNvPr id="586" name="© The Capital Group Companies, Inc.">
            <a:extLst>
              <a:ext uri="{C183D7F6-B498-43B3-948B-1728B52AA6E4}">
                <adec:decorative xmlns:adec="http://schemas.microsoft.com/office/drawing/2017/decorative" val="1"/>
              </a:ext>
            </a:extLst>
          </p:cNvPr>
          <p:cNvSpPr txBox="1"/>
          <p:nvPr/>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 2025 Capital Group. All rights reserved.</a:t>
            </a:r>
            <a:endParaRPr sz="800" dirty="0">
              <a:latin typeface="+mn-lt"/>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571500" y="455253"/>
            <a:ext cx="7288306" cy="198069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r>
              <a:t>Title Text</a:t>
            </a:r>
          </a:p>
        </p:txBody>
      </p:sp>
      <p:sp>
        <p:nvSpPr>
          <p:cNvPr id="3" name="Slide Number"/>
          <p:cNvSpPr txBox="1">
            <a:spLocks noGrp="1"/>
          </p:cNvSpPr>
          <p:nvPr>
            <p:ph type="sldNum" sz="quarter" idx="2"/>
          </p:nvPr>
        </p:nvSpPr>
        <p:spPr>
          <a:xfrm>
            <a:off x="10908857" y="6400707"/>
            <a:ext cx="711647" cy="135422"/>
          </a:xfrm>
          <a:prstGeom prst="rect">
            <a:avLst/>
          </a:prstGeom>
          <a:ln w="12700">
            <a:miter lim="400000"/>
          </a:ln>
        </p:spPr>
        <p:txBody>
          <a:bodyPr lIns="0" tIns="0" rIns="0" bIns="0">
            <a:spAutoFit/>
          </a:bodyPr>
          <a:lstStyle>
            <a:lvl1pPr algn="r">
              <a:lnSpc>
                <a:spcPct val="110000"/>
              </a:lnSpc>
              <a:spcBef>
                <a:spcPts val="600"/>
              </a:spcBef>
              <a:defRPr sz="800">
                <a:solidFill>
                  <a:srgbClr val="5E5E5E"/>
                </a:solidFill>
              </a:defRPr>
            </a:lvl1pPr>
          </a:lstStyle>
          <a:p>
            <a:fld id="{86CB4B4D-7CA3-9044-876B-883B54F8677D}" type="slidenum">
              <a:t>‹#›</a:t>
            </a:fld>
            <a:endParaRPr/>
          </a:p>
        </p:txBody>
      </p:sp>
      <p:sp>
        <p:nvSpPr>
          <p:cNvPr id="4" name="For internal use only"/>
          <p:cNvSpPr txBox="1"/>
          <p:nvPr/>
        </p:nvSpPr>
        <p:spPr>
          <a:xfrm>
            <a:off x="5622313" y="6400710"/>
            <a:ext cx="947375"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nSpc>
                <a:spcPct val="110000"/>
              </a:lnSpc>
              <a:spcBef>
                <a:spcPts val="1200"/>
              </a:spcBef>
              <a:defRPr sz="1600">
                <a:solidFill>
                  <a:srgbClr val="5E5E5E"/>
                </a:solidFill>
              </a:defRPr>
            </a:lvl1pPr>
          </a:lstStyle>
          <a:p>
            <a:r>
              <a:rPr sz="800"/>
              <a:t>For internal use only</a:t>
            </a:r>
          </a:p>
        </p:txBody>
      </p:sp>
      <p:sp>
        <p:nvSpPr>
          <p:cNvPr id="5" name="Department name"/>
          <p:cNvSpPr txBox="1"/>
          <p:nvPr/>
        </p:nvSpPr>
        <p:spPr>
          <a:xfrm>
            <a:off x="571503" y="6400710"/>
            <a:ext cx="857607" cy="135422"/>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sz="800"/>
              <a:t>Department name</a:t>
            </a:r>
          </a:p>
        </p:txBody>
      </p:sp>
      <p:sp>
        <p:nvSpPr>
          <p:cNvPr id="6" name="Line"/>
          <p:cNvSpPr/>
          <p:nvPr/>
        </p:nvSpPr>
        <p:spPr>
          <a:xfrm>
            <a:off x="571500" y="2591522"/>
            <a:ext cx="11049000" cy="1"/>
          </a:xfrm>
          <a:prstGeom prst="line">
            <a:avLst/>
          </a:prstGeom>
          <a:ln w="12700">
            <a:solidFill>
              <a:srgbClr val="929292"/>
            </a:solidFill>
            <a:miter lim="400000"/>
          </a:ln>
        </p:spPr>
        <p:txBody>
          <a:bodyPr lIns="0" tIns="0" rIns="0" bIns="0"/>
          <a:lstStyle/>
          <a:p>
            <a:pPr>
              <a:defRPr sz="3000">
                <a:solidFill>
                  <a:srgbClr val="FFFFFF"/>
                </a:solidFill>
                <a:effectLst>
                  <a:outerShdw blurRad="38100" dist="12700" dir="5400000" rotWithShape="0">
                    <a:srgbClr val="000000">
                      <a:alpha val="50000"/>
                    </a:srgbClr>
                  </a:outerShdw>
                </a:effectLst>
              </a:defRPr>
            </a:pPr>
            <a:r>
              <a:rPr lang="en-US" sz="1500" dirty="0"/>
              <a:t>c</a:t>
            </a:r>
            <a:endParaRPr sz="1500" dirty="0"/>
          </a:p>
        </p:txBody>
      </p:sp>
      <p:sp>
        <p:nvSpPr>
          <p:cNvPr id="8" name="Body Level One…"/>
          <p:cNvSpPr txBox="1">
            <a:spLocks noGrp="1"/>
          </p:cNvSpPr>
          <p:nvPr>
            <p:ph type="body" idx="1"/>
          </p:nvPr>
        </p:nvSpPr>
        <p:spPr>
          <a:xfrm>
            <a:off x="571500" y="1672391"/>
            <a:ext cx="7288306" cy="41910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12" name="Line"/>
          <p:cNvSpPr/>
          <p:nvPr userDrawn="1"/>
        </p:nvSpPr>
        <p:spPr>
          <a:xfrm>
            <a:off x="89331" y="6247624"/>
            <a:ext cx="11049000" cy="1"/>
          </a:xfrm>
          <a:prstGeom prst="line">
            <a:avLst/>
          </a:prstGeom>
          <a:ln w="12700">
            <a:solidFill>
              <a:srgbClr val="929292"/>
            </a:solidFill>
            <a:miter lim="400000"/>
          </a:ln>
        </p:spPr>
        <p:txBody>
          <a:bodyPr lIns="0" tIns="0" rIns="0" bIns="0"/>
          <a:lstStyle/>
          <a:p>
            <a:pPr>
              <a:defRPr sz="3000">
                <a:solidFill>
                  <a:srgbClr val="FFFFFF"/>
                </a:solidFill>
                <a:effectLst>
                  <a:outerShdw blurRad="38100" dist="12700" dir="5400000" rotWithShape="0">
                    <a:srgbClr val="000000">
                      <a:alpha val="50000"/>
                    </a:srgbClr>
                  </a:outerShdw>
                </a:effectLst>
              </a:defRPr>
            </a:pPr>
            <a:endParaRPr sz="1500" dirty="0"/>
          </a:p>
        </p:txBody>
      </p:sp>
      <p:sp>
        <p:nvSpPr>
          <p:cNvPr id="13" name="Rectangle 12"/>
          <p:cNvSpPr/>
          <p:nvPr userDrawn="1"/>
        </p:nvSpPr>
        <p:spPr>
          <a:xfrm>
            <a:off x="0" y="5433019"/>
            <a:ext cx="571503" cy="156519"/>
          </a:xfrm>
          <a:prstGeom prst="rect">
            <a:avLst/>
          </a:prstGeom>
          <a:solidFill>
            <a:srgbClr val="00539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endParaRPr>
          </a:p>
        </p:txBody>
      </p:sp>
      <p:sp>
        <p:nvSpPr>
          <p:cNvPr id="14" name="Rectangle 13"/>
          <p:cNvSpPr/>
          <p:nvPr userDrawn="1"/>
        </p:nvSpPr>
        <p:spPr>
          <a:xfrm>
            <a:off x="-3" y="6411661"/>
            <a:ext cx="1645920" cy="156519"/>
          </a:xfrm>
          <a:prstGeom prst="rect">
            <a:avLst/>
          </a:prstGeom>
          <a:solidFill>
            <a:srgbClr val="00539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endParaRPr>
          </a:p>
        </p:txBody>
      </p:sp>
      <p:sp>
        <p:nvSpPr>
          <p:cNvPr id="15" name="Rectangle 14"/>
          <p:cNvSpPr/>
          <p:nvPr userDrawn="1"/>
        </p:nvSpPr>
        <p:spPr>
          <a:xfrm>
            <a:off x="10546080" y="6411661"/>
            <a:ext cx="1645920" cy="156519"/>
          </a:xfrm>
          <a:prstGeom prst="rect">
            <a:avLst/>
          </a:prstGeom>
          <a:solidFill>
            <a:srgbClr val="00539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endParaRPr>
          </a:p>
        </p:txBody>
      </p:sp>
    </p:spTree>
  </p:cSld>
  <p:clrMap bg1="lt1" tx1="dk1" bg2="lt2" tx2="dk2" accent1="accent1" accent2="accent2" accent3="accent3" accent4="accent4" accent5="accent5" accent6="accent6" hlink="hlink" folHlink="folHlink"/>
  <p:sldLayoutIdLst>
    <p:sldLayoutId id="2147483692" r:id="rId1"/>
    <p:sldLayoutId id="2147483694" r:id="rId2"/>
    <p:sldLayoutId id="2147483695" r:id="rId3"/>
    <p:sldLayoutId id="2147483699" r:id="rId4"/>
    <p:sldLayoutId id="2147483676" r:id="rId5"/>
    <p:sldLayoutId id="2147483679" r:id="rId6"/>
    <p:sldLayoutId id="2147483690" r:id="rId7"/>
    <p:sldLayoutId id="2147483691" r:id="rId8"/>
    <p:sldLayoutId id="2147483685" r:id="rId9"/>
  </p:sldLayoutIdLst>
  <p:transition spd="med"/>
  <p:hf hdr="0" ftr="0" dt="0"/>
  <p:txStyles>
    <p:titleStyle>
      <a:lvl1pPr marL="0" marR="0" indent="0" algn="l" defTabSz="228600" rtl="0" latinLnBrk="0">
        <a:lnSpc>
          <a:spcPct val="100000"/>
        </a:lnSpc>
        <a:spcBef>
          <a:spcPts val="0"/>
        </a:spcBef>
        <a:spcAft>
          <a:spcPts val="0"/>
        </a:spcAft>
        <a:buClrTx/>
        <a:buSzTx/>
        <a:buFontTx/>
        <a:buNone/>
        <a:tabLst>
          <a:tab pos="476250" algn="l"/>
        </a:tabLst>
        <a:defRPr sz="4800" b="1" i="0" u="none" strike="noStrike" cap="none" spc="-48" baseline="0">
          <a:ln>
            <a:noFill/>
          </a:ln>
          <a:solidFill>
            <a:schemeClr val="tx1"/>
          </a:solidFill>
          <a:uFillTx/>
          <a:latin typeface="+mn-lt"/>
          <a:ea typeface="+mn-ea"/>
          <a:cs typeface="+mn-cs"/>
          <a:sym typeface="Avenir Next LT Com Demi"/>
        </a:defRPr>
      </a:lvl1pPr>
      <a:lvl2pPr marL="0" marR="0" indent="1143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2pPr>
      <a:lvl3pPr marL="0" marR="0" indent="2286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3pPr>
      <a:lvl4pPr marL="0" marR="0" indent="3429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4pPr>
      <a:lvl5pPr marL="0" marR="0" indent="4572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5pPr>
      <a:lvl6pPr marL="0" marR="0" indent="5715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6pPr>
      <a:lvl7pPr marL="0" marR="0" indent="6858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7pPr>
      <a:lvl8pPr marL="0" marR="0" indent="8001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8pPr>
      <a:lvl9pPr marL="0" marR="0" indent="9144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9pPr>
    </p:titleStyle>
    <p:bodyStyle>
      <a:lvl1pPr marL="0" marR="0" indent="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1pPr>
      <a:lvl2pPr marL="0" marR="0" indent="1143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2pPr>
      <a:lvl3pPr marL="0" marR="0" indent="2286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3pPr>
      <a:lvl4pPr marL="0" marR="0" indent="3429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4pPr>
      <a:lvl5pPr marL="0" marR="0" indent="4572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5pPr>
      <a:lvl6pPr marL="0" marR="0" indent="5715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6pPr>
      <a:lvl7pPr marL="0" marR="0" indent="6858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7pPr>
      <a:lvl8pPr marL="0" marR="0" indent="8001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8pPr>
      <a:lvl9pPr marL="0" marR="0" indent="914400" algn="l" defTabSz="228600" rtl="0" latinLnBrk="0">
        <a:lnSpc>
          <a:spcPct val="120000"/>
        </a:lnSpc>
        <a:spcBef>
          <a:spcPts val="1500"/>
        </a:spcBef>
        <a:spcAft>
          <a:spcPts val="0"/>
        </a:spcAft>
        <a:buClrTx/>
        <a:buSzTx/>
        <a:buFontTx/>
        <a:buNone/>
        <a:tabLst/>
        <a:defRPr sz="1800" b="0" i="0" u="none" strike="noStrike" cap="none" spc="0" baseline="0">
          <a:ln>
            <a:noFill/>
          </a:ln>
          <a:solidFill>
            <a:srgbClr val="000000"/>
          </a:solidFill>
          <a:uFillTx/>
          <a:latin typeface="Avenir Next LT Com Regular"/>
          <a:ea typeface="Avenir Next LT Com Regular"/>
          <a:cs typeface="Avenir Next LT Com Regular"/>
          <a:sym typeface="Avenir Next LT Com Regular"/>
        </a:defRPr>
      </a:lvl9pPr>
    </p:bodyStyle>
    <p:otherStyle>
      <a:lvl1pPr marL="0" marR="0" indent="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1pPr>
      <a:lvl2pPr marL="0" marR="0" indent="1143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2pPr>
      <a:lvl3pPr marL="0" marR="0" indent="2286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3pPr>
      <a:lvl4pPr marL="0" marR="0" indent="3429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4pPr>
      <a:lvl5pPr marL="0" marR="0" indent="4572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5pPr>
      <a:lvl6pPr marL="0" marR="0" indent="5715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6pPr>
      <a:lvl7pPr marL="0" marR="0" indent="6858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7pPr>
      <a:lvl8pPr marL="0" marR="0" indent="8001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8pPr>
      <a:lvl9pPr marL="0" marR="0" indent="914400" algn="r" defTabSz="228600" latinLnBrk="0">
        <a:lnSpc>
          <a:spcPct val="110000"/>
        </a:lnSpc>
        <a:spcBef>
          <a:spcPts val="600"/>
        </a:spcBef>
        <a:spcAft>
          <a:spcPts val="0"/>
        </a:spcAft>
        <a:buClrTx/>
        <a:buSzTx/>
        <a:buFontTx/>
        <a:buNone/>
        <a:tabLst/>
        <a:defRPr sz="800" b="0" i="0" u="none" strike="noStrike" cap="none" spc="0" baseline="0">
          <a:ln>
            <a:noFill/>
          </a:ln>
          <a:solidFill>
            <a:schemeClr val="tx1"/>
          </a:solidFill>
          <a:uFillTx/>
          <a:latin typeface="+mn-lt"/>
          <a:ea typeface="+mn-ea"/>
          <a:cs typeface="+mn-cs"/>
          <a:sym typeface="Avenir Next LT Com Regular"/>
        </a:defRPr>
      </a:lvl9pPr>
    </p:otherStyle>
  </p:txStyles>
  <p:extLst>
    <p:ext uri="{27BBF7A9-308A-43DC-89C8-2F10F3537804}">
      <p15:sldGuideLst xmlns:p15="http://schemas.microsoft.com/office/powerpoint/2012/main">
        <p15:guide id="1" pos="360" userDrawn="1">
          <p15:clr>
            <a:srgbClr val="F26B43"/>
          </p15:clr>
        </p15:guide>
        <p15:guide id="2" pos="7320" userDrawn="1">
          <p15:clr>
            <a:srgbClr val="F26B43"/>
          </p15:clr>
        </p15:guide>
        <p15:guide id="3" orient="horz" pos="840" userDrawn="1">
          <p15:clr>
            <a:srgbClr val="F26B43"/>
          </p15:clr>
        </p15:guide>
        <p15:guide id="4" orient="horz" pos="1053" userDrawn="1">
          <p15:clr>
            <a:srgbClr val="FDE53C"/>
          </p15:clr>
        </p15:guide>
        <p15:guide id="5" orient="horz" pos="3936" userDrawn="1">
          <p15:clr>
            <a:srgbClr val="F26B43"/>
          </p15:clr>
        </p15:guide>
        <p15:guide id="6" pos="1037" userDrawn="1">
          <p15:clr>
            <a:srgbClr val="FDE53C"/>
          </p15:clr>
        </p15:guide>
        <p15:guide id="7" pos="6644" userDrawn="1">
          <p15:clr>
            <a:srgbClr val="FDE53C"/>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www.capitalgroup.co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capitalgroup.com/individual/target-date-simplified.html"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txBox="1">
            <a:spLocks noGrp="1"/>
          </p:cNvSpPr>
          <p:nvPr>
            <p:ph type="title" idx="4294967295"/>
          </p:nvPr>
        </p:nvSpPr>
        <p:spPr>
          <a:xfrm>
            <a:off x="507546" y="4081299"/>
            <a:ext cx="3438812" cy="1210588"/>
          </a:xfrm>
          <a:prstGeom prst="rect">
            <a:avLst/>
          </a:prstGeom>
          <a:noFill/>
          <a:ln w="12700" cap="flat">
            <a:no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fromWordArt="0" anchor="ctr" anchorCtr="0" forceAA="0" compatLnSpc="1">
            <a:prstTxWarp prst="textNoShape">
              <a:avLst/>
            </a:prstTxWarp>
            <a:sp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36" normalizeH="0" baseline="0" noProof="0" dirty="0">
                <a:ln>
                  <a:noFill/>
                </a:ln>
                <a:solidFill>
                  <a:schemeClr val="bg1"/>
                </a:solidFill>
                <a:effectLst/>
                <a:uLnTx/>
                <a:uFillTx/>
                <a:latin typeface="AvenirNext LT Com Regular"/>
                <a:ea typeface="+mn-ea"/>
                <a:cs typeface="+mn-cs"/>
                <a:sym typeface="Avenir Next LT Com Demi"/>
              </a:rPr>
              <a:t>One fund.</a:t>
            </a:r>
          </a:p>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36" normalizeH="0" baseline="0" noProof="0" dirty="0">
                <a:ln>
                  <a:noFill/>
                </a:ln>
                <a:solidFill>
                  <a:schemeClr val="bg1"/>
                </a:solidFill>
                <a:effectLst/>
                <a:uLnTx/>
                <a:uFillTx/>
                <a:latin typeface="AvenirNext LT Com Regular"/>
                <a:ea typeface="+mn-ea"/>
                <a:cs typeface="+mn-cs"/>
                <a:sym typeface="Avenir Next LT Com Demi"/>
              </a:rPr>
              <a:t>Many benefits.</a:t>
            </a:r>
            <a:endParaRPr kumimoji="0" lang="en-US" sz="2100" b="0" i="0" u="none" strike="noStrike" kern="0" cap="none" spc="0" normalizeH="0" baseline="0" noProof="0" dirty="0">
              <a:ln>
                <a:noFill/>
              </a:ln>
              <a:solidFill>
                <a:schemeClr val="bg1"/>
              </a:solidFill>
              <a:effectLst/>
              <a:uLnTx/>
              <a:uFillTx/>
              <a:latin typeface="Avenir Next LT Com Regular"/>
              <a:ea typeface="Avenir Next LT Com Regular"/>
              <a:cs typeface="Avenir Next LT Com Regular"/>
              <a:sym typeface="Avenir Next LT Com Regular"/>
            </a:endParaRPr>
          </a:p>
        </p:txBody>
      </p:sp>
      <p:sp>
        <p:nvSpPr>
          <p:cNvPr id="4" name="TextBox 3">
            <a:extLst>
              <a:ext uri="{FF2B5EF4-FFF2-40B4-BE49-F238E27FC236}">
                <a16:creationId xmlns:a16="http://schemas.microsoft.com/office/drawing/2014/main" id="{6F6907EC-6010-3EB8-9F58-9FEC028B3525}"/>
              </a:ext>
            </a:extLst>
          </p:cNvPr>
          <p:cNvSpPr txBox="1"/>
          <p:nvPr/>
        </p:nvSpPr>
        <p:spPr>
          <a:xfrm>
            <a:off x="526896" y="5377998"/>
            <a:ext cx="2963436"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tabLst/>
            </a:pPr>
            <a:r>
              <a:rPr kumimoji="0" lang="en-US" sz="1200" b="1" i="0" u="none" strike="noStrike" cap="none" spc="0" normalizeH="0" baseline="0" dirty="0">
                <a:ln>
                  <a:noFill/>
                </a:ln>
                <a:solidFill>
                  <a:schemeClr val="bg1"/>
                </a:solidFill>
                <a:effectLst/>
                <a:uFillTx/>
                <a:latin typeface="+mn-lt"/>
                <a:ea typeface="Avenir Next LT Com Regular"/>
                <a:cs typeface="Avenir Next LT Com Regular"/>
                <a:sym typeface="Avenir Next LT Com Regular"/>
              </a:rPr>
              <a:t>Investments are not FDIC-insured, nor are they deposits of or guaranteed by a bank or any other entity, so they may lose value.</a:t>
            </a:r>
          </a:p>
        </p:txBody>
      </p:sp>
      <p:sp>
        <p:nvSpPr>
          <p:cNvPr id="2" name="For financial professionals only. Not for use with the public.">
            <a:extLst>
              <a:ext uri="{FF2B5EF4-FFF2-40B4-BE49-F238E27FC236}">
                <a16:creationId xmlns:a16="http://schemas.microsoft.com/office/drawing/2014/main" id="{8E25231D-A6B3-AD2A-E7A7-321FA76CC7CF}"/>
              </a:ext>
              <a:ext uri="{C183D7F6-B498-43B3-948B-1728B52AA6E4}">
                <adec:decorative xmlns:adec="http://schemas.microsoft.com/office/drawing/2017/decorative" val="1"/>
              </a:ext>
            </a:extLst>
          </p:cNvPr>
          <p:cNvSpPr txBox="1"/>
          <p:nvPr/>
        </p:nvSpPr>
        <p:spPr>
          <a:xfrm>
            <a:off x="571500" y="6263640"/>
            <a:ext cx="65"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endParaRPr lang="en-US" sz="800" dirty="0"/>
          </a:p>
        </p:txBody>
      </p:sp>
      <p:pic>
        <p:nvPicPr>
          <p:cNvPr id="5" name="Picture 4" descr="Logo. Capital Group. Registered Trademark. American Funds. Registered Trademark.">
            <a:extLs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85423" y="247638"/>
            <a:ext cx="2240285" cy="861086"/>
          </a:xfrm>
          <a:prstGeom prst="rect">
            <a:avLst/>
          </a:prstGeom>
        </p:spPr>
      </p:pic>
      <p:sp>
        <p:nvSpPr>
          <p:cNvPr id="6" name="© The Capital Group Companies, Inc.">
            <a:extLst>
              <a:ext uri="{FF2B5EF4-FFF2-40B4-BE49-F238E27FC236}">
                <a16:creationId xmlns:a16="http://schemas.microsoft.com/office/drawing/2014/main" id="{3431E9CC-0512-6C46-5D99-A1CBADFD4384}"/>
              </a:ext>
            </a:extLst>
          </p:cNvPr>
          <p:cNvSpPr txBox="1"/>
          <p:nvPr/>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chemeClr val="bg1"/>
                </a:solidFill>
                <a:latin typeface="+mn-lt"/>
              </a:rPr>
              <a:t>© 2025 Capital Group. All rights reserved.</a:t>
            </a:r>
            <a:endParaRPr sz="800" dirty="0">
              <a:solidFill>
                <a:schemeClr val="bg1"/>
              </a:solidFill>
              <a:latin typeface="+mn-lt"/>
            </a:endParaRPr>
          </a:p>
        </p:txBody>
      </p:sp>
      <p:sp>
        <p:nvSpPr>
          <p:cNvPr id="7" name="For financial professionals only. Not for use with the public.">
            <a:extLst>
              <a:ext uri="{FF2B5EF4-FFF2-40B4-BE49-F238E27FC236}">
                <a16:creationId xmlns:a16="http://schemas.microsoft.com/office/drawing/2014/main" id="{CD7AD151-A79B-C6A0-521B-8E05599D928D}"/>
              </a:ext>
            </a:extLst>
          </p:cNvPr>
          <p:cNvSpPr txBox="1"/>
          <p:nvPr/>
        </p:nvSpPr>
        <p:spPr>
          <a:xfrm>
            <a:off x="571500" y="6263640"/>
            <a:ext cx="65"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endParaRPr lang="en-US" sz="800" dirty="0"/>
          </a:p>
        </p:txBody>
      </p:sp>
      <p:sp>
        <p:nvSpPr>
          <p:cNvPr id="9" name="© The Capital Group Companies, Inc.">
            <a:extLst>
              <a:ext uri="{FF2B5EF4-FFF2-40B4-BE49-F238E27FC236}">
                <a16:creationId xmlns:a16="http://schemas.microsoft.com/office/drawing/2014/main" id="{0BE22BB6-487B-6EBF-0DE3-DC523A662A63}"/>
              </a:ext>
            </a:extLst>
          </p:cNvPr>
          <p:cNvSpPr txBox="1"/>
          <p:nvPr/>
        </p:nvSpPr>
        <p:spPr>
          <a:xfrm>
            <a:off x="586740" y="6271170"/>
            <a:ext cx="1878719"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5E5E5E"/>
                </a:solidFill>
              </a:defRPr>
            </a:lvl1pPr>
          </a:lstStyle>
          <a:p>
            <a:r>
              <a:rPr lang="en-US" sz="800" dirty="0">
                <a:solidFill>
                  <a:schemeClr val="bg1"/>
                </a:solidFill>
              </a:rPr>
              <a:t>RPGEPO-107-0725O  CGD/TM/9768-S109398</a:t>
            </a:r>
          </a:p>
        </p:txBody>
      </p:sp>
    </p:spTree>
    <p:extLst>
      <p:ext uri="{BB962C8B-B14F-4D97-AF65-F5344CB8AC3E}">
        <p14:creationId xmlns:p14="http://schemas.microsoft.com/office/powerpoint/2010/main" val="25550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5F9E"/>
        </a:solidFill>
        <a:effectLst/>
      </p:bgPr>
    </p:bg>
    <p:spTree>
      <p:nvGrpSpPr>
        <p:cNvPr id="1" name=""/>
        <p:cNvGrpSpPr/>
        <p:nvPr/>
      </p:nvGrpSpPr>
      <p:grpSpPr>
        <a:xfrm>
          <a:off x="0" y="0"/>
          <a:ext cx="0" cy="0"/>
          <a:chOff x="0" y="0"/>
          <a:chExt cx="0" cy="0"/>
        </a:xfrm>
      </p:grpSpPr>
      <p:sp>
        <p:nvSpPr>
          <p:cNvPr id="937" name="Slide Number">
            <a:extLst>
              <a:ext uri="{C183D7F6-B498-43B3-948B-1728B52AA6E4}">
                <adec:decorative xmlns:adec="http://schemas.microsoft.com/office/drawing/2017/decorative" val="1"/>
              </a:ext>
            </a:extLst>
          </p:cNvPr>
          <p:cNvSpPr txBox="1">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a:t>
            </a:fld>
            <a:endParaRPr/>
          </a:p>
        </p:txBody>
      </p:sp>
      <p:sp>
        <p:nvSpPr>
          <p:cNvPr id="936" name="“To plant a garden is to believe in tomorrow.”"/>
          <p:cNvSpPr txBox="1">
            <a:spLocks noGrp="1"/>
          </p:cNvSpPr>
          <p:nvPr>
            <p:ph type="title" idx="4294967295"/>
          </p:nvPr>
        </p:nvSpPr>
        <p:spPr>
          <a:xfrm>
            <a:off x="266700" y="1198563"/>
            <a:ext cx="7900988" cy="3375025"/>
          </a:xfrm>
          <a:prstGeom prst="rect">
            <a:avLst/>
          </a:prstGeom>
          <a:noFill/>
          <a:ln w="12700">
            <a:noFill/>
            <a:prstDash/>
            <a:miter lim="400000"/>
          </a:ln>
          <a:effectLst/>
          <a:extLst>
            <a:ext uri="{C572A759-6A51-4108-AA02-DFA0A04FC94B}">
              <ma14:wrappingTextBoxFlag xmlns="" xmlns:ma14="http://schemas.microsoft.com/office/mac/drawingml/2011/main" val="1"/>
            </a:ext>
          </a:extLst>
        </p:spPr>
        <p:txBody>
          <a:bodyPr rot="0" spcFirstLastPara="0" vertOverflow="overflow" horzOverflow="overflow" vert="horz" wrap="square" lIns="0" tIns="0" rIns="0" bIns="0" numCol="1" spcCol="0" rtlCol="0" fromWordArt="0" anchor="t" anchorCtr="0" forceAA="0" compatLnSpc="1">
            <a:prstTxWarp prst="textNoShape">
              <a:avLst/>
            </a:prstTxWarp>
            <a:normAutofit/>
          </a:bodyPr>
          <a:lstStyle/>
          <a:p>
            <a:pPr marL="338138" marR="0" lvl="0" indent="-338138" algn="l" defTabSz="194310" rtl="0" eaLnBrk="1" fontAlgn="auto" latinLnBrk="0" hangingPunct="1">
              <a:lnSpc>
                <a:spcPct val="100000"/>
              </a:lnSpc>
              <a:spcBef>
                <a:spcPts val="1250"/>
              </a:spcBef>
              <a:spcAft>
                <a:spcPts val="0"/>
              </a:spcAft>
              <a:buClrTx/>
              <a:buSzTx/>
              <a:buFontTx/>
              <a:buNone/>
              <a:tabLst/>
              <a:defRPr sz="10200"/>
            </a:pPr>
            <a:r>
              <a:rPr kumimoji="0" lang="en-US" sz="6600" b="0" i="0" u="none" strike="noStrike" kern="0" cap="none" spc="0" normalizeH="0" baseline="0" noProof="0" dirty="0">
                <a:ln>
                  <a:noFill/>
                </a:ln>
                <a:solidFill>
                  <a:srgbClr val="FFFFFF"/>
                </a:solidFill>
                <a:effectLst/>
                <a:uLnTx/>
                <a:uFillTx/>
                <a:latin typeface="+mn-lt"/>
                <a:ea typeface="+mn-ea"/>
                <a:cs typeface="+mn-cs"/>
                <a:sym typeface="Avenir Next LT Com Demi"/>
              </a:rPr>
              <a:t>“To plant a garden is to believe in tomorrow.”</a:t>
            </a:r>
          </a:p>
        </p:txBody>
      </p:sp>
      <p:sp>
        <p:nvSpPr>
          <p:cNvPr id="12" name="Audrey Hepburn&#10;"/>
          <p:cNvSpPr txBox="1">
            <a:spLocks noGrp="1"/>
          </p:cNvSpPr>
          <p:nvPr>
            <p:ph type="body" idx="13"/>
          </p:nvPr>
        </p:nvSpPr>
        <p:spPr>
          <a:xfrm>
            <a:off x="571500" y="4791456"/>
            <a:ext cx="5408638" cy="307777"/>
          </a:xfrm>
          <a:prstGeom prst="rect">
            <a:avLst/>
          </a:prstGeom>
        </p:spPr>
        <p:txBody>
          <a:bodyPr/>
          <a:lstStyle/>
          <a:p>
            <a:r>
              <a:rPr lang="en-US" sz="2000" dirty="0"/>
              <a:t>Audrey Hepburn</a:t>
            </a:r>
          </a:p>
        </p:txBody>
      </p:sp>
      <p:sp>
        <p:nvSpPr>
          <p:cNvPr id="13" name="Actress and humanitarian &#10;"/>
          <p:cNvSpPr txBox="1">
            <a:spLocks noGrp="1"/>
          </p:cNvSpPr>
          <p:nvPr>
            <p:ph type="body" idx="14"/>
          </p:nvPr>
        </p:nvSpPr>
        <p:spPr>
          <a:xfrm>
            <a:off x="571500" y="5086809"/>
            <a:ext cx="5408638" cy="307777"/>
          </a:xfrm>
          <a:prstGeom prst="rect">
            <a:avLst/>
          </a:prstGeom>
        </p:spPr>
        <p:txBody>
          <a:bodyPr/>
          <a:lstStyle/>
          <a:p>
            <a:r>
              <a:rPr lang="en-US" sz="2000" dirty="0">
                <a:latin typeface="+mj-lt"/>
              </a:rPr>
              <a:t>Actress and humanitarian </a:t>
            </a:r>
          </a:p>
        </p:txBody>
      </p:sp>
    </p:spTree>
    <p:extLst>
      <p:ext uri="{BB962C8B-B14F-4D97-AF65-F5344CB8AC3E}">
        <p14:creationId xmlns:p14="http://schemas.microsoft.com/office/powerpoint/2010/main" val="4180166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nvSpPr>
        <p:spPr>
          <a:xfrm>
            <a:off x="6096000" y="0"/>
            <a:ext cx="6096000" cy="6858000"/>
          </a:xfrm>
          <a:prstGeom prst="rect">
            <a:avLst/>
          </a:prstGeom>
          <a:solidFill>
            <a:schemeClr val="tx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endParaRPr>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2"/>
          </p:nvPr>
        </p:nvSpPr>
        <p:spPr>
          <a:xfrm>
            <a:off x="10908857" y="6410325"/>
            <a:ext cx="711647" cy="126509"/>
          </a:xfrm>
        </p:spPr>
        <p:txBody>
          <a:bodyPr/>
          <a:lstStyle/>
          <a:p>
            <a:fld id="{86CB4B4D-7CA3-9044-876B-883B54F8677D}" type="slidenum">
              <a:rPr lang="en-US" smtClean="0">
                <a:solidFill>
                  <a:schemeClr val="bg1"/>
                </a:solidFill>
              </a:rPr>
              <a:pPr/>
              <a:t>3</a:t>
            </a:fld>
            <a:endParaRPr lang="en-US">
              <a:solidFill>
                <a:schemeClr val="bg1"/>
              </a:solidFill>
            </a:endParaRPr>
          </a:p>
        </p:txBody>
      </p:sp>
      <p:sp>
        <p:nvSpPr>
          <p:cNvPr id="5" name="Title 4"/>
          <p:cNvSpPr txBox="1">
            <a:spLocks noGrp="1"/>
          </p:cNvSpPr>
          <p:nvPr>
            <p:ph type="title" idx="4294967295"/>
          </p:nvPr>
        </p:nvSpPr>
        <p:spPr>
          <a:xfrm>
            <a:off x="1390876" y="1690066"/>
            <a:ext cx="9373580" cy="656590"/>
          </a:xfrm>
          <a:prstGeom prst="rect">
            <a:avLst/>
          </a:prstGeom>
          <a:solidFill>
            <a:schemeClr val="bg1"/>
          </a:solidFill>
          <a:ln w="34925" cap="flat">
            <a:solidFill>
              <a:schemeClr val="tx1"/>
            </a:solid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fromWordArt="0" anchor="ctr" anchorCtr="0" forceAA="0" compatLnSpc="1">
            <a:prstTxWarp prst="textNoShape">
              <a:avLst/>
            </a:prstTxWarp>
            <a:spAutoFit/>
          </a:bodyP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chemeClr val="tx1"/>
                </a:solidFill>
                <a:effectLst/>
                <a:uLnTx/>
                <a:uFillTx/>
                <a:latin typeface="+mn-lt"/>
                <a:ea typeface="Avenir Next LT Com Regular"/>
                <a:cs typeface="Avenir Next LT Com Regular"/>
                <a:sym typeface="Avenir Next LT Com Regular"/>
              </a:rPr>
              <a:t>Choosing a single target date fund helps:</a:t>
            </a:r>
            <a:endParaRPr kumimoji="0" lang="en-US" sz="3600" b="0" i="0" u="none" strike="noStrike" kern="0" cap="none" spc="0" normalizeH="0" baseline="0" noProof="0" dirty="0">
              <a:ln>
                <a:noFill/>
              </a:ln>
              <a:solidFill>
                <a:schemeClr val="tx1"/>
              </a:solidFill>
              <a:effectLst/>
              <a:uLnTx/>
              <a:uFillTx/>
              <a:latin typeface="+mn-lt"/>
              <a:ea typeface="Avenir Next LT Com Regular"/>
              <a:cs typeface="Avenir Next LT Com Regular"/>
              <a:sym typeface="Avenir Next LT Com Regular"/>
            </a:endParaRPr>
          </a:p>
        </p:txBody>
      </p:sp>
      <p:sp>
        <p:nvSpPr>
          <p:cNvPr id="2" name="TextBox 1"/>
          <p:cNvSpPr txBox="1"/>
          <p:nvPr/>
        </p:nvSpPr>
        <p:spPr>
          <a:xfrm>
            <a:off x="825500" y="2865475"/>
            <a:ext cx="4288599" cy="18466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algn="l" defTabSz="457200"/>
            <a:r>
              <a:rPr lang="en-US" sz="4000" b="1" dirty="0">
                <a:solidFill>
                  <a:schemeClr val="tx1"/>
                </a:solidFill>
                <a:latin typeface="+mn-lt"/>
              </a:rPr>
              <a:t>Make investing for retirement easier</a:t>
            </a:r>
          </a:p>
        </p:txBody>
      </p:sp>
      <p:sp>
        <p:nvSpPr>
          <p:cNvPr id="4" name="TextBox 3"/>
          <p:cNvSpPr txBox="1"/>
          <p:nvPr/>
        </p:nvSpPr>
        <p:spPr>
          <a:xfrm>
            <a:off x="6936809" y="2861268"/>
            <a:ext cx="4411911" cy="18466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algn="l" defTabSz="457200"/>
            <a:r>
              <a:rPr lang="en-US" sz="4000" b="1" dirty="0">
                <a:solidFill>
                  <a:schemeClr val="bg1"/>
                </a:solidFill>
                <a:latin typeface="+mn-lt"/>
              </a:rPr>
              <a:t>Take uncertainty out of choosing investments</a:t>
            </a:r>
          </a:p>
        </p:txBody>
      </p:sp>
    </p:spTree>
    <p:extLst>
      <p:ext uri="{BB962C8B-B14F-4D97-AF65-F5344CB8AC3E}">
        <p14:creationId xmlns:p14="http://schemas.microsoft.com/office/powerpoint/2010/main" val="2828369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idx="4294967295"/>
          </p:nvPr>
        </p:nvSpPr>
        <p:spPr>
          <a:xfrm>
            <a:off x="582910" y="2794996"/>
            <a:ext cx="5454164" cy="553998"/>
          </a:xfrm>
          <a:prstGeom prst="rect">
            <a:avLst/>
          </a:prstGeom>
          <a:noFill/>
          <a:ln w="12700" cap="flat">
            <a:no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fromWordArt="0" anchor="ctr" anchorCtr="0" forceAA="0" compatLnSpc="1">
            <a:prstTxWarp prst="textNoShape">
              <a:avLst/>
            </a:prstTxWarp>
            <a:sp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9CDC"/>
                </a:solidFill>
                <a:effectLst/>
                <a:uLnTx/>
                <a:uFillTx/>
                <a:latin typeface="AvenirNext LT Com Regular"/>
                <a:ea typeface="Avenir Next LT Com Regular"/>
                <a:cs typeface="Avenir Next LT Com Regular"/>
                <a:sym typeface="Avenir Next LT Com Regular"/>
              </a:rPr>
              <a:t>A target date fund is …</a:t>
            </a:r>
          </a:p>
        </p:txBody>
      </p:sp>
      <p:sp>
        <p:nvSpPr>
          <p:cNvPr id="3" name="Rectangle 2">
            <a:extLst>
              <a:ext uri="{C183D7F6-B498-43B3-948B-1728B52AA6E4}">
                <adec:decorative xmlns:adec="http://schemas.microsoft.com/office/drawing/2017/decorative" val="1"/>
              </a:ext>
            </a:extLst>
          </p:cNvPr>
          <p:cNvSpPr/>
          <p:nvPr/>
        </p:nvSpPr>
        <p:spPr>
          <a:xfrm>
            <a:off x="6096000" y="0"/>
            <a:ext cx="6096000" cy="6858000"/>
          </a:xfrm>
          <a:prstGeom prst="rect">
            <a:avLst/>
          </a:prstGeom>
          <a:solidFill>
            <a:srgbClr val="009CDC"/>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defTabSz="457200"/>
            <a:endParaRPr lang="en-US" sz="3000" dirty="0">
              <a:solidFill>
                <a:srgbClr val="FFFFFF"/>
              </a:solidFill>
              <a:effectLst>
                <a:outerShdw blurRad="38100" dist="12700" dir="5400000" rotWithShape="0">
                  <a:srgbClr val="000000">
                    <a:alpha val="50000"/>
                  </a:srgbClr>
                </a:outerShdw>
              </a:effectLst>
            </a:endParaRPr>
          </a:p>
        </p:txBody>
      </p:sp>
      <p:sp>
        <p:nvSpPr>
          <p:cNvPr id="4" name="TextBox 3"/>
          <p:cNvSpPr txBox="1"/>
          <p:nvPr/>
        </p:nvSpPr>
        <p:spPr>
          <a:xfrm>
            <a:off x="6691398" y="2240999"/>
            <a:ext cx="5040922" cy="166199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algn="l" defTabSz="457200"/>
            <a:r>
              <a:rPr lang="en-US" sz="3600" b="1" dirty="0">
                <a:solidFill>
                  <a:srgbClr val="FFFFFF"/>
                </a:solidFill>
                <a:latin typeface="+mn-lt"/>
              </a:rPr>
              <a:t>… designed to be </a:t>
            </a:r>
            <a:br>
              <a:rPr lang="en-US" sz="3600" b="1" dirty="0">
                <a:solidFill>
                  <a:srgbClr val="FFFFFF"/>
                </a:solidFill>
                <a:latin typeface="+mn-lt"/>
              </a:rPr>
            </a:br>
            <a:r>
              <a:rPr lang="en-US" sz="3600" b="1" dirty="0">
                <a:solidFill>
                  <a:srgbClr val="FFFFFF"/>
                </a:solidFill>
                <a:latin typeface="+mn-lt"/>
              </a:rPr>
              <a:t>the only investment you need</a:t>
            </a:r>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solidFill>
                  <a:schemeClr val="bg1"/>
                </a:solidFill>
              </a:rPr>
              <a:pPr/>
              <a:t>4</a:t>
            </a:fld>
            <a:endParaRPr lang="en-US" dirty="0">
              <a:solidFill>
                <a:schemeClr val="bg1"/>
              </a:solidFill>
            </a:endParaRPr>
          </a:p>
        </p:txBody>
      </p:sp>
    </p:spTree>
    <p:extLst>
      <p:ext uri="{BB962C8B-B14F-4D97-AF65-F5344CB8AC3E}">
        <p14:creationId xmlns:p14="http://schemas.microsoft.com/office/powerpoint/2010/main" val="375351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pPr/>
              <a:t>5</a:t>
            </a:fld>
            <a:endParaRPr lang="en-US"/>
          </a:p>
        </p:txBody>
      </p:sp>
      <p:sp>
        <p:nvSpPr>
          <p:cNvPr id="89" name="Title 1"/>
          <p:cNvSpPr txBox="1">
            <a:spLocks noGrp="1"/>
          </p:cNvSpPr>
          <p:nvPr>
            <p:ph type="title" idx="4294967295"/>
          </p:nvPr>
        </p:nvSpPr>
        <p:spPr>
          <a:xfrm>
            <a:off x="571500" y="368300"/>
            <a:ext cx="9397492" cy="381000"/>
          </a:xfrm>
          <a:prstGeom prst="rect">
            <a:avLst/>
          </a:prstGeom>
          <a:noFill/>
          <a:ln w="12700">
            <a:noFill/>
            <a:prstDash/>
            <a:miter lim="400000"/>
          </a:ln>
          <a:effectLst/>
          <a:extLst>
            <a:ext uri="{C572A759-6A51-4108-AA02-DFA0A04FC94B}">
              <ma14:wrappingTextBoxFlag xmlns="" xmlns:ma14="http://schemas.microsoft.com/office/mac/drawingml/2011/main" val="1"/>
            </a:ext>
          </a:ex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marL="0" marR="0" indent="0" algn="l" defTabSz="228600" rtl="0" latinLnBrk="0">
              <a:lnSpc>
                <a:spcPct val="100000"/>
              </a:lnSpc>
              <a:spcBef>
                <a:spcPts val="0"/>
              </a:spcBef>
              <a:spcAft>
                <a:spcPts val="0"/>
              </a:spcAft>
              <a:buClrTx/>
              <a:buSzTx/>
              <a:buFontTx/>
              <a:buNone/>
              <a:tabLst>
                <a:tab pos="476250" algn="l"/>
              </a:tabLst>
              <a:defRPr sz="2400" b="1" i="0" u="none" strike="noStrike" cap="none" spc="-24" baseline="0">
                <a:ln>
                  <a:noFill/>
                </a:ln>
                <a:solidFill>
                  <a:srgbClr val="00539F"/>
                </a:solidFill>
                <a:uFillTx/>
                <a:latin typeface="+mn-lt"/>
                <a:ea typeface="+mn-ea"/>
                <a:cs typeface="+mn-cs"/>
                <a:sym typeface="Avenir Next LT Com Demi"/>
              </a:defRPr>
            </a:lvl1pPr>
            <a:lvl2pPr marL="0" marR="0" indent="1143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2pPr>
            <a:lvl3pPr marL="0" marR="0" indent="2286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3pPr>
            <a:lvl4pPr marL="0" marR="0" indent="3429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4pPr>
            <a:lvl5pPr marL="0" marR="0" indent="4572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5pPr>
            <a:lvl6pPr marL="0" marR="0" indent="5715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6pPr>
            <a:lvl7pPr marL="0" marR="0" indent="6858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7pPr>
            <a:lvl8pPr marL="0" marR="0" indent="8001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8pPr>
            <a:lvl9pPr marL="0" marR="0" indent="9144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9pPr>
          </a:lstStyle>
          <a:p>
            <a:pPr marL="0" marR="0" lvl="0" indent="0" algn="l" defTabSz="228600" rtl="0" eaLnBrk="1" fontAlgn="auto" latinLnBrk="0" hangingPunct="1">
              <a:lnSpc>
                <a:spcPct val="100000"/>
              </a:lnSpc>
              <a:spcBef>
                <a:spcPts val="0"/>
              </a:spcBef>
              <a:spcAft>
                <a:spcPts val="0"/>
              </a:spcAft>
              <a:buClrTx/>
              <a:buSzTx/>
              <a:buFontTx/>
              <a:buNone/>
              <a:tabLst>
                <a:tab pos="476250" algn="l"/>
              </a:tabLst>
              <a:defRPr/>
            </a:pPr>
            <a:r>
              <a:rPr kumimoji="0" lang="en-US" sz="2400" b="1" i="0" u="none" strike="noStrike" kern="0" cap="none" spc="-24" normalizeH="0" baseline="0" noProof="0" dirty="0">
                <a:ln>
                  <a:noFill/>
                </a:ln>
                <a:solidFill>
                  <a:srgbClr val="073674"/>
                </a:solidFill>
                <a:effectLst/>
                <a:uLnTx/>
                <a:uFillTx/>
                <a:latin typeface="+mn-lt"/>
                <a:ea typeface="+mn-ea"/>
                <a:cs typeface="+mn-cs"/>
                <a:sym typeface="Avenir Next LT Com Demi"/>
              </a:rPr>
              <a:t>An investment mix that changes over time</a:t>
            </a:r>
          </a:p>
        </p:txBody>
      </p:sp>
      <p:sp>
        <p:nvSpPr>
          <p:cNvPr id="3" name="Text Placeholder 2"/>
          <p:cNvSpPr>
            <a:spLocks noGrp="1"/>
          </p:cNvSpPr>
          <p:nvPr>
            <p:ph type="body" sz="quarter" idx="13"/>
          </p:nvPr>
        </p:nvSpPr>
        <p:spPr/>
        <p:txBody>
          <a:bodyPr/>
          <a:lstStyle/>
          <a:p>
            <a:r>
              <a:rPr lang="en-US" dirty="0"/>
              <a:t>American Funds’ objective-based glide path</a:t>
            </a:r>
          </a:p>
        </p:txBody>
      </p:sp>
      <p:sp>
        <p:nvSpPr>
          <p:cNvPr id="4" name="Text Placeholder 3"/>
          <p:cNvSpPr>
            <a:spLocks noGrp="1"/>
          </p:cNvSpPr>
          <p:nvPr>
            <p:ph type="body" sz="quarter" idx="14"/>
          </p:nvPr>
        </p:nvSpPr>
        <p:spPr>
          <a:xfrm>
            <a:off x="571500" y="5018716"/>
            <a:ext cx="11049000" cy="1231106"/>
          </a:xfrm>
        </p:spPr>
        <p:txBody>
          <a:bodyPr/>
          <a:lstStyle/>
          <a:p>
            <a:pPr>
              <a:lnSpc>
                <a:spcPct val="100000"/>
              </a:lnSpc>
              <a:spcBef>
                <a:spcPts val="0"/>
              </a:spcBef>
            </a:pPr>
            <a:r>
              <a:rPr lang="en-US" sz="1000" dirty="0"/>
              <a:t>Although the target date portfolios are managed for investors on a projected retirement date time frame, the allocation strategy does not guarantee that investors’ retirement goals will be met. Investment professionals manage the portfolio, moving it from a more growth-oriented strategy to a more income-oriented focus as the target date gets closer. The target date is the year that corresponds roughly to the year in which an investor is assumed to retire and begin taking withdrawals. Investment professionals continue to manage each portfolio for approximately 30 years after it reaches its target date.</a:t>
            </a:r>
            <a:br>
              <a:rPr lang="en-US" sz="1000" dirty="0"/>
            </a:br>
            <a:endParaRPr lang="en-US" sz="1000" dirty="0"/>
          </a:p>
          <a:p>
            <a:pPr>
              <a:lnSpc>
                <a:spcPct val="100000"/>
              </a:lnSpc>
              <a:spcBef>
                <a:spcPts val="0"/>
              </a:spcBef>
            </a:pPr>
            <a:r>
              <a:rPr lang="en-US" sz="1000" dirty="0"/>
              <a:t>The target allocations shown are as of March 31, 2025, and are subject to the oversight committee’s discretion. The investment adviser anticipates assets will be invested within a range that deviates no more than 10% above or below the allocations shown in the prospectus/characteristics statement. Underlying funds may be added or removed during the year. Refer to </a:t>
            </a:r>
            <a:r>
              <a:rPr lang="en-US" sz="1000" b="1" dirty="0">
                <a:solidFill>
                  <a:srgbClr val="005F9E"/>
                </a:solidFill>
                <a:hlinkClick r:id="rId3">
                  <a:extLst>
                    <a:ext uri="{A12FA001-AC4F-418D-AE19-62706E023703}">
                      <ahyp:hlinkClr xmlns:ahyp="http://schemas.microsoft.com/office/drawing/2018/hyperlinkcolor" val="tx"/>
                    </a:ext>
                  </a:extLst>
                </a:hlinkClick>
              </a:rPr>
              <a:t>capitalgroup.com</a:t>
            </a:r>
            <a:r>
              <a:rPr lang="en-US" sz="1000" b="1" dirty="0">
                <a:solidFill>
                  <a:srgbClr val="005F9E"/>
                </a:solidFill>
              </a:rPr>
              <a:t> </a:t>
            </a:r>
            <a:r>
              <a:rPr lang="en-US" sz="1000" dirty="0"/>
              <a:t>for current allocations.</a:t>
            </a:r>
          </a:p>
        </p:txBody>
      </p:sp>
      <p:pic>
        <p:nvPicPr>
          <p:cNvPr id="165" name="Picture 164" descr="Alt text: The stacked area chart illustrates the underlying fund objectives for the target date glidepath from 45-years prior to retirement up until 30-years after retirement.&#10;&#10;The range of allocations from 45-years prior to retirement up until 30-years prior to retirement is more heavily weighted on growth and growth and income focused investments and gradually reduces these investments from the 25-years prior to retirement to the retirement age when the investment objective focuses on equity income and fixed income investments.&#10;&#10;From the 5-year to 30-year after retirement ages, the investment focus increases its allocation to diversification from equity and capital preservation focused investments.">
            <a:extLst>
              <a:ext uri="{FF2B5EF4-FFF2-40B4-BE49-F238E27FC236}">
                <a16:creationId xmlns:a16="http://schemas.microsoft.com/office/drawing/2014/main" id="{6DA9ED99-2C4A-882A-4D3A-801D8EB48BCE}"/>
              </a:ext>
            </a:extLst>
          </p:cNvPr>
          <p:cNvPicPr>
            <a:picLocks noChangeAspect="1"/>
          </p:cNvPicPr>
          <p:nvPr/>
        </p:nvPicPr>
        <p:blipFill>
          <a:blip r:embed="rId4"/>
          <a:stretch>
            <a:fillRect/>
          </a:stretch>
        </p:blipFill>
        <p:spPr>
          <a:xfrm>
            <a:off x="2222945" y="1408061"/>
            <a:ext cx="7567242" cy="3610655"/>
          </a:xfrm>
          <a:prstGeom prst="rect">
            <a:avLst/>
          </a:prstGeom>
        </p:spPr>
      </p:pic>
    </p:spTree>
    <p:extLst>
      <p:ext uri="{BB962C8B-B14F-4D97-AF65-F5344CB8AC3E}">
        <p14:creationId xmlns:p14="http://schemas.microsoft.com/office/powerpoint/2010/main" val="2606878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idx="4294967295"/>
          </p:nvPr>
        </p:nvSpPr>
        <p:spPr>
          <a:xfrm>
            <a:off x="571500" y="2982071"/>
            <a:ext cx="6016869" cy="553998"/>
          </a:xfrm>
          <a:prstGeom prst="rect">
            <a:avLst/>
          </a:prstGeom>
          <a:noFill/>
          <a:ln w="12700" cap="flat">
            <a:no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fromWordArt="0" anchor="ctr" anchorCtr="0" forceAA="0" compatLnSpc="1">
            <a:prstTxWarp prst="textNoShape">
              <a:avLst/>
            </a:prstTxWarp>
            <a:sp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8E77"/>
                </a:solidFill>
                <a:effectLst/>
                <a:uLnTx/>
                <a:uFillTx/>
                <a:latin typeface="AvenirNext LT Com Regular"/>
                <a:ea typeface="Avenir Next LT Com Regular"/>
                <a:cs typeface="Avenir Next LT Com Regular"/>
                <a:sym typeface="Avenir Next LT Com Regular"/>
              </a:rPr>
              <a:t>It’s easy to get started:</a:t>
            </a:r>
          </a:p>
        </p:txBody>
      </p:sp>
      <p:sp>
        <p:nvSpPr>
          <p:cNvPr id="3" name="Rectangle 2">
            <a:extLst>
              <a:ext uri="{C183D7F6-B498-43B3-948B-1728B52AA6E4}">
                <adec:decorative xmlns:adec="http://schemas.microsoft.com/office/drawing/2017/decorative" val="1"/>
              </a:ext>
            </a:extLst>
          </p:cNvPr>
          <p:cNvSpPr/>
          <p:nvPr/>
        </p:nvSpPr>
        <p:spPr>
          <a:xfrm>
            <a:off x="6096000" y="0"/>
            <a:ext cx="6096000" cy="6858000"/>
          </a:xfrm>
          <a:prstGeom prst="rect">
            <a:avLst/>
          </a:prstGeom>
          <a:solidFill>
            <a:srgbClr val="008E77"/>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8100" tIns="38100" rIns="38100" bIns="38100" numCol="1" spcCol="38100" rtlCol="0" anchor="ctr">
            <a:spAutoFit/>
          </a:bodyPr>
          <a:lstStyle/>
          <a:p>
            <a:pPr defTabSz="457200"/>
            <a:endParaRPr lang="en-US" sz="3000">
              <a:solidFill>
                <a:srgbClr val="FFFFFF"/>
              </a:solidFill>
              <a:effectLst>
                <a:outerShdw blurRad="38100" dist="12700" dir="5400000" rotWithShape="0">
                  <a:srgbClr val="000000">
                    <a:alpha val="50000"/>
                  </a:srgbClr>
                </a:outerShdw>
              </a:effectLst>
            </a:endParaRPr>
          </a:p>
        </p:txBody>
      </p:sp>
      <p:sp>
        <p:nvSpPr>
          <p:cNvPr id="4" name="TextBox 3"/>
          <p:cNvSpPr txBox="1"/>
          <p:nvPr/>
        </p:nvSpPr>
        <p:spPr>
          <a:xfrm>
            <a:off x="6667500" y="2027965"/>
            <a:ext cx="4622145" cy="24622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algn="l" defTabSz="457200"/>
            <a:r>
              <a:rPr lang="en-US" sz="4000" b="1" dirty="0">
                <a:solidFill>
                  <a:srgbClr val="FFFFFF"/>
                </a:solidFill>
                <a:latin typeface="+mn-lt"/>
              </a:rPr>
              <a:t>Choose the fund that corresponds roughly to the year you plan to retire</a:t>
            </a:r>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solidFill>
                  <a:schemeClr val="bg1"/>
                </a:solidFill>
              </a:rPr>
              <a:pPr/>
              <a:t>6</a:t>
            </a:fld>
            <a:endParaRPr lang="en-US">
              <a:solidFill>
                <a:schemeClr val="bg1"/>
              </a:solidFill>
            </a:endParaRPr>
          </a:p>
        </p:txBody>
      </p:sp>
    </p:spTree>
    <p:extLst>
      <p:ext uri="{BB962C8B-B14F-4D97-AF65-F5344CB8AC3E}">
        <p14:creationId xmlns:p14="http://schemas.microsoft.com/office/powerpoint/2010/main" val="732768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itle 1"/>
          <p:cNvSpPr txBox="1">
            <a:spLocks noGrp="1"/>
          </p:cNvSpPr>
          <p:nvPr>
            <p:ph type="title"/>
          </p:nvPr>
        </p:nvSpPr>
        <p:spPr>
          <a:prstGeom prst="rect">
            <a:avLst/>
          </a:prstGeom>
          <a:noFill/>
          <a:ln w="12700">
            <a:noFill/>
            <a:prstDash/>
            <a:miter lim="400000"/>
          </a:ln>
          <a:effectLst/>
          <a:extLst>
            <a:ext uri="{C572A759-6A51-4108-AA02-DFA0A04FC94B}">
              <ma14:wrappingTextBoxFlag xmlns="" xmlns:ma14="http://schemas.microsoft.com/office/mac/drawingml/2011/main" val="1"/>
            </a:ext>
          </a:ex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marL="0" marR="0" indent="0" algn="l" defTabSz="228600" rtl="0" latinLnBrk="0">
              <a:lnSpc>
                <a:spcPct val="100000"/>
              </a:lnSpc>
              <a:spcBef>
                <a:spcPts val="0"/>
              </a:spcBef>
              <a:spcAft>
                <a:spcPts val="0"/>
              </a:spcAft>
              <a:buClrTx/>
              <a:buSzTx/>
              <a:buFontTx/>
              <a:buNone/>
              <a:tabLst>
                <a:tab pos="476250" algn="l"/>
              </a:tabLst>
              <a:defRPr sz="2400" b="1" i="0" u="none" strike="noStrike" cap="none" spc="-24" baseline="0">
                <a:ln>
                  <a:noFill/>
                </a:ln>
                <a:solidFill>
                  <a:srgbClr val="00539F"/>
                </a:solidFill>
                <a:uFillTx/>
                <a:latin typeface="+mn-lt"/>
                <a:ea typeface="+mn-ea"/>
                <a:cs typeface="+mn-cs"/>
                <a:sym typeface="Avenir Next LT Com Demi"/>
              </a:defRPr>
            </a:lvl1pPr>
            <a:lvl2pPr marL="0" marR="0" indent="1143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2pPr>
            <a:lvl3pPr marL="0" marR="0" indent="2286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3pPr>
            <a:lvl4pPr marL="0" marR="0" indent="3429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4pPr>
            <a:lvl5pPr marL="0" marR="0" indent="4572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5pPr>
            <a:lvl6pPr marL="0" marR="0" indent="5715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6pPr>
            <a:lvl7pPr marL="0" marR="0" indent="6858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7pPr>
            <a:lvl8pPr marL="0" marR="0" indent="8001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8pPr>
            <a:lvl9pPr marL="0" marR="0" indent="914400" algn="l" defTabSz="228600" rtl="0" latinLnBrk="0">
              <a:lnSpc>
                <a:spcPct val="100000"/>
              </a:lnSpc>
              <a:spcBef>
                <a:spcPts val="0"/>
              </a:spcBef>
              <a:spcAft>
                <a:spcPts val="0"/>
              </a:spcAft>
              <a:buClrTx/>
              <a:buSzTx/>
              <a:buFontTx/>
              <a:buNone/>
              <a:tabLst>
                <a:tab pos="476250" algn="l"/>
              </a:tabLst>
              <a:defRPr sz="4800" b="0" i="0" u="none" strike="noStrike" cap="none" spc="-48" baseline="0">
                <a:ln>
                  <a:noFill/>
                </a:ln>
                <a:solidFill>
                  <a:schemeClr val="accent1">
                    <a:hueOff val="-456960"/>
                    <a:satOff val="56070"/>
                    <a:lumOff val="-35771"/>
                  </a:schemeClr>
                </a:solidFill>
                <a:uFillTx/>
                <a:latin typeface="+mn-lt"/>
                <a:ea typeface="+mn-ea"/>
                <a:cs typeface="+mn-cs"/>
                <a:sym typeface="Avenir Next LT Com Demi"/>
              </a:defRPr>
            </a:lvl9pPr>
          </a:lstStyle>
          <a:p>
            <a:pPr marL="0" marR="0" lvl="0" indent="0" algn="l" defTabSz="228600" rtl="0" eaLnBrk="1" fontAlgn="auto" latinLnBrk="0" hangingPunct="1">
              <a:lnSpc>
                <a:spcPct val="100000"/>
              </a:lnSpc>
              <a:spcBef>
                <a:spcPts val="0"/>
              </a:spcBef>
              <a:spcAft>
                <a:spcPts val="0"/>
              </a:spcAft>
              <a:buClrTx/>
              <a:buSzTx/>
              <a:buFontTx/>
              <a:buNone/>
              <a:tabLst>
                <a:tab pos="476250" algn="l"/>
              </a:tabLst>
              <a:defRPr/>
            </a:pPr>
            <a:r>
              <a:rPr kumimoji="0" lang="en-US" sz="2400" b="1" i="0" u="none" strike="noStrike" kern="0" cap="none" spc="-24" normalizeH="0" baseline="0" noProof="0" dirty="0">
                <a:ln>
                  <a:noFill/>
                </a:ln>
                <a:solidFill>
                  <a:srgbClr val="073674"/>
                </a:solidFill>
                <a:effectLst/>
                <a:uLnTx/>
                <a:uFillTx/>
                <a:latin typeface="+mn-lt"/>
                <a:ea typeface="+mn-ea"/>
                <a:cs typeface="+mn-cs"/>
                <a:sym typeface="Avenir Next LT Com Demi"/>
              </a:rPr>
              <a:t>Choosing your target date fund is easy</a:t>
            </a:r>
          </a:p>
        </p:txBody>
      </p:sp>
      <p:sp>
        <p:nvSpPr>
          <p:cNvPr id="3" name="Slide Number Placeholder 2">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pPr/>
              <a:t>7</a:t>
            </a:fld>
            <a:endParaRPr lang="en-US"/>
          </a:p>
        </p:txBody>
      </p:sp>
      <p:sp>
        <p:nvSpPr>
          <p:cNvPr id="2" name="Text Placeholder 1">
            <a:extLst>
              <a:ext uri="{FF2B5EF4-FFF2-40B4-BE49-F238E27FC236}">
                <a16:creationId xmlns:a16="http://schemas.microsoft.com/office/drawing/2014/main" id="{379DEFD0-5898-2F93-E9CE-B867206D4338}"/>
              </a:ext>
            </a:extLst>
          </p:cNvPr>
          <p:cNvSpPr>
            <a:spLocks noGrp="1"/>
          </p:cNvSpPr>
          <p:nvPr>
            <p:ph type="body" sz="quarter" idx="13"/>
          </p:nvPr>
        </p:nvSpPr>
        <p:spPr/>
        <p:txBody>
          <a:bodyPr/>
          <a:lstStyle/>
          <a:p>
            <a:r>
              <a:rPr lang="en-US" dirty="0"/>
              <a:t>When do you plan to retire?</a:t>
            </a:r>
          </a:p>
        </p:txBody>
      </p:sp>
      <p:pic>
        <p:nvPicPr>
          <p:cNvPr id="4" name="Picture 3" descr="Graphic providing information to assist a participant with choosing the target date fund for their retirement age. ">
            <a:extLst>
              <a:ext uri="{FF2B5EF4-FFF2-40B4-BE49-F238E27FC236}">
                <a16:creationId xmlns:a16="http://schemas.microsoft.com/office/drawing/2014/main" id="{A2C52631-6986-80E6-7481-4848F00E84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3459" y="2127502"/>
            <a:ext cx="8856759" cy="3063240"/>
          </a:xfrm>
          <a:prstGeom prst="rect">
            <a:avLst/>
          </a:prstGeom>
        </p:spPr>
      </p:pic>
    </p:spTree>
    <p:extLst>
      <p:ext uri="{BB962C8B-B14F-4D97-AF65-F5344CB8AC3E}">
        <p14:creationId xmlns:p14="http://schemas.microsoft.com/office/powerpoint/2010/main" val="184589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 name="Learn more at targetdatesimplified.com"/>
          <p:cNvSpPr txBox="1">
            <a:spLocks noGrp="1"/>
          </p:cNvSpPr>
          <p:nvPr>
            <p:ph type="title"/>
          </p:nvPr>
        </p:nvSpPr>
        <p:spPr>
          <a:prstGeom prst="rect">
            <a:avLst/>
          </a:prstGeom>
        </p:spPr>
        <p:txBody>
          <a:bodyPr/>
          <a:lstStyle/>
          <a:p>
            <a:r>
              <a:rPr lang="en-US" dirty="0"/>
              <a:t>Learn more at </a:t>
            </a:r>
            <a:r>
              <a:rPr lang="en-US" dirty="0">
                <a:solidFill>
                  <a:schemeClr val="bg1"/>
                </a:solidFill>
                <a:hlinkClick r:id="rId3">
                  <a:extLst>
                    <a:ext uri="{A12FA001-AC4F-418D-AE19-62706E023703}">
                      <ahyp:hlinkClr xmlns:ahyp="http://schemas.microsoft.com/office/drawing/2018/hyperlinkcolor" val="tx"/>
                    </a:ext>
                  </a:extLst>
                </a:hlinkClick>
              </a:rPr>
              <a:t>targetdatesimplified.com</a:t>
            </a:r>
            <a:endParaRPr lang="en-US" dirty="0">
              <a:solidFill>
                <a:schemeClr val="bg1"/>
              </a:solidFill>
            </a:endParaRPr>
          </a:p>
        </p:txBody>
      </p:sp>
      <p:sp>
        <p:nvSpPr>
          <p:cNvPr id="904" name="Investor education"/>
          <p:cNvSpPr txBox="1">
            <a:spLocks noGrp="1"/>
          </p:cNvSpPr>
          <p:nvPr>
            <p:ph type="body" sz="half" idx="1"/>
          </p:nvPr>
        </p:nvSpPr>
        <p:spPr>
          <a:xfrm>
            <a:off x="571500" y="1672391"/>
            <a:ext cx="7289800" cy="4191001"/>
          </a:xfrm>
          <a:prstGeom prst="rect">
            <a:avLst/>
          </a:prstGeom>
        </p:spPr>
        <p:txBody>
          <a:bodyPr>
            <a:normAutofit/>
          </a:bodyPr>
          <a:lstStyle/>
          <a:p>
            <a:pPr marL="463550" indent="-463550">
              <a:buFont typeface="Arial" panose="020B0604020202020204" pitchFamily="34" charset="0"/>
              <a:buChar char="•"/>
              <a:tabLst>
                <a:tab pos="698500" algn="l"/>
              </a:tabLst>
            </a:pPr>
            <a:r>
              <a:rPr lang="en-US" sz="2800" dirty="0">
                <a:ea typeface="Avenir Next LT Com Regular"/>
                <a:cs typeface="Avenir Next LT Com Regular"/>
                <a:sym typeface="Avenir Next LT Com Regular"/>
              </a:rPr>
              <a:t>Investor </a:t>
            </a:r>
            <a:r>
              <a:rPr lang="en-US" sz="2800" dirty="0"/>
              <a:t>education</a:t>
            </a:r>
            <a:endParaRPr lang="en-US" sz="2800" dirty="0">
              <a:ea typeface="Avenir Next LT Com Regular"/>
              <a:cs typeface="Avenir Next LT Com Regular"/>
              <a:sym typeface="Avenir Next LT Com Regular"/>
            </a:endParaRPr>
          </a:p>
          <a:p>
            <a:pPr marL="463550" indent="-463550">
              <a:buFont typeface="Arial" panose="020B0604020202020204" pitchFamily="34" charset="0"/>
              <a:buChar char="•"/>
              <a:tabLst>
                <a:tab pos="698500" algn="l"/>
              </a:tabLst>
            </a:pPr>
            <a:r>
              <a:rPr lang="en-US" sz="2800" dirty="0">
                <a:ea typeface="Avenir Next LT Com Regular"/>
                <a:cs typeface="Avenir Next LT Com Regular"/>
                <a:sym typeface="Avenir Next LT Com Regular"/>
              </a:rPr>
              <a:t>Fund selection</a:t>
            </a:r>
          </a:p>
          <a:p>
            <a:pPr marL="463550" indent="-463550">
              <a:buFont typeface="Arial" panose="020B0604020202020204" pitchFamily="34" charset="0"/>
              <a:buChar char="•"/>
              <a:tabLst>
                <a:tab pos="698500" algn="l"/>
              </a:tabLst>
            </a:pPr>
            <a:r>
              <a:rPr lang="en-US" sz="2800" dirty="0">
                <a:ea typeface="Avenir Next LT Com Regular"/>
                <a:cs typeface="Avenir Next LT Com Regular"/>
                <a:sym typeface="Avenir Next LT Com Regular"/>
              </a:rPr>
              <a:t>Detailed fund information</a:t>
            </a:r>
          </a:p>
        </p:txBody>
      </p:sp>
      <p:sp>
        <p:nvSpPr>
          <p:cNvPr id="905" name="Slide Number">
            <a:extLst>
              <a:ext uri="{C183D7F6-B498-43B3-948B-1728B52AA6E4}">
                <adec:decorative xmlns:adec="http://schemas.microsoft.com/office/drawing/2017/decorative" val="1"/>
              </a:ext>
            </a:extLst>
          </p:cNvPr>
          <p:cNvSpPr txBox="1">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smtClean="0"/>
              <a:pPr/>
              <a:t>8</a:t>
            </a:fld>
            <a:endParaRPr/>
          </a:p>
        </p:txBody>
      </p:sp>
      <p:pic>
        <p:nvPicPr>
          <p:cNvPr id="5" name="Picture 4">
            <a:extLst>
              <a:ext uri="{FF2B5EF4-FFF2-40B4-BE49-F238E27FC236}">
                <a16:creationId xmlns:a16="http://schemas.microsoft.com/office/drawing/2014/main" id="{952AA825-83EC-C1B0-F2C7-137C23E7D490}"/>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673" t="11996" r="12885"/>
          <a:stretch/>
        </p:blipFill>
        <p:spPr>
          <a:xfrm>
            <a:off x="6099001" y="2701657"/>
            <a:ext cx="5311114" cy="3206359"/>
          </a:xfrm>
          <a:prstGeom prst="rect">
            <a:avLst/>
          </a:prstGeom>
        </p:spPr>
      </p:pic>
    </p:spTree>
    <p:extLst>
      <p:ext uri="{BB962C8B-B14F-4D97-AF65-F5344CB8AC3E}">
        <p14:creationId xmlns:p14="http://schemas.microsoft.com/office/powerpoint/2010/main" val="4012224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5" name="Slide Number">
            <a:extLst>
              <a:ext uri="{C183D7F6-B498-43B3-948B-1728B52AA6E4}">
                <adec:decorative xmlns:adec="http://schemas.microsoft.com/office/drawing/2017/decorative" val="1"/>
              </a:ext>
            </a:extLst>
          </p:cNvPr>
          <p:cNvSpPr txBox="1">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smtClean="0"/>
              <a:pPr/>
              <a:t>9</a:t>
            </a:fld>
            <a:endParaRPr/>
          </a:p>
        </p:txBody>
      </p:sp>
      <p:sp>
        <p:nvSpPr>
          <p:cNvPr id="903" name="The Capital Advantage®"/>
          <p:cNvSpPr txBox="1">
            <a:spLocks noGrp="1"/>
          </p:cNvSpPr>
          <p:nvPr>
            <p:ph type="title"/>
          </p:nvPr>
        </p:nvSpPr>
        <p:spPr>
          <a:prstGeom prst="rect">
            <a:avLst/>
          </a:prstGeom>
        </p:spPr>
        <p:txBody>
          <a:bodyPr/>
          <a:lstStyle/>
          <a:p>
            <a:r>
              <a:rPr lang="en-US" dirty="0"/>
              <a:t>The Capital Advantage</a:t>
            </a:r>
            <a:r>
              <a:rPr lang="en-US" sz="2800" baseline="50000" dirty="0">
                <a:latin typeface="Arial" panose="020B0604020202020204" pitchFamily="34" charset="0"/>
                <a:cs typeface="Arial" panose="020B0604020202020204" pitchFamily="34" charset="0"/>
              </a:rPr>
              <a:t>®</a:t>
            </a:r>
            <a:endParaRPr lang="en-US" baseline="50000" dirty="0">
              <a:latin typeface="Arial" panose="020B0604020202020204" pitchFamily="34" charset="0"/>
              <a:cs typeface="Arial" panose="020B0604020202020204" pitchFamily="34" charset="0"/>
            </a:endParaRPr>
          </a:p>
        </p:txBody>
      </p:sp>
      <p:sp>
        <p:nvSpPr>
          <p:cNvPr id="904" name="Pursuing superior investment outcomes for"/>
          <p:cNvSpPr txBox="1">
            <a:spLocks noGrp="1"/>
          </p:cNvSpPr>
          <p:nvPr>
            <p:ph type="body" sz="half" idx="1"/>
          </p:nvPr>
        </p:nvSpPr>
        <p:spPr>
          <a:xfrm>
            <a:off x="571500" y="1301998"/>
            <a:ext cx="7365869" cy="4191001"/>
          </a:xfrm>
          <a:prstGeom prst="rect">
            <a:avLst/>
          </a:prstGeom>
        </p:spPr>
        <p:txBody>
          <a:bodyPr>
            <a:normAutofit/>
          </a:bodyPr>
          <a:lstStyle/>
          <a:p>
            <a:pPr marL="457200" indent="-457200">
              <a:spcBef>
                <a:spcPts val="1600"/>
              </a:spcBef>
              <a:buFont typeface="Arial" panose="020B0604020202020204" pitchFamily="34" charset="0"/>
              <a:buChar char="•"/>
              <a:tabLst>
                <a:tab pos="698500" algn="l"/>
              </a:tabLst>
            </a:pPr>
            <a:r>
              <a:rPr lang="en-US" sz="2200" dirty="0"/>
              <a:t>Pursuing superior investment outcomes for </a:t>
            </a:r>
            <a:br>
              <a:rPr lang="en-US" sz="2200" dirty="0"/>
            </a:br>
            <a:r>
              <a:rPr lang="en-US" sz="2200" dirty="0"/>
              <a:t>more than 90 years</a:t>
            </a:r>
            <a:endParaRPr sz="2200" dirty="0"/>
          </a:p>
          <a:p>
            <a:pPr marL="457200" indent="-457200">
              <a:spcBef>
                <a:spcPts val="1600"/>
              </a:spcBef>
              <a:buFont typeface="Arial" panose="020B0604020202020204" pitchFamily="34" charset="0"/>
              <a:buChar char="•"/>
              <a:tabLst>
                <a:tab pos="698500" algn="l"/>
              </a:tabLst>
            </a:pPr>
            <a:r>
              <a:rPr lang="en-US" sz="2200" dirty="0"/>
              <a:t>Many investment management fees are low</a:t>
            </a:r>
            <a:r>
              <a:rPr lang="en-US" sz="2200" baseline="30000" dirty="0"/>
              <a:t>*</a:t>
            </a:r>
          </a:p>
          <a:p>
            <a:pPr marL="457200" indent="-457200">
              <a:spcBef>
                <a:spcPts val="1600"/>
              </a:spcBef>
              <a:buFont typeface="Arial" panose="020B0604020202020204" pitchFamily="34" charset="0"/>
              <a:buChar char="•"/>
              <a:tabLst>
                <a:tab pos="698500" algn="l"/>
              </a:tabLst>
            </a:pPr>
            <a:r>
              <a:rPr lang="en-US" sz="2200" dirty="0"/>
              <a:t>A seasoned group of investment professionals</a:t>
            </a:r>
            <a:br>
              <a:rPr lang="en-US" sz="2200" dirty="0"/>
            </a:br>
            <a:r>
              <a:rPr lang="en-US" sz="2200" dirty="0"/>
              <a:t>monitors the series</a:t>
            </a:r>
            <a:r>
              <a:rPr lang="en-US" sz="1600" b="1" baseline="50000" dirty="0">
                <a:solidFill>
                  <a:schemeClr val="bg1"/>
                </a:solidFill>
              </a:rPr>
              <a:t>†</a:t>
            </a:r>
            <a:endParaRPr lang="en-US" sz="2400" b="1" baseline="50000" dirty="0">
              <a:solidFill>
                <a:schemeClr val="bg1"/>
              </a:solidFill>
            </a:endParaRPr>
          </a:p>
        </p:txBody>
      </p:sp>
      <p:sp>
        <p:nvSpPr>
          <p:cNvPr id="906" name="Footnotes"/>
          <p:cNvSpPr txBox="1">
            <a:spLocks noGrp="1"/>
          </p:cNvSpPr>
          <p:nvPr>
            <p:ph type="body" idx="13"/>
          </p:nvPr>
        </p:nvSpPr>
        <p:spPr>
          <a:xfrm>
            <a:off x="571499" y="5782610"/>
            <a:ext cx="10615309" cy="461665"/>
          </a:xfrm>
          <a:prstGeom prst="rect">
            <a:avLst/>
          </a:prstGeom>
        </p:spPr>
        <p:txBody>
          <a:bodyPr/>
          <a:lstStyle/>
          <a:p>
            <a:pPr marL="57150" indent="-57150">
              <a:lnSpc>
                <a:spcPct val="100000"/>
              </a:lnSpc>
              <a:spcBef>
                <a:spcPts val="0"/>
              </a:spcBef>
            </a:pPr>
            <a:r>
              <a:rPr lang="en-US" sz="1000" dirty="0">
                <a:solidFill>
                  <a:schemeClr val="bg1"/>
                </a:solidFill>
              </a:rPr>
              <a:t>*On average, our mutual fund management fees were in the lowest quintile 49</a:t>
            </a:r>
            <a:r>
              <a:rPr lang="en-US" sz="1000" dirty="0"/>
              <a:t>% </a:t>
            </a:r>
            <a:r>
              <a:rPr lang="en-US" sz="1000" dirty="0">
                <a:solidFill>
                  <a:schemeClr val="bg1"/>
                </a:solidFill>
              </a:rPr>
              <a:t>of the time based on the 20-year period ended December 31, 2024, versus comparable Lipper categories, excluding funds of funds. </a:t>
            </a:r>
          </a:p>
          <a:p>
            <a:pPr marL="57150" indent="-57150">
              <a:lnSpc>
                <a:spcPct val="100000"/>
              </a:lnSpc>
              <a:spcBef>
                <a:spcPts val="0"/>
              </a:spcBef>
            </a:pPr>
            <a:r>
              <a:rPr lang="en-US" sz="800" b="1" baseline="50000" dirty="0">
                <a:solidFill>
                  <a:schemeClr val="bg1"/>
                </a:solidFill>
              </a:rPr>
              <a:t>†</a:t>
            </a:r>
            <a:r>
              <a:rPr lang="en-US" sz="800" b="1" baseline="30000" dirty="0">
                <a:solidFill>
                  <a:schemeClr val="bg1"/>
                </a:solidFill>
              </a:rPr>
              <a:t>	</a:t>
            </a:r>
            <a:r>
              <a:rPr lang="en-US" sz="1000" dirty="0"/>
              <a:t>Members of the Target Date Solutions Committee average 29 years of investment industry experience as of December 31, 2024.</a:t>
            </a:r>
            <a:endParaRPr lang="en-US" sz="1000" dirty="0">
              <a:solidFill>
                <a:schemeClr val="bg1"/>
              </a:solidFill>
            </a:endParaRPr>
          </a:p>
        </p:txBody>
      </p:sp>
    </p:spTree>
    <p:extLst>
      <p:ext uri="{BB962C8B-B14F-4D97-AF65-F5344CB8AC3E}">
        <p14:creationId xmlns:p14="http://schemas.microsoft.com/office/powerpoint/2010/main" val="1232962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solidFill>
                  <a:schemeClr val="bg1"/>
                </a:solidFill>
              </a:rPr>
              <a:pPr/>
              <a:t>10</a:t>
            </a:fld>
            <a:endParaRPr lang="en-US" dirty="0">
              <a:solidFill>
                <a:schemeClr val="bg1"/>
              </a:solidFill>
            </a:endParaRPr>
          </a:p>
        </p:txBody>
      </p:sp>
      <p:sp>
        <p:nvSpPr>
          <p:cNvPr id="3" name="Title 2"/>
          <p:cNvSpPr>
            <a:spLocks noGrp="1"/>
          </p:cNvSpPr>
          <p:nvPr>
            <p:ph type="title" idx="4294967295"/>
          </p:nvPr>
        </p:nvSpPr>
        <p:spPr>
          <a:xfrm>
            <a:off x="7821387" y="293879"/>
            <a:ext cx="4370614" cy="2530966"/>
          </a:xfrm>
          <a:prstGeom prst="rect">
            <a:avLst/>
          </a:prstGeom>
          <a:solidFill>
            <a:srgbClr val="005F9E">
              <a:alpha val="69804"/>
            </a:srgbClr>
          </a:solidFill>
          <a:ln w="12700" cap="flat">
            <a:no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82880" tIns="182880" rIns="182880" bIns="182880" numCol="1" spcCol="38100" rtlCol="0" fromWordArt="0" anchor="ctr" anchorCtr="0" forceAA="0" compatLnSpc="1">
            <a:prstTxWarp prst="textNoShape">
              <a:avLst/>
            </a:prstTxWarp>
            <a:noAutofit/>
          </a:bodyPr>
          <a:lstStyle/>
          <a:p>
            <a:pPr marL="0" marR="0" lvl="0" indent="0" algn="l" defTabSz="457200" rtl="0" eaLnBrk="1" fontAlgn="auto" latinLnBrk="0" hangingPunct="0">
              <a:lnSpc>
                <a:spcPts val="44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mn-lt"/>
                <a:ea typeface="Avenir Next LT Com Regular"/>
                <a:cs typeface="Avenir Next LT Com Regular"/>
                <a:sym typeface="Avenir Next LT Com Regular"/>
              </a:rPr>
              <a:t>Start today. </a:t>
            </a:r>
          </a:p>
          <a:p>
            <a:pPr marL="0" marR="0" lvl="0" indent="0" algn="l" defTabSz="457200" rtl="0" eaLnBrk="1" fontAlgn="auto" latinLnBrk="0" hangingPunct="0">
              <a:lnSpc>
                <a:spcPts val="44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mn-lt"/>
                <a:ea typeface="Avenir Next LT Com Regular"/>
                <a:cs typeface="Avenir Next LT Com Regular"/>
                <a:sym typeface="Avenir Next LT Com Regular"/>
              </a:rPr>
              <a:t>Plant a </a:t>
            </a:r>
          </a:p>
          <a:p>
            <a:pPr marL="0" marR="0" lvl="0" indent="0" algn="l" defTabSz="457200" rtl="0" eaLnBrk="1" fontAlgn="auto" latinLnBrk="0" hangingPunct="0">
              <a:lnSpc>
                <a:spcPts val="44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mn-lt"/>
                <a:ea typeface="Avenir Next LT Com Regular"/>
                <a:cs typeface="Avenir Next LT Com Regular"/>
                <a:sym typeface="Avenir Next LT Com Regular"/>
              </a:rPr>
              <a:t>seed for </a:t>
            </a:r>
          </a:p>
          <a:p>
            <a:pPr marL="0" marR="0" lvl="0" indent="0" algn="l" defTabSz="457200" rtl="0" eaLnBrk="1" fontAlgn="auto" latinLnBrk="0" hangingPunct="0">
              <a:lnSpc>
                <a:spcPts val="44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12700" dir="5400000" rotWithShape="0">
                    <a:srgbClr val="000000">
                      <a:alpha val="50000"/>
                    </a:srgbClr>
                  </a:outerShdw>
                </a:effectLst>
                <a:uLnTx/>
                <a:uFillTx/>
                <a:latin typeface="+mn-lt"/>
                <a:ea typeface="Avenir Next LT Com Regular"/>
                <a:cs typeface="Avenir Next LT Com Regular"/>
                <a:sym typeface="Avenir Next LT Com Regular"/>
              </a:rPr>
              <a:t>retirement.</a:t>
            </a:r>
          </a:p>
        </p:txBody>
      </p:sp>
      <p:sp>
        <p:nvSpPr>
          <p:cNvPr id="5" name="© The Capital Group Companies, Inc.">
            <a:extLst>
              <a:ext uri="{C183D7F6-B498-43B3-948B-1728B52AA6E4}">
                <adec:decorative xmlns:adec="http://schemas.microsoft.com/office/drawing/2017/decorative" val="1"/>
              </a:ext>
            </a:extLst>
          </p:cNvPr>
          <p:cNvSpPr txBox="1"/>
          <p:nvPr/>
        </p:nvSpPr>
        <p:spPr>
          <a:xfrm>
            <a:off x="571500" y="6400710"/>
            <a:ext cx="1962076"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 2025 Capital Group. All rights reserved.</a:t>
            </a:r>
            <a:endParaRPr sz="800" dirty="0">
              <a:latin typeface="+mn-lt"/>
            </a:endParaRPr>
          </a:p>
        </p:txBody>
      </p:sp>
      <p:sp>
        <p:nvSpPr>
          <p:cNvPr id="7" name="Slide Number Placeholder 6">
            <a:extLst>
              <a:ext uri="{C183D7F6-B498-43B3-948B-1728B52AA6E4}">
                <adec:decorative xmlns:adec="http://schemas.microsoft.com/office/drawing/2017/decorative" val="1"/>
              </a:ext>
            </a:extLst>
          </p:cNvPr>
          <p:cNvSpPr txBox="1">
            <a:spLocks/>
          </p:cNvSpPr>
          <p:nvPr/>
        </p:nvSpPr>
        <p:spPr>
          <a:xfrm>
            <a:off x="11061257" y="6553200"/>
            <a:ext cx="711647" cy="126509"/>
          </a:xfrm>
          <a:prstGeom prst="rect">
            <a:avLst/>
          </a:prstGeom>
          <a:ln w="12700">
            <a:miter lim="400000"/>
          </a:ln>
        </p:spPr>
        <p:txBody>
          <a:bodyPr lIns="0" tIns="0" rIns="0" bIns="0">
            <a:spAutoFit/>
          </a:bodyPr>
          <a:lstStyle>
            <a:defPPr marL="0" marR="0" indent="0" algn="l" defTabSz="457200"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marL="0" marR="0" indent="0" algn="r" defTabSz="228600" rtl="0" fontAlgn="auto" latinLnBrk="0" hangingPunct="0">
              <a:lnSpc>
                <a:spcPct val="110000"/>
              </a:lnSpc>
              <a:spcBef>
                <a:spcPts val="600"/>
              </a:spcBef>
              <a:spcAft>
                <a:spcPts val="0"/>
              </a:spcAft>
              <a:buClrTx/>
              <a:buSzTx/>
              <a:buFontTx/>
              <a:buNone/>
              <a:tabLst/>
              <a:defRPr kumimoji="0" sz="800" b="0" i="0" u="none" strike="noStrike" cap="none" spc="0" normalizeH="0" baseline="0">
                <a:ln>
                  <a:noFill/>
                </a:ln>
                <a:solidFill>
                  <a:srgbClr val="7D726D"/>
                </a:solidFill>
                <a:effectLst/>
                <a:uFillTx/>
                <a:latin typeface="+mn-lt"/>
                <a:ea typeface="Avenir Next LT Com Regular"/>
                <a:cs typeface="Avenir Next LT Com Regular"/>
                <a:sym typeface="Avenir Next LT Com Regular"/>
              </a:defRPr>
            </a:lvl1pPr>
            <a:lvl2pPr marL="0" marR="0" indent="1714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2pPr>
            <a:lvl3pPr marL="0" marR="0" indent="3429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3pPr>
            <a:lvl4pPr marL="0" marR="0" indent="5143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4pPr>
            <a:lvl5pPr marL="0" marR="0" indent="6858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5pPr>
            <a:lvl6pPr marL="0" marR="0" indent="8572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6pPr>
            <a:lvl7pPr marL="0" marR="0" indent="10287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7pPr>
            <a:lvl8pPr marL="0" marR="0" indent="120015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8pPr>
            <a:lvl9pPr marL="0" marR="0" indent="1371600" algn="ctr" defTabSz="228600" rtl="0" fontAlgn="auto" latinLnBrk="0" hangingPunct="0">
              <a:lnSpc>
                <a:spcPct val="100000"/>
              </a:lnSpc>
              <a:spcBef>
                <a:spcPts val="0"/>
              </a:spcBef>
              <a:spcAft>
                <a:spcPts val="0"/>
              </a:spcAft>
              <a:buClrTx/>
              <a:buSzTx/>
              <a:buFontTx/>
              <a:buNone/>
              <a:tabLst/>
              <a:defRPr kumimoji="0" sz="105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lvl9pPr>
          </a:lstStyle>
          <a:p>
            <a:r>
              <a:rPr lang="en-US" dirty="0"/>
              <a:t>10</a:t>
            </a:r>
          </a:p>
        </p:txBody>
      </p:sp>
    </p:spTree>
    <p:extLst>
      <p:ext uri="{BB962C8B-B14F-4D97-AF65-F5344CB8AC3E}">
        <p14:creationId xmlns:p14="http://schemas.microsoft.com/office/powerpoint/2010/main" val="3580117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Important information</a:t>
            </a:r>
          </a:p>
        </p:txBody>
      </p:sp>
      <p:sp>
        <p:nvSpPr>
          <p:cNvPr id="5" name="TextBox 4"/>
          <p:cNvSpPr txBox="1"/>
          <p:nvPr/>
        </p:nvSpPr>
        <p:spPr>
          <a:xfrm>
            <a:off x="1655290" y="1681163"/>
            <a:ext cx="8892059" cy="1521955"/>
          </a:xfrm>
          <a:prstGeom prst="rect">
            <a:avLst/>
          </a:prstGeom>
          <a:ln w="12700">
            <a:miter lim="400000"/>
          </a:ln>
        </p:spPr>
        <p:txBody>
          <a:bodyPr lIns="0" tIns="0" rIns="0" bIns="0">
            <a:normAutofit/>
          </a:bodyPr>
          <a:lstStyle>
            <a:lvl1pPr algn="l">
              <a:lnSpc>
                <a:spcPct val="120000"/>
              </a:lnSpc>
              <a:spcBef>
                <a:spcPts val="1500"/>
              </a:spcBef>
              <a:defRPr sz="1800"/>
            </a:lvl1pPr>
            <a:lvl2pPr indent="114300" algn="l">
              <a:lnSpc>
                <a:spcPct val="120000"/>
              </a:lnSpc>
              <a:spcBef>
                <a:spcPts val="1500"/>
              </a:spcBef>
              <a:defRPr sz="1800"/>
            </a:lvl2pPr>
            <a:lvl3pPr indent="228600" algn="l">
              <a:lnSpc>
                <a:spcPct val="120000"/>
              </a:lnSpc>
              <a:spcBef>
                <a:spcPts val="1500"/>
              </a:spcBef>
              <a:defRPr sz="1800"/>
            </a:lvl3pPr>
            <a:lvl4pPr indent="342900" algn="l">
              <a:lnSpc>
                <a:spcPct val="120000"/>
              </a:lnSpc>
              <a:spcBef>
                <a:spcPts val="1500"/>
              </a:spcBef>
              <a:defRPr sz="1800"/>
            </a:lvl4pPr>
            <a:lvl5pPr indent="457200" algn="l">
              <a:lnSpc>
                <a:spcPct val="120000"/>
              </a:lnSpc>
              <a:spcBef>
                <a:spcPts val="1500"/>
              </a:spcBef>
              <a:defRPr sz="1800"/>
            </a:lvl5pPr>
            <a:lvl6pPr indent="571500" algn="l">
              <a:lnSpc>
                <a:spcPct val="120000"/>
              </a:lnSpc>
              <a:spcBef>
                <a:spcPts val="1500"/>
              </a:spcBef>
              <a:defRPr sz="1800"/>
            </a:lvl6pPr>
            <a:lvl7pPr indent="685800" algn="l">
              <a:lnSpc>
                <a:spcPct val="120000"/>
              </a:lnSpc>
              <a:spcBef>
                <a:spcPts val="1500"/>
              </a:spcBef>
              <a:defRPr sz="1800"/>
            </a:lvl7pPr>
            <a:lvl8pPr indent="800100" algn="l">
              <a:lnSpc>
                <a:spcPct val="120000"/>
              </a:lnSpc>
              <a:spcBef>
                <a:spcPts val="1500"/>
              </a:spcBef>
              <a:defRPr sz="1800"/>
            </a:lvl8pPr>
            <a:lvl9pPr indent="914400" algn="l">
              <a:lnSpc>
                <a:spcPct val="120000"/>
              </a:lnSpc>
              <a:spcBef>
                <a:spcPts val="1500"/>
              </a:spcBef>
              <a:defRPr sz="1800"/>
            </a:lvl9pPr>
          </a:lstStyle>
          <a:p>
            <a:r>
              <a:rPr lang="en-US" b="1" dirty="0">
                <a:latin typeface="AvenirNext LT Com Medium" panose="020B0803020202020204" pitchFamily="34" charset="0"/>
              </a:rPr>
              <a:t>Investors should carefully consider investment objectives, risks, charges and expenses. This and other important information is contained in the fund prospectuses and summary prospectuses, which can be obtained from a financial professional and should be read carefully before investing.</a:t>
            </a:r>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pPr/>
              <a:t>11</a:t>
            </a:fld>
            <a:endParaRPr lang="en-US"/>
          </a:p>
        </p:txBody>
      </p:sp>
    </p:spTree>
    <p:extLst>
      <p:ext uri="{BB962C8B-B14F-4D97-AF65-F5344CB8AC3E}">
        <p14:creationId xmlns:p14="http://schemas.microsoft.com/office/powerpoint/2010/main" val="3558345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Important information</a:t>
            </a:r>
          </a:p>
        </p:txBody>
      </p:sp>
      <p:sp>
        <p:nvSpPr>
          <p:cNvPr id="5" name="TextBox 4"/>
          <p:cNvSpPr txBox="1"/>
          <p:nvPr/>
        </p:nvSpPr>
        <p:spPr>
          <a:xfrm>
            <a:off x="1655290" y="1650683"/>
            <a:ext cx="8892059" cy="202619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nchorCtr="0">
            <a:spAutoFit/>
          </a:bodyPr>
          <a:lstStyle/>
          <a:p>
            <a:pPr algn="l" defTabSz="457200">
              <a:lnSpc>
                <a:spcPts val="2000"/>
              </a:lnSpc>
              <a:spcAft>
                <a:spcPts val="600"/>
              </a:spcAft>
            </a:pPr>
            <a:r>
              <a:rPr lang="en-US" sz="1600" dirty="0">
                <a:latin typeface="+mj-lt"/>
              </a:rPr>
              <a:t>This content, developed by Capital Group, home of American Funds, should not be used as a primary basis for investment decisions and is not intended to serve as impartial investment or fiduciary advice. </a:t>
            </a:r>
          </a:p>
          <a:p>
            <a:pPr algn="l" defTabSz="457200">
              <a:lnSpc>
                <a:spcPts val="2000"/>
              </a:lnSpc>
              <a:spcAft>
                <a:spcPts val="600"/>
              </a:spcAft>
            </a:pPr>
            <a:r>
              <a:rPr lang="en-US" sz="1600" dirty="0">
                <a:latin typeface="+mj-lt"/>
              </a:rPr>
              <a:t>All Capital Group trademarks mentioned are owned by The Capital Group Companies, Inc., an affiliated company or fund. All other company and product names mentioned are the property of their respective companies. </a:t>
            </a:r>
          </a:p>
          <a:p>
            <a:pPr algn="l" defTabSz="457200">
              <a:lnSpc>
                <a:spcPts val="2000"/>
              </a:lnSpc>
              <a:spcAft>
                <a:spcPts val="600"/>
              </a:spcAft>
            </a:pPr>
            <a:r>
              <a:rPr lang="en-US" sz="1600" dirty="0">
                <a:latin typeface="+mj-lt"/>
              </a:rPr>
              <a:t>Capital Client Group, Inc.</a:t>
            </a:r>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2"/>
          </p:nvPr>
        </p:nvSpPr>
        <p:spPr/>
        <p:txBody>
          <a:bodyPr/>
          <a:lstStyle/>
          <a:p>
            <a:fld id="{86CB4B4D-7CA3-9044-876B-883B54F8677D}" type="slidenum">
              <a:rPr lang="en-US" smtClean="0"/>
              <a:pPr/>
              <a:t>12</a:t>
            </a:fld>
            <a:endParaRPr lang="en-US"/>
          </a:p>
        </p:txBody>
      </p:sp>
    </p:spTree>
    <p:extLst>
      <p:ext uri="{BB962C8B-B14F-4D97-AF65-F5344CB8AC3E}">
        <p14:creationId xmlns:p14="http://schemas.microsoft.com/office/powerpoint/2010/main" val="32639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 Capital Group. Registered Trademark. American Funds. Registered Trademark.">
            <a:extLs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85423" y="247638"/>
            <a:ext cx="2240285" cy="861086"/>
          </a:xfrm>
          <a:prstGeom prst="rect">
            <a:avLst/>
          </a:prstGeom>
        </p:spPr>
      </p:pic>
      <p:sp>
        <p:nvSpPr>
          <p:cNvPr id="8" name="Title 7"/>
          <p:cNvSpPr txBox="1">
            <a:spLocks noGrp="1"/>
          </p:cNvSpPr>
          <p:nvPr>
            <p:ph type="title" idx="4294967295"/>
          </p:nvPr>
        </p:nvSpPr>
        <p:spPr>
          <a:xfrm>
            <a:off x="507546" y="4683470"/>
            <a:ext cx="3438144" cy="1210588"/>
          </a:xfrm>
          <a:prstGeom prst="rect">
            <a:avLst/>
          </a:prstGeom>
          <a:noFill/>
          <a:ln w="12700" cap="flat">
            <a:noFill/>
            <a:prstDash/>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fromWordArt="0" anchor="ctr" anchorCtr="0" forceAA="0" compatLnSpc="1">
            <a:prstTxWarp prst="textNoShape">
              <a:avLst/>
            </a:prstTxWarp>
            <a:sp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36" normalizeH="0" baseline="0" noProof="0" dirty="0">
                <a:ln>
                  <a:noFill/>
                </a:ln>
                <a:solidFill>
                  <a:schemeClr val="bg1"/>
                </a:solidFill>
                <a:effectLst/>
                <a:uLnTx/>
                <a:uFillTx/>
                <a:latin typeface="AvenirNext LT Com Regular"/>
                <a:ea typeface="+mn-ea"/>
                <a:cs typeface="+mn-cs"/>
                <a:sym typeface="Avenir Next LT Com Demi"/>
              </a:rPr>
              <a:t>One fund.</a:t>
            </a:r>
          </a:p>
          <a:p>
            <a:pPr marL="0" marR="0" lvl="0" indent="0" algn="l" defTabSz="457200" rtl="0" eaLnBrk="1" fontAlgn="auto" latinLnBrk="0" hangingPunct="0">
              <a:lnSpc>
                <a:spcPct val="100000"/>
              </a:lnSpc>
              <a:spcBef>
                <a:spcPts val="0"/>
              </a:spcBef>
              <a:spcAft>
                <a:spcPts val="0"/>
              </a:spcAft>
              <a:buClrTx/>
              <a:buSzTx/>
              <a:buFontTx/>
              <a:buNone/>
              <a:tabLst/>
              <a:defRPr/>
            </a:pPr>
            <a:r>
              <a:rPr kumimoji="0" lang="en-US" sz="3600" b="1" i="0" u="none" strike="noStrike" kern="0" cap="none" spc="-36" normalizeH="0" baseline="0" noProof="0" dirty="0">
                <a:ln>
                  <a:noFill/>
                </a:ln>
                <a:solidFill>
                  <a:schemeClr val="bg1"/>
                </a:solidFill>
                <a:effectLst/>
                <a:uLnTx/>
                <a:uFillTx/>
                <a:latin typeface="AvenirNext LT Com Regular"/>
                <a:ea typeface="+mn-ea"/>
                <a:cs typeface="+mn-cs"/>
                <a:sym typeface="Avenir Next LT Com Demi"/>
              </a:rPr>
              <a:t>Many benefits.</a:t>
            </a:r>
            <a:endParaRPr kumimoji="0" lang="en-US" sz="2100" b="0" i="0" u="none" strike="noStrike" kern="0" cap="none" spc="0" normalizeH="0" baseline="0" noProof="0" dirty="0">
              <a:ln>
                <a:noFill/>
              </a:ln>
              <a:solidFill>
                <a:schemeClr val="bg1"/>
              </a:solidFill>
              <a:effectLst/>
              <a:uLnTx/>
              <a:uFillTx/>
              <a:latin typeface="Avenir Next LT Com Regular"/>
              <a:ea typeface="Avenir Next LT Com Regular"/>
              <a:cs typeface="Avenir Next LT Com Regular"/>
              <a:sym typeface="Avenir Next LT Com Regular"/>
            </a:endParaRPr>
          </a:p>
        </p:txBody>
      </p:sp>
      <p:sp>
        <p:nvSpPr>
          <p:cNvPr id="2" name="For financial professionals only. Not for use with the public.">
            <a:extLst>
              <a:ext uri="{FF2B5EF4-FFF2-40B4-BE49-F238E27FC236}">
                <a16:creationId xmlns:a16="http://schemas.microsoft.com/office/drawing/2014/main" id="{E8945737-FE2B-101F-B3D1-14EA80EEA1FB}"/>
              </a:ext>
              <a:ext uri="{C183D7F6-B498-43B3-948B-1728B52AA6E4}">
                <adec:decorative xmlns:adec="http://schemas.microsoft.com/office/drawing/2017/decorative" val="1"/>
              </a:ext>
            </a:extLst>
          </p:cNvPr>
          <p:cNvSpPr txBox="1"/>
          <p:nvPr/>
        </p:nvSpPr>
        <p:spPr>
          <a:xfrm>
            <a:off x="571500" y="6263640"/>
            <a:ext cx="1869101"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solidFill>
                  <a:schemeClr val="bg1"/>
                </a:solidFill>
              </a:rPr>
              <a:t>RPGEPO-107-0725O  CGD/TM/9768-S109398</a:t>
            </a:r>
          </a:p>
        </p:txBody>
      </p:sp>
      <p:sp>
        <p:nvSpPr>
          <p:cNvPr id="3" name="© The Capital Group Companies, Inc.">
            <a:extLst>
              <a:ext uri="{C183D7F6-B498-43B3-948B-1728B52AA6E4}">
                <adec:decorative xmlns:adec="http://schemas.microsoft.com/office/drawing/2017/decorative" val="1"/>
              </a:ext>
            </a:extLst>
          </p:cNvPr>
          <p:cNvSpPr txBox="1"/>
          <p:nvPr/>
        </p:nvSpPr>
        <p:spPr>
          <a:xfrm>
            <a:off x="571500" y="6400710"/>
            <a:ext cx="1987724" cy="126509"/>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l">
              <a:lnSpc>
                <a:spcPct val="110000"/>
              </a:lnSpc>
              <a:spcBef>
                <a:spcPts val="1200"/>
              </a:spcBef>
              <a:defRPr sz="1600">
                <a:solidFill>
                  <a:srgbClr val="FFFFFF">
                    <a:alpha val="75000"/>
                  </a:srgbClr>
                </a:solidFill>
              </a:defRPr>
            </a:lvl1pPr>
          </a:lstStyle>
          <a:p>
            <a:r>
              <a:rPr lang="en-US" sz="800" dirty="0">
                <a:latin typeface="+mn-lt"/>
              </a:rPr>
              <a:t>© 2025 Capital Group. All rights reserved. </a:t>
            </a:r>
            <a:endParaRPr sz="800" dirty="0">
              <a:latin typeface="+mn-lt"/>
            </a:endParaRPr>
          </a:p>
        </p:txBody>
      </p:sp>
    </p:spTree>
    <p:extLst>
      <p:ext uri="{BB962C8B-B14F-4D97-AF65-F5344CB8AC3E}">
        <p14:creationId xmlns:p14="http://schemas.microsoft.com/office/powerpoint/2010/main" val="1432807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White">
  <a:themeElements>
    <a:clrScheme name="CG Color Palette 2018">
      <a:dk1>
        <a:srgbClr val="005F9E"/>
      </a:dk1>
      <a:lt1>
        <a:srgbClr val="FFFFFF"/>
      </a:lt1>
      <a:dk2>
        <a:srgbClr val="009CDC"/>
      </a:dk2>
      <a:lt2>
        <a:srgbClr val="E3E1DC"/>
      </a:lt2>
      <a:accent1>
        <a:srgbClr val="005F9E"/>
      </a:accent1>
      <a:accent2>
        <a:srgbClr val="009CDC"/>
      </a:accent2>
      <a:accent3>
        <a:srgbClr val="00AEA9"/>
      </a:accent3>
      <a:accent4>
        <a:srgbClr val="B42573"/>
      </a:accent4>
      <a:accent5>
        <a:srgbClr val="554742"/>
      </a:accent5>
      <a:accent6>
        <a:srgbClr val="D5D0CA"/>
      </a:accent6>
      <a:hlink>
        <a:srgbClr val="0000FF"/>
      </a:hlink>
      <a:folHlink>
        <a:srgbClr val="FF00FF"/>
      </a:folHlink>
    </a:clrScheme>
    <a:fontScheme name="CG Preferred Fonts 2018">
      <a:majorFont>
        <a:latin typeface="AvenirNext LT Com Regular"/>
        <a:ea typeface=""/>
        <a:cs typeface=""/>
      </a:majorFont>
      <a:minorFont>
        <a:latin typeface="AvenirNext LT Com Regular"/>
        <a:ea typeface=""/>
        <a:cs typeface=""/>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539F"/>
        </a:solidFill>
        <a:ln w="12700" cap="flat">
          <a:noFill/>
          <a:miter lim="400000"/>
        </a:ln>
        <a:effectLst/>
        <a:sp3d/>
      </a:spPr>
      <a:bodyPr rot="0" spcFirstLastPara="1" vertOverflow="overflow" horzOverflow="overflow" vert="horz" wrap="square" lIns="38100" tIns="38100" rIns="38100" bIns="381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CG Color Palette 2018">
      <a:dk1>
        <a:srgbClr val="005F9E"/>
      </a:dk1>
      <a:lt1>
        <a:srgbClr val="FFFFFF"/>
      </a:lt1>
      <a:dk2>
        <a:srgbClr val="009CDC"/>
      </a:dk2>
      <a:lt2>
        <a:srgbClr val="E3E1DC"/>
      </a:lt2>
      <a:accent1>
        <a:srgbClr val="005F9E"/>
      </a:accent1>
      <a:accent2>
        <a:srgbClr val="009CDC"/>
      </a:accent2>
      <a:accent3>
        <a:srgbClr val="00AEA9"/>
      </a:accent3>
      <a:accent4>
        <a:srgbClr val="B42573"/>
      </a:accent4>
      <a:accent5>
        <a:srgbClr val="554742"/>
      </a:accent5>
      <a:accent6>
        <a:srgbClr val="D5D0CA"/>
      </a:accent6>
      <a:hlink>
        <a:srgbClr val="0000FF"/>
      </a:hlink>
      <a:folHlink>
        <a:srgbClr val="FF00FF"/>
      </a:folHlink>
    </a:clrScheme>
    <a:fontScheme name="CG Preferred Fonts 2018">
      <a:majorFont>
        <a:latin typeface="AvenirNext LT Com Regular"/>
        <a:ea typeface=""/>
        <a:cs typeface=""/>
      </a:majorFont>
      <a:minorFont>
        <a:latin typeface="AvenirNext LT Com Regular"/>
        <a:ea typeface=""/>
        <a:cs typeface=""/>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539F"/>
        </a:solidFill>
        <a:ln w="12700" cap="flat">
          <a:noFill/>
          <a:miter lim="400000"/>
        </a:ln>
        <a:effectLst/>
        <a:sp3d/>
      </a:spPr>
      <a:bodyPr rot="0" spcFirstLastPara="1" vertOverflow="overflow" horzOverflow="overflow" vert="horz" wrap="square" lIns="38100" tIns="38100" rIns="38100" bIns="381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Avenir Next LT Com Regular"/>
            <a:ea typeface="Avenir Next LT Com Regular"/>
            <a:cs typeface="Avenir Next LT Com Regular"/>
            <a:sym typeface="Avenir Next LT Com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Avenir Next LT Com Regular"/>
            <a:ea typeface="Avenir Next LT Com Regular"/>
            <a:cs typeface="Avenir Next LT Com Regular"/>
            <a:sym typeface="Avenir Next LT Com Regula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CG Color Palette 2018">
      <a:dk1>
        <a:srgbClr val="005F9E"/>
      </a:dk1>
      <a:lt1>
        <a:srgbClr val="FFFFFF"/>
      </a:lt1>
      <a:dk2>
        <a:srgbClr val="009CDC"/>
      </a:dk2>
      <a:lt2>
        <a:srgbClr val="E3E1DC"/>
      </a:lt2>
      <a:accent1>
        <a:srgbClr val="005F9E"/>
      </a:accent1>
      <a:accent2>
        <a:srgbClr val="009CDC"/>
      </a:accent2>
      <a:accent3>
        <a:srgbClr val="00AEA9"/>
      </a:accent3>
      <a:accent4>
        <a:srgbClr val="B42573"/>
      </a:accent4>
      <a:accent5>
        <a:srgbClr val="554742"/>
      </a:accent5>
      <a:accent6>
        <a:srgbClr val="D5D0CA"/>
      </a:accent6>
      <a:hlink>
        <a:srgbClr val="0000FF"/>
      </a:hlink>
      <a:folHlink>
        <a:srgbClr val="FF00FF"/>
      </a:folHlink>
    </a:clrScheme>
    <a:fontScheme name="CG Preferred Fonts 2018">
      <a:majorFont>
        <a:latin typeface="AvenirNext LT Com Regular"/>
        <a:ea typeface=""/>
        <a:cs typeface=""/>
      </a:majorFont>
      <a:minorFont>
        <a:latin typeface="AvenirNext LT Com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Category xmlns="d3f3df80-8bea-4a84-88cc-3bf55601fbb2" xsi:nil="true"/>
    <TaxCatchAll xmlns="5dcee275-3ea4-4c3b-b87a-7bd486a0dc1e" xsi:nil="true"/>
    <lcf76f155ced4ddcb4097134ff3c332f xmlns="d3f3df80-8bea-4a84-88cc-3bf55601fbb2">
      <Terms xmlns="http://schemas.microsoft.com/office/infopath/2007/PartnerControls"/>
    </lcf76f155ced4ddcb4097134ff3c332f>
    <SourceID xmlns="d3f3df80-8bea-4a84-88cc-3bf55601fbb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DC9506DE2F6A844A0936BC788DB1964" ma:contentTypeVersion="32" ma:contentTypeDescription="Create a new document." ma:contentTypeScope="" ma:versionID="ec9762ba37a24652ae7093457a2285c0">
  <xsd:schema xmlns:xsd="http://www.w3.org/2001/XMLSchema" xmlns:xs="http://www.w3.org/2001/XMLSchema" xmlns:p="http://schemas.microsoft.com/office/2006/metadata/properties" xmlns:ns2="d3f3df80-8bea-4a84-88cc-3bf55601fbb2" xmlns:ns3="5dcee275-3ea4-4c3b-b87a-7bd486a0dc1e" targetNamespace="http://schemas.microsoft.com/office/2006/metadata/properties" ma:root="true" ma:fieldsID="c3053d4b4f0c28d0770b922077f9b8fa" ns2:_="" ns3:_="">
    <xsd:import namespace="d3f3df80-8bea-4a84-88cc-3bf55601fbb2"/>
    <xsd:import namespace="5dcee275-3ea4-4c3b-b87a-7bd486a0dc1e"/>
    <xsd:element name="properties">
      <xsd:complexType>
        <xsd:sequence>
          <xsd:element name="documentManagement">
            <xsd:complexType>
              <xsd:all>
                <xsd:element ref="ns2:Category" minOccurs="0"/>
                <xsd:element ref="ns2:SourceID" minOccurs="0"/>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MediaServiceOCR" minOccurs="0"/>
                <xsd:element ref="ns3:SharedWithUsers" minOccurs="0"/>
                <xsd:element ref="ns3:SharedWithDetails" minOccurs="0"/>
                <xsd:element ref="ns2:lcf76f155ced4ddcb4097134ff3c332f" minOccurs="0"/>
                <xsd:element ref="ns3:TaxCatchAll" minOccurs="0"/>
                <xsd:element ref="ns2:MediaServiceSearchPropertie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f3df80-8bea-4a84-88cc-3bf55601fbb2" elementFormDefault="qualified">
    <xsd:import namespace="http://schemas.microsoft.com/office/2006/documentManagement/types"/>
    <xsd:import namespace="http://schemas.microsoft.com/office/infopath/2007/PartnerControls"/>
    <xsd:element name="Category" ma:index="4" nillable="true" ma:displayName="Category" ma:format="Dropdown" ma:internalName="Category" ma:readOnly="false">
      <xsd:simpleType>
        <xsd:restriction base="dms:Choice">
          <xsd:enumeration value="Business Context Diagrams"/>
          <xsd:enumeration value="Engagement Approach"/>
          <xsd:enumeration value="Inventory List"/>
          <xsd:enumeration value="KPIs"/>
          <xsd:enumeration value="Marketing Production Calendar"/>
          <xsd:enumeration value="Project Plans"/>
          <xsd:enumeration value="Future State HL Processes"/>
        </xsd:restriction>
      </xsd:simpleType>
    </xsd:element>
    <xsd:element name="SourceID" ma:index="9" nillable="true" ma:displayName="SourceID" ma:internalName="SourceID">
      <xsd:simpleType>
        <xsd:restriction base="dms:Number"/>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42c85e0-9014-473f-b2d5-b20670940c52"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cee275-3ea4-4c3b-b87a-7bd486a0dc1e"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0fd664d-3d24-476a-9016-3a8a02c44330}" ma:internalName="TaxCatchAll" ma:showField="CatchAllData" ma:web="5dcee275-3ea4-4c3b-b87a-7bd486a0d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ct:contentTypeSchema xmlns:ct="http://schemas.microsoft.com/office/2006/metadata/contentType" xmlns:ma="http://schemas.microsoft.com/office/2006/metadata/properties/metaAttributes" ct:_="" ma:_="" ma:contentTypeName="Document" ma:contentTypeID="0x010100E21582FF2383054EA03424EAB158882B" ma:contentTypeVersion="4" ma:contentTypeDescription="Create a new document." ma:contentTypeScope="" ma:versionID="e1a409ba2a7fa43d2bed078244727376">
  <xsd:schema xmlns:xsd="http://www.w3.org/2001/XMLSchema" xmlns:xs="http://www.w3.org/2001/XMLSchema" xmlns:p="http://schemas.microsoft.com/office/2006/metadata/properties" xmlns:ns2="05250d86-558b-4c89-a1bd-15933ecd0c6e" xmlns:ns3="8b58d15b-c310-4b52-b2d1-2e026d696671" targetNamespace="http://schemas.microsoft.com/office/2006/metadata/properties" ma:root="true" ma:fieldsID="1cad19140c994108fe14c6010b43bf7e" ns2:_="" ns3:_="">
    <xsd:import namespace="05250d86-558b-4c89-a1bd-15933ecd0c6e"/>
    <xsd:import namespace="8b58d15b-c310-4b52-b2d1-2e026d696671"/>
    <xsd:element name="properties">
      <xsd:complexType>
        <xsd:sequence>
          <xsd:element name="documentManagement">
            <xsd:complexType>
              <xsd:all>
                <xsd:element ref="ns2:_dlc_DocId" minOccurs="0"/>
                <xsd:element ref="ns2:_dlc_DocIdUrl" minOccurs="0"/>
                <xsd:element ref="ns2:_dlc_DocIdPersistId" minOccurs="0"/>
                <xsd:element ref="ns3: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250d86-558b-4c89-a1bd-15933ecd0c6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b58d15b-c310-4b52-b2d1-2e026d696671" elementFormDefault="qualified">
    <xsd:import namespace="http://schemas.microsoft.com/office/2006/documentManagement/types"/>
    <xsd:import namespace="http://schemas.microsoft.com/office/infopath/2007/PartnerControls"/>
    <xsd:element name="Category" ma:index="11" nillable="true" ma:displayName="Category" ma:format="Dropdown" ma:internalName="Category">
      <xsd:simpleType>
        <xsd:restriction base="dms:Choice">
          <xsd:enumeration value="Business Context Diagrams"/>
          <xsd:enumeration value="Engagement Approach"/>
          <xsd:enumeration value="Inventory List"/>
          <xsd:enumeration value="KPIs"/>
          <xsd:enumeration value="Marketing Production Calendar"/>
          <xsd:enumeration value="Project Plans"/>
          <xsd:enumeration value="Future State HL Process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EEF925-03B4-440D-B7D1-3ACE475AA9FB}">
  <ds:schemaRefs>
    <ds:schemaRef ds:uri="http://schemas.microsoft.com/office/2006/documentManagement/types"/>
    <ds:schemaRef ds:uri="http://schemas.microsoft.com/office/infopath/2007/PartnerControls"/>
    <ds:schemaRef ds:uri="05250d86-558b-4c89-a1bd-15933ecd0c6e"/>
    <ds:schemaRef ds:uri="http://schemas.microsoft.com/office/2006/metadata/properties"/>
    <ds:schemaRef ds:uri="http://purl.org/dc/dcmitype/"/>
    <ds:schemaRef ds:uri="http://purl.org/dc/elements/1.1/"/>
    <ds:schemaRef ds:uri="http://purl.org/dc/terms/"/>
    <ds:schemaRef ds:uri="http://www.w3.org/XML/1998/namespace"/>
    <ds:schemaRef ds:uri="http://schemas.openxmlformats.org/package/2006/metadata/core-properties"/>
    <ds:schemaRef ds:uri="8b58d15b-c310-4b52-b2d1-2e026d696671"/>
  </ds:schemaRefs>
</ds:datastoreItem>
</file>

<file path=customXml/itemProps2.xml><?xml version="1.0" encoding="utf-8"?>
<ds:datastoreItem xmlns:ds="http://schemas.openxmlformats.org/officeDocument/2006/customXml" ds:itemID="{C3EEE579-FD55-4BED-92C4-468F3908FC0F}">
  <ds:schemaRefs>
    <ds:schemaRef ds:uri="http://schemas.microsoft.com/sharepoint/v3/contenttype/forms"/>
  </ds:schemaRefs>
</ds:datastoreItem>
</file>

<file path=customXml/itemProps3.xml><?xml version="1.0" encoding="utf-8"?>
<ds:datastoreItem xmlns:ds="http://schemas.openxmlformats.org/officeDocument/2006/customXml" ds:itemID="{B1B24A55-8344-403B-B58C-58371ADBB9AB}"/>
</file>

<file path=customXml/itemProps4.xml><?xml version="1.0" encoding="utf-8"?>
<ds:datastoreItem xmlns:ds="http://schemas.openxmlformats.org/officeDocument/2006/customXml" ds:itemID="{AADC958A-76B8-4993-9FD2-7EA9D3CA5D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250d86-558b-4c89-a1bd-15933ecd0c6e"/>
    <ds:schemaRef ds:uri="8b58d15b-c310-4b52-b2d1-2e026d6966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8067</TotalTime>
  <Words>2016</Words>
  <Application>Microsoft Office PowerPoint</Application>
  <PresentationFormat>Widescreen</PresentationFormat>
  <Paragraphs>177</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Avenir Next LT Com Regular</vt:lpstr>
      <vt:lpstr>AvenirNext LT Com Medium</vt:lpstr>
      <vt:lpstr>AvenirNext LT Com Regular</vt:lpstr>
      <vt:lpstr>ProximaNova-Regular</vt:lpstr>
      <vt:lpstr>White</vt:lpstr>
      <vt:lpstr>One fund. Many benefits.</vt:lpstr>
      <vt:lpstr>“To plant a garden is to believe in tomorrow.”</vt:lpstr>
      <vt:lpstr>Choosing a single target date fund helps:</vt:lpstr>
      <vt:lpstr>A target date fund is …</vt:lpstr>
      <vt:lpstr>An investment mix that changes over time</vt:lpstr>
      <vt:lpstr>It’s easy to get started:</vt:lpstr>
      <vt:lpstr>Choosing your target date fund is easy</vt:lpstr>
      <vt:lpstr>Learn more at targetdatesimplified.com</vt:lpstr>
      <vt:lpstr>The Capital Advantage®</vt:lpstr>
      <vt:lpstr>Start today.  Plant a  seed for  retirement.</vt:lpstr>
      <vt:lpstr>Important information</vt:lpstr>
      <vt:lpstr>Important information</vt:lpstr>
      <vt:lpstr>One fund. Many benefits.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2025-MF Generic Participant Presentation</dc:title>
  <dc:subject/>
  <dc:creator>Capital Group</dc:creator>
  <cp:keywords/>
  <dc:description/>
  <cp:lastModifiedBy>Srishti Dang (SPTSID)</cp:lastModifiedBy>
  <cp:revision>337</cp:revision>
  <cp:lastPrinted>2025-07-01T05:29:46Z</cp:lastPrinted>
  <dcterms:modified xsi:type="dcterms:W3CDTF">2025-07-01T06:10:43Z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97f71f1f-ea58-4c69-8357-187082f0010b</vt:lpwstr>
  </property>
  <property fmtid="{D5CDD505-2E9C-101B-9397-08002B2CF9AE}" pid="3" name="ContentTypeId">
    <vt:lpwstr>0x010100DDC9506DE2F6A844A0936BC788DB1964</vt:lpwstr>
  </property>
</Properties>
</file>