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Lst>
  <p:notesMasterIdLst>
    <p:notesMasterId r:id="rId37"/>
  </p:notesMasterIdLst>
  <p:handoutMasterIdLst>
    <p:handoutMasterId r:id="rId38"/>
  </p:handoutMasterIdLst>
  <p:sldIdLst>
    <p:sldId id="11161" r:id="rId5"/>
    <p:sldId id="11162" r:id="rId6"/>
    <p:sldId id="11163" r:id="rId7"/>
    <p:sldId id="11164" r:id="rId8"/>
    <p:sldId id="11187" r:id="rId9"/>
    <p:sldId id="11188" r:id="rId10"/>
    <p:sldId id="11167" r:id="rId11"/>
    <p:sldId id="11168" r:id="rId12"/>
    <p:sldId id="7423" r:id="rId13"/>
    <p:sldId id="7449" r:id="rId14"/>
    <p:sldId id="7421" r:id="rId15"/>
    <p:sldId id="11154" r:id="rId16"/>
    <p:sldId id="7424" r:id="rId17"/>
    <p:sldId id="7441" r:id="rId18"/>
    <p:sldId id="7427" r:id="rId19"/>
    <p:sldId id="7428" r:id="rId20"/>
    <p:sldId id="7447" r:id="rId21"/>
    <p:sldId id="7446" r:id="rId22"/>
    <p:sldId id="7430" r:id="rId23"/>
    <p:sldId id="7442" r:id="rId24"/>
    <p:sldId id="7433" r:id="rId25"/>
    <p:sldId id="7448" r:id="rId26"/>
    <p:sldId id="7437" r:id="rId27"/>
    <p:sldId id="7435" r:id="rId28"/>
    <p:sldId id="11155" r:id="rId29"/>
    <p:sldId id="7438" r:id="rId30"/>
    <p:sldId id="11156" r:id="rId31"/>
    <p:sldId id="11158" r:id="rId32"/>
    <p:sldId id="11160" r:id="rId33"/>
    <p:sldId id="11157" r:id="rId34"/>
    <p:sldId id="285" r:id="rId35"/>
    <p:sldId id="286" r:id="rId36"/>
  </p:sldIdLst>
  <p:sldSz cx="9144000" cy="6858000" type="letter"/>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1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E9E"/>
    <a:srgbClr val="002F4F"/>
    <a:srgbClr val="063C32"/>
    <a:srgbClr val="0E6361"/>
    <a:srgbClr val="002060"/>
    <a:srgbClr val="3F4A51"/>
    <a:srgbClr val="0D90CF"/>
    <a:srgbClr val="B7BEC2"/>
    <a:srgbClr val="D1D6DA"/>
    <a:srgbClr val="B6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venir Next LT Com Regular"/>
          <a:ea typeface="Avenir Next LT Com Regular"/>
          <a:cs typeface="Avenir Next LT Com Regular"/>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394938"/>
              <a:satOff val="-28078"/>
              <a:lumOff val="-30405"/>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575724"/>
              <a:satOff val="56070"/>
              <a:lumOff val="-30294"/>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5646" autoAdjust="0"/>
  </p:normalViewPr>
  <p:slideViewPr>
    <p:cSldViewPr snapToGrid="0" snapToObjects="1">
      <p:cViewPr varScale="1">
        <p:scale>
          <a:sx n="71" d="100"/>
          <a:sy n="71" d="100"/>
        </p:scale>
        <p:origin x="2316" y="288"/>
      </p:cViewPr>
      <p:guideLst>
        <p:guide orient="horz" pos="2160"/>
        <p:guide pos="2880"/>
        <p:guide orient="horz" pos="1152"/>
      </p:guideLst>
    </p:cSldViewPr>
  </p:slideViewPr>
  <p:outlineViewPr>
    <p:cViewPr>
      <p:scale>
        <a:sx n="33" d="100"/>
        <a:sy n="33" d="100"/>
      </p:scale>
      <p:origin x="0" y="-22432"/>
    </p:cViewPr>
  </p:outlineViewPr>
  <p:notesTextViewPr>
    <p:cViewPr>
      <p:scale>
        <a:sx n="100" d="100"/>
        <a:sy n="100" d="100"/>
      </p:scale>
      <p:origin x="0" y="0"/>
    </p:cViewPr>
  </p:notesTextViewPr>
  <p:sorterViewPr>
    <p:cViewPr varScale="1">
      <p:scale>
        <a:sx n="121" d="100"/>
        <a:sy n="121" d="100"/>
      </p:scale>
      <p:origin x="0" y="0"/>
    </p:cViewPr>
  </p:sorter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capgroup-my.sharepoint.com/personal/cqzs_capgroup_com/Documents/EIP%20SHARED%20FOLDER/EIP%203Q25/EIP%20Backup/pg.%2005%20LHS%20broadening%20slide_PS%20updated.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 Index</c:v>
                </c:pt>
              </c:strCache>
            </c:strRef>
          </c:tx>
          <c:spPr>
            <a:ln w="25400" cap="rnd">
              <a:solidFill>
                <a:schemeClr val="accent1"/>
              </a:solidFill>
              <a:round/>
            </a:ln>
            <a:effectLst/>
          </c:spPr>
          <c:marker>
            <c:symbol val="none"/>
          </c:marker>
          <c:cat>
            <c:numRef>
              <c:f>Sheet1!$A$2:$A$358</c:f>
              <c:numCache>
                <c:formatCode>m/d/yy</c:formatCode>
                <c:ptCount val="357"/>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pt idx="339">
                  <c:v>45412</c:v>
                </c:pt>
                <c:pt idx="340">
                  <c:v>45443</c:v>
                </c:pt>
                <c:pt idx="341">
                  <c:v>45473</c:v>
                </c:pt>
                <c:pt idx="342">
                  <c:v>45504</c:v>
                </c:pt>
                <c:pt idx="343">
                  <c:v>45535</c:v>
                </c:pt>
                <c:pt idx="344">
                  <c:v>45565</c:v>
                </c:pt>
                <c:pt idx="345">
                  <c:v>45596</c:v>
                </c:pt>
                <c:pt idx="346">
                  <c:v>45626</c:v>
                </c:pt>
                <c:pt idx="347">
                  <c:v>45657</c:v>
                </c:pt>
                <c:pt idx="348">
                  <c:v>45688</c:v>
                </c:pt>
                <c:pt idx="349">
                  <c:v>45716</c:v>
                </c:pt>
                <c:pt idx="350">
                  <c:v>45747</c:v>
                </c:pt>
                <c:pt idx="351">
                  <c:v>45777</c:v>
                </c:pt>
                <c:pt idx="352">
                  <c:v>45808</c:v>
                </c:pt>
                <c:pt idx="353">
                  <c:v>45838</c:v>
                </c:pt>
                <c:pt idx="354">
                  <c:v>45869</c:v>
                </c:pt>
                <c:pt idx="355">
                  <c:v>45900</c:v>
                </c:pt>
              </c:numCache>
            </c:numRef>
          </c:cat>
          <c:val>
            <c:numRef>
              <c:f>Sheet1!$B$2:$B$358</c:f>
              <c:numCache>
                <c:formatCode>General</c:formatCode>
                <c:ptCount val="357"/>
                <c:pt idx="0">
                  <c:v>17.871459999999999</c:v>
                </c:pt>
                <c:pt idx="1">
                  <c:v>17.859439999999999</c:v>
                </c:pt>
                <c:pt idx="2">
                  <c:v>17.418420000000001</c:v>
                </c:pt>
                <c:pt idx="3">
                  <c:v>17.261240000000001</c:v>
                </c:pt>
                <c:pt idx="4">
                  <c:v>17.799700000000001</c:v>
                </c:pt>
                <c:pt idx="5">
                  <c:v>18.185320000000001</c:v>
                </c:pt>
                <c:pt idx="6">
                  <c:v>18.216339999999999</c:v>
                </c:pt>
                <c:pt idx="7">
                  <c:v>17.94641</c:v>
                </c:pt>
                <c:pt idx="8">
                  <c:v>17.928370000000001</c:v>
                </c:pt>
                <c:pt idx="9">
                  <c:v>17.912579999999998</c:v>
                </c:pt>
                <c:pt idx="10">
                  <c:v>18.264749999999999</c:v>
                </c:pt>
                <c:pt idx="11">
                  <c:v>18.697479999999999</c:v>
                </c:pt>
                <c:pt idx="12">
                  <c:v>19.223649999999999</c:v>
                </c:pt>
                <c:pt idx="13">
                  <c:v>19.00367</c:v>
                </c:pt>
                <c:pt idx="14">
                  <c:v>18.947469999999999</c:v>
                </c:pt>
                <c:pt idx="15">
                  <c:v>19.920629999999999</c:v>
                </c:pt>
                <c:pt idx="16">
                  <c:v>19.88495</c:v>
                </c:pt>
                <c:pt idx="17">
                  <c:v>19.678909999999998</c:v>
                </c:pt>
                <c:pt idx="18">
                  <c:v>19.646080000000001</c:v>
                </c:pt>
                <c:pt idx="19">
                  <c:v>19.017710000000001</c:v>
                </c:pt>
                <c:pt idx="20">
                  <c:v>18.809449999999998</c:v>
                </c:pt>
                <c:pt idx="21">
                  <c:v>18.189630000000001</c:v>
                </c:pt>
                <c:pt idx="22">
                  <c:v>18.705870000000001</c:v>
                </c:pt>
                <c:pt idx="23">
                  <c:v>18.38561</c:v>
                </c:pt>
                <c:pt idx="24">
                  <c:v>18.755040000000001</c:v>
                </c:pt>
                <c:pt idx="25">
                  <c:v>18.729949999999999</c:v>
                </c:pt>
                <c:pt idx="26">
                  <c:v>18.755549999999999</c:v>
                </c:pt>
                <c:pt idx="27">
                  <c:v>18.699159999999999</c:v>
                </c:pt>
                <c:pt idx="28">
                  <c:v>18.610250000000001</c:v>
                </c:pt>
                <c:pt idx="29">
                  <c:v>19.571020000000001</c:v>
                </c:pt>
                <c:pt idx="30">
                  <c:v>19.691320000000001</c:v>
                </c:pt>
                <c:pt idx="31">
                  <c:v>20.12602</c:v>
                </c:pt>
                <c:pt idx="32">
                  <c:v>20.10614</c:v>
                </c:pt>
                <c:pt idx="33">
                  <c:v>19.82273</c:v>
                </c:pt>
                <c:pt idx="34">
                  <c:v>20.4648</c:v>
                </c:pt>
                <c:pt idx="35">
                  <c:v>20.735969999999998</c:v>
                </c:pt>
                <c:pt idx="36">
                  <c:v>21.412569999999999</c:v>
                </c:pt>
                <c:pt idx="37">
                  <c:v>20.758990000000001</c:v>
                </c:pt>
                <c:pt idx="38">
                  <c:v>21.540880000000001</c:v>
                </c:pt>
                <c:pt idx="39">
                  <c:v>20.552379999999999</c:v>
                </c:pt>
                <c:pt idx="40">
                  <c:v>20.5626</c:v>
                </c:pt>
                <c:pt idx="41">
                  <c:v>21.609680000000001</c:v>
                </c:pt>
                <c:pt idx="42">
                  <c:v>21.605930000000001</c:v>
                </c:pt>
                <c:pt idx="43">
                  <c:v>22.577000000000002</c:v>
                </c:pt>
                <c:pt idx="44">
                  <c:v>23.04701</c:v>
                </c:pt>
                <c:pt idx="45">
                  <c:v>22.98864</c:v>
                </c:pt>
                <c:pt idx="46">
                  <c:v>23.121559999999999</c:v>
                </c:pt>
                <c:pt idx="47">
                  <c:v>25.2195</c:v>
                </c:pt>
                <c:pt idx="48">
                  <c:v>24.843900000000001</c:v>
                </c:pt>
                <c:pt idx="49">
                  <c:v>25.6449</c:v>
                </c:pt>
                <c:pt idx="50">
                  <c:v>26.60012</c:v>
                </c:pt>
                <c:pt idx="51">
                  <c:v>25.23395</c:v>
                </c:pt>
                <c:pt idx="52">
                  <c:v>24.60155</c:v>
                </c:pt>
                <c:pt idx="53">
                  <c:v>26.507400000000001</c:v>
                </c:pt>
                <c:pt idx="54">
                  <c:v>25.94924</c:v>
                </c:pt>
                <c:pt idx="55">
                  <c:v>26.17089</c:v>
                </c:pt>
                <c:pt idx="56">
                  <c:v>24.206869999999999</c:v>
                </c:pt>
                <c:pt idx="57">
                  <c:v>24.22007</c:v>
                </c:pt>
                <c:pt idx="58">
                  <c:v>24.774370000000001</c:v>
                </c:pt>
                <c:pt idx="59">
                  <c:v>23.183399999999999</c:v>
                </c:pt>
                <c:pt idx="60">
                  <c:v>23.340859999999999</c:v>
                </c:pt>
                <c:pt idx="61">
                  <c:v>23.19519</c:v>
                </c:pt>
                <c:pt idx="62">
                  <c:v>23.214379999999998</c:v>
                </c:pt>
                <c:pt idx="63">
                  <c:v>24.282499999999999</c:v>
                </c:pt>
                <c:pt idx="64">
                  <c:v>24.110880000000002</c:v>
                </c:pt>
                <c:pt idx="65">
                  <c:v>24.876719999999999</c:v>
                </c:pt>
                <c:pt idx="66">
                  <c:v>23.94782</c:v>
                </c:pt>
                <c:pt idx="67">
                  <c:v>23.509399999999999</c:v>
                </c:pt>
                <c:pt idx="68">
                  <c:v>24.22505</c:v>
                </c:pt>
                <c:pt idx="69">
                  <c:v>24.967210000000001</c:v>
                </c:pt>
                <c:pt idx="70">
                  <c:v>24.68899</c:v>
                </c:pt>
                <c:pt idx="71">
                  <c:v>24.833680000000001</c:v>
                </c:pt>
                <c:pt idx="72">
                  <c:v>24.635539999999999</c:v>
                </c:pt>
                <c:pt idx="73">
                  <c:v>24.57047</c:v>
                </c:pt>
                <c:pt idx="74">
                  <c:v>24.254259999999999</c:v>
                </c:pt>
                <c:pt idx="75">
                  <c:v>23.368600000000001</c:v>
                </c:pt>
                <c:pt idx="76">
                  <c:v>22.741779999999999</c:v>
                </c:pt>
                <c:pt idx="77">
                  <c:v>23.355270000000001</c:v>
                </c:pt>
                <c:pt idx="78">
                  <c:v>23.77937</c:v>
                </c:pt>
                <c:pt idx="79">
                  <c:v>23.676950000000001</c:v>
                </c:pt>
                <c:pt idx="80">
                  <c:v>23.742629999999998</c:v>
                </c:pt>
                <c:pt idx="81">
                  <c:v>24.280529999999999</c:v>
                </c:pt>
                <c:pt idx="82">
                  <c:v>24.030180000000001</c:v>
                </c:pt>
                <c:pt idx="83">
                  <c:v>23.613720000000001</c:v>
                </c:pt>
                <c:pt idx="84">
                  <c:v>23.398679999999999</c:v>
                </c:pt>
                <c:pt idx="85">
                  <c:v>23.5107</c:v>
                </c:pt>
                <c:pt idx="86">
                  <c:v>24.34008</c:v>
                </c:pt>
                <c:pt idx="87">
                  <c:v>24.72092</c:v>
                </c:pt>
                <c:pt idx="88">
                  <c:v>23.4131</c:v>
                </c:pt>
                <c:pt idx="89">
                  <c:v>23.39706</c:v>
                </c:pt>
                <c:pt idx="90">
                  <c:v>23.728439999999999</c:v>
                </c:pt>
                <c:pt idx="91">
                  <c:v>23.455020000000001</c:v>
                </c:pt>
                <c:pt idx="92">
                  <c:v>23.74654</c:v>
                </c:pt>
                <c:pt idx="93">
                  <c:v>23.076080000000001</c:v>
                </c:pt>
                <c:pt idx="94">
                  <c:v>22.834430000000001</c:v>
                </c:pt>
                <c:pt idx="95">
                  <c:v>22.746590000000001</c:v>
                </c:pt>
                <c:pt idx="96">
                  <c:v>22.96284</c:v>
                </c:pt>
                <c:pt idx="97">
                  <c:v>22.605419999999999</c:v>
                </c:pt>
                <c:pt idx="98">
                  <c:v>22.23066</c:v>
                </c:pt>
                <c:pt idx="99">
                  <c:v>22.43242</c:v>
                </c:pt>
                <c:pt idx="100">
                  <c:v>22.507850000000001</c:v>
                </c:pt>
                <c:pt idx="101">
                  <c:v>22.321770000000001</c:v>
                </c:pt>
                <c:pt idx="102">
                  <c:v>22.745629999999998</c:v>
                </c:pt>
                <c:pt idx="103">
                  <c:v>22.713889999999999</c:v>
                </c:pt>
                <c:pt idx="104">
                  <c:v>22.30378</c:v>
                </c:pt>
                <c:pt idx="105">
                  <c:v>22.104040000000001</c:v>
                </c:pt>
                <c:pt idx="106">
                  <c:v>21.575299999999999</c:v>
                </c:pt>
                <c:pt idx="107">
                  <c:v>21.22813</c:v>
                </c:pt>
                <c:pt idx="108">
                  <c:v>21.498010000000001</c:v>
                </c:pt>
                <c:pt idx="109">
                  <c:v>21.65381</c:v>
                </c:pt>
                <c:pt idx="110">
                  <c:v>21.074729999999999</c:v>
                </c:pt>
                <c:pt idx="111">
                  <c:v>21.515280000000001</c:v>
                </c:pt>
                <c:pt idx="112">
                  <c:v>21.252410000000001</c:v>
                </c:pt>
                <c:pt idx="113">
                  <c:v>20.9191</c:v>
                </c:pt>
                <c:pt idx="114">
                  <c:v>20.135349999999999</c:v>
                </c:pt>
                <c:pt idx="115">
                  <c:v>20.146609999999999</c:v>
                </c:pt>
                <c:pt idx="116">
                  <c:v>20.16987</c:v>
                </c:pt>
                <c:pt idx="117">
                  <c:v>20.406389999999998</c:v>
                </c:pt>
                <c:pt idx="118">
                  <c:v>20.432980000000001</c:v>
                </c:pt>
                <c:pt idx="119">
                  <c:v>20.141010000000001</c:v>
                </c:pt>
                <c:pt idx="120">
                  <c:v>20.024539999999998</c:v>
                </c:pt>
                <c:pt idx="121">
                  <c:v>19.85961</c:v>
                </c:pt>
                <c:pt idx="122">
                  <c:v>19.655550000000002</c:v>
                </c:pt>
                <c:pt idx="123">
                  <c:v>19.52768</c:v>
                </c:pt>
                <c:pt idx="124">
                  <c:v>19.444040000000001</c:v>
                </c:pt>
                <c:pt idx="125">
                  <c:v>19.276599999999998</c:v>
                </c:pt>
                <c:pt idx="126">
                  <c:v>20.089670000000002</c:v>
                </c:pt>
                <c:pt idx="127">
                  <c:v>20.394010000000002</c:v>
                </c:pt>
                <c:pt idx="128">
                  <c:v>20.10107</c:v>
                </c:pt>
                <c:pt idx="129">
                  <c:v>19.875640000000001</c:v>
                </c:pt>
                <c:pt idx="130">
                  <c:v>19.923780000000001</c:v>
                </c:pt>
                <c:pt idx="131">
                  <c:v>20.034829999999999</c:v>
                </c:pt>
                <c:pt idx="132">
                  <c:v>20.00714</c:v>
                </c:pt>
                <c:pt idx="133">
                  <c:v>19.551189999999998</c:v>
                </c:pt>
                <c:pt idx="134">
                  <c:v>19.650729999999999</c:v>
                </c:pt>
                <c:pt idx="135">
                  <c:v>19.46688</c:v>
                </c:pt>
                <c:pt idx="136">
                  <c:v>19.325769999999999</c:v>
                </c:pt>
                <c:pt idx="137">
                  <c:v>19.295169999999999</c:v>
                </c:pt>
                <c:pt idx="138">
                  <c:v>19.56934</c:v>
                </c:pt>
                <c:pt idx="139">
                  <c:v>19.816179999999999</c:v>
                </c:pt>
                <c:pt idx="140">
                  <c:v>20.039010000000001</c:v>
                </c:pt>
                <c:pt idx="141">
                  <c:v>19.834579999999999</c:v>
                </c:pt>
                <c:pt idx="142">
                  <c:v>19.52075</c:v>
                </c:pt>
                <c:pt idx="143">
                  <c:v>19.908080000000002</c:v>
                </c:pt>
                <c:pt idx="144">
                  <c:v>19.933399999999999</c:v>
                </c:pt>
                <c:pt idx="145">
                  <c:v>19.689550000000001</c:v>
                </c:pt>
                <c:pt idx="146">
                  <c:v>20.249030000000001</c:v>
                </c:pt>
                <c:pt idx="147">
                  <c:v>19.71021</c:v>
                </c:pt>
                <c:pt idx="148">
                  <c:v>19.26492</c:v>
                </c:pt>
                <c:pt idx="149">
                  <c:v>19.531300000000002</c:v>
                </c:pt>
                <c:pt idx="150">
                  <c:v>19.249759999999998</c:v>
                </c:pt>
                <c:pt idx="151">
                  <c:v>19.267199999999999</c:v>
                </c:pt>
                <c:pt idx="152">
                  <c:v>20.584160000000001</c:v>
                </c:pt>
                <c:pt idx="153">
                  <c:v>21.75966</c:v>
                </c:pt>
                <c:pt idx="154">
                  <c:v>22.924489999999999</c:v>
                </c:pt>
                <c:pt idx="155">
                  <c:v>22.366700000000002</c:v>
                </c:pt>
                <c:pt idx="156">
                  <c:v>22.04036</c:v>
                </c:pt>
                <c:pt idx="157">
                  <c:v>22.23762</c:v>
                </c:pt>
                <c:pt idx="158">
                  <c:v>21.60791</c:v>
                </c:pt>
                <c:pt idx="159">
                  <c:v>20.650790000000001</c:v>
                </c:pt>
                <c:pt idx="160">
                  <c:v>20.305060000000001</c:v>
                </c:pt>
                <c:pt idx="161">
                  <c:v>20.262830000000001</c:v>
                </c:pt>
                <c:pt idx="162">
                  <c:v>20.10896</c:v>
                </c:pt>
                <c:pt idx="163">
                  <c:v>19.807259999999999</c:v>
                </c:pt>
                <c:pt idx="164">
                  <c:v>19.736599999999999</c:v>
                </c:pt>
                <c:pt idx="165">
                  <c:v>20.156929999999999</c:v>
                </c:pt>
                <c:pt idx="166">
                  <c:v>20.107710000000001</c:v>
                </c:pt>
                <c:pt idx="167">
                  <c:v>19.35162</c:v>
                </c:pt>
                <c:pt idx="168">
                  <c:v>19.20947</c:v>
                </c:pt>
                <c:pt idx="169">
                  <c:v>18.97636</c:v>
                </c:pt>
                <c:pt idx="170">
                  <c:v>18.88899</c:v>
                </c:pt>
                <c:pt idx="171">
                  <c:v>18.982489999999999</c:v>
                </c:pt>
                <c:pt idx="172">
                  <c:v>18.826969999999999</c:v>
                </c:pt>
                <c:pt idx="173">
                  <c:v>19.058720000000001</c:v>
                </c:pt>
                <c:pt idx="174">
                  <c:v>18.815349999999999</c:v>
                </c:pt>
                <c:pt idx="175">
                  <c:v>18.903659999999999</c:v>
                </c:pt>
                <c:pt idx="176">
                  <c:v>18.643630000000002</c:v>
                </c:pt>
                <c:pt idx="177">
                  <c:v>18.751760000000001</c:v>
                </c:pt>
                <c:pt idx="178">
                  <c:v>18.622219999999999</c:v>
                </c:pt>
                <c:pt idx="179">
                  <c:v>18.591989999999999</c:v>
                </c:pt>
                <c:pt idx="180">
                  <c:v>18.984590000000001</c:v>
                </c:pt>
                <c:pt idx="181">
                  <c:v>18.919039999999999</c:v>
                </c:pt>
                <c:pt idx="182">
                  <c:v>18.704319999999999</c:v>
                </c:pt>
                <c:pt idx="183">
                  <c:v>18.6783</c:v>
                </c:pt>
                <c:pt idx="184">
                  <c:v>18.54158</c:v>
                </c:pt>
                <c:pt idx="185">
                  <c:v>18.52844</c:v>
                </c:pt>
                <c:pt idx="186">
                  <c:v>19.151779999999999</c:v>
                </c:pt>
                <c:pt idx="187">
                  <c:v>19.64472</c:v>
                </c:pt>
                <c:pt idx="188">
                  <c:v>20.579599999999999</c:v>
                </c:pt>
                <c:pt idx="189">
                  <c:v>19.655249999999999</c:v>
                </c:pt>
                <c:pt idx="190">
                  <c:v>19.533619999999999</c:v>
                </c:pt>
                <c:pt idx="191">
                  <c:v>20.22767</c:v>
                </c:pt>
                <c:pt idx="192">
                  <c:v>19.941569999999999</c:v>
                </c:pt>
                <c:pt idx="193">
                  <c:v>20.358440000000002</c:v>
                </c:pt>
                <c:pt idx="194">
                  <c:v>20.471270000000001</c:v>
                </c:pt>
                <c:pt idx="195">
                  <c:v>20.37041</c:v>
                </c:pt>
                <c:pt idx="196">
                  <c:v>20.774750000000001</c:v>
                </c:pt>
                <c:pt idx="197">
                  <c:v>20.955780000000001</c:v>
                </c:pt>
                <c:pt idx="198">
                  <c:v>21.135290000000001</c:v>
                </c:pt>
                <c:pt idx="199">
                  <c:v>21.16789</c:v>
                </c:pt>
                <c:pt idx="200">
                  <c:v>21.442679999999999</c:v>
                </c:pt>
                <c:pt idx="201">
                  <c:v>20.686050000000002</c:v>
                </c:pt>
                <c:pt idx="202">
                  <c:v>20.20515</c:v>
                </c:pt>
                <c:pt idx="203">
                  <c:v>19.5715</c:v>
                </c:pt>
                <c:pt idx="204">
                  <c:v>18.933689999999999</c:v>
                </c:pt>
                <c:pt idx="205">
                  <c:v>18.885439999999999</c:v>
                </c:pt>
                <c:pt idx="206">
                  <c:v>18.511399999999998</c:v>
                </c:pt>
                <c:pt idx="207">
                  <c:v>18.420059999999999</c:v>
                </c:pt>
                <c:pt idx="208">
                  <c:v>18.374700000000001</c:v>
                </c:pt>
                <c:pt idx="209">
                  <c:v>18.1587</c:v>
                </c:pt>
                <c:pt idx="210">
                  <c:v>18.15767</c:v>
                </c:pt>
                <c:pt idx="211">
                  <c:v>18.29223</c:v>
                </c:pt>
                <c:pt idx="212">
                  <c:v>17.677440000000001</c:v>
                </c:pt>
                <c:pt idx="213">
                  <c:v>18.043340000000001</c:v>
                </c:pt>
                <c:pt idx="214">
                  <c:v>18.267130000000002</c:v>
                </c:pt>
                <c:pt idx="215">
                  <c:v>18.107410000000002</c:v>
                </c:pt>
                <c:pt idx="216">
                  <c:v>17.757650000000002</c:v>
                </c:pt>
                <c:pt idx="217">
                  <c:v>17.502939999999999</c:v>
                </c:pt>
                <c:pt idx="218">
                  <c:v>17.861260000000001</c:v>
                </c:pt>
                <c:pt idx="219">
                  <c:v>17.700189999999999</c:v>
                </c:pt>
                <c:pt idx="220">
                  <c:v>17.49785</c:v>
                </c:pt>
                <c:pt idx="221">
                  <c:v>17.37942</c:v>
                </c:pt>
                <c:pt idx="222">
                  <c:v>17.518619999999999</c:v>
                </c:pt>
                <c:pt idx="223">
                  <c:v>17.588270000000001</c:v>
                </c:pt>
                <c:pt idx="224">
                  <c:v>17.82227</c:v>
                </c:pt>
                <c:pt idx="225">
                  <c:v>17.893239999999999</c:v>
                </c:pt>
                <c:pt idx="226">
                  <c:v>17.785119999999999</c:v>
                </c:pt>
                <c:pt idx="227">
                  <c:v>17.500139999999998</c:v>
                </c:pt>
                <c:pt idx="228">
                  <c:v>17.218170000000001</c:v>
                </c:pt>
                <c:pt idx="229">
                  <c:v>17.360430000000001</c:v>
                </c:pt>
                <c:pt idx="230">
                  <c:v>17.06185</c:v>
                </c:pt>
                <c:pt idx="231">
                  <c:v>17.429030000000001</c:v>
                </c:pt>
                <c:pt idx="232">
                  <c:v>17.38597</c:v>
                </c:pt>
                <c:pt idx="233">
                  <c:v>17.27582</c:v>
                </c:pt>
                <c:pt idx="234">
                  <c:v>17.067820000000001</c:v>
                </c:pt>
                <c:pt idx="235">
                  <c:v>17.0138</c:v>
                </c:pt>
                <c:pt idx="236">
                  <c:v>17.257180000000002</c:v>
                </c:pt>
                <c:pt idx="237">
                  <c:v>17.64724</c:v>
                </c:pt>
                <c:pt idx="238">
                  <c:v>17.768039999999999</c:v>
                </c:pt>
                <c:pt idx="239">
                  <c:v>17.72822</c:v>
                </c:pt>
                <c:pt idx="240">
                  <c:v>17.929780000000001</c:v>
                </c:pt>
                <c:pt idx="241">
                  <c:v>17.7438</c:v>
                </c:pt>
                <c:pt idx="242">
                  <c:v>17.845079999999999</c:v>
                </c:pt>
                <c:pt idx="243">
                  <c:v>17.438410000000001</c:v>
                </c:pt>
                <c:pt idx="244">
                  <c:v>17.693570000000001</c:v>
                </c:pt>
                <c:pt idx="245">
                  <c:v>17.829650000000001</c:v>
                </c:pt>
                <c:pt idx="246">
                  <c:v>17.87453</c:v>
                </c:pt>
                <c:pt idx="247">
                  <c:v>17.954920000000001</c:v>
                </c:pt>
                <c:pt idx="248">
                  <c:v>18.144829999999999</c:v>
                </c:pt>
                <c:pt idx="249">
                  <c:v>18.389859999999999</c:v>
                </c:pt>
                <c:pt idx="250">
                  <c:v>17.945350000000001</c:v>
                </c:pt>
                <c:pt idx="251">
                  <c:v>18.229690000000002</c:v>
                </c:pt>
                <c:pt idx="252">
                  <c:v>18.205960000000001</c:v>
                </c:pt>
                <c:pt idx="253">
                  <c:v>18.310600000000001</c:v>
                </c:pt>
                <c:pt idx="254">
                  <c:v>18.602509999999999</c:v>
                </c:pt>
                <c:pt idx="255">
                  <c:v>18.773569999999999</c:v>
                </c:pt>
                <c:pt idx="256">
                  <c:v>19.12209</c:v>
                </c:pt>
                <c:pt idx="257">
                  <c:v>18.86476</c:v>
                </c:pt>
                <c:pt idx="258">
                  <c:v>19.11496</c:v>
                </c:pt>
                <c:pt idx="259">
                  <c:v>19.564599999999999</c:v>
                </c:pt>
                <c:pt idx="260">
                  <c:v>19.10661</c:v>
                </c:pt>
                <c:pt idx="261">
                  <c:v>20.112880000000001</c:v>
                </c:pt>
                <c:pt idx="262">
                  <c:v>19.87743</c:v>
                </c:pt>
                <c:pt idx="263">
                  <c:v>19.8475</c:v>
                </c:pt>
                <c:pt idx="264">
                  <c:v>20.246020000000001</c:v>
                </c:pt>
                <c:pt idx="265">
                  <c:v>20.721979999999999</c:v>
                </c:pt>
                <c:pt idx="266">
                  <c:v>20.285340000000001</c:v>
                </c:pt>
                <c:pt idx="267">
                  <c:v>20.508330000000001</c:v>
                </c:pt>
                <c:pt idx="268">
                  <c:v>21.17681</c:v>
                </c:pt>
                <c:pt idx="269">
                  <c:v>21.200569999999999</c:v>
                </c:pt>
                <c:pt idx="270">
                  <c:v>21.329319999999999</c:v>
                </c:pt>
                <c:pt idx="271">
                  <c:v>22.13137</c:v>
                </c:pt>
                <c:pt idx="272">
                  <c:v>21.911190000000001</c:v>
                </c:pt>
                <c:pt idx="273">
                  <c:v>21.72625</c:v>
                </c:pt>
                <c:pt idx="274">
                  <c:v>21.006080000000001</c:v>
                </c:pt>
                <c:pt idx="275">
                  <c:v>21.00009</c:v>
                </c:pt>
                <c:pt idx="276">
                  <c:v>20.942019999999999</c:v>
                </c:pt>
                <c:pt idx="277">
                  <c:v>20.646039999999999</c:v>
                </c:pt>
                <c:pt idx="278">
                  <c:v>21.329930000000001</c:v>
                </c:pt>
                <c:pt idx="279">
                  <c:v>21.99006</c:v>
                </c:pt>
                <c:pt idx="280">
                  <c:v>21.5365</c:v>
                </c:pt>
                <c:pt idx="281">
                  <c:v>21.551880000000001</c:v>
                </c:pt>
                <c:pt idx="282">
                  <c:v>21.748729999999998</c:v>
                </c:pt>
                <c:pt idx="283">
                  <c:v>21.65869</c:v>
                </c:pt>
                <c:pt idx="284">
                  <c:v>21.58813</c:v>
                </c:pt>
                <c:pt idx="285">
                  <c:v>22.137530000000002</c:v>
                </c:pt>
                <c:pt idx="286">
                  <c:v>22.393319999999999</c:v>
                </c:pt>
                <c:pt idx="287">
                  <c:v>22.720030000000001</c:v>
                </c:pt>
                <c:pt idx="288">
                  <c:v>23.790489999999998</c:v>
                </c:pt>
                <c:pt idx="289">
                  <c:v>23.933420000000002</c:v>
                </c:pt>
                <c:pt idx="290">
                  <c:v>25.369479999999999</c:v>
                </c:pt>
                <c:pt idx="291">
                  <c:v>26.053989999999999</c:v>
                </c:pt>
                <c:pt idx="292">
                  <c:v>25.824639999999999</c:v>
                </c:pt>
                <c:pt idx="293">
                  <c:v>26.952960000000001</c:v>
                </c:pt>
                <c:pt idx="294">
                  <c:v>27.773240000000001</c:v>
                </c:pt>
                <c:pt idx="295">
                  <c:v>29.223949999999999</c:v>
                </c:pt>
                <c:pt idx="296">
                  <c:v>27.963439999999999</c:v>
                </c:pt>
                <c:pt idx="297">
                  <c:v>27.95054</c:v>
                </c:pt>
                <c:pt idx="298">
                  <c:v>27.099219999999999</c:v>
                </c:pt>
                <c:pt idx="299">
                  <c:v>27.390270000000001</c:v>
                </c:pt>
                <c:pt idx="300">
                  <c:v>28.075559999999999</c:v>
                </c:pt>
                <c:pt idx="301">
                  <c:v>26.968209999999999</c:v>
                </c:pt>
                <c:pt idx="302">
                  <c:v>26.32948</c:v>
                </c:pt>
                <c:pt idx="303">
                  <c:v>27.165659999999999</c:v>
                </c:pt>
                <c:pt idx="304">
                  <c:v>26.4131</c:v>
                </c:pt>
                <c:pt idx="305">
                  <c:v>27.431629999999998</c:v>
                </c:pt>
                <c:pt idx="306">
                  <c:v>27.669609999999999</c:v>
                </c:pt>
                <c:pt idx="307">
                  <c:v>28.45459</c:v>
                </c:pt>
                <c:pt idx="308">
                  <c:v>28.12641</c:v>
                </c:pt>
                <c:pt idx="309">
                  <c:v>29.155999999999999</c:v>
                </c:pt>
                <c:pt idx="310">
                  <c:v>30.366620000000001</c:v>
                </c:pt>
                <c:pt idx="311">
                  <c:v>29.335650000000001</c:v>
                </c:pt>
                <c:pt idx="312">
                  <c:v>28.975989999999999</c:v>
                </c:pt>
                <c:pt idx="313">
                  <c:v>28.55339</c:v>
                </c:pt>
                <c:pt idx="314">
                  <c:v>29.465129999999998</c:v>
                </c:pt>
                <c:pt idx="315">
                  <c:v>27.69323</c:v>
                </c:pt>
                <c:pt idx="316">
                  <c:v>26.71791</c:v>
                </c:pt>
                <c:pt idx="317">
                  <c:v>26.952359999999999</c:v>
                </c:pt>
                <c:pt idx="318">
                  <c:v>28.259440000000001</c:v>
                </c:pt>
                <c:pt idx="319">
                  <c:v>27.755610000000001</c:v>
                </c:pt>
                <c:pt idx="320">
                  <c:v>27.787870000000002</c:v>
                </c:pt>
                <c:pt idx="321">
                  <c:v>26.439160000000001</c:v>
                </c:pt>
                <c:pt idx="322">
                  <c:v>25.320309999999999</c:v>
                </c:pt>
                <c:pt idx="323">
                  <c:v>24.381129999999999</c:v>
                </c:pt>
                <c:pt idx="324">
                  <c:v>24.90587</c:v>
                </c:pt>
                <c:pt idx="325">
                  <c:v>25.564920000000001</c:v>
                </c:pt>
                <c:pt idx="326">
                  <c:v>27.366129999999998</c:v>
                </c:pt>
                <c:pt idx="327">
                  <c:v>27.86253</c:v>
                </c:pt>
                <c:pt idx="328">
                  <c:v>30.411989999999999</c:v>
                </c:pt>
                <c:pt idx="329">
                  <c:v>30.500710000000002</c:v>
                </c:pt>
                <c:pt idx="330">
                  <c:v>30.643460000000001</c:v>
                </c:pt>
                <c:pt idx="331">
                  <c:v>30.85585</c:v>
                </c:pt>
                <c:pt idx="332">
                  <c:v>30.609380000000002</c:v>
                </c:pt>
                <c:pt idx="333">
                  <c:v>31.161930000000002</c:v>
                </c:pt>
                <c:pt idx="334">
                  <c:v>31.60624</c:v>
                </c:pt>
                <c:pt idx="335">
                  <c:v>30.861830000000001</c:v>
                </c:pt>
                <c:pt idx="336">
                  <c:v>31.260380000000001</c:v>
                </c:pt>
                <c:pt idx="337">
                  <c:v>32.249110000000002</c:v>
                </c:pt>
                <c:pt idx="338" formatCode="0.0000">
                  <c:v>32.155850000000001</c:v>
                </c:pt>
                <c:pt idx="339" formatCode="0.00000">
                  <c:v>32.518549999999998</c:v>
                </c:pt>
                <c:pt idx="340" formatCode="0.00000">
                  <c:v>34.069459999999999</c:v>
                </c:pt>
                <c:pt idx="341" formatCode="0.00000">
                  <c:v>35.766269999999999</c:v>
                </c:pt>
                <c:pt idx="342">
                  <c:v>34.354669999999999</c:v>
                </c:pt>
                <c:pt idx="343">
                  <c:v>34.188409999999998</c:v>
                </c:pt>
                <c:pt idx="344">
                  <c:v>34.632539999999999</c:v>
                </c:pt>
                <c:pt idx="345">
                  <c:v>34.919519999999999</c:v>
                </c:pt>
                <c:pt idx="346">
                  <c:v>34.802579999999999</c:v>
                </c:pt>
                <c:pt idx="347">
                  <c:v>37.339030000000001</c:v>
                </c:pt>
                <c:pt idx="348">
                  <c:v>36.201030000000003</c:v>
                </c:pt>
                <c:pt idx="349">
                  <c:v>34.931919999999998</c:v>
                </c:pt>
                <c:pt idx="350">
                  <c:v>33.572899999999997</c:v>
                </c:pt>
                <c:pt idx="351">
                  <c:v>34.107460000000003</c:v>
                </c:pt>
                <c:pt idx="352">
                  <c:v>35.775860000000002</c:v>
                </c:pt>
                <c:pt idx="353">
                  <c:v>36.61918</c:v>
                </c:pt>
                <c:pt idx="354">
                  <c:v>38.012619999999998</c:v>
                </c:pt>
                <c:pt idx="355">
                  <c:v>37.873939999999997</c:v>
                </c:pt>
                <c:pt idx="356" formatCode="#,##0.00">
                  <c:v>38.877020000000002</c:v>
                </c:pt>
              </c:numCache>
            </c:numRef>
          </c:val>
          <c:smooth val="0"/>
          <c:extLst>
            <c:ext xmlns:c16="http://schemas.microsoft.com/office/drawing/2014/chart" uri="{C3380CC4-5D6E-409C-BE32-E72D297353CC}">
              <c16:uniqueId val="{00000000-CBF5-1B40-B4FB-A71366DE20F1}"/>
            </c:ext>
          </c:extLst>
        </c:ser>
        <c:ser>
          <c:idx val="1"/>
          <c:order val="1"/>
          <c:tx>
            <c:strRef>
              <c:f>Sheet1!$C$1</c:f>
              <c:strCache>
                <c:ptCount val="1"/>
                <c:pt idx="0">
                  <c:v>average</c:v>
                </c:pt>
              </c:strCache>
            </c:strRef>
          </c:tx>
          <c:spPr>
            <a:ln w="19050" cap="rnd">
              <a:solidFill>
                <a:schemeClr val="accent6"/>
              </a:solidFill>
              <a:prstDash val="sysDash"/>
              <a:round/>
            </a:ln>
            <a:effectLst/>
          </c:spPr>
          <c:marker>
            <c:symbol val="none"/>
          </c:marker>
          <c:cat>
            <c:numRef>
              <c:f>Sheet1!$A$2:$A$358</c:f>
              <c:numCache>
                <c:formatCode>m/d/yy</c:formatCode>
                <c:ptCount val="357"/>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pt idx="339">
                  <c:v>45412</c:v>
                </c:pt>
                <c:pt idx="340">
                  <c:v>45443</c:v>
                </c:pt>
                <c:pt idx="341">
                  <c:v>45473</c:v>
                </c:pt>
                <c:pt idx="342">
                  <c:v>45504</c:v>
                </c:pt>
                <c:pt idx="343">
                  <c:v>45535</c:v>
                </c:pt>
                <c:pt idx="344">
                  <c:v>45565</c:v>
                </c:pt>
                <c:pt idx="345">
                  <c:v>45596</c:v>
                </c:pt>
                <c:pt idx="346">
                  <c:v>45626</c:v>
                </c:pt>
                <c:pt idx="347">
                  <c:v>45657</c:v>
                </c:pt>
                <c:pt idx="348">
                  <c:v>45688</c:v>
                </c:pt>
                <c:pt idx="349">
                  <c:v>45716</c:v>
                </c:pt>
                <c:pt idx="350">
                  <c:v>45747</c:v>
                </c:pt>
                <c:pt idx="351">
                  <c:v>45777</c:v>
                </c:pt>
                <c:pt idx="352">
                  <c:v>45808</c:v>
                </c:pt>
                <c:pt idx="353">
                  <c:v>45838</c:v>
                </c:pt>
                <c:pt idx="354">
                  <c:v>45869</c:v>
                </c:pt>
                <c:pt idx="355">
                  <c:v>45900</c:v>
                </c:pt>
              </c:numCache>
            </c:numRef>
          </c:cat>
          <c:val>
            <c:numRef>
              <c:f>Sheet1!$C$2:$C$358</c:f>
              <c:numCache>
                <c:formatCode>General</c:formatCode>
                <c:ptCount val="357"/>
                <c:pt idx="0">
                  <c:v>22.243655252808992</c:v>
                </c:pt>
                <c:pt idx="1">
                  <c:v>22.243655252808992</c:v>
                </c:pt>
                <c:pt idx="2">
                  <c:v>22.243655252808992</c:v>
                </c:pt>
                <c:pt idx="3">
                  <c:v>22.243655252808992</c:v>
                </c:pt>
                <c:pt idx="4">
                  <c:v>22.243655252808992</c:v>
                </c:pt>
                <c:pt idx="5">
                  <c:v>22.243655252808992</c:v>
                </c:pt>
                <c:pt idx="6">
                  <c:v>22.243655252808992</c:v>
                </c:pt>
                <c:pt idx="7">
                  <c:v>22.243655252808992</c:v>
                </c:pt>
                <c:pt idx="8">
                  <c:v>22.243655252808992</c:v>
                </c:pt>
                <c:pt idx="9">
                  <c:v>22.243655252808992</c:v>
                </c:pt>
                <c:pt idx="10">
                  <c:v>22.243655252808992</c:v>
                </c:pt>
                <c:pt idx="11">
                  <c:v>22.243655252808992</c:v>
                </c:pt>
                <c:pt idx="12">
                  <c:v>22.243655252808992</c:v>
                </c:pt>
                <c:pt idx="13">
                  <c:v>22.243655252808992</c:v>
                </c:pt>
                <c:pt idx="14">
                  <c:v>22.243655252808992</c:v>
                </c:pt>
                <c:pt idx="15">
                  <c:v>22.243655252808992</c:v>
                </c:pt>
                <c:pt idx="16">
                  <c:v>22.243655252808992</c:v>
                </c:pt>
                <c:pt idx="17">
                  <c:v>22.243655252808992</c:v>
                </c:pt>
                <c:pt idx="18">
                  <c:v>22.243655252808992</c:v>
                </c:pt>
                <c:pt idx="19">
                  <c:v>22.243655252808992</c:v>
                </c:pt>
                <c:pt idx="20">
                  <c:v>22.243655252808992</c:v>
                </c:pt>
                <c:pt idx="21">
                  <c:v>22.243655252808992</c:v>
                </c:pt>
                <c:pt idx="22">
                  <c:v>22.243655252808992</c:v>
                </c:pt>
                <c:pt idx="23">
                  <c:v>22.243655252808992</c:v>
                </c:pt>
                <c:pt idx="24">
                  <c:v>22.243655252808992</c:v>
                </c:pt>
                <c:pt idx="25">
                  <c:v>22.243655252808992</c:v>
                </c:pt>
                <c:pt idx="26">
                  <c:v>22.243655252808992</c:v>
                </c:pt>
                <c:pt idx="27">
                  <c:v>22.243655252808992</c:v>
                </c:pt>
                <c:pt idx="28">
                  <c:v>22.243655252808992</c:v>
                </c:pt>
                <c:pt idx="29">
                  <c:v>22.243655252808992</c:v>
                </c:pt>
                <c:pt idx="30">
                  <c:v>22.243655252808992</c:v>
                </c:pt>
                <c:pt idx="31">
                  <c:v>22.243655252808992</c:v>
                </c:pt>
                <c:pt idx="32">
                  <c:v>22.243655252808992</c:v>
                </c:pt>
                <c:pt idx="33">
                  <c:v>22.243655252808992</c:v>
                </c:pt>
                <c:pt idx="34">
                  <c:v>22.243655252808992</c:v>
                </c:pt>
                <c:pt idx="35">
                  <c:v>22.243655252808992</c:v>
                </c:pt>
                <c:pt idx="36">
                  <c:v>22.243655252808992</c:v>
                </c:pt>
                <c:pt idx="37">
                  <c:v>22.243655252808992</c:v>
                </c:pt>
                <c:pt idx="38">
                  <c:v>22.243655252808992</c:v>
                </c:pt>
                <c:pt idx="39">
                  <c:v>22.243655252808992</c:v>
                </c:pt>
                <c:pt idx="40">
                  <c:v>22.243655252808992</c:v>
                </c:pt>
                <c:pt idx="41">
                  <c:v>22.243655252808992</c:v>
                </c:pt>
                <c:pt idx="42">
                  <c:v>22.243655252808992</c:v>
                </c:pt>
                <c:pt idx="43">
                  <c:v>22.243655252808992</c:v>
                </c:pt>
                <c:pt idx="44">
                  <c:v>22.243655252808992</c:v>
                </c:pt>
                <c:pt idx="45">
                  <c:v>22.243655252808992</c:v>
                </c:pt>
                <c:pt idx="46">
                  <c:v>22.243655252808992</c:v>
                </c:pt>
                <c:pt idx="47">
                  <c:v>22.243655252808992</c:v>
                </c:pt>
                <c:pt idx="48">
                  <c:v>22.243655252808992</c:v>
                </c:pt>
                <c:pt idx="49">
                  <c:v>22.243655252808992</c:v>
                </c:pt>
                <c:pt idx="50">
                  <c:v>22.243655252808992</c:v>
                </c:pt>
                <c:pt idx="51">
                  <c:v>22.243655252808992</c:v>
                </c:pt>
                <c:pt idx="52">
                  <c:v>22.243655252808992</c:v>
                </c:pt>
                <c:pt idx="53">
                  <c:v>22.243655252808992</c:v>
                </c:pt>
                <c:pt idx="54">
                  <c:v>22.243655252808992</c:v>
                </c:pt>
                <c:pt idx="55">
                  <c:v>22.243655252808992</c:v>
                </c:pt>
                <c:pt idx="56">
                  <c:v>22.243655252808992</c:v>
                </c:pt>
                <c:pt idx="57">
                  <c:v>22.243655252808992</c:v>
                </c:pt>
                <c:pt idx="58">
                  <c:v>22.243655252808992</c:v>
                </c:pt>
                <c:pt idx="59">
                  <c:v>22.243655252808992</c:v>
                </c:pt>
                <c:pt idx="60">
                  <c:v>22.243655252808992</c:v>
                </c:pt>
                <c:pt idx="61">
                  <c:v>22.243655252808992</c:v>
                </c:pt>
                <c:pt idx="62">
                  <c:v>22.243655252808992</c:v>
                </c:pt>
                <c:pt idx="63">
                  <c:v>22.243655252808992</c:v>
                </c:pt>
                <c:pt idx="64">
                  <c:v>22.243655252808992</c:v>
                </c:pt>
                <c:pt idx="65">
                  <c:v>22.243655252808992</c:v>
                </c:pt>
                <c:pt idx="66">
                  <c:v>22.243655252808992</c:v>
                </c:pt>
                <c:pt idx="67">
                  <c:v>22.243655252808992</c:v>
                </c:pt>
                <c:pt idx="68">
                  <c:v>22.243655252808992</c:v>
                </c:pt>
                <c:pt idx="69">
                  <c:v>22.243655252808992</c:v>
                </c:pt>
                <c:pt idx="70">
                  <c:v>22.243655252808992</c:v>
                </c:pt>
                <c:pt idx="71">
                  <c:v>22.243655252808992</c:v>
                </c:pt>
                <c:pt idx="72">
                  <c:v>22.243655252808992</c:v>
                </c:pt>
                <c:pt idx="73">
                  <c:v>22.243655252808992</c:v>
                </c:pt>
                <c:pt idx="74">
                  <c:v>22.243655252808992</c:v>
                </c:pt>
                <c:pt idx="75">
                  <c:v>22.243655252808992</c:v>
                </c:pt>
                <c:pt idx="76">
                  <c:v>22.243655252808992</c:v>
                </c:pt>
                <c:pt idx="77">
                  <c:v>22.243655252808992</c:v>
                </c:pt>
                <c:pt idx="78">
                  <c:v>22.243655252808992</c:v>
                </c:pt>
                <c:pt idx="79">
                  <c:v>22.243655252808992</c:v>
                </c:pt>
                <c:pt idx="80">
                  <c:v>22.243655252808992</c:v>
                </c:pt>
                <c:pt idx="81">
                  <c:v>22.243655252808992</c:v>
                </c:pt>
                <c:pt idx="82">
                  <c:v>22.243655252808992</c:v>
                </c:pt>
                <c:pt idx="83">
                  <c:v>22.243655252808992</c:v>
                </c:pt>
                <c:pt idx="84">
                  <c:v>22.243655252808992</c:v>
                </c:pt>
                <c:pt idx="85">
                  <c:v>22.243655252808992</c:v>
                </c:pt>
                <c:pt idx="86">
                  <c:v>22.243655252808992</c:v>
                </c:pt>
                <c:pt idx="87">
                  <c:v>22.243655252808992</c:v>
                </c:pt>
                <c:pt idx="88">
                  <c:v>22.243655252808992</c:v>
                </c:pt>
                <c:pt idx="89">
                  <c:v>22.243655252808992</c:v>
                </c:pt>
                <c:pt idx="90">
                  <c:v>22.243655252808992</c:v>
                </c:pt>
                <c:pt idx="91">
                  <c:v>22.243655252808992</c:v>
                </c:pt>
                <c:pt idx="92">
                  <c:v>22.243655252808992</c:v>
                </c:pt>
                <c:pt idx="93">
                  <c:v>22.243655252808992</c:v>
                </c:pt>
                <c:pt idx="94">
                  <c:v>22.243655252808992</c:v>
                </c:pt>
                <c:pt idx="95">
                  <c:v>22.243655252808992</c:v>
                </c:pt>
                <c:pt idx="96">
                  <c:v>22.243655252808992</c:v>
                </c:pt>
                <c:pt idx="97">
                  <c:v>22.243655252808992</c:v>
                </c:pt>
                <c:pt idx="98">
                  <c:v>22.243655252808992</c:v>
                </c:pt>
                <c:pt idx="99">
                  <c:v>22.243655252808992</c:v>
                </c:pt>
                <c:pt idx="100">
                  <c:v>22.243655252808992</c:v>
                </c:pt>
                <c:pt idx="101">
                  <c:v>22.243655252808992</c:v>
                </c:pt>
                <c:pt idx="102">
                  <c:v>22.243655252808992</c:v>
                </c:pt>
                <c:pt idx="103">
                  <c:v>22.243655252808992</c:v>
                </c:pt>
                <c:pt idx="104">
                  <c:v>22.243655252808992</c:v>
                </c:pt>
                <c:pt idx="105">
                  <c:v>22.243655252808992</c:v>
                </c:pt>
                <c:pt idx="106">
                  <c:v>22.243655252808992</c:v>
                </c:pt>
                <c:pt idx="107">
                  <c:v>22.243655252808992</c:v>
                </c:pt>
                <c:pt idx="108">
                  <c:v>22.243655252808992</c:v>
                </c:pt>
                <c:pt idx="109">
                  <c:v>22.243655252808992</c:v>
                </c:pt>
                <c:pt idx="110">
                  <c:v>22.243655252808992</c:v>
                </c:pt>
                <c:pt idx="111">
                  <c:v>22.243655252808992</c:v>
                </c:pt>
                <c:pt idx="112">
                  <c:v>22.243655252808992</c:v>
                </c:pt>
                <c:pt idx="113">
                  <c:v>22.243655252808992</c:v>
                </c:pt>
                <c:pt idx="114">
                  <c:v>22.243655252808992</c:v>
                </c:pt>
                <c:pt idx="115">
                  <c:v>22.243655252808992</c:v>
                </c:pt>
                <c:pt idx="116">
                  <c:v>22.243655252808992</c:v>
                </c:pt>
                <c:pt idx="117">
                  <c:v>22.243655252808992</c:v>
                </c:pt>
                <c:pt idx="118">
                  <c:v>22.243655252808992</c:v>
                </c:pt>
                <c:pt idx="119">
                  <c:v>22.243655252808992</c:v>
                </c:pt>
                <c:pt idx="120">
                  <c:v>22.243655252808992</c:v>
                </c:pt>
                <c:pt idx="121">
                  <c:v>22.243655252808992</c:v>
                </c:pt>
                <c:pt idx="122">
                  <c:v>22.243655252808992</c:v>
                </c:pt>
                <c:pt idx="123">
                  <c:v>22.243655252808992</c:v>
                </c:pt>
                <c:pt idx="124">
                  <c:v>22.243655252808992</c:v>
                </c:pt>
                <c:pt idx="125">
                  <c:v>22.243655252808992</c:v>
                </c:pt>
                <c:pt idx="126">
                  <c:v>22.243655252808992</c:v>
                </c:pt>
                <c:pt idx="127">
                  <c:v>22.243655252808992</c:v>
                </c:pt>
                <c:pt idx="128">
                  <c:v>22.243655252808992</c:v>
                </c:pt>
                <c:pt idx="129">
                  <c:v>22.243655252808992</c:v>
                </c:pt>
                <c:pt idx="130">
                  <c:v>22.243655252808992</c:v>
                </c:pt>
                <c:pt idx="131">
                  <c:v>22.243655252808992</c:v>
                </c:pt>
                <c:pt idx="132">
                  <c:v>22.243655252808992</c:v>
                </c:pt>
                <c:pt idx="133">
                  <c:v>22.243655252808992</c:v>
                </c:pt>
                <c:pt idx="134">
                  <c:v>22.243655252808992</c:v>
                </c:pt>
                <c:pt idx="135">
                  <c:v>22.243655252808992</c:v>
                </c:pt>
                <c:pt idx="136">
                  <c:v>22.243655252808992</c:v>
                </c:pt>
                <c:pt idx="137">
                  <c:v>22.243655252808992</c:v>
                </c:pt>
                <c:pt idx="138">
                  <c:v>22.243655252808992</c:v>
                </c:pt>
                <c:pt idx="139">
                  <c:v>22.243655252808992</c:v>
                </c:pt>
                <c:pt idx="140">
                  <c:v>22.243655252808992</c:v>
                </c:pt>
                <c:pt idx="141">
                  <c:v>22.243655252808992</c:v>
                </c:pt>
                <c:pt idx="142">
                  <c:v>22.243655252808992</c:v>
                </c:pt>
                <c:pt idx="143">
                  <c:v>22.243655252808992</c:v>
                </c:pt>
                <c:pt idx="144">
                  <c:v>22.243655252808992</c:v>
                </c:pt>
                <c:pt idx="145">
                  <c:v>22.243655252808992</c:v>
                </c:pt>
                <c:pt idx="146">
                  <c:v>22.243655252808992</c:v>
                </c:pt>
                <c:pt idx="147">
                  <c:v>22.243655252808992</c:v>
                </c:pt>
                <c:pt idx="148">
                  <c:v>22.243655252808992</c:v>
                </c:pt>
                <c:pt idx="149">
                  <c:v>22.243655252808992</c:v>
                </c:pt>
                <c:pt idx="150">
                  <c:v>22.243655252808992</c:v>
                </c:pt>
                <c:pt idx="151">
                  <c:v>22.243655252808992</c:v>
                </c:pt>
                <c:pt idx="152">
                  <c:v>22.243655252808992</c:v>
                </c:pt>
                <c:pt idx="153">
                  <c:v>22.243655252808992</c:v>
                </c:pt>
                <c:pt idx="154">
                  <c:v>22.243655252808992</c:v>
                </c:pt>
                <c:pt idx="155">
                  <c:v>22.243655252808992</c:v>
                </c:pt>
                <c:pt idx="156">
                  <c:v>22.243655252808992</c:v>
                </c:pt>
                <c:pt idx="157">
                  <c:v>22.243655252808992</c:v>
                </c:pt>
                <c:pt idx="158">
                  <c:v>22.243655252808992</c:v>
                </c:pt>
                <c:pt idx="159">
                  <c:v>22.243655252808992</c:v>
                </c:pt>
                <c:pt idx="160">
                  <c:v>22.243655252808992</c:v>
                </c:pt>
                <c:pt idx="161">
                  <c:v>22.243655252808992</c:v>
                </c:pt>
                <c:pt idx="162">
                  <c:v>22.243655252808992</c:v>
                </c:pt>
                <c:pt idx="163">
                  <c:v>22.243655252808992</c:v>
                </c:pt>
                <c:pt idx="164">
                  <c:v>22.243655252808992</c:v>
                </c:pt>
                <c:pt idx="165">
                  <c:v>22.243655252808992</c:v>
                </c:pt>
                <c:pt idx="166">
                  <c:v>22.243655252808992</c:v>
                </c:pt>
                <c:pt idx="167">
                  <c:v>22.243655252808992</c:v>
                </c:pt>
                <c:pt idx="168">
                  <c:v>22.243655252808992</c:v>
                </c:pt>
                <c:pt idx="169">
                  <c:v>22.243655252808992</c:v>
                </c:pt>
                <c:pt idx="170">
                  <c:v>22.243655252808992</c:v>
                </c:pt>
                <c:pt idx="171">
                  <c:v>22.243655252808992</c:v>
                </c:pt>
                <c:pt idx="172">
                  <c:v>22.243655252808992</c:v>
                </c:pt>
                <c:pt idx="173">
                  <c:v>22.243655252808992</c:v>
                </c:pt>
                <c:pt idx="174">
                  <c:v>22.243655252808992</c:v>
                </c:pt>
                <c:pt idx="175">
                  <c:v>22.243655252808992</c:v>
                </c:pt>
                <c:pt idx="176">
                  <c:v>22.243655252808992</c:v>
                </c:pt>
                <c:pt idx="177">
                  <c:v>22.243655252808992</c:v>
                </c:pt>
                <c:pt idx="178">
                  <c:v>22.243655252808992</c:v>
                </c:pt>
                <c:pt idx="179">
                  <c:v>22.243655252808992</c:v>
                </c:pt>
                <c:pt idx="180">
                  <c:v>22.243655252808992</c:v>
                </c:pt>
                <c:pt idx="181">
                  <c:v>22.243655252808992</c:v>
                </c:pt>
                <c:pt idx="182">
                  <c:v>22.243655252808992</c:v>
                </c:pt>
                <c:pt idx="183">
                  <c:v>22.243655252808992</c:v>
                </c:pt>
                <c:pt idx="184">
                  <c:v>22.243655252808992</c:v>
                </c:pt>
                <c:pt idx="185">
                  <c:v>22.243655252808992</c:v>
                </c:pt>
                <c:pt idx="186">
                  <c:v>22.243655252808992</c:v>
                </c:pt>
                <c:pt idx="187">
                  <c:v>22.243655252808992</c:v>
                </c:pt>
                <c:pt idx="188">
                  <c:v>22.243655252808992</c:v>
                </c:pt>
                <c:pt idx="189">
                  <c:v>22.243655252808992</c:v>
                </c:pt>
                <c:pt idx="190">
                  <c:v>22.243655252808992</c:v>
                </c:pt>
                <c:pt idx="191">
                  <c:v>22.243655252808992</c:v>
                </c:pt>
                <c:pt idx="192">
                  <c:v>22.243655252808992</c:v>
                </c:pt>
                <c:pt idx="193">
                  <c:v>22.243655252808992</c:v>
                </c:pt>
                <c:pt idx="194">
                  <c:v>22.243655252808992</c:v>
                </c:pt>
                <c:pt idx="195">
                  <c:v>22.243655252808992</c:v>
                </c:pt>
                <c:pt idx="196">
                  <c:v>22.243655252808992</c:v>
                </c:pt>
                <c:pt idx="197">
                  <c:v>22.243655252808992</c:v>
                </c:pt>
                <c:pt idx="198">
                  <c:v>22.243655252808992</c:v>
                </c:pt>
                <c:pt idx="199">
                  <c:v>22.243655252808992</c:v>
                </c:pt>
                <c:pt idx="200">
                  <c:v>22.243655252808992</c:v>
                </c:pt>
                <c:pt idx="201">
                  <c:v>22.243655252808992</c:v>
                </c:pt>
                <c:pt idx="202">
                  <c:v>22.243655252808992</c:v>
                </c:pt>
                <c:pt idx="203">
                  <c:v>22.243655252808992</c:v>
                </c:pt>
                <c:pt idx="204">
                  <c:v>22.243655252808992</c:v>
                </c:pt>
                <c:pt idx="205">
                  <c:v>22.243655252808992</c:v>
                </c:pt>
                <c:pt idx="206">
                  <c:v>22.243655252808992</c:v>
                </c:pt>
                <c:pt idx="207">
                  <c:v>22.243655252808992</c:v>
                </c:pt>
                <c:pt idx="208">
                  <c:v>22.243655252808992</c:v>
                </c:pt>
                <c:pt idx="209">
                  <c:v>22.243655252808992</c:v>
                </c:pt>
                <c:pt idx="210">
                  <c:v>22.243655252808992</c:v>
                </c:pt>
                <c:pt idx="211">
                  <c:v>22.243655252808992</c:v>
                </c:pt>
                <c:pt idx="212">
                  <c:v>22.243655252808992</c:v>
                </c:pt>
                <c:pt idx="213">
                  <c:v>22.243655252808992</c:v>
                </c:pt>
                <c:pt idx="214">
                  <c:v>22.243655252808992</c:v>
                </c:pt>
                <c:pt idx="215">
                  <c:v>22.243655252808992</c:v>
                </c:pt>
                <c:pt idx="216">
                  <c:v>22.243655252808992</c:v>
                </c:pt>
                <c:pt idx="217">
                  <c:v>22.243655252808992</c:v>
                </c:pt>
                <c:pt idx="218">
                  <c:v>22.243655252808992</c:v>
                </c:pt>
                <c:pt idx="219">
                  <c:v>22.243655252808992</c:v>
                </c:pt>
                <c:pt idx="220">
                  <c:v>22.243655252808992</c:v>
                </c:pt>
                <c:pt idx="221">
                  <c:v>22.243655252808992</c:v>
                </c:pt>
                <c:pt idx="222">
                  <c:v>22.243655252808992</c:v>
                </c:pt>
                <c:pt idx="223">
                  <c:v>22.243655252808992</c:v>
                </c:pt>
                <c:pt idx="224">
                  <c:v>22.243655252808992</c:v>
                </c:pt>
                <c:pt idx="225">
                  <c:v>22.243655252808992</c:v>
                </c:pt>
                <c:pt idx="226">
                  <c:v>22.243655252808992</c:v>
                </c:pt>
                <c:pt idx="227">
                  <c:v>22.243655252808992</c:v>
                </c:pt>
                <c:pt idx="228">
                  <c:v>22.243655252808992</c:v>
                </c:pt>
                <c:pt idx="229">
                  <c:v>22.243655252808992</c:v>
                </c:pt>
                <c:pt idx="230">
                  <c:v>22.243655252808992</c:v>
                </c:pt>
                <c:pt idx="231">
                  <c:v>22.243655252808992</c:v>
                </c:pt>
                <c:pt idx="232">
                  <c:v>22.243655252808992</c:v>
                </c:pt>
                <c:pt idx="233">
                  <c:v>22.243655252808992</c:v>
                </c:pt>
                <c:pt idx="234">
                  <c:v>22.243655252808992</c:v>
                </c:pt>
                <c:pt idx="235">
                  <c:v>22.243655252808992</c:v>
                </c:pt>
                <c:pt idx="236">
                  <c:v>22.243655252808992</c:v>
                </c:pt>
                <c:pt idx="237">
                  <c:v>22.243655252808992</c:v>
                </c:pt>
                <c:pt idx="238">
                  <c:v>22.243655252808992</c:v>
                </c:pt>
                <c:pt idx="239">
                  <c:v>22.243655252808992</c:v>
                </c:pt>
                <c:pt idx="240">
                  <c:v>22.243655252808992</c:v>
                </c:pt>
                <c:pt idx="241">
                  <c:v>22.243655252808992</c:v>
                </c:pt>
                <c:pt idx="242">
                  <c:v>22.243655252808992</c:v>
                </c:pt>
                <c:pt idx="243">
                  <c:v>22.243655252808992</c:v>
                </c:pt>
                <c:pt idx="244">
                  <c:v>22.243655252808992</c:v>
                </c:pt>
                <c:pt idx="245">
                  <c:v>22.243655252808992</c:v>
                </c:pt>
                <c:pt idx="246">
                  <c:v>22.243655252808992</c:v>
                </c:pt>
                <c:pt idx="247">
                  <c:v>22.243655252808992</c:v>
                </c:pt>
                <c:pt idx="248">
                  <c:v>22.243655252808992</c:v>
                </c:pt>
                <c:pt idx="249">
                  <c:v>22.243655252808992</c:v>
                </c:pt>
                <c:pt idx="250">
                  <c:v>22.243655252808992</c:v>
                </c:pt>
                <c:pt idx="251">
                  <c:v>22.243655252808992</c:v>
                </c:pt>
                <c:pt idx="252">
                  <c:v>22.243655252808992</c:v>
                </c:pt>
                <c:pt idx="253">
                  <c:v>22.243655252808992</c:v>
                </c:pt>
                <c:pt idx="254">
                  <c:v>22.243655252808992</c:v>
                </c:pt>
                <c:pt idx="255">
                  <c:v>22.243655252808992</c:v>
                </c:pt>
                <c:pt idx="256">
                  <c:v>22.243655252808992</c:v>
                </c:pt>
                <c:pt idx="257">
                  <c:v>22.243655252808992</c:v>
                </c:pt>
                <c:pt idx="258">
                  <c:v>22.243655252808992</c:v>
                </c:pt>
                <c:pt idx="259">
                  <c:v>22.243655252808992</c:v>
                </c:pt>
                <c:pt idx="260">
                  <c:v>22.243655252808992</c:v>
                </c:pt>
                <c:pt idx="261">
                  <c:v>22.243655252808992</c:v>
                </c:pt>
                <c:pt idx="262">
                  <c:v>22.243655252808992</c:v>
                </c:pt>
                <c:pt idx="263">
                  <c:v>22.243655252808992</c:v>
                </c:pt>
                <c:pt idx="264">
                  <c:v>22.243655252808992</c:v>
                </c:pt>
                <c:pt idx="265">
                  <c:v>22.243655252808992</c:v>
                </c:pt>
                <c:pt idx="266">
                  <c:v>22.243655252808992</c:v>
                </c:pt>
                <c:pt idx="267">
                  <c:v>22.243655252808992</c:v>
                </c:pt>
                <c:pt idx="268">
                  <c:v>22.243655252808992</c:v>
                </c:pt>
                <c:pt idx="269">
                  <c:v>22.243655252808992</c:v>
                </c:pt>
                <c:pt idx="270">
                  <c:v>22.243655252808992</c:v>
                </c:pt>
                <c:pt idx="271">
                  <c:v>22.243655252808992</c:v>
                </c:pt>
                <c:pt idx="272">
                  <c:v>22.243655252808992</c:v>
                </c:pt>
                <c:pt idx="273">
                  <c:v>22.243655252808992</c:v>
                </c:pt>
                <c:pt idx="274">
                  <c:v>22.243655252808992</c:v>
                </c:pt>
                <c:pt idx="275">
                  <c:v>22.243655252808992</c:v>
                </c:pt>
                <c:pt idx="276">
                  <c:v>22.243655252808992</c:v>
                </c:pt>
                <c:pt idx="277">
                  <c:v>22.243655252808992</c:v>
                </c:pt>
                <c:pt idx="278">
                  <c:v>22.243655252808992</c:v>
                </c:pt>
                <c:pt idx="279">
                  <c:v>22.243655252808992</c:v>
                </c:pt>
                <c:pt idx="280">
                  <c:v>22.243655252808992</c:v>
                </c:pt>
                <c:pt idx="281">
                  <c:v>22.243655252808992</c:v>
                </c:pt>
                <c:pt idx="282">
                  <c:v>22.243655252808992</c:v>
                </c:pt>
                <c:pt idx="283">
                  <c:v>22.243655252808992</c:v>
                </c:pt>
                <c:pt idx="284">
                  <c:v>22.243655252808992</c:v>
                </c:pt>
                <c:pt idx="285">
                  <c:v>22.243655252808992</c:v>
                </c:pt>
                <c:pt idx="286">
                  <c:v>22.243655252808992</c:v>
                </c:pt>
                <c:pt idx="287">
                  <c:v>22.243655252808992</c:v>
                </c:pt>
                <c:pt idx="288">
                  <c:v>22.243655252808992</c:v>
                </c:pt>
                <c:pt idx="289">
                  <c:v>22.243655252808992</c:v>
                </c:pt>
                <c:pt idx="290">
                  <c:v>22.243655252808992</c:v>
                </c:pt>
                <c:pt idx="291">
                  <c:v>22.243655252808992</c:v>
                </c:pt>
                <c:pt idx="292">
                  <c:v>22.243655252808992</c:v>
                </c:pt>
                <c:pt idx="293">
                  <c:v>22.243655252808992</c:v>
                </c:pt>
                <c:pt idx="294">
                  <c:v>22.243655252808992</c:v>
                </c:pt>
                <c:pt idx="295">
                  <c:v>22.243655252808992</c:v>
                </c:pt>
                <c:pt idx="296">
                  <c:v>22.243655252808992</c:v>
                </c:pt>
                <c:pt idx="297">
                  <c:v>22.243655252808992</c:v>
                </c:pt>
                <c:pt idx="298">
                  <c:v>22.243655252808992</c:v>
                </c:pt>
                <c:pt idx="299">
                  <c:v>22.243655252808992</c:v>
                </c:pt>
                <c:pt idx="300">
                  <c:v>22.243655252808992</c:v>
                </c:pt>
                <c:pt idx="301">
                  <c:v>22.243655252808992</c:v>
                </c:pt>
                <c:pt idx="302">
                  <c:v>22.243655252808992</c:v>
                </c:pt>
                <c:pt idx="303">
                  <c:v>22.243655252808992</c:v>
                </c:pt>
                <c:pt idx="304">
                  <c:v>22.243655252808992</c:v>
                </c:pt>
                <c:pt idx="305">
                  <c:v>22.243655252808992</c:v>
                </c:pt>
                <c:pt idx="306">
                  <c:v>22.243655252808992</c:v>
                </c:pt>
                <c:pt idx="307">
                  <c:v>22.243655252808992</c:v>
                </c:pt>
                <c:pt idx="308">
                  <c:v>22.243655252808992</c:v>
                </c:pt>
                <c:pt idx="309">
                  <c:v>22.243655252808992</c:v>
                </c:pt>
                <c:pt idx="310">
                  <c:v>22.243655252808992</c:v>
                </c:pt>
                <c:pt idx="311">
                  <c:v>22.243655252808992</c:v>
                </c:pt>
                <c:pt idx="312">
                  <c:v>22.243655252808992</c:v>
                </c:pt>
                <c:pt idx="313">
                  <c:v>22.243655252808992</c:v>
                </c:pt>
                <c:pt idx="314">
                  <c:v>22.243655252808992</c:v>
                </c:pt>
                <c:pt idx="315">
                  <c:v>22.243655252808992</c:v>
                </c:pt>
                <c:pt idx="316">
                  <c:v>22.243655252808992</c:v>
                </c:pt>
                <c:pt idx="317">
                  <c:v>22.243655252808992</c:v>
                </c:pt>
                <c:pt idx="318">
                  <c:v>22.243655252808992</c:v>
                </c:pt>
                <c:pt idx="319">
                  <c:v>22.243655252808992</c:v>
                </c:pt>
                <c:pt idx="320">
                  <c:v>22.243655252808992</c:v>
                </c:pt>
                <c:pt idx="321">
                  <c:v>22.243655252808992</c:v>
                </c:pt>
                <c:pt idx="322">
                  <c:v>22.243655252808992</c:v>
                </c:pt>
                <c:pt idx="323">
                  <c:v>22.243655252808992</c:v>
                </c:pt>
                <c:pt idx="324">
                  <c:v>22.243655252808992</c:v>
                </c:pt>
                <c:pt idx="325">
                  <c:v>22.243655252808992</c:v>
                </c:pt>
                <c:pt idx="326">
                  <c:v>22.243655252808992</c:v>
                </c:pt>
                <c:pt idx="327">
                  <c:v>22.243655252808992</c:v>
                </c:pt>
                <c:pt idx="328">
                  <c:v>22.243655252808992</c:v>
                </c:pt>
                <c:pt idx="329">
                  <c:v>22.243655252808992</c:v>
                </c:pt>
                <c:pt idx="330">
                  <c:v>22.243655252808992</c:v>
                </c:pt>
                <c:pt idx="331">
                  <c:v>22.243655252808992</c:v>
                </c:pt>
                <c:pt idx="332">
                  <c:v>22.243655252808992</c:v>
                </c:pt>
                <c:pt idx="333">
                  <c:v>22.243655252808992</c:v>
                </c:pt>
                <c:pt idx="334">
                  <c:v>22.243655252808992</c:v>
                </c:pt>
                <c:pt idx="335">
                  <c:v>22.243655252808992</c:v>
                </c:pt>
                <c:pt idx="336">
                  <c:v>22.243655252808992</c:v>
                </c:pt>
                <c:pt idx="337">
                  <c:v>22.243655252808992</c:v>
                </c:pt>
                <c:pt idx="338">
                  <c:v>22.243655252808992</c:v>
                </c:pt>
                <c:pt idx="339">
                  <c:v>22.243655252808992</c:v>
                </c:pt>
                <c:pt idx="340">
                  <c:v>22.243655252808992</c:v>
                </c:pt>
                <c:pt idx="341">
                  <c:v>22.243655252808992</c:v>
                </c:pt>
                <c:pt idx="342">
                  <c:v>22.243655252808992</c:v>
                </c:pt>
                <c:pt idx="343">
                  <c:v>22.243655252808992</c:v>
                </c:pt>
                <c:pt idx="344">
                  <c:v>22.243655252808992</c:v>
                </c:pt>
                <c:pt idx="345">
                  <c:v>22.243655252808992</c:v>
                </c:pt>
                <c:pt idx="346">
                  <c:v>22.243655252808992</c:v>
                </c:pt>
                <c:pt idx="347">
                  <c:v>22.243655252808992</c:v>
                </c:pt>
                <c:pt idx="348">
                  <c:v>22.243655252808992</c:v>
                </c:pt>
                <c:pt idx="349">
                  <c:v>22.243655252808992</c:v>
                </c:pt>
                <c:pt idx="350">
                  <c:v>22.243655252808992</c:v>
                </c:pt>
                <c:pt idx="351">
                  <c:v>22.243655252808992</c:v>
                </c:pt>
                <c:pt idx="352">
                  <c:v>22.243655252808992</c:v>
                </c:pt>
                <c:pt idx="353">
                  <c:v>22.243655252808992</c:v>
                </c:pt>
                <c:pt idx="354">
                  <c:v>22.243655252808992</c:v>
                </c:pt>
                <c:pt idx="355">
                  <c:v>22.243655252808992</c:v>
                </c:pt>
                <c:pt idx="356">
                  <c:v>22.290247310924372</c:v>
                </c:pt>
              </c:numCache>
            </c:numRef>
          </c:val>
          <c:smooth val="0"/>
          <c:extLst>
            <c:ext xmlns:c16="http://schemas.microsoft.com/office/drawing/2014/chart" uri="{C3380CC4-5D6E-409C-BE32-E72D297353CC}">
              <c16:uniqueId val="{00000001-CBF5-1B40-B4FB-A71366DE20F1}"/>
            </c:ext>
          </c:extLst>
        </c:ser>
        <c:ser>
          <c:idx val="2"/>
          <c:order val="2"/>
          <c:tx>
            <c:strRef>
              <c:f>Sheet1!$D$1</c:f>
              <c:strCache>
                <c:ptCount val="1"/>
                <c:pt idx="0">
                  <c:v>plus one std</c:v>
                </c:pt>
              </c:strCache>
            </c:strRef>
          </c:tx>
          <c:spPr>
            <a:ln w="12700" cap="rnd">
              <a:solidFill>
                <a:schemeClr val="tx2"/>
              </a:solidFill>
              <a:round/>
            </a:ln>
            <a:effectLst/>
          </c:spPr>
          <c:marker>
            <c:symbol val="none"/>
          </c:marker>
          <c:cat>
            <c:numRef>
              <c:f>Sheet1!$A$2:$A$358</c:f>
              <c:numCache>
                <c:formatCode>m/d/yy</c:formatCode>
                <c:ptCount val="357"/>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pt idx="339">
                  <c:v>45412</c:v>
                </c:pt>
                <c:pt idx="340">
                  <c:v>45443</c:v>
                </c:pt>
                <c:pt idx="341">
                  <c:v>45473</c:v>
                </c:pt>
                <c:pt idx="342">
                  <c:v>45504</c:v>
                </c:pt>
                <c:pt idx="343">
                  <c:v>45535</c:v>
                </c:pt>
                <c:pt idx="344">
                  <c:v>45565</c:v>
                </c:pt>
                <c:pt idx="345">
                  <c:v>45596</c:v>
                </c:pt>
                <c:pt idx="346">
                  <c:v>45626</c:v>
                </c:pt>
                <c:pt idx="347">
                  <c:v>45657</c:v>
                </c:pt>
                <c:pt idx="348">
                  <c:v>45688</c:v>
                </c:pt>
                <c:pt idx="349">
                  <c:v>45716</c:v>
                </c:pt>
                <c:pt idx="350">
                  <c:v>45747</c:v>
                </c:pt>
                <c:pt idx="351">
                  <c:v>45777</c:v>
                </c:pt>
                <c:pt idx="352">
                  <c:v>45808</c:v>
                </c:pt>
                <c:pt idx="353">
                  <c:v>45838</c:v>
                </c:pt>
                <c:pt idx="354">
                  <c:v>45869</c:v>
                </c:pt>
                <c:pt idx="355">
                  <c:v>45900</c:v>
                </c:pt>
              </c:numCache>
            </c:numRef>
          </c:cat>
          <c:val>
            <c:numRef>
              <c:f>Sheet1!$D$2:$D$358</c:f>
              <c:numCache>
                <c:formatCode>General</c:formatCode>
                <c:ptCount val="357"/>
                <c:pt idx="0">
                  <c:v>26.750185969288719</c:v>
                </c:pt>
                <c:pt idx="1">
                  <c:v>26.750185969288719</c:v>
                </c:pt>
                <c:pt idx="2">
                  <c:v>26.750185969288719</c:v>
                </c:pt>
                <c:pt idx="3">
                  <c:v>26.750185969288719</c:v>
                </c:pt>
                <c:pt idx="4">
                  <c:v>26.750185969288719</c:v>
                </c:pt>
                <c:pt idx="5">
                  <c:v>26.750185969288719</c:v>
                </c:pt>
                <c:pt idx="6">
                  <c:v>26.750185969288719</c:v>
                </c:pt>
                <c:pt idx="7">
                  <c:v>26.750185969288719</c:v>
                </c:pt>
                <c:pt idx="8">
                  <c:v>26.750185969288719</c:v>
                </c:pt>
                <c:pt idx="9">
                  <c:v>26.750185969288719</c:v>
                </c:pt>
                <c:pt idx="10">
                  <c:v>26.750185969288719</c:v>
                </c:pt>
                <c:pt idx="11">
                  <c:v>26.750185969288719</c:v>
                </c:pt>
                <c:pt idx="12">
                  <c:v>26.750185969288719</c:v>
                </c:pt>
                <c:pt idx="13">
                  <c:v>26.750185969288719</c:v>
                </c:pt>
                <c:pt idx="14">
                  <c:v>26.750185969288719</c:v>
                </c:pt>
                <c:pt idx="15">
                  <c:v>26.750185969288719</c:v>
                </c:pt>
                <c:pt idx="16">
                  <c:v>26.750185969288719</c:v>
                </c:pt>
                <c:pt idx="17">
                  <c:v>26.750185969288719</c:v>
                </c:pt>
                <c:pt idx="18">
                  <c:v>26.750185969288719</c:v>
                </c:pt>
                <c:pt idx="19">
                  <c:v>26.750185969288719</c:v>
                </c:pt>
                <c:pt idx="20">
                  <c:v>26.750185969288719</c:v>
                </c:pt>
                <c:pt idx="21">
                  <c:v>26.750185969288719</c:v>
                </c:pt>
                <c:pt idx="22">
                  <c:v>26.750185969288719</c:v>
                </c:pt>
                <c:pt idx="23">
                  <c:v>26.750185969288719</c:v>
                </c:pt>
                <c:pt idx="24">
                  <c:v>26.750185969288719</c:v>
                </c:pt>
                <c:pt idx="25">
                  <c:v>26.750185969288719</c:v>
                </c:pt>
                <c:pt idx="26">
                  <c:v>26.750185969288719</c:v>
                </c:pt>
                <c:pt idx="27">
                  <c:v>26.750185969288719</c:v>
                </c:pt>
                <c:pt idx="28">
                  <c:v>26.750185969288719</c:v>
                </c:pt>
                <c:pt idx="29">
                  <c:v>26.750185969288719</c:v>
                </c:pt>
                <c:pt idx="30">
                  <c:v>26.750185969288719</c:v>
                </c:pt>
                <c:pt idx="31">
                  <c:v>26.750185969288719</c:v>
                </c:pt>
                <c:pt idx="32">
                  <c:v>26.750185969288719</c:v>
                </c:pt>
                <c:pt idx="33">
                  <c:v>26.750185969288719</c:v>
                </c:pt>
                <c:pt idx="34">
                  <c:v>26.750185969288719</c:v>
                </c:pt>
                <c:pt idx="35">
                  <c:v>26.750185969288719</c:v>
                </c:pt>
                <c:pt idx="36">
                  <c:v>26.750185969288719</c:v>
                </c:pt>
                <c:pt idx="37">
                  <c:v>26.750185969288719</c:v>
                </c:pt>
                <c:pt idx="38">
                  <c:v>26.750185969288719</c:v>
                </c:pt>
                <c:pt idx="39">
                  <c:v>26.750185969288719</c:v>
                </c:pt>
                <c:pt idx="40">
                  <c:v>26.750185969288719</c:v>
                </c:pt>
                <c:pt idx="41">
                  <c:v>26.750185969288719</c:v>
                </c:pt>
                <c:pt idx="42">
                  <c:v>26.750185969288719</c:v>
                </c:pt>
                <c:pt idx="43">
                  <c:v>26.750185969288719</c:v>
                </c:pt>
                <c:pt idx="44">
                  <c:v>26.750185969288719</c:v>
                </c:pt>
                <c:pt idx="45">
                  <c:v>26.750185969288719</c:v>
                </c:pt>
                <c:pt idx="46">
                  <c:v>26.750185969288719</c:v>
                </c:pt>
                <c:pt idx="47">
                  <c:v>26.750185969288719</c:v>
                </c:pt>
                <c:pt idx="48">
                  <c:v>26.750185969288719</c:v>
                </c:pt>
                <c:pt idx="49">
                  <c:v>26.750185969288719</c:v>
                </c:pt>
                <c:pt idx="50">
                  <c:v>26.750185969288719</c:v>
                </c:pt>
                <c:pt idx="51">
                  <c:v>26.750185969288719</c:v>
                </c:pt>
                <c:pt idx="52">
                  <c:v>26.750185969288719</c:v>
                </c:pt>
                <c:pt idx="53">
                  <c:v>26.750185969288719</c:v>
                </c:pt>
                <c:pt idx="54">
                  <c:v>26.750185969288719</c:v>
                </c:pt>
                <c:pt idx="55">
                  <c:v>26.750185969288719</c:v>
                </c:pt>
                <c:pt idx="56">
                  <c:v>26.750185969288719</c:v>
                </c:pt>
                <c:pt idx="57">
                  <c:v>26.750185969288719</c:v>
                </c:pt>
                <c:pt idx="58">
                  <c:v>26.750185969288719</c:v>
                </c:pt>
                <c:pt idx="59">
                  <c:v>26.750185969288719</c:v>
                </c:pt>
                <c:pt idx="60">
                  <c:v>26.750185969288719</c:v>
                </c:pt>
                <c:pt idx="61">
                  <c:v>26.750185969288719</c:v>
                </c:pt>
                <c:pt idx="62">
                  <c:v>26.750185969288719</c:v>
                </c:pt>
                <c:pt idx="63">
                  <c:v>26.750185969288719</c:v>
                </c:pt>
                <c:pt idx="64">
                  <c:v>26.750185969288719</c:v>
                </c:pt>
                <c:pt idx="65">
                  <c:v>26.750185969288719</c:v>
                </c:pt>
                <c:pt idx="66">
                  <c:v>26.750185969288719</c:v>
                </c:pt>
                <c:pt idx="67">
                  <c:v>26.750185969288719</c:v>
                </c:pt>
                <c:pt idx="68">
                  <c:v>26.750185969288719</c:v>
                </c:pt>
                <c:pt idx="69">
                  <c:v>26.750185969288719</c:v>
                </c:pt>
                <c:pt idx="70">
                  <c:v>26.750185969288719</c:v>
                </c:pt>
                <c:pt idx="71">
                  <c:v>26.750185969288719</c:v>
                </c:pt>
                <c:pt idx="72">
                  <c:v>26.750185969288719</c:v>
                </c:pt>
                <c:pt idx="73">
                  <c:v>26.750185969288719</c:v>
                </c:pt>
                <c:pt idx="74">
                  <c:v>26.750185969288719</c:v>
                </c:pt>
                <c:pt idx="75">
                  <c:v>26.750185969288719</c:v>
                </c:pt>
                <c:pt idx="76">
                  <c:v>26.750185969288719</c:v>
                </c:pt>
                <c:pt idx="77">
                  <c:v>26.750185969288719</c:v>
                </c:pt>
                <c:pt idx="78">
                  <c:v>26.750185969288719</c:v>
                </c:pt>
                <c:pt idx="79">
                  <c:v>26.750185969288719</c:v>
                </c:pt>
                <c:pt idx="80">
                  <c:v>26.750185969288719</c:v>
                </c:pt>
                <c:pt idx="81">
                  <c:v>26.750185969288719</c:v>
                </c:pt>
                <c:pt idx="82">
                  <c:v>26.750185969288719</c:v>
                </c:pt>
                <c:pt idx="83">
                  <c:v>26.750185969288719</c:v>
                </c:pt>
                <c:pt idx="84">
                  <c:v>26.750185969288719</c:v>
                </c:pt>
                <c:pt idx="85">
                  <c:v>26.750185969288719</c:v>
                </c:pt>
                <c:pt idx="86">
                  <c:v>26.750185969288719</c:v>
                </c:pt>
                <c:pt idx="87">
                  <c:v>26.750185969288719</c:v>
                </c:pt>
                <c:pt idx="88">
                  <c:v>26.750185969288719</c:v>
                </c:pt>
                <c:pt idx="89">
                  <c:v>26.750185969288719</c:v>
                </c:pt>
                <c:pt idx="90">
                  <c:v>26.750185969288719</c:v>
                </c:pt>
                <c:pt idx="91">
                  <c:v>26.750185969288719</c:v>
                </c:pt>
                <c:pt idx="92">
                  <c:v>26.750185969288719</c:v>
                </c:pt>
                <c:pt idx="93">
                  <c:v>26.750185969288719</c:v>
                </c:pt>
                <c:pt idx="94">
                  <c:v>26.750185969288719</c:v>
                </c:pt>
                <c:pt idx="95">
                  <c:v>26.750185969288719</c:v>
                </c:pt>
                <c:pt idx="96">
                  <c:v>26.750185969288719</c:v>
                </c:pt>
                <c:pt idx="97">
                  <c:v>26.750185969288719</c:v>
                </c:pt>
                <c:pt idx="98">
                  <c:v>26.750185969288719</c:v>
                </c:pt>
                <c:pt idx="99">
                  <c:v>26.750185969288719</c:v>
                </c:pt>
                <c:pt idx="100">
                  <c:v>26.750185969288719</c:v>
                </c:pt>
                <c:pt idx="101">
                  <c:v>26.750185969288719</c:v>
                </c:pt>
                <c:pt idx="102">
                  <c:v>26.750185969288719</c:v>
                </c:pt>
                <c:pt idx="103">
                  <c:v>26.750185969288719</c:v>
                </c:pt>
                <c:pt idx="104">
                  <c:v>26.750185969288719</c:v>
                </c:pt>
                <c:pt idx="105">
                  <c:v>26.750185969288719</c:v>
                </c:pt>
                <c:pt idx="106">
                  <c:v>26.750185969288719</c:v>
                </c:pt>
                <c:pt idx="107">
                  <c:v>26.750185969288719</c:v>
                </c:pt>
                <c:pt idx="108">
                  <c:v>26.750185969288719</c:v>
                </c:pt>
                <c:pt idx="109">
                  <c:v>26.750185969288719</c:v>
                </c:pt>
                <c:pt idx="110">
                  <c:v>26.750185969288719</c:v>
                </c:pt>
                <c:pt idx="111">
                  <c:v>26.750185969288719</c:v>
                </c:pt>
                <c:pt idx="112">
                  <c:v>26.750185969288719</c:v>
                </c:pt>
                <c:pt idx="113">
                  <c:v>26.750185969288719</c:v>
                </c:pt>
                <c:pt idx="114">
                  <c:v>26.750185969288719</c:v>
                </c:pt>
                <c:pt idx="115">
                  <c:v>26.750185969288719</c:v>
                </c:pt>
                <c:pt idx="116">
                  <c:v>26.750185969288719</c:v>
                </c:pt>
                <c:pt idx="117">
                  <c:v>26.750185969288719</c:v>
                </c:pt>
                <c:pt idx="118">
                  <c:v>26.750185969288719</c:v>
                </c:pt>
                <c:pt idx="119">
                  <c:v>26.750185969288719</c:v>
                </c:pt>
                <c:pt idx="120">
                  <c:v>26.750185969288719</c:v>
                </c:pt>
                <c:pt idx="121">
                  <c:v>26.750185969288719</c:v>
                </c:pt>
                <c:pt idx="122">
                  <c:v>26.750185969288719</c:v>
                </c:pt>
                <c:pt idx="123">
                  <c:v>26.750185969288719</c:v>
                </c:pt>
                <c:pt idx="124">
                  <c:v>26.750185969288719</c:v>
                </c:pt>
                <c:pt idx="125">
                  <c:v>26.750185969288719</c:v>
                </c:pt>
                <c:pt idx="126">
                  <c:v>26.750185969288719</c:v>
                </c:pt>
                <c:pt idx="127">
                  <c:v>26.750185969288719</c:v>
                </c:pt>
                <c:pt idx="128">
                  <c:v>26.750185969288719</c:v>
                </c:pt>
                <c:pt idx="129">
                  <c:v>26.750185969288719</c:v>
                </c:pt>
                <c:pt idx="130">
                  <c:v>26.750185969288719</c:v>
                </c:pt>
                <c:pt idx="131">
                  <c:v>26.750185969288719</c:v>
                </c:pt>
                <c:pt idx="132">
                  <c:v>26.750185969288719</c:v>
                </c:pt>
                <c:pt idx="133">
                  <c:v>26.750185969288719</c:v>
                </c:pt>
                <c:pt idx="134">
                  <c:v>26.750185969288719</c:v>
                </c:pt>
                <c:pt idx="135">
                  <c:v>26.750185969288719</c:v>
                </c:pt>
                <c:pt idx="136">
                  <c:v>26.750185969288719</c:v>
                </c:pt>
                <c:pt idx="137">
                  <c:v>26.750185969288719</c:v>
                </c:pt>
                <c:pt idx="138">
                  <c:v>26.750185969288719</c:v>
                </c:pt>
                <c:pt idx="139">
                  <c:v>26.750185969288719</c:v>
                </c:pt>
                <c:pt idx="140">
                  <c:v>26.750185969288719</c:v>
                </c:pt>
                <c:pt idx="141">
                  <c:v>26.750185969288719</c:v>
                </c:pt>
                <c:pt idx="142">
                  <c:v>26.750185969288719</c:v>
                </c:pt>
                <c:pt idx="143">
                  <c:v>26.750185969288719</c:v>
                </c:pt>
                <c:pt idx="144">
                  <c:v>26.750185969288719</c:v>
                </c:pt>
                <c:pt idx="145">
                  <c:v>26.750185969288719</c:v>
                </c:pt>
                <c:pt idx="146">
                  <c:v>26.750185969288719</c:v>
                </c:pt>
                <c:pt idx="147">
                  <c:v>26.750185969288719</c:v>
                </c:pt>
                <c:pt idx="148">
                  <c:v>26.750185969288719</c:v>
                </c:pt>
                <c:pt idx="149">
                  <c:v>26.750185969288719</c:v>
                </c:pt>
                <c:pt idx="150">
                  <c:v>26.750185969288719</c:v>
                </c:pt>
                <c:pt idx="151">
                  <c:v>26.750185969288719</c:v>
                </c:pt>
                <c:pt idx="152">
                  <c:v>26.750185969288719</c:v>
                </c:pt>
                <c:pt idx="153">
                  <c:v>26.750185969288719</c:v>
                </c:pt>
                <c:pt idx="154">
                  <c:v>26.750185969288719</c:v>
                </c:pt>
                <c:pt idx="155">
                  <c:v>26.750185969288719</c:v>
                </c:pt>
                <c:pt idx="156">
                  <c:v>26.750185969288719</c:v>
                </c:pt>
                <c:pt idx="157">
                  <c:v>26.750185969288719</c:v>
                </c:pt>
                <c:pt idx="158">
                  <c:v>26.750185969288719</c:v>
                </c:pt>
                <c:pt idx="159">
                  <c:v>26.750185969288719</c:v>
                </c:pt>
                <c:pt idx="160">
                  <c:v>26.750185969288719</c:v>
                </c:pt>
                <c:pt idx="161">
                  <c:v>26.750185969288719</c:v>
                </c:pt>
                <c:pt idx="162">
                  <c:v>26.750185969288719</c:v>
                </c:pt>
                <c:pt idx="163">
                  <c:v>26.750185969288719</c:v>
                </c:pt>
                <c:pt idx="164">
                  <c:v>26.750185969288719</c:v>
                </c:pt>
                <c:pt idx="165">
                  <c:v>26.750185969288719</c:v>
                </c:pt>
                <c:pt idx="166">
                  <c:v>26.750185969288719</c:v>
                </c:pt>
                <c:pt idx="167">
                  <c:v>26.750185969288719</c:v>
                </c:pt>
                <c:pt idx="168">
                  <c:v>26.750185969288719</c:v>
                </c:pt>
                <c:pt idx="169">
                  <c:v>26.750185969288719</c:v>
                </c:pt>
                <c:pt idx="170">
                  <c:v>26.750185969288719</c:v>
                </c:pt>
                <c:pt idx="171">
                  <c:v>26.750185969288719</c:v>
                </c:pt>
                <c:pt idx="172">
                  <c:v>26.750185969288719</c:v>
                </c:pt>
                <c:pt idx="173">
                  <c:v>26.750185969288719</c:v>
                </c:pt>
                <c:pt idx="174">
                  <c:v>26.750185969288719</c:v>
                </c:pt>
                <c:pt idx="175">
                  <c:v>26.750185969288719</c:v>
                </c:pt>
                <c:pt idx="176">
                  <c:v>26.750185969288719</c:v>
                </c:pt>
                <c:pt idx="177">
                  <c:v>26.750185969288719</c:v>
                </c:pt>
                <c:pt idx="178">
                  <c:v>26.750185969288719</c:v>
                </c:pt>
                <c:pt idx="179">
                  <c:v>26.750185969288719</c:v>
                </c:pt>
                <c:pt idx="180">
                  <c:v>26.750185969288719</c:v>
                </c:pt>
                <c:pt idx="181">
                  <c:v>26.750185969288719</c:v>
                </c:pt>
                <c:pt idx="182">
                  <c:v>26.750185969288719</c:v>
                </c:pt>
                <c:pt idx="183">
                  <c:v>26.750185969288719</c:v>
                </c:pt>
                <c:pt idx="184">
                  <c:v>26.750185969288719</c:v>
                </c:pt>
                <c:pt idx="185">
                  <c:v>26.750185969288719</c:v>
                </c:pt>
                <c:pt idx="186">
                  <c:v>26.750185969288719</c:v>
                </c:pt>
                <c:pt idx="187">
                  <c:v>26.750185969288719</c:v>
                </c:pt>
                <c:pt idx="188">
                  <c:v>26.750185969288719</c:v>
                </c:pt>
                <c:pt idx="189">
                  <c:v>26.750185969288719</c:v>
                </c:pt>
                <c:pt idx="190">
                  <c:v>26.750185969288719</c:v>
                </c:pt>
                <c:pt idx="191">
                  <c:v>26.750185969288719</c:v>
                </c:pt>
                <c:pt idx="192">
                  <c:v>26.750185969288719</c:v>
                </c:pt>
                <c:pt idx="193">
                  <c:v>26.750185969288719</c:v>
                </c:pt>
                <c:pt idx="194">
                  <c:v>26.750185969288719</c:v>
                </c:pt>
                <c:pt idx="195">
                  <c:v>26.750185969288719</c:v>
                </c:pt>
                <c:pt idx="196">
                  <c:v>26.750185969288719</c:v>
                </c:pt>
                <c:pt idx="197">
                  <c:v>26.750185969288719</c:v>
                </c:pt>
                <c:pt idx="198">
                  <c:v>26.750185969288719</c:v>
                </c:pt>
                <c:pt idx="199">
                  <c:v>26.750185969288719</c:v>
                </c:pt>
                <c:pt idx="200">
                  <c:v>26.750185969288719</c:v>
                </c:pt>
                <c:pt idx="201">
                  <c:v>26.750185969288719</c:v>
                </c:pt>
                <c:pt idx="202">
                  <c:v>26.750185969288719</c:v>
                </c:pt>
                <c:pt idx="203">
                  <c:v>26.750185969288719</c:v>
                </c:pt>
                <c:pt idx="204">
                  <c:v>26.750185969288719</c:v>
                </c:pt>
                <c:pt idx="205">
                  <c:v>26.750185969288719</c:v>
                </c:pt>
                <c:pt idx="206">
                  <c:v>26.750185969288719</c:v>
                </c:pt>
                <c:pt idx="207">
                  <c:v>26.750185969288719</c:v>
                </c:pt>
                <c:pt idx="208">
                  <c:v>26.750185969288719</c:v>
                </c:pt>
                <c:pt idx="209">
                  <c:v>26.750185969288719</c:v>
                </c:pt>
                <c:pt idx="210">
                  <c:v>26.750185969288719</c:v>
                </c:pt>
                <c:pt idx="211">
                  <c:v>26.750185969288719</c:v>
                </c:pt>
                <c:pt idx="212">
                  <c:v>26.750185969288719</c:v>
                </c:pt>
                <c:pt idx="213">
                  <c:v>26.750185969288719</c:v>
                </c:pt>
                <c:pt idx="214">
                  <c:v>26.750185969288719</c:v>
                </c:pt>
                <c:pt idx="215">
                  <c:v>26.750185969288719</c:v>
                </c:pt>
                <c:pt idx="216">
                  <c:v>26.750185969288719</c:v>
                </c:pt>
                <c:pt idx="217">
                  <c:v>26.750185969288719</c:v>
                </c:pt>
                <c:pt idx="218">
                  <c:v>26.750185969288719</c:v>
                </c:pt>
                <c:pt idx="219">
                  <c:v>26.750185969288719</c:v>
                </c:pt>
                <c:pt idx="220">
                  <c:v>26.750185969288719</c:v>
                </c:pt>
                <c:pt idx="221">
                  <c:v>26.750185969288719</c:v>
                </c:pt>
                <c:pt idx="222">
                  <c:v>26.750185969288719</c:v>
                </c:pt>
                <c:pt idx="223">
                  <c:v>26.750185969288719</c:v>
                </c:pt>
                <c:pt idx="224">
                  <c:v>26.750185969288719</c:v>
                </c:pt>
                <c:pt idx="225">
                  <c:v>26.750185969288719</c:v>
                </c:pt>
                <c:pt idx="226">
                  <c:v>26.750185969288719</c:v>
                </c:pt>
                <c:pt idx="227">
                  <c:v>26.750185969288719</c:v>
                </c:pt>
                <c:pt idx="228">
                  <c:v>26.750185969288719</c:v>
                </c:pt>
                <c:pt idx="229">
                  <c:v>26.750185969288719</c:v>
                </c:pt>
                <c:pt idx="230">
                  <c:v>26.750185969288719</c:v>
                </c:pt>
                <c:pt idx="231">
                  <c:v>26.750185969288719</c:v>
                </c:pt>
                <c:pt idx="232">
                  <c:v>26.750185969288719</c:v>
                </c:pt>
                <c:pt idx="233">
                  <c:v>26.750185969288719</c:v>
                </c:pt>
                <c:pt idx="234">
                  <c:v>26.750185969288719</c:v>
                </c:pt>
                <c:pt idx="235">
                  <c:v>26.750185969288719</c:v>
                </c:pt>
                <c:pt idx="236">
                  <c:v>26.750185969288719</c:v>
                </c:pt>
                <c:pt idx="237">
                  <c:v>26.750185969288719</c:v>
                </c:pt>
                <c:pt idx="238">
                  <c:v>26.750185969288719</c:v>
                </c:pt>
                <c:pt idx="239">
                  <c:v>26.750185969288719</c:v>
                </c:pt>
                <c:pt idx="240">
                  <c:v>26.750185969288719</c:v>
                </c:pt>
                <c:pt idx="241">
                  <c:v>26.750185969288719</c:v>
                </c:pt>
                <c:pt idx="242">
                  <c:v>26.750185969288719</c:v>
                </c:pt>
                <c:pt idx="243">
                  <c:v>26.750185969288719</c:v>
                </c:pt>
                <c:pt idx="244">
                  <c:v>26.750185969288719</c:v>
                </c:pt>
                <c:pt idx="245">
                  <c:v>26.750185969288719</c:v>
                </c:pt>
                <c:pt idx="246">
                  <c:v>26.750185969288719</c:v>
                </c:pt>
                <c:pt idx="247">
                  <c:v>26.750185969288719</c:v>
                </c:pt>
                <c:pt idx="248">
                  <c:v>26.750185969288719</c:v>
                </c:pt>
                <c:pt idx="249">
                  <c:v>26.750185969288719</c:v>
                </c:pt>
                <c:pt idx="250">
                  <c:v>26.750185969288719</c:v>
                </c:pt>
                <c:pt idx="251">
                  <c:v>26.750185969288719</c:v>
                </c:pt>
                <c:pt idx="252">
                  <c:v>26.750185969288719</c:v>
                </c:pt>
                <c:pt idx="253">
                  <c:v>26.750185969288719</c:v>
                </c:pt>
                <c:pt idx="254">
                  <c:v>26.750185969288719</c:v>
                </c:pt>
                <c:pt idx="255">
                  <c:v>26.750185969288719</c:v>
                </c:pt>
                <c:pt idx="256">
                  <c:v>26.750185969288719</c:v>
                </c:pt>
                <c:pt idx="257">
                  <c:v>26.750185969288719</c:v>
                </c:pt>
                <c:pt idx="258">
                  <c:v>26.750185969288719</c:v>
                </c:pt>
                <c:pt idx="259">
                  <c:v>26.750185969288719</c:v>
                </c:pt>
                <c:pt idx="260">
                  <c:v>26.750185969288719</c:v>
                </c:pt>
                <c:pt idx="261">
                  <c:v>26.750185969288719</c:v>
                </c:pt>
                <c:pt idx="262">
                  <c:v>26.750185969288719</c:v>
                </c:pt>
                <c:pt idx="263">
                  <c:v>26.750185969288719</c:v>
                </c:pt>
                <c:pt idx="264">
                  <c:v>26.750185969288719</c:v>
                </c:pt>
                <c:pt idx="265">
                  <c:v>26.750185969288719</c:v>
                </c:pt>
                <c:pt idx="266">
                  <c:v>26.750185969288719</c:v>
                </c:pt>
                <c:pt idx="267">
                  <c:v>26.750185969288719</c:v>
                </c:pt>
                <c:pt idx="268">
                  <c:v>26.750185969288719</c:v>
                </c:pt>
                <c:pt idx="269">
                  <c:v>26.750185969288719</c:v>
                </c:pt>
                <c:pt idx="270">
                  <c:v>26.750185969288719</c:v>
                </c:pt>
                <c:pt idx="271">
                  <c:v>26.750185969288719</c:v>
                </c:pt>
                <c:pt idx="272">
                  <c:v>26.750185969288719</c:v>
                </c:pt>
                <c:pt idx="273">
                  <c:v>26.750185969288719</c:v>
                </c:pt>
                <c:pt idx="274">
                  <c:v>26.750185969288719</c:v>
                </c:pt>
                <c:pt idx="275">
                  <c:v>26.750185969288719</c:v>
                </c:pt>
                <c:pt idx="276">
                  <c:v>26.750185969288719</c:v>
                </c:pt>
                <c:pt idx="277">
                  <c:v>26.750185969288719</c:v>
                </c:pt>
                <c:pt idx="278">
                  <c:v>26.750185969288719</c:v>
                </c:pt>
                <c:pt idx="279">
                  <c:v>26.750185969288719</c:v>
                </c:pt>
                <c:pt idx="280">
                  <c:v>26.750185969288719</c:v>
                </c:pt>
                <c:pt idx="281">
                  <c:v>26.750185969288719</c:v>
                </c:pt>
                <c:pt idx="282">
                  <c:v>26.750185969288719</c:v>
                </c:pt>
                <c:pt idx="283">
                  <c:v>26.750185969288719</c:v>
                </c:pt>
                <c:pt idx="284">
                  <c:v>26.750185969288719</c:v>
                </c:pt>
                <c:pt idx="285">
                  <c:v>26.750185969288719</c:v>
                </c:pt>
                <c:pt idx="286">
                  <c:v>26.750185969288719</c:v>
                </c:pt>
                <c:pt idx="287">
                  <c:v>26.750185969288719</c:v>
                </c:pt>
                <c:pt idx="288">
                  <c:v>26.750185969288719</c:v>
                </c:pt>
                <c:pt idx="289">
                  <c:v>26.750185969288719</c:v>
                </c:pt>
                <c:pt idx="290">
                  <c:v>26.750185969288719</c:v>
                </c:pt>
                <c:pt idx="291">
                  <c:v>26.750185969288719</c:v>
                </c:pt>
                <c:pt idx="292">
                  <c:v>26.750185969288719</c:v>
                </c:pt>
                <c:pt idx="293">
                  <c:v>26.750185969288719</c:v>
                </c:pt>
                <c:pt idx="294">
                  <c:v>26.750185969288719</c:v>
                </c:pt>
                <c:pt idx="295">
                  <c:v>26.750185969288719</c:v>
                </c:pt>
                <c:pt idx="296">
                  <c:v>26.750185969288719</c:v>
                </c:pt>
                <c:pt idx="297">
                  <c:v>26.750185969288719</c:v>
                </c:pt>
                <c:pt idx="298">
                  <c:v>26.750185969288719</c:v>
                </c:pt>
                <c:pt idx="299">
                  <c:v>26.750185969288719</c:v>
                </c:pt>
                <c:pt idx="300">
                  <c:v>26.750185969288719</c:v>
                </c:pt>
                <c:pt idx="301">
                  <c:v>26.750185969288719</c:v>
                </c:pt>
                <c:pt idx="302">
                  <c:v>26.750185969288719</c:v>
                </c:pt>
                <c:pt idx="303">
                  <c:v>26.750185969288719</c:v>
                </c:pt>
                <c:pt idx="304">
                  <c:v>26.750185969288719</c:v>
                </c:pt>
                <c:pt idx="305">
                  <c:v>26.750185969288719</c:v>
                </c:pt>
                <c:pt idx="306">
                  <c:v>26.750185969288719</c:v>
                </c:pt>
                <c:pt idx="307">
                  <c:v>26.750185969288719</c:v>
                </c:pt>
                <c:pt idx="308">
                  <c:v>26.750185969288719</c:v>
                </c:pt>
                <c:pt idx="309">
                  <c:v>26.750185969288719</c:v>
                </c:pt>
                <c:pt idx="310">
                  <c:v>26.750185969288719</c:v>
                </c:pt>
                <c:pt idx="311">
                  <c:v>26.750185969288719</c:v>
                </c:pt>
                <c:pt idx="312">
                  <c:v>26.750185969288719</c:v>
                </c:pt>
                <c:pt idx="313">
                  <c:v>26.750185969288719</c:v>
                </c:pt>
                <c:pt idx="314">
                  <c:v>26.750185969288719</c:v>
                </c:pt>
                <c:pt idx="315">
                  <c:v>26.750185969288719</c:v>
                </c:pt>
                <c:pt idx="316">
                  <c:v>26.750185969288719</c:v>
                </c:pt>
                <c:pt idx="317">
                  <c:v>26.750185969288719</c:v>
                </c:pt>
                <c:pt idx="318">
                  <c:v>26.750185969288719</c:v>
                </c:pt>
                <c:pt idx="319">
                  <c:v>26.750185969288719</c:v>
                </c:pt>
                <c:pt idx="320">
                  <c:v>26.750185969288719</c:v>
                </c:pt>
                <c:pt idx="321">
                  <c:v>26.750185969288719</c:v>
                </c:pt>
                <c:pt idx="322">
                  <c:v>26.750185969288719</c:v>
                </c:pt>
                <c:pt idx="323">
                  <c:v>26.750185969288719</c:v>
                </c:pt>
                <c:pt idx="324">
                  <c:v>26.750185969288719</c:v>
                </c:pt>
                <c:pt idx="325">
                  <c:v>26.750185969288719</c:v>
                </c:pt>
                <c:pt idx="326">
                  <c:v>26.750185969288719</c:v>
                </c:pt>
                <c:pt idx="327">
                  <c:v>26.750185969288719</c:v>
                </c:pt>
                <c:pt idx="328">
                  <c:v>26.750185969288719</c:v>
                </c:pt>
                <c:pt idx="329">
                  <c:v>26.750185969288719</c:v>
                </c:pt>
                <c:pt idx="330">
                  <c:v>26.750185969288719</c:v>
                </c:pt>
                <c:pt idx="331">
                  <c:v>26.750185969288719</c:v>
                </c:pt>
                <c:pt idx="332">
                  <c:v>26.750185969288719</c:v>
                </c:pt>
                <c:pt idx="333">
                  <c:v>26.750185969288719</c:v>
                </c:pt>
                <c:pt idx="334">
                  <c:v>26.750185969288719</c:v>
                </c:pt>
                <c:pt idx="335">
                  <c:v>26.750185969288719</c:v>
                </c:pt>
                <c:pt idx="336">
                  <c:v>26.750185969288719</c:v>
                </c:pt>
                <c:pt idx="337">
                  <c:v>26.750185969288719</c:v>
                </c:pt>
                <c:pt idx="338">
                  <c:v>26.750185969288719</c:v>
                </c:pt>
                <c:pt idx="339">
                  <c:v>26.750185969288719</c:v>
                </c:pt>
                <c:pt idx="340">
                  <c:v>26.750185969288719</c:v>
                </c:pt>
                <c:pt idx="341">
                  <c:v>26.750185969288719</c:v>
                </c:pt>
                <c:pt idx="342">
                  <c:v>26.750185969288719</c:v>
                </c:pt>
                <c:pt idx="343">
                  <c:v>26.750185969288719</c:v>
                </c:pt>
                <c:pt idx="344">
                  <c:v>26.750185969288719</c:v>
                </c:pt>
                <c:pt idx="345">
                  <c:v>26.750185969288719</c:v>
                </c:pt>
                <c:pt idx="346">
                  <c:v>26.750185969288719</c:v>
                </c:pt>
                <c:pt idx="347">
                  <c:v>26.750185969288719</c:v>
                </c:pt>
                <c:pt idx="348">
                  <c:v>26.750185969288719</c:v>
                </c:pt>
                <c:pt idx="349">
                  <c:v>26.750185969288719</c:v>
                </c:pt>
                <c:pt idx="350">
                  <c:v>26.750185969288719</c:v>
                </c:pt>
                <c:pt idx="351">
                  <c:v>26.750185969288719</c:v>
                </c:pt>
                <c:pt idx="352">
                  <c:v>26.750185969288719</c:v>
                </c:pt>
                <c:pt idx="353">
                  <c:v>26.750185969288719</c:v>
                </c:pt>
                <c:pt idx="354">
                  <c:v>26.750185969288719</c:v>
                </c:pt>
                <c:pt idx="355">
                  <c:v>26.750185969288719</c:v>
                </c:pt>
                <c:pt idx="356">
                  <c:v>26.875521951248096</c:v>
                </c:pt>
              </c:numCache>
            </c:numRef>
          </c:val>
          <c:smooth val="0"/>
          <c:extLst>
            <c:ext xmlns:c16="http://schemas.microsoft.com/office/drawing/2014/chart" uri="{C3380CC4-5D6E-409C-BE32-E72D297353CC}">
              <c16:uniqueId val="{00000002-CBF5-1B40-B4FB-A71366DE20F1}"/>
            </c:ext>
          </c:extLst>
        </c:ser>
        <c:ser>
          <c:idx val="3"/>
          <c:order val="3"/>
          <c:tx>
            <c:strRef>
              <c:f>Sheet1!$E$1</c:f>
              <c:strCache>
                <c:ptCount val="1"/>
                <c:pt idx="0">
                  <c:v>minus 1 std</c:v>
                </c:pt>
              </c:strCache>
            </c:strRef>
          </c:tx>
          <c:spPr>
            <a:ln w="12700" cap="rnd">
              <a:solidFill>
                <a:schemeClr val="tx2"/>
              </a:solidFill>
              <a:round/>
            </a:ln>
            <a:effectLst/>
          </c:spPr>
          <c:marker>
            <c:symbol val="none"/>
          </c:marker>
          <c:cat>
            <c:numRef>
              <c:f>Sheet1!$A$2:$A$358</c:f>
              <c:numCache>
                <c:formatCode>m/d/yy</c:formatCode>
                <c:ptCount val="357"/>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pt idx="339">
                  <c:v>45412</c:v>
                </c:pt>
                <c:pt idx="340">
                  <c:v>45443</c:v>
                </c:pt>
                <c:pt idx="341">
                  <c:v>45473</c:v>
                </c:pt>
                <c:pt idx="342">
                  <c:v>45504</c:v>
                </c:pt>
                <c:pt idx="343">
                  <c:v>45535</c:v>
                </c:pt>
                <c:pt idx="344">
                  <c:v>45565</c:v>
                </c:pt>
                <c:pt idx="345">
                  <c:v>45596</c:v>
                </c:pt>
                <c:pt idx="346">
                  <c:v>45626</c:v>
                </c:pt>
                <c:pt idx="347">
                  <c:v>45657</c:v>
                </c:pt>
                <c:pt idx="348">
                  <c:v>45688</c:v>
                </c:pt>
                <c:pt idx="349">
                  <c:v>45716</c:v>
                </c:pt>
                <c:pt idx="350">
                  <c:v>45747</c:v>
                </c:pt>
                <c:pt idx="351">
                  <c:v>45777</c:v>
                </c:pt>
                <c:pt idx="352">
                  <c:v>45808</c:v>
                </c:pt>
                <c:pt idx="353">
                  <c:v>45838</c:v>
                </c:pt>
                <c:pt idx="354">
                  <c:v>45869</c:v>
                </c:pt>
                <c:pt idx="355">
                  <c:v>45900</c:v>
                </c:pt>
              </c:numCache>
            </c:numRef>
          </c:cat>
          <c:val>
            <c:numRef>
              <c:f>Sheet1!$E$2:$E$358</c:f>
              <c:numCache>
                <c:formatCode>General</c:formatCode>
                <c:ptCount val="357"/>
                <c:pt idx="0">
                  <c:v>17.737124536329265</c:v>
                </c:pt>
                <c:pt idx="1">
                  <c:v>17.737124536329265</c:v>
                </c:pt>
                <c:pt idx="2">
                  <c:v>17.737124536329265</c:v>
                </c:pt>
                <c:pt idx="3">
                  <c:v>17.737124536329265</c:v>
                </c:pt>
                <c:pt idx="4">
                  <c:v>17.737124536329265</c:v>
                </c:pt>
                <c:pt idx="5">
                  <c:v>17.737124536329265</c:v>
                </c:pt>
                <c:pt idx="6">
                  <c:v>17.737124536329265</c:v>
                </c:pt>
                <c:pt idx="7">
                  <c:v>17.737124536329265</c:v>
                </c:pt>
                <c:pt idx="8">
                  <c:v>17.737124536329265</c:v>
                </c:pt>
                <c:pt idx="9">
                  <c:v>17.737124536329265</c:v>
                </c:pt>
                <c:pt idx="10">
                  <c:v>17.737124536329265</c:v>
                </c:pt>
                <c:pt idx="11">
                  <c:v>17.737124536329265</c:v>
                </c:pt>
                <c:pt idx="12">
                  <c:v>17.737124536329265</c:v>
                </c:pt>
                <c:pt idx="13">
                  <c:v>17.737124536329265</c:v>
                </c:pt>
                <c:pt idx="14">
                  <c:v>17.737124536329265</c:v>
                </c:pt>
                <c:pt idx="15">
                  <c:v>17.737124536329265</c:v>
                </c:pt>
                <c:pt idx="16">
                  <c:v>17.737124536329265</c:v>
                </c:pt>
                <c:pt idx="17">
                  <c:v>17.737124536329265</c:v>
                </c:pt>
                <c:pt idx="18">
                  <c:v>17.737124536329265</c:v>
                </c:pt>
                <c:pt idx="19">
                  <c:v>17.737124536329265</c:v>
                </c:pt>
                <c:pt idx="20">
                  <c:v>17.737124536329265</c:v>
                </c:pt>
                <c:pt idx="21">
                  <c:v>17.737124536329265</c:v>
                </c:pt>
                <c:pt idx="22">
                  <c:v>17.737124536329265</c:v>
                </c:pt>
                <c:pt idx="23">
                  <c:v>17.737124536329265</c:v>
                </c:pt>
                <c:pt idx="24">
                  <c:v>17.737124536329265</c:v>
                </c:pt>
                <c:pt idx="25">
                  <c:v>17.737124536329265</c:v>
                </c:pt>
                <c:pt idx="26">
                  <c:v>17.737124536329265</c:v>
                </c:pt>
                <c:pt idx="27">
                  <c:v>17.737124536329265</c:v>
                </c:pt>
                <c:pt idx="28">
                  <c:v>17.737124536329265</c:v>
                </c:pt>
                <c:pt idx="29">
                  <c:v>17.737124536329265</c:v>
                </c:pt>
                <c:pt idx="30">
                  <c:v>17.737124536329265</c:v>
                </c:pt>
                <c:pt idx="31">
                  <c:v>17.737124536329265</c:v>
                </c:pt>
                <c:pt idx="32">
                  <c:v>17.737124536329265</c:v>
                </c:pt>
                <c:pt idx="33">
                  <c:v>17.737124536329265</c:v>
                </c:pt>
                <c:pt idx="34">
                  <c:v>17.737124536329265</c:v>
                </c:pt>
                <c:pt idx="35">
                  <c:v>17.737124536329265</c:v>
                </c:pt>
                <c:pt idx="36">
                  <c:v>17.737124536329265</c:v>
                </c:pt>
                <c:pt idx="37">
                  <c:v>17.737124536329265</c:v>
                </c:pt>
                <c:pt idx="38">
                  <c:v>17.737124536329265</c:v>
                </c:pt>
                <c:pt idx="39">
                  <c:v>17.737124536329265</c:v>
                </c:pt>
                <c:pt idx="40">
                  <c:v>17.737124536329265</c:v>
                </c:pt>
                <c:pt idx="41">
                  <c:v>17.737124536329265</c:v>
                </c:pt>
                <c:pt idx="42">
                  <c:v>17.737124536329265</c:v>
                </c:pt>
                <c:pt idx="43">
                  <c:v>17.737124536329265</c:v>
                </c:pt>
                <c:pt idx="44">
                  <c:v>17.737124536329265</c:v>
                </c:pt>
                <c:pt idx="45">
                  <c:v>17.737124536329265</c:v>
                </c:pt>
                <c:pt idx="46">
                  <c:v>17.737124536329265</c:v>
                </c:pt>
                <c:pt idx="47">
                  <c:v>17.737124536329265</c:v>
                </c:pt>
                <c:pt idx="48">
                  <c:v>17.737124536329265</c:v>
                </c:pt>
                <c:pt idx="49">
                  <c:v>17.737124536329265</c:v>
                </c:pt>
                <c:pt idx="50">
                  <c:v>17.737124536329265</c:v>
                </c:pt>
                <c:pt idx="51">
                  <c:v>17.737124536329265</c:v>
                </c:pt>
                <c:pt idx="52">
                  <c:v>17.737124536329265</c:v>
                </c:pt>
                <c:pt idx="53">
                  <c:v>17.737124536329265</c:v>
                </c:pt>
                <c:pt idx="54">
                  <c:v>17.737124536329265</c:v>
                </c:pt>
                <c:pt idx="55">
                  <c:v>17.737124536329265</c:v>
                </c:pt>
                <c:pt idx="56">
                  <c:v>17.737124536329265</c:v>
                </c:pt>
                <c:pt idx="57">
                  <c:v>17.737124536329265</c:v>
                </c:pt>
                <c:pt idx="58">
                  <c:v>17.737124536329265</c:v>
                </c:pt>
                <c:pt idx="59">
                  <c:v>17.737124536329265</c:v>
                </c:pt>
                <c:pt idx="60">
                  <c:v>17.737124536329265</c:v>
                </c:pt>
                <c:pt idx="61">
                  <c:v>17.737124536329265</c:v>
                </c:pt>
                <c:pt idx="62">
                  <c:v>17.737124536329265</c:v>
                </c:pt>
                <c:pt idx="63">
                  <c:v>17.737124536329265</c:v>
                </c:pt>
                <c:pt idx="64">
                  <c:v>17.737124536329265</c:v>
                </c:pt>
                <c:pt idx="65">
                  <c:v>17.737124536329265</c:v>
                </c:pt>
                <c:pt idx="66">
                  <c:v>17.737124536329265</c:v>
                </c:pt>
                <c:pt idx="67">
                  <c:v>17.737124536329265</c:v>
                </c:pt>
                <c:pt idx="68">
                  <c:v>17.737124536329265</c:v>
                </c:pt>
                <c:pt idx="69">
                  <c:v>17.737124536329265</c:v>
                </c:pt>
                <c:pt idx="70">
                  <c:v>17.737124536329265</c:v>
                </c:pt>
                <c:pt idx="71">
                  <c:v>17.737124536329265</c:v>
                </c:pt>
                <c:pt idx="72">
                  <c:v>17.737124536329265</c:v>
                </c:pt>
                <c:pt idx="73">
                  <c:v>17.737124536329265</c:v>
                </c:pt>
                <c:pt idx="74">
                  <c:v>17.737124536329265</c:v>
                </c:pt>
                <c:pt idx="75">
                  <c:v>17.737124536329265</c:v>
                </c:pt>
                <c:pt idx="76">
                  <c:v>17.737124536329265</c:v>
                </c:pt>
                <c:pt idx="77">
                  <c:v>17.737124536329265</c:v>
                </c:pt>
                <c:pt idx="78">
                  <c:v>17.737124536329265</c:v>
                </c:pt>
                <c:pt idx="79">
                  <c:v>17.737124536329265</c:v>
                </c:pt>
                <c:pt idx="80">
                  <c:v>17.737124536329265</c:v>
                </c:pt>
                <c:pt idx="81">
                  <c:v>17.737124536329265</c:v>
                </c:pt>
                <c:pt idx="82">
                  <c:v>17.737124536329265</c:v>
                </c:pt>
                <c:pt idx="83">
                  <c:v>17.737124536329265</c:v>
                </c:pt>
                <c:pt idx="84">
                  <c:v>17.737124536329265</c:v>
                </c:pt>
                <c:pt idx="85">
                  <c:v>17.737124536329265</c:v>
                </c:pt>
                <c:pt idx="86">
                  <c:v>17.737124536329265</c:v>
                </c:pt>
                <c:pt idx="87">
                  <c:v>17.737124536329265</c:v>
                </c:pt>
                <c:pt idx="88">
                  <c:v>17.737124536329265</c:v>
                </c:pt>
                <c:pt idx="89">
                  <c:v>17.737124536329265</c:v>
                </c:pt>
                <c:pt idx="90">
                  <c:v>17.737124536329265</c:v>
                </c:pt>
                <c:pt idx="91">
                  <c:v>17.737124536329265</c:v>
                </c:pt>
                <c:pt idx="92">
                  <c:v>17.737124536329265</c:v>
                </c:pt>
                <c:pt idx="93">
                  <c:v>17.737124536329265</c:v>
                </c:pt>
                <c:pt idx="94">
                  <c:v>17.737124536329265</c:v>
                </c:pt>
                <c:pt idx="95">
                  <c:v>17.737124536329265</c:v>
                </c:pt>
                <c:pt idx="96">
                  <c:v>17.737124536329265</c:v>
                </c:pt>
                <c:pt idx="97">
                  <c:v>17.737124536329265</c:v>
                </c:pt>
                <c:pt idx="98">
                  <c:v>17.737124536329265</c:v>
                </c:pt>
                <c:pt idx="99">
                  <c:v>17.737124536329265</c:v>
                </c:pt>
                <c:pt idx="100">
                  <c:v>17.737124536329265</c:v>
                </c:pt>
                <c:pt idx="101">
                  <c:v>17.737124536329265</c:v>
                </c:pt>
                <c:pt idx="102">
                  <c:v>17.737124536329265</c:v>
                </c:pt>
                <c:pt idx="103">
                  <c:v>17.737124536329265</c:v>
                </c:pt>
                <c:pt idx="104">
                  <c:v>17.737124536329265</c:v>
                </c:pt>
                <c:pt idx="105">
                  <c:v>17.737124536329265</c:v>
                </c:pt>
                <c:pt idx="106">
                  <c:v>17.737124536329265</c:v>
                </c:pt>
                <c:pt idx="107">
                  <c:v>17.737124536329265</c:v>
                </c:pt>
                <c:pt idx="108">
                  <c:v>17.737124536329265</c:v>
                </c:pt>
                <c:pt idx="109">
                  <c:v>17.737124536329265</c:v>
                </c:pt>
                <c:pt idx="110">
                  <c:v>17.737124536329265</c:v>
                </c:pt>
                <c:pt idx="111">
                  <c:v>17.737124536329265</c:v>
                </c:pt>
                <c:pt idx="112">
                  <c:v>17.737124536329265</c:v>
                </c:pt>
                <c:pt idx="113">
                  <c:v>17.737124536329265</c:v>
                </c:pt>
                <c:pt idx="114">
                  <c:v>17.737124536329265</c:v>
                </c:pt>
                <c:pt idx="115">
                  <c:v>17.737124536329265</c:v>
                </c:pt>
                <c:pt idx="116">
                  <c:v>17.737124536329265</c:v>
                </c:pt>
                <c:pt idx="117">
                  <c:v>17.737124536329265</c:v>
                </c:pt>
                <c:pt idx="118">
                  <c:v>17.737124536329265</c:v>
                </c:pt>
                <c:pt idx="119">
                  <c:v>17.737124536329265</c:v>
                </c:pt>
                <c:pt idx="120">
                  <c:v>17.737124536329265</c:v>
                </c:pt>
                <c:pt idx="121">
                  <c:v>17.737124536329265</c:v>
                </c:pt>
                <c:pt idx="122">
                  <c:v>17.737124536329265</c:v>
                </c:pt>
                <c:pt idx="123">
                  <c:v>17.737124536329265</c:v>
                </c:pt>
                <c:pt idx="124">
                  <c:v>17.737124536329265</c:v>
                </c:pt>
                <c:pt idx="125">
                  <c:v>17.737124536329265</c:v>
                </c:pt>
                <c:pt idx="126">
                  <c:v>17.737124536329265</c:v>
                </c:pt>
                <c:pt idx="127">
                  <c:v>17.737124536329265</c:v>
                </c:pt>
                <c:pt idx="128">
                  <c:v>17.737124536329265</c:v>
                </c:pt>
                <c:pt idx="129">
                  <c:v>17.737124536329265</c:v>
                </c:pt>
                <c:pt idx="130">
                  <c:v>17.737124536329265</c:v>
                </c:pt>
                <c:pt idx="131">
                  <c:v>17.737124536329265</c:v>
                </c:pt>
                <c:pt idx="132">
                  <c:v>17.737124536329265</c:v>
                </c:pt>
                <c:pt idx="133">
                  <c:v>17.737124536329265</c:v>
                </c:pt>
                <c:pt idx="134">
                  <c:v>17.737124536329265</c:v>
                </c:pt>
                <c:pt idx="135">
                  <c:v>17.737124536329265</c:v>
                </c:pt>
                <c:pt idx="136">
                  <c:v>17.737124536329265</c:v>
                </c:pt>
                <c:pt idx="137">
                  <c:v>17.737124536329265</c:v>
                </c:pt>
                <c:pt idx="138">
                  <c:v>17.737124536329265</c:v>
                </c:pt>
                <c:pt idx="139">
                  <c:v>17.737124536329265</c:v>
                </c:pt>
                <c:pt idx="140">
                  <c:v>17.737124536329265</c:v>
                </c:pt>
                <c:pt idx="141">
                  <c:v>17.737124536329265</c:v>
                </c:pt>
                <c:pt idx="142">
                  <c:v>17.737124536329265</c:v>
                </c:pt>
                <c:pt idx="143">
                  <c:v>17.737124536329265</c:v>
                </c:pt>
                <c:pt idx="144">
                  <c:v>17.737124536329265</c:v>
                </c:pt>
                <c:pt idx="145">
                  <c:v>17.737124536329265</c:v>
                </c:pt>
                <c:pt idx="146">
                  <c:v>17.737124536329265</c:v>
                </c:pt>
                <c:pt idx="147">
                  <c:v>17.737124536329265</c:v>
                </c:pt>
                <c:pt idx="148">
                  <c:v>17.737124536329265</c:v>
                </c:pt>
                <c:pt idx="149">
                  <c:v>17.737124536329265</c:v>
                </c:pt>
                <c:pt idx="150">
                  <c:v>17.737124536329265</c:v>
                </c:pt>
                <c:pt idx="151">
                  <c:v>17.737124536329265</c:v>
                </c:pt>
                <c:pt idx="152">
                  <c:v>17.737124536329265</c:v>
                </c:pt>
                <c:pt idx="153">
                  <c:v>17.737124536329265</c:v>
                </c:pt>
                <c:pt idx="154">
                  <c:v>17.737124536329265</c:v>
                </c:pt>
                <c:pt idx="155">
                  <c:v>17.737124536329265</c:v>
                </c:pt>
                <c:pt idx="156">
                  <c:v>17.737124536329265</c:v>
                </c:pt>
                <c:pt idx="157">
                  <c:v>17.737124536329265</c:v>
                </c:pt>
                <c:pt idx="158">
                  <c:v>17.737124536329265</c:v>
                </c:pt>
                <c:pt idx="159">
                  <c:v>17.737124536329265</c:v>
                </c:pt>
                <c:pt idx="160">
                  <c:v>17.737124536329265</c:v>
                </c:pt>
                <c:pt idx="161">
                  <c:v>17.737124536329265</c:v>
                </c:pt>
                <c:pt idx="162">
                  <c:v>17.737124536329265</c:v>
                </c:pt>
                <c:pt idx="163">
                  <c:v>17.737124536329265</c:v>
                </c:pt>
                <c:pt idx="164">
                  <c:v>17.737124536329265</c:v>
                </c:pt>
                <c:pt idx="165">
                  <c:v>17.737124536329265</c:v>
                </c:pt>
                <c:pt idx="166">
                  <c:v>17.737124536329265</c:v>
                </c:pt>
                <c:pt idx="167">
                  <c:v>17.737124536329265</c:v>
                </c:pt>
                <c:pt idx="168">
                  <c:v>17.737124536329265</c:v>
                </c:pt>
                <c:pt idx="169">
                  <c:v>17.737124536329265</c:v>
                </c:pt>
                <c:pt idx="170">
                  <c:v>17.737124536329265</c:v>
                </c:pt>
                <c:pt idx="171">
                  <c:v>17.737124536329265</c:v>
                </c:pt>
                <c:pt idx="172">
                  <c:v>17.737124536329265</c:v>
                </c:pt>
                <c:pt idx="173">
                  <c:v>17.737124536329265</c:v>
                </c:pt>
                <c:pt idx="174">
                  <c:v>17.737124536329265</c:v>
                </c:pt>
                <c:pt idx="175">
                  <c:v>17.737124536329265</c:v>
                </c:pt>
                <c:pt idx="176">
                  <c:v>17.737124536329265</c:v>
                </c:pt>
                <c:pt idx="177">
                  <c:v>17.737124536329265</c:v>
                </c:pt>
                <c:pt idx="178">
                  <c:v>17.737124536329265</c:v>
                </c:pt>
                <c:pt idx="179">
                  <c:v>17.737124536329265</c:v>
                </c:pt>
                <c:pt idx="180">
                  <c:v>17.737124536329265</c:v>
                </c:pt>
                <c:pt idx="181">
                  <c:v>17.737124536329265</c:v>
                </c:pt>
                <c:pt idx="182">
                  <c:v>17.737124536329265</c:v>
                </c:pt>
                <c:pt idx="183">
                  <c:v>17.737124536329265</c:v>
                </c:pt>
                <c:pt idx="184">
                  <c:v>17.737124536329265</c:v>
                </c:pt>
                <c:pt idx="185">
                  <c:v>17.737124536329265</c:v>
                </c:pt>
                <c:pt idx="186">
                  <c:v>17.737124536329265</c:v>
                </c:pt>
                <c:pt idx="187">
                  <c:v>17.737124536329265</c:v>
                </c:pt>
                <c:pt idx="188">
                  <c:v>17.737124536329265</c:v>
                </c:pt>
                <c:pt idx="189">
                  <c:v>17.737124536329265</c:v>
                </c:pt>
                <c:pt idx="190">
                  <c:v>17.737124536329265</c:v>
                </c:pt>
                <c:pt idx="191">
                  <c:v>17.737124536329265</c:v>
                </c:pt>
                <c:pt idx="192">
                  <c:v>17.737124536329265</c:v>
                </c:pt>
                <c:pt idx="193">
                  <c:v>17.737124536329265</c:v>
                </c:pt>
                <c:pt idx="194">
                  <c:v>17.737124536329265</c:v>
                </c:pt>
                <c:pt idx="195">
                  <c:v>17.737124536329265</c:v>
                </c:pt>
                <c:pt idx="196">
                  <c:v>17.737124536329265</c:v>
                </c:pt>
                <c:pt idx="197">
                  <c:v>17.737124536329265</c:v>
                </c:pt>
                <c:pt idx="198">
                  <c:v>17.737124536329265</c:v>
                </c:pt>
                <c:pt idx="199">
                  <c:v>17.737124536329265</c:v>
                </c:pt>
                <c:pt idx="200">
                  <c:v>17.737124536329265</c:v>
                </c:pt>
                <c:pt idx="201">
                  <c:v>17.737124536329265</c:v>
                </c:pt>
                <c:pt idx="202">
                  <c:v>17.737124536329265</c:v>
                </c:pt>
                <c:pt idx="203">
                  <c:v>17.737124536329265</c:v>
                </c:pt>
                <c:pt idx="204">
                  <c:v>17.737124536329265</c:v>
                </c:pt>
                <c:pt idx="205">
                  <c:v>17.737124536329265</c:v>
                </c:pt>
                <c:pt idx="206">
                  <c:v>17.737124536329265</c:v>
                </c:pt>
                <c:pt idx="207">
                  <c:v>17.737124536329265</c:v>
                </c:pt>
                <c:pt idx="208">
                  <c:v>17.737124536329265</c:v>
                </c:pt>
                <c:pt idx="209">
                  <c:v>17.737124536329265</c:v>
                </c:pt>
                <c:pt idx="210">
                  <c:v>17.737124536329265</c:v>
                </c:pt>
                <c:pt idx="211">
                  <c:v>17.737124536329265</c:v>
                </c:pt>
                <c:pt idx="212">
                  <c:v>17.737124536329265</c:v>
                </c:pt>
                <c:pt idx="213">
                  <c:v>17.737124536329265</c:v>
                </c:pt>
                <c:pt idx="214">
                  <c:v>17.737124536329265</c:v>
                </c:pt>
                <c:pt idx="215">
                  <c:v>17.737124536329265</c:v>
                </c:pt>
                <c:pt idx="216">
                  <c:v>17.737124536329265</c:v>
                </c:pt>
                <c:pt idx="217">
                  <c:v>17.737124536329265</c:v>
                </c:pt>
                <c:pt idx="218">
                  <c:v>17.737124536329265</c:v>
                </c:pt>
                <c:pt idx="219">
                  <c:v>17.737124536329265</c:v>
                </c:pt>
                <c:pt idx="220">
                  <c:v>17.737124536329265</c:v>
                </c:pt>
                <c:pt idx="221">
                  <c:v>17.737124536329265</c:v>
                </c:pt>
                <c:pt idx="222">
                  <c:v>17.737124536329265</c:v>
                </c:pt>
                <c:pt idx="223">
                  <c:v>17.737124536329265</c:v>
                </c:pt>
                <c:pt idx="224">
                  <c:v>17.737124536329265</c:v>
                </c:pt>
                <c:pt idx="225">
                  <c:v>17.737124536329265</c:v>
                </c:pt>
                <c:pt idx="226">
                  <c:v>17.737124536329265</c:v>
                </c:pt>
                <c:pt idx="227">
                  <c:v>17.737124536329265</c:v>
                </c:pt>
                <c:pt idx="228">
                  <c:v>17.737124536329265</c:v>
                </c:pt>
                <c:pt idx="229">
                  <c:v>17.737124536329265</c:v>
                </c:pt>
                <c:pt idx="230">
                  <c:v>17.737124536329265</c:v>
                </c:pt>
                <c:pt idx="231">
                  <c:v>17.737124536329265</c:v>
                </c:pt>
                <c:pt idx="232">
                  <c:v>17.737124536329265</c:v>
                </c:pt>
                <c:pt idx="233">
                  <c:v>17.737124536329265</c:v>
                </c:pt>
                <c:pt idx="234">
                  <c:v>17.737124536329265</c:v>
                </c:pt>
                <c:pt idx="235">
                  <c:v>17.737124536329265</c:v>
                </c:pt>
                <c:pt idx="236">
                  <c:v>17.737124536329265</c:v>
                </c:pt>
                <c:pt idx="237">
                  <c:v>17.737124536329265</c:v>
                </c:pt>
                <c:pt idx="238">
                  <c:v>17.737124536329265</c:v>
                </c:pt>
                <c:pt idx="239">
                  <c:v>17.737124536329265</c:v>
                </c:pt>
                <c:pt idx="240">
                  <c:v>17.737124536329265</c:v>
                </c:pt>
                <c:pt idx="241">
                  <c:v>17.737124536329265</c:v>
                </c:pt>
                <c:pt idx="242">
                  <c:v>17.737124536329265</c:v>
                </c:pt>
                <c:pt idx="243">
                  <c:v>17.737124536329265</c:v>
                </c:pt>
                <c:pt idx="244">
                  <c:v>17.737124536329265</c:v>
                </c:pt>
                <c:pt idx="245">
                  <c:v>17.737124536329265</c:v>
                </c:pt>
                <c:pt idx="246">
                  <c:v>17.737124536329265</c:v>
                </c:pt>
                <c:pt idx="247">
                  <c:v>17.737124536329265</c:v>
                </c:pt>
                <c:pt idx="248">
                  <c:v>17.737124536329265</c:v>
                </c:pt>
                <c:pt idx="249">
                  <c:v>17.737124536329265</c:v>
                </c:pt>
                <c:pt idx="250">
                  <c:v>17.737124536329265</c:v>
                </c:pt>
                <c:pt idx="251">
                  <c:v>17.737124536329265</c:v>
                </c:pt>
                <c:pt idx="252">
                  <c:v>17.737124536329265</c:v>
                </c:pt>
                <c:pt idx="253">
                  <c:v>17.737124536329265</c:v>
                </c:pt>
                <c:pt idx="254">
                  <c:v>17.737124536329265</c:v>
                </c:pt>
                <c:pt idx="255">
                  <c:v>17.737124536329265</c:v>
                </c:pt>
                <c:pt idx="256">
                  <c:v>17.737124536329265</c:v>
                </c:pt>
                <c:pt idx="257">
                  <c:v>17.737124536329265</c:v>
                </c:pt>
                <c:pt idx="258">
                  <c:v>17.737124536329265</c:v>
                </c:pt>
                <c:pt idx="259">
                  <c:v>17.737124536329265</c:v>
                </c:pt>
                <c:pt idx="260">
                  <c:v>17.737124536329265</c:v>
                </c:pt>
                <c:pt idx="261">
                  <c:v>17.737124536329265</c:v>
                </c:pt>
                <c:pt idx="262">
                  <c:v>17.737124536329265</c:v>
                </c:pt>
                <c:pt idx="263">
                  <c:v>17.737124536329265</c:v>
                </c:pt>
                <c:pt idx="264">
                  <c:v>17.737124536329265</c:v>
                </c:pt>
                <c:pt idx="265">
                  <c:v>17.737124536329265</c:v>
                </c:pt>
                <c:pt idx="266">
                  <c:v>17.737124536329265</c:v>
                </c:pt>
                <c:pt idx="267">
                  <c:v>17.737124536329265</c:v>
                </c:pt>
                <c:pt idx="268">
                  <c:v>17.737124536329265</c:v>
                </c:pt>
                <c:pt idx="269">
                  <c:v>17.737124536329265</c:v>
                </c:pt>
                <c:pt idx="270">
                  <c:v>17.737124536329265</c:v>
                </c:pt>
                <c:pt idx="271">
                  <c:v>17.737124536329265</c:v>
                </c:pt>
                <c:pt idx="272">
                  <c:v>17.737124536329265</c:v>
                </c:pt>
                <c:pt idx="273">
                  <c:v>17.737124536329265</c:v>
                </c:pt>
                <c:pt idx="274">
                  <c:v>17.737124536329265</c:v>
                </c:pt>
                <c:pt idx="275">
                  <c:v>17.737124536329265</c:v>
                </c:pt>
                <c:pt idx="276">
                  <c:v>17.737124536329265</c:v>
                </c:pt>
                <c:pt idx="277">
                  <c:v>17.737124536329265</c:v>
                </c:pt>
                <c:pt idx="278">
                  <c:v>17.737124536329265</c:v>
                </c:pt>
                <c:pt idx="279">
                  <c:v>17.737124536329265</c:v>
                </c:pt>
                <c:pt idx="280">
                  <c:v>17.737124536329265</c:v>
                </c:pt>
                <c:pt idx="281">
                  <c:v>17.737124536329265</c:v>
                </c:pt>
                <c:pt idx="282">
                  <c:v>17.737124536329265</c:v>
                </c:pt>
                <c:pt idx="283">
                  <c:v>17.737124536329265</c:v>
                </c:pt>
                <c:pt idx="284">
                  <c:v>17.737124536329265</c:v>
                </c:pt>
                <c:pt idx="285">
                  <c:v>17.737124536329265</c:v>
                </c:pt>
                <c:pt idx="286">
                  <c:v>17.737124536329265</c:v>
                </c:pt>
                <c:pt idx="287">
                  <c:v>17.737124536329265</c:v>
                </c:pt>
                <c:pt idx="288">
                  <c:v>17.737124536329265</c:v>
                </c:pt>
                <c:pt idx="289">
                  <c:v>17.737124536329265</c:v>
                </c:pt>
                <c:pt idx="290">
                  <c:v>17.737124536329265</c:v>
                </c:pt>
                <c:pt idx="291">
                  <c:v>17.737124536329265</c:v>
                </c:pt>
                <c:pt idx="292">
                  <c:v>17.737124536329265</c:v>
                </c:pt>
                <c:pt idx="293">
                  <c:v>17.737124536329265</c:v>
                </c:pt>
                <c:pt idx="294">
                  <c:v>17.737124536329265</c:v>
                </c:pt>
                <c:pt idx="295">
                  <c:v>17.737124536329265</c:v>
                </c:pt>
                <c:pt idx="296">
                  <c:v>17.737124536329265</c:v>
                </c:pt>
                <c:pt idx="297">
                  <c:v>17.737124536329265</c:v>
                </c:pt>
                <c:pt idx="298">
                  <c:v>17.737124536329265</c:v>
                </c:pt>
                <c:pt idx="299">
                  <c:v>17.737124536329265</c:v>
                </c:pt>
                <c:pt idx="300">
                  <c:v>17.737124536329265</c:v>
                </c:pt>
                <c:pt idx="301">
                  <c:v>17.737124536329265</c:v>
                </c:pt>
                <c:pt idx="302">
                  <c:v>17.737124536329265</c:v>
                </c:pt>
                <c:pt idx="303">
                  <c:v>17.737124536329265</c:v>
                </c:pt>
                <c:pt idx="304">
                  <c:v>17.737124536329265</c:v>
                </c:pt>
                <c:pt idx="305">
                  <c:v>17.737124536329265</c:v>
                </c:pt>
                <c:pt idx="306">
                  <c:v>17.737124536329265</c:v>
                </c:pt>
                <c:pt idx="307">
                  <c:v>17.737124536329265</c:v>
                </c:pt>
                <c:pt idx="308">
                  <c:v>17.737124536329265</c:v>
                </c:pt>
                <c:pt idx="309">
                  <c:v>17.737124536329265</c:v>
                </c:pt>
                <c:pt idx="310">
                  <c:v>17.737124536329265</c:v>
                </c:pt>
                <c:pt idx="311">
                  <c:v>17.737124536329265</c:v>
                </c:pt>
                <c:pt idx="312">
                  <c:v>17.737124536329265</c:v>
                </c:pt>
                <c:pt idx="313">
                  <c:v>17.737124536329265</c:v>
                </c:pt>
                <c:pt idx="314">
                  <c:v>17.737124536329265</c:v>
                </c:pt>
                <c:pt idx="315">
                  <c:v>17.737124536329265</c:v>
                </c:pt>
                <c:pt idx="316">
                  <c:v>17.737124536329265</c:v>
                </c:pt>
                <c:pt idx="317">
                  <c:v>17.737124536329265</c:v>
                </c:pt>
                <c:pt idx="318">
                  <c:v>17.737124536329265</c:v>
                </c:pt>
                <c:pt idx="319">
                  <c:v>17.737124536329265</c:v>
                </c:pt>
                <c:pt idx="320">
                  <c:v>17.737124536329265</c:v>
                </c:pt>
                <c:pt idx="321">
                  <c:v>17.737124536329265</c:v>
                </c:pt>
                <c:pt idx="322">
                  <c:v>17.737124536329265</c:v>
                </c:pt>
                <c:pt idx="323">
                  <c:v>17.737124536329265</c:v>
                </c:pt>
                <c:pt idx="324">
                  <c:v>17.737124536329265</c:v>
                </c:pt>
                <c:pt idx="325">
                  <c:v>17.737124536329265</c:v>
                </c:pt>
                <c:pt idx="326">
                  <c:v>17.737124536329265</c:v>
                </c:pt>
                <c:pt idx="327">
                  <c:v>17.737124536329265</c:v>
                </c:pt>
                <c:pt idx="328">
                  <c:v>17.737124536329265</c:v>
                </c:pt>
                <c:pt idx="329">
                  <c:v>17.737124536329265</c:v>
                </c:pt>
                <c:pt idx="330">
                  <c:v>17.737124536329265</c:v>
                </c:pt>
                <c:pt idx="331">
                  <c:v>17.737124536329265</c:v>
                </c:pt>
                <c:pt idx="332">
                  <c:v>17.737124536329265</c:v>
                </c:pt>
                <c:pt idx="333">
                  <c:v>17.737124536329265</c:v>
                </c:pt>
                <c:pt idx="334">
                  <c:v>17.737124536329265</c:v>
                </c:pt>
                <c:pt idx="335">
                  <c:v>17.737124536329265</c:v>
                </c:pt>
                <c:pt idx="336">
                  <c:v>17.737124536329265</c:v>
                </c:pt>
                <c:pt idx="337">
                  <c:v>17.737124536329265</c:v>
                </c:pt>
                <c:pt idx="338">
                  <c:v>17.737124536329265</c:v>
                </c:pt>
                <c:pt idx="339">
                  <c:v>17.737124536329265</c:v>
                </c:pt>
                <c:pt idx="340">
                  <c:v>17.737124536329265</c:v>
                </c:pt>
                <c:pt idx="341">
                  <c:v>17.737124536329265</c:v>
                </c:pt>
                <c:pt idx="342">
                  <c:v>17.737124536329265</c:v>
                </c:pt>
                <c:pt idx="343">
                  <c:v>17.737124536329265</c:v>
                </c:pt>
                <c:pt idx="344">
                  <c:v>17.737124536329265</c:v>
                </c:pt>
                <c:pt idx="345">
                  <c:v>17.737124536329265</c:v>
                </c:pt>
                <c:pt idx="346">
                  <c:v>17.737124536329265</c:v>
                </c:pt>
                <c:pt idx="347">
                  <c:v>17.737124536329265</c:v>
                </c:pt>
                <c:pt idx="348">
                  <c:v>17.737124536329265</c:v>
                </c:pt>
                <c:pt idx="349">
                  <c:v>17.737124536329265</c:v>
                </c:pt>
                <c:pt idx="350">
                  <c:v>17.737124536329265</c:v>
                </c:pt>
                <c:pt idx="351">
                  <c:v>17.737124536329265</c:v>
                </c:pt>
                <c:pt idx="352">
                  <c:v>17.737124536329265</c:v>
                </c:pt>
                <c:pt idx="353">
                  <c:v>17.737124536329265</c:v>
                </c:pt>
                <c:pt idx="354">
                  <c:v>17.737124536329265</c:v>
                </c:pt>
                <c:pt idx="355">
                  <c:v>17.737124536329265</c:v>
                </c:pt>
                <c:pt idx="356">
                  <c:v>17.704972670600647</c:v>
                </c:pt>
              </c:numCache>
            </c:numRef>
          </c:val>
          <c:smooth val="0"/>
          <c:extLst>
            <c:ext xmlns:c16="http://schemas.microsoft.com/office/drawing/2014/chart" uri="{C3380CC4-5D6E-409C-BE32-E72D297353CC}">
              <c16:uniqueId val="{00000003-CBF5-1B40-B4FB-A71366DE20F1}"/>
            </c:ext>
          </c:extLst>
        </c:ser>
        <c:dLbls>
          <c:showLegendKey val="0"/>
          <c:showVal val="0"/>
          <c:showCatName val="0"/>
          <c:showSerName val="0"/>
          <c:showPercent val="0"/>
          <c:showBubbleSize val="0"/>
        </c:dLbls>
        <c:smooth val="0"/>
        <c:axId val="848629808"/>
        <c:axId val="848705008"/>
      </c:lineChart>
      <c:dateAx>
        <c:axId val="84862980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48705008"/>
        <c:crosses val="autoZero"/>
        <c:auto val="1"/>
        <c:lblOffset val="100"/>
        <c:baseTimeUnit val="months"/>
        <c:majorUnit val="5"/>
        <c:majorTimeUnit val="years"/>
      </c:dateAx>
      <c:valAx>
        <c:axId val="848705008"/>
        <c:scaling>
          <c:orientation val="minMax"/>
          <c:max val="4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4862980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Data center as % of nonresidential spend</c:v>
                </c:pt>
              </c:strCache>
            </c:strRef>
          </c:tx>
          <c:spPr>
            <a:ln w="28575" cap="rnd">
              <a:solidFill>
                <a:schemeClr val="accent1"/>
              </a:solidFill>
              <a:round/>
            </a:ln>
            <a:effectLst/>
          </c:spPr>
          <c:marker>
            <c:symbol val="none"/>
          </c:marker>
          <c:cat>
            <c:strRef>
              <c:f>Sheet1!$A$2:$A$140</c:f>
              <c:strCache>
                <c:ptCount val="139"/>
                <c:pt idx="0">
                  <c:v>25-Jul</c:v>
                </c:pt>
                <c:pt idx="1">
                  <c:v>Jun-25</c:v>
                </c:pt>
                <c:pt idx="2">
                  <c:v>May-25</c:v>
                </c:pt>
                <c:pt idx="3">
                  <c:v>Apr-25</c:v>
                </c:pt>
                <c:pt idx="4">
                  <c:v>Mar-25</c:v>
                </c:pt>
                <c:pt idx="5">
                  <c:v>Feb-25</c:v>
                </c:pt>
                <c:pt idx="6">
                  <c:v>Jan-25</c:v>
                </c:pt>
                <c:pt idx="7">
                  <c:v>Dec-24</c:v>
                </c:pt>
                <c:pt idx="8">
                  <c:v>Nov-24</c:v>
                </c:pt>
                <c:pt idx="9">
                  <c:v>Oct-24</c:v>
                </c:pt>
                <c:pt idx="10">
                  <c:v>Sep-24</c:v>
                </c:pt>
                <c:pt idx="11">
                  <c:v>Aug-24</c:v>
                </c:pt>
                <c:pt idx="12">
                  <c:v>Jul-24</c:v>
                </c:pt>
                <c:pt idx="13">
                  <c:v>Jun-24</c:v>
                </c:pt>
                <c:pt idx="14">
                  <c:v>May-24</c:v>
                </c:pt>
                <c:pt idx="15">
                  <c:v>Apr-24</c:v>
                </c:pt>
                <c:pt idx="16">
                  <c:v>Mar-24</c:v>
                </c:pt>
                <c:pt idx="17">
                  <c:v>Feb-24</c:v>
                </c:pt>
                <c:pt idx="18">
                  <c:v>Jan-24</c:v>
                </c:pt>
                <c:pt idx="19">
                  <c:v>Dec-23</c:v>
                </c:pt>
                <c:pt idx="20">
                  <c:v>Nov-23</c:v>
                </c:pt>
                <c:pt idx="21">
                  <c:v>Oct-23</c:v>
                </c:pt>
                <c:pt idx="22">
                  <c:v>Sep-23</c:v>
                </c:pt>
                <c:pt idx="23">
                  <c:v>Aug-23</c:v>
                </c:pt>
                <c:pt idx="24">
                  <c:v>Jul-23</c:v>
                </c:pt>
                <c:pt idx="25">
                  <c:v>Jun-23</c:v>
                </c:pt>
                <c:pt idx="26">
                  <c:v>May-23</c:v>
                </c:pt>
                <c:pt idx="27">
                  <c:v>Apr-23</c:v>
                </c:pt>
                <c:pt idx="28">
                  <c:v>Mar-23</c:v>
                </c:pt>
                <c:pt idx="29">
                  <c:v>Feb-23</c:v>
                </c:pt>
                <c:pt idx="30">
                  <c:v>Jan-23</c:v>
                </c:pt>
                <c:pt idx="31">
                  <c:v>Dec-22</c:v>
                </c:pt>
                <c:pt idx="32">
                  <c:v>Nov-22</c:v>
                </c:pt>
                <c:pt idx="33">
                  <c:v>Oct-22</c:v>
                </c:pt>
                <c:pt idx="34">
                  <c:v>Sep-22</c:v>
                </c:pt>
                <c:pt idx="35">
                  <c:v>Aug-22</c:v>
                </c:pt>
                <c:pt idx="36">
                  <c:v>Jul-22</c:v>
                </c:pt>
                <c:pt idx="37">
                  <c:v>Jun-22</c:v>
                </c:pt>
                <c:pt idx="38">
                  <c:v>May-22</c:v>
                </c:pt>
                <c:pt idx="39">
                  <c:v>Apr-22</c:v>
                </c:pt>
                <c:pt idx="40">
                  <c:v>Mar-22</c:v>
                </c:pt>
                <c:pt idx="41">
                  <c:v>Feb-22</c:v>
                </c:pt>
                <c:pt idx="42">
                  <c:v>Jan-22</c:v>
                </c:pt>
                <c:pt idx="43">
                  <c:v>Dec-21</c:v>
                </c:pt>
                <c:pt idx="44">
                  <c:v>Nov-21</c:v>
                </c:pt>
                <c:pt idx="45">
                  <c:v>Oct-21</c:v>
                </c:pt>
                <c:pt idx="46">
                  <c:v>Sep-21</c:v>
                </c:pt>
                <c:pt idx="47">
                  <c:v>Aug-21</c:v>
                </c:pt>
                <c:pt idx="48">
                  <c:v>Jul-21</c:v>
                </c:pt>
                <c:pt idx="49">
                  <c:v>Jun-21</c:v>
                </c:pt>
                <c:pt idx="50">
                  <c:v>May-21</c:v>
                </c:pt>
                <c:pt idx="51">
                  <c:v>Apr-21</c:v>
                </c:pt>
                <c:pt idx="52">
                  <c:v>Mar-21</c:v>
                </c:pt>
                <c:pt idx="53">
                  <c:v>Feb-21</c:v>
                </c:pt>
                <c:pt idx="54">
                  <c:v>Jan-21</c:v>
                </c:pt>
                <c:pt idx="55">
                  <c:v>Dec-20</c:v>
                </c:pt>
                <c:pt idx="56">
                  <c:v>Nov-20</c:v>
                </c:pt>
                <c:pt idx="57">
                  <c:v>Oct-20</c:v>
                </c:pt>
                <c:pt idx="58">
                  <c:v>Sep-20</c:v>
                </c:pt>
                <c:pt idx="59">
                  <c:v>Aug-20</c:v>
                </c:pt>
                <c:pt idx="60">
                  <c:v>Jul-20</c:v>
                </c:pt>
                <c:pt idx="61">
                  <c:v>Jun-20</c:v>
                </c:pt>
                <c:pt idx="62">
                  <c:v>May-20</c:v>
                </c:pt>
                <c:pt idx="63">
                  <c:v>Apr-20</c:v>
                </c:pt>
                <c:pt idx="64">
                  <c:v>Mar-20</c:v>
                </c:pt>
                <c:pt idx="65">
                  <c:v>Feb-20</c:v>
                </c:pt>
                <c:pt idx="66">
                  <c:v>Jan-20</c:v>
                </c:pt>
                <c:pt idx="67">
                  <c:v>Dec-19</c:v>
                </c:pt>
                <c:pt idx="68">
                  <c:v>Nov-19</c:v>
                </c:pt>
                <c:pt idx="69">
                  <c:v>Oct-19</c:v>
                </c:pt>
                <c:pt idx="70">
                  <c:v>Sep-19</c:v>
                </c:pt>
                <c:pt idx="71">
                  <c:v>Aug-19</c:v>
                </c:pt>
                <c:pt idx="72">
                  <c:v>Jul-19</c:v>
                </c:pt>
                <c:pt idx="73">
                  <c:v>Jun-19</c:v>
                </c:pt>
                <c:pt idx="74">
                  <c:v>May-19</c:v>
                </c:pt>
                <c:pt idx="75">
                  <c:v>Apr-19</c:v>
                </c:pt>
                <c:pt idx="76">
                  <c:v>Mar-19</c:v>
                </c:pt>
                <c:pt idx="77">
                  <c:v>Feb-19</c:v>
                </c:pt>
                <c:pt idx="78">
                  <c:v>Jan-19</c:v>
                </c:pt>
                <c:pt idx="79">
                  <c:v>Dec-18</c:v>
                </c:pt>
                <c:pt idx="80">
                  <c:v>Nov-18</c:v>
                </c:pt>
                <c:pt idx="81">
                  <c:v>Oct-18</c:v>
                </c:pt>
                <c:pt idx="82">
                  <c:v>Sep-18</c:v>
                </c:pt>
                <c:pt idx="83">
                  <c:v>Aug-18</c:v>
                </c:pt>
                <c:pt idx="84">
                  <c:v>Jul-18</c:v>
                </c:pt>
                <c:pt idx="85">
                  <c:v>Jun-18</c:v>
                </c:pt>
                <c:pt idx="86">
                  <c:v>May-18</c:v>
                </c:pt>
                <c:pt idx="87">
                  <c:v>Apr-18</c:v>
                </c:pt>
                <c:pt idx="88">
                  <c:v>Mar-18</c:v>
                </c:pt>
                <c:pt idx="89">
                  <c:v>Feb-18</c:v>
                </c:pt>
                <c:pt idx="90">
                  <c:v>Jan-18</c:v>
                </c:pt>
                <c:pt idx="91">
                  <c:v>Dec-17</c:v>
                </c:pt>
                <c:pt idx="92">
                  <c:v>Nov-17</c:v>
                </c:pt>
                <c:pt idx="93">
                  <c:v>Oct-17</c:v>
                </c:pt>
                <c:pt idx="94">
                  <c:v>Sep-17</c:v>
                </c:pt>
                <c:pt idx="95">
                  <c:v>Aug-17</c:v>
                </c:pt>
                <c:pt idx="96">
                  <c:v>Jul-17</c:v>
                </c:pt>
                <c:pt idx="97">
                  <c:v>Jun-17</c:v>
                </c:pt>
                <c:pt idx="98">
                  <c:v>May-17</c:v>
                </c:pt>
                <c:pt idx="99">
                  <c:v>Apr-17</c:v>
                </c:pt>
                <c:pt idx="100">
                  <c:v>Mar-17</c:v>
                </c:pt>
                <c:pt idx="101">
                  <c:v>Feb-17</c:v>
                </c:pt>
                <c:pt idx="102">
                  <c:v>Jan-17</c:v>
                </c:pt>
                <c:pt idx="103">
                  <c:v>Dec-16</c:v>
                </c:pt>
                <c:pt idx="104">
                  <c:v>Nov-16</c:v>
                </c:pt>
                <c:pt idx="105">
                  <c:v>Oct-16</c:v>
                </c:pt>
                <c:pt idx="106">
                  <c:v>Sep-16</c:v>
                </c:pt>
                <c:pt idx="107">
                  <c:v>Aug-16</c:v>
                </c:pt>
                <c:pt idx="108">
                  <c:v>Jul-16</c:v>
                </c:pt>
                <c:pt idx="109">
                  <c:v>Jun-16</c:v>
                </c:pt>
                <c:pt idx="110">
                  <c:v>May-16</c:v>
                </c:pt>
                <c:pt idx="111">
                  <c:v>Apr-16</c:v>
                </c:pt>
                <c:pt idx="112">
                  <c:v>Mar-16</c:v>
                </c:pt>
                <c:pt idx="113">
                  <c:v>Feb-16</c:v>
                </c:pt>
                <c:pt idx="114">
                  <c:v>Jan-16</c:v>
                </c:pt>
                <c:pt idx="115">
                  <c:v>Dec-15</c:v>
                </c:pt>
                <c:pt idx="116">
                  <c:v>Nov-15</c:v>
                </c:pt>
                <c:pt idx="117">
                  <c:v>Oct-15</c:v>
                </c:pt>
                <c:pt idx="118">
                  <c:v>Sep-15</c:v>
                </c:pt>
                <c:pt idx="119">
                  <c:v>Aug-15</c:v>
                </c:pt>
                <c:pt idx="120">
                  <c:v>Jul-15</c:v>
                </c:pt>
                <c:pt idx="121">
                  <c:v>Jun-15</c:v>
                </c:pt>
                <c:pt idx="122">
                  <c:v>May-15</c:v>
                </c:pt>
                <c:pt idx="123">
                  <c:v>Apr-15</c:v>
                </c:pt>
                <c:pt idx="124">
                  <c:v>Mar-15</c:v>
                </c:pt>
                <c:pt idx="125">
                  <c:v>Feb-15</c:v>
                </c:pt>
                <c:pt idx="126">
                  <c:v>Jan-15</c:v>
                </c:pt>
                <c:pt idx="127">
                  <c:v>Dec-14</c:v>
                </c:pt>
                <c:pt idx="128">
                  <c:v>Nov-14</c:v>
                </c:pt>
                <c:pt idx="129">
                  <c:v>Oct-14</c:v>
                </c:pt>
                <c:pt idx="130">
                  <c:v>Sep-14</c:v>
                </c:pt>
                <c:pt idx="131">
                  <c:v>Aug-14</c:v>
                </c:pt>
                <c:pt idx="132">
                  <c:v>Jul-14</c:v>
                </c:pt>
                <c:pt idx="133">
                  <c:v>Jun-14</c:v>
                </c:pt>
                <c:pt idx="134">
                  <c:v>May-14</c:v>
                </c:pt>
                <c:pt idx="135">
                  <c:v>Apr-14</c:v>
                </c:pt>
                <c:pt idx="136">
                  <c:v>Mar-14</c:v>
                </c:pt>
                <c:pt idx="137">
                  <c:v>Feb-14</c:v>
                </c:pt>
                <c:pt idx="138">
                  <c:v>Jan-14</c:v>
                </c:pt>
              </c:strCache>
            </c:strRef>
          </c:cat>
          <c:val>
            <c:numRef>
              <c:f>Sheet1!$B$2:$B$140</c:f>
              <c:numCache>
                <c:formatCode>0.0%</c:formatCode>
                <c:ptCount val="139"/>
                <c:pt idx="0" formatCode="0.00%">
                  <c:v>5.7000000000000002E-2</c:v>
                </c:pt>
                <c:pt idx="1">
                  <c:v>5.5109965307616408E-2</c:v>
                </c:pt>
                <c:pt idx="2">
                  <c:v>5.4338932473408097E-2</c:v>
                </c:pt>
                <c:pt idx="3">
                  <c:v>5.3563944679067665E-2</c:v>
                </c:pt>
                <c:pt idx="4">
                  <c:v>4.9358731622186736E-2</c:v>
                </c:pt>
                <c:pt idx="5">
                  <c:v>4.903949409378356E-2</c:v>
                </c:pt>
                <c:pt idx="6">
                  <c:v>4.7282248329564583E-2</c:v>
                </c:pt>
                <c:pt idx="7">
                  <c:v>4.581598497836558E-2</c:v>
                </c:pt>
                <c:pt idx="8">
                  <c:v>4.5768458061275739E-2</c:v>
                </c:pt>
                <c:pt idx="9">
                  <c:v>4.5792909878577093E-2</c:v>
                </c:pt>
                <c:pt idx="10">
                  <c:v>4.4389774307412561E-2</c:v>
                </c:pt>
                <c:pt idx="11">
                  <c:v>4.4551238457934746E-2</c:v>
                </c:pt>
                <c:pt idx="12">
                  <c:v>4.2382905510238565E-2</c:v>
                </c:pt>
                <c:pt idx="13">
                  <c:v>4.0928630224688269E-2</c:v>
                </c:pt>
                <c:pt idx="14">
                  <c:v>3.9748759305210921E-2</c:v>
                </c:pt>
                <c:pt idx="15">
                  <c:v>3.6611025389255154E-2</c:v>
                </c:pt>
                <c:pt idx="16">
                  <c:v>3.5464693419346681E-2</c:v>
                </c:pt>
                <c:pt idx="17">
                  <c:v>3.3100103232995233E-2</c:v>
                </c:pt>
                <c:pt idx="18">
                  <c:v>3.2013299098031467E-2</c:v>
                </c:pt>
                <c:pt idx="19">
                  <c:v>3.0238612381964663E-2</c:v>
                </c:pt>
                <c:pt idx="20">
                  <c:v>2.9147711866959899E-2</c:v>
                </c:pt>
                <c:pt idx="21">
                  <c:v>2.9659694036840462E-2</c:v>
                </c:pt>
                <c:pt idx="22">
                  <c:v>2.820870197551812E-2</c:v>
                </c:pt>
                <c:pt idx="23">
                  <c:v>2.7436626535180593E-2</c:v>
                </c:pt>
                <c:pt idx="24">
                  <c:v>2.670832809948499E-2</c:v>
                </c:pt>
                <c:pt idx="25">
                  <c:v>2.49144785141911E-2</c:v>
                </c:pt>
                <c:pt idx="26">
                  <c:v>2.4674971614987287E-2</c:v>
                </c:pt>
                <c:pt idx="27">
                  <c:v>2.4649210212515722E-2</c:v>
                </c:pt>
                <c:pt idx="28">
                  <c:v>2.4806043282972642E-2</c:v>
                </c:pt>
                <c:pt idx="29">
                  <c:v>2.5042831626143694E-2</c:v>
                </c:pt>
                <c:pt idx="30">
                  <c:v>2.3086044615726675E-2</c:v>
                </c:pt>
                <c:pt idx="31">
                  <c:v>2.1224504822914367E-2</c:v>
                </c:pt>
                <c:pt idx="32">
                  <c:v>2.047981275599766E-2</c:v>
                </c:pt>
                <c:pt idx="33">
                  <c:v>1.9697219323777618E-2</c:v>
                </c:pt>
                <c:pt idx="34">
                  <c:v>2.351507992173945E-2</c:v>
                </c:pt>
                <c:pt idx="35">
                  <c:v>2.2023425950494675E-2</c:v>
                </c:pt>
                <c:pt idx="36">
                  <c:v>2.1522279149200435E-2</c:v>
                </c:pt>
                <c:pt idx="37">
                  <c:v>2.0762416641783618E-2</c:v>
                </c:pt>
                <c:pt idx="38">
                  <c:v>2.1240178994906482E-2</c:v>
                </c:pt>
                <c:pt idx="39">
                  <c:v>2.1511517228250523E-2</c:v>
                </c:pt>
                <c:pt idx="40">
                  <c:v>2.0322666904358678E-2</c:v>
                </c:pt>
                <c:pt idx="41">
                  <c:v>1.9225748261375235E-2</c:v>
                </c:pt>
                <c:pt idx="42">
                  <c:v>2.1210728710668248E-2</c:v>
                </c:pt>
                <c:pt idx="43">
                  <c:v>2.1620348563353743E-2</c:v>
                </c:pt>
                <c:pt idx="44">
                  <c:v>1.9629552741448113E-2</c:v>
                </c:pt>
                <c:pt idx="45">
                  <c:v>1.8688147295742231E-2</c:v>
                </c:pt>
                <c:pt idx="46">
                  <c:v>2.1985930861560605E-2</c:v>
                </c:pt>
                <c:pt idx="47">
                  <c:v>2.1635685989545485E-2</c:v>
                </c:pt>
                <c:pt idx="48">
                  <c:v>2.0049003439664516E-2</c:v>
                </c:pt>
                <c:pt idx="49">
                  <c:v>1.8991069955938834E-2</c:v>
                </c:pt>
                <c:pt idx="50">
                  <c:v>1.9544133095546382E-2</c:v>
                </c:pt>
                <c:pt idx="51">
                  <c:v>1.9210876311511749E-2</c:v>
                </c:pt>
                <c:pt idx="52">
                  <c:v>2.0581867051591547E-2</c:v>
                </c:pt>
                <c:pt idx="53">
                  <c:v>1.8642203803546042E-2</c:v>
                </c:pt>
                <c:pt idx="54">
                  <c:v>1.9617212179129834E-2</c:v>
                </c:pt>
                <c:pt idx="55">
                  <c:v>1.8833535844471446E-2</c:v>
                </c:pt>
                <c:pt idx="56">
                  <c:v>1.8426665343980953E-2</c:v>
                </c:pt>
                <c:pt idx="57">
                  <c:v>1.8413799657859723E-2</c:v>
                </c:pt>
                <c:pt idx="58">
                  <c:v>2.1122885917278664E-2</c:v>
                </c:pt>
                <c:pt idx="59">
                  <c:v>1.9053576154160753E-2</c:v>
                </c:pt>
                <c:pt idx="60">
                  <c:v>1.8089810589042066E-2</c:v>
                </c:pt>
                <c:pt idx="61">
                  <c:v>1.8461682637115479E-2</c:v>
                </c:pt>
                <c:pt idx="62">
                  <c:v>1.8258122090639397E-2</c:v>
                </c:pt>
                <c:pt idx="63">
                  <c:v>1.7887128568299628E-2</c:v>
                </c:pt>
                <c:pt idx="64">
                  <c:v>1.8252651323858306E-2</c:v>
                </c:pt>
                <c:pt idx="65">
                  <c:v>1.8306354251361272E-2</c:v>
                </c:pt>
                <c:pt idx="66">
                  <c:v>1.8369153592681847E-2</c:v>
                </c:pt>
                <c:pt idx="67">
                  <c:v>1.4822546972860125E-2</c:v>
                </c:pt>
                <c:pt idx="68">
                  <c:v>1.7316985860032219E-2</c:v>
                </c:pt>
                <c:pt idx="69">
                  <c:v>1.6611076977091195E-2</c:v>
                </c:pt>
                <c:pt idx="70">
                  <c:v>1.5842952003208698E-2</c:v>
                </c:pt>
                <c:pt idx="71">
                  <c:v>1.7037715204430252E-2</c:v>
                </c:pt>
                <c:pt idx="72">
                  <c:v>1.7740343790879673E-2</c:v>
                </c:pt>
                <c:pt idx="73">
                  <c:v>1.8538840505265126E-2</c:v>
                </c:pt>
                <c:pt idx="74">
                  <c:v>1.8462942066216896E-2</c:v>
                </c:pt>
                <c:pt idx="75">
                  <c:v>1.6249716574710905E-2</c:v>
                </c:pt>
                <c:pt idx="76">
                  <c:v>1.6052162983136064E-2</c:v>
                </c:pt>
                <c:pt idx="77">
                  <c:v>1.7169542238751712E-2</c:v>
                </c:pt>
                <c:pt idx="78">
                  <c:v>1.7821838106535617E-2</c:v>
                </c:pt>
                <c:pt idx="79">
                  <c:v>1.7093791281373845E-2</c:v>
                </c:pt>
                <c:pt idx="80">
                  <c:v>1.5010852794267632E-2</c:v>
                </c:pt>
                <c:pt idx="81">
                  <c:v>1.6076213158678177E-2</c:v>
                </c:pt>
                <c:pt idx="82">
                  <c:v>1.3820853743876836E-2</c:v>
                </c:pt>
                <c:pt idx="83">
                  <c:v>1.4939770956491627E-2</c:v>
                </c:pt>
                <c:pt idx="84">
                  <c:v>1.6593088750190287E-2</c:v>
                </c:pt>
                <c:pt idx="85">
                  <c:v>1.6038351488379097E-2</c:v>
                </c:pt>
                <c:pt idx="86">
                  <c:v>1.5383470213135499E-2</c:v>
                </c:pt>
                <c:pt idx="87">
                  <c:v>1.3924637084319983E-2</c:v>
                </c:pt>
                <c:pt idx="88">
                  <c:v>1.3641661368934096E-2</c:v>
                </c:pt>
                <c:pt idx="89">
                  <c:v>1.2995522551053839E-2</c:v>
                </c:pt>
                <c:pt idx="90">
                  <c:v>1.2894582600686594E-2</c:v>
                </c:pt>
                <c:pt idx="91">
                  <c:v>1.2579817715439612E-2</c:v>
                </c:pt>
                <c:pt idx="92">
                  <c:v>1.1790498088388631E-2</c:v>
                </c:pt>
                <c:pt idx="93">
                  <c:v>1.0582698458098234E-2</c:v>
                </c:pt>
                <c:pt idx="94">
                  <c:v>1.0921214985167099E-2</c:v>
                </c:pt>
                <c:pt idx="95">
                  <c:v>1.0208388288050646E-2</c:v>
                </c:pt>
                <c:pt idx="96">
                  <c:v>1.0944900853648746E-2</c:v>
                </c:pt>
                <c:pt idx="97">
                  <c:v>1.0646032405484005E-2</c:v>
                </c:pt>
                <c:pt idx="98">
                  <c:v>1.1523085364897703E-2</c:v>
                </c:pt>
                <c:pt idx="99">
                  <c:v>9.6605174107630178E-3</c:v>
                </c:pt>
                <c:pt idx="100">
                  <c:v>8.7714428468328425E-3</c:v>
                </c:pt>
                <c:pt idx="101">
                  <c:v>9.4218164794007495E-3</c:v>
                </c:pt>
                <c:pt idx="102">
                  <c:v>8.7116529139472706E-3</c:v>
                </c:pt>
                <c:pt idx="103">
                  <c:v>9.4073625128461881E-3</c:v>
                </c:pt>
                <c:pt idx="104">
                  <c:v>8.6118251928020573E-3</c:v>
                </c:pt>
                <c:pt idx="105">
                  <c:v>8.3752093802345051E-3</c:v>
                </c:pt>
                <c:pt idx="106">
                  <c:v>9.5053642873525138E-3</c:v>
                </c:pt>
                <c:pt idx="107">
                  <c:v>1.023064038139415E-2</c:v>
                </c:pt>
                <c:pt idx="108">
                  <c:v>9.6434295924534251E-3</c:v>
                </c:pt>
                <c:pt idx="109">
                  <c:v>1.0313854509373858E-2</c:v>
                </c:pt>
                <c:pt idx="110">
                  <c:v>9.5993891297826497E-3</c:v>
                </c:pt>
                <c:pt idx="111">
                  <c:v>1.0442437144007825E-2</c:v>
                </c:pt>
                <c:pt idx="112">
                  <c:v>9.7811176716168669E-3</c:v>
                </c:pt>
                <c:pt idx="113">
                  <c:v>9.1860168410308751E-3</c:v>
                </c:pt>
                <c:pt idx="114">
                  <c:v>7.9318062137967351E-3</c:v>
                </c:pt>
                <c:pt idx="115">
                  <c:v>7.4012424575691819E-3</c:v>
                </c:pt>
                <c:pt idx="116">
                  <c:v>7.2557657424203162E-3</c:v>
                </c:pt>
                <c:pt idx="117">
                  <c:v>6.7543152569697305E-3</c:v>
                </c:pt>
                <c:pt idx="118">
                  <c:v>6.8481848184818485E-3</c:v>
                </c:pt>
                <c:pt idx="119">
                  <c:v>6.8185597871278899E-3</c:v>
                </c:pt>
                <c:pt idx="120">
                  <c:v>6.4769381746810602E-3</c:v>
                </c:pt>
                <c:pt idx="121">
                  <c:v>9.2612710483432909E-3</c:v>
                </c:pt>
                <c:pt idx="122">
                  <c:v>7.9891595855799899E-3</c:v>
                </c:pt>
                <c:pt idx="123">
                  <c:v>5.6421278882321331E-3</c:v>
                </c:pt>
                <c:pt idx="124">
                  <c:v>5.4426124539779094E-3</c:v>
                </c:pt>
                <c:pt idx="125">
                  <c:v>5.0712052796109764E-3</c:v>
                </c:pt>
                <c:pt idx="126">
                  <c:v>5.1482774427871227E-3</c:v>
                </c:pt>
                <c:pt idx="127">
                  <c:v>4.2998331408034916E-3</c:v>
                </c:pt>
                <c:pt idx="128">
                  <c:v>5.1897705246045141E-3</c:v>
                </c:pt>
                <c:pt idx="129">
                  <c:v>4.8688125507167978E-3</c:v>
                </c:pt>
                <c:pt idx="130">
                  <c:v>5.3843005132403416E-3</c:v>
                </c:pt>
                <c:pt idx="131">
                  <c:v>5.4916655898694924E-3</c:v>
                </c:pt>
                <c:pt idx="132">
                  <c:v>5.0014614660127956E-3</c:v>
                </c:pt>
                <c:pt idx="133">
                  <c:v>4.86484744998228E-3</c:v>
                </c:pt>
                <c:pt idx="134">
                  <c:v>5.1176392396650276E-3</c:v>
                </c:pt>
                <c:pt idx="135">
                  <c:v>4.9834454039662766E-3</c:v>
                </c:pt>
                <c:pt idx="136">
                  <c:v>4.8089000538309706E-3</c:v>
                </c:pt>
                <c:pt idx="137">
                  <c:v>4.879138887854296E-3</c:v>
                </c:pt>
                <c:pt idx="138">
                  <c:v>4.655528440022527E-3</c:v>
                </c:pt>
              </c:numCache>
            </c:numRef>
          </c:val>
          <c:smooth val="0"/>
          <c:extLst>
            <c:ext xmlns:c16="http://schemas.microsoft.com/office/drawing/2014/chart" uri="{C3380CC4-5D6E-409C-BE32-E72D297353CC}">
              <c16:uniqueId val="{00000000-A267-D748-B7CD-5C3584975397}"/>
            </c:ext>
          </c:extLst>
        </c:ser>
        <c:dLbls>
          <c:showLegendKey val="0"/>
          <c:showVal val="0"/>
          <c:showCatName val="0"/>
          <c:showSerName val="0"/>
          <c:showPercent val="0"/>
          <c:showBubbleSize val="0"/>
        </c:dLbls>
        <c:smooth val="0"/>
        <c:axId val="265666303"/>
        <c:axId val="194666911"/>
      </c:lineChart>
      <c:catAx>
        <c:axId val="265666303"/>
        <c:scaling>
          <c:orientation val="maxMin"/>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94666911"/>
        <c:crosses val="autoZero"/>
        <c:auto val="1"/>
        <c:lblAlgn val="ctr"/>
        <c:lblOffset val="100"/>
        <c:tickLblSkip val="24"/>
        <c:noMultiLvlLbl val="1"/>
      </c:catAx>
      <c:valAx>
        <c:axId val="194666911"/>
        <c:scaling>
          <c:orientation val="minMax"/>
          <c:max val="0.0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65666303"/>
        <c:crosses val="max"/>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premium/(discount)</c:v>
                </c:pt>
              </c:strCache>
            </c:strRef>
          </c:tx>
          <c:spPr>
            <a:ln w="28575" cap="rnd">
              <a:solidFill>
                <a:schemeClr val="accent1"/>
              </a:solidFill>
              <a:round/>
            </a:ln>
            <a:effectLst/>
          </c:spPr>
          <c:marker>
            <c:symbol val="none"/>
          </c:marker>
          <c:cat>
            <c:numRef>
              <c:f>Sheet1!$A$2:$A$436</c:f>
              <c:numCache>
                <c:formatCode>m/d/yy</c:formatCode>
                <c:ptCount val="435"/>
                <c:pt idx="0">
                  <c:v>32873</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pt idx="121">
                  <c:v>36556</c:v>
                </c:pt>
                <c:pt idx="122">
                  <c:v>36585</c:v>
                </c:pt>
                <c:pt idx="123">
                  <c:v>36616</c:v>
                </c:pt>
                <c:pt idx="124">
                  <c:v>36646</c:v>
                </c:pt>
                <c:pt idx="125">
                  <c:v>36677</c:v>
                </c:pt>
                <c:pt idx="126">
                  <c:v>36707</c:v>
                </c:pt>
                <c:pt idx="127">
                  <c:v>36738</c:v>
                </c:pt>
                <c:pt idx="128">
                  <c:v>36769</c:v>
                </c:pt>
                <c:pt idx="129">
                  <c:v>36799</c:v>
                </c:pt>
                <c:pt idx="130">
                  <c:v>36830</c:v>
                </c:pt>
                <c:pt idx="131">
                  <c:v>36860</c:v>
                </c:pt>
                <c:pt idx="132">
                  <c:v>36891</c:v>
                </c:pt>
                <c:pt idx="133">
                  <c:v>36922</c:v>
                </c:pt>
                <c:pt idx="134">
                  <c:v>36950</c:v>
                </c:pt>
                <c:pt idx="135">
                  <c:v>36981</c:v>
                </c:pt>
                <c:pt idx="136">
                  <c:v>37011</c:v>
                </c:pt>
                <c:pt idx="137">
                  <c:v>37042</c:v>
                </c:pt>
                <c:pt idx="138">
                  <c:v>37072</c:v>
                </c:pt>
                <c:pt idx="139">
                  <c:v>37103</c:v>
                </c:pt>
                <c:pt idx="140">
                  <c:v>37134</c:v>
                </c:pt>
                <c:pt idx="141">
                  <c:v>37164</c:v>
                </c:pt>
                <c:pt idx="142">
                  <c:v>37195</c:v>
                </c:pt>
                <c:pt idx="143">
                  <c:v>37225</c:v>
                </c:pt>
                <c:pt idx="144">
                  <c:v>37256</c:v>
                </c:pt>
                <c:pt idx="145">
                  <c:v>37287</c:v>
                </c:pt>
                <c:pt idx="146">
                  <c:v>37315</c:v>
                </c:pt>
                <c:pt idx="147">
                  <c:v>37346</c:v>
                </c:pt>
                <c:pt idx="148">
                  <c:v>37376</c:v>
                </c:pt>
                <c:pt idx="149">
                  <c:v>37407</c:v>
                </c:pt>
                <c:pt idx="150">
                  <c:v>37437</c:v>
                </c:pt>
                <c:pt idx="151">
                  <c:v>37468</c:v>
                </c:pt>
                <c:pt idx="152">
                  <c:v>37499</c:v>
                </c:pt>
                <c:pt idx="153">
                  <c:v>37529</c:v>
                </c:pt>
                <c:pt idx="154">
                  <c:v>37560</c:v>
                </c:pt>
                <c:pt idx="155">
                  <c:v>37590</c:v>
                </c:pt>
                <c:pt idx="156">
                  <c:v>37621</c:v>
                </c:pt>
                <c:pt idx="157">
                  <c:v>37652</c:v>
                </c:pt>
                <c:pt idx="158">
                  <c:v>37680</c:v>
                </c:pt>
                <c:pt idx="159">
                  <c:v>37711</c:v>
                </c:pt>
                <c:pt idx="160">
                  <c:v>37741</c:v>
                </c:pt>
                <c:pt idx="161">
                  <c:v>37772</c:v>
                </c:pt>
                <c:pt idx="162">
                  <c:v>37802</c:v>
                </c:pt>
                <c:pt idx="163">
                  <c:v>37833</c:v>
                </c:pt>
                <c:pt idx="164">
                  <c:v>37864</c:v>
                </c:pt>
                <c:pt idx="165">
                  <c:v>37894</c:v>
                </c:pt>
                <c:pt idx="166">
                  <c:v>37925</c:v>
                </c:pt>
                <c:pt idx="167">
                  <c:v>37955</c:v>
                </c:pt>
                <c:pt idx="168">
                  <c:v>37986</c:v>
                </c:pt>
                <c:pt idx="169">
                  <c:v>38017</c:v>
                </c:pt>
                <c:pt idx="170">
                  <c:v>38046</c:v>
                </c:pt>
                <c:pt idx="171">
                  <c:v>38077</c:v>
                </c:pt>
                <c:pt idx="172">
                  <c:v>38107</c:v>
                </c:pt>
                <c:pt idx="173">
                  <c:v>38138</c:v>
                </c:pt>
                <c:pt idx="174">
                  <c:v>38168</c:v>
                </c:pt>
                <c:pt idx="175">
                  <c:v>38199</c:v>
                </c:pt>
                <c:pt idx="176">
                  <c:v>38230</c:v>
                </c:pt>
                <c:pt idx="177">
                  <c:v>38260</c:v>
                </c:pt>
                <c:pt idx="178">
                  <c:v>38291</c:v>
                </c:pt>
                <c:pt idx="179">
                  <c:v>38321</c:v>
                </c:pt>
                <c:pt idx="180">
                  <c:v>38352</c:v>
                </c:pt>
                <c:pt idx="181">
                  <c:v>38383</c:v>
                </c:pt>
                <c:pt idx="182">
                  <c:v>38411</c:v>
                </c:pt>
                <c:pt idx="183">
                  <c:v>38442</c:v>
                </c:pt>
                <c:pt idx="184">
                  <c:v>38472</c:v>
                </c:pt>
                <c:pt idx="185">
                  <c:v>38503</c:v>
                </c:pt>
                <c:pt idx="186">
                  <c:v>38533</c:v>
                </c:pt>
                <c:pt idx="187">
                  <c:v>38564</c:v>
                </c:pt>
                <c:pt idx="188">
                  <c:v>38595</c:v>
                </c:pt>
                <c:pt idx="189">
                  <c:v>38625</c:v>
                </c:pt>
                <c:pt idx="190">
                  <c:v>38656</c:v>
                </c:pt>
                <c:pt idx="191">
                  <c:v>38686</c:v>
                </c:pt>
                <c:pt idx="192">
                  <c:v>38717</c:v>
                </c:pt>
                <c:pt idx="193">
                  <c:v>38748</c:v>
                </c:pt>
                <c:pt idx="194">
                  <c:v>38776</c:v>
                </c:pt>
                <c:pt idx="195">
                  <c:v>38807</c:v>
                </c:pt>
                <c:pt idx="196">
                  <c:v>38837</c:v>
                </c:pt>
                <c:pt idx="197">
                  <c:v>38868</c:v>
                </c:pt>
                <c:pt idx="198">
                  <c:v>38898</c:v>
                </c:pt>
                <c:pt idx="199">
                  <c:v>38929</c:v>
                </c:pt>
                <c:pt idx="200">
                  <c:v>38960</c:v>
                </c:pt>
                <c:pt idx="201">
                  <c:v>38990</c:v>
                </c:pt>
                <c:pt idx="202">
                  <c:v>39021</c:v>
                </c:pt>
                <c:pt idx="203">
                  <c:v>39051</c:v>
                </c:pt>
                <c:pt idx="204">
                  <c:v>39082</c:v>
                </c:pt>
                <c:pt idx="205">
                  <c:v>39113</c:v>
                </c:pt>
                <c:pt idx="206">
                  <c:v>39141</c:v>
                </c:pt>
                <c:pt idx="207">
                  <c:v>39172</c:v>
                </c:pt>
                <c:pt idx="208">
                  <c:v>39202</c:v>
                </c:pt>
                <c:pt idx="209">
                  <c:v>39233</c:v>
                </c:pt>
                <c:pt idx="210">
                  <c:v>39263</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40237</c:v>
                </c:pt>
                <c:pt idx="243">
                  <c:v>40268</c:v>
                </c:pt>
                <c:pt idx="244">
                  <c:v>40298</c:v>
                </c:pt>
                <c:pt idx="245">
                  <c:v>40329</c:v>
                </c:pt>
                <c:pt idx="246">
                  <c:v>40359</c:v>
                </c:pt>
                <c:pt idx="247">
                  <c:v>40390</c:v>
                </c:pt>
                <c:pt idx="248">
                  <c:v>40421</c:v>
                </c:pt>
                <c:pt idx="249">
                  <c:v>40451</c:v>
                </c:pt>
                <c:pt idx="250">
                  <c:v>40482</c:v>
                </c:pt>
                <c:pt idx="251">
                  <c:v>40512</c:v>
                </c:pt>
                <c:pt idx="252">
                  <c:v>40543</c:v>
                </c:pt>
                <c:pt idx="253">
                  <c:v>40574</c:v>
                </c:pt>
                <c:pt idx="254">
                  <c:v>40602</c:v>
                </c:pt>
                <c:pt idx="255">
                  <c:v>40633</c:v>
                </c:pt>
                <c:pt idx="256">
                  <c:v>40663</c:v>
                </c:pt>
                <c:pt idx="257">
                  <c:v>40694</c:v>
                </c:pt>
                <c:pt idx="258">
                  <c:v>40724</c:v>
                </c:pt>
                <c:pt idx="259">
                  <c:v>40755</c:v>
                </c:pt>
                <c:pt idx="260">
                  <c:v>40786</c:v>
                </c:pt>
                <c:pt idx="261">
                  <c:v>40816</c:v>
                </c:pt>
                <c:pt idx="262">
                  <c:v>40847</c:v>
                </c:pt>
                <c:pt idx="263">
                  <c:v>40877</c:v>
                </c:pt>
                <c:pt idx="264">
                  <c:v>40908</c:v>
                </c:pt>
                <c:pt idx="265">
                  <c:v>40939</c:v>
                </c:pt>
                <c:pt idx="266">
                  <c:v>40968</c:v>
                </c:pt>
                <c:pt idx="267">
                  <c:v>40999</c:v>
                </c:pt>
                <c:pt idx="268">
                  <c:v>41029</c:v>
                </c:pt>
                <c:pt idx="269">
                  <c:v>41060</c:v>
                </c:pt>
                <c:pt idx="270">
                  <c:v>41090</c:v>
                </c:pt>
                <c:pt idx="271">
                  <c:v>41121</c:v>
                </c:pt>
                <c:pt idx="272">
                  <c:v>41152</c:v>
                </c:pt>
                <c:pt idx="273">
                  <c:v>41182</c:v>
                </c:pt>
                <c:pt idx="274">
                  <c:v>41213</c:v>
                </c:pt>
                <c:pt idx="275">
                  <c:v>41243</c:v>
                </c:pt>
                <c:pt idx="276">
                  <c:v>41274</c:v>
                </c:pt>
                <c:pt idx="277">
                  <c:v>41305</c:v>
                </c:pt>
                <c:pt idx="278">
                  <c:v>41333</c:v>
                </c:pt>
                <c:pt idx="279">
                  <c:v>41364</c:v>
                </c:pt>
                <c:pt idx="280">
                  <c:v>41394</c:v>
                </c:pt>
                <c:pt idx="281">
                  <c:v>41425</c:v>
                </c:pt>
                <c:pt idx="282">
                  <c:v>41455</c:v>
                </c:pt>
                <c:pt idx="283">
                  <c:v>41486</c:v>
                </c:pt>
                <c:pt idx="284">
                  <c:v>41517</c:v>
                </c:pt>
                <c:pt idx="285">
                  <c:v>41547</c:v>
                </c:pt>
                <c:pt idx="286">
                  <c:v>41578</c:v>
                </c:pt>
                <c:pt idx="287">
                  <c:v>41608</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42035</c:v>
                </c:pt>
                <c:pt idx="302">
                  <c:v>42063</c:v>
                </c:pt>
                <c:pt idx="303">
                  <c:v>42094</c:v>
                </c:pt>
                <c:pt idx="304">
                  <c:v>42124</c:v>
                </c:pt>
                <c:pt idx="305">
                  <c:v>42155</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43890</c:v>
                </c:pt>
                <c:pt idx="363">
                  <c:v>43921</c:v>
                </c:pt>
                <c:pt idx="364">
                  <c:v>43951</c:v>
                </c:pt>
                <c:pt idx="365">
                  <c:v>43982</c:v>
                </c:pt>
                <c:pt idx="366">
                  <c:v>44012</c:v>
                </c:pt>
                <c:pt idx="367">
                  <c:v>44043</c:v>
                </c:pt>
                <c:pt idx="368">
                  <c:v>44074</c:v>
                </c:pt>
                <c:pt idx="369">
                  <c:v>44104</c:v>
                </c:pt>
                <c:pt idx="370">
                  <c:v>44135</c:v>
                </c:pt>
                <c:pt idx="371">
                  <c:v>44165</c:v>
                </c:pt>
                <c:pt idx="372">
                  <c:v>44196</c:v>
                </c:pt>
                <c:pt idx="373">
                  <c:v>44227</c:v>
                </c:pt>
                <c:pt idx="374">
                  <c:v>44255</c:v>
                </c:pt>
                <c:pt idx="375">
                  <c:v>44286</c:v>
                </c:pt>
                <c:pt idx="376">
                  <c:v>44316</c:v>
                </c:pt>
                <c:pt idx="377">
                  <c:v>44347</c:v>
                </c:pt>
                <c:pt idx="378">
                  <c:v>44377</c:v>
                </c:pt>
                <c:pt idx="379">
                  <c:v>44408</c:v>
                </c:pt>
                <c:pt idx="380">
                  <c:v>44439</c:v>
                </c:pt>
                <c:pt idx="381">
                  <c:v>44469</c:v>
                </c:pt>
                <c:pt idx="382">
                  <c:v>44500</c:v>
                </c:pt>
                <c:pt idx="383">
                  <c:v>44530</c:v>
                </c:pt>
                <c:pt idx="384">
                  <c:v>44561</c:v>
                </c:pt>
                <c:pt idx="385">
                  <c:v>44592</c:v>
                </c:pt>
                <c:pt idx="386">
                  <c:v>44620</c:v>
                </c:pt>
                <c:pt idx="387">
                  <c:v>44651</c:v>
                </c:pt>
                <c:pt idx="388">
                  <c:v>44681</c:v>
                </c:pt>
                <c:pt idx="389">
                  <c:v>44712</c:v>
                </c:pt>
                <c:pt idx="390">
                  <c:v>44742</c:v>
                </c:pt>
                <c:pt idx="391">
                  <c:v>44773</c:v>
                </c:pt>
                <c:pt idx="392">
                  <c:v>44804</c:v>
                </c:pt>
                <c:pt idx="393">
                  <c:v>44834</c:v>
                </c:pt>
                <c:pt idx="394">
                  <c:v>44865</c:v>
                </c:pt>
                <c:pt idx="395">
                  <c:v>44895</c:v>
                </c:pt>
                <c:pt idx="396">
                  <c:v>44926</c:v>
                </c:pt>
                <c:pt idx="397">
                  <c:v>44957</c:v>
                </c:pt>
                <c:pt idx="398">
                  <c:v>44985</c:v>
                </c:pt>
                <c:pt idx="399">
                  <c:v>45016</c:v>
                </c:pt>
                <c:pt idx="400">
                  <c:v>45046</c:v>
                </c:pt>
                <c:pt idx="401">
                  <c:v>45077</c:v>
                </c:pt>
                <c:pt idx="402">
                  <c:v>45107</c:v>
                </c:pt>
                <c:pt idx="403">
                  <c:v>45138</c:v>
                </c:pt>
                <c:pt idx="404">
                  <c:v>45169</c:v>
                </c:pt>
                <c:pt idx="405">
                  <c:v>45199</c:v>
                </c:pt>
                <c:pt idx="406">
                  <c:v>45230</c:v>
                </c:pt>
                <c:pt idx="407">
                  <c:v>45260</c:v>
                </c:pt>
                <c:pt idx="408">
                  <c:v>45291</c:v>
                </c:pt>
                <c:pt idx="409">
                  <c:v>45322</c:v>
                </c:pt>
                <c:pt idx="410">
                  <c:v>45351</c:v>
                </c:pt>
                <c:pt idx="411">
                  <c:v>45382</c:v>
                </c:pt>
                <c:pt idx="412">
                  <c:v>45412</c:v>
                </c:pt>
                <c:pt idx="413">
                  <c:v>45443</c:v>
                </c:pt>
                <c:pt idx="414">
                  <c:v>45473</c:v>
                </c:pt>
                <c:pt idx="415">
                  <c:v>45504</c:v>
                </c:pt>
                <c:pt idx="416">
                  <c:v>45535</c:v>
                </c:pt>
                <c:pt idx="417">
                  <c:v>45565</c:v>
                </c:pt>
                <c:pt idx="418">
                  <c:v>45596</c:v>
                </c:pt>
                <c:pt idx="419">
                  <c:v>45626</c:v>
                </c:pt>
                <c:pt idx="420">
                  <c:v>45657</c:v>
                </c:pt>
                <c:pt idx="421">
                  <c:v>45688</c:v>
                </c:pt>
                <c:pt idx="422">
                  <c:v>45716</c:v>
                </c:pt>
                <c:pt idx="423">
                  <c:v>45747</c:v>
                </c:pt>
                <c:pt idx="424">
                  <c:v>45777</c:v>
                </c:pt>
                <c:pt idx="425">
                  <c:v>45808</c:v>
                </c:pt>
                <c:pt idx="426">
                  <c:v>45838</c:v>
                </c:pt>
                <c:pt idx="427">
                  <c:v>45869</c:v>
                </c:pt>
                <c:pt idx="428">
                  <c:v>45900</c:v>
                </c:pt>
                <c:pt idx="429">
                  <c:v>45930</c:v>
                </c:pt>
              </c:numCache>
            </c:numRef>
          </c:cat>
          <c:val>
            <c:numRef>
              <c:f>Sheet1!$B$2:$B$436</c:f>
              <c:numCache>
                <c:formatCode>0.00</c:formatCode>
                <c:ptCount val="435"/>
                <c:pt idx="0">
                  <c:v>42.6</c:v>
                </c:pt>
                <c:pt idx="1">
                  <c:v>39.39</c:v>
                </c:pt>
                <c:pt idx="2">
                  <c:v>31.58</c:v>
                </c:pt>
                <c:pt idx="3">
                  <c:v>35.200000000000003</c:v>
                </c:pt>
                <c:pt idx="4">
                  <c:v>32.28</c:v>
                </c:pt>
                <c:pt idx="5">
                  <c:v>46.41</c:v>
                </c:pt>
                <c:pt idx="6">
                  <c:v>51.39</c:v>
                </c:pt>
                <c:pt idx="7">
                  <c:v>45.63</c:v>
                </c:pt>
                <c:pt idx="8">
                  <c:v>54.3</c:v>
                </c:pt>
                <c:pt idx="9">
                  <c:v>52.24</c:v>
                </c:pt>
                <c:pt idx="10">
                  <c:v>44.77</c:v>
                </c:pt>
                <c:pt idx="11">
                  <c:v>48.01</c:v>
                </c:pt>
                <c:pt idx="12">
                  <c:v>41.22</c:v>
                </c:pt>
                <c:pt idx="13">
                  <c:v>40.049999999999997</c:v>
                </c:pt>
                <c:pt idx="14">
                  <c:v>38.49</c:v>
                </c:pt>
                <c:pt idx="15">
                  <c:v>36.56</c:v>
                </c:pt>
                <c:pt idx="16">
                  <c:v>27.86</c:v>
                </c:pt>
                <c:pt idx="17">
                  <c:v>45.64</c:v>
                </c:pt>
                <c:pt idx="18">
                  <c:v>40.090000000000003</c:v>
                </c:pt>
                <c:pt idx="19">
                  <c:v>38.85</c:v>
                </c:pt>
                <c:pt idx="20">
                  <c:v>41.76</c:v>
                </c:pt>
                <c:pt idx="21">
                  <c:v>42.21</c:v>
                </c:pt>
                <c:pt idx="22">
                  <c:v>44.06</c:v>
                </c:pt>
                <c:pt idx="23">
                  <c:v>40.299999999999997</c:v>
                </c:pt>
                <c:pt idx="24">
                  <c:v>39.96</c:v>
                </c:pt>
                <c:pt idx="25">
                  <c:v>30.06</c:v>
                </c:pt>
                <c:pt idx="26">
                  <c:v>30.97</c:v>
                </c:pt>
                <c:pt idx="27">
                  <c:v>24.34</c:v>
                </c:pt>
                <c:pt idx="28">
                  <c:v>21.23</c:v>
                </c:pt>
                <c:pt idx="29">
                  <c:v>30.39</c:v>
                </c:pt>
                <c:pt idx="30">
                  <c:v>24.78</c:v>
                </c:pt>
                <c:pt idx="31">
                  <c:v>27.58</c:v>
                </c:pt>
                <c:pt idx="32">
                  <c:v>23.76</c:v>
                </c:pt>
                <c:pt idx="33">
                  <c:v>12.96</c:v>
                </c:pt>
                <c:pt idx="34">
                  <c:v>13.21</c:v>
                </c:pt>
                <c:pt idx="35">
                  <c:v>11.18</c:v>
                </c:pt>
                <c:pt idx="36">
                  <c:v>5.44</c:v>
                </c:pt>
                <c:pt idx="37">
                  <c:v>-3.69</c:v>
                </c:pt>
                <c:pt idx="38">
                  <c:v>-5.16</c:v>
                </c:pt>
                <c:pt idx="39">
                  <c:v>-6.19</c:v>
                </c:pt>
                <c:pt idx="40">
                  <c:v>0.44</c:v>
                </c:pt>
                <c:pt idx="41">
                  <c:v>7.71</c:v>
                </c:pt>
                <c:pt idx="42">
                  <c:v>0.52</c:v>
                </c:pt>
                <c:pt idx="43">
                  <c:v>-8.8800000000000008</c:v>
                </c:pt>
                <c:pt idx="44">
                  <c:v>-7.8</c:v>
                </c:pt>
                <c:pt idx="45">
                  <c:v>-7.96</c:v>
                </c:pt>
                <c:pt idx="46">
                  <c:v>-5.61</c:v>
                </c:pt>
                <c:pt idx="47">
                  <c:v>1.1200000000000001</c:v>
                </c:pt>
                <c:pt idx="48">
                  <c:v>1.57</c:v>
                </c:pt>
                <c:pt idx="49">
                  <c:v>-2.5299999999999998</c:v>
                </c:pt>
                <c:pt idx="50">
                  <c:v>-3.53</c:v>
                </c:pt>
                <c:pt idx="51">
                  <c:v>-4.75</c:v>
                </c:pt>
                <c:pt idx="52">
                  <c:v>-1.62</c:v>
                </c:pt>
                <c:pt idx="53">
                  <c:v>7.15</c:v>
                </c:pt>
                <c:pt idx="54">
                  <c:v>5.31</c:v>
                </c:pt>
                <c:pt idx="55">
                  <c:v>2.36</c:v>
                </c:pt>
                <c:pt idx="56">
                  <c:v>14.24</c:v>
                </c:pt>
                <c:pt idx="57">
                  <c:v>17.34</c:v>
                </c:pt>
                <c:pt idx="58">
                  <c:v>17.27</c:v>
                </c:pt>
                <c:pt idx="59">
                  <c:v>26.06</c:v>
                </c:pt>
                <c:pt idx="60">
                  <c:v>24.67</c:v>
                </c:pt>
                <c:pt idx="61">
                  <c:v>29.65</c:v>
                </c:pt>
                <c:pt idx="62">
                  <c:v>29.77</c:v>
                </c:pt>
                <c:pt idx="63">
                  <c:v>29.08</c:v>
                </c:pt>
                <c:pt idx="64">
                  <c:v>31.33</c:v>
                </c:pt>
                <c:pt idx="65">
                  <c:v>30.76</c:v>
                </c:pt>
                <c:pt idx="66">
                  <c:v>32.85</c:v>
                </c:pt>
                <c:pt idx="67">
                  <c:v>32.270000000000003</c:v>
                </c:pt>
                <c:pt idx="68">
                  <c:v>31.39</c:v>
                </c:pt>
                <c:pt idx="69">
                  <c:v>37.08</c:v>
                </c:pt>
                <c:pt idx="70">
                  <c:v>40.880000000000003</c:v>
                </c:pt>
                <c:pt idx="71">
                  <c:v>44.47</c:v>
                </c:pt>
                <c:pt idx="72">
                  <c:v>48.87</c:v>
                </c:pt>
                <c:pt idx="73">
                  <c:v>52.38</c:v>
                </c:pt>
                <c:pt idx="74">
                  <c:v>44.49</c:v>
                </c:pt>
                <c:pt idx="75">
                  <c:v>45.88</c:v>
                </c:pt>
                <c:pt idx="76">
                  <c:v>40.07</c:v>
                </c:pt>
                <c:pt idx="77">
                  <c:v>43.63</c:v>
                </c:pt>
                <c:pt idx="78">
                  <c:v>47.66</c:v>
                </c:pt>
                <c:pt idx="79">
                  <c:v>46.13</c:v>
                </c:pt>
                <c:pt idx="80">
                  <c:v>46.55</c:v>
                </c:pt>
                <c:pt idx="81">
                  <c:v>49.07</c:v>
                </c:pt>
                <c:pt idx="82">
                  <c:v>48.16</c:v>
                </c:pt>
                <c:pt idx="83">
                  <c:v>48.98</c:v>
                </c:pt>
                <c:pt idx="84">
                  <c:v>44.15</c:v>
                </c:pt>
                <c:pt idx="85">
                  <c:v>52.13</c:v>
                </c:pt>
                <c:pt idx="86">
                  <c:v>51.43</c:v>
                </c:pt>
                <c:pt idx="87">
                  <c:v>47.44</c:v>
                </c:pt>
                <c:pt idx="88">
                  <c:v>52.69</c:v>
                </c:pt>
                <c:pt idx="89">
                  <c:v>52.74</c:v>
                </c:pt>
                <c:pt idx="90">
                  <c:v>61.42</c:v>
                </c:pt>
                <c:pt idx="91">
                  <c:v>53.23</c:v>
                </c:pt>
                <c:pt idx="92">
                  <c:v>46.98</c:v>
                </c:pt>
                <c:pt idx="93">
                  <c:v>49.7</c:v>
                </c:pt>
                <c:pt idx="94">
                  <c:v>60.92</c:v>
                </c:pt>
                <c:pt idx="95">
                  <c:v>58.13</c:v>
                </c:pt>
                <c:pt idx="96">
                  <c:v>62.08</c:v>
                </c:pt>
                <c:pt idx="97">
                  <c:v>74.02</c:v>
                </c:pt>
                <c:pt idx="98">
                  <c:v>66.47</c:v>
                </c:pt>
                <c:pt idx="99">
                  <c:v>63.01</c:v>
                </c:pt>
                <c:pt idx="100">
                  <c:v>64.540000000000006</c:v>
                </c:pt>
                <c:pt idx="101">
                  <c:v>66.040000000000006</c:v>
                </c:pt>
                <c:pt idx="102">
                  <c:v>72.86</c:v>
                </c:pt>
                <c:pt idx="103">
                  <c:v>71.56</c:v>
                </c:pt>
                <c:pt idx="104">
                  <c:v>78.540000000000006</c:v>
                </c:pt>
                <c:pt idx="105">
                  <c:v>86.47</c:v>
                </c:pt>
                <c:pt idx="106">
                  <c:v>71.78</c:v>
                </c:pt>
                <c:pt idx="107">
                  <c:v>68.91</c:v>
                </c:pt>
                <c:pt idx="108">
                  <c:v>62.35</c:v>
                </c:pt>
                <c:pt idx="109">
                  <c:v>57.43</c:v>
                </c:pt>
                <c:pt idx="110">
                  <c:v>65.7</c:v>
                </c:pt>
                <c:pt idx="111">
                  <c:v>61.12</c:v>
                </c:pt>
                <c:pt idx="112">
                  <c:v>42.37</c:v>
                </c:pt>
                <c:pt idx="113">
                  <c:v>44.16</c:v>
                </c:pt>
                <c:pt idx="114">
                  <c:v>44.09</c:v>
                </c:pt>
                <c:pt idx="115">
                  <c:v>37.31</c:v>
                </c:pt>
                <c:pt idx="116">
                  <c:v>43.93</c:v>
                </c:pt>
                <c:pt idx="117">
                  <c:v>37.450000000000003</c:v>
                </c:pt>
                <c:pt idx="118">
                  <c:v>48.43</c:v>
                </c:pt>
                <c:pt idx="119">
                  <c:v>42.16</c:v>
                </c:pt>
                <c:pt idx="120">
                  <c:v>15.56</c:v>
                </c:pt>
                <c:pt idx="121">
                  <c:v>30.52</c:v>
                </c:pt>
                <c:pt idx="122">
                  <c:v>14.38</c:v>
                </c:pt>
                <c:pt idx="123">
                  <c:v>13.55</c:v>
                </c:pt>
                <c:pt idx="124">
                  <c:v>26.45</c:v>
                </c:pt>
                <c:pt idx="125">
                  <c:v>37.520000000000003</c:v>
                </c:pt>
                <c:pt idx="126">
                  <c:v>41.55</c:v>
                </c:pt>
                <c:pt idx="127">
                  <c:v>32.47</c:v>
                </c:pt>
                <c:pt idx="128">
                  <c:v>18.93</c:v>
                </c:pt>
                <c:pt idx="129">
                  <c:v>32.4</c:v>
                </c:pt>
                <c:pt idx="130">
                  <c:v>38.79</c:v>
                </c:pt>
                <c:pt idx="131">
                  <c:v>55.35</c:v>
                </c:pt>
                <c:pt idx="132">
                  <c:v>54.69</c:v>
                </c:pt>
                <c:pt idx="133">
                  <c:v>34.19</c:v>
                </c:pt>
                <c:pt idx="134">
                  <c:v>41.06</c:v>
                </c:pt>
                <c:pt idx="135">
                  <c:v>38.950000000000003</c:v>
                </c:pt>
                <c:pt idx="136">
                  <c:v>30.69</c:v>
                </c:pt>
                <c:pt idx="137">
                  <c:v>27.75</c:v>
                </c:pt>
                <c:pt idx="138">
                  <c:v>20.09</c:v>
                </c:pt>
                <c:pt idx="139">
                  <c:v>26.12</c:v>
                </c:pt>
                <c:pt idx="140">
                  <c:v>24.87</c:v>
                </c:pt>
                <c:pt idx="141">
                  <c:v>36.94</c:v>
                </c:pt>
                <c:pt idx="142">
                  <c:v>25.8</c:v>
                </c:pt>
                <c:pt idx="143">
                  <c:v>19.45</c:v>
                </c:pt>
                <c:pt idx="144">
                  <c:v>15.62</c:v>
                </c:pt>
                <c:pt idx="145">
                  <c:v>16.68</c:v>
                </c:pt>
                <c:pt idx="146">
                  <c:v>23.84</c:v>
                </c:pt>
                <c:pt idx="147">
                  <c:v>18.3</c:v>
                </c:pt>
                <c:pt idx="148">
                  <c:v>19.61</c:v>
                </c:pt>
                <c:pt idx="149">
                  <c:v>22.64</c:v>
                </c:pt>
                <c:pt idx="150">
                  <c:v>19.850000000000001</c:v>
                </c:pt>
                <c:pt idx="151">
                  <c:v>24.26</c:v>
                </c:pt>
                <c:pt idx="152">
                  <c:v>27.33</c:v>
                </c:pt>
                <c:pt idx="153">
                  <c:v>30.36</c:v>
                </c:pt>
                <c:pt idx="154">
                  <c:v>28.3</c:v>
                </c:pt>
                <c:pt idx="155">
                  <c:v>27.21</c:v>
                </c:pt>
                <c:pt idx="156">
                  <c:v>25.87</c:v>
                </c:pt>
                <c:pt idx="157">
                  <c:v>27.37</c:v>
                </c:pt>
                <c:pt idx="158">
                  <c:v>24.39</c:v>
                </c:pt>
                <c:pt idx="159">
                  <c:v>29.74</c:v>
                </c:pt>
                <c:pt idx="160">
                  <c:v>21.66</c:v>
                </c:pt>
                <c:pt idx="161">
                  <c:v>12.86</c:v>
                </c:pt>
                <c:pt idx="162">
                  <c:v>19.2</c:v>
                </c:pt>
                <c:pt idx="163">
                  <c:v>14.52</c:v>
                </c:pt>
                <c:pt idx="164">
                  <c:v>2.11</c:v>
                </c:pt>
                <c:pt idx="165">
                  <c:v>6.11</c:v>
                </c:pt>
                <c:pt idx="166">
                  <c:v>1.02</c:v>
                </c:pt>
                <c:pt idx="167">
                  <c:v>3.19</c:v>
                </c:pt>
                <c:pt idx="168">
                  <c:v>5.74</c:v>
                </c:pt>
                <c:pt idx="169">
                  <c:v>7.57</c:v>
                </c:pt>
                <c:pt idx="170">
                  <c:v>7.33</c:v>
                </c:pt>
                <c:pt idx="171">
                  <c:v>2.5299999999999998</c:v>
                </c:pt>
                <c:pt idx="172">
                  <c:v>9</c:v>
                </c:pt>
                <c:pt idx="173">
                  <c:v>8.77</c:v>
                </c:pt>
                <c:pt idx="174">
                  <c:v>6.26</c:v>
                </c:pt>
                <c:pt idx="175">
                  <c:v>4.57</c:v>
                </c:pt>
                <c:pt idx="176">
                  <c:v>5.87</c:v>
                </c:pt>
                <c:pt idx="177">
                  <c:v>-1.79</c:v>
                </c:pt>
                <c:pt idx="178">
                  <c:v>7.0000000000000007E-2</c:v>
                </c:pt>
                <c:pt idx="179">
                  <c:v>-4.71</c:v>
                </c:pt>
                <c:pt idx="180">
                  <c:v>-3.14</c:v>
                </c:pt>
                <c:pt idx="181">
                  <c:v>-3.55</c:v>
                </c:pt>
                <c:pt idx="182">
                  <c:v>0.9</c:v>
                </c:pt>
                <c:pt idx="183">
                  <c:v>3.8</c:v>
                </c:pt>
                <c:pt idx="184">
                  <c:v>13.45</c:v>
                </c:pt>
                <c:pt idx="185">
                  <c:v>9.4600000000000009</c:v>
                </c:pt>
                <c:pt idx="186">
                  <c:v>7.37</c:v>
                </c:pt>
                <c:pt idx="187">
                  <c:v>4.01</c:v>
                </c:pt>
                <c:pt idx="188">
                  <c:v>2.75</c:v>
                </c:pt>
                <c:pt idx="189">
                  <c:v>2.21</c:v>
                </c:pt>
                <c:pt idx="190">
                  <c:v>-1.29</c:v>
                </c:pt>
                <c:pt idx="191">
                  <c:v>-2.71</c:v>
                </c:pt>
                <c:pt idx="192">
                  <c:v>2.68</c:v>
                </c:pt>
                <c:pt idx="193">
                  <c:v>1.93</c:v>
                </c:pt>
                <c:pt idx="194">
                  <c:v>6.32</c:v>
                </c:pt>
                <c:pt idx="195">
                  <c:v>4.82</c:v>
                </c:pt>
                <c:pt idx="196">
                  <c:v>3.29</c:v>
                </c:pt>
                <c:pt idx="197">
                  <c:v>6.4</c:v>
                </c:pt>
                <c:pt idx="198">
                  <c:v>9.11</c:v>
                </c:pt>
                <c:pt idx="199">
                  <c:v>14.83</c:v>
                </c:pt>
                <c:pt idx="200">
                  <c:v>17.03</c:v>
                </c:pt>
                <c:pt idx="201">
                  <c:v>17.88</c:v>
                </c:pt>
                <c:pt idx="202">
                  <c:v>10.77</c:v>
                </c:pt>
                <c:pt idx="203">
                  <c:v>7.15</c:v>
                </c:pt>
                <c:pt idx="204">
                  <c:v>4.4400000000000004</c:v>
                </c:pt>
                <c:pt idx="205">
                  <c:v>5.14</c:v>
                </c:pt>
                <c:pt idx="206">
                  <c:v>1.07</c:v>
                </c:pt>
                <c:pt idx="207">
                  <c:v>0.26</c:v>
                </c:pt>
                <c:pt idx="208">
                  <c:v>3.89</c:v>
                </c:pt>
                <c:pt idx="209">
                  <c:v>3.68</c:v>
                </c:pt>
                <c:pt idx="210">
                  <c:v>2.15</c:v>
                </c:pt>
                <c:pt idx="211">
                  <c:v>-0.59</c:v>
                </c:pt>
                <c:pt idx="212">
                  <c:v>-0.75</c:v>
                </c:pt>
                <c:pt idx="213">
                  <c:v>-2.65</c:v>
                </c:pt>
                <c:pt idx="214">
                  <c:v>-4.3600000000000003</c:v>
                </c:pt>
                <c:pt idx="215">
                  <c:v>-0.19</c:v>
                </c:pt>
                <c:pt idx="216">
                  <c:v>-6.16</c:v>
                </c:pt>
                <c:pt idx="217">
                  <c:v>-8.01</c:v>
                </c:pt>
                <c:pt idx="218">
                  <c:v>-6.29</c:v>
                </c:pt>
                <c:pt idx="219">
                  <c:v>-11.1</c:v>
                </c:pt>
                <c:pt idx="220">
                  <c:v>-15.89</c:v>
                </c:pt>
                <c:pt idx="221">
                  <c:v>-14.15</c:v>
                </c:pt>
                <c:pt idx="222">
                  <c:v>-9.7899999999999991</c:v>
                </c:pt>
                <c:pt idx="223">
                  <c:v>-10.01</c:v>
                </c:pt>
                <c:pt idx="224">
                  <c:v>-9.86</c:v>
                </c:pt>
                <c:pt idx="225">
                  <c:v>-8.27</c:v>
                </c:pt>
                <c:pt idx="226">
                  <c:v>-7.33</c:v>
                </c:pt>
                <c:pt idx="227">
                  <c:v>-14.05</c:v>
                </c:pt>
                <c:pt idx="228">
                  <c:v>-16.190000000000001</c:v>
                </c:pt>
                <c:pt idx="229">
                  <c:v>-17.89</c:v>
                </c:pt>
                <c:pt idx="230">
                  <c:v>-23.68</c:v>
                </c:pt>
                <c:pt idx="231">
                  <c:v>-23.39</c:v>
                </c:pt>
                <c:pt idx="232">
                  <c:v>-34.22</c:v>
                </c:pt>
                <c:pt idx="233">
                  <c:v>-31.6</c:v>
                </c:pt>
                <c:pt idx="234">
                  <c:v>-27.73</c:v>
                </c:pt>
                <c:pt idx="235">
                  <c:v>-27.7</c:v>
                </c:pt>
                <c:pt idx="236">
                  <c:v>-25.61</c:v>
                </c:pt>
                <c:pt idx="237">
                  <c:v>-30.19</c:v>
                </c:pt>
                <c:pt idx="238">
                  <c:v>-29.88</c:v>
                </c:pt>
                <c:pt idx="239">
                  <c:v>-27.73</c:v>
                </c:pt>
                <c:pt idx="240">
                  <c:v>-29</c:v>
                </c:pt>
                <c:pt idx="241">
                  <c:v>-26.34</c:v>
                </c:pt>
                <c:pt idx="242">
                  <c:v>-25.28</c:v>
                </c:pt>
                <c:pt idx="243">
                  <c:v>-27.85</c:v>
                </c:pt>
                <c:pt idx="244">
                  <c:v>-30.09</c:v>
                </c:pt>
                <c:pt idx="245">
                  <c:v>-24.33</c:v>
                </c:pt>
                <c:pt idx="246">
                  <c:v>-19.79</c:v>
                </c:pt>
                <c:pt idx="247">
                  <c:v>-23.78</c:v>
                </c:pt>
                <c:pt idx="248">
                  <c:v>-15.19</c:v>
                </c:pt>
                <c:pt idx="249">
                  <c:v>-17.13</c:v>
                </c:pt>
                <c:pt idx="250">
                  <c:v>-19.52</c:v>
                </c:pt>
                <c:pt idx="251">
                  <c:v>-22.31</c:v>
                </c:pt>
                <c:pt idx="252">
                  <c:v>-24.21</c:v>
                </c:pt>
                <c:pt idx="253">
                  <c:v>-25.48</c:v>
                </c:pt>
                <c:pt idx="254">
                  <c:v>-24.79</c:v>
                </c:pt>
                <c:pt idx="255">
                  <c:v>-22.04</c:v>
                </c:pt>
                <c:pt idx="256">
                  <c:v>-18.21</c:v>
                </c:pt>
                <c:pt idx="257">
                  <c:v>-11.7</c:v>
                </c:pt>
                <c:pt idx="258">
                  <c:v>-12.04</c:v>
                </c:pt>
                <c:pt idx="259">
                  <c:v>-14.61</c:v>
                </c:pt>
                <c:pt idx="260">
                  <c:v>-6.23</c:v>
                </c:pt>
                <c:pt idx="261">
                  <c:v>-3.23</c:v>
                </c:pt>
                <c:pt idx="262">
                  <c:v>-9.92</c:v>
                </c:pt>
                <c:pt idx="263">
                  <c:v>-6.78</c:v>
                </c:pt>
                <c:pt idx="264">
                  <c:v>-2.78</c:v>
                </c:pt>
                <c:pt idx="265">
                  <c:v>-7.09</c:v>
                </c:pt>
                <c:pt idx="266">
                  <c:v>-9.31</c:v>
                </c:pt>
                <c:pt idx="267">
                  <c:v>-8.73</c:v>
                </c:pt>
                <c:pt idx="268">
                  <c:v>-5.73</c:v>
                </c:pt>
                <c:pt idx="269">
                  <c:v>-0.57999999999999996</c:v>
                </c:pt>
                <c:pt idx="270">
                  <c:v>1.68</c:v>
                </c:pt>
                <c:pt idx="271">
                  <c:v>2.5</c:v>
                </c:pt>
                <c:pt idx="272">
                  <c:v>-0.76</c:v>
                </c:pt>
                <c:pt idx="273">
                  <c:v>0.85</c:v>
                </c:pt>
                <c:pt idx="274">
                  <c:v>4.17</c:v>
                </c:pt>
                <c:pt idx="275">
                  <c:v>2.77</c:v>
                </c:pt>
                <c:pt idx="276">
                  <c:v>0.97</c:v>
                </c:pt>
                <c:pt idx="277">
                  <c:v>2.02</c:v>
                </c:pt>
                <c:pt idx="278">
                  <c:v>1.17</c:v>
                </c:pt>
                <c:pt idx="279">
                  <c:v>3.84</c:v>
                </c:pt>
                <c:pt idx="280">
                  <c:v>4.72</c:v>
                </c:pt>
                <c:pt idx="281">
                  <c:v>2.82</c:v>
                </c:pt>
                <c:pt idx="282">
                  <c:v>5.41</c:v>
                </c:pt>
                <c:pt idx="283">
                  <c:v>6.76</c:v>
                </c:pt>
                <c:pt idx="284">
                  <c:v>6.82</c:v>
                </c:pt>
                <c:pt idx="285">
                  <c:v>5.7</c:v>
                </c:pt>
                <c:pt idx="286">
                  <c:v>5.44</c:v>
                </c:pt>
                <c:pt idx="287">
                  <c:v>7.73</c:v>
                </c:pt>
                <c:pt idx="288">
                  <c:v>3.87</c:v>
                </c:pt>
                <c:pt idx="289">
                  <c:v>8.2899999999999991</c:v>
                </c:pt>
                <c:pt idx="290">
                  <c:v>11.73</c:v>
                </c:pt>
                <c:pt idx="291">
                  <c:v>11.74</c:v>
                </c:pt>
                <c:pt idx="292">
                  <c:v>13.64</c:v>
                </c:pt>
                <c:pt idx="293">
                  <c:v>11.17</c:v>
                </c:pt>
                <c:pt idx="294">
                  <c:v>11.13</c:v>
                </c:pt>
                <c:pt idx="295">
                  <c:v>9.91</c:v>
                </c:pt>
                <c:pt idx="296">
                  <c:v>9.8699999999999992</c:v>
                </c:pt>
                <c:pt idx="297">
                  <c:v>12.71</c:v>
                </c:pt>
                <c:pt idx="298">
                  <c:v>13.06</c:v>
                </c:pt>
                <c:pt idx="299">
                  <c:v>14.21</c:v>
                </c:pt>
                <c:pt idx="300">
                  <c:v>9.2100000000000009</c:v>
                </c:pt>
                <c:pt idx="301">
                  <c:v>12.82</c:v>
                </c:pt>
                <c:pt idx="302">
                  <c:v>7.75</c:v>
                </c:pt>
                <c:pt idx="303">
                  <c:v>7.74</c:v>
                </c:pt>
                <c:pt idx="304">
                  <c:v>6.05</c:v>
                </c:pt>
                <c:pt idx="305">
                  <c:v>7.38</c:v>
                </c:pt>
                <c:pt idx="306">
                  <c:v>8.42</c:v>
                </c:pt>
                <c:pt idx="307">
                  <c:v>10.43</c:v>
                </c:pt>
                <c:pt idx="308">
                  <c:v>6.9</c:v>
                </c:pt>
                <c:pt idx="309">
                  <c:v>4.1500000000000004</c:v>
                </c:pt>
                <c:pt idx="310">
                  <c:v>4.6100000000000003</c:v>
                </c:pt>
                <c:pt idx="311">
                  <c:v>1.96</c:v>
                </c:pt>
                <c:pt idx="312">
                  <c:v>3.69</c:v>
                </c:pt>
                <c:pt idx="313">
                  <c:v>2.83</c:v>
                </c:pt>
                <c:pt idx="314">
                  <c:v>-1.32</c:v>
                </c:pt>
                <c:pt idx="315">
                  <c:v>-6.59</c:v>
                </c:pt>
                <c:pt idx="316">
                  <c:v>-4.67</c:v>
                </c:pt>
                <c:pt idx="317">
                  <c:v>-4.51</c:v>
                </c:pt>
                <c:pt idx="318">
                  <c:v>-1.48</c:v>
                </c:pt>
                <c:pt idx="319">
                  <c:v>-1.29</c:v>
                </c:pt>
                <c:pt idx="320">
                  <c:v>-6.93</c:v>
                </c:pt>
                <c:pt idx="321">
                  <c:v>-8.98</c:v>
                </c:pt>
                <c:pt idx="322">
                  <c:v>-11.63</c:v>
                </c:pt>
                <c:pt idx="323">
                  <c:v>-13.61</c:v>
                </c:pt>
                <c:pt idx="324">
                  <c:v>-12.91</c:v>
                </c:pt>
                <c:pt idx="325">
                  <c:v>-15.2</c:v>
                </c:pt>
                <c:pt idx="326">
                  <c:v>-11.29</c:v>
                </c:pt>
                <c:pt idx="327">
                  <c:v>-10.48</c:v>
                </c:pt>
                <c:pt idx="328">
                  <c:v>-11.37</c:v>
                </c:pt>
                <c:pt idx="329">
                  <c:v>-11.56</c:v>
                </c:pt>
                <c:pt idx="330">
                  <c:v>-9.4</c:v>
                </c:pt>
                <c:pt idx="331">
                  <c:v>-10.96</c:v>
                </c:pt>
                <c:pt idx="332">
                  <c:v>-10.37</c:v>
                </c:pt>
                <c:pt idx="333">
                  <c:v>-11.85</c:v>
                </c:pt>
                <c:pt idx="334">
                  <c:v>-15.79</c:v>
                </c:pt>
                <c:pt idx="335">
                  <c:v>-15.45</c:v>
                </c:pt>
                <c:pt idx="336">
                  <c:v>-15.82</c:v>
                </c:pt>
                <c:pt idx="337">
                  <c:v>-15.86</c:v>
                </c:pt>
                <c:pt idx="338">
                  <c:v>-15.81</c:v>
                </c:pt>
                <c:pt idx="339">
                  <c:v>-12.1</c:v>
                </c:pt>
                <c:pt idx="340">
                  <c:v>-13.22</c:v>
                </c:pt>
                <c:pt idx="341">
                  <c:v>-16.03</c:v>
                </c:pt>
                <c:pt idx="342">
                  <c:v>-14.82</c:v>
                </c:pt>
                <c:pt idx="343">
                  <c:v>-9.76</c:v>
                </c:pt>
                <c:pt idx="344">
                  <c:v>-8.69</c:v>
                </c:pt>
                <c:pt idx="345">
                  <c:v>-6.25</c:v>
                </c:pt>
                <c:pt idx="346">
                  <c:v>-2.63</c:v>
                </c:pt>
                <c:pt idx="347">
                  <c:v>1.96</c:v>
                </c:pt>
                <c:pt idx="348">
                  <c:v>1.32</c:v>
                </c:pt>
                <c:pt idx="349">
                  <c:v>-6.38</c:v>
                </c:pt>
                <c:pt idx="350">
                  <c:v>-4.5599999999999996</c:v>
                </c:pt>
                <c:pt idx="351">
                  <c:v>-5.19</c:v>
                </c:pt>
                <c:pt idx="352">
                  <c:v>-11.63</c:v>
                </c:pt>
                <c:pt idx="353">
                  <c:v>-6.43</c:v>
                </c:pt>
                <c:pt idx="354">
                  <c:v>-8.75</c:v>
                </c:pt>
                <c:pt idx="355">
                  <c:v>-13.7</c:v>
                </c:pt>
                <c:pt idx="356">
                  <c:v>-11.18</c:v>
                </c:pt>
                <c:pt idx="357">
                  <c:v>-12.69</c:v>
                </c:pt>
                <c:pt idx="358">
                  <c:v>-12.58</c:v>
                </c:pt>
                <c:pt idx="359">
                  <c:v>-16.440000000000001</c:v>
                </c:pt>
                <c:pt idx="360">
                  <c:v>-15.68</c:v>
                </c:pt>
                <c:pt idx="361">
                  <c:v>-16.27</c:v>
                </c:pt>
                <c:pt idx="362">
                  <c:v>-19.54</c:v>
                </c:pt>
                <c:pt idx="363">
                  <c:v>-13.75</c:v>
                </c:pt>
                <c:pt idx="364">
                  <c:v>-24.6</c:v>
                </c:pt>
                <c:pt idx="365">
                  <c:v>-34.479999999999997</c:v>
                </c:pt>
                <c:pt idx="366">
                  <c:v>-35.700000000000003</c:v>
                </c:pt>
                <c:pt idx="367">
                  <c:v>-39.04</c:v>
                </c:pt>
                <c:pt idx="368">
                  <c:v>-37.06</c:v>
                </c:pt>
                <c:pt idx="369">
                  <c:v>-35.28</c:v>
                </c:pt>
                <c:pt idx="370">
                  <c:v>-37.659999999999997</c:v>
                </c:pt>
                <c:pt idx="371">
                  <c:v>-34.29</c:v>
                </c:pt>
                <c:pt idx="372">
                  <c:v>-36.75</c:v>
                </c:pt>
                <c:pt idx="373">
                  <c:v>-33.729999999999997</c:v>
                </c:pt>
                <c:pt idx="374">
                  <c:v>-39.24</c:v>
                </c:pt>
                <c:pt idx="375">
                  <c:v>-38.659999999999997</c:v>
                </c:pt>
                <c:pt idx="376">
                  <c:v>-40.4</c:v>
                </c:pt>
                <c:pt idx="377">
                  <c:v>-35.700000000000003</c:v>
                </c:pt>
                <c:pt idx="378">
                  <c:v>-35.71</c:v>
                </c:pt>
                <c:pt idx="379">
                  <c:v>-32.68</c:v>
                </c:pt>
                <c:pt idx="380">
                  <c:v>-33.08</c:v>
                </c:pt>
                <c:pt idx="381">
                  <c:v>-34.22</c:v>
                </c:pt>
                <c:pt idx="382">
                  <c:v>-35.630000000000003</c:v>
                </c:pt>
                <c:pt idx="383">
                  <c:v>-35</c:v>
                </c:pt>
                <c:pt idx="384">
                  <c:v>-39.76</c:v>
                </c:pt>
                <c:pt idx="385">
                  <c:v>-37.76</c:v>
                </c:pt>
                <c:pt idx="386">
                  <c:v>-41</c:v>
                </c:pt>
                <c:pt idx="387">
                  <c:v>-37.57</c:v>
                </c:pt>
                <c:pt idx="388">
                  <c:v>-30.35</c:v>
                </c:pt>
                <c:pt idx="389">
                  <c:v>-18.3</c:v>
                </c:pt>
                <c:pt idx="390">
                  <c:v>-15.4</c:v>
                </c:pt>
                <c:pt idx="391">
                  <c:v>-23.61</c:v>
                </c:pt>
                <c:pt idx="392">
                  <c:v>-23.85</c:v>
                </c:pt>
                <c:pt idx="393">
                  <c:v>-16.100000000000001</c:v>
                </c:pt>
                <c:pt idx="394">
                  <c:v>-14.76</c:v>
                </c:pt>
                <c:pt idx="395">
                  <c:v>-13.59</c:v>
                </c:pt>
                <c:pt idx="396">
                  <c:v>-9.7899999999999991</c:v>
                </c:pt>
                <c:pt idx="397">
                  <c:v>-17.75</c:v>
                </c:pt>
                <c:pt idx="398">
                  <c:v>-18.690000000000001</c:v>
                </c:pt>
                <c:pt idx="399">
                  <c:v>-18.95</c:v>
                </c:pt>
                <c:pt idx="400">
                  <c:v>-16.420000000000002</c:v>
                </c:pt>
                <c:pt idx="401">
                  <c:v>-17.89</c:v>
                </c:pt>
                <c:pt idx="402">
                  <c:v>-19.100000000000001</c:v>
                </c:pt>
                <c:pt idx="403">
                  <c:v>-13.89</c:v>
                </c:pt>
                <c:pt idx="404">
                  <c:v>-16.16</c:v>
                </c:pt>
                <c:pt idx="405">
                  <c:v>-14.52</c:v>
                </c:pt>
                <c:pt idx="406">
                  <c:v>-0.6</c:v>
                </c:pt>
                <c:pt idx="407">
                  <c:v>-7.56</c:v>
                </c:pt>
                <c:pt idx="408">
                  <c:v>-7.94</c:v>
                </c:pt>
                <c:pt idx="409">
                  <c:v>-2.2400000000000002</c:v>
                </c:pt>
                <c:pt idx="410">
                  <c:v>-9.27</c:v>
                </c:pt>
                <c:pt idx="411">
                  <c:v>-10.5</c:v>
                </c:pt>
                <c:pt idx="412">
                  <c:v>3.23</c:v>
                </c:pt>
                <c:pt idx="413">
                  <c:v>-18.02</c:v>
                </c:pt>
                <c:pt idx="414">
                  <c:v>-12.6</c:v>
                </c:pt>
                <c:pt idx="415">
                  <c:v>-16.48</c:v>
                </c:pt>
                <c:pt idx="416">
                  <c:v>-12.92</c:v>
                </c:pt>
                <c:pt idx="417">
                  <c:v>-17.25</c:v>
                </c:pt>
                <c:pt idx="418">
                  <c:v>-18.5</c:v>
                </c:pt>
                <c:pt idx="419">
                  <c:v>-28.09</c:v>
                </c:pt>
                <c:pt idx="420">
                  <c:v>-29.3</c:v>
                </c:pt>
                <c:pt idx="421">
                  <c:v>-27.41</c:v>
                </c:pt>
                <c:pt idx="422">
                  <c:v>-23.53</c:v>
                </c:pt>
                <c:pt idx="423">
                  <c:v>-22.46</c:v>
                </c:pt>
                <c:pt idx="424">
                  <c:v>-22.53</c:v>
                </c:pt>
                <c:pt idx="425">
                  <c:v>-34.81</c:v>
                </c:pt>
                <c:pt idx="426">
                  <c:v>-35.56</c:v>
                </c:pt>
                <c:pt idx="427">
                  <c:v>-37.67</c:v>
                </c:pt>
                <c:pt idx="428">
                  <c:v>-36.32</c:v>
                </c:pt>
                <c:pt idx="429">
                  <c:v>-36.450000000000003</c:v>
                </c:pt>
              </c:numCache>
            </c:numRef>
          </c:val>
          <c:smooth val="0"/>
          <c:extLst>
            <c:ext xmlns:c16="http://schemas.microsoft.com/office/drawing/2014/chart" uri="{C3380CC4-5D6E-409C-BE32-E72D297353CC}">
              <c16:uniqueId val="{00000000-A416-6046-B08D-606795993DE9}"/>
            </c:ext>
          </c:extLst>
        </c:ser>
        <c:ser>
          <c:idx val="1"/>
          <c:order val="1"/>
          <c:tx>
            <c:strRef>
              <c:f>Sheet1!$C$1</c:f>
              <c:strCache>
                <c:ptCount val="1"/>
                <c:pt idx="0">
                  <c:v>average</c:v>
                </c:pt>
              </c:strCache>
            </c:strRef>
          </c:tx>
          <c:spPr>
            <a:ln w="22225" cap="rnd">
              <a:solidFill>
                <a:srgbClr val="0DB9FF"/>
              </a:solidFill>
              <a:prstDash val="sysDot"/>
              <a:round/>
            </a:ln>
            <a:effectLst/>
          </c:spPr>
          <c:marker>
            <c:symbol val="none"/>
          </c:marker>
          <c:cat>
            <c:numRef>
              <c:f>Sheet1!$A$2:$A$436</c:f>
              <c:numCache>
                <c:formatCode>m/d/yy</c:formatCode>
                <c:ptCount val="435"/>
                <c:pt idx="0">
                  <c:v>32873</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pt idx="121">
                  <c:v>36556</c:v>
                </c:pt>
                <c:pt idx="122">
                  <c:v>36585</c:v>
                </c:pt>
                <c:pt idx="123">
                  <c:v>36616</c:v>
                </c:pt>
                <c:pt idx="124">
                  <c:v>36646</c:v>
                </c:pt>
                <c:pt idx="125">
                  <c:v>36677</c:v>
                </c:pt>
                <c:pt idx="126">
                  <c:v>36707</c:v>
                </c:pt>
                <c:pt idx="127">
                  <c:v>36738</c:v>
                </c:pt>
                <c:pt idx="128">
                  <c:v>36769</c:v>
                </c:pt>
                <c:pt idx="129">
                  <c:v>36799</c:v>
                </c:pt>
                <c:pt idx="130">
                  <c:v>36830</c:v>
                </c:pt>
                <c:pt idx="131">
                  <c:v>36860</c:v>
                </c:pt>
                <c:pt idx="132">
                  <c:v>36891</c:v>
                </c:pt>
                <c:pt idx="133">
                  <c:v>36922</c:v>
                </c:pt>
                <c:pt idx="134">
                  <c:v>36950</c:v>
                </c:pt>
                <c:pt idx="135">
                  <c:v>36981</c:v>
                </c:pt>
                <c:pt idx="136">
                  <c:v>37011</c:v>
                </c:pt>
                <c:pt idx="137">
                  <c:v>37042</c:v>
                </c:pt>
                <c:pt idx="138">
                  <c:v>37072</c:v>
                </c:pt>
                <c:pt idx="139">
                  <c:v>37103</c:v>
                </c:pt>
                <c:pt idx="140">
                  <c:v>37134</c:v>
                </c:pt>
                <c:pt idx="141">
                  <c:v>37164</c:v>
                </c:pt>
                <c:pt idx="142">
                  <c:v>37195</c:v>
                </c:pt>
                <c:pt idx="143">
                  <c:v>37225</c:v>
                </c:pt>
                <c:pt idx="144">
                  <c:v>37256</c:v>
                </c:pt>
                <c:pt idx="145">
                  <c:v>37287</c:v>
                </c:pt>
                <c:pt idx="146">
                  <c:v>37315</c:v>
                </c:pt>
                <c:pt idx="147">
                  <c:v>37346</c:v>
                </c:pt>
                <c:pt idx="148">
                  <c:v>37376</c:v>
                </c:pt>
                <c:pt idx="149">
                  <c:v>37407</c:v>
                </c:pt>
                <c:pt idx="150">
                  <c:v>37437</c:v>
                </c:pt>
                <c:pt idx="151">
                  <c:v>37468</c:v>
                </c:pt>
                <c:pt idx="152">
                  <c:v>37499</c:v>
                </c:pt>
                <c:pt idx="153">
                  <c:v>37529</c:v>
                </c:pt>
                <c:pt idx="154">
                  <c:v>37560</c:v>
                </c:pt>
                <c:pt idx="155">
                  <c:v>37590</c:v>
                </c:pt>
                <c:pt idx="156">
                  <c:v>37621</c:v>
                </c:pt>
                <c:pt idx="157">
                  <c:v>37652</c:v>
                </c:pt>
                <c:pt idx="158">
                  <c:v>37680</c:v>
                </c:pt>
                <c:pt idx="159">
                  <c:v>37711</c:v>
                </c:pt>
                <c:pt idx="160">
                  <c:v>37741</c:v>
                </c:pt>
                <c:pt idx="161">
                  <c:v>37772</c:v>
                </c:pt>
                <c:pt idx="162">
                  <c:v>37802</c:v>
                </c:pt>
                <c:pt idx="163">
                  <c:v>37833</c:v>
                </c:pt>
                <c:pt idx="164">
                  <c:v>37864</c:v>
                </c:pt>
                <c:pt idx="165">
                  <c:v>37894</c:v>
                </c:pt>
                <c:pt idx="166">
                  <c:v>37925</c:v>
                </c:pt>
                <c:pt idx="167">
                  <c:v>37955</c:v>
                </c:pt>
                <c:pt idx="168">
                  <c:v>37986</c:v>
                </c:pt>
                <c:pt idx="169">
                  <c:v>38017</c:v>
                </c:pt>
                <c:pt idx="170">
                  <c:v>38046</c:v>
                </c:pt>
                <c:pt idx="171">
                  <c:v>38077</c:v>
                </c:pt>
                <c:pt idx="172">
                  <c:v>38107</c:v>
                </c:pt>
                <c:pt idx="173">
                  <c:v>38138</c:v>
                </c:pt>
                <c:pt idx="174">
                  <c:v>38168</c:v>
                </c:pt>
                <c:pt idx="175">
                  <c:v>38199</c:v>
                </c:pt>
                <c:pt idx="176">
                  <c:v>38230</c:v>
                </c:pt>
                <c:pt idx="177">
                  <c:v>38260</c:v>
                </c:pt>
                <c:pt idx="178">
                  <c:v>38291</c:v>
                </c:pt>
                <c:pt idx="179">
                  <c:v>38321</c:v>
                </c:pt>
                <c:pt idx="180">
                  <c:v>38352</c:v>
                </c:pt>
                <c:pt idx="181">
                  <c:v>38383</c:v>
                </c:pt>
                <c:pt idx="182">
                  <c:v>38411</c:v>
                </c:pt>
                <c:pt idx="183">
                  <c:v>38442</c:v>
                </c:pt>
                <c:pt idx="184">
                  <c:v>38472</c:v>
                </c:pt>
                <c:pt idx="185">
                  <c:v>38503</c:v>
                </c:pt>
                <c:pt idx="186">
                  <c:v>38533</c:v>
                </c:pt>
                <c:pt idx="187">
                  <c:v>38564</c:v>
                </c:pt>
                <c:pt idx="188">
                  <c:v>38595</c:v>
                </c:pt>
                <c:pt idx="189">
                  <c:v>38625</c:v>
                </c:pt>
                <c:pt idx="190">
                  <c:v>38656</c:v>
                </c:pt>
                <c:pt idx="191">
                  <c:v>38686</c:v>
                </c:pt>
                <c:pt idx="192">
                  <c:v>38717</c:v>
                </c:pt>
                <c:pt idx="193">
                  <c:v>38748</c:v>
                </c:pt>
                <c:pt idx="194">
                  <c:v>38776</c:v>
                </c:pt>
                <c:pt idx="195">
                  <c:v>38807</c:v>
                </c:pt>
                <c:pt idx="196">
                  <c:v>38837</c:v>
                </c:pt>
                <c:pt idx="197">
                  <c:v>38868</c:v>
                </c:pt>
                <c:pt idx="198">
                  <c:v>38898</c:v>
                </c:pt>
                <c:pt idx="199">
                  <c:v>38929</c:v>
                </c:pt>
                <c:pt idx="200">
                  <c:v>38960</c:v>
                </c:pt>
                <c:pt idx="201">
                  <c:v>38990</c:v>
                </c:pt>
                <c:pt idx="202">
                  <c:v>39021</c:v>
                </c:pt>
                <c:pt idx="203">
                  <c:v>39051</c:v>
                </c:pt>
                <c:pt idx="204">
                  <c:v>39082</c:v>
                </c:pt>
                <c:pt idx="205">
                  <c:v>39113</c:v>
                </c:pt>
                <c:pt idx="206">
                  <c:v>39141</c:v>
                </c:pt>
                <c:pt idx="207">
                  <c:v>39172</c:v>
                </c:pt>
                <c:pt idx="208">
                  <c:v>39202</c:v>
                </c:pt>
                <c:pt idx="209">
                  <c:v>39233</c:v>
                </c:pt>
                <c:pt idx="210">
                  <c:v>39263</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40237</c:v>
                </c:pt>
                <c:pt idx="243">
                  <c:v>40268</c:v>
                </c:pt>
                <c:pt idx="244">
                  <c:v>40298</c:v>
                </c:pt>
                <c:pt idx="245">
                  <c:v>40329</c:v>
                </c:pt>
                <c:pt idx="246">
                  <c:v>40359</c:v>
                </c:pt>
                <c:pt idx="247">
                  <c:v>40390</c:v>
                </c:pt>
                <c:pt idx="248">
                  <c:v>40421</c:v>
                </c:pt>
                <c:pt idx="249">
                  <c:v>40451</c:v>
                </c:pt>
                <c:pt idx="250">
                  <c:v>40482</c:v>
                </c:pt>
                <c:pt idx="251">
                  <c:v>40512</c:v>
                </c:pt>
                <c:pt idx="252">
                  <c:v>40543</c:v>
                </c:pt>
                <c:pt idx="253">
                  <c:v>40574</c:v>
                </c:pt>
                <c:pt idx="254">
                  <c:v>40602</c:v>
                </c:pt>
                <c:pt idx="255">
                  <c:v>40633</c:v>
                </c:pt>
                <c:pt idx="256">
                  <c:v>40663</c:v>
                </c:pt>
                <c:pt idx="257">
                  <c:v>40694</c:v>
                </c:pt>
                <c:pt idx="258">
                  <c:v>40724</c:v>
                </c:pt>
                <c:pt idx="259">
                  <c:v>40755</c:v>
                </c:pt>
                <c:pt idx="260">
                  <c:v>40786</c:v>
                </c:pt>
                <c:pt idx="261">
                  <c:v>40816</c:v>
                </c:pt>
                <c:pt idx="262">
                  <c:v>40847</c:v>
                </c:pt>
                <c:pt idx="263">
                  <c:v>40877</c:v>
                </c:pt>
                <c:pt idx="264">
                  <c:v>40908</c:v>
                </c:pt>
                <c:pt idx="265">
                  <c:v>40939</c:v>
                </c:pt>
                <c:pt idx="266">
                  <c:v>40968</c:v>
                </c:pt>
                <c:pt idx="267">
                  <c:v>40999</c:v>
                </c:pt>
                <c:pt idx="268">
                  <c:v>41029</c:v>
                </c:pt>
                <c:pt idx="269">
                  <c:v>41060</c:v>
                </c:pt>
                <c:pt idx="270">
                  <c:v>41090</c:v>
                </c:pt>
                <c:pt idx="271">
                  <c:v>41121</c:v>
                </c:pt>
                <c:pt idx="272">
                  <c:v>41152</c:v>
                </c:pt>
                <c:pt idx="273">
                  <c:v>41182</c:v>
                </c:pt>
                <c:pt idx="274">
                  <c:v>41213</c:v>
                </c:pt>
                <c:pt idx="275">
                  <c:v>41243</c:v>
                </c:pt>
                <c:pt idx="276">
                  <c:v>41274</c:v>
                </c:pt>
                <c:pt idx="277">
                  <c:v>41305</c:v>
                </c:pt>
                <c:pt idx="278">
                  <c:v>41333</c:v>
                </c:pt>
                <c:pt idx="279">
                  <c:v>41364</c:v>
                </c:pt>
                <c:pt idx="280">
                  <c:v>41394</c:v>
                </c:pt>
                <c:pt idx="281">
                  <c:v>41425</c:v>
                </c:pt>
                <c:pt idx="282">
                  <c:v>41455</c:v>
                </c:pt>
                <c:pt idx="283">
                  <c:v>41486</c:v>
                </c:pt>
                <c:pt idx="284">
                  <c:v>41517</c:v>
                </c:pt>
                <c:pt idx="285">
                  <c:v>41547</c:v>
                </c:pt>
                <c:pt idx="286">
                  <c:v>41578</c:v>
                </c:pt>
                <c:pt idx="287">
                  <c:v>41608</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42035</c:v>
                </c:pt>
                <c:pt idx="302">
                  <c:v>42063</c:v>
                </c:pt>
                <c:pt idx="303">
                  <c:v>42094</c:v>
                </c:pt>
                <c:pt idx="304">
                  <c:v>42124</c:v>
                </c:pt>
                <c:pt idx="305">
                  <c:v>42155</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43890</c:v>
                </c:pt>
                <c:pt idx="363">
                  <c:v>43921</c:v>
                </c:pt>
                <c:pt idx="364">
                  <c:v>43951</c:v>
                </c:pt>
                <c:pt idx="365">
                  <c:v>43982</c:v>
                </c:pt>
                <c:pt idx="366">
                  <c:v>44012</c:v>
                </c:pt>
                <c:pt idx="367">
                  <c:v>44043</c:v>
                </c:pt>
                <c:pt idx="368">
                  <c:v>44074</c:v>
                </c:pt>
                <c:pt idx="369">
                  <c:v>44104</c:v>
                </c:pt>
                <c:pt idx="370">
                  <c:v>44135</c:v>
                </c:pt>
                <c:pt idx="371">
                  <c:v>44165</c:v>
                </c:pt>
                <c:pt idx="372">
                  <c:v>44196</c:v>
                </c:pt>
                <c:pt idx="373">
                  <c:v>44227</c:v>
                </c:pt>
                <c:pt idx="374">
                  <c:v>44255</c:v>
                </c:pt>
                <c:pt idx="375">
                  <c:v>44286</c:v>
                </c:pt>
                <c:pt idx="376">
                  <c:v>44316</c:v>
                </c:pt>
                <c:pt idx="377">
                  <c:v>44347</c:v>
                </c:pt>
                <c:pt idx="378">
                  <c:v>44377</c:v>
                </c:pt>
                <c:pt idx="379">
                  <c:v>44408</c:v>
                </c:pt>
                <c:pt idx="380">
                  <c:v>44439</c:v>
                </c:pt>
                <c:pt idx="381">
                  <c:v>44469</c:v>
                </c:pt>
                <c:pt idx="382">
                  <c:v>44500</c:v>
                </c:pt>
                <c:pt idx="383">
                  <c:v>44530</c:v>
                </c:pt>
                <c:pt idx="384">
                  <c:v>44561</c:v>
                </c:pt>
                <c:pt idx="385">
                  <c:v>44592</c:v>
                </c:pt>
                <c:pt idx="386">
                  <c:v>44620</c:v>
                </c:pt>
                <c:pt idx="387">
                  <c:v>44651</c:v>
                </c:pt>
                <c:pt idx="388">
                  <c:v>44681</c:v>
                </c:pt>
                <c:pt idx="389">
                  <c:v>44712</c:v>
                </c:pt>
                <c:pt idx="390">
                  <c:v>44742</c:v>
                </c:pt>
                <c:pt idx="391">
                  <c:v>44773</c:v>
                </c:pt>
                <c:pt idx="392">
                  <c:v>44804</c:v>
                </c:pt>
                <c:pt idx="393">
                  <c:v>44834</c:v>
                </c:pt>
                <c:pt idx="394">
                  <c:v>44865</c:v>
                </c:pt>
                <c:pt idx="395">
                  <c:v>44895</c:v>
                </c:pt>
                <c:pt idx="396">
                  <c:v>44926</c:v>
                </c:pt>
                <c:pt idx="397">
                  <c:v>44957</c:v>
                </c:pt>
                <c:pt idx="398">
                  <c:v>44985</c:v>
                </c:pt>
                <c:pt idx="399">
                  <c:v>45016</c:v>
                </c:pt>
                <c:pt idx="400">
                  <c:v>45046</c:v>
                </c:pt>
                <c:pt idx="401">
                  <c:v>45077</c:v>
                </c:pt>
                <c:pt idx="402">
                  <c:v>45107</c:v>
                </c:pt>
                <c:pt idx="403">
                  <c:v>45138</c:v>
                </c:pt>
                <c:pt idx="404">
                  <c:v>45169</c:v>
                </c:pt>
                <c:pt idx="405">
                  <c:v>45199</c:v>
                </c:pt>
                <c:pt idx="406">
                  <c:v>45230</c:v>
                </c:pt>
                <c:pt idx="407">
                  <c:v>45260</c:v>
                </c:pt>
                <c:pt idx="408">
                  <c:v>45291</c:v>
                </c:pt>
                <c:pt idx="409">
                  <c:v>45322</c:v>
                </c:pt>
                <c:pt idx="410">
                  <c:v>45351</c:v>
                </c:pt>
                <c:pt idx="411">
                  <c:v>45382</c:v>
                </c:pt>
                <c:pt idx="412">
                  <c:v>45412</c:v>
                </c:pt>
                <c:pt idx="413">
                  <c:v>45443</c:v>
                </c:pt>
                <c:pt idx="414">
                  <c:v>45473</c:v>
                </c:pt>
                <c:pt idx="415">
                  <c:v>45504</c:v>
                </c:pt>
                <c:pt idx="416">
                  <c:v>45535</c:v>
                </c:pt>
                <c:pt idx="417">
                  <c:v>45565</c:v>
                </c:pt>
                <c:pt idx="418">
                  <c:v>45596</c:v>
                </c:pt>
                <c:pt idx="419">
                  <c:v>45626</c:v>
                </c:pt>
                <c:pt idx="420">
                  <c:v>45657</c:v>
                </c:pt>
                <c:pt idx="421">
                  <c:v>45688</c:v>
                </c:pt>
                <c:pt idx="422">
                  <c:v>45716</c:v>
                </c:pt>
                <c:pt idx="423">
                  <c:v>45747</c:v>
                </c:pt>
                <c:pt idx="424">
                  <c:v>45777</c:v>
                </c:pt>
                <c:pt idx="425">
                  <c:v>45808</c:v>
                </c:pt>
                <c:pt idx="426">
                  <c:v>45838</c:v>
                </c:pt>
                <c:pt idx="427">
                  <c:v>45869</c:v>
                </c:pt>
                <c:pt idx="428">
                  <c:v>45900</c:v>
                </c:pt>
                <c:pt idx="429">
                  <c:v>45930</c:v>
                </c:pt>
              </c:numCache>
            </c:numRef>
          </c:cat>
          <c:val>
            <c:numRef>
              <c:f>Sheet1!$C$2:$C$436</c:f>
              <c:numCache>
                <c:formatCode>0.00</c:formatCode>
                <c:ptCount val="435"/>
                <c:pt idx="0">
                  <c:v>6.881116279069774</c:v>
                </c:pt>
                <c:pt idx="1">
                  <c:v>6.881116279069774</c:v>
                </c:pt>
                <c:pt idx="2">
                  <c:v>6.881116279069774</c:v>
                </c:pt>
                <c:pt idx="3">
                  <c:v>6.881116279069774</c:v>
                </c:pt>
                <c:pt idx="4">
                  <c:v>6.881116279069774</c:v>
                </c:pt>
                <c:pt idx="5">
                  <c:v>6.881116279069774</c:v>
                </c:pt>
                <c:pt idx="6">
                  <c:v>6.881116279069774</c:v>
                </c:pt>
                <c:pt idx="7">
                  <c:v>6.881116279069774</c:v>
                </c:pt>
                <c:pt idx="8">
                  <c:v>6.881116279069774</c:v>
                </c:pt>
                <c:pt idx="9">
                  <c:v>6.881116279069774</c:v>
                </c:pt>
                <c:pt idx="10">
                  <c:v>6.881116279069774</c:v>
                </c:pt>
                <c:pt idx="11">
                  <c:v>6.881116279069774</c:v>
                </c:pt>
                <c:pt idx="12">
                  <c:v>6.881116279069774</c:v>
                </c:pt>
                <c:pt idx="13">
                  <c:v>6.881116279069774</c:v>
                </c:pt>
                <c:pt idx="14">
                  <c:v>6.881116279069774</c:v>
                </c:pt>
                <c:pt idx="15">
                  <c:v>6.881116279069774</c:v>
                </c:pt>
                <c:pt idx="16">
                  <c:v>6.881116279069774</c:v>
                </c:pt>
                <c:pt idx="17">
                  <c:v>6.881116279069774</c:v>
                </c:pt>
                <c:pt idx="18">
                  <c:v>6.881116279069774</c:v>
                </c:pt>
                <c:pt idx="19">
                  <c:v>6.881116279069774</c:v>
                </c:pt>
                <c:pt idx="20">
                  <c:v>6.881116279069774</c:v>
                </c:pt>
                <c:pt idx="21">
                  <c:v>6.881116279069774</c:v>
                </c:pt>
                <c:pt idx="22">
                  <c:v>6.881116279069774</c:v>
                </c:pt>
                <c:pt idx="23">
                  <c:v>6.881116279069774</c:v>
                </c:pt>
                <c:pt idx="24">
                  <c:v>6.881116279069774</c:v>
                </c:pt>
                <c:pt idx="25">
                  <c:v>6.881116279069774</c:v>
                </c:pt>
                <c:pt idx="26">
                  <c:v>6.881116279069774</c:v>
                </c:pt>
                <c:pt idx="27">
                  <c:v>6.881116279069774</c:v>
                </c:pt>
                <c:pt idx="28">
                  <c:v>6.881116279069774</c:v>
                </c:pt>
                <c:pt idx="29">
                  <c:v>6.881116279069774</c:v>
                </c:pt>
                <c:pt idx="30">
                  <c:v>6.881116279069774</c:v>
                </c:pt>
                <c:pt idx="31">
                  <c:v>6.881116279069774</c:v>
                </c:pt>
                <c:pt idx="32">
                  <c:v>6.881116279069774</c:v>
                </c:pt>
                <c:pt idx="33">
                  <c:v>6.881116279069774</c:v>
                </c:pt>
                <c:pt idx="34">
                  <c:v>6.881116279069774</c:v>
                </c:pt>
                <c:pt idx="35">
                  <c:v>6.881116279069774</c:v>
                </c:pt>
                <c:pt idx="36">
                  <c:v>6.881116279069774</c:v>
                </c:pt>
                <c:pt idx="37">
                  <c:v>6.881116279069774</c:v>
                </c:pt>
                <c:pt idx="38">
                  <c:v>6.881116279069774</c:v>
                </c:pt>
                <c:pt idx="39">
                  <c:v>6.881116279069774</c:v>
                </c:pt>
                <c:pt idx="40">
                  <c:v>6.881116279069774</c:v>
                </c:pt>
                <c:pt idx="41">
                  <c:v>6.881116279069774</c:v>
                </c:pt>
                <c:pt idx="42">
                  <c:v>6.881116279069774</c:v>
                </c:pt>
                <c:pt idx="43">
                  <c:v>6.881116279069774</c:v>
                </c:pt>
                <c:pt idx="44">
                  <c:v>6.881116279069774</c:v>
                </c:pt>
                <c:pt idx="45">
                  <c:v>6.881116279069774</c:v>
                </c:pt>
                <c:pt idx="46">
                  <c:v>6.881116279069774</c:v>
                </c:pt>
                <c:pt idx="47">
                  <c:v>6.881116279069774</c:v>
                </c:pt>
                <c:pt idx="48">
                  <c:v>6.881116279069774</c:v>
                </c:pt>
                <c:pt idx="49">
                  <c:v>6.881116279069774</c:v>
                </c:pt>
                <c:pt idx="50">
                  <c:v>6.881116279069774</c:v>
                </c:pt>
                <c:pt idx="51">
                  <c:v>6.881116279069774</c:v>
                </c:pt>
                <c:pt idx="52">
                  <c:v>6.881116279069774</c:v>
                </c:pt>
                <c:pt idx="53">
                  <c:v>6.881116279069774</c:v>
                </c:pt>
                <c:pt idx="54">
                  <c:v>6.881116279069774</c:v>
                </c:pt>
                <c:pt idx="55">
                  <c:v>6.881116279069774</c:v>
                </c:pt>
                <c:pt idx="56">
                  <c:v>6.881116279069774</c:v>
                </c:pt>
                <c:pt idx="57">
                  <c:v>6.881116279069774</c:v>
                </c:pt>
                <c:pt idx="58">
                  <c:v>6.881116279069774</c:v>
                </c:pt>
                <c:pt idx="59">
                  <c:v>6.881116279069774</c:v>
                </c:pt>
                <c:pt idx="60">
                  <c:v>6.881116279069774</c:v>
                </c:pt>
                <c:pt idx="61">
                  <c:v>6.881116279069774</c:v>
                </c:pt>
                <c:pt idx="62">
                  <c:v>6.881116279069774</c:v>
                </c:pt>
                <c:pt idx="63">
                  <c:v>6.881116279069774</c:v>
                </c:pt>
                <c:pt idx="64">
                  <c:v>6.881116279069774</c:v>
                </c:pt>
                <c:pt idx="65">
                  <c:v>6.881116279069774</c:v>
                </c:pt>
                <c:pt idx="66">
                  <c:v>6.881116279069774</c:v>
                </c:pt>
                <c:pt idx="67">
                  <c:v>6.881116279069774</c:v>
                </c:pt>
                <c:pt idx="68">
                  <c:v>6.881116279069774</c:v>
                </c:pt>
                <c:pt idx="69">
                  <c:v>6.881116279069774</c:v>
                </c:pt>
                <c:pt idx="70">
                  <c:v>6.881116279069774</c:v>
                </c:pt>
                <c:pt idx="71">
                  <c:v>6.881116279069774</c:v>
                </c:pt>
                <c:pt idx="72">
                  <c:v>6.881116279069774</c:v>
                </c:pt>
                <c:pt idx="73">
                  <c:v>6.881116279069774</c:v>
                </c:pt>
                <c:pt idx="74">
                  <c:v>6.881116279069774</c:v>
                </c:pt>
                <c:pt idx="75">
                  <c:v>6.881116279069774</c:v>
                </c:pt>
                <c:pt idx="76">
                  <c:v>6.881116279069774</c:v>
                </c:pt>
                <c:pt idx="77">
                  <c:v>6.881116279069774</c:v>
                </c:pt>
                <c:pt idx="78">
                  <c:v>6.881116279069774</c:v>
                </c:pt>
                <c:pt idx="79">
                  <c:v>6.881116279069774</c:v>
                </c:pt>
                <c:pt idx="80">
                  <c:v>6.881116279069774</c:v>
                </c:pt>
                <c:pt idx="81">
                  <c:v>6.881116279069774</c:v>
                </c:pt>
                <c:pt idx="82">
                  <c:v>6.881116279069774</c:v>
                </c:pt>
                <c:pt idx="83">
                  <c:v>6.881116279069774</c:v>
                </c:pt>
                <c:pt idx="84">
                  <c:v>6.881116279069774</c:v>
                </c:pt>
                <c:pt idx="85">
                  <c:v>6.881116279069774</c:v>
                </c:pt>
                <c:pt idx="86">
                  <c:v>6.881116279069774</c:v>
                </c:pt>
                <c:pt idx="87">
                  <c:v>6.881116279069774</c:v>
                </c:pt>
                <c:pt idx="88">
                  <c:v>6.881116279069774</c:v>
                </c:pt>
                <c:pt idx="89">
                  <c:v>6.881116279069774</c:v>
                </c:pt>
                <c:pt idx="90">
                  <c:v>6.881116279069774</c:v>
                </c:pt>
                <c:pt idx="91">
                  <c:v>6.881116279069774</c:v>
                </c:pt>
                <c:pt idx="92">
                  <c:v>6.881116279069774</c:v>
                </c:pt>
                <c:pt idx="93">
                  <c:v>6.881116279069774</c:v>
                </c:pt>
                <c:pt idx="94">
                  <c:v>6.881116279069774</c:v>
                </c:pt>
                <c:pt idx="95">
                  <c:v>6.881116279069774</c:v>
                </c:pt>
                <c:pt idx="96">
                  <c:v>6.881116279069774</c:v>
                </c:pt>
                <c:pt idx="97">
                  <c:v>6.881116279069774</c:v>
                </c:pt>
                <c:pt idx="98">
                  <c:v>6.881116279069774</c:v>
                </c:pt>
                <c:pt idx="99">
                  <c:v>6.881116279069774</c:v>
                </c:pt>
                <c:pt idx="100">
                  <c:v>6.881116279069774</c:v>
                </c:pt>
                <c:pt idx="101">
                  <c:v>6.881116279069774</c:v>
                </c:pt>
                <c:pt idx="102">
                  <c:v>6.881116279069774</c:v>
                </c:pt>
                <c:pt idx="103">
                  <c:v>6.881116279069774</c:v>
                </c:pt>
                <c:pt idx="104">
                  <c:v>6.881116279069774</c:v>
                </c:pt>
                <c:pt idx="105">
                  <c:v>6.881116279069774</c:v>
                </c:pt>
                <c:pt idx="106">
                  <c:v>6.881116279069774</c:v>
                </c:pt>
                <c:pt idx="107">
                  <c:v>6.881116279069774</c:v>
                </c:pt>
                <c:pt idx="108">
                  <c:v>6.881116279069774</c:v>
                </c:pt>
                <c:pt idx="109">
                  <c:v>6.881116279069774</c:v>
                </c:pt>
                <c:pt idx="110">
                  <c:v>6.881116279069774</c:v>
                </c:pt>
                <c:pt idx="111">
                  <c:v>6.881116279069774</c:v>
                </c:pt>
                <c:pt idx="112">
                  <c:v>6.881116279069774</c:v>
                </c:pt>
                <c:pt idx="113">
                  <c:v>6.881116279069774</c:v>
                </c:pt>
                <c:pt idx="114">
                  <c:v>6.881116279069774</c:v>
                </c:pt>
                <c:pt idx="115">
                  <c:v>6.881116279069774</c:v>
                </c:pt>
                <c:pt idx="116">
                  <c:v>6.881116279069774</c:v>
                </c:pt>
                <c:pt idx="117">
                  <c:v>6.881116279069774</c:v>
                </c:pt>
                <c:pt idx="118">
                  <c:v>6.881116279069774</c:v>
                </c:pt>
                <c:pt idx="119">
                  <c:v>6.881116279069774</c:v>
                </c:pt>
                <c:pt idx="120">
                  <c:v>6.881116279069774</c:v>
                </c:pt>
                <c:pt idx="121">
                  <c:v>6.881116279069774</c:v>
                </c:pt>
                <c:pt idx="122">
                  <c:v>6.881116279069774</c:v>
                </c:pt>
                <c:pt idx="123">
                  <c:v>6.881116279069774</c:v>
                </c:pt>
                <c:pt idx="124">
                  <c:v>6.881116279069774</c:v>
                </c:pt>
                <c:pt idx="125">
                  <c:v>6.881116279069774</c:v>
                </c:pt>
                <c:pt idx="126">
                  <c:v>6.881116279069774</c:v>
                </c:pt>
                <c:pt idx="127">
                  <c:v>6.881116279069774</c:v>
                </c:pt>
                <c:pt idx="128">
                  <c:v>6.881116279069774</c:v>
                </c:pt>
                <c:pt idx="129">
                  <c:v>6.881116279069774</c:v>
                </c:pt>
                <c:pt idx="130">
                  <c:v>6.881116279069774</c:v>
                </c:pt>
                <c:pt idx="131">
                  <c:v>6.881116279069774</c:v>
                </c:pt>
                <c:pt idx="132">
                  <c:v>6.881116279069774</c:v>
                </c:pt>
                <c:pt idx="133">
                  <c:v>6.881116279069774</c:v>
                </c:pt>
                <c:pt idx="134">
                  <c:v>6.881116279069774</c:v>
                </c:pt>
                <c:pt idx="135">
                  <c:v>6.881116279069774</c:v>
                </c:pt>
                <c:pt idx="136">
                  <c:v>6.881116279069774</c:v>
                </c:pt>
                <c:pt idx="137">
                  <c:v>6.881116279069774</c:v>
                </c:pt>
                <c:pt idx="138">
                  <c:v>6.881116279069774</c:v>
                </c:pt>
                <c:pt idx="139">
                  <c:v>6.881116279069774</c:v>
                </c:pt>
                <c:pt idx="140">
                  <c:v>6.881116279069774</c:v>
                </c:pt>
                <c:pt idx="141">
                  <c:v>6.881116279069774</c:v>
                </c:pt>
                <c:pt idx="142">
                  <c:v>6.881116279069774</c:v>
                </c:pt>
                <c:pt idx="143">
                  <c:v>6.881116279069774</c:v>
                </c:pt>
                <c:pt idx="144">
                  <c:v>6.881116279069774</c:v>
                </c:pt>
                <c:pt idx="145">
                  <c:v>6.881116279069774</c:v>
                </c:pt>
                <c:pt idx="146">
                  <c:v>6.881116279069774</c:v>
                </c:pt>
                <c:pt idx="147">
                  <c:v>6.881116279069774</c:v>
                </c:pt>
                <c:pt idx="148">
                  <c:v>6.881116279069774</c:v>
                </c:pt>
                <c:pt idx="149">
                  <c:v>6.881116279069774</c:v>
                </c:pt>
                <c:pt idx="150">
                  <c:v>6.881116279069774</c:v>
                </c:pt>
                <c:pt idx="151">
                  <c:v>6.881116279069774</c:v>
                </c:pt>
                <c:pt idx="152">
                  <c:v>6.881116279069774</c:v>
                </c:pt>
                <c:pt idx="153">
                  <c:v>6.881116279069774</c:v>
                </c:pt>
                <c:pt idx="154">
                  <c:v>6.881116279069774</c:v>
                </c:pt>
                <c:pt idx="155">
                  <c:v>6.881116279069774</c:v>
                </c:pt>
                <c:pt idx="156">
                  <c:v>6.881116279069774</c:v>
                </c:pt>
                <c:pt idx="157">
                  <c:v>6.881116279069774</c:v>
                </c:pt>
                <c:pt idx="158">
                  <c:v>6.881116279069774</c:v>
                </c:pt>
                <c:pt idx="159">
                  <c:v>6.881116279069774</c:v>
                </c:pt>
                <c:pt idx="160">
                  <c:v>6.881116279069774</c:v>
                </c:pt>
                <c:pt idx="161">
                  <c:v>6.881116279069774</c:v>
                </c:pt>
                <c:pt idx="162">
                  <c:v>6.881116279069774</c:v>
                </c:pt>
                <c:pt idx="163">
                  <c:v>6.881116279069774</c:v>
                </c:pt>
                <c:pt idx="164">
                  <c:v>6.881116279069774</c:v>
                </c:pt>
                <c:pt idx="165">
                  <c:v>6.881116279069774</c:v>
                </c:pt>
                <c:pt idx="166">
                  <c:v>6.881116279069774</c:v>
                </c:pt>
                <c:pt idx="167">
                  <c:v>6.881116279069774</c:v>
                </c:pt>
                <c:pt idx="168">
                  <c:v>6.881116279069774</c:v>
                </c:pt>
                <c:pt idx="169">
                  <c:v>6.881116279069774</c:v>
                </c:pt>
                <c:pt idx="170">
                  <c:v>6.881116279069774</c:v>
                </c:pt>
                <c:pt idx="171">
                  <c:v>6.881116279069774</c:v>
                </c:pt>
                <c:pt idx="172">
                  <c:v>6.881116279069774</c:v>
                </c:pt>
                <c:pt idx="173">
                  <c:v>6.881116279069774</c:v>
                </c:pt>
                <c:pt idx="174">
                  <c:v>6.881116279069774</c:v>
                </c:pt>
                <c:pt idx="175">
                  <c:v>6.881116279069774</c:v>
                </c:pt>
                <c:pt idx="176">
                  <c:v>6.881116279069774</c:v>
                </c:pt>
                <c:pt idx="177">
                  <c:v>6.881116279069774</c:v>
                </c:pt>
                <c:pt idx="178">
                  <c:v>6.881116279069774</c:v>
                </c:pt>
                <c:pt idx="179">
                  <c:v>6.881116279069774</c:v>
                </c:pt>
                <c:pt idx="180">
                  <c:v>6.881116279069774</c:v>
                </c:pt>
                <c:pt idx="181">
                  <c:v>6.881116279069774</c:v>
                </c:pt>
                <c:pt idx="182">
                  <c:v>6.881116279069774</c:v>
                </c:pt>
                <c:pt idx="183">
                  <c:v>6.881116279069774</c:v>
                </c:pt>
                <c:pt idx="184">
                  <c:v>6.881116279069774</c:v>
                </c:pt>
                <c:pt idx="185">
                  <c:v>6.881116279069774</c:v>
                </c:pt>
                <c:pt idx="186">
                  <c:v>6.881116279069774</c:v>
                </c:pt>
                <c:pt idx="187">
                  <c:v>6.881116279069774</c:v>
                </c:pt>
                <c:pt idx="188">
                  <c:v>6.881116279069774</c:v>
                </c:pt>
                <c:pt idx="189">
                  <c:v>6.881116279069774</c:v>
                </c:pt>
                <c:pt idx="190">
                  <c:v>6.881116279069774</c:v>
                </c:pt>
                <c:pt idx="191">
                  <c:v>6.881116279069774</c:v>
                </c:pt>
                <c:pt idx="192">
                  <c:v>6.881116279069774</c:v>
                </c:pt>
                <c:pt idx="193">
                  <c:v>6.881116279069774</c:v>
                </c:pt>
                <c:pt idx="194">
                  <c:v>6.881116279069774</c:v>
                </c:pt>
                <c:pt idx="195">
                  <c:v>6.881116279069774</c:v>
                </c:pt>
                <c:pt idx="196">
                  <c:v>6.881116279069774</c:v>
                </c:pt>
                <c:pt idx="197">
                  <c:v>6.881116279069774</c:v>
                </c:pt>
                <c:pt idx="198">
                  <c:v>6.881116279069774</c:v>
                </c:pt>
                <c:pt idx="199">
                  <c:v>6.881116279069774</c:v>
                </c:pt>
                <c:pt idx="200">
                  <c:v>6.881116279069774</c:v>
                </c:pt>
                <c:pt idx="201">
                  <c:v>6.881116279069774</c:v>
                </c:pt>
                <c:pt idx="202">
                  <c:v>6.881116279069774</c:v>
                </c:pt>
                <c:pt idx="203">
                  <c:v>6.881116279069774</c:v>
                </c:pt>
                <c:pt idx="204">
                  <c:v>6.881116279069774</c:v>
                </c:pt>
                <c:pt idx="205">
                  <c:v>6.881116279069774</c:v>
                </c:pt>
                <c:pt idx="206">
                  <c:v>6.881116279069774</c:v>
                </c:pt>
                <c:pt idx="207">
                  <c:v>6.881116279069774</c:v>
                </c:pt>
                <c:pt idx="208">
                  <c:v>6.881116279069774</c:v>
                </c:pt>
                <c:pt idx="209">
                  <c:v>6.881116279069774</c:v>
                </c:pt>
                <c:pt idx="210">
                  <c:v>6.881116279069774</c:v>
                </c:pt>
                <c:pt idx="211">
                  <c:v>6.881116279069774</c:v>
                </c:pt>
                <c:pt idx="212">
                  <c:v>6.881116279069774</c:v>
                </c:pt>
                <c:pt idx="213">
                  <c:v>6.881116279069774</c:v>
                </c:pt>
                <c:pt idx="214">
                  <c:v>6.881116279069774</c:v>
                </c:pt>
                <c:pt idx="215">
                  <c:v>6.881116279069774</c:v>
                </c:pt>
                <c:pt idx="216">
                  <c:v>6.881116279069774</c:v>
                </c:pt>
                <c:pt idx="217">
                  <c:v>6.881116279069774</c:v>
                </c:pt>
                <c:pt idx="218">
                  <c:v>6.881116279069774</c:v>
                </c:pt>
                <c:pt idx="219">
                  <c:v>6.881116279069774</c:v>
                </c:pt>
                <c:pt idx="220">
                  <c:v>6.881116279069774</c:v>
                </c:pt>
                <c:pt idx="221">
                  <c:v>6.881116279069774</c:v>
                </c:pt>
                <c:pt idx="222">
                  <c:v>6.881116279069774</c:v>
                </c:pt>
                <c:pt idx="223">
                  <c:v>6.881116279069774</c:v>
                </c:pt>
                <c:pt idx="224">
                  <c:v>6.881116279069774</c:v>
                </c:pt>
                <c:pt idx="225">
                  <c:v>6.881116279069774</c:v>
                </c:pt>
                <c:pt idx="226">
                  <c:v>6.881116279069774</c:v>
                </c:pt>
                <c:pt idx="227">
                  <c:v>6.881116279069774</c:v>
                </c:pt>
                <c:pt idx="228">
                  <c:v>6.881116279069774</c:v>
                </c:pt>
                <c:pt idx="229">
                  <c:v>6.881116279069774</c:v>
                </c:pt>
                <c:pt idx="230">
                  <c:v>6.881116279069774</c:v>
                </c:pt>
                <c:pt idx="231">
                  <c:v>6.881116279069774</c:v>
                </c:pt>
                <c:pt idx="232">
                  <c:v>6.881116279069774</c:v>
                </c:pt>
                <c:pt idx="233">
                  <c:v>6.881116279069774</c:v>
                </c:pt>
                <c:pt idx="234">
                  <c:v>6.881116279069774</c:v>
                </c:pt>
                <c:pt idx="235">
                  <c:v>6.881116279069774</c:v>
                </c:pt>
                <c:pt idx="236">
                  <c:v>6.881116279069774</c:v>
                </c:pt>
                <c:pt idx="237">
                  <c:v>6.881116279069774</c:v>
                </c:pt>
                <c:pt idx="238">
                  <c:v>6.881116279069774</c:v>
                </c:pt>
                <c:pt idx="239">
                  <c:v>6.881116279069774</c:v>
                </c:pt>
                <c:pt idx="240">
                  <c:v>6.881116279069774</c:v>
                </c:pt>
                <c:pt idx="241">
                  <c:v>6.881116279069774</c:v>
                </c:pt>
                <c:pt idx="242">
                  <c:v>6.881116279069774</c:v>
                </c:pt>
                <c:pt idx="243">
                  <c:v>6.881116279069774</c:v>
                </c:pt>
                <c:pt idx="244">
                  <c:v>6.881116279069774</c:v>
                </c:pt>
                <c:pt idx="245">
                  <c:v>6.881116279069774</c:v>
                </c:pt>
                <c:pt idx="246">
                  <c:v>6.881116279069774</c:v>
                </c:pt>
                <c:pt idx="247">
                  <c:v>6.881116279069774</c:v>
                </c:pt>
                <c:pt idx="248">
                  <c:v>6.881116279069774</c:v>
                </c:pt>
                <c:pt idx="249">
                  <c:v>6.881116279069774</c:v>
                </c:pt>
                <c:pt idx="250">
                  <c:v>6.881116279069774</c:v>
                </c:pt>
                <c:pt idx="251">
                  <c:v>6.881116279069774</c:v>
                </c:pt>
                <c:pt idx="252">
                  <c:v>6.881116279069774</c:v>
                </c:pt>
                <c:pt idx="253">
                  <c:v>6.881116279069774</c:v>
                </c:pt>
                <c:pt idx="254">
                  <c:v>6.881116279069774</c:v>
                </c:pt>
                <c:pt idx="255">
                  <c:v>6.881116279069774</c:v>
                </c:pt>
                <c:pt idx="256">
                  <c:v>6.881116279069774</c:v>
                </c:pt>
                <c:pt idx="257">
                  <c:v>6.881116279069774</c:v>
                </c:pt>
                <c:pt idx="258">
                  <c:v>6.881116279069774</c:v>
                </c:pt>
                <c:pt idx="259">
                  <c:v>6.881116279069774</c:v>
                </c:pt>
                <c:pt idx="260">
                  <c:v>6.881116279069774</c:v>
                </c:pt>
                <c:pt idx="261">
                  <c:v>6.881116279069774</c:v>
                </c:pt>
                <c:pt idx="262">
                  <c:v>6.881116279069774</c:v>
                </c:pt>
                <c:pt idx="263">
                  <c:v>6.881116279069774</c:v>
                </c:pt>
                <c:pt idx="264">
                  <c:v>6.881116279069774</c:v>
                </c:pt>
                <c:pt idx="265">
                  <c:v>6.881116279069774</c:v>
                </c:pt>
                <c:pt idx="266">
                  <c:v>6.881116279069774</c:v>
                </c:pt>
                <c:pt idx="267">
                  <c:v>6.881116279069774</c:v>
                </c:pt>
                <c:pt idx="268">
                  <c:v>6.881116279069774</c:v>
                </c:pt>
                <c:pt idx="269">
                  <c:v>6.881116279069774</c:v>
                </c:pt>
                <c:pt idx="270">
                  <c:v>6.881116279069774</c:v>
                </c:pt>
                <c:pt idx="271">
                  <c:v>6.881116279069774</c:v>
                </c:pt>
                <c:pt idx="272">
                  <c:v>6.881116279069774</c:v>
                </c:pt>
                <c:pt idx="273">
                  <c:v>6.881116279069774</c:v>
                </c:pt>
                <c:pt idx="274">
                  <c:v>6.881116279069774</c:v>
                </c:pt>
                <c:pt idx="275">
                  <c:v>6.881116279069774</c:v>
                </c:pt>
                <c:pt idx="276">
                  <c:v>6.881116279069774</c:v>
                </c:pt>
                <c:pt idx="277">
                  <c:v>6.881116279069774</c:v>
                </c:pt>
                <c:pt idx="278">
                  <c:v>6.881116279069774</c:v>
                </c:pt>
                <c:pt idx="279">
                  <c:v>6.881116279069774</c:v>
                </c:pt>
                <c:pt idx="280">
                  <c:v>6.881116279069774</c:v>
                </c:pt>
                <c:pt idx="281">
                  <c:v>6.881116279069774</c:v>
                </c:pt>
                <c:pt idx="282">
                  <c:v>6.881116279069774</c:v>
                </c:pt>
                <c:pt idx="283">
                  <c:v>6.881116279069774</c:v>
                </c:pt>
                <c:pt idx="284">
                  <c:v>6.881116279069774</c:v>
                </c:pt>
                <c:pt idx="285">
                  <c:v>6.881116279069774</c:v>
                </c:pt>
                <c:pt idx="286">
                  <c:v>6.881116279069774</c:v>
                </c:pt>
                <c:pt idx="287">
                  <c:v>6.881116279069774</c:v>
                </c:pt>
                <c:pt idx="288">
                  <c:v>6.881116279069774</c:v>
                </c:pt>
                <c:pt idx="289">
                  <c:v>6.881116279069774</c:v>
                </c:pt>
                <c:pt idx="290">
                  <c:v>6.881116279069774</c:v>
                </c:pt>
                <c:pt idx="291">
                  <c:v>6.881116279069774</c:v>
                </c:pt>
                <c:pt idx="292">
                  <c:v>6.881116279069774</c:v>
                </c:pt>
                <c:pt idx="293">
                  <c:v>6.881116279069774</c:v>
                </c:pt>
                <c:pt idx="294">
                  <c:v>6.881116279069774</c:v>
                </c:pt>
                <c:pt idx="295">
                  <c:v>6.881116279069774</c:v>
                </c:pt>
                <c:pt idx="296">
                  <c:v>6.881116279069774</c:v>
                </c:pt>
                <c:pt idx="297">
                  <c:v>6.881116279069774</c:v>
                </c:pt>
                <c:pt idx="298">
                  <c:v>6.881116279069774</c:v>
                </c:pt>
                <c:pt idx="299">
                  <c:v>6.881116279069774</c:v>
                </c:pt>
                <c:pt idx="300">
                  <c:v>6.881116279069774</c:v>
                </c:pt>
                <c:pt idx="301">
                  <c:v>6.881116279069774</c:v>
                </c:pt>
                <c:pt idx="302">
                  <c:v>6.881116279069774</c:v>
                </c:pt>
                <c:pt idx="303">
                  <c:v>6.881116279069774</c:v>
                </c:pt>
                <c:pt idx="304">
                  <c:v>6.881116279069774</c:v>
                </c:pt>
                <c:pt idx="305">
                  <c:v>6.881116279069774</c:v>
                </c:pt>
                <c:pt idx="306">
                  <c:v>6.881116279069774</c:v>
                </c:pt>
                <c:pt idx="307">
                  <c:v>6.881116279069774</c:v>
                </c:pt>
                <c:pt idx="308">
                  <c:v>6.881116279069774</c:v>
                </c:pt>
                <c:pt idx="309">
                  <c:v>6.881116279069774</c:v>
                </c:pt>
                <c:pt idx="310">
                  <c:v>6.881116279069774</c:v>
                </c:pt>
                <c:pt idx="311">
                  <c:v>6.881116279069774</c:v>
                </c:pt>
                <c:pt idx="312">
                  <c:v>6.881116279069774</c:v>
                </c:pt>
                <c:pt idx="313">
                  <c:v>6.881116279069774</c:v>
                </c:pt>
                <c:pt idx="314">
                  <c:v>6.881116279069774</c:v>
                </c:pt>
                <c:pt idx="315">
                  <c:v>6.881116279069774</c:v>
                </c:pt>
                <c:pt idx="316">
                  <c:v>6.881116279069774</c:v>
                </c:pt>
                <c:pt idx="317">
                  <c:v>6.881116279069774</c:v>
                </c:pt>
                <c:pt idx="318">
                  <c:v>6.881116279069774</c:v>
                </c:pt>
                <c:pt idx="319">
                  <c:v>6.881116279069774</c:v>
                </c:pt>
                <c:pt idx="320">
                  <c:v>6.881116279069774</c:v>
                </c:pt>
                <c:pt idx="321">
                  <c:v>6.881116279069774</c:v>
                </c:pt>
                <c:pt idx="322">
                  <c:v>6.881116279069774</c:v>
                </c:pt>
                <c:pt idx="323">
                  <c:v>6.881116279069774</c:v>
                </c:pt>
                <c:pt idx="324">
                  <c:v>6.881116279069774</c:v>
                </c:pt>
                <c:pt idx="325">
                  <c:v>6.881116279069774</c:v>
                </c:pt>
                <c:pt idx="326">
                  <c:v>6.881116279069774</c:v>
                </c:pt>
                <c:pt idx="327">
                  <c:v>6.881116279069774</c:v>
                </c:pt>
                <c:pt idx="328">
                  <c:v>6.881116279069774</c:v>
                </c:pt>
                <c:pt idx="329">
                  <c:v>6.881116279069774</c:v>
                </c:pt>
                <c:pt idx="330">
                  <c:v>6.881116279069774</c:v>
                </c:pt>
                <c:pt idx="331">
                  <c:v>6.881116279069774</c:v>
                </c:pt>
                <c:pt idx="332">
                  <c:v>6.881116279069774</c:v>
                </c:pt>
                <c:pt idx="333">
                  <c:v>6.881116279069774</c:v>
                </c:pt>
                <c:pt idx="334">
                  <c:v>6.881116279069774</c:v>
                </c:pt>
                <c:pt idx="335">
                  <c:v>6.881116279069774</c:v>
                </c:pt>
                <c:pt idx="336">
                  <c:v>6.881116279069774</c:v>
                </c:pt>
                <c:pt idx="337">
                  <c:v>6.881116279069774</c:v>
                </c:pt>
                <c:pt idx="338">
                  <c:v>6.881116279069774</c:v>
                </c:pt>
                <c:pt idx="339">
                  <c:v>6.881116279069774</c:v>
                </c:pt>
                <c:pt idx="340">
                  <c:v>6.881116279069774</c:v>
                </c:pt>
                <c:pt idx="341">
                  <c:v>6.881116279069774</c:v>
                </c:pt>
                <c:pt idx="342">
                  <c:v>6.881116279069774</c:v>
                </c:pt>
                <c:pt idx="343">
                  <c:v>6.881116279069774</c:v>
                </c:pt>
                <c:pt idx="344">
                  <c:v>6.881116279069774</c:v>
                </c:pt>
                <c:pt idx="345">
                  <c:v>6.881116279069774</c:v>
                </c:pt>
                <c:pt idx="346">
                  <c:v>6.881116279069774</c:v>
                </c:pt>
                <c:pt idx="347">
                  <c:v>6.881116279069774</c:v>
                </c:pt>
                <c:pt idx="348">
                  <c:v>6.881116279069774</c:v>
                </c:pt>
                <c:pt idx="349">
                  <c:v>6.881116279069774</c:v>
                </c:pt>
                <c:pt idx="350">
                  <c:v>6.881116279069774</c:v>
                </c:pt>
                <c:pt idx="351">
                  <c:v>6.881116279069774</c:v>
                </c:pt>
                <c:pt idx="352">
                  <c:v>6.881116279069774</c:v>
                </c:pt>
                <c:pt idx="353">
                  <c:v>6.881116279069774</c:v>
                </c:pt>
                <c:pt idx="354">
                  <c:v>6.881116279069774</c:v>
                </c:pt>
                <c:pt idx="355">
                  <c:v>6.881116279069774</c:v>
                </c:pt>
                <c:pt idx="356">
                  <c:v>6.881116279069774</c:v>
                </c:pt>
                <c:pt idx="357">
                  <c:v>6.881116279069774</c:v>
                </c:pt>
                <c:pt idx="358">
                  <c:v>6.881116279069774</c:v>
                </c:pt>
                <c:pt idx="359">
                  <c:v>6.881116279069774</c:v>
                </c:pt>
                <c:pt idx="360">
                  <c:v>6.881116279069774</c:v>
                </c:pt>
                <c:pt idx="361">
                  <c:v>6.881116279069774</c:v>
                </c:pt>
                <c:pt idx="362">
                  <c:v>6.881116279069774</c:v>
                </c:pt>
                <c:pt idx="363">
                  <c:v>6.881116279069774</c:v>
                </c:pt>
                <c:pt idx="364">
                  <c:v>6.881116279069774</c:v>
                </c:pt>
                <c:pt idx="365">
                  <c:v>6.881116279069774</c:v>
                </c:pt>
                <c:pt idx="366">
                  <c:v>6.881116279069774</c:v>
                </c:pt>
                <c:pt idx="367">
                  <c:v>6.881116279069774</c:v>
                </c:pt>
                <c:pt idx="368">
                  <c:v>6.881116279069774</c:v>
                </c:pt>
                <c:pt idx="369">
                  <c:v>6.881116279069774</c:v>
                </c:pt>
                <c:pt idx="370">
                  <c:v>6.881116279069774</c:v>
                </c:pt>
                <c:pt idx="371">
                  <c:v>6.881116279069774</c:v>
                </c:pt>
                <c:pt idx="372">
                  <c:v>6.881116279069774</c:v>
                </c:pt>
                <c:pt idx="373">
                  <c:v>6.881116279069774</c:v>
                </c:pt>
                <c:pt idx="374">
                  <c:v>6.881116279069774</c:v>
                </c:pt>
                <c:pt idx="375">
                  <c:v>6.881116279069774</c:v>
                </c:pt>
                <c:pt idx="376">
                  <c:v>6.881116279069774</c:v>
                </c:pt>
                <c:pt idx="377">
                  <c:v>6.881116279069774</c:v>
                </c:pt>
                <c:pt idx="378">
                  <c:v>6.881116279069774</c:v>
                </c:pt>
                <c:pt idx="379">
                  <c:v>6.881116279069774</c:v>
                </c:pt>
                <c:pt idx="380">
                  <c:v>6.881116279069774</c:v>
                </c:pt>
                <c:pt idx="381">
                  <c:v>6.881116279069774</c:v>
                </c:pt>
                <c:pt idx="382">
                  <c:v>6.881116279069774</c:v>
                </c:pt>
                <c:pt idx="383">
                  <c:v>6.881116279069774</c:v>
                </c:pt>
                <c:pt idx="384">
                  <c:v>6.881116279069774</c:v>
                </c:pt>
                <c:pt idx="385">
                  <c:v>6.881116279069774</c:v>
                </c:pt>
                <c:pt idx="386">
                  <c:v>6.881116279069774</c:v>
                </c:pt>
                <c:pt idx="387">
                  <c:v>6.881116279069774</c:v>
                </c:pt>
                <c:pt idx="388">
                  <c:v>6.881116279069774</c:v>
                </c:pt>
                <c:pt idx="389">
                  <c:v>6.881116279069774</c:v>
                </c:pt>
                <c:pt idx="390">
                  <c:v>6.881116279069774</c:v>
                </c:pt>
                <c:pt idx="391">
                  <c:v>6.881116279069774</c:v>
                </c:pt>
                <c:pt idx="392">
                  <c:v>6.881116279069774</c:v>
                </c:pt>
                <c:pt idx="393">
                  <c:v>6.881116279069774</c:v>
                </c:pt>
                <c:pt idx="394">
                  <c:v>6.881116279069774</c:v>
                </c:pt>
                <c:pt idx="395">
                  <c:v>6.881116279069774</c:v>
                </c:pt>
                <c:pt idx="396">
                  <c:v>6.881116279069774</c:v>
                </c:pt>
                <c:pt idx="397">
                  <c:v>6.881116279069774</c:v>
                </c:pt>
                <c:pt idx="398">
                  <c:v>6.881116279069774</c:v>
                </c:pt>
                <c:pt idx="399">
                  <c:v>6.881116279069774</c:v>
                </c:pt>
                <c:pt idx="400">
                  <c:v>6.881116279069774</c:v>
                </c:pt>
                <c:pt idx="401">
                  <c:v>6.881116279069774</c:v>
                </c:pt>
                <c:pt idx="402">
                  <c:v>6.881116279069774</c:v>
                </c:pt>
                <c:pt idx="403">
                  <c:v>6.881116279069774</c:v>
                </c:pt>
                <c:pt idx="404">
                  <c:v>6.881116279069774</c:v>
                </c:pt>
                <c:pt idx="405">
                  <c:v>6.881116279069774</c:v>
                </c:pt>
                <c:pt idx="406">
                  <c:v>6.881116279069774</c:v>
                </c:pt>
                <c:pt idx="407">
                  <c:v>6.881116279069774</c:v>
                </c:pt>
                <c:pt idx="408">
                  <c:v>6.881116279069774</c:v>
                </c:pt>
                <c:pt idx="409">
                  <c:v>6.881116279069774</c:v>
                </c:pt>
                <c:pt idx="410">
                  <c:v>6.881116279069774</c:v>
                </c:pt>
                <c:pt idx="411">
                  <c:v>6.881116279069774</c:v>
                </c:pt>
                <c:pt idx="412">
                  <c:v>6.881116279069774</c:v>
                </c:pt>
                <c:pt idx="413">
                  <c:v>6.881116279069774</c:v>
                </c:pt>
                <c:pt idx="414">
                  <c:v>6.881116279069774</c:v>
                </c:pt>
                <c:pt idx="415">
                  <c:v>6.881116279069774</c:v>
                </c:pt>
                <c:pt idx="416">
                  <c:v>6.881116279069774</c:v>
                </c:pt>
                <c:pt idx="417">
                  <c:v>6.881116279069774</c:v>
                </c:pt>
                <c:pt idx="418">
                  <c:v>6.881116279069774</c:v>
                </c:pt>
                <c:pt idx="419">
                  <c:v>6.881116279069774</c:v>
                </c:pt>
                <c:pt idx="420">
                  <c:v>6.881116279069774</c:v>
                </c:pt>
                <c:pt idx="421">
                  <c:v>6.881116279069774</c:v>
                </c:pt>
                <c:pt idx="422">
                  <c:v>6.881116279069774</c:v>
                </c:pt>
                <c:pt idx="423">
                  <c:v>6.881116279069774</c:v>
                </c:pt>
                <c:pt idx="424">
                  <c:v>6.881116279069774</c:v>
                </c:pt>
                <c:pt idx="425">
                  <c:v>6.881116279069774</c:v>
                </c:pt>
                <c:pt idx="426">
                  <c:v>6.881116279069774</c:v>
                </c:pt>
                <c:pt idx="427">
                  <c:v>6.881116279069774</c:v>
                </c:pt>
                <c:pt idx="428">
                  <c:v>6.881116279069774</c:v>
                </c:pt>
                <c:pt idx="429">
                  <c:v>6.881116279069774</c:v>
                </c:pt>
              </c:numCache>
            </c:numRef>
          </c:val>
          <c:smooth val="0"/>
          <c:extLst>
            <c:ext xmlns:c16="http://schemas.microsoft.com/office/drawing/2014/chart" uri="{C3380CC4-5D6E-409C-BE32-E72D297353CC}">
              <c16:uniqueId val="{00000001-A416-6046-B08D-606795993DE9}"/>
            </c:ext>
          </c:extLst>
        </c:ser>
        <c:dLbls>
          <c:showLegendKey val="0"/>
          <c:showVal val="0"/>
          <c:showCatName val="0"/>
          <c:showSerName val="0"/>
          <c:showPercent val="0"/>
          <c:showBubbleSize val="0"/>
        </c:dLbls>
        <c:smooth val="0"/>
        <c:axId val="1333505504"/>
        <c:axId val="1333517744"/>
      </c:lineChart>
      <c:dateAx>
        <c:axId val="1333505504"/>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33517744"/>
        <c:crosses val="autoZero"/>
        <c:auto val="1"/>
        <c:lblOffset val="100"/>
        <c:baseTimeUnit val="days"/>
        <c:majorUnit val="5"/>
        <c:majorTimeUnit val="years"/>
      </c:dateAx>
      <c:valAx>
        <c:axId val="1333517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33505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48647262987315"/>
          <c:y val="3.0309078838318314E-2"/>
          <c:w val="0.63977781187697225"/>
          <c:h val="0.93938184232336341"/>
        </c:manualLayout>
      </c:layout>
      <c:barChart>
        <c:barDir val="bar"/>
        <c:grouping val="clustered"/>
        <c:varyColors val="0"/>
        <c:ser>
          <c:idx val="0"/>
          <c:order val="0"/>
          <c:tx>
            <c:strRef>
              <c:f>Sheet1!$B$1</c:f>
              <c:strCache>
                <c:ptCount val="1"/>
                <c:pt idx="0">
                  <c:v>Oncology / hematology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AstraZeneca</c:v>
                </c:pt>
                <c:pt idx="1">
                  <c:v>Roche</c:v>
                </c:pt>
                <c:pt idx="2">
                  <c:v>Pfizer</c:v>
                </c:pt>
                <c:pt idx="3">
                  <c:v>Johnson &amp; Johnson</c:v>
                </c:pt>
                <c:pt idx="4">
                  <c:v>Novartis</c:v>
                </c:pt>
                <c:pt idx="5">
                  <c:v>Merck</c:v>
                </c:pt>
                <c:pt idx="6">
                  <c:v>Eli Lilly</c:v>
                </c:pt>
                <c:pt idx="7">
                  <c:v>Novo Nordisk</c:v>
                </c:pt>
              </c:strCache>
            </c:strRef>
          </c:cat>
          <c:val>
            <c:numRef>
              <c:f>Sheet1!$B$2:$B$9</c:f>
              <c:numCache>
                <c:formatCode>General</c:formatCode>
                <c:ptCount val="8"/>
                <c:pt idx="0">
                  <c:v>196</c:v>
                </c:pt>
                <c:pt idx="1">
                  <c:v>136</c:v>
                </c:pt>
                <c:pt idx="2">
                  <c:v>108</c:v>
                </c:pt>
                <c:pt idx="3">
                  <c:v>105</c:v>
                </c:pt>
                <c:pt idx="4">
                  <c:v>104</c:v>
                </c:pt>
                <c:pt idx="5">
                  <c:v>97</c:v>
                </c:pt>
                <c:pt idx="6">
                  <c:v>83</c:v>
                </c:pt>
                <c:pt idx="7">
                  <c:v>44</c:v>
                </c:pt>
              </c:numCache>
            </c:numRef>
          </c:val>
          <c:extLst>
            <c:ext xmlns:c16="http://schemas.microsoft.com/office/drawing/2014/chart" uri="{C3380CC4-5D6E-409C-BE32-E72D297353CC}">
              <c16:uniqueId val="{00000000-2074-7046-A2CD-792D57D605EF}"/>
            </c:ext>
          </c:extLst>
        </c:ser>
        <c:dLbls>
          <c:showLegendKey val="0"/>
          <c:showVal val="0"/>
          <c:showCatName val="0"/>
          <c:showSerName val="0"/>
          <c:showPercent val="0"/>
          <c:showBubbleSize val="0"/>
        </c:dLbls>
        <c:gapWidth val="137"/>
        <c:axId val="1625444383"/>
        <c:axId val="1830861327"/>
      </c:barChart>
      <c:catAx>
        <c:axId val="162544438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830861327"/>
        <c:crosses val="autoZero"/>
        <c:auto val="1"/>
        <c:lblAlgn val="ctr"/>
        <c:lblOffset val="100"/>
        <c:noMultiLvlLbl val="0"/>
      </c:catAx>
      <c:valAx>
        <c:axId val="1830861327"/>
        <c:scaling>
          <c:orientation val="minMax"/>
          <c:max val="200"/>
          <c:min val="0"/>
        </c:scaling>
        <c:delete val="1"/>
        <c:axPos val="t"/>
        <c:numFmt formatCode="General" sourceLinked="1"/>
        <c:majorTickMark val="out"/>
        <c:minorTickMark val="none"/>
        <c:tickLblPos val="nextTo"/>
        <c:crossAx val="16254443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Sheet1!$A$2:$A$103</c:f>
              <c:numCache>
                <c:formatCode>m/d/yy</c:formatCode>
                <c:ptCount val="102"/>
                <c:pt idx="0">
                  <c:v>36707</c:v>
                </c:pt>
                <c:pt idx="1">
                  <c:v>36799</c:v>
                </c:pt>
                <c:pt idx="2">
                  <c:v>36891</c:v>
                </c:pt>
                <c:pt idx="3">
                  <c:v>36981</c:v>
                </c:pt>
                <c:pt idx="4">
                  <c:v>37072</c:v>
                </c:pt>
                <c:pt idx="5">
                  <c:v>37164</c:v>
                </c:pt>
                <c:pt idx="6">
                  <c:v>37256</c:v>
                </c:pt>
                <c:pt idx="7">
                  <c:v>37346</c:v>
                </c:pt>
                <c:pt idx="8">
                  <c:v>37437</c:v>
                </c:pt>
                <c:pt idx="9">
                  <c:v>37529</c:v>
                </c:pt>
                <c:pt idx="10">
                  <c:v>37621</c:v>
                </c:pt>
                <c:pt idx="11">
                  <c:v>37711</c:v>
                </c:pt>
                <c:pt idx="12">
                  <c:v>37802</c:v>
                </c:pt>
                <c:pt idx="13">
                  <c:v>37894</c:v>
                </c:pt>
                <c:pt idx="14">
                  <c:v>37986</c:v>
                </c:pt>
                <c:pt idx="15">
                  <c:v>38077</c:v>
                </c:pt>
                <c:pt idx="16">
                  <c:v>38168</c:v>
                </c:pt>
                <c:pt idx="17">
                  <c:v>38260</c:v>
                </c:pt>
                <c:pt idx="18">
                  <c:v>38352</c:v>
                </c:pt>
                <c:pt idx="19">
                  <c:v>38442</c:v>
                </c:pt>
                <c:pt idx="20">
                  <c:v>38533</c:v>
                </c:pt>
                <c:pt idx="21">
                  <c:v>38625</c:v>
                </c:pt>
                <c:pt idx="22">
                  <c:v>38717</c:v>
                </c:pt>
                <c:pt idx="23">
                  <c:v>38807</c:v>
                </c:pt>
                <c:pt idx="24">
                  <c:v>38898</c:v>
                </c:pt>
                <c:pt idx="25">
                  <c:v>38990</c:v>
                </c:pt>
                <c:pt idx="26">
                  <c:v>39082</c:v>
                </c:pt>
                <c:pt idx="27">
                  <c:v>39172</c:v>
                </c:pt>
                <c:pt idx="28">
                  <c:v>39263</c:v>
                </c:pt>
                <c:pt idx="29">
                  <c:v>39355</c:v>
                </c:pt>
                <c:pt idx="30">
                  <c:v>39447</c:v>
                </c:pt>
                <c:pt idx="31">
                  <c:v>39538</c:v>
                </c:pt>
                <c:pt idx="32">
                  <c:v>39629</c:v>
                </c:pt>
                <c:pt idx="33">
                  <c:v>39721</c:v>
                </c:pt>
                <c:pt idx="34">
                  <c:v>39813</c:v>
                </c:pt>
                <c:pt idx="35">
                  <c:v>39903</c:v>
                </c:pt>
                <c:pt idx="36">
                  <c:v>39994</c:v>
                </c:pt>
                <c:pt idx="37">
                  <c:v>40086</c:v>
                </c:pt>
                <c:pt idx="38">
                  <c:v>40178</c:v>
                </c:pt>
                <c:pt idx="39">
                  <c:v>40268</c:v>
                </c:pt>
                <c:pt idx="40">
                  <c:v>40359</c:v>
                </c:pt>
                <c:pt idx="41">
                  <c:v>40451</c:v>
                </c:pt>
                <c:pt idx="42">
                  <c:v>40543</c:v>
                </c:pt>
                <c:pt idx="43">
                  <c:v>40633</c:v>
                </c:pt>
                <c:pt idx="44">
                  <c:v>40724</c:v>
                </c:pt>
                <c:pt idx="45">
                  <c:v>40816</c:v>
                </c:pt>
                <c:pt idx="46">
                  <c:v>40908</c:v>
                </c:pt>
                <c:pt idx="47">
                  <c:v>40999</c:v>
                </c:pt>
                <c:pt idx="48">
                  <c:v>41090</c:v>
                </c:pt>
                <c:pt idx="49">
                  <c:v>41182</c:v>
                </c:pt>
                <c:pt idx="50">
                  <c:v>41274</c:v>
                </c:pt>
                <c:pt idx="51">
                  <c:v>41364</c:v>
                </c:pt>
                <c:pt idx="52">
                  <c:v>41455</c:v>
                </c:pt>
                <c:pt idx="53">
                  <c:v>41547</c:v>
                </c:pt>
                <c:pt idx="54">
                  <c:v>41639</c:v>
                </c:pt>
                <c:pt idx="55">
                  <c:v>41729</c:v>
                </c:pt>
                <c:pt idx="56">
                  <c:v>41820</c:v>
                </c:pt>
                <c:pt idx="57">
                  <c:v>41912</c:v>
                </c:pt>
                <c:pt idx="58">
                  <c:v>42004</c:v>
                </c:pt>
                <c:pt idx="59">
                  <c:v>42094</c:v>
                </c:pt>
                <c:pt idx="60">
                  <c:v>42185</c:v>
                </c:pt>
                <c:pt idx="61">
                  <c:v>42277</c:v>
                </c:pt>
                <c:pt idx="62">
                  <c:v>42369</c:v>
                </c:pt>
                <c:pt idx="63">
                  <c:v>42460</c:v>
                </c:pt>
                <c:pt idx="64">
                  <c:v>42551</c:v>
                </c:pt>
                <c:pt idx="65">
                  <c:v>42643</c:v>
                </c:pt>
                <c:pt idx="66">
                  <c:v>42735</c:v>
                </c:pt>
                <c:pt idx="67">
                  <c:v>42825</c:v>
                </c:pt>
                <c:pt idx="68">
                  <c:v>42916</c:v>
                </c:pt>
                <c:pt idx="69">
                  <c:v>43008</c:v>
                </c:pt>
                <c:pt idx="70">
                  <c:v>43100</c:v>
                </c:pt>
                <c:pt idx="71">
                  <c:v>43190</c:v>
                </c:pt>
                <c:pt idx="72">
                  <c:v>43281</c:v>
                </c:pt>
                <c:pt idx="73">
                  <c:v>43373</c:v>
                </c:pt>
                <c:pt idx="74">
                  <c:v>43465</c:v>
                </c:pt>
                <c:pt idx="75">
                  <c:v>43555</c:v>
                </c:pt>
                <c:pt idx="76">
                  <c:v>43646</c:v>
                </c:pt>
                <c:pt idx="77">
                  <c:v>43738</c:v>
                </c:pt>
                <c:pt idx="78">
                  <c:v>43830</c:v>
                </c:pt>
                <c:pt idx="79">
                  <c:v>43921</c:v>
                </c:pt>
                <c:pt idx="80">
                  <c:v>44012</c:v>
                </c:pt>
                <c:pt idx="81">
                  <c:v>44104</c:v>
                </c:pt>
                <c:pt idx="82">
                  <c:v>44196</c:v>
                </c:pt>
                <c:pt idx="83">
                  <c:v>44286</c:v>
                </c:pt>
                <c:pt idx="84">
                  <c:v>44377</c:v>
                </c:pt>
                <c:pt idx="85">
                  <c:v>44469</c:v>
                </c:pt>
                <c:pt idx="86">
                  <c:v>44561</c:v>
                </c:pt>
                <c:pt idx="87">
                  <c:v>44651</c:v>
                </c:pt>
                <c:pt idx="88">
                  <c:v>44742</c:v>
                </c:pt>
                <c:pt idx="89">
                  <c:v>44834</c:v>
                </c:pt>
                <c:pt idx="90">
                  <c:v>44926</c:v>
                </c:pt>
                <c:pt idx="91">
                  <c:v>45016</c:v>
                </c:pt>
                <c:pt idx="92">
                  <c:v>45107</c:v>
                </c:pt>
                <c:pt idx="93">
                  <c:v>45199</c:v>
                </c:pt>
                <c:pt idx="94">
                  <c:v>45291</c:v>
                </c:pt>
                <c:pt idx="95">
                  <c:v>45382</c:v>
                </c:pt>
                <c:pt idx="96">
                  <c:v>45473</c:v>
                </c:pt>
                <c:pt idx="97">
                  <c:v>45565</c:v>
                </c:pt>
                <c:pt idx="98">
                  <c:v>45657</c:v>
                </c:pt>
                <c:pt idx="99">
                  <c:v>45747</c:v>
                </c:pt>
                <c:pt idx="100">
                  <c:v>45838</c:v>
                </c:pt>
                <c:pt idx="101">
                  <c:v>45930</c:v>
                </c:pt>
              </c:numCache>
            </c:numRef>
          </c:cat>
          <c:val>
            <c:numRef>
              <c:f>Sheet1!$B$2:$B$103</c:f>
              <c:numCache>
                <c:formatCode>0.00</c:formatCode>
                <c:ptCount val="102"/>
                <c:pt idx="0">
                  <c:v>0.50361393376816421</c:v>
                </c:pt>
                <c:pt idx="1">
                  <c:v>0.54883082909977476</c:v>
                </c:pt>
                <c:pt idx="2">
                  <c:v>0.60388761661978896</c:v>
                </c:pt>
                <c:pt idx="3">
                  <c:v>0.66428992940736575</c:v>
                </c:pt>
                <c:pt idx="4">
                  <c:v>0.72165509094270053</c:v>
                </c:pt>
                <c:pt idx="5">
                  <c:v>0.70139144762402428</c:v>
                </c:pt>
                <c:pt idx="6">
                  <c:v>0.74786797686168571</c:v>
                </c:pt>
                <c:pt idx="7">
                  <c:v>0.82504785190933694</c:v>
                </c:pt>
                <c:pt idx="8">
                  <c:v>0.86565464613971954</c:v>
                </c:pt>
                <c:pt idx="9">
                  <c:v>0.84587718531715828</c:v>
                </c:pt>
                <c:pt idx="10">
                  <c:v>0.84102779046558085</c:v>
                </c:pt>
                <c:pt idx="11">
                  <c:v>0.91215038871364595</c:v>
                </c:pt>
                <c:pt idx="12">
                  <c:v>0.84302129349846389</c:v>
                </c:pt>
                <c:pt idx="13">
                  <c:v>0.93045510804941234</c:v>
                </c:pt>
                <c:pt idx="14">
                  <c:v>1.0030879173359513</c:v>
                </c:pt>
                <c:pt idx="15">
                  <c:v>1.0443540897948671</c:v>
                </c:pt>
                <c:pt idx="16">
                  <c:v>1.0350133648244422</c:v>
                </c:pt>
                <c:pt idx="17">
                  <c:v>1.0357406404849672</c:v>
                </c:pt>
                <c:pt idx="18">
                  <c:v>1.0895397886339739</c:v>
                </c:pt>
                <c:pt idx="19">
                  <c:v>1.0541886744781424</c:v>
                </c:pt>
                <c:pt idx="20">
                  <c:v>1.1121523681146499</c:v>
                </c:pt>
                <c:pt idx="21">
                  <c:v>1.1484440188836726</c:v>
                </c:pt>
                <c:pt idx="22">
                  <c:v>1.1535621566034524</c:v>
                </c:pt>
                <c:pt idx="23">
                  <c:v>1.2526285351856523</c:v>
                </c:pt>
                <c:pt idx="24">
                  <c:v>1.1646537410161801</c:v>
                </c:pt>
                <c:pt idx="25">
                  <c:v>1.1179580647314791</c:v>
                </c:pt>
                <c:pt idx="26">
                  <c:v>1.1424576727012588</c:v>
                </c:pt>
                <c:pt idx="27">
                  <c:v>1.2307220486341273</c:v>
                </c:pt>
                <c:pt idx="28">
                  <c:v>1.1708399043431881</c:v>
                </c:pt>
                <c:pt idx="29">
                  <c:v>1.1368063356634623</c:v>
                </c:pt>
                <c:pt idx="30">
                  <c:v>1.1594426895388472</c:v>
                </c:pt>
                <c:pt idx="31">
                  <c:v>1.1000382992603193</c:v>
                </c:pt>
                <c:pt idx="32">
                  <c:v>1.0194638425155766</c:v>
                </c:pt>
                <c:pt idx="33">
                  <c:v>1.1349409630711222</c:v>
                </c:pt>
                <c:pt idx="34">
                  <c:v>1.1359633203565518</c:v>
                </c:pt>
                <c:pt idx="35">
                  <c:v>1.0622399342837274</c:v>
                </c:pt>
                <c:pt idx="36">
                  <c:v>1.072830245174647</c:v>
                </c:pt>
                <c:pt idx="37">
                  <c:v>1.0721780658076665</c:v>
                </c:pt>
                <c:pt idx="38">
                  <c:v>1.0013927666471489</c:v>
                </c:pt>
                <c:pt idx="39">
                  <c:v>0.99791556866958053</c:v>
                </c:pt>
                <c:pt idx="40">
                  <c:v>0.8384149280684704</c:v>
                </c:pt>
                <c:pt idx="41">
                  <c:v>0.85788044193624724</c:v>
                </c:pt>
                <c:pt idx="42">
                  <c:v>0.94813056194155565</c:v>
                </c:pt>
                <c:pt idx="43">
                  <c:v>1.1991558037277974</c:v>
                </c:pt>
                <c:pt idx="44">
                  <c:v>1.2284943815710143</c:v>
                </c:pt>
                <c:pt idx="45">
                  <c:v>1.1433122286688309</c:v>
                </c:pt>
                <c:pt idx="46">
                  <c:v>1.1917370391804061</c:v>
                </c:pt>
                <c:pt idx="47">
                  <c:v>1.1913690763544855</c:v>
                </c:pt>
                <c:pt idx="48">
                  <c:v>1.1415372011997851</c:v>
                </c:pt>
                <c:pt idx="49">
                  <c:v>1.1404374870354785</c:v>
                </c:pt>
                <c:pt idx="50">
                  <c:v>1.1507958012482822</c:v>
                </c:pt>
                <c:pt idx="51">
                  <c:v>1.1719749943751161</c:v>
                </c:pt>
                <c:pt idx="52">
                  <c:v>1.1702382637215627</c:v>
                </c:pt>
                <c:pt idx="53">
                  <c:v>1.1788227680097392</c:v>
                </c:pt>
                <c:pt idx="54">
                  <c:v>1.1671909904052566</c:v>
                </c:pt>
                <c:pt idx="55">
                  <c:v>1.19173220618908</c:v>
                </c:pt>
                <c:pt idx="56">
                  <c:v>1.1458752833461954</c:v>
                </c:pt>
                <c:pt idx="57">
                  <c:v>1.0863645524820604</c:v>
                </c:pt>
                <c:pt idx="58">
                  <c:v>1.1712555101794688</c:v>
                </c:pt>
                <c:pt idx="59">
                  <c:v>1.1610123353115034</c:v>
                </c:pt>
                <c:pt idx="60">
                  <c:v>1.0809491176150603</c:v>
                </c:pt>
                <c:pt idx="61">
                  <c:v>1.039834258039837</c:v>
                </c:pt>
                <c:pt idx="62">
                  <c:v>0.99213670743207139</c:v>
                </c:pt>
                <c:pt idx="63">
                  <c:v>1.0377878084027952</c:v>
                </c:pt>
                <c:pt idx="64">
                  <c:v>1.0015896038207039</c:v>
                </c:pt>
                <c:pt idx="65">
                  <c:v>1.0675507609239732</c:v>
                </c:pt>
                <c:pt idx="66">
                  <c:v>1.1363996741108078</c:v>
                </c:pt>
                <c:pt idx="67">
                  <c:v>1.0893060770265734</c:v>
                </c:pt>
                <c:pt idx="68">
                  <c:v>0.97521096734700374</c:v>
                </c:pt>
                <c:pt idx="69">
                  <c:v>0.99303571300500326</c:v>
                </c:pt>
                <c:pt idx="70">
                  <c:v>0.95995540809169677</c:v>
                </c:pt>
                <c:pt idx="71">
                  <c:v>0.96472299194710731</c:v>
                </c:pt>
                <c:pt idx="72">
                  <c:v>0.91058384232626255</c:v>
                </c:pt>
                <c:pt idx="73">
                  <c:v>0.87131740970059424</c:v>
                </c:pt>
                <c:pt idx="74">
                  <c:v>0.84282737612902803</c:v>
                </c:pt>
                <c:pt idx="75">
                  <c:v>0.91853433606734225</c:v>
                </c:pt>
                <c:pt idx="76">
                  <c:v>0.89396453415244559</c:v>
                </c:pt>
                <c:pt idx="77">
                  <c:v>0.86269407278820143</c:v>
                </c:pt>
                <c:pt idx="78">
                  <c:v>0.86546519721539084</c:v>
                </c:pt>
                <c:pt idx="79">
                  <c:v>0.75389123502438771</c:v>
                </c:pt>
                <c:pt idx="80">
                  <c:v>0.73186765103400264</c:v>
                </c:pt>
                <c:pt idx="81">
                  <c:v>0.69211192515257314</c:v>
                </c:pt>
                <c:pt idx="82">
                  <c:v>0.73856833037626601</c:v>
                </c:pt>
                <c:pt idx="83">
                  <c:v>0.75840159684814956</c:v>
                </c:pt>
                <c:pt idx="84">
                  <c:v>0.66501184501074562</c:v>
                </c:pt>
                <c:pt idx="85">
                  <c:v>0.66028400920531893</c:v>
                </c:pt>
                <c:pt idx="86">
                  <c:v>0.63580894596986681</c:v>
                </c:pt>
                <c:pt idx="87">
                  <c:v>0.6432000453764144</c:v>
                </c:pt>
                <c:pt idx="88">
                  <c:v>0.61835836340901196</c:v>
                </c:pt>
                <c:pt idx="89">
                  <c:v>0.59836765394054348</c:v>
                </c:pt>
                <c:pt idx="90">
                  <c:v>0.58837575389265095</c:v>
                </c:pt>
                <c:pt idx="91">
                  <c:v>0.56331190447050528</c:v>
                </c:pt>
                <c:pt idx="92">
                  <c:v>0.53547556730854906</c:v>
                </c:pt>
                <c:pt idx="93">
                  <c:v>0.57618409930798564</c:v>
                </c:pt>
                <c:pt idx="94">
                  <c:v>0.60948191978332977</c:v>
                </c:pt>
                <c:pt idx="95">
                  <c:v>0.63866028203877534</c:v>
                </c:pt>
                <c:pt idx="96">
                  <c:v>0.61041705566455307</c:v>
                </c:pt>
                <c:pt idx="97">
                  <c:v>0.63775734876824308</c:v>
                </c:pt>
                <c:pt idx="98">
                  <c:v>0.64748384963188887</c:v>
                </c:pt>
                <c:pt idx="99">
                  <c:v>0.66108404190490233</c:v>
                </c:pt>
                <c:pt idx="100">
                  <c:v>0.64614177910722115</c:v>
                </c:pt>
                <c:pt idx="101">
                  <c:v>0.64639779645994844</c:v>
                </c:pt>
              </c:numCache>
            </c:numRef>
          </c:val>
          <c:smooth val="0"/>
          <c:extLst>
            <c:ext xmlns:c16="http://schemas.microsoft.com/office/drawing/2014/chart" uri="{C3380CC4-5D6E-409C-BE32-E72D297353CC}">
              <c16:uniqueId val="{00000000-700F-9B42-BE13-9AA86DC78C70}"/>
            </c:ext>
          </c:extLst>
        </c:ser>
        <c:dLbls>
          <c:showLegendKey val="0"/>
          <c:showVal val="0"/>
          <c:showCatName val="0"/>
          <c:showSerName val="0"/>
          <c:showPercent val="0"/>
          <c:showBubbleSize val="0"/>
        </c:dLbls>
        <c:smooth val="0"/>
        <c:axId val="1546055183"/>
        <c:axId val="989346847"/>
      </c:lineChart>
      <c:dateAx>
        <c:axId val="1546055183"/>
        <c:scaling>
          <c:orientation val="minMax"/>
          <c:max val="45930"/>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89346847"/>
        <c:crosses val="autoZero"/>
        <c:auto val="1"/>
        <c:lblOffset val="100"/>
        <c:baseTimeUnit val="months"/>
        <c:majorUnit val="5"/>
        <c:majorTimeUnit val="years"/>
      </c:dateAx>
      <c:valAx>
        <c:axId val="989346847"/>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546055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Ordinary dividends</c:v>
                </c:pt>
              </c:strCache>
            </c:strRef>
          </c:tx>
          <c:spPr>
            <a:solidFill>
              <a:schemeClr val="accent1"/>
            </a:solidFill>
            <a:ln>
              <a:solidFill>
                <a:schemeClr val="accent1"/>
              </a:solidFill>
            </a:ln>
            <a:effectLst/>
          </c:spPr>
          <c:invertIfNegative val="0"/>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0.00</c:formatCode>
                <c:ptCount val="16"/>
                <c:pt idx="0">
                  <c:v>360.10918863996801</c:v>
                </c:pt>
                <c:pt idx="1">
                  <c:v>443.58955775421197</c:v>
                </c:pt>
                <c:pt idx="2">
                  <c:v>455.84683846203029</c:v>
                </c:pt>
                <c:pt idx="3">
                  <c:v>485.68853659934166</c:v>
                </c:pt>
                <c:pt idx="4">
                  <c:v>583.59186919390731</c:v>
                </c:pt>
                <c:pt idx="5">
                  <c:v>553.55660947765136</c:v>
                </c:pt>
                <c:pt idx="6">
                  <c:v>585.3367886446822</c:v>
                </c:pt>
                <c:pt idx="7">
                  <c:v>610.18187268614361</c:v>
                </c:pt>
                <c:pt idx="8">
                  <c:v>695.02635487216924</c:v>
                </c:pt>
                <c:pt idx="9">
                  <c:v>738.41019726684988</c:v>
                </c:pt>
                <c:pt idx="10">
                  <c:v>643.75339621346222</c:v>
                </c:pt>
                <c:pt idx="11">
                  <c:v>758.37382193320855</c:v>
                </c:pt>
                <c:pt idx="12">
                  <c:v>893.46266293415192</c:v>
                </c:pt>
                <c:pt idx="13">
                  <c:v>937.5098119145498</c:v>
                </c:pt>
                <c:pt idx="14">
                  <c:v>1022.4411423058306</c:v>
                </c:pt>
                <c:pt idx="15">
                  <c:v>1106.7849908639566</c:v>
                </c:pt>
              </c:numCache>
            </c:numRef>
          </c:val>
          <c:extLst>
            <c:ext xmlns:c16="http://schemas.microsoft.com/office/drawing/2014/chart" uri="{C3380CC4-5D6E-409C-BE32-E72D297353CC}">
              <c16:uniqueId val="{00000000-F099-0F48-85C3-56322C7CCFDC}"/>
            </c:ext>
          </c:extLst>
        </c:ser>
        <c:ser>
          <c:idx val="1"/>
          <c:order val="1"/>
          <c:tx>
            <c:strRef>
              <c:f>Sheet1!$C$1</c:f>
              <c:strCache>
                <c:ptCount val="1"/>
                <c:pt idx="0">
                  <c:v>Special dividends</c:v>
                </c:pt>
              </c:strCache>
            </c:strRef>
          </c:tx>
          <c:spPr>
            <a:solidFill>
              <a:srgbClr val="D1D6DA"/>
            </a:solidFill>
            <a:ln>
              <a:solidFill>
                <a:schemeClr val="tx1"/>
              </a:solidFill>
            </a:ln>
            <a:effectLst/>
          </c:spPr>
          <c:invertIfNegative val="0"/>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0.00</c:formatCode>
                <c:ptCount val="16"/>
                <c:pt idx="0">
                  <c:v>2.4792860602668236</c:v>
                </c:pt>
                <c:pt idx="1">
                  <c:v>9.6857783560367352</c:v>
                </c:pt>
                <c:pt idx="2">
                  <c:v>11.932332406649056</c:v>
                </c:pt>
                <c:pt idx="3">
                  <c:v>5.5125272828397156</c:v>
                </c:pt>
                <c:pt idx="4">
                  <c:v>11.749864440739302</c:v>
                </c:pt>
                <c:pt idx="5">
                  <c:v>18.668138641538942</c:v>
                </c:pt>
                <c:pt idx="6">
                  <c:v>19.784821739123075</c:v>
                </c:pt>
                <c:pt idx="7">
                  <c:v>16.016520962481071</c:v>
                </c:pt>
                <c:pt idx="8">
                  <c:v>16.22162882526673</c:v>
                </c:pt>
                <c:pt idx="9">
                  <c:v>31.749466930981978</c:v>
                </c:pt>
                <c:pt idx="10">
                  <c:v>19.908666090417508</c:v>
                </c:pt>
                <c:pt idx="11">
                  <c:v>39.571253818989746</c:v>
                </c:pt>
                <c:pt idx="12">
                  <c:v>30.199023033448423</c:v>
                </c:pt>
                <c:pt idx="13">
                  <c:v>38.509147705722604</c:v>
                </c:pt>
                <c:pt idx="14">
                  <c:v>39.413671943327223</c:v>
                </c:pt>
                <c:pt idx="15">
                  <c:v>37.039760091218419</c:v>
                </c:pt>
              </c:numCache>
            </c:numRef>
          </c:val>
          <c:extLst>
            <c:ext xmlns:c16="http://schemas.microsoft.com/office/drawing/2014/chart" uri="{C3380CC4-5D6E-409C-BE32-E72D297353CC}">
              <c16:uniqueId val="{00000001-F099-0F48-85C3-56322C7CCFDC}"/>
            </c:ext>
          </c:extLst>
        </c:ser>
        <c:dLbls>
          <c:showLegendKey val="0"/>
          <c:showVal val="0"/>
          <c:showCatName val="0"/>
          <c:showSerName val="0"/>
          <c:showPercent val="0"/>
          <c:showBubbleSize val="0"/>
        </c:dLbls>
        <c:gapWidth val="48"/>
        <c:overlap val="100"/>
        <c:axId val="1606999328"/>
        <c:axId val="1607001040"/>
      </c:barChart>
      <c:catAx>
        <c:axId val="16069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07001040"/>
        <c:crosses val="autoZero"/>
        <c:auto val="1"/>
        <c:lblAlgn val="ctr"/>
        <c:lblOffset val="100"/>
        <c:noMultiLvlLbl val="0"/>
      </c:catAx>
      <c:valAx>
        <c:axId val="160700104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06999328"/>
        <c:crosses val="autoZero"/>
        <c:crossBetween val="between"/>
      </c:valAx>
      <c:spPr>
        <a:noFill/>
        <a:ln>
          <a:noFill/>
        </a:ln>
        <a:effectLst/>
      </c:spPr>
    </c:plotArea>
    <c:legend>
      <c:legendPos val="t"/>
      <c:layout>
        <c:manualLayout>
          <c:xMode val="edge"/>
          <c:yMode val="edge"/>
          <c:x val="0.15269659515344461"/>
          <c:y val="7.8125E-2"/>
          <c:w val="0.27719412988147968"/>
          <c:h val="4.80784940944881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5409655990616E-2"/>
          <c:y val="1.9131976888312582E-2"/>
          <c:w val="0.9391731995652941"/>
          <c:h val="0.94990326389956692"/>
        </c:manualLayout>
      </c:layout>
      <c:barChart>
        <c:barDir val="col"/>
        <c:grouping val="clustered"/>
        <c:varyColors val="0"/>
        <c:ser>
          <c:idx val="0"/>
          <c:order val="0"/>
          <c:tx>
            <c:strRef>
              <c:f>Sheet1!$B$1</c:f>
              <c:strCache>
                <c:ptCount val="1"/>
                <c:pt idx="0">
                  <c:v>Total return</c:v>
                </c:pt>
              </c:strCache>
            </c:strRef>
          </c:tx>
          <c:spPr>
            <a:solidFill>
              <a:schemeClr val="accent1"/>
            </a:solidFill>
            <a:ln w="1270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no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40s</c:v>
                </c:pt>
                <c:pt idx="1">
                  <c:v>50s</c:v>
                </c:pt>
                <c:pt idx="2">
                  <c:v>60s</c:v>
                </c:pt>
                <c:pt idx="3">
                  <c:v>70s</c:v>
                </c:pt>
                <c:pt idx="4">
                  <c:v>80s</c:v>
                </c:pt>
                <c:pt idx="5">
                  <c:v>90s</c:v>
                </c:pt>
                <c:pt idx="6">
                  <c:v>00s</c:v>
                </c:pt>
                <c:pt idx="7">
                  <c:v>10s</c:v>
                </c:pt>
              </c:strCache>
            </c:strRef>
          </c:cat>
          <c:val>
            <c:numRef>
              <c:f>Sheet1!$B$2:$B$11</c:f>
              <c:numCache>
                <c:formatCode>General</c:formatCode>
                <c:ptCount val="10"/>
                <c:pt idx="0">
                  <c:v>9.1455558080801644</c:v>
                </c:pt>
                <c:pt idx="1">
                  <c:v>19.335601586577923</c:v>
                </c:pt>
                <c:pt idx="2">
                  <c:v>7.8179271432366804</c:v>
                </c:pt>
                <c:pt idx="3">
                  <c:v>5.8751464663131969</c:v>
                </c:pt>
                <c:pt idx="4">
                  <c:v>17.542355560205735</c:v>
                </c:pt>
                <c:pt idx="5">
                  <c:v>18.192436683268532</c:v>
                </c:pt>
                <c:pt idx="6">
                  <c:v>-2.8000000000000003</c:v>
                </c:pt>
                <c:pt idx="7">
                  <c:v>13.548880608119585</c:v>
                </c:pt>
                <c:pt idx="8">
                  <c:v>14.499999999999998</c:v>
                </c:pt>
                <c:pt idx="9">
                  <c:v>10.4</c:v>
                </c:pt>
              </c:numCache>
            </c:numRef>
          </c:val>
          <c:extLst>
            <c:ext xmlns:c16="http://schemas.microsoft.com/office/drawing/2014/chart" uri="{C3380CC4-5D6E-409C-BE32-E72D297353CC}">
              <c16:uniqueId val="{00000000-DD78-4F47-BE17-1FDD323A9F89}"/>
            </c:ext>
          </c:extLst>
        </c:ser>
        <c:ser>
          <c:idx val="1"/>
          <c:order val="1"/>
          <c:tx>
            <c:strRef>
              <c:f>Sheet1!$C$1</c:f>
              <c:strCache>
                <c:ptCount val="1"/>
                <c:pt idx="0">
                  <c:v>Dividend contribution to total return</c:v>
                </c:pt>
              </c:strCache>
            </c:strRef>
          </c:tx>
          <c:spPr>
            <a:solidFill>
              <a:srgbClr val="C5EEFF"/>
            </a:solidFill>
            <a:ln w="15875">
              <a:solidFill>
                <a:schemeClr val="accent1"/>
              </a:solidFill>
            </a:ln>
            <a:effectLst/>
          </c:spPr>
          <c:invertIfNegative val="0"/>
          <c:dPt>
            <c:idx val="9"/>
            <c:invertIfNegative val="0"/>
            <c:bubble3D val="0"/>
            <c:spPr>
              <a:solidFill>
                <a:srgbClr val="C5EEFF"/>
              </a:solidFill>
              <a:ln w="15875">
                <a:solidFill>
                  <a:schemeClr val="accent1"/>
                </a:solidFill>
              </a:ln>
              <a:effectLst/>
            </c:spPr>
            <c:extLst>
              <c:ext xmlns:c16="http://schemas.microsoft.com/office/drawing/2014/chart" uri="{C3380CC4-5D6E-409C-BE32-E72D297353CC}">
                <c16:uniqueId val="{00000002-DD78-4F47-BE17-1FDD323A9F89}"/>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noFill/>
                    <a:latin typeface="AvenirNext LT Com Regular" panose="020B05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40s</c:v>
                </c:pt>
                <c:pt idx="1">
                  <c:v>50s</c:v>
                </c:pt>
                <c:pt idx="2">
                  <c:v>60s</c:v>
                </c:pt>
                <c:pt idx="3">
                  <c:v>70s</c:v>
                </c:pt>
                <c:pt idx="4">
                  <c:v>80s</c:v>
                </c:pt>
                <c:pt idx="5">
                  <c:v>90s</c:v>
                </c:pt>
                <c:pt idx="6">
                  <c:v>00s</c:v>
                </c:pt>
                <c:pt idx="7">
                  <c:v>10s</c:v>
                </c:pt>
              </c:strCache>
            </c:strRef>
          </c:cat>
          <c:val>
            <c:numRef>
              <c:f>Sheet1!$C$2:$C$11</c:f>
              <c:numCache>
                <c:formatCode>General</c:formatCode>
                <c:ptCount val="10"/>
                <c:pt idx="0">
                  <c:v>5.9943916558264032</c:v>
                </c:pt>
                <c:pt idx="1">
                  <c:v>5.1248367033986719</c:v>
                </c:pt>
                <c:pt idx="2">
                  <c:v>3.2936114943743711</c:v>
                </c:pt>
                <c:pt idx="3">
                  <c:v>4.2092509692583047</c:v>
                </c:pt>
                <c:pt idx="4">
                  <c:v>4.4366996511397971</c:v>
                </c:pt>
                <c:pt idx="5">
                  <c:v>2.523911344225116</c:v>
                </c:pt>
                <c:pt idx="6">
                  <c:v>1.8150426027282451</c:v>
                </c:pt>
                <c:pt idx="7">
                  <c:v>2.1058310644104905</c:v>
                </c:pt>
                <c:pt idx="8">
                  <c:v>1.6</c:v>
                </c:pt>
                <c:pt idx="9">
                  <c:v>3.83</c:v>
                </c:pt>
              </c:numCache>
            </c:numRef>
          </c:val>
          <c:extLst>
            <c:ext xmlns:c16="http://schemas.microsoft.com/office/drawing/2014/chart" uri="{C3380CC4-5D6E-409C-BE32-E72D297353CC}">
              <c16:uniqueId val="{00000003-DD78-4F47-BE17-1FDD323A9F89}"/>
            </c:ext>
          </c:extLst>
        </c:ser>
        <c:dLbls>
          <c:showLegendKey val="0"/>
          <c:showVal val="1"/>
          <c:showCatName val="0"/>
          <c:showSerName val="0"/>
          <c:showPercent val="0"/>
          <c:showBubbleSize val="0"/>
        </c:dLbls>
        <c:gapWidth val="66"/>
        <c:overlap val="100"/>
        <c:axId val="635848639"/>
        <c:axId val="635899071"/>
      </c:barChart>
      <c:catAx>
        <c:axId val="635848639"/>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635899071"/>
        <c:crosses val="autoZero"/>
        <c:auto val="1"/>
        <c:lblAlgn val="ctr"/>
        <c:lblOffset val="0"/>
        <c:noMultiLvlLbl val="0"/>
      </c:catAx>
      <c:valAx>
        <c:axId val="635899071"/>
        <c:scaling>
          <c:orientation val="minMax"/>
          <c:max val="20"/>
          <c:min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AvenirNext LT Com Regular" panose="020B0503020202020204" pitchFamily="34" charset="0"/>
                <a:ea typeface="+mn-ea"/>
                <a:cs typeface="+mn-cs"/>
              </a:defRPr>
            </a:pPr>
            <a:endParaRPr lang="en-US"/>
          </a:p>
        </c:txPr>
        <c:crossAx val="635848639"/>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latin typeface="AvenirNext LT Com Regular" panose="020B05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 of high dividend stocks vs. S&amp;P 500 (%)</c:v>
                </c:pt>
              </c:strCache>
            </c:strRef>
          </c:tx>
          <c:spPr>
            <a:ln w="22225" cap="rnd">
              <a:solidFill>
                <a:schemeClr val="accent1"/>
              </a:solidFill>
              <a:round/>
            </a:ln>
            <a:effectLst/>
          </c:spPr>
          <c:marker>
            <c:symbol val="none"/>
          </c:marker>
          <c:dPt>
            <c:idx val="478"/>
            <c:marker>
              <c:symbol val="none"/>
            </c:marker>
            <c:bubble3D val="0"/>
            <c:spPr>
              <a:ln w="22225" cap="rnd">
                <a:solidFill>
                  <a:schemeClr val="accent1"/>
                </a:solidFill>
                <a:round/>
              </a:ln>
              <a:effectLst/>
            </c:spPr>
            <c:extLst>
              <c:ext xmlns:c16="http://schemas.microsoft.com/office/drawing/2014/chart" uri="{C3380CC4-5D6E-409C-BE32-E72D297353CC}">
                <c16:uniqueId val="{00000001-F024-A849-908D-F80701872C99}"/>
              </c:ext>
            </c:extLst>
          </c:dPt>
          <c:cat>
            <c:numRef>
              <c:f>Sheet1!$A$2:$A$431</c:f>
              <c:numCache>
                <c:formatCode>m/d/yy</c:formatCode>
                <c:ptCount val="430"/>
                <c:pt idx="0">
                  <c:v>32873</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pt idx="121">
                  <c:v>36556</c:v>
                </c:pt>
                <c:pt idx="122">
                  <c:v>36585</c:v>
                </c:pt>
                <c:pt idx="123">
                  <c:v>36616</c:v>
                </c:pt>
                <c:pt idx="124">
                  <c:v>36646</c:v>
                </c:pt>
                <c:pt idx="125">
                  <c:v>36677</c:v>
                </c:pt>
                <c:pt idx="126">
                  <c:v>36707</c:v>
                </c:pt>
                <c:pt idx="127">
                  <c:v>36738</c:v>
                </c:pt>
                <c:pt idx="128">
                  <c:v>36769</c:v>
                </c:pt>
                <c:pt idx="129">
                  <c:v>36799</c:v>
                </c:pt>
                <c:pt idx="130">
                  <c:v>36830</c:v>
                </c:pt>
                <c:pt idx="131">
                  <c:v>36860</c:v>
                </c:pt>
                <c:pt idx="132">
                  <c:v>36891</c:v>
                </c:pt>
                <c:pt idx="133">
                  <c:v>36922</c:v>
                </c:pt>
                <c:pt idx="134">
                  <c:v>36950</c:v>
                </c:pt>
                <c:pt idx="135">
                  <c:v>36981</c:v>
                </c:pt>
                <c:pt idx="136">
                  <c:v>37011</c:v>
                </c:pt>
                <c:pt idx="137">
                  <c:v>37042</c:v>
                </c:pt>
                <c:pt idx="138">
                  <c:v>37072</c:v>
                </c:pt>
                <c:pt idx="139">
                  <c:v>37103</c:v>
                </c:pt>
                <c:pt idx="140">
                  <c:v>37134</c:v>
                </c:pt>
                <c:pt idx="141">
                  <c:v>37164</c:v>
                </c:pt>
                <c:pt idx="142">
                  <c:v>37195</c:v>
                </c:pt>
                <c:pt idx="143">
                  <c:v>37225</c:v>
                </c:pt>
                <c:pt idx="144">
                  <c:v>37256</c:v>
                </c:pt>
                <c:pt idx="145">
                  <c:v>37287</c:v>
                </c:pt>
                <c:pt idx="146">
                  <c:v>37315</c:v>
                </c:pt>
                <c:pt idx="147">
                  <c:v>37346</c:v>
                </c:pt>
                <c:pt idx="148">
                  <c:v>37376</c:v>
                </c:pt>
                <c:pt idx="149">
                  <c:v>37407</c:v>
                </c:pt>
                <c:pt idx="150">
                  <c:v>37437</c:v>
                </c:pt>
                <c:pt idx="151">
                  <c:v>37468</c:v>
                </c:pt>
                <c:pt idx="152">
                  <c:v>37499</c:v>
                </c:pt>
                <c:pt idx="153">
                  <c:v>37529</c:v>
                </c:pt>
                <c:pt idx="154">
                  <c:v>37560</c:v>
                </c:pt>
                <c:pt idx="155">
                  <c:v>37590</c:v>
                </c:pt>
                <c:pt idx="156">
                  <c:v>37621</c:v>
                </c:pt>
                <c:pt idx="157">
                  <c:v>37652</c:v>
                </c:pt>
                <c:pt idx="158">
                  <c:v>37680</c:v>
                </c:pt>
                <c:pt idx="159">
                  <c:v>37711</c:v>
                </c:pt>
                <c:pt idx="160">
                  <c:v>37741</c:v>
                </c:pt>
                <c:pt idx="161">
                  <c:v>37772</c:v>
                </c:pt>
                <c:pt idx="162">
                  <c:v>37802</c:v>
                </c:pt>
                <c:pt idx="163">
                  <c:v>37833</c:v>
                </c:pt>
                <c:pt idx="164">
                  <c:v>37864</c:v>
                </c:pt>
                <c:pt idx="165">
                  <c:v>37894</c:v>
                </c:pt>
                <c:pt idx="166">
                  <c:v>37925</c:v>
                </c:pt>
                <c:pt idx="167">
                  <c:v>37955</c:v>
                </c:pt>
                <c:pt idx="168">
                  <c:v>37986</c:v>
                </c:pt>
                <c:pt idx="169">
                  <c:v>38017</c:v>
                </c:pt>
                <c:pt idx="170">
                  <c:v>38046</c:v>
                </c:pt>
                <c:pt idx="171">
                  <c:v>38077</c:v>
                </c:pt>
                <c:pt idx="172">
                  <c:v>38107</c:v>
                </c:pt>
                <c:pt idx="173">
                  <c:v>38138</c:v>
                </c:pt>
                <c:pt idx="174">
                  <c:v>38168</c:v>
                </c:pt>
                <c:pt idx="175">
                  <c:v>38199</c:v>
                </c:pt>
                <c:pt idx="176">
                  <c:v>38230</c:v>
                </c:pt>
                <c:pt idx="177">
                  <c:v>38260</c:v>
                </c:pt>
                <c:pt idx="178">
                  <c:v>38291</c:v>
                </c:pt>
                <c:pt idx="179">
                  <c:v>38321</c:v>
                </c:pt>
                <c:pt idx="180">
                  <c:v>38352</c:v>
                </c:pt>
                <c:pt idx="181">
                  <c:v>38383</c:v>
                </c:pt>
                <c:pt idx="182">
                  <c:v>38411</c:v>
                </c:pt>
                <c:pt idx="183">
                  <c:v>38442</c:v>
                </c:pt>
                <c:pt idx="184">
                  <c:v>38472</c:v>
                </c:pt>
                <c:pt idx="185">
                  <c:v>38503</c:v>
                </c:pt>
                <c:pt idx="186">
                  <c:v>38533</c:v>
                </c:pt>
                <c:pt idx="187">
                  <c:v>38564</c:v>
                </c:pt>
                <c:pt idx="188">
                  <c:v>38595</c:v>
                </c:pt>
                <c:pt idx="189">
                  <c:v>38625</c:v>
                </c:pt>
                <c:pt idx="190">
                  <c:v>38656</c:v>
                </c:pt>
                <c:pt idx="191">
                  <c:v>38686</c:v>
                </c:pt>
                <c:pt idx="192">
                  <c:v>38717</c:v>
                </c:pt>
                <c:pt idx="193">
                  <c:v>38748</c:v>
                </c:pt>
                <c:pt idx="194">
                  <c:v>38776</c:v>
                </c:pt>
                <c:pt idx="195">
                  <c:v>38807</c:v>
                </c:pt>
                <c:pt idx="196">
                  <c:v>38837</c:v>
                </c:pt>
                <c:pt idx="197">
                  <c:v>38868</c:v>
                </c:pt>
                <c:pt idx="198">
                  <c:v>38898</c:v>
                </c:pt>
                <c:pt idx="199">
                  <c:v>38929</c:v>
                </c:pt>
                <c:pt idx="200">
                  <c:v>38960</c:v>
                </c:pt>
                <c:pt idx="201">
                  <c:v>38990</c:v>
                </c:pt>
                <c:pt idx="202">
                  <c:v>39021</c:v>
                </c:pt>
                <c:pt idx="203">
                  <c:v>39051</c:v>
                </c:pt>
                <c:pt idx="204">
                  <c:v>39082</c:v>
                </c:pt>
                <c:pt idx="205">
                  <c:v>39113</c:v>
                </c:pt>
                <c:pt idx="206">
                  <c:v>39141</c:v>
                </c:pt>
                <c:pt idx="207">
                  <c:v>39172</c:v>
                </c:pt>
                <c:pt idx="208">
                  <c:v>39202</c:v>
                </c:pt>
                <c:pt idx="209">
                  <c:v>39233</c:v>
                </c:pt>
                <c:pt idx="210">
                  <c:v>39263</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40237</c:v>
                </c:pt>
                <c:pt idx="243">
                  <c:v>40268</c:v>
                </c:pt>
                <c:pt idx="244">
                  <c:v>40298</c:v>
                </c:pt>
                <c:pt idx="245">
                  <c:v>40329</c:v>
                </c:pt>
                <c:pt idx="246">
                  <c:v>40359</c:v>
                </c:pt>
                <c:pt idx="247">
                  <c:v>40390</c:v>
                </c:pt>
                <c:pt idx="248">
                  <c:v>40421</c:v>
                </c:pt>
                <c:pt idx="249">
                  <c:v>40451</c:v>
                </c:pt>
                <c:pt idx="250">
                  <c:v>40482</c:v>
                </c:pt>
                <c:pt idx="251">
                  <c:v>40512</c:v>
                </c:pt>
                <c:pt idx="252">
                  <c:v>40543</c:v>
                </c:pt>
                <c:pt idx="253">
                  <c:v>40574</c:v>
                </c:pt>
                <c:pt idx="254">
                  <c:v>40602</c:v>
                </c:pt>
                <c:pt idx="255">
                  <c:v>40633</c:v>
                </c:pt>
                <c:pt idx="256">
                  <c:v>40663</c:v>
                </c:pt>
                <c:pt idx="257">
                  <c:v>40694</c:v>
                </c:pt>
                <c:pt idx="258">
                  <c:v>40724</c:v>
                </c:pt>
                <c:pt idx="259">
                  <c:v>40755</c:v>
                </c:pt>
                <c:pt idx="260">
                  <c:v>40786</c:v>
                </c:pt>
                <c:pt idx="261">
                  <c:v>40816</c:v>
                </c:pt>
                <c:pt idx="262">
                  <c:v>40847</c:v>
                </c:pt>
                <c:pt idx="263">
                  <c:v>40877</c:v>
                </c:pt>
                <c:pt idx="264">
                  <c:v>40908</c:v>
                </c:pt>
                <c:pt idx="265">
                  <c:v>40939</c:v>
                </c:pt>
                <c:pt idx="266">
                  <c:v>40968</c:v>
                </c:pt>
                <c:pt idx="267">
                  <c:v>40999</c:v>
                </c:pt>
                <c:pt idx="268">
                  <c:v>41029</c:v>
                </c:pt>
                <c:pt idx="269">
                  <c:v>41060</c:v>
                </c:pt>
                <c:pt idx="270">
                  <c:v>41090</c:v>
                </c:pt>
                <c:pt idx="271">
                  <c:v>41121</c:v>
                </c:pt>
                <c:pt idx="272">
                  <c:v>41152</c:v>
                </c:pt>
                <c:pt idx="273">
                  <c:v>41182</c:v>
                </c:pt>
                <c:pt idx="274">
                  <c:v>41213</c:v>
                </c:pt>
                <c:pt idx="275">
                  <c:v>41243</c:v>
                </c:pt>
                <c:pt idx="276">
                  <c:v>41274</c:v>
                </c:pt>
                <c:pt idx="277">
                  <c:v>41305</c:v>
                </c:pt>
                <c:pt idx="278">
                  <c:v>41333</c:v>
                </c:pt>
                <c:pt idx="279">
                  <c:v>41364</c:v>
                </c:pt>
                <c:pt idx="280">
                  <c:v>41394</c:v>
                </c:pt>
                <c:pt idx="281">
                  <c:v>41425</c:v>
                </c:pt>
                <c:pt idx="282">
                  <c:v>41455</c:v>
                </c:pt>
                <c:pt idx="283">
                  <c:v>41486</c:v>
                </c:pt>
                <c:pt idx="284">
                  <c:v>41517</c:v>
                </c:pt>
                <c:pt idx="285">
                  <c:v>41547</c:v>
                </c:pt>
                <c:pt idx="286">
                  <c:v>41578</c:v>
                </c:pt>
                <c:pt idx="287">
                  <c:v>41608</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42035</c:v>
                </c:pt>
                <c:pt idx="302">
                  <c:v>42063</c:v>
                </c:pt>
                <c:pt idx="303">
                  <c:v>42094</c:v>
                </c:pt>
                <c:pt idx="304">
                  <c:v>42124</c:v>
                </c:pt>
                <c:pt idx="305">
                  <c:v>42155</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43890</c:v>
                </c:pt>
                <c:pt idx="363">
                  <c:v>43921</c:v>
                </c:pt>
                <c:pt idx="364">
                  <c:v>43951</c:v>
                </c:pt>
                <c:pt idx="365">
                  <c:v>43982</c:v>
                </c:pt>
                <c:pt idx="366">
                  <c:v>44012</c:v>
                </c:pt>
                <c:pt idx="367">
                  <c:v>44043</c:v>
                </c:pt>
                <c:pt idx="368">
                  <c:v>44074</c:v>
                </c:pt>
                <c:pt idx="369">
                  <c:v>44104</c:v>
                </c:pt>
                <c:pt idx="370">
                  <c:v>44135</c:v>
                </c:pt>
                <c:pt idx="371">
                  <c:v>44165</c:v>
                </c:pt>
                <c:pt idx="372">
                  <c:v>44196</c:v>
                </c:pt>
                <c:pt idx="373">
                  <c:v>44227</c:v>
                </c:pt>
                <c:pt idx="374">
                  <c:v>44255</c:v>
                </c:pt>
                <c:pt idx="375">
                  <c:v>44286</c:v>
                </c:pt>
                <c:pt idx="376">
                  <c:v>44316</c:v>
                </c:pt>
                <c:pt idx="377">
                  <c:v>44347</c:v>
                </c:pt>
                <c:pt idx="378">
                  <c:v>44377</c:v>
                </c:pt>
                <c:pt idx="379">
                  <c:v>44408</c:v>
                </c:pt>
                <c:pt idx="380">
                  <c:v>44439</c:v>
                </c:pt>
                <c:pt idx="381">
                  <c:v>44469</c:v>
                </c:pt>
                <c:pt idx="382">
                  <c:v>44500</c:v>
                </c:pt>
                <c:pt idx="383">
                  <c:v>44530</c:v>
                </c:pt>
                <c:pt idx="384">
                  <c:v>44561</c:v>
                </c:pt>
                <c:pt idx="385">
                  <c:v>44592</c:v>
                </c:pt>
                <c:pt idx="386">
                  <c:v>44620</c:v>
                </c:pt>
                <c:pt idx="387">
                  <c:v>44651</c:v>
                </c:pt>
                <c:pt idx="388">
                  <c:v>44681</c:v>
                </c:pt>
                <c:pt idx="389">
                  <c:v>44712</c:v>
                </c:pt>
                <c:pt idx="390">
                  <c:v>44742</c:v>
                </c:pt>
                <c:pt idx="391">
                  <c:v>44773</c:v>
                </c:pt>
                <c:pt idx="392">
                  <c:v>44804</c:v>
                </c:pt>
                <c:pt idx="393">
                  <c:v>44834</c:v>
                </c:pt>
                <c:pt idx="394">
                  <c:v>44865</c:v>
                </c:pt>
                <c:pt idx="395">
                  <c:v>44895</c:v>
                </c:pt>
                <c:pt idx="396">
                  <c:v>44926</c:v>
                </c:pt>
                <c:pt idx="397">
                  <c:v>44957</c:v>
                </c:pt>
                <c:pt idx="398">
                  <c:v>44985</c:v>
                </c:pt>
                <c:pt idx="399">
                  <c:v>45016</c:v>
                </c:pt>
                <c:pt idx="400">
                  <c:v>45046</c:v>
                </c:pt>
                <c:pt idx="401">
                  <c:v>45077</c:v>
                </c:pt>
                <c:pt idx="402">
                  <c:v>45107</c:v>
                </c:pt>
                <c:pt idx="403">
                  <c:v>45138</c:v>
                </c:pt>
                <c:pt idx="404">
                  <c:v>45169</c:v>
                </c:pt>
                <c:pt idx="405">
                  <c:v>45199</c:v>
                </c:pt>
                <c:pt idx="406">
                  <c:v>45230</c:v>
                </c:pt>
                <c:pt idx="407">
                  <c:v>45260</c:v>
                </c:pt>
                <c:pt idx="408">
                  <c:v>45291</c:v>
                </c:pt>
                <c:pt idx="409">
                  <c:v>45322</c:v>
                </c:pt>
                <c:pt idx="410">
                  <c:v>45351</c:v>
                </c:pt>
                <c:pt idx="411">
                  <c:v>45382</c:v>
                </c:pt>
                <c:pt idx="412">
                  <c:v>45412</c:v>
                </c:pt>
                <c:pt idx="413">
                  <c:v>45443</c:v>
                </c:pt>
                <c:pt idx="414">
                  <c:v>45473</c:v>
                </c:pt>
                <c:pt idx="415">
                  <c:v>45504</c:v>
                </c:pt>
                <c:pt idx="416">
                  <c:v>45535</c:v>
                </c:pt>
                <c:pt idx="417">
                  <c:v>45565</c:v>
                </c:pt>
                <c:pt idx="418">
                  <c:v>45596</c:v>
                </c:pt>
                <c:pt idx="419">
                  <c:v>45626</c:v>
                </c:pt>
                <c:pt idx="420">
                  <c:v>45657</c:v>
                </c:pt>
                <c:pt idx="421">
                  <c:v>45688</c:v>
                </c:pt>
                <c:pt idx="422">
                  <c:v>45716</c:v>
                </c:pt>
                <c:pt idx="423">
                  <c:v>45747</c:v>
                </c:pt>
                <c:pt idx="424">
                  <c:v>45777</c:v>
                </c:pt>
                <c:pt idx="425">
                  <c:v>45808</c:v>
                </c:pt>
                <c:pt idx="426">
                  <c:v>45838</c:v>
                </c:pt>
                <c:pt idx="427">
                  <c:v>45869</c:v>
                </c:pt>
                <c:pt idx="428">
                  <c:v>45900</c:v>
                </c:pt>
                <c:pt idx="429">
                  <c:v>45930</c:v>
                </c:pt>
              </c:numCache>
            </c:numRef>
          </c:cat>
          <c:val>
            <c:numRef>
              <c:f>Sheet1!$B$2:$B$431</c:f>
              <c:numCache>
                <c:formatCode>General</c:formatCode>
                <c:ptCount val="430"/>
                <c:pt idx="0">
                  <c:v>-12.6</c:v>
                </c:pt>
                <c:pt idx="1">
                  <c:v>-12.3</c:v>
                </c:pt>
                <c:pt idx="2">
                  <c:v>-16</c:v>
                </c:pt>
                <c:pt idx="3">
                  <c:v>-13.3</c:v>
                </c:pt>
                <c:pt idx="4">
                  <c:v>-13.3</c:v>
                </c:pt>
                <c:pt idx="5">
                  <c:v>-15.9</c:v>
                </c:pt>
                <c:pt idx="6">
                  <c:v>-15.7</c:v>
                </c:pt>
                <c:pt idx="7">
                  <c:v>-16.5</c:v>
                </c:pt>
                <c:pt idx="8">
                  <c:v>-13.1</c:v>
                </c:pt>
                <c:pt idx="9">
                  <c:v>-19.399999999999999</c:v>
                </c:pt>
                <c:pt idx="10">
                  <c:v>-11.1</c:v>
                </c:pt>
                <c:pt idx="11">
                  <c:v>-9.5</c:v>
                </c:pt>
                <c:pt idx="12">
                  <c:v>-6.9</c:v>
                </c:pt>
                <c:pt idx="13">
                  <c:v>-12.6</c:v>
                </c:pt>
                <c:pt idx="14">
                  <c:v>-12.3</c:v>
                </c:pt>
                <c:pt idx="15">
                  <c:v>-11.7</c:v>
                </c:pt>
                <c:pt idx="16">
                  <c:v>-16.7</c:v>
                </c:pt>
                <c:pt idx="17">
                  <c:v>-11.8</c:v>
                </c:pt>
                <c:pt idx="18">
                  <c:v>-14.1</c:v>
                </c:pt>
                <c:pt idx="19">
                  <c:v>-8.5</c:v>
                </c:pt>
                <c:pt idx="20">
                  <c:v>-12.9</c:v>
                </c:pt>
                <c:pt idx="21">
                  <c:v>-11.7</c:v>
                </c:pt>
                <c:pt idx="22">
                  <c:v>-12.4</c:v>
                </c:pt>
                <c:pt idx="23">
                  <c:v>-11.3</c:v>
                </c:pt>
                <c:pt idx="24">
                  <c:v>-13.7</c:v>
                </c:pt>
                <c:pt idx="25">
                  <c:v>-13</c:v>
                </c:pt>
                <c:pt idx="26">
                  <c:v>-12.4</c:v>
                </c:pt>
                <c:pt idx="27">
                  <c:v>-11.9</c:v>
                </c:pt>
                <c:pt idx="28">
                  <c:v>-13</c:v>
                </c:pt>
                <c:pt idx="29">
                  <c:v>-14.7</c:v>
                </c:pt>
                <c:pt idx="30">
                  <c:v>-14.3</c:v>
                </c:pt>
                <c:pt idx="31">
                  <c:v>-15.8</c:v>
                </c:pt>
                <c:pt idx="32">
                  <c:v>-11.5</c:v>
                </c:pt>
                <c:pt idx="33">
                  <c:v>-12.9</c:v>
                </c:pt>
                <c:pt idx="34">
                  <c:v>-11.3</c:v>
                </c:pt>
                <c:pt idx="35">
                  <c:v>-13.5</c:v>
                </c:pt>
                <c:pt idx="36">
                  <c:v>-14.4</c:v>
                </c:pt>
                <c:pt idx="37">
                  <c:v>-11.5</c:v>
                </c:pt>
                <c:pt idx="38">
                  <c:v>-12</c:v>
                </c:pt>
                <c:pt idx="39">
                  <c:v>-6</c:v>
                </c:pt>
                <c:pt idx="40">
                  <c:v>-13.7</c:v>
                </c:pt>
                <c:pt idx="41">
                  <c:v>-11.5</c:v>
                </c:pt>
                <c:pt idx="42">
                  <c:v>-9.3000000000000007</c:v>
                </c:pt>
                <c:pt idx="43">
                  <c:v>-10.7</c:v>
                </c:pt>
                <c:pt idx="44">
                  <c:v>-10.5</c:v>
                </c:pt>
                <c:pt idx="45">
                  <c:v>-10.4</c:v>
                </c:pt>
                <c:pt idx="46">
                  <c:v>-10.8</c:v>
                </c:pt>
                <c:pt idx="47">
                  <c:v>-9.1999999999999993</c:v>
                </c:pt>
                <c:pt idx="48">
                  <c:v>-9.8000000000000007</c:v>
                </c:pt>
                <c:pt idx="49">
                  <c:v>-6.4</c:v>
                </c:pt>
                <c:pt idx="50">
                  <c:v>-9.4</c:v>
                </c:pt>
                <c:pt idx="51">
                  <c:v>-6</c:v>
                </c:pt>
                <c:pt idx="52">
                  <c:v>-7.5</c:v>
                </c:pt>
                <c:pt idx="53">
                  <c:v>-7.2</c:v>
                </c:pt>
                <c:pt idx="54">
                  <c:v>-7.2</c:v>
                </c:pt>
                <c:pt idx="55">
                  <c:v>-11.5</c:v>
                </c:pt>
                <c:pt idx="56">
                  <c:v>-7.3</c:v>
                </c:pt>
                <c:pt idx="57">
                  <c:v>-11</c:v>
                </c:pt>
                <c:pt idx="58">
                  <c:v>-10</c:v>
                </c:pt>
                <c:pt idx="59">
                  <c:v>-15.3</c:v>
                </c:pt>
                <c:pt idx="60">
                  <c:v>-16.2</c:v>
                </c:pt>
                <c:pt idx="61">
                  <c:v>-17</c:v>
                </c:pt>
                <c:pt idx="62">
                  <c:v>-15.2</c:v>
                </c:pt>
                <c:pt idx="63">
                  <c:v>-15.5</c:v>
                </c:pt>
                <c:pt idx="64">
                  <c:v>-15.8</c:v>
                </c:pt>
                <c:pt idx="65">
                  <c:v>-11.9</c:v>
                </c:pt>
                <c:pt idx="66">
                  <c:v>-12.5</c:v>
                </c:pt>
                <c:pt idx="67">
                  <c:v>-13.2</c:v>
                </c:pt>
                <c:pt idx="68">
                  <c:v>-13.3</c:v>
                </c:pt>
                <c:pt idx="69">
                  <c:v>-10.9</c:v>
                </c:pt>
                <c:pt idx="70">
                  <c:v>-12.4</c:v>
                </c:pt>
                <c:pt idx="71">
                  <c:v>-13.8</c:v>
                </c:pt>
                <c:pt idx="72">
                  <c:v>-14.9</c:v>
                </c:pt>
                <c:pt idx="73">
                  <c:v>-14.5</c:v>
                </c:pt>
                <c:pt idx="74">
                  <c:v>-9.1999999999999993</c:v>
                </c:pt>
                <c:pt idx="75">
                  <c:v>-10</c:v>
                </c:pt>
                <c:pt idx="76">
                  <c:v>-11.5</c:v>
                </c:pt>
                <c:pt idx="77">
                  <c:v>-15.5</c:v>
                </c:pt>
                <c:pt idx="78">
                  <c:v>-15.3</c:v>
                </c:pt>
                <c:pt idx="79">
                  <c:v>-11</c:v>
                </c:pt>
                <c:pt idx="80">
                  <c:v>-12.7</c:v>
                </c:pt>
                <c:pt idx="81">
                  <c:v>-13.9</c:v>
                </c:pt>
                <c:pt idx="82">
                  <c:v>-14.4</c:v>
                </c:pt>
                <c:pt idx="83">
                  <c:v>-14.7</c:v>
                </c:pt>
                <c:pt idx="84">
                  <c:v>-12.2</c:v>
                </c:pt>
                <c:pt idx="85">
                  <c:v>-6.3</c:v>
                </c:pt>
                <c:pt idx="86">
                  <c:v>-6.2</c:v>
                </c:pt>
                <c:pt idx="87">
                  <c:v>-7.4</c:v>
                </c:pt>
                <c:pt idx="88">
                  <c:v>-6.9</c:v>
                </c:pt>
                <c:pt idx="89">
                  <c:v>-6.8</c:v>
                </c:pt>
                <c:pt idx="90">
                  <c:v>-5.6</c:v>
                </c:pt>
                <c:pt idx="91">
                  <c:v>-6.2</c:v>
                </c:pt>
                <c:pt idx="92">
                  <c:v>-5.6</c:v>
                </c:pt>
                <c:pt idx="93">
                  <c:v>-7</c:v>
                </c:pt>
                <c:pt idx="94">
                  <c:v>-5.5</c:v>
                </c:pt>
                <c:pt idx="95">
                  <c:v>-6.1</c:v>
                </c:pt>
                <c:pt idx="96">
                  <c:v>-4.4000000000000004</c:v>
                </c:pt>
                <c:pt idx="97">
                  <c:v>-9.6</c:v>
                </c:pt>
                <c:pt idx="98">
                  <c:v>-11.6</c:v>
                </c:pt>
                <c:pt idx="99">
                  <c:v>-9.6</c:v>
                </c:pt>
                <c:pt idx="100">
                  <c:v>-6.2</c:v>
                </c:pt>
                <c:pt idx="101">
                  <c:v>-7.8</c:v>
                </c:pt>
                <c:pt idx="102">
                  <c:v>-8.5</c:v>
                </c:pt>
                <c:pt idx="103">
                  <c:v>-12.2</c:v>
                </c:pt>
                <c:pt idx="104">
                  <c:v>-15.9</c:v>
                </c:pt>
                <c:pt idx="105">
                  <c:v>-18.899999999999999</c:v>
                </c:pt>
                <c:pt idx="106">
                  <c:v>-16.100000000000001</c:v>
                </c:pt>
                <c:pt idx="107">
                  <c:v>-12.2</c:v>
                </c:pt>
                <c:pt idx="108">
                  <c:v>-15.8</c:v>
                </c:pt>
                <c:pt idx="109">
                  <c:v>-18.8</c:v>
                </c:pt>
                <c:pt idx="110">
                  <c:v>-19.100000000000001</c:v>
                </c:pt>
                <c:pt idx="111">
                  <c:v>-20.399999999999999</c:v>
                </c:pt>
                <c:pt idx="112">
                  <c:v>-20.399999999999999</c:v>
                </c:pt>
                <c:pt idx="113">
                  <c:v>-18.399999999999999</c:v>
                </c:pt>
                <c:pt idx="114">
                  <c:v>-19.5</c:v>
                </c:pt>
                <c:pt idx="115">
                  <c:v>-21.1</c:v>
                </c:pt>
                <c:pt idx="116">
                  <c:v>-20.8</c:v>
                </c:pt>
                <c:pt idx="117">
                  <c:v>-24.1</c:v>
                </c:pt>
                <c:pt idx="118">
                  <c:v>-24.3</c:v>
                </c:pt>
                <c:pt idx="119">
                  <c:v>-26.2</c:v>
                </c:pt>
                <c:pt idx="120">
                  <c:v>-31.9</c:v>
                </c:pt>
                <c:pt idx="121">
                  <c:v>-33.6</c:v>
                </c:pt>
                <c:pt idx="122">
                  <c:v>-32.200000000000003</c:v>
                </c:pt>
                <c:pt idx="123">
                  <c:v>-31</c:v>
                </c:pt>
                <c:pt idx="124">
                  <c:v>-27.6</c:v>
                </c:pt>
                <c:pt idx="125">
                  <c:v>-28.3</c:v>
                </c:pt>
                <c:pt idx="126">
                  <c:v>-34.299999999999997</c:v>
                </c:pt>
                <c:pt idx="127">
                  <c:v>-31.5</c:v>
                </c:pt>
                <c:pt idx="128">
                  <c:v>-27.3</c:v>
                </c:pt>
                <c:pt idx="129">
                  <c:v>-29</c:v>
                </c:pt>
                <c:pt idx="130">
                  <c:v>-27.9</c:v>
                </c:pt>
                <c:pt idx="131">
                  <c:v>-24.6</c:v>
                </c:pt>
                <c:pt idx="132">
                  <c:v>-26</c:v>
                </c:pt>
                <c:pt idx="133">
                  <c:v>-27.2</c:v>
                </c:pt>
                <c:pt idx="134">
                  <c:v>-23.3</c:v>
                </c:pt>
                <c:pt idx="135">
                  <c:v>-21.5</c:v>
                </c:pt>
                <c:pt idx="136">
                  <c:v>-19.7</c:v>
                </c:pt>
                <c:pt idx="137">
                  <c:v>-20</c:v>
                </c:pt>
                <c:pt idx="138">
                  <c:v>-17.399999999999999</c:v>
                </c:pt>
                <c:pt idx="139">
                  <c:v>-20.2</c:v>
                </c:pt>
                <c:pt idx="140">
                  <c:v>-17.600000000000001</c:v>
                </c:pt>
                <c:pt idx="141">
                  <c:v>-15.2</c:v>
                </c:pt>
                <c:pt idx="142">
                  <c:v>-13.1</c:v>
                </c:pt>
                <c:pt idx="143">
                  <c:v>-17.2</c:v>
                </c:pt>
                <c:pt idx="144">
                  <c:v>-15.1</c:v>
                </c:pt>
                <c:pt idx="145">
                  <c:v>-13.1</c:v>
                </c:pt>
                <c:pt idx="146">
                  <c:v>-8.6</c:v>
                </c:pt>
                <c:pt idx="147">
                  <c:v>-8.1999999999999993</c:v>
                </c:pt>
                <c:pt idx="148">
                  <c:v>-8</c:v>
                </c:pt>
                <c:pt idx="149">
                  <c:v>-11.1</c:v>
                </c:pt>
                <c:pt idx="150">
                  <c:v>-8.9</c:v>
                </c:pt>
                <c:pt idx="151">
                  <c:v>-14.3</c:v>
                </c:pt>
                <c:pt idx="152">
                  <c:v>-14.8</c:v>
                </c:pt>
                <c:pt idx="153">
                  <c:v>-21.6</c:v>
                </c:pt>
                <c:pt idx="154">
                  <c:v>-16.3</c:v>
                </c:pt>
                <c:pt idx="155">
                  <c:v>-10.199999999999999</c:v>
                </c:pt>
                <c:pt idx="156">
                  <c:v>-12.3</c:v>
                </c:pt>
                <c:pt idx="157">
                  <c:v>-16</c:v>
                </c:pt>
                <c:pt idx="158">
                  <c:v>-14.3</c:v>
                </c:pt>
                <c:pt idx="159">
                  <c:v>-15.2</c:v>
                </c:pt>
                <c:pt idx="160">
                  <c:v>-18.100000000000001</c:v>
                </c:pt>
                <c:pt idx="161">
                  <c:v>-14.4</c:v>
                </c:pt>
                <c:pt idx="162">
                  <c:v>-13.4</c:v>
                </c:pt>
                <c:pt idx="163">
                  <c:v>-13.2</c:v>
                </c:pt>
                <c:pt idx="164">
                  <c:v>-12.9</c:v>
                </c:pt>
                <c:pt idx="165">
                  <c:v>-9.1</c:v>
                </c:pt>
                <c:pt idx="166">
                  <c:v>-9.6999999999999993</c:v>
                </c:pt>
                <c:pt idx="167">
                  <c:v>-11.2</c:v>
                </c:pt>
                <c:pt idx="168">
                  <c:v>-11.2</c:v>
                </c:pt>
                <c:pt idx="169">
                  <c:v>-11</c:v>
                </c:pt>
                <c:pt idx="170">
                  <c:v>-6.2</c:v>
                </c:pt>
                <c:pt idx="171">
                  <c:v>-6.9</c:v>
                </c:pt>
                <c:pt idx="172">
                  <c:v>-4.0999999999999996</c:v>
                </c:pt>
                <c:pt idx="173">
                  <c:v>-5.6</c:v>
                </c:pt>
                <c:pt idx="174">
                  <c:v>-6.6</c:v>
                </c:pt>
                <c:pt idx="175">
                  <c:v>-5.0999999999999996</c:v>
                </c:pt>
                <c:pt idx="176">
                  <c:v>-4.8</c:v>
                </c:pt>
                <c:pt idx="177">
                  <c:v>-5.6</c:v>
                </c:pt>
                <c:pt idx="178">
                  <c:v>-11</c:v>
                </c:pt>
                <c:pt idx="179">
                  <c:v>-5.2</c:v>
                </c:pt>
                <c:pt idx="180">
                  <c:v>-6.4</c:v>
                </c:pt>
                <c:pt idx="181">
                  <c:v>-4.8</c:v>
                </c:pt>
                <c:pt idx="182">
                  <c:v>-3.1</c:v>
                </c:pt>
                <c:pt idx="183">
                  <c:v>-3.4</c:v>
                </c:pt>
                <c:pt idx="184">
                  <c:v>-5.4</c:v>
                </c:pt>
                <c:pt idx="185">
                  <c:v>-4.3</c:v>
                </c:pt>
                <c:pt idx="186">
                  <c:v>-5.3</c:v>
                </c:pt>
                <c:pt idx="187">
                  <c:v>-5.0999999999999996</c:v>
                </c:pt>
                <c:pt idx="188">
                  <c:v>-3.5</c:v>
                </c:pt>
                <c:pt idx="189">
                  <c:v>-5.5</c:v>
                </c:pt>
                <c:pt idx="190">
                  <c:v>-5.5</c:v>
                </c:pt>
                <c:pt idx="191">
                  <c:v>-6.8</c:v>
                </c:pt>
                <c:pt idx="192">
                  <c:v>-7.7</c:v>
                </c:pt>
                <c:pt idx="193">
                  <c:v>-8.3000000000000007</c:v>
                </c:pt>
                <c:pt idx="194">
                  <c:v>-8.1</c:v>
                </c:pt>
                <c:pt idx="195">
                  <c:v>-4.9000000000000004</c:v>
                </c:pt>
                <c:pt idx="196">
                  <c:v>-8.1999999999999993</c:v>
                </c:pt>
                <c:pt idx="197">
                  <c:v>-6.6</c:v>
                </c:pt>
                <c:pt idx="198">
                  <c:v>-7.3</c:v>
                </c:pt>
                <c:pt idx="199">
                  <c:v>-5.4</c:v>
                </c:pt>
                <c:pt idx="200">
                  <c:v>-3.9</c:v>
                </c:pt>
                <c:pt idx="201">
                  <c:v>-4.9000000000000004</c:v>
                </c:pt>
                <c:pt idx="202">
                  <c:v>-2.4</c:v>
                </c:pt>
                <c:pt idx="203">
                  <c:v>-3.2</c:v>
                </c:pt>
                <c:pt idx="204">
                  <c:v>-3.7</c:v>
                </c:pt>
                <c:pt idx="205">
                  <c:v>-4.9000000000000004</c:v>
                </c:pt>
                <c:pt idx="206">
                  <c:v>-7.5</c:v>
                </c:pt>
                <c:pt idx="207">
                  <c:v>-7.5</c:v>
                </c:pt>
                <c:pt idx="208">
                  <c:v>-5.3</c:v>
                </c:pt>
                <c:pt idx="209">
                  <c:v>-6.9</c:v>
                </c:pt>
                <c:pt idx="210">
                  <c:v>-5.5</c:v>
                </c:pt>
                <c:pt idx="211">
                  <c:v>-7.3</c:v>
                </c:pt>
                <c:pt idx="212">
                  <c:v>-4.8</c:v>
                </c:pt>
                <c:pt idx="213">
                  <c:v>-4.9000000000000004</c:v>
                </c:pt>
                <c:pt idx="214">
                  <c:v>-6.7</c:v>
                </c:pt>
                <c:pt idx="215">
                  <c:v>-9.1999999999999993</c:v>
                </c:pt>
                <c:pt idx="216">
                  <c:v>-9.3000000000000007</c:v>
                </c:pt>
                <c:pt idx="217">
                  <c:v>-7.9</c:v>
                </c:pt>
                <c:pt idx="218">
                  <c:v>-6.4</c:v>
                </c:pt>
                <c:pt idx="219">
                  <c:v>-9.4</c:v>
                </c:pt>
                <c:pt idx="220">
                  <c:v>-11.2</c:v>
                </c:pt>
                <c:pt idx="221">
                  <c:v>-5.7</c:v>
                </c:pt>
                <c:pt idx="222">
                  <c:v>-6.7</c:v>
                </c:pt>
                <c:pt idx="223">
                  <c:v>-9.1999999999999993</c:v>
                </c:pt>
                <c:pt idx="224">
                  <c:v>-6.4</c:v>
                </c:pt>
                <c:pt idx="225">
                  <c:v>-5.4</c:v>
                </c:pt>
                <c:pt idx="226">
                  <c:v>-10.5</c:v>
                </c:pt>
                <c:pt idx="227">
                  <c:v>-10.9</c:v>
                </c:pt>
                <c:pt idx="228">
                  <c:v>-7.5</c:v>
                </c:pt>
                <c:pt idx="229">
                  <c:v>-8</c:v>
                </c:pt>
                <c:pt idx="230">
                  <c:v>-11.8</c:v>
                </c:pt>
                <c:pt idx="231">
                  <c:v>-9</c:v>
                </c:pt>
                <c:pt idx="232">
                  <c:v>-5</c:v>
                </c:pt>
                <c:pt idx="233">
                  <c:v>-2.6</c:v>
                </c:pt>
                <c:pt idx="234">
                  <c:v>-6.8</c:v>
                </c:pt>
                <c:pt idx="235">
                  <c:v>-7.1</c:v>
                </c:pt>
                <c:pt idx="236">
                  <c:v>-2.2000000000000002</c:v>
                </c:pt>
                <c:pt idx="237">
                  <c:v>-5.0999999999999996</c:v>
                </c:pt>
                <c:pt idx="238">
                  <c:v>-3.8</c:v>
                </c:pt>
                <c:pt idx="239">
                  <c:v>-6.3</c:v>
                </c:pt>
                <c:pt idx="240">
                  <c:v>-3.7</c:v>
                </c:pt>
                <c:pt idx="241">
                  <c:v>-4.4000000000000004</c:v>
                </c:pt>
                <c:pt idx="242">
                  <c:v>-4</c:v>
                </c:pt>
                <c:pt idx="243">
                  <c:v>-7.1</c:v>
                </c:pt>
                <c:pt idx="244">
                  <c:v>-8.6</c:v>
                </c:pt>
                <c:pt idx="245">
                  <c:v>-6.6</c:v>
                </c:pt>
                <c:pt idx="246">
                  <c:v>-5.6</c:v>
                </c:pt>
                <c:pt idx="247">
                  <c:v>-3.6</c:v>
                </c:pt>
                <c:pt idx="248">
                  <c:v>-7</c:v>
                </c:pt>
                <c:pt idx="249">
                  <c:v>-7.8</c:v>
                </c:pt>
                <c:pt idx="250">
                  <c:v>-5.2</c:v>
                </c:pt>
                <c:pt idx="251">
                  <c:v>-4.2</c:v>
                </c:pt>
                <c:pt idx="252">
                  <c:v>-4.9000000000000004</c:v>
                </c:pt>
                <c:pt idx="253">
                  <c:v>-5.8</c:v>
                </c:pt>
                <c:pt idx="254">
                  <c:v>-4.0999999999999996</c:v>
                </c:pt>
                <c:pt idx="255">
                  <c:v>-4.5</c:v>
                </c:pt>
                <c:pt idx="256">
                  <c:v>-4.2</c:v>
                </c:pt>
                <c:pt idx="257">
                  <c:v>-1.6</c:v>
                </c:pt>
                <c:pt idx="258">
                  <c:v>-3.7</c:v>
                </c:pt>
                <c:pt idx="259">
                  <c:v>-5.2</c:v>
                </c:pt>
                <c:pt idx="260">
                  <c:v>-4.5999999999999996</c:v>
                </c:pt>
                <c:pt idx="261">
                  <c:v>-4.5</c:v>
                </c:pt>
                <c:pt idx="262">
                  <c:v>-0.5</c:v>
                </c:pt>
                <c:pt idx="263">
                  <c:v>-4.8</c:v>
                </c:pt>
                <c:pt idx="264">
                  <c:v>-5.4</c:v>
                </c:pt>
                <c:pt idx="265">
                  <c:v>-3.7</c:v>
                </c:pt>
                <c:pt idx="266">
                  <c:v>-3.4</c:v>
                </c:pt>
                <c:pt idx="267">
                  <c:v>-2.4</c:v>
                </c:pt>
                <c:pt idx="268">
                  <c:v>-4.5999999999999996</c:v>
                </c:pt>
                <c:pt idx="269">
                  <c:v>-2.6</c:v>
                </c:pt>
                <c:pt idx="270">
                  <c:v>-3.2</c:v>
                </c:pt>
                <c:pt idx="271">
                  <c:v>-1.3</c:v>
                </c:pt>
                <c:pt idx="272">
                  <c:v>-2.9</c:v>
                </c:pt>
                <c:pt idx="273">
                  <c:v>-1</c:v>
                </c:pt>
                <c:pt idx="274">
                  <c:v>-0.4</c:v>
                </c:pt>
                <c:pt idx="275">
                  <c:v>-3.9</c:v>
                </c:pt>
                <c:pt idx="276">
                  <c:v>-2.9</c:v>
                </c:pt>
                <c:pt idx="277">
                  <c:v>-8.4</c:v>
                </c:pt>
                <c:pt idx="278">
                  <c:v>-4.5</c:v>
                </c:pt>
                <c:pt idx="279">
                  <c:v>-3.6</c:v>
                </c:pt>
                <c:pt idx="280">
                  <c:v>0.4</c:v>
                </c:pt>
                <c:pt idx="281">
                  <c:v>-3</c:v>
                </c:pt>
                <c:pt idx="282">
                  <c:v>-2.2000000000000002</c:v>
                </c:pt>
                <c:pt idx="283">
                  <c:v>-4.8</c:v>
                </c:pt>
                <c:pt idx="284">
                  <c:v>-5.8</c:v>
                </c:pt>
                <c:pt idx="285">
                  <c:v>-8</c:v>
                </c:pt>
                <c:pt idx="286">
                  <c:v>-7.4</c:v>
                </c:pt>
                <c:pt idx="287">
                  <c:v>-6.8</c:v>
                </c:pt>
                <c:pt idx="288">
                  <c:v>-7</c:v>
                </c:pt>
                <c:pt idx="289">
                  <c:v>-8.3000000000000007</c:v>
                </c:pt>
                <c:pt idx="290">
                  <c:v>-6.7</c:v>
                </c:pt>
                <c:pt idx="291">
                  <c:v>-3.8</c:v>
                </c:pt>
                <c:pt idx="292">
                  <c:v>-2.8</c:v>
                </c:pt>
                <c:pt idx="293">
                  <c:v>-4.8</c:v>
                </c:pt>
                <c:pt idx="294">
                  <c:v>-7.3</c:v>
                </c:pt>
                <c:pt idx="295">
                  <c:v>-4.8</c:v>
                </c:pt>
                <c:pt idx="296">
                  <c:v>-3.4</c:v>
                </c:pt>
                <c:pt idx="297">
                  <c:v>-3.2</c:v>
                </c:pt>
                <c:pt idx="298">
                  <c:v>-0.1</c:v>
                </c:pt>
                <c:pt idx="299">
                  <c:v>-1.4</c:v>
                </c:pt>
                <c:pt idx="300">
                  <c:v>-3.5</c:v>
                </c:pt>
                <c:pt idx="301">
                  <c:v>-5.6</c:v>
                </c:pt>
                <c:pt idx="302">
                  <c:v>-3.4</c:v>
                </c:pt>
                <c:pt idx="303">
                  <c:v>-7.1</c:v>
                </c:pt>
                <c:pt idx="304">
                  <c:v>-3.7</c:v>
                </c:pt>
                <c:pt idx="305">
                  <c:v>-3.6</c:v>
                </c:pt>
                <c:pt idx="306">
                  <c:v>-7.6</c:v>
                </c:pt>
                <c:pt idx="307">
                  <c:v>-6</c:v>
                </c:pt>
                <c:pt idx="308">
                  <c:v>-5</c:v>
                </c:pt>
                <c:pt idx="309">
                  <c:v>-13.1</c:v>
                </c:pt>
                <c:pt idx="310">
                  <c:v>-11</c:v>
                </c:pt>
                <c:pt idx="311">
                  <c:v>-6.9</c:v>
                </c:pt>
                <c:pt idx="312">
                  <c:v>-7.7</c:v>
                </c:pt>
                <c:pt idx="313">
                  <c:v>-18.600000000000001</c:v>
                </c:pt>
                <c:pt idx="314">
                  <c:v>-16.8</c:v>
                </c:pt>
                <c:pt idx="315">
                  <c:v>-17.399999999999999</c:v>
                </c:pt>
                <c:pt idx="316">
                  <c:v>-12.4</c:v>
                </c:pt>
                <c:pt idx="317">
                  <c:v>-18.399999999999999</c:v>
                </c:pt>
                <c:pt idx="318">
                  <c:v>-14.5</c:v>
                </c:pt>
                <c:pt idx="319">
                  <c:v>-15.2</c:v>
                </c:pt>
                <c:pt idx="320">
                  <c:v>-19</c:v>
                </c:pt>
                <c:pt idx="321">
                  <c:v>-18.8</c:v>
                </c:pt>
                <c:pt idx="322">
                  <c:v>-10</c:v>
                </c:pt>
                <c:pt idx="323">
                  <c:v>-10.3</c:v>
                </c:pt>
                <c:pt idx="324">
                  <c:v>-8.6999999999999993</c:v>
                </c:pt>
                <c:pt idx="325">
                  <c:v>-8</c:v>
                </c:pt>
                <c:pt idx="326">
                  <c:v>-9.4</c:v>
                </c:pt>
                <c:pt idx="327">
                  <c:v>-8.6</c:v>
                </c:pt>
                <c:pt idx="328">
                  <c:v>-8.4</c:v>
                </c:pt>
                <c:pt idx="329">
                  <c:v>-12</c:v>
                </c:pt>
                <c:pt idx="330">
                  <c:v>-9.1999999999999993</c:v>
                </c:pt>
                <c:pt idx="331">
                  <c:v>-9.5</c:v>
                </c:pt>
                <c:pt idx="332">
                  <c:v>-16.5</c:v>
                </c:pt>
                <c:pt idx="333">
                  <c:v>-13.8</c:v>
                </c:pt>
                <c:pt idx="334">
                  <c:v>-22.1</c:v>
                </c:pt>
                <c:pt idx="335">
                  <c:v>-19.399999999999999</c:v>
                </c:pt>
                <c:pt idx="336">
                  <c:v>-19.3</c:v>
                </c:pt>
                <c:pt idx="337">
                  <c:v>-17.7</c:v>
                </c:pt>
                <c:pt idx="338">
                  <c:v>-16.5</c:v>
                </c:pt>
                <c:pt idx="339">
                  <c:v>-12.4</c:v>
                </c:pt>
                <c:pt idx="340">
                  <c:v>-14.9</c:v>
                </c:pt>
                <c:pt idx="341">
                  <c:v>-16</c:v>
                </c:pt>
                <c:pt idx="342">
                  <c:v>-16</c:v>
                </c:pt>
                <c:pt idx="343">
                  <c:v>-19.600000000000001</c:v>
                </c:pt>
                <c:pt idx="344">
                  <c:v>-19.2</c:v>
                </c:pt>
                <c:pt idx="345">
                  <c:v>-22.6</c:v>
                </c:pt>
                <c:pt idx="346">
                  <c:v>-19.7</c:v>
                </c:pt>
                <c:pt idx="347">
                  <c:v>-20.8</c:v>
                </c:pt>
                <c:pt idx="348">
                  <c:v>-28.2</c:v>
                </c:pt>
                <c:pt idx="349">
                  <c:v>-28.5</c:v>
                </c:pt>
                <c:pt idx="350">
                  <c:v>-23.9</c:v>
                </c:pt>
                <c:pt idx="351">
                  <c:v>-27.9</c:v>
                </c:pt>
                <c:pt idx="352">
                  <c:v>-22.6</c:v>
                </c:pt>
                <c:pt idx="353">
                  <c:v>-29.2</c:v>
                </c:pt>
                <c:pt idx="354">
                  <c:v>-25.5</c:v>
                </c:pt>
                <c:pt idx="355">
                  <c:v>-29.3</c:v>
                </c:pt>
                <c:pt idx="356">
                  <c:v>-32.299999999999997</c:v>
                </c:pt>
                <c:pt idx="357">
                  <c:v>-28.5</c:v>
                </c:pt>
                <c:pt idx="358">
                  <c:v>-25.6</c:v>
                </c:pt>
                <c:pt idx="359">
                  <c:v>-25.8</c:v>
                </c:pt>
                <c:pt idx="360">
                  <c:v>-28.5</c:v>
                </c:pt>
                <c:pt idx="361">
                  <c:v>-32.200000000000003</c:v>
                </c:pt>
                <c:pt idx="362">
                  <c:v>-27.5</c:v>
                </c:pt>
                <c:pt idx="363">
                  <c:v>-36.1</c:v>
                </c:pt>
                <c:pt idx="364">
                  <c:v>-31.9</c:v>
                </c:pt>
                <c:pt idx="365">
                  <c:v>-29.2</c:v>
                </c:pt>
                <c:pt idx="366">
                  <c:v>-27.2</c:v>
                </c:pt>
                <c:pt idx="367">
                  <c:v>-26.7</c:v>
                </c:pt>
                <c:pt idx="368">
                  <c:v>-30</c:v>
                </c:pt>
                <c:pt idx="369">
                  <c:v>-33.700000000000003</c:v>
                </c:pt>
                <c:pt idx="370">
                  <c:v>-29.7</c:v>
                </c:pt>
                <c:pt idx="371">
                  <c:v>-30.8</c:v>
                </c:pt>
                <c:pt idx="372">
                  <c:v>-30.9</c:v>
                </c:pt>
                <c:pt idx="373">
                  <c:v>-29.3</c:v>
                </c:pt>
                <c:pt idx="374">
                  <c:v>-27.5</c:v>
                </c:pt>
                <c:pt idx="375">
                  <c:v>-25.2</c:v>
                </c:pt>
                <c:pt idx="376">
                  <c:v>-27.4</c:v>
                </c:pt>
                <c:pt idx="377">
                  <c:v>-24.4</c:v>
                </c:pt>
                <c:pt idx="378">
                  <c:v>-24.7</c:v>
                </c:pt>
                <c:pt idx="379">
                  <c:v>-26.8</c:v>
                </c:pt>
                <c:pt idx="380">
                  <c:v>-27.5</c:v>
                </c:pt>
                <c:pt idx="381">
                  <c:v>-23.5</c:v>
                </c:pt>
                <c:pt idx="382">
                  <c:v>-27.5</c:v>
                </c:pt>
                <c:pt idx="383">
                  <c:v>-29.4</c:v>
                </c:pt>
                <c:pt idx="384">
                  <c:v>-30.1</c:v>
                </c:pt>
                <c:pt idx="385">
                  <c:v>-28.1</c:v>
                </c:pt>
                <c:pt idx="386">
                  <c:v>-24.3</c:v>
                </c:pt>
                <c:pt idx="387">
                  <c:v>-26.5</c:v>
                </c:pt>
                <c:pt idx="388">
                  <c:v>-27.2</c:v>
                </c:pt>
                <c:pt idx="389">
                  <c:v>-25.4</c:v>
                </c:pt>
                <c:pt idx="390">
                  <c:v>-25.7</c:v>
                </c:pt>
                <c:pt idx="391">
                  <c:v>-27.7</c:v>
                </c:pt>
                <c:pt idx="392">
                  <c:v>-25.2</c:v>
                </c:pt>
                <c:pt idx="393">
                  <c:v>-26.9</c:v>
                </c:pt>
                <c:pt idx="394">
                  <c:v>-26.6</c:v>
                </c:pt>
                <c:pt idx="395">
                  <c:v>-27.3</c:v>
                </c:pt>
                <c:pt idx="396">
                  <c:v>-29.3</c:v>
                </c:pt>
                <c:pt idx="397">
                  <c:v>-26.4</c:v>
                </c:pt>
                <c:pt idx="398">
                  <c:v>-27.1</c:v>
                </c:pt>
                <c:pt idx="399">
                  <c:v>-26</c:v>
                </c:pt>
                <c:pt idx="400">
                  <c:v>-28.2</c:v>
                </c:pt>
                <c:pt idx="401">
                  <c:v>-25.1</c:v>
                </c:pt>
                <c:pt idx="402">
                  <c:v>-27.3</c:v>
                </c:pt>
                <c:pt idx="403">
                  <c:v>-26.5</c:v>
                </c:pt>
                <c:pt idx="404">
                  <c:v>-25</c:v>
                </c:pt>
                <c:pt idx="405">
                  <c:v>-22.6</c:v>
                </c:pt>
                <c:pt idx="406">
                  <c:v>-24.8</c:v>
                </c:pt>
                <c:pt idx="407">
                  <c:v>-26</c:v>
                </c:pt>
                <c:pt idx="408">
                  <c:v>-21.5</c:v>
                </c:pt>
                <c:pt idx="409">
                  <c:v>-22.1</c:v>
                </c:pt>
                <c:pt idx="410">
                  <c:v>-22.7</c:v>
                </c:pt>
                <c:pt idx="411">
                  <c:v>-21.4</c:v>
                </c:pt>
                <c:pt idx="412">
                  <c:v>-20.5</c:v>
                </c:pt>
                <c:pt idx="413">
                  <c:v>-18.600000000000001</c:v>
                </c:pt>
                <c:pt idx="414">
                  <c:v>-20.2</c:v>
                </c:pt>
                <c:pt idx="415">
                  <c:v>-20.9</c:v>
                </c:pt>
                <c:pt idx="416">
                  <c:v>-21.9</c:v>
                </c:pt>
                <c:pt idx="417">
                  <c:v>-22</c:v>
                </c:pt>
                <c:pt idx="418">
                  <c:v>-23.6</c:v>
                </c:pt>
                <c:pt idx="419">
                  <c:v>-30.9</c:v>
                </c:pt>
                <c:pt idx="420">
                  <c:v>-30.2</c:v>
                </c:pt>
                <c:pt idx="421">
                  <c:v>-30.3</c:v>
                </c:pt>
                <c:pt idx="422">
                  <c:v>-24.9</c:v>
                </c:pt>
                <c:pt idx="423">
                  <c:v>-27.5</c:v>
                </c:pt>
                <c:pt idx="424">
                  <c:v>-29.7</c:v>
                </c:pt>
                <c:pt idx="425">
                  <c:v>-27.4</c:v>
                </c:pt>
                <c:pt idx="426">
                  <c:v>-27.9</c:v>
                </c:pt>
                <c:pt idx="427">
                  <c:v>-31.2</c:v>
                </c:pt>
                <c:pt idx="428">
                  <c:v>-30.1</c:v>
                </c:pt>
                <c:pt idx="429">
                  <c:v>-32</c:v>
                </c:pt>
              </c:numCache>
            </c:numRef>
          </c:val>
          <c:smooth val="0"/>
          <c:extLst>
            <c:ext xmlns:c16="http://schemas.microsoft.com/office/drawing/2014/chart" uri="{C3380CC4-5D6E-409C-BE32-E72D297353CC}">
              <c16:uniqueId val="{00000002-F024-A849-908D-F80701872C99}"/>
            </c:ext>
          </c:extLst>
        </c:ser>
        <c:ser>
          <c:idx val="1"/>
          <c:order val="1"/>
          <c:tx>
            <c:strRef>
              <c:f>Sheet1!$C$1</c:f>
              <c:strCache>
                <c:ptCount val="1"/>
                <c:pt idx="0">
                  <c:v>average</c:v>
                </c:pt>
              </c:strCache>
            </c:strRef>
          </c:tx>
          <c:spPr>
            <a:ln w="28575" cap="rnd">
              <a:solidFill>
                <a:schemeClr val="accent6"/>
              </a:solidFill>
              <a:prstDash val="sysDot"/>
              <a:round/>
            </a:ln>
            <a:effectLst/>
          </c:spPr>
          <c:marker>
            <c:symbol val="none"/>
          </c:marker>
          <c:cat>
            <c:numRef>
              <c:f>Sheet1!$A$2:$A$431</c:f>
              <c:numCache>
                <c:formatCode>m/d/yy</c:formatCode>
                <c:ptCount val="430"/>
                <c:pt idx="0">
                  <c:v>32873</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pt idx="121">
                  <c:v>36556</c:v>
                </c:pt>
                <c:pt idx="122">
                  <c:v>36585</c:v>
                </c:pt>
                <c:pt idx="123">
                  <c:v>36616</c:v>
                </c:pt>
                <c:pt idx="124">
                  <c:v>36646</c:v>
                </c:pt>
                <c:pt idx="125">
                  <c:v>36677</c:v>
                </c:pt>
                <c:pt idx="126">
                  <c:v>36707</c:v>
                </c:pt>
                <c:pt idx="127">
                  <c:v>36738</c:v>
                </c:pt>
                <c:pt idx="128">
                  <c:v>36769</c:v>
                </c:pt>
                <c:pt idx="129">
                  <c:v>36799</c:v>
                </c:pt>
                <c:pt idx="130">
                  <c:v>36830</c:v>
                </c:pt>
                <c:pt idx="131">
                  <c:v>36860</c:v>
                </c:pt>
                <c:pt idx="132">
                  <c:v>36891</c:v>
                </c:pt>
                <c:pt idx="133">
                  <c:v>36922</c:v>
                </c:pt>
                <c:pt idx="134">
                  <c:v>36950</c:v>
                </c:pt>
                <c:pt idx="135">
                  <c:v>36981</c:v>
                </c:pt>
                <c:pt idx="136">
                  <c:v>37011</c:v>
                </c:pt>
                <c:pt idx="137">
                  <c:v>37042</c:v>
                </c:pt>
                <c:pt idx="138">
                  <c:v>37072</c:v>
                </c:pt>
                <c:pt idx="139">
                  <c:v>37103</c:v>
                </c:pt>
                <c:pt idx="140">
                  <c:v>37134</c:v>
                </c:pt>
                <c:pt idx="141">
                  <c:v>37164</c:v>
                </c:pt>
                <c:pt idx="142">
                  <c:v>37195</c:v>
                </c:pt>
                <c:pt idx="143">
                  <c:v>37225</c:v>
                </c:pt>
                <c:pt idx="144">
                  <c:v>37256</c:v>
                </c:pt>
                <c:pt idx="145">
                  <c:v>37287</c:v>
                </c:pt>
                <c:pt idx="146">
                  <c:v>37315</c:v>
                </c:pt>
                <c:pt idx="147">
                  <c:v>37346</c:v>
                </c:pt>
                <c:pt idx="148">
                  <c:v>37376</c:v>
                </c:pt>
                <c:pt idx="149">
                  <c:v>37407</c:v>
                </c:pt>
                <c:pt idx="150">
                  <c:v>37437</c:v>
                </c:pt>
                <c:pt idx="151">
                  <c:v>37468</c:v>
                </c:pt>
                <c:pt idx="152">
                  <c:v>37499</c:v>
                </c:pt>
                <c:pt idx="153">
                  <c:v>37529</c:v>
                </c:pt>
                <c:pt idx="154">
                  <c:v>37560</c:v>
                </c:pt>
                <c:pt idx="155">
                  <c:v>37590</c:v>
                </c:pt>
                <c:pt idx="156">
                  <c:v>37621</c:v>
                </c:pt>
                <c:pt idx="157">
                  <c:v>37652</c:v>
                </c:pt>
                <c:pt idx="158">
                  <c:v>37680</c:v>
                </c:pt>
                <c:pt idx="159">
                  <c:v>37711</c:v>
                </c:pt>
                <c:pt idx="160">
                  <c:v>37741</c:v>
                </c:pt>
                <c:pt idx="161">
                  <c:v>37772</c:v>
                </c:pt>
                <c:pt idx="162">
                  <c:v>37802</c:v>
                </c:pt>
                <c:pt idx="163">
                  <c:v>37833</c:v>
                </c:pt>
                <c:pt idx="164">
                  <c:v>37864</c:v>
                </c:pt>
                <c:pt idx="165">
                  <c:v>37894</c:v>
                </c:pt>
                <c:pt idx="166">
                  <c:v>37925</c:v>
                </c:pt>
                <c:pt idx="167">
                  <c:v>37955</c:v>
                </c:pt>
                <c:pt idx="168">
                  <c:v>37986</c:v>
                </c:pt>
                <c:pt idx="169">
                  <c:v>38017</c:v>
                </c:pt>
                <c:pt idx="170">
                  <c:v>38046</c:v>
                </c:pt>
                <c:pt idx="171">
                  <c:v>38077</c:v>
                </c:pt>
                <c:pt idx="172">
                  <c:v>38107</c:v>
                </c:pt>
                <c:pt idx="173">
                  <c:v>38138</c:v>
                </c:pt>
                <c:pt idx="174">
                  <c:v>38168</c:v>
                </c:pt>
                <c:pt idx="175">
                  <c:v>38199</c:v>
                </c:pt>
                <c:pt idx="176">
                  <c:v>38230</c:v>
                </c:pt>
                <c:pt idx="177">
                  <c:v>38260</c:v>
                </c:pt>
                <c:pt idx="178">
                  <c:v>38291</c:v>
                </c:pt>
                <c:pt idx="179">
                  <c:v>38321</c:v>
                </c:pt>
                <c:pt idx="180">
                  <c:v>38352</c:v>
                </c:pt>
                <c:pt idx="181">
                  <c:v>38383</c:v>
                </c:pt>
                <c:pt idx="182">
                  <c:v>38411</c:v>
                </c:pt>
                <c:pt idx="183">
                  <c:v>38442</c:v>
                </c:pt>
                <c:pt idx="184">
                  <c:v>38472</c:v>
                </c:pt>
                <c:pt idx="185">
                  <c:v>38503</c:v>
                </c:pt>
                <c:pt idx="186">
                  <c:v>38533</c:v>
                </c:pt>
                <c:pt idx="187">
                  <c:v>38564</c:v>
                </c:pt>
                <c:pt idx="188">
                  <c:v>38595</c:v>
                </c:pt>
                <c:pt idx="189">
                  <c:v>38625</c:v>
                </c:pt>
                <c:pt idx="190">
                  <c:v>38656</c:v>
                </c:pt>
                <c:pt idx="191">
                  <c:v>38686</c:v>
                </c:pt>
                <c:pt idx="192">
                  <c:v>38717</c:v>
                </c:pt>
                <c:pt idx="193">
                  <c:v>38748</c:v>
                </c:pt>
                <c:pt idx="194">
                  <c:v>38776</c:v>
                </c:pt>
                <c:pt idx="195">
                  <c:v>38807</c:v>
                </c:pt>
                <c:pt idx="196">
                  <c:v>38837</c:v>
                </c:pt>
                <c:pt idx="197">
                  <c:v>38868</c:v>
                </c:pt>
                <c:pt idx="198">
                  <c:v>38898</c:v>
                </c:pt>
                <c:pt idx="199">
                  <c:v>38929</c:v>
                </c:pt>
                <c:pt idx="200">
                  <c:v>38960</c:v>
                </c:pt>
                <c:pt idx="201">
                  <c:v>38990</c:v>
                </c:pt>
                <c:pt idx="202">
                  <c:v>39021</c:v>
                </c:pt>
                <c:pt idx="203">
                  <c:v>39051</c:v>
                </c:pt>
                <c:pt idx="204">
                  <c:v>39082</c:v>
                </c:pt>
                <c:pt idx="205">
                  <c:v>39113</c:v>
                </c:pt>
                <c:pt idx="206">
                  <c:v>39141</c:v>
                </c:pt>
                <c:pt idx="207">
                  <c:v>39172</c:v>
                </c:pt>
                <c:pt idx="208">
                  <c:v>39202</c:v>
                </c:pt>
                <c:pt idx="209">
                  <c:v>39233</c:v>
                </c:pt>
                <c:pt idx="210">
                  <c:v>39263</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40237</c:v>
                </c:pt>
                <c:pt idx="243">
                  <c:v>40268</c:v>
                </c:pt>
                <c:pt idx="244">
                  <c:v>40298</c:v>
                </c:pt>
                <c:pt idx="245">
                  <c:v>40329</c:v>
                </c:pt>
                <c:pt idx="246">
                  <c:v>40359</c:v>
                </c:pt>
                <c:pt idx="247">
                  <c:v>40390</c:v>
                </c:pt>
                <c:pt idx="248">
                  <c:v>40421</c:v>
                </c:pt>
                <c:pt idx="249">
                  <c:v>40451</c:v>
                </c:pt>
                <c:pt idx="250">
                  <c:v>40482</c:v>
                </c:pt>
                <c:pt idx="251">
                  <c:v>40512</c:v>
                </c:pt>
                <c:pt idx="252">
                  <c:v>40543</c:v>
                </c:pt>
                <c:pt idx="253">
                  <c:v>40574</c:v>
                </c:pt>
                <c:pt idx="254">
                  <c:v>40602</c:v>
                </c:pt>
                <c:pt idx="255">
                  <c:v>40633</c:v>
                </c:pt>
                <c:pt idx="256">
                  <c:v>40663</c:v>
                </c:pt>
                <c:pt idx="257">
                  <c:v>40694</c:v>
                </c:pt>
                <c:pt idx="258">
                  <c:v>40724</c:v>
                </c:pt>
                <c:pt idx="259">
                  <c:v>40755</c:v>
                </c:pt>
                <c:pt idx="260">
                  <c:v>40786</c:v>
                </c:pt>
                <c:pt idx="261">
                  <c:v>40816</c:v>
                </c:pt>
                <c:pt idx="262">
                  <c:v>40847</c:v>
                </c:pt>
                <c:pt idx="263">
                  <c:v>40877</c:v>
                </c:pt>
                <c:pt idx="264">
                  <c:v>40908</c:v>
                </c:pt>
                <c:pt idx="265">
                  <c:v>40939</c:v>
                </c:pt>
                <c:pt idx="266">
                  <c:v>40968</c:v>
                </c:pt>
                <c:pt idx="267">
                  <c:v>40999</c:v>
                </c:pt>
                <c:pt idx="268">
                  <c:v>41029</c:v>
                </c:pt>
                <c:pt idx="269">
                  <c:v>41060</c:v>
                </c:pt>
                <c:pt idx="270">
                  <c:v>41090</c:v>
                </c:pt>
                <c:pt idx="271">
                  <c:v>41121</c:v>
                </c:pt>
                <c:pt idx="272">
                  <c:v>41152</c:v>
                </c:pt>
                <c:pt idx="273">
                  <c:v>41182</c:v>
                </c:pt>
                <c:pt idx="274">
                  <c:v>41213</c:v>
                </c:pt>
                <c:pt idx="275">
                  <c:v>41243</c:v>
                </c:pt>
                <c:pt idx="276">
                  <c:v>41274</c:v>
                </c:pt>
                <c:pt idx="277">
                  <c:v>41305</c:v>
                </c:pt>
                <c:pt idx="278">
                  <c:v>41333</c:v>
                </c:pt>
                <c:pt idx="279">
                  <c:v>41364</c:v>
                </c:pt>
                <c:pt idx="280">
                  <c:v>41394</c:v>
                </c:pt>
                <c:pt idx="281">
                  <c:v>41425</c:v>
                </c:pt>
                <c:pt idx="282">
                  <c:v>41455</c:v>
                </c:pt>
                <c:pt idx="283">
                  <c:v>41486</c:v>
                </c:pt>
                <c:pt idx="284">
                  <c:v>41517</c:v>
                </c:pt>
                <c:pt idx="285">
                  <c:v>41547</c:v>
                </c:pt>
                <c:pt idx="286">
                  <c:v>41578</c:v>
                </c:pt>
                <c:pt idx="287">
                  <c:v>41608</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42035</c:v>
                </c:pt>
                <c:pt idx="302">
                  <c:v>42063</c:v>
                </c:pt>
                <c:pt idx="303">
                  <c:v>42094</c:v>
                </c:pt>
                <c:pt idx="304">
                  <c:v>42124</c:v>
                </c:pt>
                <c:pt idx="305">
                  <c:v>42155</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43890</c:v>
                </c:pt>
                <c:pt idx="363">
                  <c:v>43921</c:v>
                </c:pt>
                <c:pt idx="364">
                  <c:v>43951</c:v>
                </c:pt>
                <c:pt idx="365">
                  <c:v>43982</c:v>
                </c:pt>
                <c:pt idx="366">
                  <c:v>44012</c:v>
                </c:pt>
                <c:pt idx="367">
                  <c:v>44043</c:v>
                </c:pt>
                <c:pt idx="368">
                  <c:v>44074</c:v>
                </c:pt>
                <c:pt idx="369">
                  <c:v>44104</c:v>
                </c:pt>
                <c:pt idx="370">
                  <c:v>44135</c:v>
                </c:pt>
                <c:pt idx="371">
                  <c:v>44165</c:v>
                </c:pt>
                <c:pt idx="372">
                  <c:v>44196</c:v>
                </c:pt>
                <c:pt idx="373">
                  <c:v>44227</c:v>
                </c:pt>
                <c:pt idx="374">
                  <c:v>44255</c:v>
                </c:pt>
                <c:pt idx="375">
                  <c:v>44286</c:v>
                </c:pt>
                <c:pt idx="376">
                  <c:v>44316</c:v>
                </c:pt>
                <c:pt idx="377">
                  <c:v>44347</c:v>
                </c:pt>
                <c:pt idx="378">
                  <c:v>44377</c:v>
                </c:pt>
                <c:pt idx="379">
                  <c:v>44408</c:v>
                </c:pt>
                <c:pt idx="380">
                  <c:v>44439</c:v>
                </c:pt>
                <c:pt idx="381">
                  <c:v>44469</c:v>
                </c:pt>
                <c:pt idx="382">
                  <c:v>44500</c:v>
                </c:pt>
                <c:pt idx="383">
                  <c:v>44530</c:v>
                </c:pt>
                <c:pt idx="384">
                  <c:v>44561</c:v>
                </c:pt>
                <c:pt idx="385">
                  <c:v>44592</c:v>
                </c:pt>
                <c:pt idx="386">
                  <c:v>44620</c:v>
                </c:pt>
                <c:pt idx="387">
                  <c:v>44651</c:v>
                </c:pt>
                <c:pt idx="388">
                  <c:v>44681</c:v>
                </c:pt>
                <c:pt idx="389">
                  <c:v>44712</c:v>
                </c:pt>
                <c:pt idx="390">
                  <c:v>44742</c:v>
                </c:pt>
                <c:pt idx="391">
                  <c:v>44773</c:v>
                </c:pt>
                <c:pt idx="392">
                  <c:v>44804</c:v>
                </c:pt>
                <c:pt idx="393">
                  <c:v>44834</c:v>
                </c:pt>
                <c:pt idx="394">
                  <c:v>44865</c:v>
                </c:pt>
                <c:pt idx="395">
                  <c:v>44895</c:v>
                </c:pt>
                <c:pt idx="396">
                  <c:v>44926</c:v>
                </c:pt>
                <c:pt idx="397">
                  <c:v>44957</c:v>
                </c:pt>
                <c:pt idx="398">
                  <c:v>44985</c:v>
                </c:pt>
                <c:pt idx="399">
                  <c:v>45016</c:v>
                </c:pt>
                <c:pt idx="400">
                  <c:v>45046</c:v>
                </c:pt>
                <c:pt idx="401">
                  <c:v>45077</c:v>
                </c:pt>
                <c:pt idx="402">
                  <c:v>45107</c:v>
                </c:pt>
                <c:pt idx="403">
                  <c:v>45138</c:v>
                </c:pt>
                <c:pt idx="404">
                  <c:v>45169</c:v>
                </c:pt>
                <c:pt idx="405">
                  <c:v>45199</c:v>
                </c:pt>
                <c:pt idx="406">
                  <c:v>45230</c:v>
                </c:pt>
                <c:pt idx="407">
                  <c:v>45260</c:v>
                </c:pt>
                <c:pt idx="408">
                  <c:v>45291</c:v>
                </c:pt>
                <c:pt idx="409">
                  <c:v>45322</c:v>
                </c:pt>
                <c:pt idx="410">
                  <c:v>45351</c:v>
                </c:pt>
                <c:pt idx="411">
                  <c:v>45382</c:v>
                </c:pt>
                <c:pt idx="412">
                  <c:v>45412</c:v>
                </c:pt>
                <c:pt idx="413">
                  <c:v>45443</c:v>
                </c:pt>
                <c:pt idx="414">
                  <c:v>45473</c:v>
                </c:pt>
                <c:pt idx="415">
                  <c:v>45504</c:v>
                </c:pt>
                <c:pt idx="416">
                  <c:v>45535</c:v>
                </c:pt>
                <c:pt idx="417">
                  <c:v>45565</c:v>
                </c:pt>
                <c:pt idx="418">
                  <c:v>45596</c:v>
                </c:pt>
                <c:pt idx="419">
                  <c:v>45626</c:v>
                </c:pt>
                <c:pt idx="420">
                  <c:v>45657</c:v>
                </c:pt>
                <c:pt idx="421">
                  <c:v>45688</c:v>
                </c:pt>
                <c:pt idx="422">
                  <c:v>45716</c:v>
                </c:pt>
                <c:pt idx="423">
                  <c:v>45747</c:v>
                </c:pt>
                <c:pt idx="424">
                  <c:v>45777</c:v>
                </c:pt>
                <c:pt idx="425">
                  <c:v>45808</c:v>
                </c:pt>
                <c:pt idx="426">
                  <c:v>45838</c:v>
                </c:pt>
                <c:pt idx="427">
                  <c:v>45869</c:v>
                </c:pt>
                <c:pt idx="428">
                  <c:v>45900</c:v>
                </c:pt>
                <c:pt idx="429">
                  <c:v>45930</c:v>
                </c:pt>
              </c:numCache>
            </c:numRef>
          </c:cat>
          <c:val>
            <c:numRef>
              <c:f>Sheet1!$C$2:$C$431</c:f>
              <c:numCache>
                <c:formatCode>General</c:formatCode>
                <c:ptCount val="430"/>
                <c:pt idx="0">
                  <c:v>-13.3</c:v>
                </c:pt>
                <c:pt idx="1">
                  <c:v>-13.3</c:v>
                </c:pt>
                <c:pt idx="2">
                  <c:v>-13.3</c:v>
                </c:pt>
                <c:pt idx="3">
                  <c:v>-13.3</c:v>
                </c:pt>
                <c:pt idx="4">
                  <c:v>-13.3</c:v>
                </c:pt>
                <c:pt idx="5">
                  <c:v>-13.3</c:v>
                </c:pt>
                <c:pt idx="6">
                  <c:v>-13.3</c:v>
                </c:pt>
                <c:pt idx="7">
                  <c:v>-13.3</c:v>
                </c:pt>
                <c:pt idx="8">
                  <c:v>-13.3</c:v>
                </c:pt>
                <c:pt idx="9">
                  <c:v>-13.3</c:v>
                </c:pt>
                <c:pt idx="10">
                  <c:v>-13.3</c:v>
                </c:pt>
                <c:pt idx="11">
                  <c:v>-13.3</c:v>
                </c:pt>
                <c:pt idx="12">
                  <c:v>-13.3</c:v>
                </c:pt>
                <c:pt idx="13">
                  <c:v>-13.3</c:v>
                </c:pt>
                <c:pt idx="14">
                  <c:v>-13.3</c:v>
                </c:pt>
                <c:pt idx="15">
                  <c:v>-13.3</c:v>
                </c:pt>
                <c:pt idx="16">
                  <c:v>-13.3</c:v>
                </c:pt>
                <c:pt idx="17">
                  <c:v>-13.3</c:v>
                </c:pt>
                <c:pt idx="18">
                  <c:v>-13.3</c:v>
                </c:pt>
                <c:pt idx="19">
                  <c:v>-13.3</c:v>
                </c:pt>
                <c:pt idx="20">
                  <c:v>-13.3</c:v>
                </c:pt>
                <c:pt idx="21">
                  <c:v>-13.3</c:v>
                </c:pt>
                <c:pt idx="22">
                  <c:v>-13.3</c:v>
                </c:pt>
                <c:pt idx="23">
                  <c:v>-13.3</c:v>
                </c:pt>
                <c:pt idx="24">
                  <c:v>-13.3</c:v>
                </c:pt>
                <c:pt idx="25">
                  <c:v>-13.3</c:v>
                </c:pt>
                <c:pt idx="26">
                  <c:v>-13.3</c:v>
                </c:pt>
                <c:pt idx="27">
                  <c:v>-13.3</c:v>
                </c:pt>
                <c:pt idx="28">
                  <c:v>-13.3</c:v>
                </c:pt>
                <c:pt idx="29">
                  <c:v>-13.3</c:v>
                </c:pt>
                <c:pt idx="30">
                  <c:v>-13.3</c:v>
                </c:pt>
                <c:pt idx="31">
                  <c:v>-13.3</c:v>
                </c:pt>
                <c:pt idx="32">
                  <c:v>-13.3</c:v>
                </c:pt>
                <c:pt idx="33">
                  <c:v>-13.3</c:v>
                </c:pt>
                <c:pt idx="34">
                  <c:v>-13.3</c:v>
                </c:pt>
                <c:pt idx="35">
                  <c:v>-13.3</c:v>
                </c:pt>
                <c:pt idx="36">
                  <c:v>-13.3</c:v>
                </c:pt>
                <c:pt idx="37">
                  <c:v>-13.3</c:v>
                </c:pt>
                <c:pt idx="38">
                  <c:v>-13.3</c:v>
                </c:pt>
                <c:pt idx="39">
                  <c:v>-13.3</c:v>
                </c:pt>
                <c:pt idx="40">
                  <c:v>-13.3</c:v>
                </c:pt>
                <c:pt idx="41">
                  <c:v>-13.3</c:v>
                </c:pt>
                <c:pt idx="42">
                  <c:v>-13.3</c:v>
                </c:pt>
                <c:pt idx="43">
                  <c:v>-13.3</c:v>
                </c:pt>
                <c:pt idx="44">
                  <c:v>-13.3</c:v>
                </c:pt>
                <c:pt idx="45">
                  <c:v>-13.3</c:v>
                </c:pt>
                <c:pt idx="46">
                  <c:v>-13.3</c:v>
                </c:pt>
                <c:pt idx="47">
                  <c:v>-13.3</c:v>
                </c:pt>
                <c:pt idx="48">
                  <c:v>-13.3</c:v>
                </c:pt>
                <c:pt idx="49">
                  <c:v>-13.3</c:v>
                </c:pt>
                <c:pt idx="50">
                  <c:v>-13.3</c:v>
                </c:pt>
                <c:pt idx="51">
                  <c:v>-13.3</c:v>
                </c:pt>
                <c:pt idx="52">
                  <c:v>-13.3</c:v>
                </c:pt>
                <c:pt idx="53">
                  <c:v>-13.3</c:v>
                </c:pt>
                <c:pt idx="54">
                  <c:v>-13.3</c:v>
                </c:pt>
                <c:pt idx="55">
                  <c:v>-13.3</c:v>
                </c:pt>
                <c:pt idx="56">
                  <c:v>-13.3</c:v>
                </c:pt>
                <c:pt idx="57">
                  <c:v>-13.3</c:v>
                </c:pt>
                <c:pt idx="58">
                  <c:v>-13.3</c:v>
                </c:pt>
                <c:pt idx="59">
                  <c:v>-13.3</c:v>
                </c:pt>
                <c:pt idx="60">
                  <c:v>-13.3</c:v>
                </c:pt>
                <c:pt idx="61">
                  <c:v>-13.3</c:v>
                </c:pt>
                <c:pt idx="62">
                  <c:v>-13.3</c:v>
                </c:pt>
                <c:pt idx="63">
                  <c:v>-13.3</c:v>
                </c:pt>
                <c:pt idx="64">
                  <c:v>-13.3</c:v>
                </c:pt>
                <c:pt idx="65">
                  <c:v>-13.3</c:v>
                </c:pt>
                <c:pt idx="66">
                  <c:v>-13.3</c:v>
                </c:pt>
                <c:pt idx="67">
                  <c:v>-13.3</c:v>
                </c:pt>
                <c:pt idx="68">
                  <c:v>-13.3</c:v>
                </c:pt>
                <c:pt idx="69">
                  <c:v>-13.3</c:v>
                </c:pt>
                <c:pt idx="70">
                  <c:v>-13.3</c:v>
                </c:pt>
                <c:pt idx="71">
                  <c:v>-13.3</c:v>
                </c:pt>
                <c:pt idx="72">
                  <c:v>-13.3</c:v>
                </c:pt>
                <c:pt idx="73">
                  <c:v>-13.3</c:v>
                </c:pt>
                <c:pt idx="74">
                  <c:v>-13.3</c:v>
                </c:pt>
                <c:pt idx="75">
                  <c:v>-13.3</c:v>
                </c:pt>
                <c:pt idx="76">
                  <c:v>-13.3</c:v>
                </c:pt>
                <c:pt idx="77">
                  <c:v>-13.3</c:v>
                </c:pt>
                <c:pt idx="78">
                  <c:v>-13.3</c:v>
                </c:pt>
                <c:pt idx="79">
                  <c:v>-13.3</c:v>
                </c:pt>
                <c:pt idx="80">
                  <c:v>-13.3</c:v>
                </c:pt>
                <c:pt idx="81">
                  <c:v>-13.3</c:v>
                </c:pt>
                <c:pt idx="82">
                  <c:v>-13.3</c:v>
                </c:pt>
                <c:pt idx="83">
                  <c:v>-13.3</c:v>
                </c:pt>
                <c:pt idx="84">
                  <c:v>-13.3</c:v>
                </c:pt>
                <c:pt idx="85">
                  <c:v>-13.3</c:v>
                </c:pt>
                <c:pt idx="86">
                  <c:v>-13.3</c:v>
                </c:pt>
                <c:pt idx="87">
                  <c:v>-13.3</c:v>
                </c:pt>
                <c:pt idx="88">
                  <c:v>-13.3</c:v>
                </c:pt>
                <c:pt idx="89">
                  <c:v>-13.3</c:v>
                </c:pt>
                <c:pt idx="90">
                  <c:v>-13.3</c:v>
                </c:pt>
                <c:pt idx="91">
                  <c:v>-13.3</c:v>
                </c:pt>
                <c:pt idx="92">
                  <c:v>-13.3</c:v>
                </c:pt>
                <c:pt idx="93">
                  <c:v>-13.3</c:v>
                </c:pt>
                <c:pt idx="94">
                  <c:v>-13.3</c:v>
                </c:pt>
                <c:pt idx="95">
                  <c:v>-13.3</c:v>
                </c:pt>
                <c:pt idx="96">
                  <c:v>-13.3</c:v>
                </c:pt>
                <c:pt idx="97">
                  <c:v>-13.3</c:v>
                </c:pt>
                <c:pt idx="98">
                  <c:v>-13.3</c:v>
                </c:pt>
                <c:pt idx="99">
                  <c:v>-13.3</c:v>
                </c:pt>
                <c:pt idx="100">
                  <c:v>-13.3</c:v>
                </c:pt>
                <c:pt idx="101">
                  <c:v>-13.3</c:v>
                </c:pt>
                <c:pt idx="102">
                  <c:v>-13.3</c:v>
                </c:pt>
                <c:pt idx="103">
                  <c:v>-13.3</c:v>
                </c:pt>
                <c:pt idx="104">
                  <c:v>-13.3</c:v>
                </c:pt>
                <c:pt idx="105">
                  <c:v>-13.3</c:v>
                </c:pt>
                <c:pt idx="106">
                  <c:v>-13.3</c:v>
                </c:pt>
                <c:pt idx="107">
                  <c:v>-13.3</c:v>
                </c:pt>
                <c:pt idx="108">
                  <c:v>-13.3</c:v>
                </c:pt>
                <c:pt idx="109">
                  <c:v>-13.3</c:v>
                </c:pt>
                <c:pt idx="110">
                  <c:v>-13.3</c:v>
                </c:pt>
                <c:pt idx="111">
                  <c:v>-13.3</c:v>
                </c:pt>
                <c:pt idx="112">
                  <c:v>-13.3</c:v>
                </c:pt>
                <c:pt idx="113">
                  <c:v>-13.3</c:v>
                </c:pt>
                <c:pt idx="114">
                  <c:v>-13.3</c:v>
                </c:pt>
                <c:pt idx="115">
                  <c:v>-13.3</c:v>
                </c:pt>
                <c:pt idx="116">
                  <c:v>-13.3</c:v>
                </c:pt>
                <c:pt idx="117">
                  <c:v>-13.3</c:v>
                </c:pt>
                <c:pt idx="118">
                  <c:v>-13.3</c:v>
                </c:pt>
                <c:pt idx="119">
                  <c:v>-13.3</c:v>
                </c:pt>
                <c:pt idx="120">
                  <c:v>-13.3</c:v>
                </c:pt>
                <c:pt idx="121">
                  <c:v>-13.3</c:v>
                </c:pt>
                <c:pt idx="122">
                  <c:v>-13.3</c:v>
                </c:pt>
                <c:pt idx="123">
                  <c:v>-13.3</c:v>
                </c:pt>
                <c:pt idx="124">
                  <c:v>-13.3</c:v>
                </c:pt>
                <c:pt idx="125">
                  <c:v>-13.3</c:v>
                </c:pt>
                <c:pt idx="126">
                  <c:v>-13.3</c:v>
                </c:pt>
                <c:pt idx="127">
                  <c:v>-13.3</c:v>
                </c:pt>
                <c:pt idx="128">
                  <c:v>-13.3</c:v>
                </c:pt>
                <c:pt idx="129">
                  <c:v>-13.3</c:v>
                </c:pt>
                <c:pt idx="130">
                  <c:v>-13.3</c:v>
                </c:pt>
                <c:pt idx="131">
                  <c:v>-13.3</c:v>
                </c:pt>
                <c:pt idx="132">
                  <c:v>-13.3</c:v>
                </c:pt>
                <c:pt idx="133">
                  <c:v>-13.3</c:v>
                </c:pt>
                <c:pt idx="134">
                  <c:v>-13.3</c:v>
                </c:pt>
                <c:pt idx="135">
                  <c:v>-13.3</c:v>
                </c:pt>
                <c:pt idx="136">
                  <c:v>-13.3</c:v>
                </c:pt>
                <c:pt idx="137">
                  <c:v>-13.3</c:v>
                </c:pt>
                <c:pt idx="138">
                  <c:v>-13.3</c:v>
                </c:pt>
                <c:pt idx="139">
                  <c:v>-13.3</c:v>
                </c:pt>
                <c:pt idx="140">
                  <c:v>-13.3</c:v>
                </c:pt>
                <c:pt idx="141">
                  <c:v>-13.3</c:v>
                </c:pt>
                <c:pt idx="142">
                  <c:v>-13.3</c:v>
                </c:pt>
                <c:pt idx="143">
                  <c:v>-13.3</c:v>
                </c:pt>
                <c:pt idx="144">
                  <c:v>-13.3</c:v>
                </c:pt>
                <c:pt idx="145">
                  <c:v>-13.3</c:v>
                </c:pt>
                <c:pt idx="146">
                  <c:v>-13.3</c:v>
                </c:pt>
                <c:pt idx="147">
                  <c:v>-13.3</c:v>
                </c:pt>
                <c:pt idx="148">
                  <c:v>-13.3</c:v>
                </c:pt>
                <c:pt idx="149">
                  <c:v>-13.3</c:v>
                </c:pt>
                <c:pt idx="150">
                  <c:v>-13.3</c:v>
                </c:pt>
                <c:pt idx="151">
                  <c:v>-13.3</c:v>
                </c:pt>
                <c:pt idx="152">
                  <c:v>-13.3</c:v>
                </c:pt>
                <c:pt idx="153">
                  <c:v>-13.3</c:v>
                </c:pt>
                <c:pt idx="154">
                  <c:v>-13.3</c:v>
                </c:pt>
                <c:pt idx="155">
                  <c:v>-13.3</c:v>
                </c:pt>
                <c:pt idx="156">
                  <c:v>-13.3</c:v>
                </c:pt>
                <c:pt idx="157">
                  <c:v>-13.3</c:v>
                </c:pt>
                <c:pt idx="158">
                  <c:v>-13.3</c:v>
                </c:pt>
                <c:pt idx="159">
                  <c:v>-13.3</c:v>
                </c:pt>
                <c:pt idx="160">
                  <c:v>-13.3</c:v>
                </c:pt>
                <c:pt idx="161">
                  <c:v>-13.3</c:v>
                </c:pt>
                <c:pt idx="162">
                  <c:v>-13.3</c:v>
                </c:pt>
                <c:pt idx="163">
                  <c:v>-13.3</c:v>
                </c:pt>
                <c:pt idx="164">
                  <c:v>-13.3</c:v>
                </c:pt>
                <c:pt idx="165">
                  <c:v>-13.3</c:v>
                </c:pt>
                <c:pt idx="166">
                  <c:v>-13.3</c:v>
                </c:pt>
                <c:pt idx="167">
                  <c:v>-13.3</c:v>
                </c:pt>
                <c:pt idx="168">
                  <c:v>-13.3</c:v>
                </c:pt>
                <c:pt idx="169">
                  <c:v>-13.3</c:v>
                </c:pt>
                <c:pt idx="170">
                  <c:v>-13.3</c:v>
                </c:pt>
                <c:pt idx="171">
                  <c:v>-13.3</c:v>
                </c:pt>
                <c:pt idx="172">
                  <c:v>-13.3</c:v>
                </c:pt>
                <c:pt idx="173">
                  <c:v>-13.3</c:v>
                </c:pt>
                <c:pt idx="174">
                  <c:v>-13.3</c:v>
                </c:pt>
                <c:pt idx="175">
                  <c:v>-13.3</c:v>
                </c:pt>
                <c:pt idx="176">
                  <c:v>-13.3</c:v>
                </c:pt>
                <c:pt idx="177">
                  <c:v>-13.3</c:v>
                </c:pt>
                <c:pt idx="178">
                  <c:v>-13.3</c:v>
                </c:pt>
                <c:pt idx="179">
                  <c:v>-13.3</c:v>
                </c:pt>
                <c:pt idx="180">
                  <c:v>-13.3</c:v>
                </c:pt>
                <c:pt idx="181">
                  <c:v>-13.3</c:v>
                </c:pt>
                <c:pt idx="182">
                  <c:v>-13.3</c:v>
                </c:pt>
                <c:pt idx="183">
                  <c:v>-13.3</c:v>
                </c:pt>
                <c:pt idx="184">
                  <c:v>-13.3</c:v>
                </c:pt>
                <c:pt idx="185">
                  <c:v>-13.3</c:v>
                </c:pt>
                <c:pt idx="186">
                  <c:v>-13.3</c:v>
                </c:pt>
                <c:pt idx="187">
                  <c:v>-13.3</c:v>
                </c:pt>
                <c:pt idx="188">
                  <c:v>-13.3</c:v>
                </c:pt>
                <c:pt idx="189">
                  <c:v>-13.3</c:v>
                </c:pt>
                <c:pt idx="190">
                  <c:v>-13.3</c:v>
                </c:pt>
                <c:pt idx="191">
                  <c:v>-13.3</c:v>
                </c:pt>
                <c:pt idx="192">
                  <c:v>-13.3</c:v>
                </c:pt>
                <c:pt idx="193">
                  <c:v>-13.3</c:v>
                </c:pt>
                <c:pt idx="194">
                  <c:v>-13.3</c:v>
                </c:pt>
                <c:pt idx="195">
                  <c:v>-13.3</c:v>
                </c:pt>
                <c:pt idx="196">
                  <c:v>-13.3</c:v>
                </c:pt>
                <c:pt idx="197">
                  <c:v>-13.3</c:v>
                </c:pt>
                <c:pt idx="198">
                  <c:v>-13.3</c:v>
                </c:pt>
                <c:pt idx="199">
                  <c:v>-13.3</c:v>
                </c:pt>
                <c:pt idx="200">
                  <c:v>-13.3</c:v>
                </c:pt>
                <c:pt idx="201">
                  <c:v>-13.3</c:v>
                </c:pt>
                <c:pt idx="202">
                  <c:v>-13.3</c:v>
                </c:pt>
                <c:pt idx="203">
                  <c:v>-13.3</c:v>
                </c:pt>
                <c:pt idx="204">
                  <c:v>-13.3</c:v>
                </c:pt>
                <c:pt idx="205">
                  <c:v>-13.3</c:v>
                </c:pt>
                <c:pt idx="206">
                  <c:v>-13.3</c:v>
                </c:pt>
                <c:pt idx="207">
                  <c:v>-13.3</c:v>
                </c:pt>
                <c:pt idx="208">
                  <c:v>-13.3</c:v>
                </c:pt>
                <c:pt idx="209">
                  <c:v>-13.3</c:v>
                </c:pt>
                <c:pt idx="210">
                  <c:v>-13.3</c:v>
                </c:pt>
                <c:pt idx="211">
                  <c:v>-13.3</c:v>
                </c:pt>
                <c:pt idx="212">
                  <c:v>-13.3</c:v>
                </c:pt>
                <c:pt idx="213">
                  <c:v>-13.3</c:v>
                </c:pt>
                <c:pt idx="214">
                  <c:v>-13.3</c:v>
                </c:pt>
                <c:pt idx="215">
                  <c:v>-13.3</c:v>
                </c:pt>
                <c:pt idx="216">
                  <c:v>-13.3</c:v>
                </c:pt>
                <c:pt idx="217">
                  <c:v>-13.3</c:v>
                </c:pt>
                <c:pt idx="218">
                  <c:v>-13.3</c:v>
                </c:pt>
                <c:pt idx="219">
                  <c:v>-13.3</c:v>
                </c:pt>
                <c:pt idx="220">
                  <c:v>-13.3</c:v>
                </c:pt>
                <c:pt idx="221">
                  <c:v>-13.3</c:v>
                </c:pt>
                <c:pt idx="222">
                  <c:v>-13.3</c:v>
                </c:pt>
                <c:pt idx="223">
                  <c:v>-13.3</c:v>
                </c:pt>
                <c:pt idx="224">
                  <c:v>-13.3</c:v>
                </c:pt>
                <c:pt idx="225">
                  <c:v>-13.3</c:v>
                </c:pt>
                <c:pt idx="226">
                  <c:v>-13.3</c:v>
                </c:pt>
                <c:pt idx="227">
                  <c:v>-13.3</c:v>
                </c:pt>
                <c:pt idx="228">
                  <c:v>-13.3</c:v>
                </c:pt>
                <c:pt idx="229">
                  <c:v>-13.3</c:v>
                </c:pt>
                <c:pt idx="230">
                  <c:v>-13.3</c:v>
                </c:pt>
                <c:pt idx="231">
                  <c:v>-13.3</c:v>
                </c:pt>
                <c:pt idx="232">
                  <c:v>-13.3</c:v>
                </c:pt>
                <c:pt idx="233">
                  <c:v>-13.3</c:v>
                </c:pt>
                <c:pt idx="234">
                  <c:v>-13.3</c:v>
                </c:pt>
                <c:pt idx="235">
                  <c:v>-13.3</c:v>
                </c:pt>
                <c:pt idx="236">
                  <c:v>-13.3</c:v>
                </c:pt>
                <c:pt idx="237">
                  <c:v>-13.3</c:v>
                </c:pt>
                <c:pt idx="238">
                  <c:v>-13.3</c:v>
                </c:pt>
                <c:pt idx="239">
                  <c:v>-13.3</c:v>
                </c:pt>
                <c:pt idx="240">
                  <c:v>-13.3</c:v>
                </c:pt>
                <c:pt idx="241">
                  <c:v>-13.3</c:v>
                </c:pt>
                <c:pt idx="242">
                  <c:v>-13.3</c:v>
                </c:pt>
                <c:pt idx="243">
                  <c:v>-13.3</c:v>
                </c:pt>
                <c:pt idx="244">
                  <c:v>-13.3</c:v>
                </c:pt>
                <c:pt idx="245">
                  <c:v>-13.3</c:v>
                </c:pt>
                <c:pt idx="246">
                  <c:v>-13.3</c:v>
                </c:pt>
                <c:pt idx="247">
                  <c:v>-13.3</c:v>
                </c:pt>
                <c:pt idx="248">
                  <c:v>-13.3</c:v>
                </c:pt>
                <c:pt idx="249">
                  <c:v>-13.3</c:v>
                </c:pt>
                <c:pt idx="250">
                  <c:v>-13.3</c:v>
                </c:pt>
                <c:pt idx="251">
                  <c:v>-13.3</c:v>
                </c:pt>
                <c:pt idx="252">
                  <c:v>-13.3</c:v>
                </c:pt>
                <c:pt idx="253">
                  <c:v>-13.3</c:v>
                </c:pt>
                <c:pt idx="254">
                  <c:v>-13.3</c:v>
                </c:pt>
                <c:pt idx="255">
                  <c:v>-13.3</c:v>
                </c:pt>
                <c:pt idx="256">
                  <c:v>-13.3</c:v>
                </c:pt>
                <c:pt idx="257">
                  <c:v>-13.3</c:v>
                </c:pt>
                <c:pt idx="258">
                  <c:v>-13.3</c:v>
                </c:pt>
                <c:pt idx="259">
                  <c:v>-13.3</c:v>
                </c:pt>
                <c:pt idx="260">
                  <c:v>-13.3</c:v>
                </c:pt>
                <c:pt idx="261">
                  <c:v>-13.3</c:v>
                </c:pt>
                <c:pt idx="262">
                  <c:v>-13.3</c:v>
                </c:pt>
                <c:pt idx="263">
                  <c:v>-13.3</c:v>
                </c:pt>
                <c:pt idx="264">
                  <c:v>-13.3</c:v>
                </c:pt>
                <c:pt idx="265">
                  <c:v>-13.3</c:v>
                </c:pt>
                <c:pt idx="266">
                  <c:v>-13.3</c:v>
                </c:pt>
                <c:pt idx="267">
                  <c:v>-13.3</c:v>
                </c:pt>
                <c:pt idx="268">
                  <c:v>-13.3</c:v>
                </c:pt>
                <c:pt idx="269">
                  <c:v>-13.3</c:v>
                </c:pt>
                <c:pt idx="270">
                  <c:v>-13.3</c:v>
                </c:pt>
                <c:pt idx="271">
                  <c:v>-13.3</c:v>
                </c:pt>
                <c:pt idx="272">
                  <c:v>-13.3</c:v>
                </c:pt>
                <c:pt idx="273">
                  <c:v>-13.3</c:v>
                </c:pt>
                <c:pt idx="274">
                  <c:v>-13.3</c:v>
                </c:pt>
                <c:pt idx="275">
                  <c:v>-13.3</c:v>
                </c:pt>
                <c:pt idx="276">
                  <c:v>-13.3</c:v>
                </c:pt>
                <c:pt idx="277">
                  <c:v>-13.3</c:v>
                </c:pt>
                <c:pt idx="278">
                  <c:v>-13.3</c:v>
                </c:pt>
                <c:pt idx="279">
                  <c:v>-13.3</c:v>
                </c:pt>
                <c:pt idx="280">
                  <c:v>-13.3</c:v>
                </c:pt>
                <c:pt idx="281">
                  <c:v>-13.3</c:v>
                </c:pt>
                <c:pt idx="282">
                  <c:v>-13.3</c:v>
                </c:pt>
                <c:pt idx="283">
                  <c:v>-13.3</c:v>
                </c:pt>
                <c:pt idx="284">
                  <c:v>-13.3</c:v>
                </c:pt>
                <c:pt idx="285">
                  <c:v>-13.3</c:v>
                </c:pt>
                <c:pt idx="286">
                  <c:v>-13.3</c:v>
                </c:pt>
                <c:pt idx="287">
                  <c:v>-13.3</c:v>
                </c:pt>
                <c:pt idx="288">
                  <c:v>-13.3</c:v>
                </c:pt>
                <c:pt idx="289">
                  <c:v>-13.3</c:v>
                </c:pt>
                <c:pt idx="290">
                  <c:v>-13.3</c:v>
                </c:pt>
                <c:pt idx="291">
                  <c:v>-13.3</c:v>
                </c:pt>
                <c:pt idx="292">
                  <c:v>-13.3</c:v>
                </c:pt>
                <c:pt idx="293">
                  <c:v>-13.3</c:v>
                </c:pt>
                <c:pt idx="294">
                  <c:v>-13.3</c:v>
                </c:pt>
                <c:pt idx="295">
                  <c:v>-13.3</c:v>
                </c:pt>
                <c:pt idx="296">
                  <c:v>-13.3</c:v>
                </c:pt>
                <c:pt idx="297">
                  <c:v>-13.3</c:v>
                </c:pt>
                <c:pt idx="298">
                  <c:v>-13.3</c:v>
                </c:pt>
                <c:pt idx="299">
                  <c:v>-13.3</c:v>
                </c:pt>
                <c:pt idx="300">
                  <c:v>-13.3</c:v>
                </c:pt>
                <c:pt idx="301">
                  <c:v>-13.3</c:v>
                </c:pt>
                <c:pt idx="302">
                  <c:v>-13.3</c:v>
                </c:pt>
                <c:pt idx="303">
                  <c:v>-13.3</c:v>
                </c:pt>
                <c:pt idx="304">
                  <c:v>-13.3</c:v>
                </c:pt>
                <c:pt idx="305">
                  <c:v>-13.3</c:v>
                </c:pt>
                <c:pt idx="306">
                  <c:v>-13.3</c:v>
                </c:pt>
                <c:pt idx="307">
                  <c:v>-13.3</c:v>
                </c:pt>
                <c:pt idx="308">
                  <c:v>-13.3</c:v>
                </c:pt>
                <c:pt idx="309">
                  <c:v>-13.3</c:v>
                </c:pt>
                <c:pt idx="310">
                  <c:v>-13.3</c:v>
                </c:pt>
                <c:pt idx="311">
                  <c:v>-13.3</c:v>
                </c:pt>
                <c:pt idx="312">
                  <c:v>-13.3</c:v>
                </c:pt>
                <c:pt idx="313">
                  <c:v>-13.3</c:v>
                </c:pt>
                <c:pt idx="314">
                  <c:v>-13.3</c:v>
                </c:pt>
                <c:pt idx="315">
                  <c:v>-13.3</c:v>
                </c:pt>
                <c:pt idx="316">
                  <c:v>-13.3</c:v>
                </c:pt>
                <c:pt idx="317">
                  <c:v>-13.3</c:v>
                </c:pt>
                <c:pt idx="318">
                  <c:v>-13.3</c:v>
                </c:pt>
                <c:pt idx="319">
                  <c:v>-13.3</c:v>
                </c:pt>
                <c:pt idx="320">
                  <c:v>-13.3</c:v>
                </c:pt>
                <c:pt idx="321">
                  <c:v>-13.3</c:v>
                </c:pt>
                <c:pt idx="322">
                  <c:v>-13.3</c:v>
                </c:pt>
                <c:pt idx="323">
                  <c:v>-13.3</c:v>
                </c:pt>
                <c:pt idx="324">
                  <c:v>-13.3</c:v>
                </c:pt>
                <c:pt idx="325">
                  <c:v>-13.3</c:v>
                </c:pt>
                <c:pt idx="326">
                  <c:v>-13.3</c:v>
                </c:pt>
                <c:pt idx="327">
                  <c:v>-13.3</c:v>
                </c:pt>
                <c:pt idx="328">
                  <c:v>-13.3</c:v>
                </c:pt>
                <c:pt idx="329">
                  <c:v>-13.3</c:v>
                </c:pt>
                <c:pt idx="330">
                  <c:v>-13.3</c:v>
                </c:pt>
                <c:pt idx="331">
                  <c:v>-13.3</c:v>
                </c:pt>
                <c:pt idx="332">
                  <c:v>-13.3</c:v>
                </c:pt>
                <c:pt idx="333">
                  <c:v>-13.3</c:v>
                </c:pt>
                <c:pt idx="334">
                  <c:v>-13.3</c:v>
                </c:pt>
                <c:pt idx="335">
                  <c:v>-13.3</c:v>
                </c:pt>
                <c:pt idx="336">
                  <c:v>-13.3</c:v>
                </c:pt>
                <c:pt idx="337">
                  <c:v>-13.3</c:v>
                </c:pt>
                <c:pt idx="338">
                  <c:v>-13.3</c:v>
                </c:pt>
                <c:pt idx="339">
                  <c:v>-13.3</c:v>
                </c:pt>
                <c:pt idx="340">
                  <c:v>-13.3</c:v>
                </c:pt>
                <c:pt idx="341">
                  <c:v>-13.3</c:v>
                </c:pt>
                <c:pt idx="342">
                  <c:v>-13.3</c:v>
                </c:pt>
                <c:pt idx="343">
                  <c:v>-13.3</c:v>
                </c:pt>
                <c:pt idx="344">
                  <c:v>-13.3</c:v>
                </c:pt>
                <c:pt idx="345">
                  <c:v>-13.3</c:v>
                </c:pt>
                <c:pt idx="346">
                  <c:v>-13.3</c:v>
                </c:pt>
                <c:pt idx="347">
                  <c:v>-13.3</c:v>
                </c:pt>
                <c:pt idx="348">
                  <c:v>-13.3</c:v>
                </c:pt>
                <c:pt idx="349">
                  <c:v>-13.3</c:v>
                </c:pt>
                <c:pt idx="350">
                  <c:v>-13.3</c:v>
                </c:pt>
                <c:pt idx="351">
                  <c:v>-13.3</c:v>
                </c:pt>
                <c:pt idx="352">
                  <c:v>-13.3</c:v>
                </c:pt>
                <c:pt idx="353">
                  <c:v>-13.3</c:v>
                </c:pt>
                <c:pt idx="354">
                  <c:v>-13.3</c:v>
                </c:pt>
                <c:pt idx="355">
                  <c:v>-13.3</c:v>
                </c:pt>
                <c:pt idx="356">
                  <c:v>-13.3</c:v>
                </c:pt>
                <c:pt idx="357">
                  <c:v>-13.3</c:v>
                </c:pt>
                <c:pt idx="358">
                  <c:v>-13.3</c:v>
                </c:pt>
                <c:pt idx="359">
                  <c:v>-13.3</c:v>
                </c:pt>
                <c:pt idx="360">
                  <c:v>-13.3</c:v>
                </c:pt>
                <c:pt idx="361">
                  <c:v>-13.3</c:v>
                </c:pt>
                <c:pt idx="362">
                  <c:v>-13.3</c:v>
                </c:pt>
                <c:pt idx="363">
                  <c:v>-13.3</c:v>
                </c:pt>
                <c:pt idx="364">
                  <c:v>-13.3</c:v>
                </c:pt>
                <c:pt idx="365">
                  <c:v>-13.3</c:v>
                </c:pt>
                <c:pt idx="366">
                  <c:v>-13.3</c:v>
                </c:pt>
                <c:pt idx="367">
                  <c:v>-13.3</c:v>
                </c:pt>
                <c:pt idx="368">
                  <c:v>-13.3</c:v>
                </c:pt>
                <c:pt idx="369">
                  <c:v>-13.3</c:v>
                </c:pt>
                <c:pt idx="370">
                  <c:v>-13.3</c:v>
                </c:pt>
                <c:pt idx="371">
                  <c:v>-13.3</c:v>
                </c:pt>
                <c:pt idx="372">
                  <c:v>-13.3</c:v>
                </c:pt>
                <c:pt idx="373">
                  <c:v>-13.3</c:v>
                </c:pt>
                <c:pt idx="374">
                  <c:v>-13.3</c:v>
                </c:pt>
                <c:pt idx="375">
                  <c:v>-13.3</c:v>
                </c:pt>
                <c:pt idx="376">
                  <c:v>-13.3</c:v>
                </c:pt>
                <c:pt idx="377">
                  <c:v>-13.3</c:v>
                </c:pt>
                <c:pt idx="378">
                  <c:v>-13.3</c:v>
                </c:pt>
                <c:pt idx="379">
                  <c:v>-13.3</c:v>
                </c:pt>
                <c:pt idx="380">
                  <c:v>-13.3</c:v>
                </c:pt>
                <c:pt idx="381">
                  <c:v>-13.3</c:v>
                </c:pt>
                <c:pt idx="382">
                  <c:v>-13.3</c:v>
                </c:pt>
                <c:pt idx="383">
                  <c:v>-13.3</c:v>
                </c:pt>
                <c:pt idx="384">
                  <c:v>-13.3</c:v>
                </c:pt>
                <c:pt idx="385">
                  <c:v>-13.3</c:v>
                </c:pt>
                <c:pt idx="386">
                  <c:v>-13.3</c:v>
                </c:pt>
                <c:pt idx="387">
                  <c:v>-13.3</c:v>
                </c:pt>
                <c:pt idx="388">
                  <c:v>-13.3</c:v>
                </c:pt>
                <c:pt idx="389">
                  <c:v>-13.3</c:v>
                </c:pt>
                <c:pt idx="390">
                  <c:v>-13.3</c:v>
                </c:pt>
                <c:pt idx="391">
                  <c:v>-13.3</c:v>
                </c:pt>
                <c:pt idx="392">
                  <c:v>-13.3</c:v>
                </c:pt>
                <c:pt idx="393">
                  <c:v>-13.3</c:v>
                </c:pt>
                <c:pt idx="394">
                  <c:v>-13.3</c:v>
                </c:pt>
                <c:pt idx="395">
                  <c:v>-13.3</c:v>
                </c:pt>
                <c:pt idx="396">
                  <c:v>-13.3</c:v>
                </c:pt>
                <c:pt idx="397">
                  <c:v>-13.3</c:v>
                </c:pt>
                <c:pt idx="398">
                  <c:v>-13.3</c:v>
                </c:pt>
                <c:pt idx="399">
                  <c:v>-13.3</c:v>
                </c:pt>
                <c:pt idx="400">
                  <c:v>-13.3</c:v>
                </c:pt>
                <c:pt idx="401">
                  <c:v>-13.3</c:v>
                </c:pt>
                <c:pt idx="402">
                  <c:v>-13.3</c:v>
                </c:pt>
                <c:pt idx="403">
                  <c:v>-13.3</c:v>
                </c:pt>
                <c:pt idx="404">
                  <c:v>-13.3</c:v>
                </c:pt>
                <c:pt idx="405">
                  <c:v>-13.3</c:v>
                </c:pt>
                <c:pt idx="406">
                  <c:v>-13.3</c:v>
                </c:pt>
                <c:pt idx="407">
                  <c:v>-13.3</c:v>
                </c:pt>
                <c:pt idx="408">
                  <c:v>-13.3</c:v>
                </c:pt>
                <c:pt idx="409">
                  <c:v>-13.3</c:v>
                </c:pt>
                <c:pt idx="410">
                  <c:v>-13.3</c:v>
                </c:pt>
                <c:pt idx="411">
                  <c:v>-13.3</c:v>
                </c:pt>
                <c:pt idx="412">
                  <c:v>-13.3</c:v>
                </c:pt>
                <c:pt idx="413">
                  <c:v>-13.3</c:v>
                </c:pt>
                <c:pt idx="414">
                  <c:v>-13.3</c:v>
                </c:pt>
                <c:pt idx="415">
                  <c:v>-13.3</c:v>
                </c:pt>
                <c:pt idx="416">
                  <c:v>-13.3</c:v>
                </c:pt>
                <c:pt idx="417">
                  <c:v>-13.3</c:v>
                </c:pt>
                <c:pt idx="418">
                  <c:v>-13.3</c:v>
                </c:pt>
                <c:pt idx="419">
                  <c:v>-13.3</c:v>
                </c:pt>
                <c:pt idx="420">
                  <c:v>-13.3</c:v>
                </c:pt>
                <c:pt idx="421">
                  <c:v>-13.3</c:v>
                </c:pt>
                <c:pt idx="422">
                  <c:v>-13.3</c:v>
                </c:pt>
                <c:pt idx="423">
                  <c:v>-13.3</c:v>
                </c:pt>
                <c:pt idx="424">
                  <c:v>-13.3</c:v>
                </c:pt>
                <c:pt idx="425">
                  <c:v>-13.3</c:v>
                </c:pt>
                <c:pt idx="426">
                  <c:v>-13.3</c:v>
                </c:pt>
                <c:pt idx="427">
                  <c:v>-13.3</c:v>
                </c:pt>
                <c:pt idx="428">
                  <c:v>-13.3</c:v>
                </c:pt>
                <c:pt idx="429">
                  <c:v>-13.3</c:v>
                </c:pt>
              </c:numCache>
            </c:numRef>
          </c:val>
          <c:smooth val="0"/>
          <c:extLst>
            <c:ext xmlns:c16="http://schemas.microsoft.com/office/drawing/2014/chart" uri="{C3380CC4-5D6E-409C-BE32-E72D297353CC}">
              <c16:uniqueId val="{00000003-F024-A849-908D-F80701872C99}"/>
            </c:ext>
          </c:extLst>
        </c:ser>
        <c:dLbls>
          <c:showLegendKey val="0"/>
          <c:showVal val="0"/>
          <c:showCatName val="0"/>
          <c:showSerName val="0"/>
          <c:showPercent val="0"/>
          <c:showBubbleSize val="0"/>
        </c:dLbls>
        <c:smooth val="0"/>
        <c:axId val="1794588255"/>
        <c:axId val="1794473327"/>
      </c:lineChart>
      <c:dateAx>
        <c:axId val="1794588255"/>
        <c:scaling>
          <c:orientation val="minMax"/>
          <c:max val="45930"/>
        </c:scaling>
        <c:delete val="0"/>
        <c:axPos val="b"/>
        <c:numFmt formatCode="yyyy" sourceLinked="0"/>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794473327"/>
        <c:crosses val="autoZero"/>
        <c:auto val="1"/>
        <c:lblOffset val="100"/>
        <c:baseTimeUnit val="days"/>
        <c:majorUnit val="5"/>
        <c:majorTimeUnit val="years"/>
      </c:dateAx>
      <c:valAx>
        <c:axId val="1794473327"/>
        <c:scaling>
          <c:orientation val="minMax"/>
          <c:max val="10"/>
          <c:min val="-4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794588255"/>
        <c:crosses val="autoZero"/>
        <c:crossBetween val="midCat"/>
        <c:majorUnit val="1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Taxes on Corporate Income/Corporate Profits with IVA &amp; CCAdj</c:v>
                </c:pt>
              </c:strCache>
            </c:strRef>
          </c:tx>
          <c:spPr>
            <a:ln w="28575" cap="rnd">
              <a:solidFill>
                <a:schemeClr val="accent1"/>
              </a:solidFill>
              <a:round/>
            </a:ln>
            <a:effectLst/>
          </c:spPr>
          <c:marker>
            <c:symbol val="none"/>
          </c:marker>
          <c:cat>
            <c:numRef>
              <c:f>Sheet1!$A$2:$A$315</c:f>
              <c:numCache>
                <c:formatCode>m/d/yy</c:formatCode>
                <c:ptCount val="314"/>
                <c:pt idx="0">
                  <c:v>17168</c:v>
                </c:pt>
                <c:pt idx="1">
                  <c:v>17258</c:v>
                </c:pt>
                <c:pt idx="2">
                  <c:v>17349</c:v>
                </c:pt>
                <c:pt idx="3">
                  <c:v>17441</c:v>
                </c:pt>
                <c:pt idx="4">
                  <c:v>17533</c:v>
                </c:pt>
                <c:pt idx="5">
                  <c:v>17624</c:v>
                </c:pt>
                <c:pt idx="6">
                  <c:v>17715</c:v>
                </c:pt>
                <c:pt idx="7">
                  <c:v>17807</c:v>
                </c:pt>
                <c:pt idx="8">
                  <c:v>17899</c:v>
                </c:pt>
                <c:pt idx="9">
                  <c:v>17989</c:v>
                </c:pt>
                <c:pt idx="10">
                  <c:v>18080</c:v>
                </c:pt>
                <c:pt idx="11">
                  <c:v>18172</c:v>
                </c:pt>
                <c:pt idx="12">
                  <c:v>18264</c:v>
                </c:pt>
                <c:pt idx="13">
                  <c:v>18354</c:v>
                </c:pt>
                <c:pt idx="14">
                  <c:v>18445</c:v>
                </c:pt>
                <c:pt idx="15">
                  <c:v>18537</c:v>
                </c:pt>
                <c:pt idx="16">
                  <c:v>18629</c:v>
                </c:pt>
                <c:pt idx="17">
                  <c:v>18719</c:v>
                </c:pt>
                <c:pt idx="18">
                  <c:v>18810</c:v>
                </c:pt>
                <c:pt idx="19">
                  <c:v>18902</c:v>
                </c:pt>
                <c:pt idx="20">
                  <c:v>18994</c:v>
                </c:pt>
                <c:pt idx="21">
                  <c:v>19085</c:v>
                </c:pt>
                <c:pt idx="22">
                  <c:v>19176</c:v>
                </c:pt>
                <c:pt idx="23">
                  <c:v>19268</c:v>
                </c:pt>
                <c:pt idx="24">
                  <c:v>19360</c:v>
                </c:pt>
                <c:pt idx="25">
                  <c:v>19450</c:v>
                </c:pt>
                <c:pt idx="26">
                  <c:v>19541</c:v>
                </c:pt>
                <c:pt idx="27">
                  <c:v>19633</c:v>
                </c:pt>
                <c:pt idx="28">
                  <c:v>19725</c:v>
                </c:pt>
                <c:pt idx="29">
                  <c:v>19815</c:v>
                </c:pt>
                <c:pt idx="30">
                  <c:v>19906</c:v>
                </c:pt>
                <c:pt idx="31">
                  <c:v>19998</c:v>
                </c:pt>
                <c:pt idx="32">
                  <c:v>20090</c:v>
                </c:pt>
                <c:pt idx="33">
                  <c:v>20180</c:v>
                </c:pt>
                <c:pt idx="34">
                  <c:v>20271</c:v>
                </c:pt>
                <c:pt idx="35">
                  <c:v>20363</c:v>
                </c:pt>
                <c:pt idx="36">
                  <c:v>20455</c:v>
                </c:pt>
                <c:pt idx="37">
                  <c:v>20546</c:v>
                </c:pt>
                <c:pt idx="38">
                  <c:v>20637</c:v>
                </c:pt>
                <c:pt idx="39">
                  <c:v>20729</c:v>
                </c:pt>
                <c:pt idx="40">
                  <c:v>20821</c:v>
                </c:pt>
                <c:pt idx="41">
                  <c:v>20911</c:v>
                </c:pt>
                <c:pt idx="42">
                  <c:v>21002</c:v>
                </c:pt>
                <c:pt idx="43">
                  <c:v>21094</c:v>
                </c:pt>
                <c:pt idx="44">
                  <c:v>21186</c:v>
                </c:pt>
                <c:pt idx="45">
                  <c:v>21276</c:v>
                </c:pt>
                <c:pt idx="46">
                  <c:v>21367</c:v>
                </c:pt>
                <c:pt idx="47">
                  <c:v>21459</c:v>
                </c:pt>
                <c:pt idx="48">
                  <c:v>21551</c:v>
                </c:pt>
                <c:pt idx="49">
                  <c:v>21641</c:v>
                </c:pt>
                <c:pt idx="50">
                  <c:v>21732</c:v>
                </c:pt>
                <c:pt idx="51">
                  <c:v>21824</c:v>
                </c:pt>
                <c:pt idx="52">
                  <c:v>21916</c:v>
                </c:pt>
                <c:pt idx="53">
                  <c:v>22007</c:v>
                </c:pt>
                <c:pt idx="54">
                  <c:v>22098</c:v>
                </c:pt>
                <c:pt idx="55">
                  <c:v>22190</c:v>
                </c:pt>
                <c:pt idx="56">
                  <c:v>22282</c:v>
                </c:pt>
                <c:pt idx="57">
                  <c:v>22372</c:v>
                </c:pt>
                <c:pt idx="58">
                  <c:v>22463</c:v>
                </c:pt>
                <c:pt idx="59">
                  <c:v>22555</c:v>
                </c:pt>
                <c:pt idx="60">
                  <c:v>22647</c:v>
                </c:pt>
                <c:pt idx="61">
                  <c:v>22737</c:v>
                </c:pt>
                <c:pt idx="62">
                  <c:v>22828</c:v>
                </c:pt>
                <c:pt idx="63">
                  <c:v>22920</c:v>
                </c:pt>
                <c:pt idx="64">
                  <c:v>23012</c:v>
                </c:pt>
                <c:pt idx="65">
                  <c:v>23102</c:v>
                </c:pt>
                <c:pt idx="66">
                  <c:v>23193</c:v>
                </c:pt>
                <c:pt idx="67">
                  <c:v>23285</c:v>
                </c:pt>
                <c:pt idx="68">
                  <c:v>23377</c:v>
                </c:pt>
                <c:pt idx="69">
                  <c:v>23468</c:v>
                </c:pt>
                <c:pt idx="70">
                  <c:v>23559</c:v>
                </c:pt>
                <c:pt idx="71">
                  <c:v>23651</c:v>
                </c:pt>
                <c:pt idx="72">
                  <c:v>23743</c:v>
                </c:pt>
                <c:pt idx="73">
                  <c:v>23833</c:v>
                </c:pt>
                <c:pt idx="74">
                  <c:v>23924</c:v>
                </c:pt>
                <c:pt idx="75">
                  <c:v>24016</c:v>
                </c:pt>
                <c:pt idx="76">
                  <c:v>24108</c:v>
                </c:pt>
                <c:pt idx="77">
                  <c:v>24198</c:v>
                </c:pt>
                <c:pt idx="78">
                  <c:v>24289</c:v>
                </c:pt>
                <c:pt idx="79">
                  <c:v>24381</c:v>
                </c:pt>
                <c:pt idx="80">
                  <c:v>24473</c:v>
                </c:pt>
                <c:pt idx="81">
                  <c:v>24563</c:v>
                </c:pt>
                <c:pt idx="82">
                  <c:v>24654</c:v>
                </c:pt>
                <c:pt idx="83">
                  <c:v>24746</c:v>
                </c:pt>
                <c:pt idx="84">
                  <c:v>24838</c:v>
                </c:pt>
                <c:pt idx="85">
                  <c:v>24929</c:v>
                </c:pt>
                <c:pt idx="86">
                  <c:v>25020</c:v>
                </c:pt>
                <c:pt idx="87">
                  <c:v>25112</c:v>
                </c:pt>
                <c:pt idx="88">
                  <c:v>25204</c:v>
                </c:pt>
                <c:pt idx="89">
                  <c:v>25294</c:v>
                </c:pt>
                <c:pt idx="90">
                  <c:v>25385</c:v>
                </c:pt>
                <c:pt idx="91">
                  <c:v>25477</c:v>
                </c:pt>
                <c:pt idx="92">
                  <c:v>25569</c:v>
                </c:pt>
                <c:pt idx="93">
                  <c:v>25659</c:v>
                </c:pt>
                <c:pt idx="94">
                  <c:v>25750</c:v>
                </c:pt>
                <c:pt idx="95">
                  <c:v>25842</c:v>
                </c:pt>
                <c:pt idx="96">
                  <c:v>25934</c:v>
                </c:pt>
                <c:pt idx="97">
                  <c:v>26024</c:v>
                </c:pt>
                <c:pt idx="98">
                  <c:v>26115</c:v>
                </c:pt>
                <c:pt idx="99">
                  <c:v>26207</c:v>
                </c:pt>
                <c:pt idx="100">
                  <c:v>26299</c:v>
                </c:pt>
                <c:pt idx="101">
                  <c:v>26390</c:v>
                </c:pt>
                <c:pt idx="102">
                  <c:v>26481</c:v>
                </c:pt>
                <c:pt idx="103">
                  <c:v>26573</c:v>
                </c:pt>
                <c:pt idx="104">
                  <c:v>26665</c:v>
                </c:pt>
                <c:pt idx="105">
                  <c:v>26755</c:v>
                </c:pt>
                <c:pt idx="106">
                  <c:v>26846</c:v>
                </c:pt>
                <c:pt idx="107">
                  <c:v>26938</c:v>
                </c:pt>
                <c:pt idx="108">
                  <c:v>27030</c:v>
                </c:pt>
                <c:pt idx="109">
                  <c:v>27120</c:v>
                </c:pt>
                <c:pt idx="110">
                  <c:v>27211</c:v>
                </c:pt>
                <c:pt idx="111">
                  <c:v>27303</c:v>
                </c:pt>
                <c:pt idx="112">
                  <c:v>27395</c:v>
                </c:pt>
                <c:pt idx="113">
                  <c:v>27485</c:v>
                </c:pt>
                <c:pt idx="114">
                  <c:v>27576</c:v>
                </c:pt>
                <c:pt idx="115">
                  <c:v>27668</c:v>
                </c:pt>
                <c:pt idx="116">
                  <c:v>27760</c:v>
                </c:pt>
                <c:pt idx="117">
                  <c:v>27851</c:v>
                </c:pt>
                <c:pt idx="118">
                  <c:v>27942</c:v>
                </c:pt>
                <c:pt idx="119">
                  <c:v>28034</c:v>
                </c:pt>
                <c:pt idx="120">
                  <c:v>28126</c:v>
                </c:pt>
                <c:pt idx="121">
                  <c:v>28216</c:v>
                </c:pt>
                <c:pt idx="122">
                  <c:v>28307</c:v>
                </c:pt>
                <c:pt idx="123">
                  <c:v>28399</c:v>
                </c:pt>
                <c:pt idx="124">
                  <c:v>28491</c:v>
                </c:pt>
                <c:pt idx="125">
                  <c:v>28581</c:v>
                </c:pt>
                <c:pt idx="126">
                  <c:v>28672</c:v>
                </c:pt>
                <c:pt idx="127">
                  <c:v>28764</c:v>
                </c:pt>
                <c:pt idx="128">
                  <c:v>28856</c:v>
                </c:pt>
                <c:pt idx="129">
                  <c:v>28946</c:v>
                </c:pt>
                <c:pt idx="130">
                  <c:v>29037</c:v>
                </c:pt>
                <c:pt idx="131">
                  <c:v>29129</c:v>
                </c:pt>
                <c:pt idx="132">
                  <c:v>29221</c:v>
                </c:pt>
                <c:pt idx="133">
                  <c:v>29312</c:v>
                </c:pt>
                <c:pt idx="134">
                  <c:v>29403</c:v>
                </c:pt>
                <c:pt idx="135">
                  <c:v>29495</c:v>
                </c:pt>
                <c:pt idx="136">
                  <c:v>29587</c:v>
                </c:pt>
                <c:pt idx="137">
                  <c:v>29677</c:v>
                </c:pt>
                <c:pt idx="138">
                  <c:v>29768</c:v>
                </c:pt>
                <c:pt idx="139">
                  <c:v>29860</c:v>
                </c:pt>
                <c:pt idx="140">
                  <c:v>29952</c:v>
                </c:pt>
                <c:pt idx="141">
                  <c:v>30042</c:v>
                </c:pt>
                <c:pt idx="142">
                  <c:v>30133</c:v>
                </c:pt>
                <c:pt idx="143">
                  <c:v>30225</c:v>
                </c:pt>
                <c:pt idx="144">
                  <c:v>30317</c:v>
                </c:pt>
                <c:pt idx="145">
                  <c:v>30407</c:v>
                </c:pt>
                <c:pt idx="146">
                  <c:v>30498</c:v>
                </c:pt>
                <c:pt idx="147">
                  <c:v>30590</c:v>
                </c:pt>
                <c:pt idx="148">
                  <c:v>30682</c:v>
                </c:pt>
                <c:pt idx="149">
                  <c:v>30773</c:v>
                </c:pt>
                <c:pt idx="150">
                  <c:v>30864</c:v>
                </c:pt>
                <c:pt idx="151">
                  <c:v>30956</c:v>
                </c:pt>
                <c:pt idx="152">
                  <c:v>31048</c:v>
                </c:pt>
                <c:pt idx="153">
                  <c:v>31138</c:v>
                </c:pt>
                <c:pt idx="154">
                  <c:v>31229</c:v>
                </c:pt>
                <c:pt idx="155">
                  <c:v>31321</c:v>
                </c:pt>
                <c:pt idx="156">
                  <c:v>31413</c:v>
                </c:pt>
                <c:pt idx="157">
                  <c:v>31503</c:v>
                </c:pt>
                <c:pt idx="158">
                  <c:v>31594</c:v>
                </c:pt>
                <c:pt idx="159">
                  <c:v>31686</c:v>
                </c:pt>
                <c:pt idx="160">
                  <c:v>31778</c:v>
                </c:pt>
                <c:pt idx="161">
                  <c:v>31868</c:v>
                </c:pt>
                <c:pt idx="162">
                  <c:v>31959</c:v>
                </c:pt>
                <c:pt idx="163">
                  <c:v>32051</c:v>
                </c:pt>
                <c:pt idx="164">
                  <c:v>32143</c:v>
                </c:pt>
                <c:pt idx="165">
                  <c:v>32234</c:v>
                </c:pt>
                <c:pt idx="166">
                  <c:v>32325</c:v>
                </c:pt>
                <c:pt idx="167">
                  <c:v>32417</c:v>
                </c:pt>
                <c:pt idx="168">
                  <c:v>32509</c:v>
                </c:pt>
                <c:pt idx="169">
                  <c:v>32599</c:v>
                </c:pt>
                <c:pt idx="170">
                  <c:v>32690</c:v>
                </c:pt>
                <c:pt idx="171">
                  <c:v>32782</c:v>
                </c:pt>
                <c:pt idx="172">
                  <c:v>32874</c:v>
                </c:pt>
                <c:pt idx="173">
                  <c:v>32964</c:v>
                </c:pt>
                <c:pt idx="174">
                  <c:v>33055</c:v>
                </c:pt>
                <c:pt idx="175">
                  <c:v>33147</c:v>
                </c:pt>
                <c:pt idx="176">
                  <c:v>33239</c:v>
                </c:pt>
                <c:pt idx="177">
                  <c:v>33329</c:v>
                </c:pt>
                <c:pt idx="178">
                  <c:v>33420</c:v>
                </c:pt>
                <c:pt idx="179">
                  <c:v>33512</c:v>
                </c:pt>
                <c:pt idx="180">
                  <c:v>33604</c:v>
                </c:pt>
                <c:pt idx="181">
                  <c:v>33695</c:v>
                </c:pt>
                <c:pt idx="182">
                  <c:v>33786</c:v>
                </c:pt>
                <c:pt idx="183">
                  <c:v>33878</c:v>
                </c:pt>
                <c:pt idx="184">
                  <c:v>33970</c:v>
                </c:pt>
                <c:pt idx="185">
                  <c:v>34060</c:v>
                </c:pt>
                <c:pt idx="186">
                  <c:v>34151</c:v>
                </c:pt>
                <c:pt idx="187">
                  <c:v>34243</c:v>
                </c:pt>
                <c:pt idx="188">
                  <c:v>34335</c:v>
                </c:pt>
                <c:pt idx="189">
                  <c:v>34425</c:v>
                </c:pt>
                <c:pt idx="190">
                  <c:v>34516</c:v>
                </c:pt>
                <c:pt idx="191">
                  <c:v>34608</c:v>
                </c:pt>
                <c:pt idx="192">
                  <c:v>34700</c:v>
                </c:pt>
                <c:pt idx="193">
                  <c:v>34790</c:v>
                </c:pt>
                <c:pt idx="194">
                  <c:v>34881</c:v>
                </c:pt>
                <c:pt idx="195">
                  <c:v>34973</c:v>
                </c:pt>
                <c:pt idx="196">
                  <c:v>35065</c:v>
                </c:pt>
                <c:pt idx="197">
                  <c:v>35156</c:v>
                </c:pt>
                <c:pt idx="198">
                  <c:v>35247</c:v>
                </c:pt>
                <c:pt idx="199">
                  <c:v>35339</c:v>
                </c:pt>
                <c:pt idx="200">
                  <c:v>35431</c:v>
                </c:pt>
                <c:pt idx="201">
                  <c:v>35521</c:v>
                </c:pt>
                <c:pt idx="202">
                  <c:v>35612</c:v>
                </c:pt>
                <c:pt idx="203">
                  <c:v>35704</c:v>
                </c:pt>
                <c:pt idx="204">
                  <c:v>35796</c:v>
                </c:pt>
                <c:pt idx="205">
                  <c:v>35886</c:v>
                </c:pt>
                <c:pt idx="206">
                  <c:v>35977</c:v>
                </c:pt>
                <c:pt idx="207">
                  <c:v>36069</c:v>
                </c:pt>
                <c:pt idx="208">
                  <c:v>36161</c:v>
                </c:pt>
                <c:pt idx="209">
                  <c:v>36251</c:v>
                </c:pt>
                <c:pt idx="210">
                  <c:v>36342</c:v>
                </c:pt>
                <c:pt idx="211">
                  <c:v>36434</c:v>
                </c:pt>
                <c:pt idx="212">
                  <c:v>36526</c:v>
                </c:pt>
                <c:pt idx="213">
                  <c:v>36617</c:v>
                </c:pt>
                <c:pt idx="214">
                  <c:v>36708</c:v>
                </c:pt>
                <c:pt idx="215">
                  <c:v>36800</c:v>
                </c:pt>
                <c:pt idx="216">
                  <c:v>36892</c:v>
                </c:pt>
                <c:pt idx="217">
                  <c:v>36982</c:v>
                </c:pt>
                <c:pt idx="218">
                  <c:v>37073</c:v>
                </c:pt>
                <c:pt idx="219">
                  <c:v>37165</c:v>
                </c:pt>
                <c:pt idx="220">
                  <c:v>37257</c:v>
                </c:pt>
                <c:pt idx="221">
                  <c:v>37347</c:v>
                </c:pt>
                <c:pt idx="222">
                  <c:v>37438</c:v>
                </c:pt>
                <c:pt idx="223">
                  <c:v>37530</c:v>
                </c:pt>
                <c:pt idx="224">
                  <c:v>37622</c:v>
                </c:pt>
                <c:pt idx="225">
                  <c:v>37712</c:v>
                </c:pt>
                <c:pt idx="226">
                  <c:v>37803</c:v>
                </c:pt>
                <c:pt idx="227">
                  <c:v>37895</c:v>
                </c:pt>
                <c:pt idx="228">
                  <c:v>37987</c:v>
                </c:pt>
                <c:pt idx="229">
                  <c:v>38078</c:v>
                </c:pt>
                <c:pt idx="230">
                  <c:v>38169</c:v>
                </c:pt>
                <c:pt idx="231">
                  <c:v>38261</c:v>
                </c:pt>
                <c:pt idx="232">
                  <c:v>38353</c:v>
                </c:pt>
                <c:pt idx="233">
                  <c:v>38443</c:v>
                </c:pt>
                <c:pt idx="234">
                  <c:v>38534</c:v>
                </c:pt>
                <c:pt idx="235">
                  <c:v>38626</c:v>
                </c:pt>
                <c:pt idx="236">
                  <c:v>38718</c:v>
                </c:pt>
                <c:pt idx="237">
                  <c:v>38808</c:v>
                </c:pt>
                <c:pt idx="238">
                  <c:v>38899</c:v>
                </c:pt>
                <c:pt idx="239">
                  <c:v>38991</c:v>
                </c:pt>
                <c:pt idx="240">
                  <c:v>39083</c:v>
                </c:pt>
                <c:pt idx="241">
                  <c:v>39173</c:v>
                </c:pt>
                <c:pt idx="242">
                  <c:v>39264</c:v>
                </c:pt>
                <c:pt idx="243">
                  <c:v>39356</c:v>
                </c:pt>
                <c:pt idx="244">
                  <c:v>39448</c:v>
                </c:pt>
                <c:pt idx="245">
                  <c:v>39539</c:v>
                </c:pt>
                <c:pt idx="246">
                  <c:v>39630</c:v>
                </c:pt>
                <c:pt idx="247">
                  <c:v>39722</c:v>
                </c:pt>
                <c:pt idx="248">
                  <c:v>39814</c:v>
                </c:pt>
                <c:pt idx="249">
                  <c:v>39904</c:v>
                </c:pt>
                <c:pt idx="250">
                  <c:v>39995</c:v>
                </c:pt>
                <c:pt idx="251">
                  <c:v>40087</c:v>
                </c:pt>
                <c:pt idx="252">
                  <c:v>40179</c:v>
                </c:pt>
                <c:pt idx="253">
                  <c:v>40269</c:v>
                </c:pt>
                <c:pt idx="254">
                  <c:v>40360</c:v>
                </c:pt>
                <c:pt idx="255">
                  <c:v>40452</c:v>
                </c:pt>
                <c:pt idx="256">
                  <c:v>40544</c:v>
                </c:pt>
                <c:pt idx="257">
                  <c:v>40634</c:v>
                </c:pt>
                <c:pt idx="258">
                  <c:v>40725</c:v>
                </c:pt>
                <c:pt idx="259">
                  <c:v>40817</c:v>
                </c:pt>
                <c:pt idx="260">
                  <c:v>40909</c:v>
                </c:pt>
                <c:pt idx="261">
                  <c:v>41000</c:v>
                </c:pt>
                <c:pt idx="262">
                  <c:v>41091</c:v>
                </c:pt>
                <c:pt idx="263">
                  <c:v>41183</c:v>
                </c:pt>
                <c:pt idx="264">
                  <c:v>41275</c:v>
                </c:pt>
                <c:pt idx="265">
                  <c:v>41365</c:v>
                </c:pt>
                <c:pt idx="266">
                  <c:v>41456</c:v>
                </c:pt>
                <c:pt idx="267">
                  <c:v>41548</c:v>
                </c:pt>
                <c:pt idx="268">
                  <c:v>41640</c:v>
                </c:pt>
                <c:pt idx="269">
                  <c:v>41730</c:v>
                </c:pt>
                <c:pt idx="270">
                  <c:v>41821</c:v>
                </c:pt>
                <c:pt idx="271">
                  <c:v>41913</c:v>
                </c:pt>
                <c:pt idx="272">
                  <c:v>42005</c:v>
                </c:pt>
                <c:pt idx="273">
                  <c:v>42095</c:v>
                </c:pt>
                <c:pt idx="274">
                  <c:v>42186</c:v>
                </c:pt>
                <c:pt idx="275">
                  <c:v>42278</c:v>
                </c:pt>
                <c:pt idx="276">
                  <c:v>42370</c:v>
                </c:pt>
                <c:pt idx="277">
                  <c:v>42461</c:v>
                </c:pt>
                <c:pt idx="278">
                  <c:v>42552</c:v>
                </c:pt>
                <c:pt idx="279">
                  <c:v>42644</c:v>
                </c:pt>
                <c:pt idx="280">
                  <c:v>42736</c:v>
                </c:pt>
                <c:pt idx="281">
                  <c:v>42826</c:v>
                </c:pt>
                <c:pt idx="282">
                  <c:v>42917</c:v>
                </c:pt>
                <c:pt idx="283">
                  <c:v>43009</c:v>
                </c:pt>
                <c:pt idx="284">
                  <c:v>43101</c:v>
                </c:pt>
                <c:pt idx="285">
                  <c:v>43191</c:v>
                </c:pt>
                <c:pt idx="286">
                  <c:v>43282</c:v>
                </c:pt>
                <c:pt idx="287">
                  <c:v>43374</c:v>
                </c:pt>
                <c:pt idx="288">
                  <c:v>43466</c:v>
                </c:pt>
                <c:pt idx="289">
                  <c:v>43556</c:v>
                </c:pt>
                <c:pt idx="290">
                  <c:v>43647</c:v>
                </c:pt>
                <c:pt idx="291">
                  <c:v>43739</c:v>
                </c:pt>
                <c:pt idx="292">
                  <c:v>43831</c:v>
                </c:pt>
                <c:pt idx="293">
                  <c:v>43922</c:v>
                </c:pt>
                <c:pt idx="294">
                  <c:v>44013</c:v>
                </c:pt>
                <c:pt idx="295">
                  <c:v>44105</c:v>
                </c:pt>
                <c:pt idx="296">
                  <c:v>44197</c:v>
                </c:pt>
                <c:pt idx="297">
                  <c:v>44287</c:v>
                </c:pt>
                <c:pt idx="298">
                  <c:v>44378</c:v>
                </c:pt>
                <c:pt idx="299">
                  <c:v>44470</c:v>
                </c:pt>
                <c:pt idx="300">
                  <c:v>44562</c:v>
                </c:pt>
                <c:pt idx="301">
                  <c:v>44652</c:v>
                </c:pt>
                <c:pt idx="302">
                  <c:v>44743</c:v>
                </c:pt>
                <c:pt idx="303">
                  <c:v>44835</c:v>
                </c:pt>
                <c:pt idx="304">
                  <c:v>44927</c:v>
                </c:pt>
                <c:pt idx="305">
                  <c:v>45017</c:v>
                </c:pt>
                <c:pt idx="306">
                  <c:v>45108</c:v>
                </c:pt>
                <c:pt idx="307">
                  <c:v>45200</c:v>
                </c:pt>
                <c:pt idx="308">
                  <c:v>45292</c:v>
                </c:pt>
                <c:pt idx="309">
                  <c:v>45383</c:v>
                </c:pt>
                <c:pt idx="310">
                  <c:v>45474</c:v>
                </c:pt>
                <c:pt idx="311">
                  <c:v>45566</c:v>
                </c:pt>
                <c:pt idx="312">
                  <c:v>45658</c:v>
                </c:pt>
                <c:pt idx="313">
                  <c:v>45748</c:v>
                </c:pt>
              </c:numCache>
            </c:numRef>
          </c:cat>
          <c:val>
            <c:numRef>
              <c:f>Sheet1!$B$2:$B$315</c:f>
              <c:numCache>
                <c:formatCode>0.00</c:formatCode>
                <c:ptCount val="314"/>
                <c:pt idx="0">
                  <c:v>55.884497593699869</c:v>
                </c:pt>
                <c:pt idx="1">
                  <c:v>46.252603834544914</c:v>
                </c:pt>
                <c:pt idx="2">
                  <c:v>45.409891598915991</c:v>
                </c:pt>
                <c:pt idx="3">
                  <c:v>46.682398112226529</c:v>
                </c:pt>
                <c:pt idx="4">
                  <c:v>41.736470751798684</c:v>
                </c:pt>
                <c:pt idx="5">
                  <c:v>41.505595116988808</c:v>
                </c:pt>
                <c:pt idx="6">
                  <c:v>41.501103752759384</c:v>
                </c:pt>
                <c:pt idx="7">
                  <c:v>38.081886251393975</c:v>
                </c:pt>
                <c:pt idx="8">
                  <c:v>36.386836803223638</c:v>
                </c:pt>
                <c:pt idx="9">
                  <c:v>34.623217922606926</c:v>
                </c:pt>
                <c:pt idx="10">
                  <c:v>34.491616620960187</c:v>
                </c:pt>
                <c:pt idx="11">
                  <c:v>38.006862133499688</c:v>
                </c:pt>
                <c:pt idx="12">
                  <c:v>46.460176991150441</c:v>
                </c:pt>
                <c:pt idx="13">
                  <c:v>49.102270995275113</c:v>
                </c:pt>
                <c:pt idx="14">
                  <c:v>53.283626441905071</c:v>
                </c:pt>
                <c:pt idx="15">
                  <c:v>53.553751732330234</c:v>
                </c:pt>
                <c:pt idx="16">
                  <c:v>66.394779771615006</c:v>
                </c:pt>
                <c:pt idx="17">
                  <c:v>56.600473299722196</c:v>
                </c:pt>
                <c:pt idx="18">
                  <c:v>50.588863734642487</c:v>
                </c:pt>
                <c:pt idx="19">
                  <c:v>52.671188790414412</c:v>
                </c:pt>
                <c:pt idx="20">
                  <c:v>51.225014427364776</c:v>
                </c:pt>
                <c:pt idx="21">
                  <c:v>50.682777455929816</c:v>
                </c:pt>
                <c:pt idx="22">
                  <c:v>50.636132315521628</c:v>
                </c:pt>
                <c:pt idx="23">
                  <c:v>49.827501232134061</c:v>
                </c:pt>
                <c:pt idx="24">
                  <c:v>51.326323912414395</c:v>
                </c:pt>
                <c:pt idx="25">
                  <c:v>52.638577655199583</c:v>
                </c:pt>
                <c:pt idx="26">
                  <c:v>52.746475314568698</c:v>
                </c:pt>
                <c:pt idx="27">
                  <c:v>50.233536453339113</c:v>
                </c:pt>
                <c:pt idx="28">
                  <c:v>46.428983500634594</c:v>
                </c:pt>
                <c:pt idx="29">
                  <c:v>46.155983440304524</c:v>
                </c:pt>
                <c:pt idx="30">
                  <c:v>46.50917805693819</c:v>
                </c:pt>
                <c:pt idx="31">
                  <c:v>45.995019462778949</c:v>
                </c:pt>
                <c:pt idx="32">
                  <c:v>45.378800893317297</c:v>
                </c:pt>
                <c:pt idx="33">
                  <c:v>44.66542712098105</c:v>
                </c:pt>
                <c:pt idx="34">
                  <c:v>45.816674690724888</c:v>
                </c:pt>
                <c:pt idx="35">
                  <c:v>46.397259715369245</c:v>
                </c:pt>
                <c:pt idx="36">
                  <c:v>46.432548179871517</c:v>
                </c:pt>
                <c:pt idx="37">
                  <c:v>47.131095089799921</c:v>
                </c:pt>
                <c:pt idx="38">
                  <c:v>44.667600474086846</c:v>
                </c:pt>
                <c:pt idx="39">
                  <c:v>46.193515661326458</c:v>
                </c:pt>
                <c:pt idx="40">
                  <c:v>45.930889880157046</c:v>
                </c:pt>
                <c:pt idx="41">
                  <c:v>45.437331120614452</c:v>
                </c:pt>
                <c:pt idx="42">
                  <c:v>45.230662504335761</c:v>
                </c:pt>
                <c:pt idx="43">
                  <c:v>44.691736414004481</c:v>
                </c:pt>
                <c:pt idx="44">
                  <c:v>44.266117226047825</c:v>
                </c:pt>
                <c:pt idx="45">
                  <c:v>43.815028901734102</c:v>
                </c:pt>
                <c:pt idx="46">
                  <c:v>44.747367175482189</c:v>
                </c:pt>
                <c:pt idx="47">
                  <c:v>45.390896058836972</c:v>
                </c:pt>
                <c:pt idx="48">
                  <c:v>44.037477059789431</c:v>
                </c:pt>
                <c:pt idx="49">
                  <c:v>44.141737576733242</c:v>
                </c:pt>
                <c:pt idx="50">
                  <c:v>43.013346822833576</c:v>
                </c:pt>
                <c:pt idx="51">
                  <c:v>41.572968249344591</c:v>
                </c:pt>
                <c:pt idx="52">
                  <c:v>43.500333039298638</c:v>
                </c:pt>
                <c:pt idx="53">
                  <c:v>42.837220113116913</c:v>
                </c:pt>
                <c:pt idx="54">
                  <c:v>41.655003843803591</c:v>
                </c:pt>
                <c:pt idx="55">
                  <c:v>41.705689776635865</c:v>
                </c:pt>
                <c:pt idx="56">
                  <c:v>42.59188116276092</c:v>
                </c:pt>
                <c:pt idx="57">
                  <c:v>41.758113244323162</c:v>
                </c:pt>
                <c:pt idx="58">
                  <c:v>42.145494350544539</c:v>
                </c:pt>
                <c:pt idx="59">
                  <c:v>42.278481012658226</c:v>
                </c:pt>
                <c:pt idx="60">
                  <c:v>39.108467530711913</c:v>
                </c:pt>
                <c:pt idx="61">
                  <c:v>38.813521911132995</c:v>
                </c:pt>
                <c:pt idx="62">
                  <c:v>38.910917261432729</c:v>
                </c:pt>
                <c:pt idx="63">
                  <c:v>37.816296154030823</c:v>
                </c:pt>
                <c:pt idx="64">
                  <c:v>37.619145797979478</c:v>
                </c:pt>
                <c:pt idx="65">
                  <c:v>38.344423822672887</c:v>
                </c:pt>
                <c:pt idx="66">
                  <c:v>38.607435878483258</c:v>
                </c:pt>
                <c:pt idx="67">
                  <c:v>38.86585490042043</c:v>
                </c:pt>
                <c:pt idx="68">
                  <c:v>36.411791483315632</c:v>
                </c:pt>
                <c:pt idx="69">
                  <c:v>36.208031599736671</c:v>
                </c:pt>
                <c:pt idx="70">
                  <c:v>36.475725661443612</c:v>
                </c:pt>
                <c:pt idx="71">
                  <c:v>36.035497329546232</c:v>
                </c:pt>
                <c:pt idx="72">
                  <c:v>34.961946935402302</c:v>
                </c:pt>
                <c:pt idx="73">
                  <c:v>35.176472003947005</c:v>
                </c:pt>
                <c:pt idx="74">
                  <c:v>35.158603579656209</c:v>
                </c:pt>
                <c:pt idx="75">
                  <c:v>35.454068124183081</c:v>
                </c:pt>
                <c:pt idx="76">
                  <c:v>35.159306875349358</c:v>
                </c:pt>
                <c:pt idx="77">
                  <c:v>35.510377327688474</c:v>
                </c:pt>
                <c:pt idx="78">
                  <c:v>35.618077093486924</c:v>
                </c:pt>
                <c:pt idx="79">
                  <c:v>34.475346552026672</c:v>
                </c:pt>
                <c:pt idx="80">
                  <c:v>34.558541483336718</c:v>
                </c:pt>
                <c:pt idx="81">
                  <c:v>34.599377430131931</c:v>
                </c:pt>
                <c:pt idx="82">
                  <c:v>34.704521747018006</c:v>
                </c:pt>
                <c:pt idx="83">
                  <c:v>35.265931959750837</c:v>
                </c:pt>
                <c:pt idx="84">
                  <c:v>39.240928710590616</c:v>
                </c:pt>
                <c:pt idx="85">
                  <c:v>38.359793835772393</c:v>
                </c:pt>
                <c:pt idx="86">
                  <c:v>38.297477170716611</c:v>
                </c:pt>
                <c:pt idx="87">
                  <c:v>38.793543252453929</c:v>
                </c:pt>
                <c:pt idx="88">
                  <c:v>39.80867150131153</c:v>
                </c:pt>
                <c:pt idx="89">
                  <c:v>39.903723268296837</c:v>
                </c:pt>
                <c:pt idx="90">
                  <c:v>39.77941987426933</c:v>
                </c:pt>
                <c:pt idx="91">
                  <c:v>41.630800898203589</c:v>
                </c:pt>
                <c:pt idx="92">
                  <c:v>40.117217252107459</c:v>
                </c:pt>
                <c:pt idx="93">
                  <c:v>38.421506967566899</c:v>
                </c:pt>
                <c:pt idx="94">
                  <c:v>39.636973463549374</c:v>
                </c:pt>
                <c:pt idx="95">
                  <c:v>39.877284663182799</c:v>
                </c:pt>
                <c:pt idx="96">
                  <c:v>38.570435016714157</c:v>
                </c:pt>
                <c:pt idx="97">
                  <c:v>38.903270580200264</c:v>
                </c:pt>
                <c:pt idx="98">
                  <c:v>36.881431194227403</c:v>
                </c:pt>
                <c:pt idx="99">
                  <c:v>35.855593595604667</c:v>
                </c:pt>
                <c:pt idx="100">
                  <c:v>36.180140862907074</c:v>
                </c:pt>
                <c:pt idx="101">
                  <c:v>35.9080539100094</c:v>
                </c:pt>
                <c:pt idx="102">
                  <c:v>35.815710946666293</c:v>
                </c:pt>
                <c:pt idx="103">
                  <c:v>37.29403513632861</c:v>
                </c:pt>
                <c:pt idx="104">
                  <c:v>38.025980894456744</c:v>
                </c:pt>
                <c:pt idx="105">
                  <c:v>39.278187790623264</c:v>
                </c:pt>
                <c:pt idx="106">
                  <c:v>37.714040728831726</c:v>
                </c:pt>
                <c:pt idx="107">
                  <c:v>39.028239481548638</c:v>
                </c:pt>
                <c:pt idx="108">
                  <c:v>40.153035963451408</c:v>
                </c:pt>
                <c:pt idx="109">
                  <c:v>42.13035274148843</c:v>
                </c:pt>
                <c:pt idx="110">
                  <c:v>48.025358940891294</c:v>
                </c:pt>
                <c:pt idx="111">
                  <c:v>44.454288933617107</c:v>
                </c:pt>
                <c:pt idx="112">
                  <c:v>36.877466551159884</c:v>
                </c:pt>
                <c:pt idx="113">
                  <c:v>35.834169636986537</c:v>
                </c:pt>
                <c:pt idx="114">
                  <c:v>38.423870896266479</c:v>
                </c:pt>
                <c:pt idx="115">
                  <c:v>37.525169320885958</c:v>
                </c:pt>
                <c:pt idx="116">
                  <c:v>38.242855077656053</c:v>
                </c:pt>
                <c:pt idx="117">
                  <c:v>37.926255213423005</c:v>
                </c:pt>
                <c:pt idx="118">
                  <c:v>37.246370404986386</c:v>
                </c:pt>
                <c:pt idx="119">
                  <c:v>37.206875266477027</c:v>
                </c:pt>
                <c:pt idx="120">
                  <c:v>38.139343169226663</c:v>
                </c:pt>
                <c:pt idx="121">
                  <c:v>36.838223021466533</c:v>
                </c:pt>
                <c:pt idx="122">
                  <c:v>35.440910136980818</c:v>
                </c:pt>
                <c:pt idx="123">
                  <c:v>36.633264489150669</c:v>
                </c:pt>
                <c:pt idx="124">
                  <c:v>35.30202344508325</c:v>
                </c:pt>
                <c:pt idx="125">
                  <c:v>36.3600007271273</c:v>
                </c:pt>
                <c:pt idx="126">
                  <c:v>35.854967665816041</c:v>
                </c:pt>
                <c:pt idx="127">
                  <c:v>36.708899035408663</c:v>
                </c:pt>
                <c:pt idx="128">
                  <c:v>36.85953387924053</c:v>
                </c:pt>
                <c:pt idx="129">
                  <c:v>37.381747990057271</c:v>
                </c:pt>
                <c:pt idx="130">
                  <c:v>38.350433498655967</c:v>
                </c:pt>
                <c:pt idx="131">
                  <c:v>37.951821907727698</c:v>
                </c:pt>
                <c:pt idx="132">
                  <c:v>43.310745008927121</c:v>
                </c:pt>
                <c:pt idx="133">
                  <c:v>38.213951517505606</c:v>
                </c:pt>
                <c:pt idx="134">
                  <c:v>40.262972843254346</c:v>
                </c:pt>
                <c:pt idx="135">
                  <c:v>38.88690444151942</c:v>
                </c:pt>
                <c:pt idx="136">
                  <c:v>36.686479431345482</c:v>
                </c:pt>
                <c:pt idx="137">
                  <c:v>32.610399297523394</c:v>
                </c:pt>
                <c:pt idx="138">
                  <c:v>31.340711254975723</c:v>
                </c:pt>
                <c:pt idx="139">
                  <c:v>29.510584763238047</c:v>
                </c:pt>
                <c:pt idx="140">
                  <c:v>26.889238354301259</c:v>
                </c:pt>
                <c:pt idx="141">
                  <c:v>26.299358673861224</c:v>
                </c:pt>
                <c:pt idx="142">
                  <c:v>26.553424220044313</c:v>
                </c:pt>
                <c:pt idx="143">
                  <c:v>25.382703673537581</c:v>
                </c:pt>
                <c:pt idx="144">
                  <c:v>23.982738538504133</c:v>
                </c:pt>
                <c:pt idx="145">
                  <c:v>27.418163505120024</c:v>
                </c:pt>
                <c:pt idx="146">
                  <c:v>29.07673201175897</c:v>
                </c:pt>
                <c:pt idx="147">
                  <c:v>28.278580424178706</c:v>
                </c:pt>
                <c:pt idx="148">
                  <c:v>29.369217383218537</c:v>
                </c:pt>
                <c:pt idx="149">
                  <c:v>28.929197429223986</c:v>
                </c:pt>
                <c:pt idx="150">
                  <c:v>25.312066104507437</c:v>
                </c:pt>
                <c:pt idx="151">
                  <c:v>24.768970624860728</c:v>
                </c:pt>
                <c:pt idx="152">
                  <c:v>25.853769752707816</c:v>
                </c:pt>
                <c:pt idx="153">
                  <c:v>25.394718187325193</c:v>
                </c:pt>
                <c:pt idx="154">
                  <c:v>25.56182317275497</c:v>
                </c:pt>
                <c:pt idx="155">
                  <c:v>26.863286689341887</c:v>
                </c:pt>
                <c:pt idx="156">
                  <c:v>29.608855690536224</c:v>
                </c:pt>
                <c:pt idx="157">
                  <c:v>30.870120890862996</c:v>
                </c:pt>
                <c:pt idx="158">
                  <c:v>32.656289684699395</c:v>
                </c:pt>
                <c:pt idx="159">
                  <c:v>36.453723475123418</c:v>
                </c:pt>
                <c:pt idx="160">
                  <c:v>35.207150856584136</c:v>
                </c:pt>
                <c:pt idx="161">
                  <c:v>36.009496432581898</c:v>
                </c:pt>
                <c:pt idx="162">
                  <c:v>34.832684915347315</c:v>
                </c:pt>
                <c:pt idx="163">
                  <c:v>33.712174857196807</c:v>
                </c:pt>
                <c:pt idx="164">
                  <c:v>32.722522218799227</c:v>
                </c:pt>
                <c:pt idx="165">
                  <c:v>34.061673308582264</c:v>
                </c:pt>
                <c:pt idx="166">
                  <c:v>35.937843562388842</c:v>
                </c:pt>
                <c:pt idx="167">
                  <c:v>35.491568356491619</c:v>
                </c:pt>
                <c:pt idx="168">
                  <c:v>37.767345814977979</c:v>
                </c:pt>
                <c:pt idx="169">
                  <c:v>34.503716548954905</c:v>
                </c:pt>
                <c:pt idx="170">
                  <c:v>33.502157722166508</c:v>
                </c:pt>
                <c:pt idx="171">
                  <c:v>35.75392220396968</c:v>
                </c:pt>
                <c:pt idx="172">
                  <c:v>33.902276838733847</c:v>
                </c:pt>
                <c:pt idx="173">
                  <c:v>33.660903751289943</c:v>
                </c:pt>
                <c:pt idx="174">
                  <c:v>37.049351172271685</c:v>
                </c:pt>
                <c:pt idx="175">
                  <c:v>37.557267204449616</c:v>
                </c:pt>
                <c:pt idx="176">
                  <c:v>32.739078073316001</c:v>
                </c:pt>
                <c:pt idx="177">
                  <c:v>31.088705030379536</c:v>
                </c:pt>
                <c:pt idx="178">
                  <c:v>31.06700147474989</c:v>
                </c:pt>
                <c:pt idx="179">
                  <c:v>31.716762385271856</c:v>
                </c:pt>
                <c:pt idx="180">
                  <c:v>32.535851748747149</c:v>
                </c:pt>
                <c:pt idx="181">
                  <c:v>32.45683937455405</c:v>
                </c:pt>
                <c:pt idx="182">
                  <c:v>32.001732841860651</c:v>
                </c:pt>
                <c:pt idx="183">
                  <c:v>32.269206319308736</c:v>
                </c:pt>
                <c:pt idx="184">
                  <c:v>34.86449321174581</c:v>
                </c:pt>
                <c:pt idx="185">
                  <c:v>34.659314513680719</c:v>
                </c:pt>
                <c:pt idx="186">
                  <c:v>32.359703069665443</c:v>
                </c:pt>
                <c:pt idx="187">
                  <c:v>34.784214919164889</c:v>
                </c:pt>
                <c:pt idx="188">
                  <c:v>30.127449578581672</c:v>
                </c:pt>
                <c:pt idx="189">
                  <c:v>30.439104727850026</c:v>
                </c:pt>
                <c:pt idx="190">
                  <c:v>31.511237153417653</c:v>
                </c:pt>
                <c:pt idx="191">
                  <c:v>31.957612283978897</c:v>
                </c:pt>
                <c:pt idx="192">
                  <c:v>33.067205487825582</c:v>
                </c:pt>
                <c:pt idx="193">
                  <c:v>31.534837499834921</c:v>
                </c:pt>
                <c:pt idx="194">
                  <c:v>30.468538440708009</c:v>
                </c:pt>
                <c:pt idx="195">
                  <c:v>29.832790218081662</c:v>
                </c:pt>
                <c:pt idx="196">
                  <c:v>29.489414221413718</c:v>
                </c:pt>
                <c:pt idx="197">
                  <c:v>30.473588680597903</c:v>
                </c:pt>
                <c:pt idx="198">
                  <c:v>30.270273332710129</c:v>
                </c:pt>
                <c:pt idx="199">
                  <c:v>30.263720001675299</c:v>
                </c:pt>
                <c:pt idx="200">
                  <c:v>28.96564907282896</c:v>
                </c:pt>
                <c:pt idx="201">
                  <c:v>28.972131787993227</c:v>
                </c:pt>
                <c:pt idx="202">
                  <c:v>28.982096097969045</c:v>
                </c:pt>
                <c:pt idx="203">
                  <c:v>28.022941691949782</c:v>
                </c:pt>
                <c:pt idx="204">
                  <c:v>30.488362230466127</c:v>
                </c:pt>
                <c:pt idx="205">
                  <c:v>30.008306057665422</c:v>
                </c:pt>
                <c:pt idx="206">
                  <c:v>30.098616801568895</c:v>
                </c:pt>
                <c:pt idx="207">
                  <c:v>30.550394958704459</c:v>
                </c:pt>
                <c:pt idx="208">
                  <c:v>29.725831051654755</c:v>
                </c:pt>
                <c:pt idx="209">
                  <c:v>29.645606953126862</c:v>
                </c:pt>
                <c:pt idx="210">
                  <c:v>30.853085579662796</c:v>
                </c:pt>
                <c:pt idx="211">
                  <c:v>31.922118680229598</c:v>
                </c:pt>
                <c:pt idx="212">
                  <c:v>34.038082474255646</c:v>
                </c:pt>
                <c:pt idx="213">
                  <c:v>34.57341433028045</c:v>
                </c:pt>
                <c:pt idx="214">
                  <c:v>32.88040390266076</c:v>
                </c:pt>
                <c:pt idx="215">
                  <c:v>35.786748170905518</c:v>
                </c:pt>
                <c:pt idx="216">
                  <c:v>30.290186530128455</c:v>
                </c:pt>
                <c:pt idx="217">
                  <c:v>28.634616710867018</c:v>
                </c:pt>
                <c:pt idx="218">
                  <c:v>25.940824669345254</c:v>
                </c:pt>
                <c:pt idx="219">
                  <c:v>25.029861534754726</c:v>
                </c:pt>
                <c:pt idx="220">
                  <c:v>20.707166514205579</c:v>
                </c:pt>
                <c:pt idx="221">
                  <c:v>20.327844564849308</c:v>
                </c:pt>
                <c:pt idx="222">
                  <c:v>20.784489026248114</c:v>
                </c:pt>
                <c:pt idx="223">
                  <c:v>21.203154307109923</c:v>
                </c:pt>
                <c:pt idx="224">
                  <c:v>23.173432760744873</c:v>
                </c:pt>
                <c:pt idx="225">
                  <c:v>22.038866645651201</c:v>
                </c:pt>
                <c:pt idx="226">
                  <c:v>23.1096831324265</c:v>
                </c:pt>
                <c:pt idx="227">
                  <c:v>24.679279751615891</c:v>
                </c:pt>
                <c:pt idx="228">
                  <c:v>23.615831309049444</c:v>
                </c:pt>
                <c:pt idx="229">
                  <c:v>24.390335901253906</c:v>
                </c:pt>
                <c:pt idx="230">
                  <c:v>25.258943517352062</c:v>
                </c:pt>
                <c:pt idx="231">
                  <c:v>25.614518328221646</c:v>
                </c:pt>
                <c:pt idx="232">
                  <c:v>29.870144323832314</c:v>
                </c:pt>
                <c:pt idx="233">
                  <c:v>28.504299977993007</c:v>
                </c:pt>
                <c:pt idx="234">
                  <c:v>28.764330735149134</c:v>
                </c:pt>
                <c:pt idx="235">
                  <c:v>29.314672063709569</c:v>
                </c:pt>
                <c:pt idx="236">
                  <c:v>29.153083420044723</c:v>
                </c:pt>
                <c:pt idx="237">
                  <c:v>29.774035172718499</c:v>
                </c:pt>
                <c:pt idx="238">
                  <c:v>29.970268078728164</c:v>
                </c:pt>
                <c:pt idx="239">
                  <c:v>29.2187497801287</c:v>
                </c:pt>
                <c:pt idx="240">
                  <c:v>31.803163610201775</c:v>
                </c:pt>
                <c:pt idx="241">
                  <c:v>30.666665677353965</c:v>
                </c:pt>
                <c:pt idx="242">
                  <c:v>30.631400219825455</c:v>
                </c:pt>
                <c:pt idx="243">
                  <c:v>31.493867960974104</c:v>
                </c:pt>
                <c:pt idx="244">
                  <c:v>28.276958260778795</c:v>
                </c:pt>
                <c:pt idx="245">
                  <c:v>27.774153279283947</c:v>
                </c:pt>
                <c:pt idx="246">
                  <c:v>26.84516494427136</c:v>
                </c:pt>
                <c:pt idx="247">
                  <c:v>23.174216722119564</c:v>
                </c:pt>
                <c:pt idx="248">
                  <c:v>18.036165250148922</c:v>
                </c:pt>
                <c:pt idx="249">
                  <c:v>19.468076624075586</c:v>
                </c:pt>
                <c:pt idx="250">
                  <c:v>18.377380261325719</c:v>
                </c:pt>
                <c:pt idx="251">
                  <c:v>19.715601973108051</c:v>
                </c:pt>
                <c:pt idx="252">
                  <c:v>19.787061759500052</c:v>
                </c:pt>
                <c:pt idx="253">
                  <c:v>20.173373765160012</c:v>
                </c:pt>
                <c:pt idx="254">
                  <c:v>18.921582315457304</c:v>
                </c:pt>
                <c:pt idx="255">
                  <c:v>19.631856360226255</c:v>
                </c:pt>
                <c:pt idx="256">
                  <c:v>21.543817017228495</c:v>
                </c:pt>
                <c:pt idx="257">
                  <c:v>19.745939316036281</c:v>
                </c:pt>
                <c:pt idx="258">
                  <c:v>17.716249777147571</c:v>
                </c:pt>
                <c:pt idx="259">
                  <c:v>18.702646227691798</c:v>
                </c:pt>
                <c:pt idx="260">
                  <c:v>19.27089545854885</c:v>
                </c:pt>
                <c:pt idx="261">
                  <c:v>20.103476918283668</c:v>
                </c:pt>
                <c:pt idx="262">
                  <c:v>20.778029170317467</c:v>
                </c:pt>
                <c:pt idx="263">
                  <c:v>20.855268846274218</c:v>
                </c:pt>
                <c:pt idx="264">
                  <c:v>21.553452615092151</c:v>
                </c:pt>
                <c:pt idx="265">
                  <c:v>21.444023163450019</c:v>
                </c:pt>
                <c:pt idx="266">
                  <c:v>21.736302943159377</c:v>
                </c:pt>
                <c:pt idx="267">
                  <c:v>21.440064102377189</c:v>
                </c:pt>
                <c:pt idx="268">
                  <c:v>24.454705205114223</c:v>
                </c:pt>
                <c:pt idx="269">
                  <c:v>23.198840262665659</c:v>
                </c:pt>
                <c:pt idx="270">
                  <c:v>21.315448693372083</c:v>
                </c:pt>
                <c:pt idx="271">
                  <c:v>21.302116775539012</c:v>
                </c:pt>
                <c:pt idx="272">
                  <c:v>22.389594309685741</c:v>
                </c:pt>
                <c:pt idx="273">
                  <c:v>22.897187332980664</c:v>
                </c:pt>
                <c:pt idx="274">
                  <c:v>21.999994378880331</c:v>
                </c:pt>
                <c:pt idx="275">
                  <c:v>21.775619069281799</c:v>
                </c:pt>
                <c:pt idx="276">
                  <c:v>21.308382930356338</c:v>
                </c:pt>
                <c:pt idx="277">
                  <c:v>22.146564594219885</c:v>
                </c:pt>
                <c:pt idx="278">
                  <c:v>22.32844250182265</c:v>
                </c:pt>
                <c:pt idx="279">
                  <c:v>21.448881683897472</c:v>
                </c:pt>
                <c:pt idx="280">
                  <c:v>16.202986025086517</c:v>
                </c:pt>
                <c:pt idx="281">
                  <c:v>16.889922394266829</c:v>
                </c:pt>
                <c:pt idx="282">
                  <c:v>18.025035855312176</c:v>
                </c:pt>
                <c:pt idx="283">
                  <c:v>17.729622284654511</c:v>
                </c:pt>
                <c:pt idx="284">
                  <c:v>15.935820911522706</c:v>
                </c:pt>
                <c:pt idx="285">
                  <c:v>16.357878565616886</c:v>
                </c:pt>
                <c:pt idx="286">
                  <c:v>16.021014464835339</c:v>
                </c:pt>
                <c:pt idx="287">
                  <c:v>16.174654819674974</c:v>
                </c:pt>
                <c:pt idx="288">
                  <c:v>15.095209885127463</c:v>
                </c:pt>
                <c:pt idx="289">
                  <c:v>15.519684874169961</c:v>
                </c:pt>
                <c:pt idx="290">
                  <c:v>14.950726213552768</c:v>
                </c:pt>
                <c:pt idx="291">
                  <c:v>15.752692600496712</c:v>
                </c:pt>
                <c:pt idx="292">
                  <c:v>15.448183617599842</c:v>
                </c:pt>
                <c:pt idx="293">
                  <c:v>16.790756859526955</c:v>
                </c:pt>
                <c:pt idx="294">
                  <c:v>15.089669049864456</c:v>
                </c:pt>
                <c:pt idx="295">
                  <c:v>16.162794378248854</c:v>
                </c:pt>
                <c:pt idx="296">
                  <c:v>15.477292564322125</c:v>
                </c:pt>
                <c:pt idx="297">
                  <c:v>16.323594143497306</c:v>
                </c:pt>
                <c:pt idx="298">
                  <c:v>17.506651624665619</c:v>
                </c:pt>
                <c:pt idx="299">
                  <c:v>19.924159878179413</c:v>
                </c:pt>
                <c:pt idx="300">
                  <c:v>21.101933687789188</c:v>
                </c:pt>
                <c:pt idx="301">
                  <c:v>20.621723201583197</c:v>
                </c:pt>
                <c:pt idx="302">
                  <c:v>20.006590685164966</c:v>
                </c:pt>
                <c:pt idx="303">
                  <c:v>20.774944490525648</c:v>
                </c:pt>
                <c:pt idx="304">
                  <c:v>19.868812928543072</c:v>
                </c:pt>
                <c:pt idx="305">
                  <c:v>19.683405916853516</c:v>
                </c:pt>
                <c:pt idx="306">
                  <c:v>19.418163919223687</c:v>
                </c:pt>
                <c:pt idx="307">
                  <c:v>19.05353218803096</c:v>
                </c:pt>
                <c:pt idx="308">
                  <c:v>20.396062862501687</c:v>
                </c:pt>
                <c:pt idx="309">
                  <c:v>20.41391385598078</c:v>
                </c:pt>
                <c:pt idx="310">
                  <c:v>20.260664180589149</c:v>
                </c:pt>
                <c:pt idx="311">
                  <c:v>20.308594714421947</c:v>
                </c:pt>
                <c:pt idx="312">
                  <c:v>19.506012135995775</c:v>
                </c:pt>
                <c:pt idx="313">
                  <c:v>19.381638025088769</c:v>
                </c:pt>
              </c:numCache>
            </c:numRef>
          </c:val>
          <c:smooth val="0"/>
          <c:extLst>
            <c:ext xmlns:c16="http://schemas.microsoft.com/office/drawing/2014/chart" uri="{C3380CC4-5D6E-409C-BE32-E72D297353CC}">
              <c16:uniqueId val="{00000000-7C0A-974D-9580-FDB4E321F57E}"/>
            </c:ext>
          </c:extLst>
        </c:ser>
        <c:dLbls>
          <c:showLegendKey val="0"/>
          <c:showVal val="0"/>
          <c:showCatName val="0"/>
          <c:showSerName val="0"/>
          <c:showPercent val="0"/>
          <c:showBubbleSize val="0"/>
        </c:dLbls>
        <c:smooth val="0"/>
        <c:axId val="1327079199"/>
        <c:axId val="1327173759"/>
      </c:lineChart>
      <c:dateAx>
        <c:axId val="132707919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27173759"/>
        <c:crosses val="autoZero"/>
        <c:auto val="1"/>
        <c:lblOffset val="100"/>
        <c:baseTimeUnit val="months"/>
        <c:majorUnit val="7"/>
        <c:majorTimeUnit val="years"/>
      </c:dateAx>
      <c:valAx>
        <c:axId val="132717375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27079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dividends</c:v>
                </c:pt>
              </c:strCache>
            </c:strRef>
          </c:tx>
          <c:spPr>
            <a:solidFill>
              <a:srgbClr val="003A66"/>
            </a:solidFill>
            <a:ln>
              <a:solidFill>
                <a:schemeClr val="bg1"/>
              </a:solidFill>
            </a:ln>
            <a:effectLst/>
          </c:spP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Sheet1!$B$2:$B$31</c:f>
              <c:numCache>
                <c:formatCode>General</c:formatCode>
                <c:ptCount val="30"/>
                <c:pt idx="0">
                  <c:v>98.13</c:v>
                </c:pt>
                <c:pt idx="1">
                  <c:v>109.59</c:v>
                </c:pt>
                <c:pt idx="2">
                  <c:v>119.47</c:v>
                </c:pt>
                <c:pt idx="3">
                  <c:v>127.55</c:v>
                </c:pt>
                <c:pt idx="4">
                  <c:v>125.37</c:v>
                </c:pt>
                <c:pt idx="5">
                  <c:v>120.88</c:v>
                </c:pt>
                <c:pt idx="6">
                  <c:v>120.12</c:v>
                </c:pt>
                <c:pt idx="7">
                  <c:v>116.6</c:v>
                </c:pt>
                <c:pt idx="8">
                  <c:v>130.32</c:v>
                </c:pt>
                <c:pt idx="9">
                  <c:v>179.78</c:v>
                </c:pt>
                <c:pt idx="10">
                  <c:v>160.05000000000001</c:v>
                </c:pt>
                <c:pt idx="11">
                  <c:v>186.66</c:v>
                </c:pt>
                <c:pt idx="12">
                  <c:v>209.29</c:v>
                </c:pt>
                <c:pt idx="13">
                  <c:v>223.91</c:v>
                </c:pt>
                <c:pt idx="14">
                  <c:v>216.58</c:v>
                </c:pt>
                <c:pt idx="15">
                  <c:v>216.6</c:v>
                </c:pt>
                <c:pt idx="16">
                  <c:v>246.5</c:v>
                </c:pt>
                <c:pt idx="17">
                  <c:v>289.05</c:v>
                </c:pt>
                <c:pt idx="18">
                  <c:v>322.94</c:v>
                </c:pt>
                <c:pt idx="19">
                  <c:v>361.99</c:v>
                </c:pt>
                <c:pt idx="20">
                  <c:v>395.34</c:v>
                </c:pt>
                <c:pt idx="21">
                  <c:v>388.85</c:v>
                </c:pt>
                <c:pt idx="22">
                  <c:v>409.07</c:v>
                </c:pt>
                <c:pt idx="23">
                  <c:v>431.18</c:v>
                </c:pt>
                <c:pt idx="24">
                  <c:v>459.95</c:v>
                </c:pt>
                <c:pt idx="25">
                  <c:v>463.86</c:v>
                </c:pt>
                <c:pt idx="26">
                  <c:v>485.75</c:v>
                </c:pt>
                <c:pt idx="27">
                  <c:v>534.67999999999995</c:v>
                </c:pt>
                <c:pt idx="28">
                  <c:v>545.16</c:v>
                </c:pt>
                <c:pt idx="29">
                  <c:v>591.89</c:v>
                </c:pt>
              </c:numCache>
            </c:numRef>
          </c:val>
          <c:extLst>
            <c:ext xmlns:c16="http://schemas.microsoft.com/office/drawing/2014/chart" uri="{C3380CC4-5D6E-409C-BE32-E72D297353CC}">
              <c16:uniqueId val="{00000000-26DA-1E42-B173-712F34898E3E}"/>
            </c:ext>
          </c:extLst>
        </c:ser>
        <c:ser>
          <c:idx val="1"/>
          <c:order val="1"/>
          <c:tx>
            <c:strRef>
              <c:f>Sheet1!$C$1</c:f>
              <c:strCache>
                <c:ptCount val="1"/>
                <c:pt idx="0">
                  <c:v>buybacks</c:v>
                </c:pt>
              </c:strCache>
            </c:strRef>
          </c:tx>
          <c:spPr>
            <a:solidFill>
              <a:srgbClr val="009CDC"/>
            </a:solidFill>
            <a:ln>
              <a:solidFill>
                <a:srgbClr val="ECEFF1"/>
              </a:solidFill>
            </a:ln>
            <a:effectLst/>
          </c:spP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Sheet1!$C$2:$C$31</c:f>
              <c:numCache>
                <c:formatCode>General</c:formatCode>
                <c:ptCount val="30"/>
                <c:pt idx="0">
                  <c:v>67.22</c:v>
                </c:pt>
                <c:pt idx="1">
                  <c:v>84.52</c:v>
                </c:pt>
                <c:pt idx="2">
                  <c:v>125.11</c:v>
                </c:pt>
                <c:pt idx="3">
                  <c:v>160.08000000000001</c:v>
                </c:pt>
                <c:pt idx="4">
                  <c:v>170.11</c:v>
                </c:pt>
                <c:pt idx="5">
                  <c:v>168.33</c:v>
                </c:pt>
                <c:pt idx="6">
                  <c:v>123.97</c:v>
                </c:pt>
                <c:pt idx="7">
                  <c:v>121.58</c:v>
                </c:pt>
                <c:pt idx="8">
                  <c:v>124.95</c:v>
                </c:pt>
                <c:pt idx="9">
                  <c:v>197.16</c:v>
                </c:pt>
                <c:pt idx="10">
                  <c:v>318.01</c:v>
                </c:pt>
                <c:pt idx="11">
                  <c:v>416.61</c:v>
                </c:pt>
                <c:pt idx="12">
                  <c:v>534.87</c:v>
                </c:pt>
                <c:pt idx="13">
                  <c:v>370.93</c:v>
                </c:pt>
                <c:pt idx="14">
                  <c:v>136.84</c:v>
                </c:pt>
                <c:pt idx="15">
                  <c:v>289.31</c:v>
                </c:pt>
                <c:pt idx="16">
                  <c:v>402.37</c:v>
                </c:pt>
                <c:pt idx="17">
                  <c:v>372.67</c:v>
                </c:pt>
                <c:pt idx="18">
                  <c:v>451.41</c:v>
                </c:pt>
                <c:pt idx="19">
                  <c:v>524.99</c:v>
                </c:pt>
                <c:pt idx="20">
                  <c:v>523.82000000000005</c:v>
                </c:pt>
                <c:pt idx="21">
                  <c:v>473.27</c:v>
                </c:pt>
                <c:pt idx="22">
                  <c:v>430.36</c:v>
                </c:pt>
                <c:pt idx="23">
                  <c:v>678.72</c:v>
                </c:pt>
                <c:pt idx="24">
                  <c:v>583.67999999999995</c:v>
                </c:pt>
                <c:pt idx="25">
                  <c:v>451.97</c:v>
                </c:pt>
                <c:pt idx="26">
                  <c:v>696.76</c:v>
                </c:pt>
                <c:pt idx="27">
                  <c:v>867.6</c:v>
                </c:pt>
                <c:pt idx="28">
                  <c:v>705.58</c:v>
                </c:pt>
                <c:pt idx="29">
                  <c:v>805.51</c:v>
                </c:pt>
              </c:numCache>
            </c:numRef>
          </c:val>
          <c:extLst>
            <c:ext xmlns:c16="http://schemas.microsoft.com/office/drawing/2014/chart" uri="{C3380CC4-5D6E-409C-BE32-E72D297353CC}">
              <c16:uniqueId val="{00000001-26DA-1E42-B173-712F34898E3E}"/>
            </c:ext>
          </c:extLst>
        </c:ser>
        <c:dLbls>
          <c:showLegendKey val="0"/>
          <c:showVal val="0"/>
          <c:showCatName val="0"/>
          <c:showSerName val="0"/>
          <c:showPercent val="0"/>
          <c:showBubbleSize val="0"/>
        </c:dLbls>
        <c:axId val="1047369456"/>
        <c:axId val="310185968"/>
      </c:areaChart>
      <c:lineChart>
        <c:grouping val="standard"/>
        <c:varyColors val="0"/>
        <c:ser>
          <c:idx val="2"/>
          <c:order val="2"/>
          <c:tx>
            <c:strRef>
              <c:f>Sheet1!$D$1</c:f>
              <c:strCache>
                <c:ptCount val="1"/>
                <c:pt idx="0">
                  <c:v>free cash flow</c:v>
                </c:pt>
              </c:strCache>
            </c:strRef>
          </c:tx>
          <c:spPr>
            <a:ln w="28575" cap="rnd">
              <a:solidFill>
                <a:srgbClr val="871C56"/>
              </a:solidFill>
              <a:round/>
            </a:ln>
            <a:effectLst/>
          </c:spPr>
          <c:marker>
            <c:symbol val="none"/>
          </c:marke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Sheet1!$D$2:$D$31</c:f>
              <c:numCache>
                <c:formatCode>General</c:formatCode>
                <c:ptCount val="30"/>
                <c:pt idx="0">
                  <c:v>139.12</c:v>
                </c:pt>
                <c:pt idx="1">
                  <c:v>180.66</c:v>
                </c:pt>
                <c:pt idx="2">
                  <c:v>182.63</c:v>
                </c:pt>
                <c:pt idx="3">
                  <c:v>157.11000000000001</c:v>
                </c:pt>
                <c:pt idx="4">
                  <c:v>226.87</c:v>
                </c:pt>
                <c:pt idx="5">
                  <c:v>212.94</c:v>
                </c:pt>
                <c:pt idx="6">
                  <c:v>258.04000000000002</c:v>
                </c:pt>
                <c:pt idx="7">
                  <c:v>312.63</c:v>
                </c:pt>
                <c:pt idx="8">
                  <c:v>392.53</c:v>
                </c:pt>
                <c:pt idx="9">
                  <c:v>478.1</c:v>
                </c:pt>
                <c:pt idx="10">
                  <c:v>467.33</c:v>
                </c:pt>
                <c:pt idx="11">
                  <c:v>482.07</c:v>
                </c:pt>
                <c:pt idx="12">
                  <c:v>576.78</c:v>
                </c:pt>
                <c:pt idx="13">
                  <c:v>506.89</c:v>
                </c:pt>
                <c:pt idx="14">
                  <c:v>655.61</c:v>
                </c:pt>
                <c:pt idx="15">
                  <c:v>674.19</c:v>
                </c:pt>
                <c:pt idx="16">
                  <c:v>712.09</c:v>
                </c:pt>
                <c:pt idx="17">
                  <c:v>700.2</c:v>
                </c:pt>
                <c:pt idx="18">
                  <c:v>764.86</c:v>
                </c:pt>
                <c:pt idx="19">
                  <c:v>784.53</c:v>
                </c:pt>
                <c:pt idx="20">
                  <c:v>819.44</c:v>
                </c:pt>
                <c:pt idx="21">
                  <c:v>832.33</c:v>
                </c:pt>
                <c:pt idx="22">
                  <c:v>906.3</c:v>
                </c:pt>
                <c:pt idx="23">
                  <c:v>1015.25</c:v>
                </c:pt>
                <c:pt idx="24">
                  <c:v>1053.04</c:v>
                </c:pt>
                <c:pt idx="25">
                  <c:v>1194.21</c:v>
                </c:pt>
                <c:pt idx="26">
                  <c:v>1388.52</c:v>
                </c:pt>
                <c:pt idx="27">
                  <c:v>1270.8499999999999</c:v>
                </c:pt>
                <c:pt idx="28">
                  <c:v>1436</c:v>
                </c:pt>
                <c:pt idx="29">
                  <c:v>1430.21</c:v>
                </c:pt>
              </c:numCache>
            </c:numRef>
          </c:val>
          <c:smooth val="0"/>
          <c:extLst>
            <c:ext xmlns:c16="http://schemas.microsoft.com/office/drawing/2014/chart" uri="{C3380CC4-5D6E-409C-BE32-E72D297353CC}">
              <c16:uniqueId val="{00000002-26DA-1E42-B173-712F34898E3E}"/>
            </c:ext>
          </c:extLst>
        </c:ser>
        <c:dLbls>
          <c:showLegendKey val="0"/>
          <c:showVal val="0"/>
          <c:showCatName val="0"/>
          <c:showSerName val="0"/>
          <c:showPercent val="0"/>
          <c:showBubbleSize val="0"/>
        </c:dLbls>
        <c:marker val="1"/>
        <c:smooth val="0"/>
        <c:axId val="1047369456"/>
        <c:axId val="310185968"/>
      </c:lineChart>
      <c:dateAx>
        <c:axId val="104736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10185968"/>
        <c:crosses val="autoZero"/>
        <c:auto val="0"/>
        <c:lblOffset val="100"/>
        <c:baseTimeUnit val="days"/>
        <c:majorUnit val="5"/>
        <c:majorTimeUnit val="days"/>
      </c:dateAx>
      <c:valAx>
        <c:axId val="3101859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47369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Non-payers</c:v>
                </c:pt>
              </c:strCache>
            </c:strRef>
          </c:tx>
          <c:spPr>
            <a:solidFill>
              <a:srgbClr val="4F5D65"/>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MSCI ACWI 
ex USA Index</c:v>
                </c:pt>
                <c:pt idx="1">
                  <c:v>MSCI EM 
Index</c:v>
                </c:pt>
                <c:pt idx="2">
                  <c:v>Russell 1000 Value Index</c:v>
                </c:pt>
                <c:pt idx="3">
                  <c:v>S&amp;P 500
Index</c:v>
                </c:pt>
                <c:pt idx="4">
                  <c:v>Russell 1000 Growth Index</c:v>
                </c:pt>
                <c:pt idx="5">
                  <c:v>Russell 2000 Index</c:v>
                </c:pt>
              </c:strCache>
            </c:strRef>
          </c:cat>
          <c:val>
            <c:numRef>
              <c:f>Sheet1!$B$2:$B$7</c:f>
              <c:numCache>
                <c:formatCode>General</c:formatCode>
                <c:ptCount val="6"/>
                <c:pt idx="0">
                  <c:v>5.86</c:v>
                </c:pt>
                <c:pt idx="1">
                  <c:v>9.89</c:v>
                </c:pt>
                <c:pt idx="2">
                  <c:v>14.92</c:v>
                </c:pt>
                <c:pt idx="3">
                  <c:v>17.16</c:v>
                </c:pt>
                <c:pt idx="4">
                  <c:v>24.38</c:v>
                </c:pt>
                <c:pt idx="5">
                  <c:v>55.44</c:v>
                </c:pt>
              </c:numCache>
            </c:numRef>
          </c:val>
          <c:extLst>
            <c:ext xmlns:c16="http://schemas.microsoft.com/office/drawing/2014/chart" uri="{C3380CC4-5D6E-409C-BE32-E72D297353CC}">
              <c16:uniqueId val="{00000000-6FBF-D442-851E-79F6116BDBEF}"/>
            </c:ext>
          </c:extLst>
        </c:ser>
        <c:ser>
          <c:idx val="1"/>
          <c:order val="1"/>
          <c:tx>
            <c:strRef>
              <c:f>Sheet1!$C$1</c:f>
              <c:strCache>
                <c:ptCount val="1"/>
                <c:pt idx="0">
                  <c:v>0-3% dividend</c:v>
                </c:pt>
              </c:strCache>
            </c:strRef>
          </c:tx>
          <c:spPr>
            <a:solidFill>
              <a:srgbClr val="0D90CF"/>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MSCI ACWI 
ex USA Index</c:v>
                </c:pt>
                <c:pt idx="1">
                  <c:v>MSCI EM 
Index</c:v>
                </c:pt>
                <c:pt idx="2">
                  <c:v>Russell 1000 Value Index</c:v>
                </c:pt>
                <c:pt idx="3">
                  <c:v>S&amp;P 500
Index</c:v>
                </c:pt>
                <c:pt idx="4">
                  <c:v>Russell 1000 Growth Index</c:v>
                </c:pt>
                <c:pt idx="5">
                  <c:v>Russell 2000 Index</c:v>
                </c:pt>
              </c:strCache>
            </c:strRef>
          </c:cat>
          <c:val>
            <c:numRef>
              <c:f>Sheet1!$C$2:$C$7</c:f>
              <c:numCache>
                <c:formatCode>General</c:formatCode>
                <c:ptCount val="6"/>
                <c:pt idx="0">
                  <c:v>55.16</c:v>
                </c:pt>
                <c:pt idx="1">
                  <c:v>61.26</c:v>
                </c:pt>
                <c:pt idx="2">
                  <c:v>64.62</c:v>
                </c:pt>
                <c:pt idx="3">
                  <c:v>72.3</c:v>
                </c:pt>
                <c:pt idx="4">
                  <c:v>74.06</c:v>
                </c:pt>
                <c:pt idx="5">
                  <c:v>27.76</c:v>
                </c:pt>
              </c:numCache>
            </c:numRef>
          </c:val>
          <c:extLst>
            <c:ext xmlns:c16="http://schemas.microsoft.com/office/drawing/2014/chart" uri="{C3380CC4-5D6E-409C-BE32-E72D297353CC}">
              <c16:uniqueId val="{00000001-6FBF-D442-851E-79F6116BDBEF}"/>
            </c:ext>
          </c:extLst>
        </c:ser>
        <c:ser>
          <c:idx val="2"/>
          <c:order val="2"/>
          <c:tx>
            <c:strRef>
              <c:f>Sheet1!$D$1</c:f>
              <c:strCache>
                <c:ptCount val="1"/>
                <c:pt idx="0">
                  <c:v>3%+ dividend</c:v>
                </c:pt>
              </c:strCache>
            </c:strRef>
          </c:tx>
          <c:spPr>
            <a:solidFill>
              <a:srgbClr val="003A66"/>
            </a:solidFill>
            <a:ln>
              <a:solidFill>
                <a:schemeClr val="bg1"/>
              </a:solidFill>
            </a:ln>
            <a:effectLst/>
          </c:spPr>
          <c:invertIfNegative val="0"/>
          <c:dLbls>
            <c:dLbl>
              <c:idx val="4"/>
              <c:layout>
                <c:manualLayout>
                  <c:x val="7.2777828300633979E-2"/>
                  <c:y val="-8.8020145948760513E-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3A6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BF-D442-851E-79F6116BDB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MSCI ACWI 
ex USA Index</c:v>
                </c:pt>
                <c:pt idx="1">
                  <c:v>MSCI EM 
Index</c:v>
                </c:pt>
                <c:pt idx="2">
                  <c:v>Russell 1000 Value Index</c:v>
                </c:pt>
                <c:pt idx="3">
                  <c:v>S&amp;P 500
Index</c:v>
                </c:pt>
                <c:pt idx="4">
                  <c:v>Russell 1000 Growth Index</c:v>
                </c:pt>
                <c:pt idx="5">
                  <c:v>Russell 2000 Index</c:v>
                </c:pt>
              </c:strCache>
            </c:strRef>
          </c:cat>
          <c:val>
            <c:numRef>
              <c:f>Sheet1!$D$2:$D$7</c:f>
              <c:numCache>
                <c:formatCode>General</c:formatCode>
                <c:ptCount val="6"/>
                <c:pt idx="0">
                  <c:v>38.99</c:v>
                </c:pt>
                <c:pt idx="1">
                  <c:v>28.85</c:v>
                </c:pt>
                <c:pt idx="2">
                  <c:v>20.47</c:v>
                </c:pt>
                <c:pt idx="3">
                  <c:v>10.54</c:v>
                </c:pt>
                <c:pt idx="4">
                  <c:v>1.56</c:v>
                </c:pt>
                <c:pt idx="5">
                  <c:v>16.8</c:v>
                </c:pt>
              </c:numCache>
            </c:numRef>
          </c:val>
          <c:extLst>
            <c:ext xmlns:c16="http://schemas.microsoft.com/office/drawing/2014/chart" uri="{C3380CC4-5D6E-409C-BE32-E72D297353CC}">
              <c16:uniqueId val="{00000002-6FBF-D442-851E-79F6116BDBEF}"/>
            </c:ext>
          </c:extLst>
        </c:ser>
        <c:dLbls>
          <c:showLegendKey val="0"/>
          <c:showVal val="0"/>
          <c:showCatName val="0"/>
          <c:showSerName val="0"/>
          <c:showPercent val="0"/>
          <c:showBubbleSize val="0"/>
        </c:dLbls>
        <c:gapWidth val="79"/>
        <c:overlap val="100"/>
        <c:axId val="577239568"/>
        <c:axId val="1110716048"/>
      </c:barChart>
      <c:catAx>
        <c:axId val="57723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110716048"/>
        <c:crosses val="autoZero"/>
        <c:auto val="1"/>
        <c:lblAlgn val="ctr"/>
        <c:lblOffset val="100"/>
        <c:noMultiLvlLbl val="0"/>
      </c:catAx>
      <c:valAx>
        <c:axId val="1110716048"/>
        <c:scaling>
          <c:orientation val="minMax"/>
        </c:scaling>
        <c:delete val="1"/>
        <c:axPos val="l"/>
        <c:numFmt formatCode="General" sourceLinked="1"/>
        <c:majorTickMark val="none"/>
        <c:minorTickMark val="none"/>
        <c:tickLblPos val="nextTo"/>
        <c:crossAx val="577239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Decrease (%)</c:v>
                </c:pt>
              </c:strCache>
            </c:strRef>
          </c:tx>
          <c:spPr>
            <a:solidFill>
              <a:srgbClr val="D1D6DA"/>
            </a:solidFill>
            <a:ln w="63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U.S. public equities (active)</c:v>
                </c:pt>
                <c:pt idx="1">
                  <c:v>U.S. public equities (passive)</c:v>
                </c:pt>
                <c:pt idx="2">
                  <c:v>Non-U.S. public equities (active)</c:v>
                </c:pt>
                <c:pt idx="3">
                  <c:v>Non-U.S. public equities (passive)</c:v>
                </c:pt>
                <c:pt idx="4">
                  <c:v>Emerging markets equity</c:v>
                </c:pt>
                <c:pt idx="5">
                  <c:v>Emerging markets debt</c:v>
                </c:pt>
                <c:pt idx="6">
                  <c:v>Private equity</c:v>
                </c:pt>
                <c:pt idx="7">
                  <c:v>U.S. fixed income (active)</c:v>
                </c:pt>
                <c:pt idx="8">
                  <c:v>U.S. fixed income (passive)</c:v>
                </c:pt>
                <c:pt idx="9">
                  <c:v>Non-U.S. fixed income (active)</c:v>
                </c:pt>
                <c:pt idx="10">
                  <c:v>Non-U.S. fixed income (passive)</c:v>
                </c:pt>
                <c:pt idx="11">
                  <c:v>Cash/cash equivalents</c:v>
                </c:pt>
                <c:pt idx="12">
                  <c:v>Real assets/commodities</c:v>
                </c:pt>
                <c:pt idx="13">
                  <c:v>Real estate/REITs</c:v>
                </c:pt>
                <c:pt idx="14">
                  <c:v>Other alternatives</c:v>
                </c:pt>
                <c:pt idx="15">
                  <c:v>Other categories</c:v>
                </c:pt>
              </c:strCache>
            </c:strRef>
          </c:cat>
          <c:val>
            <c:numRef>
              <c:f>Sheet1!$B$2:$B$17</c:f>
              <c:numCache>
                <c:formatCode>General</c:formatCode>
                <c:ptCount val="16"/>
                <c:pt idx="0">
                  <c:v>-10</c:v>
                </c:pt>
                <c:pt idx="1">
                  <c:v>-14</c:v>
                </c:pt>
                <c:pt idx="2">
                  <c:v>-13</c:v>
                </c:pt>
                <c:pt idx="3">
                  <c:v>-19</c:v>
                </c:pt>
                <c:pt idx="4">
                  <c:v>-18</c:v>
                </c:pt>
                <c:pt idx="5">
                  <c:v>-23</c:v>
                </c:pt>
                <c:pt idx="6">
                  <c:v>-16</c:v>
                </c:pt>
                <c:pt idx="7">
                  <c:v>-7</c:v>
                </c:pt>
                <c:pt idx="8">
                  <c:v>-15</c:v>
                </c:pt>
                <c:pt idx="9">
                  <c:v>-16</c:v>
                </c:pt>
                <c:pt idx="10">
                  <c:v>-20</c:v>
                </c:pt>
                <c:pt idx="11">
                  <c:v>-30</c:v>
                </c:pt>
                <c:pt idx="12">
                  <c:v>-14</c:v>
                </c:pt>
                <c:pt idx="13">
                  <c:v>-16</c:v>
                </c:pt>
                <c:pt idx="14">
                  <c:v>-11</c:v>
                </c:pt>
                <c:pt idx="15">
                  <c:v>-8</c:v>
                </c:pt>
              </c:numCache>
            </c:numRef>
          </c:val>
          <c:extLst>
            <c:ext xmlns:c16="http://schemas.microsoft.com/office/drawing/2014/chart" uri="{C3380CC4-5D6E-409C-BE32-E72D297353CC}">
              <c16:uniqueId val="{00000000-6A1B-D346-9552-20AD367BFFAB}"/>
            </c:ext>
          </c:extLst>
        </c:ser>
        <c:ser>
          <c:idx val="1"/>
          <c:order val="1"/>
          <c:tx>
            <c:strRef>
              <c:f>Sheet1!$C$1</c:f>
              <c:strCache>
                <c:ptCount val="1"/>
                <c:pt idx="0">
                  <c:v>Increase (%)</c:v>
                </c:pt>
              </c:strCache>
            </c:strRef>
          </c:tx>
          <c:spPr>
            <a:solidFill>
              <a:schemeClr val="accent1"/>
            </a:solidFill>
            <a:ln w="635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U.S. public equities (active)</c:v>
                </c:pt>
                <c:pt idx="1">
                  <c:v>U.S. public equities (passive)</c:v>
                </c:pt>
                <c:pt idx="2">
                  <c:v>Non-U.S. public equities (active)</c:v>
                </c:pt>
                <c:pt idx="3">
                  <c:v>Non-U.S. public equities (passive)</c:v>
                </c:pt>
                <c:pt idx="4">
                  <c:v>Emerging markets equity</c:v>
                </c:pt>
                <c:pt idx="5">
                  <c:v>Emerging markets debt</c:v>
                </c:pt>
                <c:pt idx="6">
                  <c:v>Private equity</c:v>
                </c:pt>
                <c:pt idx="7">
                  <c:v>U.S. fixed income (active)</c:v>
                </c:pt>
                <c:pt idx="8">
                  <c:v>U.S. fixed income (passive)</c:v>
                </c:pt>
                <c:pt idx="9">
                  <c:v>Non-U.S. fixed income (active)</c:v>
                </c:pt>
                <c:pt idx="10">
                  <c:v>Non-U.S. fixed income (passive)</c:v>
                </c:pt>
                <c:pt idx="11">
                  <c:v>Cash/cash equivalents</c:v>
                </c:pt>
                <c:pt idx="12">
                  <c:v>Real assets/commodities</c:v>
                </c:pt>
                <c:pt idx="13">
                  <c:v>Real estate/REITs</c:v>
                </c:pt>
                <c:pt idx="14">
                  <c:v>Other alternatives</c:v>
                </c:pt>
                <c:pt idx="15">
                  <c:v>Other categories</c:v>
                </c:pt>
              </c:strCache>
            </c:strRef>
          </c:cat>
          <c:val>
            <c:numRef>
              <c:f>Sheet1!$C$2:$C$17</c:f>
              <c:numCache>
                <c:formatCode>General</c:formatCode>
                <c:ptCount val="16"/>
                <c:pt idx="0">
                  <c:v>38</c:v>
                </c:pt>
                <c:pt idx="1">
                  <c:v>24</c:v>
                </c:pt>
                <c:pt idx="2">
                  <c:v>28</c:v>
                </c:pt>
                <c:pt idx="3">
                  <c:v>16</c:v>
                </c:pt>
                <c:pt idx="4">
                  <c:v>20</c:v>
                </c:pt>
                <c:pt idx="5">
                  <c:v>7</c:v>
                </c:pt>
                <c:pt idx="6">
                  <c:v>15</c:v>
                </c:pt>
                <c:pt idx="7">
                  <c:v>32</c:v>
                </c:pt>
                <c:pt idx="8">
                  <c:v>18</c:v>
                </c:pt>
                <c:pt idx="9">
                  <c:v>12</c:v>
                </c:pt>
                <c:pt idx="10">
                  <c:v>7</c:v>
                </c:pt>
                <c:pt idx="11">
                  <c:v>16</c:v>
                </c:pt>
                <c:pt idx="12">
                  <c:v>15</c:v>
                </c:pt>
                <c:pt idx="13">
                  <c:v>15</c:v>
                </c:pt>
                <c:pt idx="14">
                  <c:v>17</c:v>
                </c:pt>
                <c:pt idx="15">
                  <c:v>2</c:v>
                </c:pt>
              </c:numCache>
            </c:numRef>
          </c:val>
          <c:extLst>
            <c:ext xmlns:c16="http://schemas.microsoft.com/office/drawing/2014/chart" uri="{C3380CC4-5D6E-409C-BE32-E72D297353CC}">
              <c16:uniqueId val="{00000001-6A1B-D346-9552-20AD367BFFAB}"/>
            </c:ext>
          </c:extLst>
        </c:ser>
        <c:dLbls>
          <c:showLegendKey val="0"/>
          <c:showVal val="0"/>
          <c:showCatName val="0"/>
          <c:showSerName val="0"/>
          <c:showPercent val="0"/>
          <c:showBubbleSize val="0"/>
        </c:dLbls>
        <c:gapWidth val="75"/>
        <c:overlap val="100"/>
        <c:axId val="1382041184"/>
        <c:axId val="1382042896"/>
      </c:barChart>
      <c:catAx>
        <c:axId val="138204118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82042896"/>
        <c:crosses val="autoZero"/>
        <c:auto val="1"/>
        <c:lblAlgn val="ctr"/>
        <c:lblOffset val="100"/>
        <c:noMultiLvlLbl val="0"/>
      </c:catAx>
      <c:valAx>
        <c:axId val="1382042896"/>
        <c:scaling>
          <c:orientation val="minMax"/>
          <c:min val="-60"/>
        </c:scaling>
        <c:delete val="1"/>
        <c:axPos val="t"/>
        <c:numFmt formatCode="General" sourceLinked="1"/>
        <c:majorTickMark val="out"/>
        <c:minorTickMark val="none"/>
        <c:tickLblPos val="nextTo"/>
        <c:crossAx val="1382041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(S&amp;P 500)</c:v>
                </c:pt>
              </c:strCache>
            </c:strRef>
          </c:tx>
          <c:spPr>
            <a:solidFill>
              <a:srgbClr val="B6EAFF"/>
            </a:solidFill>
            <a:ln>
              <a:solidFill>
                <a:schemeClr val="tx1">
                  <a:lumMod val="85000"/>
                  <a:lumOff val="15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Financials</c:v>
                </c:pt>
                <c:pt idx="1">
                  <c:v>Utilities</c:v>
                </c:pt>
                <c:pt idx="2">
                  <c:v>Health care</c:v>
                </c:pt>
              </c:strCache>
            </c:strRef>
          </c:cat>
          <c:val>
            <c:numRef>
              <c:f>Sheet1!$B$2:$B$4</c:f>
              <c:numCache>
                <c:formatCode>General</c:formatCode>
                <c:ptCount val="3"/>
                <c:pt idx="0">
                  <c:v>1.4019999999999999</c:v>
                </c:pt>
                <c:pt idx="1">
                  <c:v>2.7369999999999997</c:v>
                </c:pt>
                <c:pt idx="2">
                  <c:v>1.8</c:v>
                </c:pt>
              </c:numCache>
            </c:numRef>
          </c:val>
          <c:extLst>
            <c:ext xmlns:c16="http://schemas.microsoft.com/office/drawing/2014/chart" uri="{C3380CC4-5D6E-409C-BE32-E72D297353CC}">
              <c16:uniqueId val="{00000000-BCA6-B042-B734-8E44DF0E4AC0}"/>
            </c:ext>
          </c:extLst>
        </c:ser>
        <c:ser>
          <c:idx val="1"/>
          <c:order val="1"/>
          <c:tx>
            <c:strRef>
              <c:f>Sheet1!$C$1</c:f>
              <c:strCache>
                <c:ptCount val="1"/>
                <c:pt idx="0">
                  <c:v>Non-U.S. (MSCI ACWI ex USA)</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Financials</c:v>
                </c:pt>
                <c:pt idx="1">
                  <c:v>Utilities</c:v>
                </c:pt>
                <c:pt idx="2">
                  <c:v>Health care</c:v>
                </c:pt>
              </c:strCache>
            </c:strRef>
          </c:cat>
          <c:val>
            <c:numRef>
              <c:f>Sheet1!$C$2:$C$4</c:f>
              <c:numCache>
                <c:formatCode>General</c:formatCode>
                <c:ptCount val="3"/>
                <c:pt idx="0">
                  <c:v>3.7760000000000002</c:v>
                </c:pt>
                <c:pt idx="1">
                  <c:v>4.0999999999999996</c:v>
                </c:pt>
                <c:pt idx="2">
                  <c:v>2.3010000000000002</c:v>
                </c:pt>
              </c:numCache>
            </c:numRef>
          </c:val>
          <c:extLst>
            <c:ext xmlns:c16="http://schemas.microsoft.com/office/drawing/2014/chart" uri="{C3380CC4-5D6E-409C-BE32-E72D297353CC}">
              <c16:uniqueId val="{00000001-BCA6-B042-B734-8E44DF0E4AC0}"/>
            </c:ext>
          </c:extLst>
        </c:ser>
        <c:dLbls>
          <c:showLegendKey val="0"/>
          <c:showVal val="0"/>
          <c:showCatName val="0"/>
          <c:showSerName val="0"/>
          <c:showPercent val="0"/>
          <c:showBubbleSize val="0"/>
        </c:dLbls>
        <c:gapWidth val="219"/>
        <c:overlap val="-27"/>
        <c:axId val="1373539519"/>
        <c:axId val="1030723824"/>
      </c:barChart>
      <c:catAx>
        <c:axId val="137353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30723824"/>
        <c:crosses val="autoZero"/>
        <c:auto val="1"/>
        <c:lblAlgn val="ctr"/>
        <c:lblOffset val="100"/>
        <c:noMultiLvlLbl val="0"/>
      </c:catAx>
      <c:valAx>
        <c:axId val="1030723824"/>
        <c:scaling>
          <c:orientation val="minMax"/>
        </c:scaling>
        <c:delete val="1"/>
        <c:axPos val="l"/>
        <c:numFmt formatCode="General" sourceLinked="1"/>
        <c:majorTickMark val="none"/>
        <c:minorTickMark val="none"/>
        <c:tickLblPos val="nextTo"/>
        <c:crossAx val="1373539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2025-26E base case capital return %</c:v>
                </c:pt>
              </c:strCache>
            </c:strRef>
          </c:tx>
          <c:spPr>
            <a:solidFill>
              <a:schemeClr val="accent1"/>
            </a:solidFill>
            <a:ln>
              <a:noFill/>
            </a:ln>
            <a:effectLst/>
          </c:spPr>
          <c:invertIfNegative val="0"/>
          <c:cat>
            <c:strRef>
              <c:f>Sheet1!$A$2:$A$26</c:f>
              <c:strCache>
                <c:ptCount val="25"/>
                <c:pt idx="0">
                  <c:v> ABN Amro </c:v>
                </c:pt>
                <c:pt idx="1">
                  <c:v> ING </c:v>
                </c:pt>
                <c:pt idx="2">
                  <c:v> NatWest </c:v>
                </c:pt>
                <c:pt idx="3">
                  <c:v> Danske Bank </c:v>
                </c:pt>
                <c:pt idx="4">
                  <c:v> StanChart </c:v>
                </c:pt>
                <c:pt idx="5">
                  <c:v> Lloyds </c:v>
                </c:pt>
                <c:pt idx="6">
                  <c:v> Intesa Sanpaolo </c:v>
                </c:pt>
                <c:pt idx="7">
                  <c:v> SHBA </c:v>
                </c:pt>
                <c:pt idx="8">
                  <c:v> UniCredit </c:v>
                </c:pt>
                <c:pt idx="9">
                  <c:v> SEB </c:v>
                </c:pt>
                <c:pt idx="10">
                  <c:v> Swedbank </c:v>
                </c:pt>
                <c:pt idx="11">
                  <c:v> BNP </c:v>
                </c:pt>
                <c:pt idx="12">
                  <c:v> KBC Group </c:v>
                </c:pt>
                <c:pt idx="13">
                  <c:v> DNB </c:v>
                </c:pt>
                <c:pt idx="14">
                  <c:v> Mediobanca </c:v>
                </c:pt>
                <c:pt idx="15">
                  <c:v> Nordea </c:v>
                </c:pt>
                <c:pt idx="16">
                  <c:v> Barclays </c:v>
                </c:pt>
                <c:pt idx="17">
                  <c:v> CreditAccess Grameen </c:v>
                </c:pt>
                <c:pt idx="18">
                  <c:v> BBVA </c:v>
                </c:pt>
                <c:pt idx="19">
                  <c:v> Erste </c:v>
                </c:pt>
                <c:pt idx="20">
                  <c:v> Santander </c:v>
                </c:pt>
                <c:pt idx="21">
                  <c:v>Commerzbank</c:v>
                </c:pt>
                <c:pt idx="22">
                  <c:v> Deutsche Bank </c:v>
                </c:pt>
                <c:pt idx="23">
                  <c:v>CaixaBank</c:v>
                </c:pt>
                <c:pt idx="24">
                  <c:v> UBS </c:v>
                </c:pt>
              </c:strCache>
            </c:strRef>
          </c:cat>
          <c:val>
            <c:numRef>
              <c:f>Sheet1!$B$2:$B$26</c:f>
              <c:numCache>
                <c:formatCode>0.00</c:formatCode>
                <c:ptCount val="25"/>
                <c:pt idx="0">
                  <c:v>27.317336295407113</c:v>
                </c:pt>
                <c:pt idx="1">
                  <c:v>21.588949280886766</c:v>
                </c:pt>
                <c:pt idx="2">
                  <c:v>20.305530615337346</c:v>
                </c:pt>
                <c:pt idx="3">
                  <c:v>20.293065815146193</c:v>
                </c:pt>
                <c:pt idx="4">
                  <c:v>19.229213995808383</c:v>
                </c:pt>
                <c:pt idx="5">
                  <c:v>18.990151004780902</c:v>
                </c:pt>
                <c:pt idx="6">
                  <c:v>18.011207157297157</c:v>
                </c:pt>
                <c:pt idx="7">
                  <c:v>17.850896085923711</c:v>
                </c:pt>
                <c:pt idx="8">
                  <c:v>17.55229122620058</c:v>
                </c:pt>
                <c:pt idx="9">
                  <c:v>17.483205905440013</c:v>
                </c:pt>
                <c:pt idx="10">
                  <c:v>17.42734008244868</c:v>
                </c:pt>
                <c:pt idx="11">
                  <c:v>17.407876268332569</c:v>
                </c:pt>
                <c:pt idx="12">
                  <c:v>16.94953627901851</c:v>
                </c:pt>
                <c:pt idx="13">
                  <c:v>16.626629011636755</c:v>
                </c:pt>
                <c:pt idx="14">
                  <c:v>16.58155672084224</c:v>
                </c:pt>
                <c:pt idx="15">
                  <c:v>16.143432721593307</c:v>
                </c:pt>
                <c:pt idx="16">
                  <c:v>15.952703733378959</c:v>
                </c:pt>
                <c:pt idx="17">
                  <c:v>15.244200225703494</c:v>
                </c:pt>
                <c:pt idx="18">
                  <c:v>14.46949610703529</c:v>
                </c:pt>
                <c:pt idx="19">
                  <c:v>13.686778648337562</c:v>
                </c:pt>
                <c:pt idx="20">
                  <c:v>13.631445698961564</c:v>
                </c:pt>
                <c:pt idx="21">
                  <c:v>13.099601918185755</c:v>
                </c:pt>
                <c:pt idx="22">
                  <c:v>12.296961909130925</c:v>
                </c:pt>
                <c:pt idx="23">
                  <c:v>11.784792397104709</c:v>
                </c:pt>
                <c:pt idx="24">
                  <c:v>8.4442206690174633</c:v>
                </c:pt>
              </c:numCache>
            </c:numRef>
          </c:val>
          <c:extLst>
            <c:ext xmlns:c16="http://schemas.microsoft.com/office/drawing/2014/chart" uri="{C3380CC4-5D6E-409C-BE32-E72D297353CC}">
              <c16:uniqueId val="{00000000-6BF7-6C4D-9710-A867123FB87B}"/>
            </c:ext>
          </c:extLst>
        </c:ser>
        <c:dLbls>
          <c:showLegendKey val="0"/>
          <c:showVal val="0"/>
          <c:showCatName val="0"/>
          <c:showSerName val="0"/>
          <c:showPercent val="0"/>
          <c:showBubbleSize val="0"/>
        </c:dLbls>
        <c:gapWidth val="61"/>
        <c:axId val="831919728"/>
        <c:axId val="832073008"/>
      </c:barChart>
      <c:catAx>
        <c:axId val="831919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32073008"/>
        <c:crosses val="autoZero"/>
        <c:auto val="1"/>
        <c:lblAlgn val="ctr"/>
        <c:lblOffset val="100"/>
        <c:noMultiLvlLbl val="0"/>
      </c:catAx>
      <c:valAx>
        <c:axId val="832073008"/>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31919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Europe banks</c:v>
                </c:pt>
              </c:strCache>
            </c:strRef>
          </c:tx>
          <c:spPr>
            <a:ln w="28575" cap="rnd">
              <a:solidFill>
                <a:schemeClr val="accent1"/>
              </a:solidFill>
              <a:round/>
            </a:ln>
            <a:effectLst/>
          </c:spPr>
          <c:marker>
            <c:symbol val="none"/>
          </c:marker>
          <c:cat>
            <c:numRef>
              <c:f>Sheet1!$A$2:$A$274</c:f>
              <c:numCache>
                <c:formatCode>m/d/yy</c:formatCode>
                <c:ptCount val="273"/>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pt idx="90">
                  <c:v>45748</c:v>
                </c:pt>
                <c:pt idx="91">
                  <c:v>45749</c:v>
                </c:pt>
                <c:pt idx="92">
                  <c:v>45750</c:v>
                </c:pt>
                <c:pt idx="93">
                  <c:v>45751</c:v>
                </c:pt>
                <c:pt idx="94">
                  <c:v>45752</c:v>
                </c:pt>
                <c:pt idx="95">
                  <c:v>45753</c:v>
                </c:pt>
                <c:pt idx="96">
                  <c:v>45754</c:v>
                </c:pt>
                <c:pt idx="97">
                  <c:v>45755</c:v>
                </c:pt>
                <c:pt idx="98">
                  <c:v>45756</c:v>
                </c:pt>
                <c:pt idx="99">
                  <c:v>45757</c:v>
                </c:pt>
                <c:pt idx="100">
                  <c:v>45758</c:v>
                </c:pt>
                <c:pt idx="101">
                  <c:v>45759</c:v>
                </c:pt>
                <c:pt idx="102">
                  <c:v>45760</c:v>
                </c:pt>
                <c:pt idx="103">
                  <c:v>45761</c:v>
                </c:pt>
                <c:pt idx="104">
                  <c:v>45762</c:v>
                </c:pt>
                <c:pt idx="105">
                  <c:v>45763</c:v>
                </c:pt>
                <c:pt idx="106">
                  <c:v>45764</c:v>
                </c:pt>
                <c:pt idx="107">
                  <c:v>45765</c:v>
                </c:pt>
                <c:pt idx="108">
                  <c:v>45766</c:v>
                </c:pt>
                <c:pt idx="109">
                  <c:v>45767</c:v>
                </c:pt>
                <c:pt idx="110">
                  <c:v>45768</c:v>
                </c:pt>
                <c:pt idx="111">
                  <c:v>45769</c:v>
                </c:pt>
                <c:pt idx="112">
                  <c:v>45770</c:v>
                </c:pt>
                <c:pt idx="113">
                  <c:v>45771</c:v>
                </c:pt>
                <c:pt idx="114">
                  <c:v>45772</c:v>
                </c:pt>
                <c:pt idx="115">
                  <c:v>45773</c:v>
                </c:pt>
                <c:pt idx="116">
                  <c:v>45774</c:v>
                </c:pt>
                <c:pt idx="117">
                  <c:v>45775</c:v>
                </c:pt>
                <c:pt idx="118">
                  <c:v>45776</c:v>
                </c:pt>
                <c:pt idx="119">
                  <c:v>45777</c:v>
                </c:pt>
                <c:pt idx="120">
                  <c:v>45778</c:v>
                </c:pt>
                <c:pt idx="121">
                  <c:v>45779</c:v>
                </c:pt>
                <c:pt idx="122">
                  <c:v>45780</c:v>
                </c:pt>
                <c:pt idx="123">
                  <c:v>45781</c:v>
                </c:pt>
                <c:pt idx="124">
                  <c:v>45782</c:v>
                </c:pt>
                <c:pt idx="125">
                  <c:v>45783</c:v>
                </c:pt>
                <c:pt idx="126">
                  <c:v>45784</c:v>
                </c:pt>
                <c:pt idx="127">
                  <c:v>45785</c:v>
                </c:pt>
                <c:pt idx="128">
                  <c:v>45786</c:v>
                </c:pt>
                <c:pt idx="129">
                  <c:v>45787</c:v>
                </c:pt>
                <c:pt idx="130">
                  <c:v>45788</c:v>
                </c:pt>
                <c:pt idx="131">
                  <c:v>45789</c:v>
                </c:pt>
                <c:pt idx="132">
                  <c:v>45790</c:v>
                </c:pt>
                <c:pt idx="133">
                  <c:v>45791</c:v>
                </c:pt>
                <c:pt idx="134">
                  <c:v>45792</c:v>
                </c:pt>
                <c:pt idx="135">
                  <c:v>45793</c:v>
                </c:pt>
                <c:pt idx="136">
                  <c:v>45794</c:v>
                </c:pt>
                <c:pt idx="137">
                  <c:v>45795</c:v>
                </c:pt>
                <c:pt idx="138">
                  <c:v>45796</c:v>
                </c:pt>
                <c:pt idx="139">
                  <c:v>45797</c:v>
                </c:pt>
                <c:pt idx="140">
                  <c:v>45798</c:v>
                </c:pt>
                <c:pt idx="141">
                  <c:v>45799</c:v>
                </c:pt>
                <c:pt idx="142">
                  <c:v>45800</c:v>
                </c:pt>
                <c:pt idx="143">
                  <c:v>45801</c:v>
                </c:pt>
                <c:pt idx="144">
                  <c:v>45802</c:v>
                </c:pt>
                <c:pt idx="145">
                  <c:v>45803</c:v>
                </c:pt>
                <c:pt idx="146">
                  <c:v>45804</c:v>
                </c:pt>
                <c:pt idx="147">
                  <c:v>45805</c:v>
                </c:pt>
                <c:pt idx="148">
                  <c:v>45806</c:v>
                </c:pt>
                <c:pt idx="149">
                  <c:v>45807</c:v>
                </c:pt>
                <c:pt idx="150">
                  <c:v>45808</c:v>
                </c:pt>
                <c:pt idx="151">
                  <c:v>45809</c:v>
                </c:pt>
                <c:pt idx="152">
                  <c:v>45810</c:v>
                </c:pt>
                <c:pt idx="153">
                  <c:v>45811</c:v>
                </c:pt>
                <c:pt idx="154">
                  <c:v>45812</c:v>
                </c:pt>
                <c:pt idx="155">
                  <c:v>45813</c:v>
                </c:pt>
                <c:pt idx="156">
                  <c:v>45814</c:v>
                </c:pt>
                <c:pt idx="157">
                  <c:v>45815</c:v>
                </c:pt>
                <c:pt idx="158">
                  <c:v>45816</c:v>
                </c:pt>
                <c:pt idx="159">
                  <c:v>45817</c:v>
                </c:pt>
                <c:pt idx="160">
                  <c:v>45818</c:v>
                </c:pt>
                <c:pt idx="161">
                  <c:v>45819</c:v>
                </c:pt>
                <c:pt idx="162">
                  <c:v>45820</c:v>
                </c:pt>
                <c:pt idx="163">
                  <c:v>45821</c:v>
                </c:pt>
                <c:pt idx="164">
                  <c:v>45822</c:v>
                </c:pt>
                <c:pt idx="165">
                  <c:v>45823</c:v>
                </c:pt>
                <c:pt idx="166">
                  <c:v>45824</c:v>
                </c:pt>
                <c:pt idx="167">
                  <c:v>45825</c:v>
                </c:pt>
                <c:pt idx="168">
                  <c:v>45826</c:v>
                </c:pt>
                <c:pt idx="169">
                  <c:v>45827</c:v>
                </c:pt>
                <c:pt idx="170">
                  <c:v>45828</c:v>
                </c:pt>
                <c:pt idx="171">
                  <c:v>45829</c:v>
                </c:pt>
                <c:pt idx="172">
                  <c:v>45830</c:v>
                </c:pt>
                <c:pt idx="173">
                  <c:v>45831</c:v>
                </c:pt>
                <c:pt idx="174">
                  <c:v>45832</c:v>
                </c:pt>
                <c:pt idx="175">
                  <c:v>45833</c:v>
                </c:pt>
                <c:pt idx="176">
                  <c:v>45834</c:v>
                </c:pt>
                <c:pt idx="177">
                  <c:v>45835</c:v>
                </c:pt>
                <c:pt idx="178">
                  <c:v>45836</c:v>
                </c:pt>
                <c:pt idx="179">
                  <c:v>45837</c:v>
                </c:pt>
                <c:pt idx="180">
                  <c:v>45838</c:v>
                </c:pt>
                <c:pt idx="181">
                  <c:v>45839</c:v>
                </c:pt>
                <c:pt idx="182">
                  <c:v>45840</c:v>
                </c:pt>
                <c:pt idx="183">
                  <c:v>45841</c:v>
                </c:pt>
                <c:pt idx="184">
                  <c:v>45842</c:v>
                </c:pt>
                <c:pt idx="185">
                  <c:v>45843</c:v>
                </c:pt>
                <c:pt idx="186">
                  <c:v>45844</c:v>
                </c:pt>
                <c:pt idx="187">
                  <c:v>45845</c:v>
                </c:pt>
                <c:pt idx="188">
                  <c:v>45846</c:v>
                </c:pt>
                <c:pt idx="189">
                  <c:v>45847</c:v>
                </c:pt>
                <c:pt idx="190">
                  <c:v>45848</c:v>
                </c:pt>
                <c:pt idx="191">
                  <c:v>45849</c:v>
                </c:pt>
                <c:pt idx="192">
                  <c:v>45850</c:v>
                </c:pt>
                <c:pt idx="193">
                  <c:v>45851</c:v>
                </c:pt>
                <c:pt idx="194">
                  <c:v>45852</c:v>
                </c:pt>
                <c:pt idx="195">
                  <c:v>45853</c:v>
                </c:pt>
                <c:pt idx="196">
                  <c:v>45854</c:v>
                </c:pt>
                <c:pt idx="197">
                  <c:v>45855</c:v>
                </c:pt>
                <c:pt idx="198">
                  <c:v>45856</c:v>
                </c:pt>
                <c:pt idx="199">
                  <c:v>45857</c:v>
                </c:pt>
                <c:pt idx="200">
                  <c:v>45858</c:v>
                </c:pt>
                <c:pt idx="201">
                  <c:v>45859</c:v>
                </c:pt>
                <c:pt idx="202">
                  <c:v>45860</c:v>
                </c:pt>
                <c:pt idx="203">
                  <c:v>45861</c:v>
                </c:pt>
                <c:pt idx="204">
                  <c:v>45862</c:v>
                </c:pt>
                <c:pt idx="205">
                  <c:v>45863</c:v>
                </c:pt>
                <c:pt idx="206">
                  <c:v>45864</c:v>
                </c:pt>
                <c:pt idx="207">
                  <c:v>45865</c:v>
                </c:pt>
                <c:pt idx="208">
                  <c:v>45866</c:v>
                </c:pt>
                <c:pt idx="209">
                  <c:v>45867</c:v>
                </c:pt>
                <c:pt idx="210">
                  <c:v>45868</c:v>
                </c:pt>
                <c:pt idx="211">
                  <c:v>45869</c:v>
                </c:pt>
                <c:pt idx="212">
                  <c:v>45870</c:v>
                </c:pt>
                <c:pt idx="213">
                  <c:v>45871</c:v>
                </c:pt>
                <c:pt idx="214">
                  <c:v>45872</c:v>
                </c:pt>
                <c:pt idx="215">
                  <c:v>45873</c:v>
                </c:pt>
                <c:pt idx="216">
                  <c:v>45874</c:v>
                </c:pt>
                <c:pt idx="217">
                  <c:v>45875</c:v>
                </c:pt>
                <c:pt idx="218">
                  <c:v>45876</c:v>
                </c:pt>
                <c:pt idx="219">
                  <c:v>45877</c:v>
                </c:pt>
                <c:pt idx="220">
                  <c:v>45878</c:v>
                </c:pt>
                <c:pt idx="221">
                  <c:v>45879</c:v>
                </c:pt>
                <c:pt idx="222">
                  <c:v>45880</c:v>
                </c:pt>
                <c:pt idx="223">
                  <c:v>45881</c:v>
                </c:pt>
                <c:pt idx="224">
                  <c:v>45882</c:v>
                </c:pt>
                <c:pt idx="225">
                  <c:v>45883</c:v>
                </c:pt>
                <c:pt idx="226">
                  <c:v>45884</c:v>
                </c:pt>
                <c:pt idx="227">
                  <c:v>45885</c:v>
                </c:pt>
                <c:pt idx="228">
                  <c:v>45886</c:v>
                </c:pt>
                <c:pt idx="229">
                  <c:v>45887</c:v>
                </c:pt>
                <c:pt idx="230">
                  <c:v>45888</c:v>
                </c:pt>
                <c:pt idx="231">
                  <c:v>45889</c:v>
                </c:pt>
                <c:pt idx="232">
                  <c:v>45890</c:v>
                </c:pt>
                <c:pt idx="233">
                  <c:v>45891</c:v>
                </c:pt>
                <c:pt idx="234">
                  <c:v>45892</c:v>
                </c:pt>
                <c:pt idx="235">
                  <c:v>45893</c:v>
                </c:pt>
                <c:pt idx="236">
                  <c:v>45894</c:v>
                </c:pt>
                <c:pt idx="237">
                  <c:v>45895</c:v>
                </c:pt>
                <c:pt idx="238">
                  <c:v>45896</c:v>
                </c:pt>
                <c:pt idx="239">
                  <c:v>45897</c:v>
                </c:pt>
                <c:pt idx="240">
                  <c:v>45898</c:v>
                </c:pt>
                <c:pt idx="241">
                  <c:v>45899</c:v>
                </c:pt>
                <c:pt idx="242">
                  <c:v>45900</c:v>
                </c:pt>
                <c:pt idx="243">
                  <c:v>45901</c:v>
                </c:pt>
                <c:pt idx="244">
                  <c:v>45902</c:v>
                </c:pt>
                <c:pt idx="245">
                  <c:v>45903</c:v>
                </c:pt>
                <c:pt idx="246">
                  <c:v>45904</c:v>
                </c:pt>
                <c:pt idx="247">
                  <c:v>45905</c:v>
                </c:pt>
                <c:pt idx="248">
                  <c:v>45906</c:v>
                </c:pt>
                <c:pt idx="249">
                  <c:v>45907</c:v>
                </c:pt>
                <c:pt idx="250">
                  <c:v>45908</c:v>
                </c:pt>
                <c:pt idx="251">
                  <c:v>45909</c:v>
                </c:pt>
                <c:pt idx="252">
                  <c:v>45910</c:v>
                </c:pt>
                <c:pt idx="253">
                  <c:v>45911</c:v>
                </c:pt>
                <c:pt idx="254">
                  <c:v>45912</c:v>
                </c:pt>
                <c:pt idx="255">
                  <c:v>45913</c:v>
                </c:pt>
                <c:pt idx="256">
                  <c:v>45914</c:v>
                </c:pt>
                <c:pt idx="257">
                  <c:v>45915</c:v>
                </c:pt>
                <c:pt idx="258">
                  <c:v>45916</c:v>
                </c:pt>
                <c:pt idx="259">
                  <c:v>45917</c:v>
                </c:pt>
                <c:pt idx="260">
                  <c:v>45918</c:v>
                </c:pt>
                <c:pt idx="261">
                  <c:v>45919</c:v>
                </c:pt>
                <c:pt idx="262">
                  <c:v>45920</c:v>
                </c:pt>
                <c:pt idx="263">
                  <c:v>45921</c:v>
                </c:pt>
                <c:pt idx="264">
                  <c:v>45922</c:v>
                </c:pt>
                <c:pt idx="265">
                  <c:v>45923</c:v>
                </c:pt>
                <c:pt idx="266">
                  <c:v>45924</c:v>
                </c:pt>
                <c:pt idx="267">
                  <c:v>45925</c:v>
                </c:pt>
                <c:pt idx="268">
                  <c:v>45926</c:v>
                </c:pt>
                <c:pt idx="269">
                  <c:v>45927</c:v>
                </c:pt>
                <c:pt idx="270">
                  <c:v>45928</c:v>
                </c:pt>
                <c:pt idx="271">
                  <c:v>45929</c:v>
                </c:pt>
                <c:pt idx="272">
                  <c:v>45930</c:v>
                </c:pt>
              </c:numCache>
            </c:numRef>
          </c:cat>
          <c:val>
            <c:numRef>
              <c:f>Sheet1!$B$2:$B$274</c:f>
              <c:numCache>
                <c:formatCode>#,##0.00</c:formatCode>
                <c:ptCount val="273"/>
                <c:pt idx="0">
                  <c:v>0</c:v>
                </c:pt>
                <c:pt idx="1">
                  <c:v>-1.1494012664312159</c:v>
                </c:pt>
                <c:pt idx="2">
                  <c:v>-1.1514910869156236</c:v>
                </c:pt>
                <c:pt idx="3">
                  <c:v>-1.1514910869156236</c:v>
                </c:pt>
                <c:pt idx="4">
                  <c:v>-1.1514910869156236</c:v>
                </c:pt>
                <c:pt idx="5">
                  <c:v>1.5659721496590118</c:v>
                </c:pt>
                <c:pt idx="6">
                  <c:v>1.2120958809638482</c:v>
                </c:pt>
                <c:pt idx="7">
                  <c:v>0.8617026464093458</c:v>
                </c:pt>
                <c:pt idx="8">
                  <c:v>1.2072196331668561</c:v>
                </c:pt>
                <c:pt idx="9">
                  <c:v>0.12887226320592582</c:v>
                </c:pt>
                <c:pt idx="10">
                  <c:v>0.12887226320592582</c:v>
                </c:pt>
                <c:pt idx="11">
                  <c:v>0.12887226320592582</c:v>
                </c:pt>
                <c:pt idx="12">
                  <c:v>0.22709382597365657</c:v>
                </c:pt>
                <c:pt idx="13">
                  <c:v>2.1539083126092651</c:v>
                </c:pt>
                <c:pt idx="14">
                  <c:v>4.1176429611362808</c:v>
                </c:pt>
                <c:pt idx="15">
                  <c:v>4.3544892827039217</c:v>
                </c:pt>
                <c:pt idx="16">
                  <c:v>5.0065132738430718</c:v>
                </c:pt>
                <c:pt idx="17">
                  <c:v>5.0065132738430718</c:v>
                </c:pt>
                <c:pt idx="18">
                  <c:v>5.0065132738430718</c:v>
                </c:pt>
                <c:pt idx="19">
                  <c:v>6.7933097880224835</c:v>
                </c:pt>
                <c:pt idx="20">
                  <c:v>7.1304674928422962</c:v>
                </c:pt>
                <c:pt idx="21">
                  <c:v>6.5578566801111293</c:v>
                </c:pt>
                <c:pt idx="22">
                  <c:v>8.3899326381196673</c:v>
                </c:pt>
                <c:pt idx="23">
                  <c:v>9.4383259144705569</c:v>
                </c:pt>
                <c:pt idx="24">
                  <c:v>9.4383259144705569</c:v>
                </c:pt>
                <c:pt idx="25">
                  <c:v>9.4383259144705569</c:v>
                </c:pt>
                <c:pt idx="26">
                  <c:v>9.4007091457509961</c:v>
                </c:pt>
                <c:pt idx="27">
                  <c:v>9.0405634156025538</c:v>
                </c:pt>
                <c:pt idx="28">
                  <c:v>10.251962689738248</c:v>
                </c:pt>
                <c:pt idx="29">
                  <c:v>10.670623393450462</c:v>
                </c:pt>
                <c:pt idx="30">
                  <c:v>9.8952999937304895</c:v>
                </c:pt>
                <c:pt idx="31">
                  <c:v>9.8952999937304895</c:v>
                </c:pt>
                <c:pt idx="32">
                  <c:v>9.8952999937304895</c:v>
                </c:pt>
                <c:pt idx="33">
                  <c:v>7.2481940467979955</c:v>
                </c:pt>
                <c:pt idx="34">
                  <c:v>9.4870883924403682</c:v>
                </c:pt>
                <c:pt idx="35">
                  <c:v>10.563345941916879</c:v>
                </c:pt>
                <c:pt idx="36">
                  <c:v>13.510689431777756</c:v>
                </c:pt>
                <c:pt idx="37">
                  <c:v>13.52810460248126</c:v>
                </c:pt>
                <c:pt idx="38">
                  <c:v>13.52810460248126</c:v>
                </c:pt>
                <c:pt idx="39">
                  <c:v>13.52810460248126</c:v>
                </c:pt>
                <c:pt idx="40">
                  <c:v>13.167262265504686</c:v>
                </c:pt>
                <c:pt idx="41">
                  <c:v>14.920621651933374</c:v>
                </c:pt>
                <c:pt idx="42">
                  <c:v>16.194715540601678</c:v>
                </c:pt>
                <c:pt idx="43">
                  <c:v>16.224669634211697</c:v>
                </c:pt>
                <c:pt idx="44">
                  <c:v>17.430496053722266</c:v>
                </c:pt>
                <c:pt idx="45">
                  <c:v>17.430496053722266</c:v>
                </c:pt>
                <c:pt idx="46">
                  <c:v>17.430496053722266</c:v>
                </c:pt>
                <c:pt idx="47">
                  <c:v>18.271300495287402</c:v>
                </c:pt>
                <c:pt idx="48">
                  <c:v>20.283101014956074</c:v>
                </c:pt>
                <c:pt idx="49">
                  <c:v>18.563178756278109</c:v>
                </c:pt>
                <c:pt idx="50">
                  <c:v>18.849484162643716</c:v>
                </c:pt>
                <c:pt idx="51">
                  <c:v>19.938280635026739</c:v>
                </c:pt>
                <c:pt idx="52">
                  <c:v>19.938280635026739</c:v>
                </c:pt>
                <c:pt idx="53">
                  <c:v>19.938280635026739</c:v>
                </c:pt>
                <c:pt idx="54">
                  <c:v>19.962661874011655</c:v>
                </c:pt>
                <c:pt idx="55">
                  <c:v>22.225240851810788</c:v>
                </c:pt>
                <c:pt idx="56">
                  <c:v>25.321658202893648</c:v>
                </c:pt>
                <c:pt idx="57">
                  <c:v>24.165987475009175</c:v>
                </c:pt>
                <c:pt idx="58">
                  <c:v>24.629231015722365</c:v>
                </c:pt>
                <c:pt idx="59">
                  <c:v>24.629231015722365</c:v>
                </c:pt>
                <c:pt idx="60">
                  <c:v>24.629231015722365</c:v>
                </c:pt>
                <c:pt idx="61">
                  <c:v>27.221305023231789</c:v>
                </c:pt>
                <c:pt idx="62">
                  <c:v>23.039574233906592</c:v>
                </c:pt>
                <c:pt idx="63">
                  <c:v>29.917173448134072</c:v>
                </c:pt>
                <c:pt idx="64">
                  <c:v>32.006993932554465</c:v>
                </c:pt>
                <c:pt idx="65">
                  <c:v>31.784776354377776</c:v>
                </c:pt>
                <c:pt idx="66">
                  <c:v>31.784776354377776</c:v>
                </c:pt>
                <c:pt idx="67">
                  <c:v>31.784776354377776</c:v>
                </c:pt>
                <c:pt idx="68">
                  <c:v>27.967370936169857</c:v>
                </c:pt>
                <c:pt idx="69">
                  <c:v>26.688400799704581</c:v>
                </c:pt>
                <c:pt idx="70">
                  <c:v>28.486343023134264</c:v>
                </c:pt>
                <c:pt idx="71">
                  <c:v>27.518756138847621</c:v>
                </c:pt>
                <c:pt idx="72">
                  <c:v>30.359518784003072</c:v>
                </c:pt>
                <c:pt idx="73">
                  <c:v>30.359518784003072</c:v>
                </c:pt>
                <c:pt idx="74">
                  <c:v>30.359518784003072</c:v>
                </c:pt>
                <c:pt idx="75">
                  <c:v>32.209706519543268</c:v>
                </c:pt>
                <c:pt idx="76">
                  <c:v>35.168195718654417</c:v>
                </c:pt>
                <c:pt idx="77">
                  <c:v>34.652706665830713</c:v>
                </c:pt>
                <c:pt idx="78">
                  <c:v>31.954748420443991</c:v>
                </c:pt>
                <c:pt idx="79">
                  <c:v>31.427417051541905</c:v>
                </c:pt>
                <c:pt idx="80">
                  <c:v>31.427417051541905</c:v>
                </c:pt>
                <c:pt idx="81">
                  <c:v>31.427417051541905</c:v>
                </c:pt>
                <c:pt idx="82">
                  <c:v>32.04112766713336</c:v>
                </c:pt>
                <c:pt idx="83">
                  <c:v>34.46531942906099</c:v>
                </c:pt>
                <c:pt idx="84">
                  <c:v>33.39254491372521</c:v>
                </c:pt>
                <c:pt idx="85">
                  <c:v>32.90770656133968</c:v>
                </c:pt>
                <c:pt idx="86">
                  <c:v>30.645824190368653</c:v>
                </c:pt>
                <c:pt idx="87">
                  <c:v>30.645824190368653</c:v>
                </c:pt>
                <c:pt idx="88">
                  <c:v>30.645824190368653</c:v>
                </c:pt>
                <c:pt idx="89">
                  <c:v>28.030762157530621</c:v>
                </c:pt>
                <c:pt idx="90">
                  <c:v>29.93807165297828</c:v>
                </c:pt>
                <c:pt idx="91">
                  <c:v>30.385989843472384</c:v>
                </c:pt>
                <c:pt idx="92">
                  <c:v>25.735442658808893</c:v>
                </c:pt>
                <c:pt idx="93">
                  <c:v>14.322932993389159</c:v>
                </c:pt>
                <c:pt idx="94">
                  <c:v>14.322932993389159</c:v>
                </c:pt>
                <c:pt idx="95">
                  <c:v>14.322932993389159</c:v>
                </c:pt>
                <c:pt idx="96">
                  <c:v>9.6786552701789255</c:v>
                </c:pt>
                <c:pt idx="97">
                  <c:v>12.139070587169876</c:v>
                </c:pt>
                <c:pt idx="98">
                  <c:v>9.9691403175133697</c:v>
                </c:pt>
                <c:pt idx="99">
                  <c:v>17.107270485465275</c:v>
                </c:pt>
                <c:pt idx="100">
                  <c:v>18.462867373025958</c:v>
                </c:pt>
                <c:pt idx="101">
                  <c:v>18.462867373025958</c:v>
                </c:pt>
                <c:pt idx="102">
                  <c:v>18.462867373025958</c:v>
                </c:pt>
                <c:pt idx="103">
                  <c:v>23.318913571990805</c:v>
                </c:pt>
                <c:pt idx="104">
                  <c:v>26.413241102589268</c:v>
                </c:pt>
                <c:pt idx="105">
                  <c:v>27.426107430705038</c:v>
                </c:pt>
                <c:pt idx="106">
                  <c:v>26.321985608102928</c:v>
                </c:pt>
                <c:pt idx="107">
                  <c:v>26.321985608102928</c:v>
                </c:pt>
                <c:pt idx="108">
                  <c:v>26.321985608102928</c:v>
                </c:pt>
                <c:pt idx="109">
                  <c:v>26.321985608102928</c:v>
                </c:pt>
                <c:pt idx="110">
                  <c:v>27.901889894324739</c:v>
                </c:pt>
                <c:pt idx="111">
                  <c:v>28.930778179487703</c:v>
                </c:pt>
                <c:pt idx="112">
                  <c:v>32.351117705655732</c:v>
                </c:pt>
                <c:pt idx="113">
                  <c:v>31.246995883053618</c:v>
                </c:pt>
                <c:pt idx="114">
                  <c:v>32.96831135538789</c:v>
                </c:pt>
                <c:pt idx="115">
                  <c:v>32.96831135538789</c:v>
                </c:pt>
                <c:pt idx="116">
                  <c:v>32.96831135538789</c:v>
                </c:pt>
                <c:pt idx="117">
                  <c:v>34.387299464309336</c:v>
                </c:pt>
                <c:pt idx="118">
                  <c:v>35.928193768155303</c:v>
                </c:pt>
                <c:pt idx="119">
                  <c:v>33.700445131763182</c:v>
                </c:pt>
                <c:pt idx="120">
                  <c:v>32.433317311376264</c:v>
                </c:pt>
                <c:pt idx="121">
                  <c:v>36.066818526955188</c:v>
                </c:pt>
                <c:pt idx="122">
                  <c:v>36.066818526955188</c:v>
                </c:pt>
                <c:pt idx="123">
                  <c:v>36.066818526955188</c:v>
                </c:pt>
                <c:pt idx="124">
                  <c:v>36.322473232882622</c:v>
                </c:pt>
                <c:pt idx="125">
                  <c:v>36.155287594129007</c:v>
                </c:pt>
                <c:pt idx="126">
                  <c:v>36.312024130460529</c:v>
                </c:pt>
                <c:pt idx="127">
                  <c:v>37.64045335172375</c:v>
                </c:pt>
                <c:pt idx="128">
                  <c:v>38.597591133588296</c:v>
                </c:pt>
                <c:pt idx="129">
                  <c:v>38.597591133588296</c:v>
                </c:pt>
                <c:pt idx="130">
                  <c:v>38.597591133588296</c:v>
                </c:pt>
                <c:pt idx="131">
                  <c:v>39.989411576212277</c:v>
                </c:pt>
                <c:pt idx="132">
                  <c:v>40.555056320662054</c:v>
                </c:pt>
                <c:pt idx="133">
                  <c:v>42.522970610157927</c:v>
                </c:pt>
                <c:pt idx="134">
                  <c:v>42.440074397609266</c:v>
                </c:pt>
                <c:pt idx="135">
                  <c:v>42.761906752209988</c:v>
                </c:pt>
                <c:pt idx="136">
                  <c:v>42.761906752209988</c:v>
                </c:pt>
                <c:pt idx="137">
                  <c:v>42.761906752209988</c:v>
                </c:pt>
                <c:pt idx="138">
                  <c:v>44.783459767472642</c:v>
                </c:pt>
                <c:pt idx="139">
                  <c:v>46.798743321282018</c:v>
                </c:pt>
                <c:pt idx="140">
                  <c:v>47.540629593251246</c:v>
                </c:pt>
                <c:pt idx="141">
                  <c:v>46.553537717776685</c:v>
                </c:pt>
                <c:pt idx="142">
                  <c:v>44.855210270771039</c:v>
                </c:pt>
                <c:pt idx="143">
                  <c:v>44.855210270771039</c:v>
                </c:pt>
                <c:pt idx="144">
                  <c:v>44.855210270771039</c:v>
                </c:pt>
                <c:pt idx="145">
                  <c:v>46.70330818582682</c:v>
                </c:pt>
                <c:pt idx="146">
                  <c:v>46.600210375262073</c:v>
                </c:pt>
                <c:pt idx="147">
                  <c:v>44.988958781773938</c:v>
                </c:pt>
                <c:pt idx="148">
                  <c:v>45.985803152842486</c:v>
                </c:pt>
                <c:pt idx="149">
                  <c:v>46.30136604598998</c:v>
                </c:pt>
                <c:pt idx="150">
                  <c:v>46.30136604598998</c:v>
                </c:pt>
                <c:pt idx="151">
                  <c:v>46.30136604598998</c:v>
                </c:pt>
                <c:pt idx="152">
                  <c:v>47.679950958879289</c:v>
                </c:pt>
                <c:pt idx="153">
                  <c:v>47.067633556944124</c:v>
                </c:pt>
                <c:pt idx="154">
                  <c:v>46.717936929217771</c:v>
                </c:pt>
                <c:pt idx="155">
                  <c:v>48.268583728657724</c:v>
                </c:pt>
                <c:pt idx="156">
                  <c:v>48.497767375115842</c:v>
                </c:pt>
                <c:pt idx="157">
                  <c:v>48.497767375115842</c:v>
                </c:pt>
                <c:pt idx="158">
                  <c:v>48.497767375115842</c:v>
                </c:pt>
                <c:pt idx="159">
                  <c:v>48.9637973431416</c:v>
                </c:pt>
                <c:pt idx="160">
                  <c:v>46.364757267350768</c:v>
                </c:pt>
                <c:pt idx="161">
                  <c:v>47.043252317959272</c:v>
                </c:pt>
                <c:pt idx="162">
                  <c:v>48.475475956615391</c:v>
                </c:pt>
                <c:pt idx="163">
                  <c:v>46.183639492034366</c:v>
                </c:pt>
                <c:pt idx="164">
                  <c:v>46.183639492034366</c:v>
                </c:pt>
                <c:pt idx="165">
                  <c:v>46.183639492034366</c:v>
                </c:pt>
                <c:pt idx="166">
                  <c:v>49.662493991766169</c:v>
                </c:pt>
                <c:pt idx="167">
                  <c:v>45.933557640732033</c:v>
                </c:pt>
                <c:pt idx="168">
                  <c:v>46.63573732349731</c:v>
                </c:pt>
                <c:pt idx="169">
                  <c:v>43.648687244432423</c:v>
                </c:pt>
                <c:pt idx="170">
                  <c:v>44.981296106664502</c:v>
                </c:pt>
                <c:pt idx="171">
                  <c:v>44.981296106664502</c:v>
                </c:pt>
                <c:pt idx="172">
                  <c:v>44.981296106664502</c:v>
                </c:pt>
                <c:pt idx="173">
                  <c:v>43.584599416243549</c:v>
                </c:pt>
                <c:pt idx="174">
                  <c:v>48.853036857467337</c:v>
                </c:pt>
                <c:pt idx="175">
                  <c:v>47.573370114173926</c:v>
                </c:pt>
                <c:pt idx="176">
                  <c:v>48.005266347620832</c:v>
                </c:pt>
                <c:pt idx="177">
                  <c:v>50.471254519236886</c:v>
                </c:pt>
                <c:pt idx="178">
                  <c:v>50.471254519236886</c:v>
                </c:pt>
                <c:pt idx="179">
                  <c:v>50.471254519236886</c:v>
                </c:pt>
                <c:pt idx="180">
                  <c:v>50.334719580921416</c:v>
                </c:pt>
                <c:pt idx="181">
                  <c:v>48.931753429047184</c:v>
                </c:pt>
                <c:pt idx="182">
                  <c:v>49.606765445514966</c:v>
                </c:pt>
                <c:pt idx="183">
                  <c:v>51.390078925553695</c:v>
                </c:pt>
                <c:pt idx="184">
                  <c:v>50.097176652525619</c:v>
                </c:pt>
                <c:pt idx="185">
                  <c:v>50.097176652525619</c:v>
                </c:pt>
                <c:pt idx="186">
                  <c:v>50.097176652525619</c:v>
                </c:pt>
                <c:pt idx="187">
                  <c:v>51.776695715171471</c:v>
                </c:pt>
                <c:pt idx="188">
                  <c:v>52.012845429910961</c:v>
                </c:pt>
                <c:pt idx="189">
                  <c:v>55.364220880093114</c:v>
                </c:pt>
                <c:pt idx="190">
                  <c:v>53.950805625796797</c:v>
                </c:pt>
                <c:pt idx="191">
                  <c:v>51.252150773581938</c:v>
                </c:pt>
                <c:pt idx="192">
                  <c:v>51.252150773581938</c:v>
                </c:pt>
                <c:pt idx="193">
                  <c:v>51.252150773581938</c:v>
                </c:pt>
                <c:pt idx="194">
                  <c:v>51.84496318432921</c:v>
                </c:pt>
                <c:pt idx="195">
                  <c:v>49.769771443299746</c:v>
                </c:pt>
                <c:pt idx="196">
                  <c:v>48.990268402610937</c:v>
                </c:pt>
                <c:pt idx="197">
                  <c:v>50.601519996099078</c:v>
                </c:pt>
                <c:pt idx="198">
                  <c:v>51.480637813211928</c:v>
                </c:pt>
                <c:pt idx="199">
                  <c:v>51.480637813211928</c:v>
                </c:pt>
                <c:pt idx="200">
                  <c:v>51.480637813211928</c:v>
                </c:pt>
                <c:pt idx="201">
                  <c:v>52.721294574129459</c:v>
                </c:pt>
                <c:pt idx="202">
                  <c:v>52.43568577459201</c:v>
                </c:pt>
                <c:pt idx="203">
                  <c:v>54.806238810752902</c:v>
                </c:pt>
                <c:pt idx="204">
                  <c:v>57.373234972449282</c:v>
                </c:pt>
                <c:pt idx="205">
                  <c:v>56.790871664124133</c:v>
                </c:pt>
                <c:pt idx="206">
                  <c:v>56.790871664124133</c:v>
                </c:pt>
                <c:pt idx="207">
                  <c:v>56.790871664124133</c:v>
                </c:pt>
                <c:pt idx="208">
                  <c:v>55.765466413101848</c:v>
                </c:pt>
                <c:pt idx="209">
                  <c:v>56.86053234693815</c:v>
                </c:pt>
                <c:pt idx="210">
                  <c:v>56.688470460387563</c:v>
                </c:pt>
                <c:pt idx="211">
                  <c:v>56.684290819418727</c:v>
                </c:pt>
                <c:pt idx="212">
                  <c:v>53.422081043238492</c:v>
                </c:pt>
                <c:pt idx="213">
                  <c:v>53.422081043238492</c:v>
                </c:pt>
                <c:pt idx="214">
                  <c:v>53.422081043238492</c:v>
                </c:pt>
                <c:pt idx="215">
                  <c:v>57.569678097984834</c:v>
                </c:pt>
                <c:pt idx="216">
                  <c:v>57.173308812773115</c:v>
                </c:pt>
                <c:pt idx="217">
                  <c:v>59.569636301575166</c:v>
                </c:pt>
                <c:pt idx="218">
                  <c:v>61.758374955591442</c:v>
                </c:pt>
                <c:pt idx="219">
                  <c:v>64.585902071012228</c:v>
                </c:pt>
                <c:pt idx="220">
                  <c:v>64.585902071012228</c:v>
                </c:pt>
                <c:pt idx="221">
                  <c:v>64.585902071012228</c:v>
                </c:pt>
                <c:pt idx="222">
                  <c:v>65.024764372740492</c:v>
                </c:pt>
                <c:pt idx="223">
                  <c:v>66.798325357185263</c:v>
                </c:pt>
                <c:pt idx="224">
                  <c:v>68.896505123543349</c:v>
                </c:pt>
                <c:pt idx="225">
                  <c:v>69.917034126768669</c:v>
                </c:pt>
                <c:pt idx="226">
                  <c:v>69.687850480310587</c:v>
                </c:pt>
                <c:pt idx="227">
                  <c:v>69.687850480310587</c:v>
                </c:pt>
                <c:pt idx="228">
                  <c:v>69.687850480310587</c:v>
                </c:pt>
                <c:pt idx="229">
                  <c:v>68.122574937479712</c:v>
                </c:pt>
                <c:pt idx="230">
                  <c:v>69.270582990254638</c:v>
                </c:pt>
                <c:pt idx="231">
                  <c:v>69.248988178582294</c:v>
                </c:pt>
                <c:pt idx="232">
                  <c:v>69.560371430760952</c:v>
                </c:pt>
                <c:pt idx="233">
                  <c:v>71.33323580837758</c:v>
                </c:pt>
                <c:pt idx="234">
                  <c:v>71.33323580837758</c:v>
                </c:pt>
                <c:pt idx="235">
                  <c:v>71.33323580837758</c:v>
                </c:pt>
                <c:pt idx="236">
                  <c:v>69.820205777657222</c:v>
                </c:pt>
                <c:pt idx="237">
                  <c:v>66.231984005907393</c:v>
                </c:pt>
                <c:pt idx="238">
                  <c:v>63.428838129471508</c:v>
                </c:pt>
                <c:pt idx="239">
                  <c:v>64.5949579597781</c:v>
                </c:pt>
                <c:pt idx="240">
                  <c:v>63.552137538052314</c:v>
                </c:pt>
                <c:pt idx="241">
                  <c:v>63.552137538052314</c:v>
                </c:pt>
                <c:pt idx="242">
                  <c:v>63.552137538052314</c:v>
                </c:pt>
                <c:pt idx="243">
                  <c:v>65.024067765912406</c:v>
                </c:pt>
                <c:pt idx="244">
                  <c:v>61.816889929155259</c:v>
                </c:pt>
                <c:pt idx="245">
                  <c:v>62.543450850905423</c:v>
                </c:pt>
                <c:pt idx="246">
                  <c:v>64.290540775880856</c:v>
                </c:pt>
                <c:pt idx="247">
                  <c:v>63.821027773714412</c:v>
                </c:pt>
                <c:pt idx="248">
                  <c:v>63.821027773714412</c:v>
                </c:pt>
                <c:pt idx="249">
                  <c:v>63.821027773714412</c:v>
                </c:pt>
                <c:pt idx="250">
                  <c:v>66.060618726184941</c:v>
                </c:pt>
                <c:pt idx="251">
                  <c:v>67.588277500296257</c:v>
                </c:pt>
                <c:pt idx="252">
                  <c:v>69.10548717198543</c:v>
                </c:pt>
                <c:pt idx="253">
                  <c:v>70.427646931795394</c:v>
                </c:pt>
                <c:pt idx="254">
                  <c:v>70.619910416362089</c:v>
                </c:pt>
                <c:pt idx="255">
                  <c:v>70.619910416362089</c:v>
                </c:pt>
                <c:pt idx="256">
                  <c:v>70.619910416362089</c:v>
                </c:pt>
                <c:pt idx="257">
                  <c:v>73.163221945901682</c:v>
                </c:pt>
                <c:pt idx="258">
                  <c:v>71.292136005517321</c:v>
                </c:pt>
                <c:pt idx="259">
                  <c:v>70.636628980237433</c:v>
                </c:pt>
                <c:pt idx="260">
                  <c:v>70.677728783097677</c:v>
                </c:pt>
                <c:pt idx="261">
                  <c:v>71.285866544064021</c:v>
                </c:pt>
                <c:pt idx="262">
                  <c:v>71.285866544064021</c:v>
                </c:pt>
                <c:pt idx="263">
                  <c:v>71.285866544064021</c:v>
                </c:pt>
                <c:pt idx="264">
                  <c:v>70.499397435093812</c:v>
                </c:pt>
                <c:pt idx="265">
                  <c:v>71.820163981247461</c:v>
                </c:pt>
                <c:pt idx="266">
                  <c:v>71.250339595828848</c:v>
                </c:pt>
                <c:pt idx="267">
                  <c:v>69.134048051939118</c:v>
                </c:pt>
                <c:pt idx="268">
                  <c:v>72.349585170633944</c:v>
                </c:pt>
                <c:pt idx="269">
                  <c:v>72.349585170633944</c:v>
                </c:pt>
                <c:pt idx="270">
                  <c:v>72.349585170633944</c:v>
                </c:pt>
                <c:pt idx="271">
                  <c:v>71.643922453727996</c:v>
                </c:pt>
                <c:pt idx="272">
                  <c:v>72.500748852340351</c:v>
                </c:pt>
              </c:numCache>
            </c:numRef>
          </c:val>
          <c:smooth val="0"/>
          <c:extLst>
            <c:ext xmlns:c16="http://schemas.microsoft.com/office/drawing/2014/chart" uri="{C3380CC4-5D6E-409C-BE32-E72D297353CC}">
              <c16:uniqueId val="{00000000-253C-C949-BCDF-A058160E6B25}"/>
            </c:ext>
          </c:extLst>
        </c:ser>
        <c:ser>
          <c:idx val="1"/>
          <c:order val="1"/>
          <c:tx>
            <c:strRef>
              <c:f>Sheet1!$C$1</c:f>
              <c:strCache>
                <c:ptCount val="1"/>
                <c:pt idx="0">
                  <c:v>U.S. banks</c:v>
                </c:pt>
              </c:strCache>
            </c:strRef>
          </c:tx>
          <c:spPr>
            <a:ln w="19050" cap="rnd">
              <a:solidFill>
                <a:schemeClr val="tx1">
                  <a:lumMod val="65000"/>
                  <a:lumOff val="35000"/>
                </a:schemeClr>
              </a:solidFill>
              <a:round/>
            </a:ln>
            <a:effectLst/>
          </c:spPr>
          <c:marker>
            <c:symbol val="none"/>
          </c:marker>
          <c:cat>
            <c:numRef>
              <c:f>Sheet1!$A$2:$A$274</c:f>
              <c:numCache>
                <c:formatCode>m/d/yy</c:formatCode>
                <c:ptCount val="273"/>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pt idx="90">
                  <c:v>45748</c:v>
                </c:pt>
                <c:pt idx="91">
                  <c:v>45749</c:v>
                </c:pt>
                <c:pt idx="92">
                  <c:v>45750</c:v>
                </c:pt>
                <c:pt idx="93">
                  <c:v>45751</c:v>
                </c:pt>
                <c:pt idx="94">
                  <c:v>45752</c:v>
                </c:pt>
                <c:pt idx="95">
                  <c:v>45753</c:v>
                </c:pt>
                <c:pt idx="96">
                  <c:v>45754</c:v>
                </c:pt>
                <c:pt idx="97">
                  <c:v>45755</c:v>
                </c:pt>
                <c:pt idx="98">
                  <c:v>45756</c:v>
                </c:pt>
                <c:pt idx="99">
                  <c:v>45757</c:v>
                </c:pt>
                <c:pt idx="100">
                  <c:v>45758</c:v>
                </c:pt>
                <c:pt idx="101">
                  <c:v>45759</c:v>
                </c:pt>
                <c:pt idx="102">
                  <c:v>45760</c:v>
                </c:pt>
                <c:pt idx="103">
                  <c:v>45761</c:v>
                </c:pt>
                <c:pt idx="104">
                  <c:v>45762</c:v>
                </c:pt>
                <c:pt idx="105">
                  <c:v>45763</c:v>
                </c:pt>
                <c:pt idx="106">
                  <c:v>45764</c:v>
                </c:pt>
                <c:pt idx="107">
                  <c:v>45765</c:v>
                </c:pt>
                <c:pt idx="108">
                  <c:v>45766</c:v>
                </c:pt>
                <c:pt idx="109">
                  <c:v>45767</c:v>
                </c:pt>
                <c:pt idx="110">
                  <c:v>45768</c:v>
                </c:pt>
                <c:pt idx="111">
                  <c:v>45769</c:v>
                </c:pt>
                <c:pt idx="112">
                  <c:v>45770</c:v>
                </c:pt>
                <c:pt idx="113">
                  <c:v>45771</c:v>
                </c:pt>
                <c:pt idx="114">
                  <c:v>45772</c:v>
                </c:pt>
                <c:pt idx="115">
                  <c:v>45773</c:v>
                </c:pt>
                <c:pt idx="116">
                  <c:v>45774</c:v>
                </c:pt>
                <c:pt idx="117">
                  <c:v>45775</c:v>
                </c:pt>
                <c:pt idx="118">
                  <c:v>45776</c:v>
                </c:pt>
                <c:pt idx="119">
                  <c:v>45777</c:v>
                </c:pt>
                <c:pt idx="120">
                  <c:v>45778</c:v>
                </c:pt>
                <c:pt idx="121">
                  <c:v>45779</c:v>
                </c:pt>
                <c:pt idx="122">
                  <c:v>45780</c:v>
                </c:pt>
                <c:pt idx="123">
                  <c:v>45781</c:v>
                </c:pt>
                <c:pt idx="124">
                  <c:v>45782</c:v>
                </c:pt>
                <c:pt idx="125">
                  <c:v>45783</c:v>
                </c:pt>
                <c:pt idx="126">
                  <c:v>45784</c:v>
                </c:pt>
                <c:pt idx="127">
                  <c:v>45785</c:v>
                </c:pt>
                <c:pt idx="128">
                  <c:v>45786</c:v>
                </c:pt>
                <c:pt idx="129">
                  <c:v>45787</c:v>
                </c:pt>
                <c:pt idx="130">
                  <c:v>45788</c:v>
                </c:pt>
                <c:pt idx="131">
                  <c:v>45789</c:v>
                </c:pt>
                <c:pt idx="132">
                  <c:v>45790</c:v>
                </c:pt>
                <c:pt idx="133">
                  <c:v>45791</c:v>
                </c:pt>
                <c:pt idx="134">
                  <c:v>45792</c:v>
                </c:pt>
                <c:pt idx="135">
                  <c:v>45793</c:v>
                </c:pt>
                <c:pt idx="136">
                  <c:v>45794</c:v>
                </c:pt>
                <c:pt idx="137">
                  <c:v>45795</c:v>
                </c:pt>
                <c:pt idx="138">
                  <c:v>45796</c:v>
                </c:pt>
                <c:pt idx="139">
                  <c:v>45797</c:v>
                </c:pt>
                <c:pt idx="140">
                  <c:v>45798</c:v>
                </c:pt>
                <c:pt idx="141">
                  <c:v>45799</c:v>
                </c:pt>
                <c:pt idx="142">
                  <c:v>45800</c:v>
                </c:pt>
                <c:pt idx="143">
                  <c:v>45801</c:v>
                </c:pt>
                <c:pt idx="144">
                  <c:v>45802</c:v>
                </c:pt>
                <c:pt idx="145">
                  <c:v>45803</c:v>
                </c:pt>
                <c:pt idx="146">
                  <c:v>45804</c:v>
                </c:pt>
                <c:pt idx="147">
                  <c:v>45805</c:v>
                </c:pt>
                <c:pt idx="148">
                  <c:v>45806</c:v>
                </c:pt>
                <c:pt idx="149">
                  <c:v>45807</c:v>
                </c:pt>
                <c:pt idx="150">
                  <c:v>45808</c:v>
                </c:pt>
                <c:pt idx="151">
                  <c:v>45809</c:v>
                </c:pt>
                <c:pt idx="152">
                  <c:v>45810</c:v>
                </c:pt>
                <c:pt idx="153">
                  <c:v>45811</c:v>
                </c:pt>
                <c:pt idx="154">
                  <c:v>45812</c:v>
                </c:pt>
                <c:pt idx="155">
                  <c:v>45813</c:v>
                </c:pt>
                <c:pt idx="156">
                  <c:v>45814</c:v>
                </c:pt>
                <c:pt idx="157">
                  <c:v>45815</c:v>
                </c:pt>
                <c:pt idx="158">
                  <c:v>45816</c:v>
                </c:pt>
                <c:pt idx="159">
                  <c:v>45817</c:v>
                </c:pt>
                <c:pt idx="160">
                  <c:v>45818</c:v>
                </c:pt>
                <c:pt idx="161">
                  <c:v>45819</c:v>
                </c:pt>
                <c:pt idx="162">
                  <c:v>45820</c:v>
                </c:pt>
                <c:pt idx="163">
                  <c:v>45821</c:v>
                </c:pt>
                <c:pt idx="164">
                  <c:v>45822</c:v>
                </c:pt>
                <c:pt idx="165">
                  <c:v>45823</c:v>
                </c:pt>
                <c:pt idx="166">
                  <c:v>45824</c:v>
                </c:pt>
                <c:pt idx="167">
                  <c:v>45825</c:v>
                </c:pt>
                <c:pt idx="168">
                  <c:v>45826</c:v>
                </c:pt>
                <c:pt idx="169">
                  <c:v>45827</c:v>
                </c:pt>
                <c:pt idx="170">
                  <c:v>45828</c:v>
                </c:pt>
                <c:pt idx="171">
                  <c:v>45829</c:v>
                </c:pt>
                <c:pt idx="172">
                  <c:v>45830</c:v>
                </c:pt>
                <c:pt idx="173">
                  <c:v>45831</c:v>
                </c:pt>
                <c:pt idx="174">
                  <c:v>45832</c:v>
                </c:pt>
                <c:pt idx="175">
                  <c:v>45833</c:v>
                </c:pt>
                <c:pt idx="176">
                  <c:v>45834</c:v>
                </c:pt>
                <c:pt idx="177">
                  <c:v>45835</c:v>
                </c:pt>
                <c:pt idx="178">
                  <c:v>45836</c:v>
                </c:pt>
                <c:pt idx="179">
                  <c:v>45837</c:v>
                </c:pt>
                <c:pt idx="180">
                  <c:v>45838</c:v>
                </c:pt>
                <c:pt idx="181">
                  <c:v>45839</c:v>
                </c:pt>
                <c:pt idx="182">
                  <c:v>45840</c:v>
                </c:pt>
                <c:pt idx="183">
                  <c:v>45841</c:v>
                </c:pt>
                <c:pt idx="184">
                  <c:v>45842</c:v>
                </c:pt>
                <c:pt idx="185">
                  <c:v>45843</c:v>
                </c:pt>
                <c:pt idx="186">
                  <c:v>45844</c:v>
                </c:pt>
                <c:pt idx="187">
                  <c:v>45845</c:v>
                </c:pt>
                <c:pt idx="188">
                  <c:v>45846</c:v>
                </c:pt>
                <c:pt idx="189">
                  <c:v>45847</c:v>
                </c:pt>
                <c:pt idx="190">
                  <c:v>45848</c:v>
                </c:pt>
                <c:pt idx="191">
                  <c:v>45849</c:v>
                </c:pt>
                <c:pt idx="192">
                  <c:v>45850</c:v>
                </c:pt>
                <c:pt idx="193">
                  <c:v>45851</c:v>
                </c:pt>
                <c:pt idx="194">
                  <c:v>45852</c:v>
                </c:pt>
                <c:pt idx="195">
                  <c:v>45853</c:v>
                </c:pt>
                <c:pt idx="196">
                  <c:v>45854</c:v>
                </c:pt>
                <c:pt idx="197">
                  <c:v>45855</c:v>
                </c:pt>
                <c:pt idx="198">
                  <c:v>45856</c:v>
                </c:pt>
                <c:pt idx="199">
                  <c:v>45857</c:v>
                </c:pt>
                <c:pt idx="200">
                  <c:v>45858</c:v>
                </c:pt>
                <c:pt idx="201">
                  <c:v>45859</c:v>
                </c:pt>
                <c:pt idx="202">
                  <c:v>45860</c:v>
                </c:pt>
                <c:pt idx="203">
                  <c:v>45861</c:v>
                </c:pt>
                <c:pt idx="204">
                  <c:v>45862</c:v>
                </c:pt>
                <c:pt idx="205">
                  <c:v>45863</c:v>
                </c:pt>
                <c:pt idx="206">
                  <c:v>45864</c:v>
                </c:pt>
                <c:pt idx="207">
                  <c:v>45865</c:v>
                </c:pt>
                <c:pt idx="208">
                  <c:v>45866</c:v>
                </c:pt>
                <c:pt idx="209">
                  <c:v>45867</c:v>
                </c:pt>
                <c:pt idx="210">
                  <c:v>45868</c:v>
                </c:pt>
                <c:pt idx="211">
                  <c:v>45869</c:v>
                </c:pt>
                <c:pt idx="212">
                  <c:v>45870</c:v>
                </c:pt>
                <c:pt idx="213">
                  <c:v>45871</c:v>
                </c:pt>
                <c:pt idx="214">
                  <c:v>45872</c:v>
                </c:pt>
                <c:pt idx="215">
                  <c:v>45873</c:v>
                </c:pt>
                <c:pt idx="216">
                  <c:v>45874</c:v>
                </c:pt>
                <c:pt idx="217">
                  <c:v>45875</c:v>
                </c:pt>
                <c:pt idx="218">
                  <c:v>45876</c:v>
                </c:pt>
                <c:pt idx="219">
                  <c:v>45877</c:v>
                </c:pt>
                <c:pt idx="220">
                  <c:v>45878</c:v>
                </c:pt>
                <c:pt idx="221">
                  <c:v>45879</c:v>
                </c:pt>
                <c:pt idx="222">
                  <c:v>45880</c:v>
                </c:pt>
                <c:pt idx="223">
                  <c:v>45881</c:v>
                </c:pt>
                <c:pt idx="224">
                  <c:v>45882</c:v>
                </c:pt>
                <c:pt idx="225">
                  <c:v>45883</c:v>
                </c:pt>
                <c:pt idx="226">
                  <c:v>45884</c:v>
                </c:pt>
                <c:pt idx="227">
                  <c:v>45885</c:v>
                </c:pt>
                <c:pt idx="228">
                  <c:v>45886</c:v>
                </c:pt>
                <c:pt idx="229">
                  <c:v>45887</c:v>
                </c:pt>
                <c:pt idx="230">
                  <c:v>45888</c:v>
                </c:pt>
                <c:pt idx="231">
                  <c:v>45889</c:v>
                </c:pt>
                <c:pt idx="232">
                  <c:v>45890</c:v>
                </c:pt>
                <c:pt idx="233">
                  <c:v>45891</c:v>
                </c:pt>
                <c:pt idx="234">
                  <c:v>45892</c:v>
                </c:pt>
                <c:pt idx="235">
                  <c:v>45893</c:v>
                </c:pt>
                <c:pt idx="236">
                  <c:v>45894</c:v>
                </c:pt>
                <c:pt idx="237">
                  <c:v>45895</c:v>
                </c:pt>
                <c:pt idx="238">
                  <c:v>45896</c:v>
                </c:pt>
                <c:pt idx="239">
                  <c:v>45897</c:v>
                </c:pt>
                <c:pt idx="240">
                  <c:v>45898</c:v>
                </c:pt>
                <c:pt idx="241">
                  <c:v>45899</c:v>
                </c:pt>
                <c:pt idx="242">
                  <c:v>45900</c:v>
                </c:pt>
                <c:pt idx="243">
                  <c:v>45901</c:v>
                </c:pt>
                <c:pt idx="244">
                  <c:v>45902</c:v>
                </c:pt>
                <c:pt idx="245">
                  <c:v>45903</c:v>
                </c:pt>
                <c:pt idx="246">
                  <c:v>45904</c:v>
                </c:pt>
                <c:pt idx="247">
                  <c:v>45905</c:v>
                </c:pt>
                <c:pt idx="248">
                  <c:v>45906</c:v>
                </c:pt>
                <c:pt idx="249">
                  <c:v>45907</c:v>
                </c:pt>
                <c:pt idx="250">
                  <c:v>45908</c:v>
                </c:pt>
                <c:pt idx="251">
                  <c:v>45909</c:v>
                </c:pt>
                <c:pt idx="252">
                  <c:v>45910</c:v>
                </c:pt>
                <c:pt idx="253">
                  <c:v>45911</c:v>
                </c:pt>
                <c:pt idx="254">
                  <c:v>45912</c:v>
                </c:pt>
                <c:pt idx="255">
                  <c:v>45913</c:v>
                </c:pt>
                <c:pt idx="256">
                  <c:v>45914</c:v>
                </c:pt>
                <c:pt idx="257">
                  <c:v>45915</c:v>
                </c:pt>
                <c:pt idx="258">
                  <c:v>45916</c:v>
                </c:pt>
                <c:pt idx="259">
                  <c:v>45917</c:v>
                </c:pt>
                <c:pt idx="260">
                  <c:v>45918</c:v>
                </c:pt>
                <c:pt idx="261">
                  <c:v>45919</c:v>
                </c:pt>
                <c:pt idx="262">
                  <c:v>45920</c:v>
                </c:pt>
                <c:pt idx="263">
                  <c:v>45921</c:v>
                </c:pt>
                <c:pt idx="264">
                  <c:v>45922</c:v>
                </c:pt>
                <c:pt idx="265">
                  <c:v>45923</c:v>
                </c:pt>
                <c:pt idx="266">
                  <c:v>45924</c:v>
                </c:pt>
                <c:pt idx="267">
                  <c:v>45925</c:v>
                </c:pt>
                <c:pt idx="268">
                  <c:v>45926</c:v>
                </c:pt>
                <c:pt idx="269">
                  <c:v>45927</c:v>
                </c:pt>
                <c:pt idx="270">
                  <c:v>45928</c:v>
                </c:pt>
                <c:pt idx="271">
                  <c:v>45929</c:v>
                </c:pt>
                <c:pt idx="272">
                  <c:v>45930</c:v>
                </c:pt>
              </c:numCache>
            </c:numRef>
          </c:cat>
          <c:val>
            <c:numRef>
              <c:f>Sheet1!$C$2:$C$274</c:f>
              <c:numCache>
                <c:formatCode>#,##0.00</c:formatCode>
                <c:ptCount val="273"/>
                <c:pt idx="0">
                  <c:v>0</c:v>
                </c:pt>
                <c:pt idx="1">
                  <c:v>5.9633795446489835E-2</c:v>
                </c:pt>
                <c:pt idx="2">
                  <c:v>1.5246138940384624</c:v>
                </c:pt>
                <c:pt idx="3">
                  <c:v>1.5246138940384624</c:v>
                </c:pt>
                <c:pt idx="4">
                  <c:v>1.5246138940384624</c:v>
                </c:pt>
                <c:pt idx="5">
                  <c:v>1.951662196728754</c:v>
                </c:pt>
                <c:pt idx="6">
                  <c:v>2.5728788112782341</c:v>
                </c:pt>
                <c:pt idx="7">
                  <c:v>2.5051469901235857</c:v>
                </c:pt>
                <c:pt idx="8">
                  <c:v>2.5051469901235857</c:v>
                </c:pt>
                <c:pt idx="9">
                  <c:v>0.43918140753087531</c:v>
                </c:pt>
                <c:pt idx="10">
                  <c:v>0.43918140753087531</c:v>
                </c:pt>
                <c:pt idx="11">
                  <c:v>0.43918140753087531</c:v>
                </c:pt>
                <c:pt idx="12">
                  <c:v>1.75971504677781</c:v>
                </c:pt>
                <c:pt idx="13">
                  <c:v>3.2106550207100959</c:v>
                </c:pt>
                <c:pt idx="14">
                  <c:v>6.7217869496458915</c:v>
                </c:pt>
                <c:pt idx="15">
                  <c:v>6.3685975055497224</c:v>
                </c:pt>
                <c:pt idx="16">
                  <c:v>7.9162514417602248</c:v>
                </c:pt>
                <c:pt idx="17">
                  <c:v>7.9162514417602248</c:v>
                </c:pt>
                <c:pt idx="18">
                  <c:v>7.9162514417602248</c:v>
                </c:pt>
                <c:pt idx="19">
                  <c:v>7.9162514417602248</c:v>
                </c:pt>
                <c:pt idx="20">
                  <c:v>9.1151683913067707</c:v>
                </c:pt>
                <c:pt idx="21">
                  <c:v>8.336177712611903</c:v>
                </c:pt>
                <c:pt idx="22">
                  <c:v>9.1286207662513608</c:v>
                </c:pt>
                <c:pt idx="23">
                  <c:v>9.1244425497960968</c:v>
                </c:pt>
                <c:pt idx="24">
                  <c:v>9.1244425497960968</c:v>
                </c:pt>
                <c:pt idx="25">
                  <c:v>9.1244425497960968</c:v>
                </c:pt>
                <c:pt idx="26">
                  <c:v>9.8343783371263704</c:v>
                </c:pt>
                <c:pt idx="27">
                  <c:v>9.6345998022323798</c:v>
                </c:pt>
                <c:pt idx="28">
                  <c:v>9.60652461972089</c:v>
                </c:pt>
                <c:pt idx="29">
                  <c:v>10.271997901125518</c:v>
                </c:pt>
                <c:pt idx="30">
                  <c:v>9.7680158208036438</c:v>
                </c:pt>
                <c:pt idx="31">
                  <c:v>9.7680158208036438</c:v>
                </c:pt>
                <c:pt idx="32">
                  <c:v>9.7680158208036438</c:v>
                </c:pt>
                <c:pt idx="33">
                  <c:v>8.9502247939988067</c:v>
                </c:pt>
                <c:pt idx="34">
                  <c:v>9.69641992528285</c:v>
                </c:pt>
                <c:pt idx="35">
                  <c:v>10.537335229940892</c:v>
                </c:pt>
                <c:pt idx="36">
                  <c:v>12.727901218729464</c:v>
                </c:pt>
                <c:pt idx="37">
                  <c:v>12.071757197349964</c:v>
                </c:pt>
                <c:pt idx="38">
                  <c:v>12.071757197349964</c:v>
                </c:pt>
                <c:pt idx="39">
                  <c:v>12.071757197349964</c:v>
                </c:pt>
                <c:pt idx="40">
                  <c:v>10.276746133468251</c:v>
                </c:pt>
                <c:pt idx="41">
                  <c:v>11.333233846560464</c:v>
                </c:pt>
                <c:pt idx="42">
                  <c:v>10.841367770602517</c:v>
                </c:pt>
                <c:pt idx="43">
                  <c:v>11.039002412408582</c:v>
                </c:pt>
                <c:pt idx="44">
                  <c:v>11.991024580503783</c:v>
                </c:pt>
                <c:pt idx="45">
                  <c:v>11.991024580503783</c:v>
                </c:pt>
                <c:pt idx="46">
                  <c:v>11.991024580503783</c:v>
                </c:pt>
                <c:pt idx="47">
                  <c:v>11.991024580503783</c:v>
                </c:pt>
                <c:pt idx="48">
                  <c:v>12.779403420865499</c:v>
                </c:pt>
                <c:pt idx="49">
                  <c:v>12.143551965080391</c:v>
                </c:pt>
                <c:pt idx="50">
                  <c:v>8.8136363203382029</c:v>
                </c:pt>
                <c:pt idx="51">
                  <c:v>7.3223164209366365</c:v>
                </c:pt>
                <c:pt idx="52">
                  <c:v>7.3223164209366365</c:v>
                </c:pt>
                <c:pt idx="53">
                  <c:v>7.3223164209366365</c:v>
                </c:pt>
                <c:pt idx="54">
                  <c:v>6.4072578830917326</c:v>
                </c:pt>
                <c:pt idx="55">
                  <c:v>5.204642797137371</c:v>
                </c:pt>
                <c:pt idx="56">
                  <c:v>5.6776343803587759</c:v>
                </c:pt>
                <c:pt idx="57">
                  <c:v>5.9483558259068925</c:v>
                </c:pt>
                <c:pt idx="58">
                  <c:v>8.4399288376965522</c:v>
                </c:pt>
                <c:pt idx="59">
                  <c:v>8.4399288376965522</c:v>
                </c:pt>
                <c:pt idx="60">
                  <c:v>8.4399288376965522</c:v>
                </c:pt>
                <c:pt idx="61">
                  <c:v>6.6750722476136781</c:v>
                </c:pt>
                <c:pt idx="62">
                  <c:v>1.7010040437180241</c:v>
                </c:pt>
                <c:pt idx="63">
                  <c:v>1.8494159135870047</c:v>
                </c:pt>
                <c:pt idx="64">
                  <c:v>-0.12718637827208168</c:v>
                </c:pt>
                <c:pt idx="65">
                  <c:v>-1.046195126217242</c:v>
                </c:pt>
                <c:pt idx="66">
                  <c:v>-1.046195126217242</c:v>
                </c:pt>
                <c:pt idx="67">
                  <c:v>-1.046195126217242</c:v>
                </c:pt>
                <c:pt idx="68">
                  <c:v>-5.2753957024956888</c:v>
                </c:pt>
                <c:pt idx="69">
                  <c:v>-6.1057549462685383</c:v>
                </c:pt>
                <c:pt idx="70">
                  <c:v>-5.7163872271448035</c:v>
                </c:pt>
                <c:pt idx="71">
                  <c:v>-6.7249518045233714</c:v>
                </c:pt>
                <c:pt idx="72">
                  <c:v>-3.8620305425153045</c:v>
                </c:pt>
                <c:pt idx="73">
                  <c:v>-3.8620305425153045</c:v>
                </c:pt>
                <c:pt idx="74">
                  <c:v>-3.8620305425153045</c:v>
                </c:pt>
                <c:pt idx="75">
                  <c:v>-3.1389191546213668</c:v>
                </c:pt>
                <c:pt idx="76">
                  <c:v>-2.8233678595756651</c:v>
                </c:pt>
                <c:pt idx="77">
                  <c:v>-1.2567456946826927</c:v>
                </c:pt>
                <c:pt idx="78">
                  <c:v>-1.198057492258453</c:v>
                </c:pt>
                <c:pt idx="79">
                  <c:v>-0.67858934697564433</c:v>
                </c:pt>
                <c:pt idx="80">
                  <c:v>-0.67858934697564433</c:v>
                </c:pt>
                <c:pt idx="81">
                  <c:v>-0.67858934697564433</c:v>
                </c:pt>
                <c:pt idx="82">
                  <c:v>1.6193803020344122</c:v>
                </c:pt>
                <c:pt idx="83">
                  <c:v>2.2596278470139897</c:v>
                </c:pt>
                <c:pt idx="84">
                  <c:v>1.7341295669925927</c:v>
                </c:pt>
                <c:pt idx="85">
                  <c:v>0.50272297856148729</c:v>
                </c:pt>
                <c:pt idx="86">
                  <c:v>-1.8168464724782507</c:v>
                </c:pt>
                <c:pt idx="87">
                  <c:v>-1.8168464724782507</c:v>
                </c:pt>
                <c:pt idx="88">
                  <c:v>-1.8168464724782507</c:v>
                </c:pt>
                <c:pt idx="89">
                  <c:v>-0.60003989097854316</c:v>
                </c:pt>
                <c:pt idx="90">
                  <c:v>-1.266660804369979</c:v>
                </c:pt>
                <c:pt idx="91">
                  <c:v>-6.5962871850544502E-2</c:v>
                </c:pt>
                <c:pt idx="92">
                  <c:v>-9.0815178200647217</c:v>
                </c:pt>
                <c:pt idx="93">
                  <c:v>-15.459943666216569</c:v>
                </c:pt>
                <c:pt idx="94">
                  <c:v>-15.459943666216569</c:v>
                </c:pt>
                <c:pt idx="95">
                  <c:v>-15.459943666216569</c:v>
                </c:pt>
                <c:pt idx="96">
                  <c:v>-13.899991320558113</c:v>
                </c:pt>
                <c:pt idx="97">
                  <c:v>-13.968008149656509</c:v>
                </c:pt>
                <c:pt idx="98">
                  <c:v>-7.3875693063317316</c:v>
                </c:pt>
                <c:pt idx="99">
                  <c:v>-11.05387792701894</c:v>
                </c:pt>
                <c:pt idx="100">
                  <c:v>-9.5607491772010782</c:v>
                </c:pt>
                <c:pt idx="101">
                  <c:v>-9.5607491772010782</c:v>
                </c:pt>
                <c:pt idx="102">
                  <c:v>-9.5607491772010782</c:v>
                </c:pt>
                <c:pt idx="103">
                  <c:v>-8.9370308262565423</c:v>
                </c:pt>
                <c:pt idx="104">
                  <c:v>-8.1144370989241654</c:v>
                </c:pt>
                <c:pt idx="105">
                  <c:v>-9.5914831671521821</c:v>
                </c:pt>
                <c:pt idx="106">
                  <c:v>-8.7834090111759799</c:v>
                </c:pt>
                <c:pt idx="107">
                  <c:v>-8.7834090111759799</c:v>
                </c:pt>
                <c:pt idx="108">
                  <c:v>-8.7834090111759799</c:v>
                </c:pt>
                <c:pt idx="109">
                  <c:v>-8.7834090111759799</c:v>
                </c:pt>
                <c:pt idx="110">
                  <c:v>-9.970801506179594</c:v>
                </c:pt>
                <c:pt idx="111">
                  <c:v>-7.107205725371335</c:v>
                </c:pt>
                <c:pt idx="112">
                  <c:v>-5.1979001425394582</c:v>
                </c:pt>
                <c:pt idx="113">
                  <c:v>-3.3591061583401971</c:v>
                </c:pt>
                <c:pt idx="114">
                  <c:v>-3.580666900347873</c:v>
                </c:pt>
                <c:pt idx="115">
                  <c:v>-3.580666900347873</c:v>
                </c:pt>
                <c:pt idx="116">
                  <c:v>-3.580666900347873</c:v>
                </c:pt>
                <c:pt idx="117">
                  <c:v>-3.4966250245993757</c:v>
                </c:pt>
                <c:pt idx="118">
                  <c:v>-2.6439205246862163</c:v>
                </c:pt>
                <c:pt idx="119">
                  <c:v>-2.8470564531574705</c:v>
                </c:pt>
                <c:pt idx="120">
                  <c:v>-2.1243833441459081</c:v>
                </c:pt>
                <c:pt idx="121">
                  <c:v>0.3474424172483781</c:v>
                </c:pt>
                <c:pt idx="122">
                  <c:v>0.3474424172483781</c:v>
                </c:pt>
                <c:pt idx="123">
                  <c:v>0.3474424172483781</c:v>
                </c:pt>
                <c:pt idx="124">
                  <c:v>0.41522363977994914</c:v>
                </c:pt>
                <c:pt idx="125">
                  <c:v>-0.66223559116374009</c:v>
                </c:pt>
                <c:pt idx="126">
                  <c:v>-0.5344804637061551</c:v>
                </c:pt>
                <c:pt idx="127">
                  <c:v>0.97442505917524347</c:v>
                </c:pt>
                <c:pt idx="128">
                  <c:v>0.84122437993925381</c:v>
                </c:pt>
                <c:pt idx="129">
                  <c:v>0.84122437993925381</c:v>
                </c:pt>
                <c:pt idx="130">
                  <c:v>0.84122437993925381</c:v>
                </c:pt>
                <c:pt idx="131">
                  <c:v>4.4828209118511264</c:v>
                </c:pt>
                <c:pt idx="132">
                  <c:v>5.8273066186900868</c:v>
                </c:pt>
                <c:pt idx="133">
                  <c:v>6.444316515989934</c:v>
                </c:pt>
                <c:pt idx="134">
                  <c:v>6.6387578021241289</c:v>
                </c:pt>
                <c:pt idx="135">
                  <c:v>6.9528536566038079</c:v>
                </c:pt>
                <c:pt idx="136">
                  <c:v>6.9528536566038079</c:v>
                </c:pt>
                <c:pt idx="137">
                  <c:v>6.9528536566038079</c:v>
                </c:pt>
                <c:pt idx="138">
                  <c:v>6.4915644995524158</c:v>
                </c:pt>
                <c:pt idx="139">
                  <c:v>6.2553239483891021</c:v>
                </c:pt>
                <c:pt idx="140">
                  <c:v>3.4489178615719762</c:v>
                </c:pt>
                <c:pt idx="141">
                  <c:v>3.5425784387462578</c:v>
                </c:pt>
                <c:pt idx="142">
                  <c:v>3.2459947390320432</c:v>
                </c:pt>
                <c:pt idx="143">
                  <c:v>3.2459947390320432</c:v>
                </c:pt>
                <c:pt idx="144">
                  <c:v>3.2459947390320432</c:v>
                </c:pt>
                <c:pt idx="145">
                  <c:v>3.2459947390320432</c:v>
                </c:pt>
                <c:pt idx="146">
                  <c:v>5.3592330058756632</c:v>
                </c:pt>
                <c:pt idx="147">
                  <c:v>4.6373528522986929</c:v>
                </c:pt>
                <c:pt idx="148">
                  <c:v>5.2560455631685876</c:v>
                </c:pt>
                <c:pt idx="149">
                  <c:v>5.0978484205644881</c:v>
                </c:pt>
                <c:pt idx="150">
                  <c:v>5.0978484205644881</c:v>
                </c:pt>
                <c:pt idx="151">
                  <c:v>5.0978484205644881</c:v>
                </c:pt>
                <c:pt idx="152">
                  <c:v>5.1793594257725672</c:v>
                </c:pt>
                <c:pt idx="153">
                  <c:v>6.2522629630733073</c:v>
                </c:pt>
                <c:pt idx="154">
                  <c:v>5.5339726428855096</c:v>
                </c:pt>
                <c:pt idx="155">
                  <c:v>5.0762720525213245</c:v>
                </c:pt>
                <c:pt idx="156">
                  <c:v>7.0246775584795751</c:v>
                </c:pt>
                <c:pt idx="157">
                  <c:v>7.0246775584795751</c:v>
                </c:pt>
                <c:pt idx="158">
                  <c:v>7.0246775584795751</c:v>
                </c:pt>
                <c:pt idx="159">
                  <c:v>7.174515101418244</c:v>
                </c:pt>
                <c:pt idx="160">
                  <c:v>7.4992848200664985</c:v>
                </c:pt>
                <c:pt idx="161">
                  <c:v>6.9554624293155065</c:v>
                </c:pt>
                <c:pt idx="162">
                  <c:v>6.6488508834384952</c:v>
                </c:pt>
                <c:pt idx="163">
                  <c:v>4.824432066570572</c:v>
                </c:pt>
                <c:pt idx="164">
                  <c:v>4.824432066570572</c:v>
                </c:pt>
                <c:pt idx="165">
                  <c:v>4.824432066570572</c:v>
                </c:pt>
                <c:pt idx="166">
                  <c:v>6.408259844351738</c:v>
                </c:pt>
                <c:pt idx="167">
                  <c:v>5.7970337082568824</c:v>
                </c:pt>
                <c:pt idx="168">
                  <c:v>7.7528069862363491</c:v>
                </c:pt>
                <c:pt idx="169">
                  <c:v>7.7528069862363491</c:v>
                </c:pt>
                <c:pt idx="170">
                  <c:v>8.4370071895977681</c:v>
                </c:pt>
                <c:pt idx="171">
                  <c:v>8.4370071895977681</c:v>
                </c:pt>
                <c:pt idx="172">
                  <c:v>8.4370071895977681</c:v>
                </c:pt>
                <c:pt idx="173">
                  <c:v>10.113886260904593</c:v>
                </c:pt>
                <c:pt idx="174">
                  <c:v>11.372833483614908</c:v>
                </c:pt>
                <c:pt idx="175">
                  <c:v>12.341553317107445</c:v>
                </c:pt>
                <c:pt idx="176">
                  <c:v>14.154839090341852</c:v>
                </c:pt>
                <c:pt idx="177">
                  <c:v>13.689575655852737</c:v>
                </c:pt>
                <c:pt idx="178">
                  <c:v>13.689575655852737</c:v>
                </c:pt>
                <c:pt idx="179">
                  <c:v>13.689575655852737</c:v>
                </c:pt>
                <c:pt idx="180">
                  <c:v>14.542819770806048</c:v>
                </c:pt>
                <c:pt idx="181">
                  <c:v>15.948227508997203</c:v>
                </c:pt>
                <c:pt idx="182">
                  <c:v>17.047046501946838</c:v>
                </c:pt>
                <c:pt idx="183">
                  <c:v>18.719785991208582</c:v>
                </c:pt>
                <c:pt idx="184">
                  <c:v>18.719785991208582</c:v>
                </c:pt>
                <c:pt idx="185">
                  <c:v>18.719785991208582</c:v>
                </c:pt>
                <c:pt idx="186">
                  <c:v>18.719785991208582</c:v>
                </c:pt>
                <c:pt idx="187">
                  <c:v>17.422902311133303</c:v>
                </c:pt>
                <c:pt idx="188">
                  <c:v>14.96521801055648</c:v>
                </c:pt>
                <c:pt idx="189">
                  <c:v>14.854869901600654</c:v>
                </c:pt>
                <c:pt idx="190">
                  <c:v>16.220312559218407</c:v>
                </c:pt>
                <c:pt idx="191">
                  <c:v>15.754869253049254</c:v>
                </c:pt>
                <c:pt idx="192">
                  <c:v>15.754869253049254</c:v>
                </c:pt>
                <c:pt idx="193">
                  <c:v>15.754869253049254</c:v>
                </c:pt>
                <c:pt idx="194">
                  <c:v>16.477664598801155</c:v>
                </c:pt>
                <c:pt idx="195">
                  <c:v>14.642561784148844</c:v>
                </c:pt>
                <c:pt idx="196">
                  <c:v>14.627785072292321</c:v>
                </c:pt>
                <c:pt idx="197">
                  <c:v>16.225856913750668</c:v>
                </c:pt>
                <c:pt idx="198">
                  <c:v>16.885861209390395</c:v>
                </c:pt>
                <c:pt idx="199">
                  <c:v>16.885861209390395</c:v>
                </c:pt>
                <c:pt idx="200">
                  <c:v>16.885861209390395</c:v>
                </c:pt>
                <c:pt idx="201">
                  <c:v>16.757764072400327</c:v>
                </c:pt>
                <c:pt idx="202">
                  <c:v>17.653379368323186</c:v>
                </c:pt>
                <c:pt idx="203">
                  <c:v>19.326974514767102</c:v>
                </c:pt>
                <c:pt idx="204">
                  <c:v>19.191685677329961</c:v>
                </c:pt>
                <c:pt idx="205">
                  <c:v>19.812263874085456</c:v>
                </c:pt>
                <c:pt idx="206">
                  <c:v>19.812263874085456</c:v>
                </c:pt>
                <c:pt idx="207">
                  <c:v>19.812263874085456</c:v>
                </c:pt>
                <c:pt idx="208">
                  <c:v>19.195437015220573</c:v>
                </c:pt>
                <c:pt idx="209">
                  <c:v>18.623864984364946</c:v>
                </c:pt>
                <c:pt idx="210">
                  <c:v>18.85833468617113</c:v>
                </c:pt>
                <c:pt idx="211">
                  <c:v>17.231093231697315</c:v>
                </c:pt>
                <c:pt idx="212">
                  <c:v>14.210284535717332</c:v>
                </c:pt>
                <c:pt idx="213">
                  <c:v>14.210284535717332</c:v>
                </c:pt>
                <c:pt idx="214">
                  <c:v>14.210284535717332</c:v>
                </c:pt>
                <c:pt idx="215">
                  <c:v>15.455364538587201</c:v>
                </c:pt>
                <c:pt idx="216">
                  <c:v>14.850216038554876</c:v>
                </c:pt>
                <c:pt idx="217">
                  <c:v>14.661569913943406</c:v>
                </c:pt>
                <c:pt idx="218">
                  <c:v>13.339506732065075</c:v>
                </c:pt>
                <c:pt idx="219">
                  <c:v>14.820161634211848</c:v>
                </c:pt>
                <c:pt idx="220">
                  <c:v>14.820161634211848</c:v>
                </c:pt>
                <c:pt idx="221">
                  <c:v>14.820161634211848</c:v>
                </c:pt>
                <c:pt idx="222">
                  <c:v>14.770926195255019</c:v>
                </c:pt>
                <c:pt idx="223">
                  <c:v>17.143849766714148</c:v>
                </c:pt>
                <c:pt idx="224">
                  <c:v>16.530690643409727</c:v>
                </c:pt>
                <c:pt idx="225">
                  <c:v>17.851675228558772</c:v>
                </c:pt>
                <c:pt idx="226">
                  <c:v>15.892044843074004</c:v>
                </c:pt>
                <c:pt idx="227">
                  <c:v>15.892044843074004</c:v>
                </c:pt>
                <c:pt idx="228">
                  <c:v>15.892044843074004</c:v>
                </c:pt>
                <c:pt idx="229">
                  <c:v>16.667072644648883</c:v>
                </c:pt>
                <c:pt idx="230">
                  <c:v>16.556090551355986</c:v>
                </c:pt>
                <c:pt idx="231">
                  <c:v>17.157924725678097</c:v>
                </c:pt>
                <c:pt idx="232">
                  <c:v>16.736546814366292</c:v>
                </c:pt>
                <c:pt idx="233">
                  <c:v>19.513835856299821</c:v>
                </c:pt>
                <c:pt idx="234">
                  <c:v>19.513835856299821</c:v>
                </c:pt>
                <c:pt idx="235">
                  <c:v>19.513835856299821</c:v>
                </c:pt>
                <c:pt idx="236">
                  <c:v>19.375512634288317</c:v>
                </c:pt>
                <c:pt idx="237">
                  <c:v>20.935544148820039</c:v>
                </c:pt>
                <c:pt idx="238">
                  <c:v>21.658425630306045</c:v>
                </c:pt>
                <c:pt idx="239">
                  <c:v>21.871845278738466</c:v>
                </c:pt>
                <c:pt idx="240">
                  <c:v>22.128352428105735</c:v>
                </c:pt>
                <c:pt idx="241">
                  <c:v>22.128352428105735</c:v>
                </c:pt>
                <c:pt idx="242">
                  <c:v>22.128352428105735</c:v>
                </c:pt>
                <c:pt idx="243">
                  <c:v>22.128352428105735</c:v>
                </c:pt>
                <c:pt idx="244">
                  <c:v>21.23730359279261</c:v>
                </c:pt>
                <c:pt idx="245">
                  <c:v>20.820599811758168</c:v>
                </c:pt>
                <c:pt idx="246">
                  <c:v>22.597092959508537</c:v>
                </c:pt>
                <c:pt idx="247">
                  <c:v>19.713418685739171</c:v>
                </c:pt>
                <c:pt idx="248">
                  <c:v>19.713418685739171</c:v>
                </c:pt>
                <c:pt idx="249">
                  <c:v>19.713418685739171</c:v>
                </c:pt>
                <c:pt idx="250">
                  <c:v>19.370415425552288</c:v>
                </c:pt>
                <c:pt idx="251">
                  <c:v>20.948010396279315</c:v>
                </c:pt>
                <c:pt idx="252">
                  <c:v>21.249189690748604</c:v>
                </c:pt>
                <c:pt idx="253">
                  <c:v>22.768714609613806</c:v>
                </c:pt>
                <c:pt idx="254">
                  <c:v>23.02497791885143</c:v>
                </c:pt>
                <c:pt idx="255">
                  <c:v>23.02497791885143</c:v>
                </c:pt>
                <c:pt idx="256">
                  <c:v>23.02497791885143</c:v>
                </c:pt>
                <c:pt idx="257">
                  <c:v>23.308608324198076</c:v>
                </c:pt>
                <c:pt idx="258">
                  <c:v>23.256627942067531</c:v>
                </c:pt>
                <c:pt idx="259">
                  <c:v>24.737359479683608</c:v>
                </c:pt>
                <c:pt idx="260">
                  <c:v>25.88645324055825</c:v>
                </c:pt>
                <c:pt idx="261">
                  <c:v>26.426806767958432</c:v>
                </c:pt>
                <c:pt idx="262">
                  <c:v>26.426806767958432</c:v>
                </c:pt>
                <c:pt idx="263">
                  <c:v>26.426806767958432</c:v>
                </c:pt>
                <c:pt idx="264">
                  <c:v>25.70121644430494</c:v>
                </c:pt>
                <c:pt idx="265">
                  <c:v>25.530516319884413</c:v>
                </c:pt>
                <c:pt idx="266">
                  <c:v>25.434549078418776</c:v>
                </c:pt>
                <c:pt idx="267">
                  <c:v>25.523148547863194</c:v>
                </c:pt>
                <c:pt idx="268">
                  <c:v>26.523480195773551</c:v>
                </c:pt>
                <c:pt idx="269">
                  <c:v>26.523480195773551</c:v>
                </c:pt>
                <c:pt idx="270">
                  <c:v>26.523480195773551</c:v>
                </c:pt>
                <c:pt idx="271">
                  <c:v>26.336007037188345</c:v>
                </c:pt>
                <c:pt idx="272">
                  <c:v>25.47723756823239</c:v>
                </c:pt>
              </c:numCache>
            </c:numRef>
          </c:val>
          <c:smooth val="0"/>
          <c:extLst>
            <c:ext xmlns:c16="http://schemas.microsoft.com/office/drawing/2014/chart" uri="{C3380CC4-5D6E-409C-BE32-E72D297353CC}">
              <c16:uniqueId val="{00000001-253C-C949-BCDF-A058160E6B25}"/>
            </c:ext>
          </c:extLst>
        </c:ser>
        <c:dLbls>
          <c:showLegendKey val="0"/>
          <c:showVal val="0"/>
          <c:showCatName val="0"/>
          <c:showSerName val="0"/>
          <c:showPercent val="0"/>
          <c:showBubbleSize val="0"/>
        </c:dLbls>
        <c:smooth val="0"/>
        <c:axId val="1331949168"/>
        <c:axId val="1332220912"/>
      </c:lineChart>
      <c:dateAx>
        <c:axId val="1331949168"/>
        <c:scaling>
          <c:orientation val="minMax"/>
        </c:scaling>
        <c:delete val="0"/>
        <c:axPos val="b"/>
        <c:numFmt formatCode="[$-409]mmm\ \'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32220912"/>
        <c:crosses val="autoZero"/>
        <c:auto val="1"/>
        <c:lblOffset val="100"/>
        <c:baseTimeUnit val="days"/>
        <c:majorUnit val="2"/>
        <c:majorTimeUnit val="months"/>
      </c:dateAx>
      <c:valAx>
        <c:axId val="13322209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33194916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EPS- Euro</c:v>
                </c:pt>
              </c:strCache>
            </c:strRef>
          </c:tx>
          <c:spPr>
            <a:ln w="28575" cap="rnd">
              <a:solidFill>
                <a:schemeClr val="accent1"/>
              </a:solidFill>
              <a:prstDash val="sysDash"/>
              <a:round/>
            </a:ln>
            <a:effectLst/>
          </c:spPr>
          <c:marker>
            <c:symbol val="none"/>
          </c:marker>
          <c:cat>
            <c:numRef>
              <c:f>Sheet1!$A$2:$A$12</c:f>
              <c:numCache>
                <c:formatCode>mmm\-yy</c:formatCode>
                <c:ptCount val="11"/>
                <c:pt idx="0">
                  <c:v>44986</c:v>
                </c:pt>
                <c:pt idx="1">
                  <c:v>45078</c:v>
                </c:pt>
                <c:pt idx="2">
                  <c:v>45170</c:v>
                </c:pt>
                <c:pt idx="3">
                  <c:v>45261</c:v>
                </c:pt>
                <c:pt idx="4">
                  <c:v>45352</c:v>
                </c:pt>
                <c:pt idx="5">
                  <c:v>45444</c:v>
                </c:pt>
                <c:pt idx="6">
                  <c:v>45536</c:v>
                </c:pt>
                <c:pt idx="7">
                  <c:v>45627</c:v>
                </c:pt>
                <c:pt idx="8">
                  <c:v>45717</c:v>
                </c:pt>
                <c:pt idx="9">
                  <c:v>45809</c:v>
                </c:pt>
                <c:pt idx="10" formatCode="d\-mmm">
                  <c:v>45925</c:v>
                </c:pt>
              </c:numCache>
            </c:numRef>
          </c:cat>
          <c:val>
            <c:numRef>
              <c:f>Sheet1!$B$2:$B$12</c:f>
              <c:numCache>
                <c:formatCode>General</c:formatCode>
                <c:ptCount val="11"/>
                <c:pt idx="0">
                  <c:v>100</c:v>
                </c:pt>
                <c:pt idx="1">
                  <c:v>113.41464338280774</c:v>
                </c:pt>
                <c:pt idx="2">
                  <c:v>128.53920462243676</c:v>
                </c:pt>
                <c:pt idx="3">
                  <c:v>132.52255550197719</c:v>
                </c:pt>
                <c:pt idx="4">
                  <c:v>141.92868581854108</c:v>
                </c:pt>
                <c:pt idx="5">
                  <c:v>146.20236962158259</c:v>
                </c:pt>
                <c:pt idx="6">
                  <c:v>150.03749081664338</c:v>
                </c:pt>
                <c:pt idx="7">
                  <c:v>158.14589187328693</c:v>
                </c:pt>
                <c:pt idx="8">
                  <c:v>149.73347437622604</c:v>
                </c:pt>
                <c:pt idx="9">
                  <c:v>167.39786803064234</c:v>
                </c:pt>
                <c:pt idx="10">
                  <c:v>171.1310613309366</c:v>
                </c:pt>
              </c:numCache>
            </c:numRef>
          </c:val>
          <c:smooth val="0"/>
          <c:extLst>
            <c:ext xmlns:c16="http://schemas.microsoft.com/office/drawing/2014/chart" uri="{C3380CC4-5D6E-409C-BE32-E72D297353CC}">
              <c16:uniqueId val="{00000000-A95B-6D49-BEC9-3576469D7778}"/>
            </c:ext>
          </c:extLst>
        </c:ser>
        <c:ser>
          <c:idx val="1"/>
          <c:order val="1"/>
          <c:tx>
            <c:strRef>
              <c:f>Sheet1!$C$1</c:f>
              <c:strCache>
                <c:ptCount val="1"/>
                <c:pt idx="0">
                  <c:v>Dividends Per Share Euro</c:v>
                </c:pt>
              </c:strCache>
            </c:strRef>
          </c:tx>
          <c:spPr>
            <a:ln w="28575" cap="rnd">
              <a:solidFill>
                <a:schemeClr val="accent1"/>
              </a:solidFill>
              <a:round/>
            </a:ln>
            <a:effectLst/>
          </c:spPr>
          <c:marker>
            <c:symbol val="none"/>
          </c:marker>
          <c:cat>
            <c:numRef>
              <c:f>Sheet1!$A$2:$A$12</c:f>
              <c:numCache>
                <c:formatCode>mmm\-yy</c:formatCode>
                <c:ptCount val="11"/>
                <c:pt idx="0">
                  <c:v>44986</c:v>
                </c:pt>
                <c:pt idx="1">
                  <c:v>45078</c:v>
                </c:pt>
                <c:pt idx="2">
                  <c:v>45170</c:v>
                </c:pt>
                <c:pt idx="3">
                  <c:v>45261</c:v>
                </c:pt>
                <c:pt idx="4">
                  <c:v>45352</c:v>
                </c:pt>
                <c:pt idx="5">
                  <c:v>45444</c:v>
                </c:pt>
                <c:pt idx="6">
                  <c:v>45536</c:v>
                </c:pt>
                <c:pt idx="7">
                  <c:v>45627</c:v>
                </c:pt>
                <c:pt idx="8">
                  <c:v>45717</c:v>
                </c:pt>
                <c:pt idx="9">
                  <c:v>45809</c:v>
                </c:pt>
                <c:pt idx="10" formatCode="d\-mmm">
                  <c:v>45925</c:v>
                </c:pt>
              </c:numCache>
            </c:numRef>
          </c:cat>
          <c:val>
            <c:numRef>
              <c:f>Sheet1!$C$2:$C$12</c:f>
              <c:numCache>
                <c:formatCode>General</c:formatCode>
                <c:ptCount val="11"/>
                <c:pt idx="0">
                  <c:v>100</c:v>
                </c:pt>
                <c:pt idx="1">
                  <c:v>114.38783524693969</c:v>
                </c:pt>
                <c:pt idx="2">
                  <c:v>126.98762319308067</c:v>
                </c:pt>
                <c:pt idx="3">
                  <c:v>122.63006908451329</c:v>
                </c:pt>
                <c:pt idx="4">
                  <c:v>134.80741940378701</c:v>
                </c:pt>
                <c:pt idx="5">
                  <c:v>160.44627698509422</c:v>
                </c:pt>
                <c:pt idx="6">
                  <c:v>169.48481028241721</c:v>
                </c:pt>
                <c:pt idx="7">
                  <c:v>177.27044119990802</c:v>
                </c:pt>
                <c:pt idx="8">
                  <c:v>173.89017671473033</c:v>
                </c:pt>
                <c:pt idx="9">
                  <c:v>194.83240396737312</c:v>
                </c:pt>
                <c:pt idx="10">
                  <c:v>205.71404985651537</c:v>
                </c:pt>
              </c:numCache>
            </c:numRef>
          </c:val>
          <c:smooth val="0"/>
          <c:extLst>
            <c:ext xmlns:c16="http://schemas.microsoft.com/office/drawing/2014/chart" uri="{C3380CC4-5D6E-409C-BE32-E72D297353CC}">
              <c16:uniqueId val="{00000001-A95B-6D49-BEC9-3576469D7778}"/>
            </c:ext>
          </c:extLst>
        </c:ser>
        <c:ser>
          <c:idx val="2"/>
          <c:order val="2"/>
          <c:tx>
            <c:strRef>
              <c:f>Sheet1!$D$1</c:f>
              <c:strCache>
                <c:ptCount val="1"/>
                <c:pt idx="0">
                  <c:v>EPS U.S.</c:v>
                </c:pt>
              </c:strCache>
            </c:strRef>
          </c:tx>
          <c:spPr>
            <a:ln w="19050" cap="rnd">
              <a:solidFill>
                <a:schemeClr val="tx1">
                  <a:lumMod val="65000"/>
                  <a:lumOff val="35000"/>
                </a:schemeClr>
              </a:solidFill>
              <a:prstDash val="sysDash"/>
              <a:round/>
            </a:ln>
            <a:effectLst/>
          </c:spPr>
          <c:marker>
            <c:symbol val="none"/>
          </c:marker>
          <c:cat>
            <c:numRef>
              <c:f>Sheet1!$A$2:$A$12</c:f>
              <c:numCache>
                <c:formatCode>mmm\-yy</c:formatCode>
                <c:ptCount val="11"/>
                <c:pt idx="0">
                  <c:v>44986</c:v>
                </c:pt>
                <c:pt idx="1">
                  <c:v>45078</c:v>
                </c:pt>
                <c:pt idx="2">
                  <c:v>45170</c:v>
                </c:pt>
                <c:pt idx="3">
                  <c:v>45261</c:v>
                </c:pt>
                <c:pt idx="4">
                  <c:v>45352</c:v>
                </c:pt>
                <c:pt idx="5">
                  <c:v>45444</c:v>
                </c:pt>
                <c:pt idx="6">
                  <c:v>45536</c:v>
                </c:pt>
                <c:pt idx="7">
                  <c:v>45627</c:v>
                </c:pt>
                <c:pt idx="8">
                  <c:v>45717</c:v>
                </c:pt>
                <c:pt idx="9">
                  <c:v>45809</c:v>
                </c:pt>
                <c:pt idx="10" formatCode="d\-mmm">
                  <c:v>45925</c:v>
                </c:pt>
              </c:numCache>
            </c:numRef>
          </c:cat>
          <c:val>
            <c:numRef>
              <c:f>Sheet1!$D$2:$D$12</c:f>
              <c:numCache>
                <c:formatCode>General</c:formatCode>
                <c:ptCount val="11"/>
                <c:pt idx="0">
                  <c:v>100</c:v>
                </c:pt>
                <c:pt idx="1">
                  <c:v>105.08104297216174</c:v>
                </c:pt>
                <c:pt idx="2">
                  <c:v>111.71257202588708</c:v>
                </c:pt>
                <c:pt idx="3">
                  <c:v>116.64346099049263</c:v>
                </c:pt>
                <c:pt idx="4">
                  <c:v>105.44904280414326</c:v>
                </c:pt>
                <c:pt idx="5">
                  <c:v>101.31787925935106</c:v>
                </c:pt>
                <c:pt idx="6">
                  <c:v>105.20275947837013</c:v>
                </c:pt>
                <c:pt idx="7">
                  <c:v>103.59226992517489</c:v>
                </c:pt>
                <c:pt idx="8">
                  <c:v>116.31446857188861</c:v>
                </c:pt>
                <c:pt idx="9">
                  <c:v>125.26455564708642</c:v>
                </c:pt>
                <c:pt idx="10">
                  <c:v>125.5419955231328</c:v>
                </c:pt>
              </c:numCache>
            </c:numRef>
          </c:val>
          <c:smooth val="0"/>
          <c:extLst>
            <c:ext xmlns:c16="http://schemas.microsoft.com/office/drawing/2014/chart" uri="{C3380CC4-5D6E-409C-BE32-E72D297353CC}">
              <c16:uniqueId val="{00000002-A95B-6D49-BEC9-3576469D7778}"/>
            </c:ext>
          </c:extLst>
        </c:ser>
        <c:ser>
          <c:idx val="3"/>
          <c:order val="3"/>
          <c:tx>
            <c:strRef>
              <c:f>Sheet1!$E$1</c:f>
              <c:strCache>
                <c:ptCount val="1"/>
                <c:pt idx="0">
                  <c:v>Dividends Per Share U.S.</c:v>
                </c:pt>
              </c:strCache>
            </c:strRef>
          </c:tx>
          <c:spPr>
            <a:ln w="19050" cap="rnd">
              <a:solidFill>
                <a:schemeClr val="tx1">
                  <a:lumMod val="65000"/>
                  <a:lumOff val="35000"/>
                </a:schemeClr>
              </a:solidFill>
              <a:round/>
            </a:ln>
            <a:effectLst/>
          </c:spPr>
          <c:marker>
            <c:symbol val="none"/>
          </c:marker>
          <c:cat>
            <c:numRef>
              <c:f>Sheet1!$A$2:$A$12</c:f>
              <c:numCache>
                <c:formatCode>mmm\-yy</c:formatCode>
                <c:ptCount val="11"/>
                <c:pt idx="0">
                  <c:v>44986</c:v>
                </c:pt>
                <c:pt idx="1">
                  <c:v>45078</c:v>
                </c:pt>
                <c:pt idx="2">
                  <c:v>45170</c:v>
                </c:pt>
                <c:pt idx="3">
                  <c:v>45261</c:v>
                </c:pt>
                <c:pt idx="4">
                  <c:v>45352</c:v>
                </c:pt>
                <c:pt idx="5">
                  <c:v>45444</c:v>
                </c:pt>
                <c:pt idx="6">
                  <c:v>45536</c:v>
                </c:pt>
                <c:pt idx="7">
                  <c:v>45627</c:v>
                </c:pt>
                <c:pt idx="8">
                  <c:v>45717</c:v>
                </c:pt>
                <c:pt idx="9">
                  <c:v>45809</c:v>
                </c:pt>
                <c:pt idx="10" formatCode="d\-mmm">
                  <c:v>45925</c:v>
                </c:pt>
              </c:numCache>
            </c:numRef>
          </c:cat>
          <c:val>
            <c:numRef>
              <c:f>Sheet1!$E$2:$E$12</c:f>
              <c:numCache>
                <c:formatCode>General</c:formatCode>
                <c:ptCount val="11"/>
                <c:pt idx="0">
                  <c:v>100</c:v>
                </c:pt>
                <c:pt idx="1">
                  <c:v>101.04851702797757</c:v>
                </c:pt>
                <c:pt idx="2">
                  <c:v>102.23697899348085</c:v>
                </c:pt>
                <c:pt idx="3">
                  <c:v>103.85532324804686</c:v>
                </c:pt>
                <c:pt idx="4">
                  <c:v>105.22847836774474</c:v>
                </c:pt>
                <c:pt idx="5">
                  <c:v>107.333391103924</c:v>
                </c:pt>
                <c:pt idx="6">
                  <c:v>110.32686734557666</c:v>
                </c:pt>
                <c:pt idx="7">
                  <c:v>112.77287607430986</c:v>
                </c:pt>
                <c:pt idx="8">
                  <c:v>115.71381178706218</c:v>
                </c:pt>
                <c:pt idx="9">
                  <c:v>119.08799814059306</c:v>
                </c:pt>
                <c:pt idx="10">
                  <c:v>121.44372352761043</c:v>
                </c:pt>
              </c:numCache>
            </c:numRef>
          </c:val>
          <c:smooth val="0"/>
          <c:extLst>
            <c:ext xmlns:c16="http://schemas.microsoft.com/office/drawing/2014/chart" uri="{C3380CC4-5D6E-409C-BE32-E72D297353CC}">
              <c16:uniqueId val="{00000003-A95B-6D49-BEC9-3576469D7778}"/>
            </c:ext>
          </c:extLst>
        </c:ser>
        <c:dLbls>
          <c:showLegendKey val="0"/>
          <c:showVal val="0"/>
          <c:showCatName val="0"/>
          <c:showSerName val="0"/>
          <c:showPercent val="0"/>
          <c:showBubbleSize val="0"/>
        </c:dLbls>
        <c:smooth val="0"/>
        <c:axId val="1652034944"/>
        <c:axId val="1651598176"/>
      </c:lineChart>
      <c:dateAx>
        <c:axId val="1652034944"/>
        <c:scaling>
          <c:orientation val="minMax"/>
        </c:scaling>
        <c:delete val="0"/>
        <c:axPos val="b"/>
        <c:numFmt formatCode="[$-409]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51598176"/>
        <c:crosses val="autoZero"/>
        <c:auto val="1"/>
        <c:lblOffset val="100"/>
        <c:baseTimeUnit val="months"/>
        <c:majorUnit val="6"/>
        <c:majorTimeUnit val="months"/>
      </c:dateAx>
      <c:valAx>
        <c:axId val="1651598176"/>
        <c:scaling>
          <c:orientation val="minMax"/>
          <c:max val="225"/>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52034944"/>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2025</c:v>
                </c:pt>
              </c:strCache>
            </c:strRef>
          </c:tx>
          <c:spPr>
            <a:solidFill>
              <a:srgbClr val="D1D6DA"/>
            </a:solidFill>
            <a:ln>
              <a:solidFill>
                <a:schemeClr val="tx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World</c:v>
                </c:pt>
                <c:pt idx="1">
                  <c:v>U.S.</c:v>
                </c:pt>
                <c:pt idx="2">
                  <c:v>Europe</c:v>
                </c:pt>
                <c:pt idx="3">
                  <c:v>Emerging markets</c:v>
                </c:pt>
                <c:pt idx="4">
                  <c:v>China</c:v>
                </c:pt>
              </c:strCache>
            </c:strRef>
          </c:cat>
          <c:val>
            <c:numRef>
              <c:f>Sheet1!$B$2:$B$6</c:f>
              <c:numCache>
                <c:formatCode>General</c:formatCode>
                <c:ptCount val="5"/>
                <c:pt idx="0">
                  <c:v>8</c:v>
                </c:pt>
                <c:pt idx="1">
                  <c:v>11.4</c:v>
                </c:pt>
                <c:pt idx="2">
                  <c:v>-0.4</c:v>
                </c:pt>
                <c:pt idx="3">
                  <c:v>9.6999999999999993</c:v>
                </c:pt>
                <c:pt idx="4">
                  <c:v>1.8</c:v>
                </c:pt>
              </c:numCache>
            </c:numRef>
          </c:val>
          <c:extLst>
            <c:ext xmlns:c16="http://schemas.microsoft.com/office/drawing/2014/chart" uri="{C3380CC4-5D6E-409C-BE32-E72D297353CC}">
              <c16:uniqueId val="{00000000-8209-D24B-ADE3-576B7DAD671C}"/>
            </c:ext>
          </c:extLst>
        </c:ser>
        <c:ser>
          <c:idx val="1"/>
          <c:order val="1"/>
          <c:tx>
            <c:strRef>
              <c:f>Sheet1!$C$1</c:f>
              <c:strCache>
                <c:ptCount val="1"/>
                <c:pt idx="0">
                  <c:v>2026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World</c:v>
                </c:pt>
                <c:pt idx="1">
                  <c:v>U.S.</c:v>
                </c:pt>
                <c:pt idx="2">
                  <c:v>Europe</c:v>
                </c:pt>
                <c:pt idx="3">
                  <c:v>Emerging markets</c:v>
                </c:pt>
                <c:pt idx="4">
                  <c:v>China</c:v>
                </c:pt>
              </c:strCache>
            </c:strRef>
          </c:cat>
          <c:val>
            <c:numRef>
              <c:f>Sheet1!$C$2:$C$6</c:f>
              <c:numCache>
                <c:formatCode>General</c:formatCode>
                <c:ptCount val="5"/>
                <c:pt idx="0">
                  <c:v>13.2</c:v>
                </c:pt>
                <c:pt idx="1">
                  <c:v>13.8</c:v>
                </c:pt>
                <c:pt idx="2">
                  <c:v>12.6</c:v>
                </c:pt>
                <c:pt idx="3">
                  <c:v>14.6</c:v>
                </c:pt>
                <c:pt idx="4">
                  <c:v>15.1</c:v>
                </c:pt>
              </c:numCache>
            </c:numRef>
          </c:val>
          <c:extLst>
            <c:ext xmlns:c16="http://schemas.microsoft.com/office/drawing/2014/chart" uri="{C3380CC4-5D6E-409C-BE32-E72D297353CC}">
              <c16:uniqueId val="{00000001-8209-D24B-ADE3-576B7DAD671C}"/>
            </c:ext>
          </c:extLst>
        </c:ser>
        <c:dLbls>
          <c:showLegendKey val="0"/>
          <c:showVal val="0"/>
          <c:showCatName val="0"/>
          <c:showSerName val="0"/>
          <c:showPercent val="0"/>
          <c:showBubbleSize val="0"/>
        </c:dLbls>
        <c:gapWidth val="412"/>
        <c:overlap val="-46"/>
        <c:axId val="1401271007"/>
        <c:axId val="1321606736"/>
      </c:barChart>
      <c:catAx>
        <c:axId val="1401271007"/>
        <c:scaling>
          <c:orientation val="minMax"/>
        </c:scaling>
        <c:delete val="1"/>
        <c:axPos val="b"/>
        <c:numFmt formatCode="General" sourceLinked="1"/>
        <c:majorTickMark val="none"/>
        <c:minorTickMark val="none"/>
        <c:tickLblPos val="nextTo"/>
        <c:crossAx val="1321606736"/>
        <c:crosses val="autoZero"/>
        <c:auto val="1"/>
        <c:lblAlgn val="ctr"/>
        <c:lblOffset val="100"/>
        <c:noMultiLvlLbl val="0"/>
      </c:catAx>
      <c:valAx>
        <c:axId val="1321606736"/>
        <c:scaling>
          <c:orientation val="minMax"/>
        </c:scaling>
        <c:delete val="1"/>
        <c:axPos val="l"/>
        <c:numFmt formatCode="General" sourceLinked="1"/>
        <c:majorTickMark val="none"/>
        <c:minorTickMark val="none"/>
        <c:tickLblPos val="nextTo"/>
        <c:crossAx val="14012710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world</c:v>
                </c:pt>
              </c:strCache>
            </c:strRef>
          </c:tx>
          <c:spPr>
            <a:solidFill>
              <a:schemeClr val="accent1"/>
            </a:solidFill>
            <a:ln>
              <a:noFill/>
            </a:ln>
            <a:effectLst/>
          </c:spPr>
          <c:invertIfNegative val="0"/>
          <c:dLbls>
            <c:dLbl>
              <c:idx val="0"/>
              <c:layout>
                <c:manualLayout>
                  <c:x val="-2.8683742702977248E-17"/>
                  <c:y val="-8.3570785947818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F-0847-9906-8432138941CA}"/>
                </c:ext>
              </c:extLst>
            </c:dLbl>
            <c:dLbl>
              <c:idx val="1"/>
              <c:layout>
                <c:manualLayout>
                  <c:x val="-5.7367485405954495E-17"/>
                  <c:y val="1.803746464212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F-0847-9906-8432138941CA}"/>
                </c:ext>
              </c:extLst>
            </c:dLbl>
            <c:dLbl>
              <c:idx val="2"/>
              <c:layout>
                <c:manualLayout>
                  <c:x val="0"/>
                  <c:y val="6.8841589937102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F-0847-9906-8432138941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NVIDIA</c:v>
                </c:pt>
                <c:pt idx="1">
                  <c:v>Microsoft </c:v>
                </c:pt>
                <c:pt idx="2">
                  <c:v>Apple</c:v>
                </c:pt>
              </c:strCache>
            </c:strRef>
          </c:cat>
          <c:val>
            <c:numRef>
              <c:f>Sheet1!$B$2:$B$4</c:f>
              <c:numCache>
                <c:formatCode>0.0</c:formatCode>
                <c:ptCount val="3"/>
                <c:pt idx="0">
                  <c:v>32.299999999999997</c:v>
                </c:pt>
                <c:pt idx="1">
                  <c:v>31.9</c:v>
                </c:pt>
                <c:pt idx="2">
                  <c:v>31.8</c:v>
                </c:pt>
              </c:numCache>
            </c:numRef>
          </c:val>
          <c:extLst>
            <c:ext xmlns:c16="http://schemas.microsoft.com/office/drawing/2014/chart" uri="{C3380CC4-5D6E-409C-BE32-E72D297353CC}">
              <c16:uniqueId val="{00000000-A6B3-FA45-9920-70E9FB6FEC9A}"/>
            </c:ext>
          </c:extLst>
        </c:ser>
        <c:dLbls>
          <c:showLegendKey val="0"/>
          <c:showVal val="0"/>
          <c:showCatName val="0"/>
          <c:showSerName val="0"/>
          <c:showPercent val="0"/>
          <c:showBubbleSize val="0"/>
        </c:dLbls>
        <c:gapWidth val="108"/>
        <c:overlap val="100"/>
        <c:axId val="295160543"/>
        <c:axId val="791729296"/>
      </c:barChart>
      <c:catAx>
        <c:axId val="29516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1729296"/>
        <c:crosses val="autoZero"/>
        <c:auto val="1"/>
        <c:lblAlgn val="ctr"/>
        <c:lblOffset val="100"/>
        <c:noMultiLvlLbl val="0"/>
      </c:catAx>
      <c:valAx>
        <c:axId val="791729296"/>
        <c:scaling>
          <c:orientation val="minMax"/>
          <c:max val="40"/>
        </c:scaling>
        <c:delete val="1"/>
        <c:axPos val="l"/>
        <c:numFmt formatCode="0.0" sourceLinked="1"/>
        <c:majorTickMark val="out"/>
        <c:minorTickMark val="none"/>
        <c:tickLblPos val="nextTo"/>
        <c:crossAx val="295160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world</c:v>
                </c:pt>
              </c:strCache>
            </c:strRef>
          </c:tx>
          <c:spPr>
            <a:solidFill>
              <a:schemeClr val="accent1"/>
            </a:solidFill>
            <a:ln>
              <a:noFill/>
            </a:ln>
            <a:effectLst/>
          </c:spPr>
          <c:invertIfNegative val="0"/>
          <c:dLbls>
            <c:dLbl>
              <c:idx val="0"/>
              <c:layout>
                <c:manualLayout>
                  <c:x val="-2.8683742702977248E-17"/>
                  <c:y val="-8.3570785947818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F-0847-9906-8432138941CA}"/>
                </c:ext>
              </c:extLst>
            </c:dLbl>
            <c:dLbl>
              <c:idx val="1"/>
              <c:layout>
                <c:manualLayout>
                  <c:x val="-5.7367485405954495E-17"/>
                  <c:y val="1.803746464212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F-0847-9906-8432138941CA}"/>
                </c:ext>
              </c:extLst>
            </c:dLbl>
            <c:dLbl>
              <c:idx val="2"/>
              <c:layout>
                <c:manualLayout>
                  <c:x val="0"/>
                  <c:y val="6.8841589937102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F-0847-9906-8432138941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NVIDIA</c:v>
                </c:pt>
                <c:pt idx="1">
                  <c:v>Microsoft </c:v>
                </c:pt>
                <c:pt idx="2">
                  <c:v>Apple</c:v>
                </c:pt>
              </c:strCache>
            </c:strRef>
          </c:cat>
          <c:val>
            <c:numRef>
              <c:f>Sheet1!$B$2:$B$4</c:f>
              <c:numCache>
                <c:formatCode>General</c:formatCode>
                <c:ptCount val="3"/>
                <c:pt idx="0">
                  <c:v>32.299999999999997</c:v>
                </c:pt>
                <c:pt idx="1">
                  <c:v>31.9</c:v>
                </c:pt>
                <c:pt idx="2">
                  <c:v>31.8</c:v>
                </c:pt>
              </c:numCache>
            </c:numRef>
          </c:val>
          <c:extLst>
            <c:ext xmlns:c16="http://schemas.microsoft.com/office/drawing/2014/chart" uri="{C3380CC4-5D6E-409C-BE32-E72D297353CC}">
              <c16:uniqueId val="{00000000-A6B3-FA45-9920-70E9FB6FEC9A}"/>
            </c:ext>
          </c:extLst>
        </c:ser>
        <c:dLbls>
          <c:showLegendKey val="0"/>
          <c:showVal val="0"/>
          <c:showCatName val="0"/>
          <c:showSerName val="0"/>
          <c:showPercent val="0"/>
          <c:showBubbleSize val="0"/>
        </c:dLbls>
        <c:gapWidth val="108"/>
        <c:overlap val="100"/>
        <c:axId val="295160543"/>
        <c:axId val="791729296"/>
      </c:barChart>
      <c:catAx>
        <c:axId val="29516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1729296"/>
        <c:crosses val="autoZero"/>
        <c:auto val="1"/>
        <c:lblAlgn val="ctr"/>
        <c:lblOffset val="100"/>
        <c:noMultiLvlLbl val="0"/>
      </c:catAx>
      <c:valAx>
        <c:axId val="791729296"/>
        <c:scaling>
          <c:orientation val="minMax"/>
          <c:max val="40"/>
        </c:scaling>
        <c:delete val="1"/>
        <c:axPos val="l"/>
        <c:numFmt formatCode="General" sourceLinked="1"/>
        <c:majorTickMark val="out"/>
        <c:minorTickMark val="none"/>
        <c:tickLblPos val="nextTo"/>
        <c:crossAx val="295160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2.8683742702977248E-17"/>
                  <c:y val="-8.3570785947818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F-0847-9906-8432138941CA}"/>
                </c:ext>
              </c:extLst>
            </c:dLbl>
            <c:dLbl>
              <c:idx val="1"/>
              <c:layout>
                <c:manualLayout>
                  <c:x val="-5.7367485405954495E-17"/>
                  <c:y val="1.803746464212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F-0847-9906-8432138941CA}"/>
                </c:ext>
              </c:extLst>
            </c:dLbl>
            <c:dLbl>
              <c:idx val="2"/>
              <c:layout>
                <c:manualLayout>
                  <c:x val="0"/>
                  <c:y val="6.8841589937102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F-0847-9906-8432138941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Sheet1!$A$8:$A$10</c:f>
              <c:strCache>
                <c:ptCount val="3"/>
                <c:pt idx="0">
                  <c:v>SAP</c:v>
                </c:pt>
                <c:pt idx="1">
                  <c:v>ASML</c:v>
                </c:pt>
                <c:pt idx="2">
                  <c:v>Nestlé</c:v>
                </c:pt>
              </c:strCache>
            </c:strRef>
          </c:cat>
          <c:val>
            <c:numRef>
              <c:f>Sheet1!$B$8:$B$10</c:f>
              <c:numCache>
                <c:formatCode>General</c:formatCode>
                <c:ptCount val="3"/>
              </c:numCache>
            </c:numRef>
          </c:val>
          <c:extLst>
            <c:ext xmlns:c16="http://schemas.microsoft.com/office/drawing/2014/chart" uri="{C3380CC4-5D6E-409C-BE32-E72D297353CC}">
              <c16:uniqueId val="{00000000-A6B3-FA45-9920-70E9FB6FEC9A}"/>
            </c:ext>
          </c:extLst>
        </c:ser>
        <c:ser>
          <c:idx val="1"/>
          <c:order val="1"/>
          <c:spPr>
            <a:solidFill>
              <a:schemeClr val="accent2"/>
            </a:solidFill>
            <a:ln>
              <a:noFill/>
            </a:ln>
            <a:effectLst/>
          </c:spPr>
          <c:invertIfNegative val="0"/>
          <c:cat>
            <c:strRef>
              <c:f>Sheet1!$A$8:$A$10</c:f>
              <c:strCache>
                <c:ptCount val="3"/>
                <c:pt idx="0">
                  <c:v>SAP</c:v>
                </c:pt>
                <c:pt idx="1">
                  <c:v>ASML</c:v>
                </c:pt>
                <c:pt idx="2">
                  <c:v>Nestlé</c:v>
                </c:pt>
              </c:strCache>
            </c:strRef>
          </c:cat>
          <c:val>
            <c:numRef>
              <c:f>Sheet1!$C$8:$C$10</c:f>
              <c:numCache>
                <c:formatCode>General</c:formatCode>
                <c:ptCount val="3"/>
              </c:numCache>
            </c:numRef>
          </c:val>
          <c:extLst>
            <c:ext xmlns:c16="http://schemas.microsoft.com/office/drawing/2014/chart" uri="{C3380CC4-5D6E-409C-BE32-E72D297353CC}">
              <c16:uniqueId val="{00000002-88B2-5A44-865D-924868E1A708}"/>
            </c:ext>
          </c:extLst>
        </c:ser>
        <c:ser>
          <c:idx val="2"/>
          <c:order val="2"/>
          <c:spPr>
            <a:solidFill>
              <a:schemeClr val="accent1"/>
            </a:solidFill>
            <a:ln>
              <a:noFill/>
            </a:ln>
            <a:effectLst/>
          </c:spPr>
          <c:invertIfNegative val="0"/>
          <c:dLbls>
            <c:dLbl>
              <c:idx val="0"/>
              <c:layout>
                <c:manualLayout>
                  <c:x val="0"/>
                  <c:y val="3.3550590283450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B2-5A44-865D-924868E1A708}"/>
                </c:ext>
              </c:extLst>
            </c:dLbl>
            <c:dLbl>
              <c:idx val="1"/>
              <c:layout>
                <c:manualLayout>
                  <c:x val="0"/>
                  <c:y val="3.3550590283449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B2-5A44-865D-924868E1A708}"/>
                </c:ext>
              </c:extLst>
            </c:dLbl>
            <c:dLbl>
              <c:idx val="2"/>
              <c:layout>
                <c:manualLayout>
                  <c:x val="-1.3572822697084304E-16"/>
                  <c:y val="8.9468240755865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B2-5A44-865D-924868E1A70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SAP</c:v>
                </c:pt>
                <c:pt idx="1">
                  <c:v>ASML</c:v>
                </c:pt>
                <c:pt idx="2">
                  <c:v>Nestlé</c:v>
                </c:pt>
              </c:strCache>
            </c:strRef>
          </c:cat>
          <c:val>
            <c:numRef>
              <c:f>Sheet1!$D$8:$D$10</c:f>
              <c:numCache>
                <c:formatCode>0.0</c:formatCode>
                <c:ptCount val="3"/>
                <c:pt idx="0">
                  <c:v>33.1</c:v>
                </c:pt>
                <c:pt idx="1">
                  <c:v>33.200000000000003</c:v>
                </c:pt>
                <c:pt idx="2">
                  <c:v>16.2</c:v>
                </c:pt>
              </c:numCache>
            </c:numRef>
          </c:val>
          <c:extLst>
            <c:ext xmlns:c16="http://schemas.microsoft.com/office/drawing/2014/chart" uri="{C3380CC4-5D6E-409C-BE32-E72D297353CC}">
              <c16:uniqueId val="{00000003-88B2-5A44-865D-924868E1A708}"/>
            </c:ext>
          </c:extLst>
        </c:ser>
        <c:dLbls>
          <c:showLegendKey val="0"/>
          <c:showVal val="0"/>
          <c:showCatName val="0"/>
          <c:showSerName val="0"/>
          <c:showPercent val="0"/>
          <c:showBubbleSize val="0"/>
        </c:dLbls>
        <c:gapWidth val="108"/>
        <c:overlap val="100"/>
        <c:axId val="295160543"/>
        <c:axId val="791729296"/>
      </c:barChart>
      <c:catAx>
        <c:axId val="29516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1729296"/>
        <c:crosses val="autoZero"/>
        <c:auto val="1"/>
        <c:lblAlgn val="ctr"/>
        <c:lblOffset val="100"/>
        <c:noMultiLvlLbl val="0"/>
      </c:catAx>
      <c:valAx>
        <c:axId val="791729296"/>
        <c:scaling>
          <c:orientation val="minMax"/>
          <c:max val="40"/>
        </c:scaling>
        <c:delete val="1"/>
        <c:axPos val="l"/>
        <c:numFmt formatCode="General" sourceLinked="1"/>
        <c:majorTickMark val="out"/>
        <c:minorTickMark val="none"/>
        <c:tickLblPos val="nextTo"/>
        <c:crossAx val="295160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2.8683742702977248E-17"/>
                  <c:y val="-8.3570785947818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F-0847-9906-8432138941CA}"/>
                </c:ext>
              </c:extLst>
            </c:dLbl>
            <c:dLbl>
              <c:idx val="1"/>
              <c:layout>
                <c:manualLayout>
                  <c:x val="-5.7367485405954495E-17"/>
                  <c:y val="1.803746464212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F-0847-9906-8432138941CA}"/>
                </c:ext>
              </c:extLst>
            </c:dLbl>
            <c:dLbl>
              <c:idx val="2"/>
              <c:layout>
                <c:manualLayout>
                  <c:x val="0"/>
                  <c:y val="6.8841589937102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F-0847-9906-8432138941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Sheet1!$A$11:$A$13</c:f>
              <c:strCache>
                <c:ptCount val="3"/>
                <c:pt idx="0">
                  <c:v>TSMC </c:v>
                </c:pt>
                <c:pt idx="1">
                  <c:v>Tencent </c:v>
                </c:pt>
                <c:pt idx="2">
                  <c:v>Alibaba</c:v>
                </c:pt>
              </c:strCache>
            </c:strRef>
          </c:cat>
          <c:val>
            <c:numRef>
              <c:f>Sheet1!$B$11:$B$13</c:f>
              <c:numCache>
                <c:formatCode>General</c:formatCode>
                <c:ptCount val="3"/>
              </c:numCache>
            </c:numRef>
          </c:val>
          <c:extLst>
            <c:ext xmlns:c16="http://schemas.microsoft.com/office/drawing/2014/chart" uri="{C3380CC4-5D6E-409C-BE32-E72D297353CC}">
              <c16:uniqueId val="{00000000-A6B3-FA45-9920-70E9FB6FEC9A}"/>
            </c:ext>
          </c:extLst>
        </c:ser>
        <c:ser>
          <c:idx val="1"/>
          <c:order val="1"/>
          <c:spPr>
            <a:solidFill>
              <a:schemeClr val="accent2"/>
            </a:solidFill>
            <a:ln>
              <a:noFill/>
            </a:ln>
            <a:effectLst/>
          </c:spPr>
          <c:invertIfNegative val="0"/>
          <c:cat>
            <c:strRef>
              <c:f>Sheet1!$A$11:$A$13</c:f>
              <c:strCache>
                <c:ptCount val="3"/>
                <c:pt idx="0">
                  <c:v>TSMC </c:v>
                </c:pt>
                <c:pt idx="1">
                  <c:v>Tencent </c:v>
                </c:pt>
                <c:pt idx="2">
                  <c:v>Alibaba</c:v>
                </c:pt>
              </c:strCache>
            </c:strRef>
          </c:cat>
          <c:val>
            <c:numRef>
              <c:f>Sheet1!$C$11:$C$13</c:f>
              <c:numCache>
                <c:formatCode>General</c:formatCode>
                <c:ptCount val="3"/>
              </c:numCache>
            </c:numRef>
          </c:val>
          <c:extLst>
            <c:ext xmlns:c16="http://schemas.microsoft.com/office/drawing/2014/chart" uri="{C3380CC4-5D6E-409C-BE32-E72D297353CC}">
              <c16:uniqueId val="{00000002-88B2-5A44-865D-924868E1A708}"/>
            </c:ext>
          </c:extLst>
        </c:ser>
        <c:ser>
          <c:idx val="2"/>
          <c:order val="2"/>
          <c:spPr>
            <a:solidFill>
              <a:schemeClr val="accent1"/>
            </a:solidFill>
            <a:ln>
              <a:noFill/>
            </a:ln>
            <a:effectLst/>
          </c:spPr>
          <c:invertIfNegative val="0"/>
          <c:dLbls>
            <c:dLbl>
              <c:idx val="0"/>
              <c:layout>
                <c:manualLayout>
                  <c:x val="0"/>
                  <c:y val="3.3550590283450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B2-5A44-865D-924868E1A708}"/>
                </c:ext>
              </c:extLst>
            </c:dLbl>
            <c:dLbl>
              <c:idx val="1"/>
              <c:layout>
                <c:manualLayout>
                  <c:x val="0"/>
                  <c:y val="3.3550590283449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B2-5A44-865D-924868E1A708}"/>
                </c:ext>
              </c:extLst>
            </c:dLbl>
            <c:dLbl>
              <c:idx val="2"/>
              <c:layout>
                <c:manualLayout>
                  <c:x val="-1.3572822697084304E-16"/>
                  <c:y val="8.9468240755865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B2-5A44-865D-924868E1A70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TSMC </c:v>
                </c:pt>
                <c:pt idx="1">
                  <c:v>Tencent </c:v>
                </c:pt>
                <c:pt idx="2">
                  <c:v>Alibaba</c:v>
                </c:pt>
              </c:strCache>
            </c:strRef>
          </c:cat>
          <c:val>
            <c:numRef>
              <c:f>Sheet1!$D$11:$D$13</c:f>
              <c:numCache>
                <c:formatCode>General</c:formatCode>
                <c:ptCount val="3"/>
              </c:numCache>
            </c:numRef>
          </c:val>
          <c:extLst>
            <c:ext xmlns:c16="http://schemas.microsoft.com/office/drawing/2014/chart" uri="{C3380CC4-5D6E-409C-BE32-E72D297353CC}">
              <c16:uniqueId val="{00000003-88B2-5A44-865D-924868E1A708}"/>
            </c:ext>
          </c:extLst>
        </c:ser>
        <c:ser>
          <c:idx val="3"/>
          <c:order val="3"/>
          <c:spPr>
            <a:solidFill>
              <a:schemeClr val="accent1"/>
            </a:solidFill>
            <a:ln>
              <a:noFill/>
            </a:ln>
            <a:effectLst/>
          </c:spPr>
          <c:invertIfNegative val="0"/>
          <c:dLbls>
            <c:dLbl>
              <c:idx val="0"/>
              <c:layout>
                <c:manualLayout>
                  <c:x val="0"/>
                  <c:y val="7.70959102182681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F2-5746-A02F-CC0C4355DC66}"/>
                </c:ext>
              </c:extLst>
            </c:dLbl>
            <c:dLbl>
              <c:idx val="1"/>
              <c:layout>
                <c:manualLayout>
                  <c:x val="-6.7864113485421519E-17"/>
                  <c:y val="6.29756027328310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F2-5746-A02F-CC0C4355DC66}"/>
                </c:ext>
              </c:extLst>
            </c:dLbl>
            <c:dLbl>
              <c:idx val="2"/>
              <c:layout>
                <c:manualLayout>
                  <c:x val="-1.3572822697084304E-16"/>
                  <c:y val="3.3550590283449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F2-5746-A02F-CC0C4355DC6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TSMC </c:v>
                </c:pt>
                <c:pt idx="1">
                  <c:v>Tencent </c:v>
                </c:pt>
                <c:pt idx="2">
                  <c:v>Alibaba</c:v>
                </c:pt>
              </c:strCache>
            </c:strRef>
          </c:cat>
          <c:val>
            <c:numRef>
              <c:f>Sheet1!$E$11:$E$13</c:f>
              <c:numCache>
                <c:formatCode>0.0</c:formatCode>
                <c:ptCount val="3"/>
                <c:pt idx="0">
                  <c:v>25.2</c:v>
                </c:pt>
                <c:pt idx="1">
                  <c:v>20.6</c:v>
                </c:pt>
                <c:pt idx="2">
                  <c:v>20.2</c:v>
                </c:pt>
              </c:numCache>
            </c:numRef>
          </c:val>
          <c:extLst>
            <c:ext xmlns:c16="http://schemas.microsoft.com/office/drawing/2014/chart" uri="{C3380CC4-5D6E-409C-BE32-E72D297353CC}">
              <c16:uniqueId val="{00000000-68F2-5746-A02F-CC0C4355DC66}"/>
            </c:ext>
          </c:extLst>
        </c:ser>
        <c:dLbls>
          <c:showLegendKey val="0"/>
          <c:showVal val="0"/>
          <c:showCatName val="0"/>
          <c:showSerName val="0"/>
          <c:showPercent val="0"/>
          <c:showBubbleSize val="0"/>
        </c:dLbls>
        <c:gapWidth val="108"/>
        <c:overlap val="100"/>
        <c:axId val="295160543"/>
        <c:axId val="791729296"/>
      </c:barChart>
      <c:catAx>
        <c:axId val="29516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1729296"/>
        <c:crosses val="autoZero"/>
        <c:auto val="1"/>
        <c:lblAlgn val="ctr"/>
        <c:lblOffset val="100"/>
        <c:noMultiLvlLbl val="0"/>
      </c:catAx>
      <c:valAx>
        <c:axId val="791729296"/>
        <c:scaling>
          <c:orientation val="minMax"/>
          <c:max val="40"/>
        </c:scaling>
        <c:delete val="1"/>
        <c:axPos val="l"/>
        <c:numFmt formatCode="General" sourceLinked="1"/>
        <c:majorTickMark val="out"/>
        <c:minorTickMark val="none"/>
        <c:tickLblPos val="nextTo"/>
        <c:crossAx val="295160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2.8683742702977248E-17"/>
                  <c:y val="-8.35707859478180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F-0847-9906-8432138941CA}"/>
                </c:ext>
              </c:extLst>
            </c:dLbl>
            <c:dLbl>
              <c:idx val="1"/>
              <c:layout>
                <c:manualLayout>
                  <c:x val="-5.7367485405954495E-17"/>
                  <c:y val="1.803746464212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1F-0847-9906-8432138941CA}"/>
                </c:ext>
              </c:extLst>
            </c:dLbl>
            <c:dLbl>
              <c:idx val="2"/>
              <c:layout>
                <c:manualLayout>
                  <c:x val="0"/>
                  <c:y val="6.8841589937102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1F-0847-9906-8432138941C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Sheet1!$A$14:$A$16</c:f>
              <c:strCache>
                <c:ptCount val="3"/>
                <c:pt idx="0">
                  <c:v>Tencent </c:v>
                </c:pt>
                <c:pt idx="1">
                  <c:v>Alibaba</c:v>
                </c:pt>
                <c:pt idx="2">
                  <c:v>Xiaomi</c:v>
                </c:pt>
              </c:strCache>
            </c:strRef>
          </c:cat>
          <c:val>
            <c:numRef>
              <c:f>Sheet1!$B$14:$B$16</c:f>
              <c:numCache>
                <c:formatCode>General</c:formatCode>
                <c:ptCount val="3"/>
              </c:numCache>
            </c:numRef>
          </c:val>
          <c:extLst>
            <c:ext xmlns:c16="http://schemas.microsoft.com/office/drawing/2014/chart" uri="{C3380CC4-5D6E-409C-BE32-E72D297353CC}">
              <c16:uniqueId val="{00000000-A6B3-FA45-9920-70E9FB6FEC9A}"/>
            </c:ext>
          </c:extLst>
        </c:ser>
        <c:ser>
          <c:idx val="1"/>
          <c:order val="1"/>
          <c:spPr>
            <a:solidFill>
              <a:schemeClr val="accent2"/>
            </a:solidFill>
            <a:ln>
              <a:noFill/>
            </a:ln>
            <a:effectLst/>
          </c:spPr>
          <c:invertIfNegative val="0"/>
          <c:cat>
            <c:strRef>
              <c:f>Sheet1!$A$14:$A$16</c:f>
              <c:strCache>
                <c:ptCount val="3"/>
                <c:pt idx="0">
                  <c:v>Tencent </c:v>
                </c:pt>
                <c:pt idx="1">
                  <c:v>Alibaba</c:v>
                </c:pt>
                <c:pt idx="2">
                  <c:v>Xiaomi</c:v>
                </c:pt>
              </c:strCache>
            </c:strRef>
          </c:cat>
          <c:val>
            <c:numRef>
              <c:f>Sheet1!$C$14:$C$16</c:f>
              <c:numCache>
                <c:formatCode>General</c:formatCode>
                <c:ptCount val="3"/>
              </c:numCache>
            </c:numRef>
          </c:val>
          <c:extLst>
            <c:ext xmlns:c16="http://schemas.microsoft.com/office/drawing/2014/chart" uri="{C3380CC4-5D6E-409C-BE32-E72D297353CC}">
              <c16:uniqueId val="{00000002-88B2-5A44-865D-924868E1A708}"/>
            </c:ext>
          </c:extLst>
        </c:ser>
        <c:ser>
          <c:idx val="2"/>
          <c:order val="2"/>
          <c:spPr>
            <a:solidFill>
              <a:schemeClr val="accent1"/>
            </a:solidFill>
            <a:ln>
              <a:noFill/>
            </a:ln>
            <a:effectLst/>
          </c:spPr>
          <c:invertIfNegative val="0"/>
          <c:dLbls>
            <c:dLbl>
              <c:idx val="0"/>
              <c:layout>
                <c:manualLayout>
                  <c:x val="0"/>
                  <c:y val="3.35505902834506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B2-5A44-865D-924868E1A708}"/>
                </c:ext>
              </c:extLst>
            </c:dLbl>
            <c:dLbl>
              <c:idx val="1"/>
              <c:layout>
                <c:manualLayout>
                  <c:x val="0"/>
                  <c:y val="3.3550590283449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B2-5A44-865D-924868E1A708}"/>
                </c:ext>
              </c:extLst>
            </c:dLbl>
            <c:dLbl>
              <c:idx val="2"/>
              <c:layout>
                <c:manualLayout>
                  <c:x val="-1.3572822697084304E-16"/>
                  <c:y val="8.9468240755865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B2-5A44-865D-924868E1A70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Sheet1!$A$14:$A$16</c:f>
              <c:strCache>
                <c:ptCount val="3"/>
                <c:pt idx="0">
                  <c:v>Tencent </c:v>
                </c:pt>
                <c:pt idx="1">
                  <c:v>Alibaba</c:v>
                </c:pt>
                <c:pt idx="2">
                  <c:v>Xiaomi</c:v>
                </c:pt>
              </c:strCache>
            </c:strRef>
          </c:cat>
          <c:val>
            <c:numRef>
              <c:f>Sheet1!$D$14:$D$16</c:f>
              <c:numCache>
                <c:formatCode>General</c:formatCode>
                <c:ptCount val="3"/>
              </c:numCache>
            </c:numRef>
          </c:val>
          <c:extLst>
            <c:ext xmlns:c16="http://schemas.microsoft.com/office/drawing/2014/chart" uri="{C3380CC4-5D6E-409C-BE32-E72D297353CC}">
              <c16:uniqueId val="{00000003-88B2-5A44-865D-924868E1A708}"/>
            </c:ext>
          </c:extLst>
        </c:ser>
        <c:ser>
          <c:idx val="3"/>
          <c:order val="3"/>
          <c:spPr>
            <a:solidFill>
              <a:schemeClr val="accent4"/>
            </a:solidFill>
            <a:ln>
              <a:noFill/>
            </a:ln>
            <a:effectLst/>
          </c:spPr>
          <c:invertIfNegative val="0"/>
          <c:cat>
            <c:strRef>
              <c:f>Sheet1!$A$14:$A$16</c:f>
              <c:strCache>
                <c:ptCount val="3"/>
                <c:pt idx="0">
                  <c:v>Tencent </c:v>
                </c:pt>
                <c:pt idx="1">
                  <c:v>Alibaba</c:v>
                </c:pt>
                <c:pt idx="2">
                  <c:v>Xiaomi</c:v>
                </c:pt>
              </c:strCache>
            </c:strRef>
          </c:cat>
          <c:val>
            <c:numRef>
              <c:f>Sheet1!$E$14:$E$16</c:f>
              <c:numCache>
                <c:formatCode>General</c:formatCode>
                <c:ptCount val="3"/>
              </c:numCache>
            </c:numRef>
          </c:val>
          <c:extLst>
            <c:ext xmlns:c16="http://schemas.microsoft.com/office/drawing/2014/chart" uri="{C3380CC4-5D6E-409C-BE32-E72D297353CC}">
              <c16:uniqueId val="{00000000-C599-834E-902F-E539B0D86FD6}"/>
            </c:ext>
          </c:extLst>
        </c:ser>
        <c:ser>
          <c:idx val="4"/>
          <c:order val="4"/>
          <c:spPr>
            <a:solidFill>
              <a:schemeClr val="accent1"/>
            </a:solidFill>
            <a:ln>
              <a:noFill/>
            </a:ln>
            <a:effectLst/>
          </c:spPr>
          <c:invertIfNegative val="0"/>
          <c:dLbls>
            <c:dLbl>
              <c:idx val="0"/>
              <c:layout>
                <c:manualLayout>
                  <c:x val="0"/>
                  <c:y val="7.05795226041495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99-834E-902F-E539B0D86FD6}"/>
                </c:ext>
              </c:extLst>
            </c:dLbl>
            <c:dLbl>
              <c:idx val="1"/>
              <c:layout>
                <c:manualLayout>
                  <c:x val="-6.7864113485421519E-17"/>
                  <c:y val="2.01303541700696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99-834E-902F-E539B0D86FD6}"/>
                </c:ext>
              </c:extLst>
            </c:dLbl>
            <c:dLbl>
              <c:idx val="2"/>
              <c:layout>
                <c:manualLayout>
                  <c:x val="0"/>
                  <c:y val="1.12738946090588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03-294C-887E-E8E92EBD72D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Sheet1!$A$14:$A$16</c:f>
              <c:strCache>
                <c:ptCount val="3"/>
                <c:pt idx="0">
                  <c:v>Tencent </c:v>
                </c:pt>
                <c:pt idx="1">
                  <c:v>Alibaba</c:v>
                </c:pt>
                <c:pt idx="2">
                  <c:v>Xiaomi</c:v>
                </c:pt>
              </c:strCache>
            </c:strRef>
          </c:cat>
          <c:val>
            <c:numRef>
              <c:f>Sheet1!$F$14:$F$16</c:f>
              <c:numCache>
                <c:formatCode>0.0</c:formatCode>
                <c:ptCount val="3"/>
                <c:pt idx="0">
                  <c:v>20.6</c:v>
                </c:pt>
                <c:pt idx="1">
                  <c:v>20.2</c:v>
                </c:pt>
                <c:pt idx="2">
                  <c:v>25.3</c:v>
                </c:pt>
              </c:numCache>
            </c:numRef>
          </c:val>
          <c:extLst>
            <c:ext xmlns:c16="http://schemas.microsoft.com/office/drawing/2014/chart" uri="{C3380CC4-5D6E-409C-BE32-E72D297353CC}">
              <c16:uniqueId val="{00000001-C599-834E-902F-E539B0D86FD6}"/>
            </c:ext>
          </c:extLst>
        </c:ser>
        <c:dLbls>
          <c:showLegendKey val="0"/>
          <c:showVal val="0"/>
          <c:showCatName val="0"/>
          <c:showSerName val="0"/>
          <c:showPercent val="0"/>
          <c:showBubbleSize val="0"/>
        </c:dLbls>
        <c:gapWidth val="108"/>
        <c:overlap val="100"/>
        <c:axId val="295160543"/>
        <c:axId val="791729296"/>
      </c:barChart>
      <c:catAx>
        <c:axId val="29516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1729296"/>
        <c:crosses val="autoZero"/>
        <c:auto val="1"/>
        <c:lblAlgn val="ctr"/>
        <c:lblOffset val="100"/>
        <c:noMultiLvlLbl val="0"/>
      </c:catAx>
      <c:valAx>
        <c:axId val="791729296"/>
        <c:scaling>
          <c:orientation val="minMax"/>
          <c:max val="40"/>
        </c:scaling>
        <c:delete val="1"/>
        <c:axPos val="l"/>
        <c:numFmt formatCode="General" sourceLinked="1"/>
        <c:majorTickMark val="out"/>
        <c:minorTickMark val="none"/>
        <c:tickLblPos val="nextTo"/>
        <c:crossAx val="295160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'ytd index returns'!$A$2</c:f>
              <c:strCache>
                <c:ptCount val="1"/>
                <c:pt idx="0">
                  <c:v>MSCI Europe/Banks Ig NR USD</c:v>
                </c:pt>
              </c:strCache>
            </c:strRef>
          </c:tx>
          <c:spPr>
            <a:ln w="28575" cap="rnd">
              <a:solidFill>
                <a:srgbClr val="4F5D65"/>
              </a:solidFill>
              <a:round/>
            </a:ln>
            <a:effectLst/>
          </c:spPr>
          <c:marker>
            <c:symbol val="none"/>
          </c:marker>
          <c:cat>
            <c:strRef>
              <c:f>'ytd index returns'!$B$1:$JN$1</c:f>
              <c:strCache>
                <c:ptCount val="273"/>
                <c:pt idx="0">
                  <c:v>Return (Day to Day) 2025-01-01 to 2025-01-01 Base Currency</c:v>
                </c:pt>
                <c:pt idx="1">
                  <c:v>Return (Day to Day) 2025-01-01 to 2025-01-02 Base Currency</c:v>
                </c:pt>
                <c:pt idx="2">
                  <c:v>Return (Day to Day) 2025-01-01 to 2025-01-03 Base Currency</c:v>
                </c:pt>
                <c:pt idx="3">
                  <c:v>Return (Day to Day) 2025-01-01 to 2025-01-04 Base Currency</c:v>
                </c:pt>
                <c:pt idx="4">
                  <c:v>Return (Day to Day) 2025-01-01 to 2025-01-05 Base Currency</c:v>
                </c:pt>
                <c:pt idx="5">
                  <c:v>Return (Day to Day) 2025-01-01 to 2025-01-06 Base Currency</c:v>
                </c:pt>
                <c:pt idx="6">
                  <c:v>Return (Day to Day) 2025-01-01 to 2025-01-07 Base Currency</c:v>
                </c:pt>
                <c:pt idx="7">
                  <c:v>Return (Day to Day) 2025-01-01 to 2025-01-08 Base Currency</c:v>
                </c:pt>
                <c:pt idx="8">
                  <c:v>Return (Day to Day) 2025-01-01 to 2025-01-09 Base Currency</c:v>
                </c:pt>
                <c:pt idx="9">
                  <c:v>Return (Day to Day) 2025-01-01 to 2025-01-10 Base Currency</c:v>
                </c:pt>
                <c:pt idx="10">
                  <c:v>Return (Day to Day) 2025-01-01 to 2025-01-11 Base Currency</c:v>
                </c:pt>
                <c:pt idx="11">
                  <c:v>Return (Day to Day) 2025-01-01 to 2025-01-12 Base Currency</c:v>
                </c:pt>
                <c:pt idx="12">
                  <c:v>Return (Day to Day) 2025-01-01 to 2025-01-13 Base Currency</c:v>
                </c:pt>
                <c:pt idx="13">
                  <c:v>Return (Day to Day) 2025-01-01 to 2025-01-14 Base Currency</c:v>
                </c:pt>
                <c:pt idx="14">
                  <c:v>Return (Day to Day) 2025-01-01 to 2025-01-15 Base Currency</c:v>
                </c:pt>
                <c:pt idx="15">
                  <c:v>Return (Day to Day) 2025-01-01 to 2025-01-16 Base Currency</c:v>
                </c:pt>
                <c:pt idx="16">
                  <c:v>Return (Day to Day) 2025-01-01 to 2025-01-17 Base Currency</c:v>
                </c:pt>
                <c:pt idx="17">
                  <c:v>Return (Day to Day) 2025-01-01 to 2025-01-18 Base Currency</c:v>
                </c:pt>
                <c:pt idx="18">
                  <c:v>Return (Day to Day) 2025-01-01 to 2025-01-19 Base Currency</c:v>
                </c:pt>
                <c:pt idx="19">
                  <c:v>Return (Day to Day) 2025-01-01 to 2025-01-20 Base Currency</c:v>
                </c:pt>
                <c:pt idx="20">
                  <c:v>Return (Day to Day) 2025-01-01 to 2025-01-21 Base Currency</c:v>
                </c:pt>
                <c:pt idx="21">
                  <c:v>Return (Day to Day) 2025-01-01 to 2025-01-22 Base Currency</c:v>
                </c:pt>
                <c:pt idx="22">
                  <c:v>Return (Day to Day) 2025-01-01 to 2025-01-23 Base Currency</c:v>
                </c:pt>
                <c:pt idx="23">
                  <c:v>Return (Day to Day) 2025-01-01 to 2025-01-24 Base Currency</c:v>
                </c:pt>
                <c:pt idx="24">
                  <c:v>Return (Day to Day) 2025-01-01 to 2025-01-25 Base Currency</c:v>
                </c:pt>
                <c:pt idx="25">
                  <c:v>Return (Day to Day) 2025-01-01 to 2025-01-26 Base Currency</c:v>
                </c:pt>
                <c:pt idx="26">
                  <c:v>Return (Day to Day) 2025-01-01 to 2025-01-27 Base Currency</c:v>
                </c:pt>
                <c:pt idx="27">
                  <c:v>Return (Day to Day) 2025-01-01 to 2025-01-28 Base Currency</c:v>
                </c:pt>
                <c:pt idx="28">
                  <c:v>Return (Day to Day) 2025-01-01 to 2025-01-29 Base Currency</c:v>
                </c:pt>
                <c:pt idx="29">
                  <c:v>Return (Day to Day) 2025-01-01 to 2025-01-30 Base Currency</c:v>
                </c:pt>
                <c:pt idx="30">
                  <c:v>Return (Day to Day) 2025-01-01 to 2025-01-31 Base Currency</c:v>
                </c:pt>
                <c:pt idx="31">
                  <c:v>Return (Day to Day) 2025-01-01 to 2025-02-01 Base Currency</c:v>
                </c:pt>
                <c:pt idx="32">
                  <c:v>Return (Day to Day) 2025-01-01 to 2025-02-02 Base Currency</c:v>
                </c:pt>
                <c:pt idx="33">
                  <c:v>Return (Day to Day) 2025-01-01 to 2025-02-03 Base Currency</c:v>
                </c:pt>
                <c:pt idx="34">
                  <c:v>Return (Day to Day) 2025-01-01 to 2025-02-04 Base Currency</c:v>
                </c:pt>
                <c:pt idx="35">
                  <c:v>Return (Day to Day) 2025-01-01 to 2025-02-05 Base Currency</c:v>
                </c:pt>
                <c:pt idx="36">
                  <c:v>Return (Day to Day) 2025-01-01 to 2025-02-06 Base Currency</c:v>
                </c:pt>
                <c:pt idx="37">
                  <c:v>Return (Day to Day) 2025-01-01 to 2025-02-07 Base Currency</c:v>
                </c:pt>
                <c:pt idx="38">
                  <c:v>Return (Day to Day) 2025-01-01 to 2025-02-08 Base Currency</c:v>
                </c:pt>
                <c:pt idx="39">
                  <c:v>Return (Day to Day) 2025-01-01 to 2025-02-09 Base Currency</c:v>
                </c:pt>
                <c:pt idx="40">
                  <c:v>Return (Day to Day) 2025-01-01 to 2025-02-10 Base Currency</c:v>
                </c:pt>
                <c:pt idx="41">
                  <c:v>Return (Day to Day) 2025-01-01 to 2025-02-11 Base Currency</c:v>
                </c:pt>
                <c:pt idx="42">
                  <c:v>Return (Day to Day) 2025-01-01 to 2025-02-12 Base Currency</c:v>
                </c:pt>
                <c:pt idx="43">
                  <c:v>Return (Day to Day) 2025-01-01 to 2025-02-13 Base Currency</c:v>
                </c:pt>
                <c:pt idx="44">
                  <c:v>Return (Day to Day) 2025-01-01 to 2025-02-14 Base Currency</c:v>
                </c:pt>
                <c:pt idx="45">
                  <c:v>Return (Day to Day) 2025-01-01 to 2025-02-15 Base Currency</c:v>
                </c:pt>
                <c:pt idx="46">
                  <c:v>Return (Day to Day) 2025-01-01 to 2025-02-16 Base Currency</c:v>
                </c:pt>
                <c:pt idx="47">
                  <c:v>Return (Day to Day) 2025-01-01 to 2025-02-17 Base Currency</c:v>
                </c:pt>
                <c:pt idx="48">
                  <c:v>Return (Day to Day) 2025-01-01 to 2025-02-18 Base Currency</c:v>
                </c:pt>
                <c:pt idx="49">
                  <c:v>Return (Day to Day) 2025-01-01 to 2025-02-19 Base Currency</c:v>
                </c:pt>
                <c:pt idx="50">
                  <c:v>Return (Day to Day) 2025-01-01 to 2025-02-20 Base Currency</c:v>
                </c:pt>
                <c:pt idx="51">
                  <c:v>Return (Day to Day) 2025-01-01 to 2025-02-21 Base Currency</c:v>
                </c:pt>
                <c:pt idx="52">
                  <c:v>Return (Day to Day) 2025-01-01 to 2025-02-22 Base Currency</c:v>
                </c:pt>
                <c:pt idx="53">
                  <c:v>Return (Day to Day) 2025-01-01 to 2025-02-23 Base Currency</c:v>
                </c:pt>
                <c:pt idx="54">
                  <c:v>Return (Day to Day) 2025-01-01 to 2025-02-24 Base Currency</c:v>
                </c:pt>
                <c:pt idx="55">
                  <c:v>Return (Day to Day) 2025-01-01 to 2025-02-25 Base Currency</c:v>
                </c:pt>
                <c:pt idx="56">
                  <c:v>Return (Day to Day) 2025-01-01 to 2025-02-26 Base Currency</c:v>
                </c:pt>
                <c:pt idx="57">
                  <c:v>Return (Day to Day) 2025-01-01 to 2025-02-27 Base Currency</c:v>
                </c:pt>
                <c:pt idx="58">
                  <c:v>Return (Day to Day) 2025-01-01 to 2025-02-28 Base Currency</c:v>
                </c:pt>
                <c:pt idx="59">
                  <c:v>Return (Day to Day) 2025-01-01 to 2025-03-01 Base Currency</c:v>
                </c:pt>
                <c:pt idx="60">
                  <c:v>Return (Day to Day) 2025-01-01 to 2025-03-02 Base Currency</c:v>
                </c:pt>
                <c:pt idx="61">
                  <c:v>Return (Day to Day) 2025-01-01 to 2025-03-03 Base Currency</c:v>
                </c:pt>
                <c:pt idx="62">
                  <c:v>Return (Day to Day) 2025-01-01 to 2025-03-04 Base Currency</c:v>
                </c:pt>
                <c:pt idx="63">
                  <c:v>Return (Day to Day) 2025-01-01 to 2025-03-05 Base Currency</c:v>
                </c:pt>
                <c:pt idx="64">
                  <c:v>Return (Day to Day) 2025-01-01 to 2025-03-06 Base Currency</c:v>
                </c:pt>
                <c:pt idx="65">
                  <c:v>Return (Day to Day) 2025-01-01 to 2025-03-07 Base Currency</c:v>
                </c:pt>
                <c:pt idx="66">
                  <c:v>Return (Day to Day) 2025-01-01 to 2025-03-08 Base Currency</c:v>
                </c:pt>
                <c:pt idx="67">
                  <c:v>Return (Day to Day) 2025-01-01 to 2025-03-09 Base Currency</c:v>
                </c:pt>
                <c:pt idx="68">
                  <c:v>Return (Day to Day) 2025-01-01 to 2025-03-10 Base Currency</c:v>
                </c:pt>
                <c:pt idx="69">
                  <c:v>Return (Day to Day) 2025-01-01 to 2025-03-11 Base Currency</c:v>
                </c:pt>
                <c:pt idx="70">
                  <c:v>Return (Day to Day) 2025-01-01 to 2025-03-12 Base Currency</c:v>
                </c:pt>
                <c:pt idx="71">
                  <c:v>Return (Day to Day) 2025-01-01 to 2025-03-13 Base Currency</c:v>
                </c:pt>
                <c:pt idx="72">
                  <c:v>Return (Day to Day) 2025-01-01 to 2025-03-14 Base Currency</c:v>
                </c:pt>
                <c:pt idx="73">
                  <c:v>Return (Day to Day) 2025-01-01 to 2025-03-15 Base Currency</c:v>
                </c:pt>
                <c:pt idx="74">
                  <c:v>Return (Day to Day) 2025-01-01 to 2025-03-16 Base Currency</c:v>
                </c:pt>
                <c:pt idx="75">
                  <c:v>Return (Day to Day) 2025-01-01 to 2025-03-17 Base Currency</c:v>
                </c:pt>
                <c:pt idx="76">
                  <c:v>Return (Day to Day) 2025-01-01 to 2025-03-18 Base Currency</c:v>
                </c:pt>
                <c:pt idx="77">
                  <c:v>Return (Day to Day) 2025-01-01 to 2025-03-19 Base Currency</c:v>
                </c:pt>
                <c:pt idx="78">
                  <c:v>Return (Day to Day) 2025-01-01 to 2025-03-20 Base Currency</c:v>
                </c:pt>
                <c:pt idx="79">
                  <c:v>Return (Day to Day) 2025-01-01 to 2025-03-21 Base Currency</c:v>
                </c:pt>
                <c:pt idx="80">
                  <c:v>Return (Day to Day) 2025-01-01 to 2025-03-22 Base Currency</c:v>
                </c:pt>
                <c:pt idx="81">
                  <c:v>Return (Day to Day) 2025-01-01 to 2025-03-23 Base Currency</c:v>
                </c:pt>
                <c:pt idx="82">
                  <c:v>Return (Day to Day) 2025-01-01 to 2025-03-24 Base Currency</c:v>
                </c:pt>
                <c:pt idx="83">
                  <c:v>Return (Day to Day) 2025-01-01 to 2025-03-25 Base Currency</c:v>
                </c:pt>
                <c:pt idx="84">
                  <c:v>Return (Day to Day) 2025-01-01 to 2025-03-26 Base Currency</c:v>
                </c:pt>
                <c:pt idx="85">
                  <c:v>Return (Day to Day) 2025-01-01 to 2025-03-27 Base Currency</c:v>
                </c:pt>
                <c:pt idx="86">
                  <c:v>Return (Day to Day) 2025-01-01 to 2025-03-28 Base Currency</c:v>
                </c:pt>
                <c:pt idx="87">
                  <c:v>Return (Day to Day) 2025-01-01 to 2025-03-29 Base Currency</c:v>
                </c:pt>
                <c:pt idx="88">
                  <c:v>Return (Day to Day) 2025-01-01 to 2025-03-30 Base Currency</c:v>
                </c:pt>
                <c:pt idx="89">
                  <c:v>Return (Day to Day) 2025-01-01 to 2025-03-31 Base Currency</c:v>
                </c:pt>
                <c:pt idx="90">
                  <c:v>Return (Day to Day) 2025-01-01 to 2025-04-01 Base Currency</c:v>
                </c:pt>
                <c:pt idx="91">
                  <c:v>Return (Day to Day) 2025-01-01 to 2025-04-02 Base Currency</c:v>
                </c:pt>
                <c:pt idx="92">
                  <c:v>Return (Day to Day) 2025-01-01 to 2025-04-03 Base Currency</c:v>
                </c:pt>
                <c:pt idx="93">
                  <c:v>Return (Day to Day) 2025-01-01 to 2025-04-04 Base Currency</c:v>
                </c:pt>
                <c:pt idx="94">
                  <c:v>Return (Day to Day) 2025-01-01 to 2025-04-05 Base Currency</c:v>
                </c:pt>
                <c:pt idx="95">
                  <c:v>Return (Day to Day) 2025-01-01 to 2025-04-06 Base Currency</c:v>
                </c:pt>
                <c:pt idx="96">
                  <c:v>Return (Day to Day) 2025-01-01 to 2025-04-07 Base Currency</c:v>
                </c:pt>
                <c:pt idx="97">
                  <c:v>Return (Day to Day) 2025-01-01 to 2025-04-08 Base Currency</c:v>
                </c:pt>
                <c:pt idx="98">
                  <c:v>Return (Day to Day) 2025-01-01 to 2025-04-09 Base Currency</c:v>
                </c:pt>
                <c:pt idx="99">
                  <c:v>Return (Day to Day) 2025-01-01 to 2025-04-10 Base Currency</c:v>
                </c:pt>
                <c:pt idx="100">
                  <c:v>Return (Day to Day) 2025-01-01 to 2025-04-11 Base Currency</c:v>
                </c:pt>
                <c:pt idx="101">
                  <c:v>Return (Day to Day) 2025-01-01 to 2025-04-12 Base Currency</c:v>
                </c:pt>
                <c:pt idx="102">
                  <c:v>Return (Day to Day) 2025-01-01 to 2025-04-13 Base Currency</c:v>
                </c:pt>
                <c:pt idx="103">
                  <c:v>Return (Day to Day) 2025-01-01 to 2025-04-14 Base Currency</c:v>
                </c:pt>
                <c:pt idx="104">
                  <c:v>Return (Day to Day) 2025-01-01 to 2025-04-15 Base Currency</c:v>
                </c:pt>
                <c:pt idx="105">
                  <c:v>Return (Day to Day) 2025-01-01 to 2025-04-16 Base Currency</c:v>
                </c:pt>
                <c:pt idx="106">
                  <c:v>Return (Day to Day) 2025-01-01 to 2025-04-17 Base Currency</c:v>
                </c:pt>
                <c:pt idx="107">
                  <c:v>Return (Day to Day) 2025-01-01 to 2025-04-18 Base Currency</c:v>
                </c:pt>
                <c:pt idx="108">
                  <c:v>Return (Day to Day) 2025-01-01 to 2025-04-19 Base Currency</c:v>
                </c:pt>
                <c:pt idx="109">
                  <c:v>Return (Day to Day) 2025-01-01 to 2025-04-20 Base Currency</c:v>
                </c:pt>
                <c:pt idx="110">
                  <c:v>Return (Day to Day) 2025-01-01 to 2025-04-21 Base Currency</c:v>
                </c:pt>
                <c:pt idx="111">
                  <c:v>Return (Day to Day) 2025-01-01 to 2025-04-22 Base Currency</c:v>
                </c:pt>
                <c:pt idx="112">
                  <c:v>Return (Day to Day) 2025-01-01 to 2025-04-23 Base Currency</c:v>
                </c:pt>
                <c:pt idx="113">
                  <c:v>Return (Day to Day) 2025-01-01 to 2025-04-24 Base Currency</c:v>
                </c:pt>
                <c:pt idx="114">
                  <c:v>Return (Day to Day) 2025-01-01 to 2025-04-25 Base Currency</c:v>
                </c:pt>
                <c:pt idx="115">
                  <c:v>Return (Day to Day) 2025-01-01 to 2025-04-26 Base Currency</c:v>
                </c:pt>
                <c:pt idx="116">
                  <c:v>Return (Day to Day) 2025-01-01 to 2025-04-27 Base Currency</c:v>
                </c:pt>
                <c:pt idx="117">
                  <c:v>Return (Day to Day) 2025-01-01 to 2025-04-28 Base Currency</c:v>
                </c:pt>
                <c:pt idx="118">
                  <c:v>Return (Day to Day) 2025-01-01 to 2025-04-29 Base Currency</c:v>
                </c:pt>
                <c:pt idx="119">
                  <c:v>Return (Day to Day) 2025-01-01 to 2025-04-30 Base Currency</c:v>
                </c:pt>
                <c:pt idx="120">
                  <c:v>Return (Day to Day) 2025-01-01 to 2025-05-01 Base Currency</c:v>
                </c:pt>
                <c:pt idx="121">
                  <c:v>Return (Day to Day) 2025-01-01 to 2025-05-02 Base Currency</c:v>
                </c:pt>
                <c:pt idx="122">
                  <c:v>Return (Day to Day) 2025-01-01 to 2025-05-03 Base Currency</c:v>
                </c:pt>
                <c:pt idx="123">
                  <c:v>Return (Day to Day) 2025-01-01 to 2025-05-04 Base Currency</c:v>
                </c:pt>
                <c:pt idx="124">
                  <c:v>Return (Day to Day) 2025-01-01 to 2025-05-05 Base Currency</c:v>
                </c:pt>
                <c:pt idx="125">
                  <c:v>Return (Day to Day) 2025-01-01 to 2025-05-06 Base Currency</c:v>
                </c:pt>
                <c:pt idx="126">
                  <c:v>Return (Day to Day) 2025-01-01 to 2025-05-07 Base Currency</c:v>
                </c:pt>
                <c:pt idx="127">
                  <c:v>Return (Day to Day) 2025-01-01 to 2025-05-08 Base Currency</c:v>
                </c:pt>
                <c:pt idx="128">
                  <c:v>Return (Day to Day) 2025-01-01 to 2025-05-09 Base Currency</c:v>
                </c:pt>
                <c:pt idx="129">
                  <c:v>Return (Day to Day) 2025-01-01 to 2025-05-10 Base Currency</c:v>
                </c:pt>
                <c:pt idx="130">
                  <c:v>Return (Day to Day) 2025-01-01 to 2025-05-11 Base Currency</c:v>
                </c:pt>
                <c:pt idx="131">
                  <c:v>Return (Day to Day) 2025-01-01 to 2025-05-12 Base Currency</c:v>
                </c:pt>
                <c:pt idx="132">
                  <c:v>Return (Day to Day) 2025-01-01 to 2025-05-13 Base Currency</c:v>
                </c:pt>
                <c:pt idx="133">
                  <c:v>Return (Day to Day) 2025-01-01 to 2025-05-14 Base Currency</c:v>
                </c:pt>
                <c:pt idx="134">
                  <c:v>Return (Day to Day) 2025-01-01 to 2025-05-15 Base Currency</c:v>
                </c:pt>
                <c:pt idx="135">
                  <c:v>Return (Day to Day) 2025-01-01 to 2025-05-16 Base Currency</c:v>
                </c:pt>
                <c:pt idx="136">
                  <c:v>Return (Day to Day) 2025-01-01 to 2025-05-17 Base Currency</c:v>
                </c:pt>
                <c:pt idx="137">
                  <c:v>Return (Day to Day) 2025-01-01 to 2025-05-18 Base Currency</c:v>
                </c:pt>
                <c:pt idx="138">
                  <c:v>Return (Day to Day) 2025-01-01 to 2025-05-19 Base Currency</c:v>
                </c:pt>
                <c:pt idx="139">
                  <c:v>Return (Day to Day) 2025-01-01 to 2025-05-20 Base Currency</c:v>
                </c:pt>
                <c:pt idx="140">
                  <c:v>Return (Day to Day) 2025-01-01 to 2025-05-21 Base Currency</c:v>
                </c:pt>
                <c:pt idx="141">
                  <c:v>Return (Day to Day) 2025-01-01 to 2025-05-22 Base Currency</c:v>
                </c:pt>
                <c:pt idx="142">
                  <c:v>Return (Day to Day) 2025-01-01 to 2025-05-23 Base Currency</c:v>
                </c:pt>
                <c:pt idx="143">
                  <c:v>Return (Day to Day) 2025-01-01 to 2025-05-24 Base Currency</c:v>
                </c:pt>
                <c:pt idx="144">
                  <c:v>Return (Day to Day) 2025-01-01 to 2025-05-25 Base Currency</c:v>
                </c:pt>
                <c:pt idx="145">
                  <c:v>Return (Day to Day) 2025-01-01 to 2025-05-26 Base Currency</c:v>
                </c:pt>
                <c:pt idx="146">
                  <c:v>Return (Day to Day) 2025-01-01 to 2025-05-27 Base Currency</c:v>
                </c:pt>
                <c:pt idx="147">
                  <c:v>Return (Day to Day) 2025-01-01 to 2025-05-28 Base Currency</c:v>
                </c:pt>
                <c:pt idx="148">
                  <c:v>Return (Day to Day) 2025-01-01 to 2025-05-29 Base Currency</c:v>
                </c:pt>
                <c:pt idx="149">
                  <c:v>Return (Day to Day) 2025-01-01 to 2025-05-30 Base Currency</c:v>
                </c:pt>
                <c:pt idx="150">
                  <c:v>Return (Day to Day) 2025-01-01 to 2025-05-31 Base Currency</c:v>
                </c:pt>
                <c:pt idx="151">
                  <c:v>Return (Day to Day) 2025-01-01 to 2025-06-01 Base Currency</c:v>
                </c:pt>
                <c:pt idx="152">
                  <c:v>Return (Day to Day) 2025-01-01 to 2025-06-02 Base Currency</c:v>
                </c:pt>
                <c:pt idx="153">
                  <c:v>Return (Day to Day) 2025-01-01 to 2025-06-03 Base Currency</c:v>
                </c:pt>
                <c:pt idx="154">
                  <c:v>Return (Day to Day) 2025-01-01 to 2025-06-04 Base Currency</c:v>
                </c:pt>
                <c:pt idx="155">
                  <c:v>Return (Day to Day) 2025-01-01 to 2025-06-05 Base Currency</c:v>
                </c:pt>
                <c:pt idx="156">
                  <c:v>Return (Day to Day) 2025-01-01 to 2025-06-06 Base Currency</c:v>
                </c:pt>
                <c:pt idx="157">
                  <c:v>Return (Day to Day) 2025-01-01 to 2025-06-07 Base Currency</c:v>
                </c:pt>
                <c:pt idx="158">
                  <c:v>Return (Day to Day) 2025-01-01 to 2025-06-08 Base Currency</c:v>
                </c:pt>
                <c:pt idx="159">
                  <c:v>Return (Day to Day) 2025-01-01 to 2025-06-09 Base Currency</c:v>
                </c:pt>
                <c:pt idx="160">
                  <c:v>Return (Day to Day) 2025-01-01 to 2025-06-10 Base Currency</c:v>
                </c:pt>
                <c:pt idx="161">
                  <c:v>Return (Day to Day) 2025-01-01 to 2025-06-11 Base Currency</c:v>
                </c:pt>
                <c:pt idx="162">
                  <c:v>Return (Day to Day) 2025-01-01 to 2025-06-12 Base Currency</c:v>
                </c:pt>
                <c:pt idx="163">
                  <c:v>Return (Day to Day) 2025-01-01 to 2025-06-13 Base Currency</c:v>
                </c:pt>
                <c:pt idx="164">
                  <c:v>Return (Day to Day) 2025-01-01 to 2025-06-14 Base Currency</c:v>
                </c:pt>
                <c:pt idx="165">
                  <c:v>Return (Day to Day) 2025-01-01 to 2025-06-15 Base Currency</c:v>
                </c:pt>
                <c:pt idx="166">
                  <c:v>Return (Day to Day) 2025-01-01 to 2025-06-16 Base Currency</c:v>
                </c:pt>
                <c:pt idx="167">
                  <c:v>Return (Day to Day) 2025-01-01 to 2025-06-17 Base Currency</c:v>
                </c:pt>
                <c:pt idx="168">
                  <c:v>Return (Day to Day) 2025-01-01 to 2025-06-18 Base Currency</c:v>
                </c:pt>
                <c:pt idx="169">
                  <c:v>Return (Day to Day) 2025-01-01 to 2025-06-19 Base Currency</c:v>
                </c:pt>
                <c:pt idx="170">
                  <c:v>Return (Day to Day) 2025-01-01 to 2025-06-20 Base Currency</c:v>
                </c:pt>
                <c:pt idx="171">
                  <c:v>Return (Day to Day) 2025-01-01 to 2025-06-21 Base Currency</c:v>
                </c:pt>
                <c:pt idx="172">
                  <c:v>Return (Day to Day) 2025-01-01 to 2025-06-22 Base Currency</c:v>
                </c:pt>
                <c:pt idx="173">
                  <c:v>Return (Day to Day) 2025-01-01 to 2025-06-23 Base Currency</c:v>
                </c:pt>
                <c:pt idx="174">
                  <c:v>Return (Day to Day) 2025-01-01 to 2025-06-24 Base Currency</c:v>
                </c:pt>
                <c:pt idx="175">
                  <c:v>Return (Day to Day) 2025-01-01 to 2025-06-25 Base Currency</c:v>
                </c:pt>
                <c:pt idx="176">
                  <c:v>Return (Day to Day) 2025-01-01 to 2025-06-26 Base Currency</c:v>
                </c:pt>
                <c:pt idx="177">
                  <c:v>Return (Day to Day) 2025-01-01 to 2025-06-27 Base Currency</c:v>
                </c:pt>
                <c:pt idx="178">
                  <c:v>Return (Day to Day) 2025-01-01 to 2025-06-28 Base Currency</c:v>
                </c:pt>
                <c:pt idx="179">
                  <c:v>Return (Day to Day) 2025-01-01 to 2025-06-29 Base Currency</c:v>
                </c:pt>
                <c:pt idx="180">
                  <c:v>Return (Day to Day) 2025-01-01 to 2025-06-30 Base Currency</c:v>
                </c:pt>
                <c:pt idx="181">
                  <c:v>Return (Day to Day) 2025-01-01 to 2025-07-01 Base Currency</c:v>
                </c:pt>
                <c:pt idx="182">
                  <c:v>Return (Day to Day) 2025-01-01 to 2025-07-02 Base Currency</c:v>
                </c:pt>
                <c:pt idx="183">
                  <c:v>Return (Day to Day) 2025-01-01 to 2025-07-03 Base Currency</c:v>
                </c:pt>
                <c:pt idx="184">
                  <c:v>Return (Day to Day) 2025-01-01 to 2025-07-04 Base Currency</c:v>
                </c:pt>
                <c:pt idx="185">
                  <c:v>Return (Day to Day) 2025-01-01 to 2025-07-05 Base Currency</c:v>
                </c:pt>
                <c:pt idx="186">
                  <c:v>Return (Day to Day) 2025-01-01 to 2025-07-06 Base Currency</c:v>
                </c:pt>
                <c:pt idx="187">
                  <c:v>Return (Day to Day) 2025-01-01 to 2025-07-07 Base Currency</c:v>
                </c:pt>
                <c:pt idx="188">
                  <c:v>Return (Day to Day) 2025-01-01 to 2025-07-08 Base Currency</c:v>
                </c:pt>
                <c:pt idx="189">
                  <c:v>Return (Day to Day) 2025-01-01 to 2025-07-09 Base Currency</c:v>
                </c:pt>
                <c:pt idx="190">
                  <c:v>Return (Day to Day) 2025-01-01 to 2025-07-10 Base Currency</c:v>
                </c:pt>
                <c:pt idx="191">
                  <c:v>Return (Day to Day) 2025-01-01 to 2025-07-11 Base Currency</c:v>
                </c:pt>
                <c:pt idx="192">
                  <c:v>Return (Day to Day) 2025-01-01 to 2025-07-12 Base Currency</c:v>
                </c:pt>
                <c:pt idx="193">
                  <c:v>Return (Day to Day) 2025-01-01 to 2025-07-13 Base Currency</c:v>
                </c:pt>
                <c:pt idx="194">
                  <c:v>Return (Day to Day) 2025-01-01 to 2025-07-14 Base Currency</c:v>
                </c:pt>
                <c:pt idx="195">
                  <c:v>Return (Day to Day) 2025-01-01 to 2025-07-15 Base Currency</c:v>
                </c:pt>
                <c:pt idx="196">
                  <c:v>Return (Day to Day) 2025-01-01 to 2025-07-16 Base Currency</c:v>
                </c:pt>
                <c:pt idx="197">
                  <c:v>Return (Day to Day) 2025-01-01 to 2025-07-17 Base Currency</c:v>
                </c:pt>
                <c:pt idx="198">
                  <c:v>Return (Day to Day) 2025-01-01 to 2025-07-18 Base Currency</c:v>
                </c:pt>
                <c:pt idx="199">
                  <c:v>Return (Day to Day) 2025-01-01 to 2025-07-19 Base Currency</c:v>
                </c:pt>
                <c:pt idx="200">
                  <c:v>Return (Day to Day) 2025-01-01 to 2025-07-20 Base Currency</c:v>
                </c:pt>
                <c:pt idx="201">
                  <c:v>Return (Day to Day) 2025-01-01 to 2025-07-21 Base Currency</c:v>
                </c:pt>
                <c:pt idx="202">
                  <c:v>Return (Day to Day) 2025-01-01 to 2025-07-22 Base Currency</c:v>
                </c:pt>
                <c:pt idx="203">
                  <c:v>Return (Day to Day) 2025-01-01 to 2025-07-23 Base Currency</c:v>
                </c:pt>
                <c:pt idx="204">
                  <c:v>Return (Day to Day) 2025-01-01 to 2025-07-24 Base Currency</c:v>
                </c:pt>
                <c:pt idx="205">
                  <c:v>Return (Day to Day) 2025-01-01 to 2025-07-25 Base Currency</c:v>
                </c:pt>
                <c:pt idx="206">
                  <c:v>Return (Day to Day) 2025-01-01 to 2025-07-26 Base Currency</c:v>
                </c:pt>
                <c:pt idx="207">
                  <c:v>Return (Day to Day) 2025-01-01 to 2025-07-27 Base Currency</c:v>
                </c:pt>
                <c:pt idx="208">
                  <c:v>Return (Day to Day) 2025-01-01 to 2025-07-28 Base Currency</c:v>
                </c:pt>
                <c:pt idx="209">
                  <c:v>Return (Day to Day) 2025-01-01 to 2025-07-29 Base Currency</c:v>
                </c:pt>
                <c:pt idx="210">
                  <c:v>Return (Day to Day) 2025-01-01 to 2025-07-30 Base Currency</c:v>
                </c:pt>
                <c:pt idx="211">
                  <c:v>Return (Day to Day) 2025-01-01 to 2025-07-31 Base Currency</c:v>
                </c:pt>
                <c:pt idx="212">
                  <c:v>Return (Day to Day) 2025-01-01 to 2025-08-01 Base Currency</c:v>
                </c:pt>
                <c:pt idx="213">
                  <c:v>Return (Day to Day) 2025-01-01 to 2025-08-02 Base Currency</c:v>
                </c:pt>
                <c:pt idx="214">
                  <c:v>Return (Day to Day) 2025-01-01 to 2025-08-03 Base Currency</c:v>
                </c:pt>
                <c:pt idx="215">
                  <c:v>Return (Day to Day) 2025-01-01 to 2025-08-04 Base Currency</c:v>
                </c:pt>
                <c:pt idx="216">
                  <c:v>Return (Day to Day) 2025-01-01 to 2025-08-05 Base Currency</c:v>
                </c:pt>
                <c:pt idx="217">
                  <c:v>Return (Day to Day) 2025-01-01 to 2025-08-06 Base Currency</c:v>
                </c:pt>
                <c:pt idx="218">
                  <c:v>Return (Day to Day) 2025-01-01 to 2025-08-07 Base Currency</c:v>
                </c:pt>
                <c:pt idx="219">
                  <c:v>Return (Day to Day) 2025-01-01 to 2025-08-08 Base Currency</c:v>
                </c:pt>
                <c:pt idx="220">
                  <c:v>Return (Day to Day) 2025-01-01 to 2025-08-09 Base Currency</c:v>
                </c:pt>
                <c:pt idx="221">
                  <c:v>Return (Day to Day) 2025-01-01 to 2025-08-10 Base Currency</c:v>
                </c:pt>
                <c:pt idx="222">
                  <c:v>Return (Day to Day) 2025-01-01 to 2025-08-11 Base Currency</c:v>
                </c:pt>
                <c:pt idx="223">
                  <c:v>Return (Day to Day) 2025-01-01 to 2025-08-12 Base Currency</c:v>
                </c:pt>
                <c:pt idx="224">
                  <c:v>Return (Day to Day) 2025-01-01 to 2025-08-13 Base Currency</c:v>
                </c:pt>
                <c:pt idx="225">
                  <c:v>Return (Day to Day) 2025-01-01 to 2025-08-14 Base Currency</c:v>
                </c:pt>
                <c:pt idx="226">
                  <c:v>Return (Day to Day) 2025-01-01 to 2025-08-15 Base Currency</c:v>
                </c:pt>
                <c:pt idx="227">
                  <c:v>Return (Day to Day) 2025-01-01 to 2025-08-16 Base Currency</c:v>
                </c:pt>
                <c:pt idx="228">
                  <c:v>Return (Day to Day) 2025-01-01 to 2025-08-17 Base Currency</c:v>
                </c:pt>
                <c:pt idx="229">
                  <c:v>Return (Day to Day) 2025-01-01 to 2025-08-18 Base Currency</c:v>
                </c:pt>
                <c:pt idx="230">
                  <c:v>Return (Day to Day) 2025-01-01 to 2025-08-19 Base Currency</c:v>
                </c:pt>
                <c:pt idx="231">
                  <c:v>Return (Day to Day) 2025-01-01 to 2025-08-20 Base Currency</c:v>
                </c:pt>
                <c:pt idx="232">
                  <c:v>Return (Day to Day) 2025-01-01 to 2025-08-21 Base Currency</c:v>
                </c:pt>
                <c:pt idx="233">
                  <c:v>Return (Day to Day) 2025-01-01 to 2025-08-22 Base Currency</c:v>
                </c:pt>
                <c:pt idx="234">
                  <c:v>Return (Day to Day) 2025-01-01 to 2025-08-23 Base Currency</c:v>
                </c:pt>
                <c:pt idx="235">
                  <c:v>Return (Day to Day) 2025-01-01 to 2025-08-24 Base Currency</c:v>
                </c:pt>
                <c:pt idx="236">
                  <c:v>Return (Day to Day) 2025-01-01 to 2025-08-25 Base Currency</c:v>
                </c:pt>
                <c:pt idx="237">
                  <c:v>Return (Day to Day) 2025-01-01 to 2025-08-26 Base Currency</c:v>
                </c:pt>
                <c:pt idx="238">
                  <c:v>Return (Day to Day) 2025-01-01 to 2025-08-27 Base Currency</c:v>
                </c:pt>
                <c:pt idx="239">
                  <c:v>Return (Day to Day) 2025-01-01 to 2025-08-28 Base Currency</c:v>
                </c:pt>
                <c:pt idx="240">
                  <c:v>Return (Day to Day) 2025-01-01 to 2025-08-29 Base Currency</c:v>
                </c:pt>
                <c:pt idx="241">
                  <c:v>Return (Day to Day) 2025-01-01 to 2025-08-30 Base Currency</c:v>
                </c:pt>
                <c:pt idx="242">
                  <c:v>Return (Day to Day) 2025-01-01 to 2025-08-31 Base Currency</c:v>
                </c:pt>
                <c:pt idx="243">
                  <c:v>Return (Day to Day) 2025-01-01 to 2025-09-01 Base Currency</c:v>
                </c:pt>
                <c:pt idx="244">
                  <c:v>Return (Day to Day) 2025-01-01 to 2025-09-02 Base Currency</c:v>
                </c:pt>
                <c:pt idx="245">
                  <c:v>Return (Day to Day) 2025-01-01 to 2025-09-03 Base Currency</c:v>
                </c:pt>
                <c:pt idx="246">
                  <c:v>Return (Day to Day) 2025-01-01 to 2025-09-04 Base Currency</c:v>
                </c:pt>
                <c:pt idx="247">
                  <c:v>Return (Day to Day) 2025-01-01 to 2025-09-05 Base Currency</c:v>
                </c:pt>
                <c:pt idx="248">
                  <c:v>Return (Day to Day) 2025-01-01 to 2025-09-06 Base Currency</c:v>
                </c:pt>
                <c:pt idx="249">
                  <c:v>Return (Day to Day) 2025-01-01 to 2025-09-07 Base Currency</c:v>
                </c:pt>
                <c:pt idx="250">
                  <c:v>Return (Day to Day) 2025-01-01 to 2025-09-08 Base Currency</c:v>
                </c:pt>
                <c:pt idx="251">
                  <c:v>Return (Day to Day) 2025-01-01 to 2025-09-09 Base Currency</c:v>
                </c:pt>
                <c:pt idx="252">
                  <c:v>Return (Day to Day) 2025-01-01 to 2025-09-10 Base Currency</c:v>
                </c:pt>
                <c:pt idx="253">
                  <c:v>Return (Day to Day) 2025-01-01 to 2025-09-11 Base Currency</c:v>
                </c:pt>
                <c:pt idx="254">
                  <c:v>Return (Day to Day) 2025-01-01 to 2025-09-12 Base Currency</c:v>
                </c:pt>
                <c:pt idx="255">
                  <c:v>Return (Day to Day) 2025-01-01 to 2025-09-13 Base Currency</c:v>
                </c:pt>
                <c:pt idx="256">
                  <c:v>Return (Day to Day) 2025-01-01 to 2025-09-14 Base Currency</c:v>
                </c:pt>
                <c:pt idx="257">
                  <c:v>Return (Day to Day) 2025-01-01 to 2025-09-15 Base Currency</c:v>
                </c:pt>
                <c:pt idx="258">
                  <c:v>Return (Day to Day) 2025-01-01 to 2025-09-16 Base Currency</c:v>
                </c:pt>
                <c:pt idx="259">
                  <c:v>Return (Day to Day) 2025-01-01 to 2025-09-17 Base Currency</c:v>
                </c:pt>
                <c:pt idx="260">
                  <c:v>Return (Day to Day) 2025-01-01 to 2025-09-18 Base Currency</c:v>
                </c:pt>
                <c:pt idx="261">
                  <c:v>Return (Day to Day) 2025-01-01 to 2025-09-19 Base Currency</c:v>
                </c:pt>
                <c:pt idx="262">
                  <c:v>Return (Day to Day) 2025-01-01 to 2025-09-20 Base Currency</c:v>
                </c:pt>
                <c:pt idx="263">
                  <c:v>Return (Day to Day) 2025-01-01 to 2025-09-21 Base Currency</c:v>
                </c:pt>
                <c:pt idx="264">
                  <c:v>Return (Day to Day) 2025-01-01 to 2025-09-22 Base Currency</c:v>
                </c:pt>
                <c:pt idx="265">
                  <c:v>Return (Day to Day) 2025-01-01 to 2025-09-23 Base Currency</c:v>
                </c:pt>
                <c:pt idx="266">
                  <c:v>Return (Day to Day) 2025-01-01 to 2025-09-24 Base Currency</c:v>
                </c:pt>
                <c:pt idx="267">
                  <c:v>Return (Day to Day) 2025-01-01 to 2025-09-25 Base Currency</c:v>
                </c:pt>
                <c:pt idx="268">
                  <c:v>Return (Day to Day) 2025-01-01 to 2025-09-26 Base Currency</c:v>
                </c:pt>
                <c:pt idx="269">
                  <c:v>Return (Day to Day) 2025-01-01 to 2025-09-27 Base Currency</c:v>
                </c:pt>
                <c:pt idx="270">
                  <c:v>Return (Day to Day) 2025-01-01 to 2025-09-28 Base Currency</c:v>
                </c:pt>
                <c:pt idx="271">
                  <c:v>Return (Day to Day) 2025-01-01 to 2025-09-29 Base Currency</c:v>
                </c:pt>
                <c:pt idx="272">
                  <c:v>Return (Day to Day) 2025-01-01 to 2025-09-30 Base Currency</c:v>
                </c:pt>
              </c:strCache>
            </c:strRef>
          </c:cat>
          <c:val>
            <c:numRef>
              <c:f>'ytd index returns'!$B$2:$JN$2</c:f>
              <c:numCache>
                <c:formatCode>#,##0.00</c:formatCode>
                <c:ptCount val="273"/>
                <c:pt idx="0">
                  <c:v>0</c:v>
                </c:pt>
                <c:pt idx="1">
                  <c:v>-1.1494012664312159</c:v>
                </c:pt>
                <c:pt idx="2">
                  <c:v>-1.1514910869156236</c:v>
                </c:pt>
                <c:pt idx="3">
                  <c:v>-1.1514910869156236</c:v>
                </c:pt>
                <c:pt idx="4">
                  <c:v>-1.1514910869156236</c:v>
                </c:pt>
                <c:pt idx="5">
                  <c:v>1.5659721496590118</c:v>
                </c:pt>
                <c:pt idx="6">
                  <c:v>1.2120958809638482</c:v>
                </c:pt>
                <c:pt idx="7">
                  <c:v>0.8617026464093458</c:v>
                </c:pt>
                <c:pt idx="8">
                  <c:v>1.2072196331668561</c:v>
                </c:pt>
                <c:pt idx="9">
                  <c:v>0.12887226320592582</c:v>
                </c:pt>
                <c:pt idx="10">
                  <c:v>0.12887226320592582</c:v>
                </c:pt>
                <c:pt idx="11">
                  <c:v>0.12887226320592582</c:v>
                </c:pt>
                <c:pt idx="12">
                  <c:v>0.22709382597365657</c:v>
                </c:pt>
                <c:pt idx="13">
                  <c:v>2.1539083126092651</c:v>
                </c:pt>
                <c:pt idx="14">
                  <c:v>4.1176429611362808</c:v>
                </c:pt>
                <c:pt idx="15">
                  <c:v>4.3544892827039217</c:v>
                </c:pt>
                <c:pt idx="16">
                  <c:v>5.0065132738430718</c:v>
                </c:pt>
                <c:pt idx="17">
                  <c:v>5.0065132738430718</c:v>
                </c:pt>
                <c:pt idx="18">
                  <c:v>5.0065132738430718</c:v>
                </c:pt>
                <c:pt idx="19">
                  <c:v>6.7933097880224835</c:v>
                </c:pt>
                <c:pt idx="20">
                  <c:v>7.1304674928422962</c:v>
                </c:pt>
                <c:pt idx="21">
                  <c:v>6.5578566801111293</c:v>
                </c:pt>
                <c:pt idx="22">
                  <c:v>8.3899326381196673</c:v>
                </c:pt>
                <c:pt idx="23">
                  <c:v>9.4383259144705569</c:v>
                </c:pt>
                <c:pt idx="24">
                  <c:v>9.4383259144705569</c:v>
                </c:pt>
                <c:pt idx="25">
                  <c:v>9.4383259144705569</c:v>
                </c:pt>
                <c:pt idx="26">
                  <c:v>9.4007091457509961</c:v>
                </c:pt>
                <c:pt idx="27">
                  <c:v>9.0405634156025538</c:v>
                </c:pt>
                <c:pt idx="28">
                  <c:v>10.251962689738248</c:v>
                </c:pt>
                <c:pt idx="29">
                  <c:v>10.670623393450462</c:v>
                </c:pt>
                <c:pt idx="30">
                  <c:v>9.8952999937304895</c:v>
                </c:pt>
                <c:pt idx="31">
                  <c:v>9.8952999937304895</c:v>
                </c:pt>
                <c:pt idx="32">
                  <c:v>9.8952999937304895</c:v>
                </c:pt>
                <c:pt idx="33">
                  <c:v>7.2481940467979955</c:v>
                </c:pt>
                <c:pt idx="34">
                  <c:v>9.4870883924403682</c:v>
                </c:pt>
                <c:pt idx="35">
                  <c:v>10.563345941916879</c:v>
                </c:pt>
                <c:pt idx="36">
                  <c:v>13.510689431777756</c:v>
                </c:pt>
                <c:pt idx="37">
                  <c:v>13.52810460248126</c:v>
                </c:pt>
                <c:pt idx="38">
                  <c:v>13.52810460248126</c:v>
                </c:pt>
                <c:pt idx="39">
                  <c:v>13.52810460248126</c:v>
                </c:pt>
                <c:pt idx="40">
                  <c:v>13.167262265504686</c:v>
                </c:pt>
                <c:pt idx="41">
                  <c:v>14.920621651933374</c:v>
                </c:pt>
                <c:pt idx="42">
                  <c:v>16.194715540601678</c:v>
                </c:pt>
                <c:pt idx="43">
                  <c:v>16.224669634211697</c:v>
                </c:pt>
                <c:pt idx="44">
                  <c:v>17.430496053722266</c:v>
                </c:pt>
                <c:pt idx="45">
                  <c:v>17.430496053722266</c:v>
                </c:pt>
                <c:pt idx="46">
                  <c:v>17.430496053722266</c:v>
                </c:pt>
                <c:pt idx="47">
                  <c:v>18.271300495287402</c:v>
                </c:pt>
                <c:pt idx="48">
                  <c:v>20.283101014956074</c:v>
                </c:pt>
                <c:pt idx="49">
                  <c:v>18.563178756278109</c:v>
                </c:pt>
                <c:pt idx="50">
                  <c:v>18.849484162643716</c:v>
                </c:pt>
                <c:pt idx="51">
                  <c:v>19.938280635026739</c:v>
                </c:pt>
                <c:pt idx="52">
                  <c:v>19.938280635026739</c:v>
                </c:pt>
                <c:pt idx="53">
                  <c:v>19.938280635026739</c:v>
                </c:pt>
                <c:pt idx="54">
                  <c:v>19.962661874011655</c:v>
                </c:pt>
                <c:pt idx="55">
                  <c:v>22.225240851810788</c:v>
                </c:pt>
                <c:pt idx="56">
                  <c:v>25.321658202893648</c:v>
                </c:pt>
                <c:pt idx="57">
                  <c:v>24.165987475009175</c:v>
                </c:pt>
                <c:pt idx="58">
                  <c:v>24.629231015722365</c:v>
                </c:pt>
                <c:pt idx="59">
                  <c:v>24.629231015722365</c:v>
                </c:pt>
                <c:pt idx="60">
                  <c:v>24.629231015722365</c:v>
                </c:pt>
                <c:pt idx="61">
                  <c:v>27.221305023231789</c:v>
                </c:pt>
                <c:pt idx="62">
                  <c:v>23.039574233906592</c:v>
                </c:pt>
                <c:pt idx="63">
                  <c:v>29.917173448134072</c:v>
                </c:pt>
                <c:pt idx="64">
                  <c:v>32.006993932554465</c:v>
                </c:pt>
                <c:pt idx="65">
                  <c:v>31.784776354377776</c:v>
                </c:pt>
                <c:pt idx="66">
                  <c:v>31.784776354377776</c:v>
                </c:pt>
                <c:pt idx="67">
                  <c:v>31.784776354377776</c:v>
                </c:pt>
                <c:pt idx="68">
                  <c:v>27.967370936169857</c:v>
                </c:pt>
                <c:pt idx="69">
                  <c:v>26.688400799704581</c:v>
                </c:pt>
                <c:pt idx="70">
                  <c:v>28.486343023134264</c:v>
                </c:pt>
                <c:pt idx="71">
                  <c:v>27.518756138847621</c:v>
                </c:pt>
                <c:pt idx="72">
                  <c:v>30.359518784003072</c:v>
                </c:pt>
                <c:pt idx="73">
                  <c:v>30.359518784003072</c:v>
                </c:pt>
                <c:pt idx="74">
                  <c:v>30.359518784003072</c:v>
                </c:pt>
                <c:pt idx="75">
                  <c:v>32.209706519543268</c:v>
                </c:pt>
                <c:pt idx="76">
                  <c:v>35.168195718654417</c:v>
                </c:pt>
                <c:pt idx="77">
                  <c:v>34.652706665830713</c:v>
                </c:pt>
                <c:pt idx="78">
                  <c:v>31.954748420443991</c:v>
                </c:pt>
                <c:pt idx="79">
                  <c:v>31.427417051541905</c:v>
                </c:pt>
                <c:pt idx="80">
                  <c:v>31.427417051541905</c:v>
                </c:pt>
                <c:pt idx="81">
                  <c:v>31.427417051541905</c:v>
                </c:pt>
                <c:pt idx="82">
                  <c:v>32.04112766713336</c:v>
                </c:pt>
                <c:pt idx="83">
                  <c:v>34.46531942906099</c:v>
                </c:pt>
                <c:pt idx="84">
                  <c:v>33.39254491372521</c:v>
                </c:pt>
                <c:pt idx="85">
                  <c:v>32.90770656133968</c:v>
                </c:pt>
                <c:pt idx="86">
                  <c:v>30.645824190368653</c:v>
                </c:pt>
                <c:pt idx="87">
                  <c:v>30.645824190368653</c:v>
                </c:pt>
                <c:pt idx="88">
                  <c:v>30.645824190368653</c:v>
                </c:pt>
                <c:pt idx="89">
                  <c:v>28.030762157530621</c:v>
                </c:pt>
                <c:pt idx="90">
                  <c:v>29.93807165297828</c:v>
                </c:pt>
                <c:pt idx="91">
                  <c:v>30.385989843472384</c:v>
                </c:pt>
                <c:pt idx="92">
                  <c:v>25.735442658808893</c:v>
                </c:pt>
                <c:pt idx="93">
                  <c:v>14.322932993389159</c:v>
                </c:pt>
                <c:pt idx="94">
                  <c:v>14.322932993389159</c:v>
                </c:pt>
                <c:pt idx="95">
                  <c:v>14.322932993389159</c:v>
                </c:pt>
                <c:pt idx="96">
                  <c:v>9.6786552701789255</c:v>
                </c:pt>
                <c:pt idx="97">
                  <c:v>12.139070587169876</c:v>
                </c:pt>
                <c:pt idx="98">
                  <c:v>9.9691403175133697</c:v>
                </c:pt>
                <c:pt idx="99">
                  <c:v>17.107270485465275</c:v>
                </c:pt>
                <c:pt idx="100">
                  <c:v>18.462867373025958</c:v>
                </c:pt>
                <c:pt idx="101">
                  <c:v>18.462867373025958</c:v>
                </c:pt>
                <c:pt idx="102">
                  <c:v>18.462867373025958</c:v>
                </c:pt>
                <c:pt idx="103">
                  <c:v>23.318913571990805</c:v>
                </c:pt>
                <c:pt idx="104">
                  <c:v>26.413241102589268</c:v>
                </c:pt>
                <c:pt idx="105">
                  <c:v>27.426107430705038</c:v>
                </c:pt>
                <c:pt idx="106">
                  <c:v>26.321985608102928</c:v>
                </c:pt>
                <c:pt idx="107">
                  <c:v>26.321985608102928</c:v>
                </c:pt>
                <c:pt idx="108">
                  <c:v>26.321985608102928</c:v>
                </c:pt>
                <c:pt idx="109">
                  <c:v>26.321985608102928</c:v>
                </c:pt>
                <c:pt idx="110">
                  <c:v>27.901889894324739</c:v>
                </c:pt>
                <c:pt idx="111">
                  <c:v>28.930778179487703</c:v>
                </c:pt>
                <c:pt idx="112">
                  <c:v>32.351117705655732</c:v>
                </c:pt>
                <c:pt idx="113">
                  <c:v>31.246995883053618</c:v>
                </c:pt>
                <c:pt idx="114">
                  <c:v>32.96831135538789</c:v>
                </c:pt>
                <c:pt idx="115">
                  <c:v>32.96831135538789</c:v>
                </c:pt>
                <c:pt idx="116">
                  <c:v>32.96831135538789</c:v>
                </c:pt>
                <c:pt idx="117">
                  <c:v>34.387299464309336</c:v>
                </c:pt>
                <c:pt idx="118">
                  <c:v>35.928193768155303</c:v>
                </c:pt>
                <c:pt idx="119">
                  <c:v>33.700445131763182</c:v>
                </c:pt>
                <c:pt idx="120">
                  <c:v>32.433317311376264</c:v>
                </c:pt>
                <c:pt idx="121">
                  <c:v>36.066818526955188</c:v>
                </c:pt>
                <c:pt idx="122">
                  <c:v>36.066818526955188</c:v>
                </c:pt>
                <c:pt idx="123">
                  <c:v>36.066818526955188</c:v>
                </c:pt>
                <c:pt idx="124">
                  <c:v>36.322473232882622</c:v>
                </c:pt>
                <c:pt idx="125">
                  <c:v>36.155287594129007</c:v>
                </c:pt>
                <c:pt idx="126">
                  <c:v>36.312024130460529</c:v>
                </c:pt>
                <c:pt idx="127">
                  <c:v>37.64045335172375</c:v>
                </c:pt>
                <c:pt idx="128">
                  <c:v>38.597591133588296</c:v>
                </c:pt>
                <c:pt idx="129">
                  <c:v>38.597591133588296</c:v>
                </c:pt>
                <c:pt idx="130">
                  <c:v>38.597591133588296</c:v>
                </c:pt>
                <c:pt idx="131">
                  <c:v>39.989411576212277</c:v>
                </c:pt>
                <c:pt idx="132">
                  <c:v>40.555056320662054</c:v>
                </c:pt>
                <c:pt idx="133">
                  <c:v>42.522970610157927</c:v>
                </c:pt>
                <c:pt idx="134">
                  <c:v>42.440074397609266</c:v>
                </c:pt>
                <c:pt idx="135">
                  <c:v>42.761906752209988</c:v>
                </c:pt>
                <c:pt idx="136">
                  <c:v>42.761906752209988</c:v>
                </c:pt>
                <c:pt idx="137">
                  <c:v>42.761906752209988</c:v>
                </c:pt>
                <c:pt idx="138">
                  <c:v>44.783459767472642</c:v>
                </c:pt>
                <c:pt idx="139">
                  <c:v>46.798743321282018</c:v>
                </c:pt>
                <c:pt idx="140">
                  <c:v>47.540629593251246</c:v>
                </c:pt>
                <c:pt idx="141">
                  <c:v>46.553537717776685</c:v>
                </c:pt>
                <c:pt idx="142">
                  <c:v>44.855210270771039</c:v>
                </c:pt>
                <c:pt idx="143">
                  <c:v>44.855210270771039</c:v>
                </c:pt>
                <c:pt idx="144">
                  <c:v>44.855210270771039</c:v>
                </c:pt>
                <c:pt idx="145">
                  <c:v>46.70330818582682</c:v>
                </c:pt>
                <c:pt idx="146">
                  <c:v>46.600210375262073</c:v>
                </c:pt>
                <c:pt idx="147">
                  <c:v>44.988958781773938</c:v>
                </c:pt>
                <c:pt idx="148">
                  <c:v>45.985803152842486</c:v>
                </c:pt>
                <c:pt idx="149">
                  <c:v>46.30136604598998</c:v>
                </c:pt>
                <c:pt idx="150">
                  <c:v>46.30136604598998</c:v>
                </c:pt>
                <c:pt idx="151">
                  <c:v>46.30136604598998</c:v>
                </c:pt>
                <c:pt idx="152">
                  <c:v>47.679950958879289</c:v>
                </c:pt>
                <c:pt idx="153">
                  <c:v>47.067633556944124</c:v>
                </c:pt>
                <c:pt idx="154">
                  <c:v>46.717936929217771</c:v>
                </c:pt>
                <c:pt idx="155">
                  <c:v>48.268583728657724</c:v>
                </c:pt>
                <c:pt idx="156">
                  <c:v>48.497767375115842</c:v>
                </c:pt>
                <c:pt idx="157">
                  <c:v>48.497767375115842</c:v>
                </c:pt>
                <c:pt idx="158">
                  <c:v>48.497767375115842</c:v>
                </c:pt>
                <c:pt idx="159">
                  <c:v>48.9637973431416</c:v>
                </c:pt>
                <c:pt idx="160">
                  <c:v>46.364757267350768</c:v>
                </c:pt>
                <c:pt idx="161">
                  <c:v>47.043252317959272</c:v>
                </c:pt>
                <c:pt idx="162">
                  <c:v>48.475475956615391</c:v>
                </c:pt>
                <c:pt idx="163">
                  <c:v>46.183639492034366</c:v>
                </c:pt>
                <c:pt idx="164">
                  <c:v>46.183639492034366</c:v>
                </c:pt>
                <c:pt idx="165">
                  <c:v>46.183639492034366</c:v>
                </c:pt>
                <c:pt idx="166">
                  <c:v>49.662493991766169</c:v>
                </c:pt>
                <c:pt idx="167">
                  <c:v>45.933557640732033</c:v>
                </c:pt>
                <c:pt idx="168">
                  <c:v>46.63573732349731</c:v>
                </c:pt>
                <c:pt idx="169">
                  <c:v>43.648687244432423</c:v>
                </c:pt>
                <c:pt idx="170">
                  <c:v>44.981296106664502</c:v>
                </c:pt>
                <c:pt idx="171">
                  <c:v>44.981296106664502</c:v>
                </c:pt>
                <c:pt idx="172">
                  <c:v>44.981296106664502</c:v>
                </c:pt>
                <c:pt idx="173">
                  <c:v>43.584599416243549</c:v>
                </c:pt>
                <c:pt idx="174">
                  <c:v>48.853036857467337</c:v>
                </c:pt>
                <c:pt idx="175">
                  <c:v>47.573370114173926</c:v>
                </c:pt>
                <c:pt idx="176">
                  <c:v>48.005266347620832</c:v>
                </c:pt>
                <c:pt idx="177">
                  <c:v>50.471254519236886</c:v>
                </c:pt>
                <c:pt idx="178">
                  <c:v>50.471254519236886</c:v>
                </c:pt>
                <c:pt idx="179">
                  <c:v>50.471254519236886</c:v>
                </c:pt>
                <c:pt idx="180">
                  <c:v>50.334719580921416</c:v>
                </c:pt>
                <c:pt idx="181">
                  <c:v>48.931753429047184</c:v>
                </c:pt>
                <c:pt idx="182">
                  <c:v>49.606765445514966</c:v>
                </c:pt>
                <c:pt idx="183">
                  <c:v>51.390078925553695</c:v>
                </c:pt>
                <c:pt idx="184">
                  <c:v>50.097176652525619</c:v>
                </c:pt>
                <c:pt idx="185">
                  <c:v>50.097176652525619</c:v>
                </c:pt>
                <c:pt idx="186">
                  <c:v>50.097176652525619</c:v>
                </c:pt>
                <c:pt idx="187">
                  <c:v>51.776695715171471</c:v>
                </c:pt>
                <c:pt idx="188">
                  <c:v>52.012845429910961</c:v>
                </c:pt>
                <c:pt idx="189">
                  <c:v>55.364220880093114</c:v>
                </c:pt>
                <c:pt idx="190">
                  <c:v>53.950805625796797</c:v>
                </c:pt>
                <c:pt idx="191">
                  <c:v>51.252150773581938</c:v>
                </c:pt>
                <c:pt idx="192">
                  <c:v>51.252150773581938</c:v>
                </c:pt>
                <c:pt idx="193">
                  <c:v>51.252150773581938</c:v>
                </c:pt>
                <c:pt idx="194">
                  <c:v>51.84496318432921</c:v>
                </c:pt>
                <c:pt idx="195">
                  <c:v>49.769771443299746</c:v>
                </c:pt>
                <c:pt idx="196">
                  <c:v>48.990268402610937</c:v>
                </c:pt>
                <c:pt idx="197">
                  <c:v>50.601519996099078</c:v>
                </c:pt>
                <c:pt idx="198">
                  <c:v>51.480637813211928</c:v>
                </c:pt>
                <c:pt idx="199">
                  <c:v>51.480637813211928</c:v>
                </c:pt>
                <c:pt idx="200">
                  <c:v>51.480637813211928</c:v>
                </c:pt>
                <c:pt idx="201">
                  <c:v>52.721294574129459</c:v>
                </c:pt>
                <c:pt idx="202">
                  <c:v>52.43568577459201</c:v>
                </c:pt>
                <c:pt idx="203">
                  <c:v>54.806238810752902</c:v>
                </c:pt>
                <c:pt idx="204">
                  <c:v>57.373234972449282</c:v>
                </c:pt>
                <c:pt idx="205">
                  <c:v>56.790871664124133</c:v>
                </c:pt>
                <c:pt idx="206">
                  <c:v>56.790871664124133</c:v>
                </c:pt>
                <c:pt idx="207">
                  <c:v>56.790871664124133</c:v>
                </c:pt>
                <c:pt idx="208">
                  <c:v>55.765466413101848</c:v>
                </c:pt>
                <c:pt idx="209">
                  <c:v>56.86053234693815</c:v>
                </c:pt>
                <c:pt idx="210">
                  <c:v>56.688470460387563</c:v>
                </c:pt>
                <c:pt idx="211">
                  <c:v>56.684290819418727</c:v>
                </c:pt>
                <c:pt idx="212">
                  <c:v>53.422081043238492</c:v>
                </c:pt>
                <c:pt idx="213">
                  <c:v>53.422081043238492</c:v>
                </c:pt>
                <c:pt idx="214">
                  <c:v>53.422081043238492</c:v>
                </c:pt>
                <c:pt idx="215">
                  <c:v>57.569678097984834</c:v>
                </c:pt>
                <c:pt idx="216">
                  <c:v>57.173308812773115</c:v>
                </c:pt>
                <c:pt idx="217">
                  <c:v>59.569636301575166</c:v>
                </c:pt>
                <c:pt idx="218">
                  <c:v>61.758374955591442</c:v>
                </c:pt>
                <c:pt idx="219">
                  <c:v>64.585902071012228</c:v>
                </c:pt>
                <c:pt idx="220">
                  <c:v>64.585902071012228</c:v>
                </c:pt>
                <c:pt idx="221">
                  <c:v>64.585902071012228</c:v>
                </c:pt>
                <c:pt idx="222">
                  <c:v>65.024764372740492</c:v>
                </c:pt>
                <c:pt idx="223">
                  <c:v>66.798325357185263</c:v>
                </c:pt>
                <c:pt idx="224">
                  <c:v>68.896505123543349</c:v>
                </c:pt>
                <c:pt idx="225">
                  <c:v>69.917034126768669</c:v>
                </c:pt>
                <c:pt idx="226">
                  <c:v>69.687850480310587</c:v>
                </c:pt>
                <c:pt idx="227">
                  <c:v>69.687850480310587</c:v>
                </c:pt>
                <c:pt idx="228">
                  <c:v>69.687850480310587</c:v>
                </c:pt>
                <c:pt idx="229">
                  <c:v>68.122574937479712</c:v>
                </c:pt>
                <c:pt idx="230">
                  <c:v>69.270582990254638</c:v>
                </c:pt>
                <c:pt idx="231">
                  <c:v>69.248988178582294</c:v>
                </c:pt>
                <c:pt idx="232">
                  <c:v>69.560371430760952</c:v>
                </c:pt>
                <c:pt idx="233">
                  <c:v>71.33323580837758</c:v>
                </c:pt>
                <c:pt idx="234">
                  <c:v>71.33323580837758</c:v>
                </c:pt>
                <c:pt idx="235">
                  <c:v>71.33323580837758</c:v>
                </c:pt>
                <c:pt idx="236">
                  <c:v>69.820205777657222</c:v>
                </c:pt>
                <c:pt idx="237">
                  <c:v>66.231984005907393</c:v>
                </c:pt>
                <c:pt idx="238">
                  <c:v>63.428838129471508</c:v>
                </c:pt>
                <c:pt idx="239">
                  <c:v>64.5949579597781</c:v>
                </c:pt>
                <c:pt idx="240">
                  <c:v>63.552137538052314</c:v>
                </c:pt>
                <c:pt idx="241">
                  <c:v>63.552137538052314</c:v>
                </c:pt>
                <c:pt idx="242">
                  <c:v>63.552137538052314</c:v>
                </c:pt>
                <c:pt idx="243">
                  <c:v>65.024067765912406</c:v>
                </c:pt>
                <c:pt idx="244">
                  <c:v>61.816889929155259</c:v>
                </c:pt>
                <c:pt idx="245">
                  <c:v>62.543450850905423</c:v>
                </c:pt>
                <c:pt idx="246">
                  <c:v>64.290540775880856</c:v>
                </c:pt>
                <c:pt idx="247">
                  <c:v>63.821027773714412</c:v>
                </c:pt>
                <c:pt idx="248">
                  <c:v>63.821027773714412</c:v>
                </c:pt>
                <c:pt idx="249">
                  <c:v>63.821027773714412</c:v>
                </c:pt>
                <c:pt idx="250">
                  <c:v>66.060618726184941</c:v>
                </c:pt>
                <c:pt idx="251">
                  <c:v>67.588277500296257</c:v>
                </c:pt>
                <c:pt idx="252">
                  <c:v>69.10548717198543</c:v>
                </c:pt>
                <c:pt idx="253">
                  <c:v>70.427646931795394</c:v>
                </c:pt>
                <c:pt idx="254">
                  <c:v>70.619910416362089</c:v>
                </c:pt>
                <c:pt idx="255">
                  <c:v>70.619910416362089</c:v>
                </c:pt>
                <c:pt idx="256">
                  <c:v>70.619910416362089</c:v>
                </c:pt>
                <c:pt idx="257">
                  <c:v>73.163221945901682</c:v>
                </c:pt>
                <c:pt idx="258">
                  <c:v>71.292136005517321</c:v>
                </c:pt>
                <c:pt idx="259">
                  <c:v>70.636628980237433</c:v>
                </c:pt>
                <c:pt idx="260">
                  <c:v>70.677728783097677</c:v>
                </c:pt>
                <c:pt idx="261">
                  <c:v>71.285866544064021</c:v>
                </c:pt>
                <c:pt idx="262">
                  <c:v>71.285866544064021</c:v>
                </c:pt>
                <c:pt idx="263">
                  <c:v>71.285866544064021</c:v>
                </c:pt>
                <c:pt idx="264">
                  <c:v>70.499397435093812</c:v>
                </c:pt>
                <c:pt idx="265">
                  <c:v>71.820163981247461</c:v>
                </c:pt>
                <c:pt idx="266">
                  <c:v>71.250339595828848</c:v>
                </c:pt>
                <c:pt idx="267">
                  <c:v>69.134048051939118</c:v>
                </c:pt>
                <c:pt idx="268">
                  <c:v>72.349585170633944</c:v>
                </c:pt>
                <c:pt idx="269">
                  <c:v>72.349585170633944</c:v>
                </c:pt>
                <c:pt idx="270">
                  <c:v>72.349585170633944</c:v>
                </c:pt>
                <c:pt idx="271">
                  <c:v>71.643922453727996</c:v>
                </c:pt>
                <c:pt idx="272">
                  <c:v>72.500748852340351</c:v>
                </c:pt>
              </c:numCache>
            </c:numRef>
          </c:val>
          <c:smooth val="0"/>
          <c:extLst>
            <c:ext xmlns:c16="http://schemas.microsoft.com/office/drawing/2014/chart" uri="{C3380CC4-5D6E-409C-BE32-E72D297353CC}">
              <c16:uniqueId val="{00000000-C795-6F4B-9E4A-E45CA2F86979}"/>
            </c:ext>
          </c:extLst>
        </c:ser>
        <c:ser>
          <c:idx val="1"/>
          <c:order val="1"/>
          <c:tx>
            <c:strRef>
              <c:f>'ytd index returns'!$A$3</c:f>
              <c:strCache>
                <c:ptCount val="1"/>
                <c:pt idx="0">
                  <c:v>FSE DAX NR USD</c:v>
                </c:pt>
              </c:strCache>
            </c:strRef>
          </c:tx>
          <c:spPr>
            <a:ln w="28575" cap="rnd">
              <a:solidFill>
                <a:srgbClr val="838D93"/>
              </a:solidFill>
              <a:round/>
            </a:ln>
            <a:effectLst/>
          </c:spPr>
          <c:marker>
            <c:symbol val="none"/>
          </c:marker>
          <c:cat>
            <c:strRef>
              <c:f>'ytd index returns'!$B$1:$JN$1</c:f>
              <c:strCache>
                <c:ptCount val="273"/>
                <c:pt idx="0">
                  <c:v>Return (Day to Day) 2025-01-01 to 2025-01-01 Base Currency</c:v>
                </c:pt>
                <c:pt idx="1">
                  <c:v>Return (Day to Day) 2025-01-01 to 2025-01-02 Base Currency</c:v>
                </c:pt>
                <c:pt idx="2">
                  <c:v>Return (Day to Day) 2025-01-01 to 2025-01-03 Base Currency</c:v>
                </c:pt>
                <c:pt idx="3">
                  <c:v>Return (Day to Day) 2025-01-01 to 2025-01-04 Base Currency</c:v>
                </c:pt>
                <c:pt idx="4">
                  <c:v>Return (Day to Day) 2025-01-01 to 2025-01-05 Base Currency</c:v>
                </c:pt>
                <c:pt idx="5">
                  <c:v>Return (Day to Day) 2025-01-01 to 2025-01-06 Base Currency</c:v>
                </c:pt>
                <c:pt idx="6">
                  <c:v>Return (Day to Day) 2025-01-01 to 2025-01-07 Base Currency</c:v>
                </c:pt>
                <c:pt idx="7">
                  <c:v>Return (Day to Day) 2025-01-01 to 2025-01-08 Base Currency</c:v>
                </c:pt>
                <c:pt idx="8">
                  <c:v>Return (Day to Day) 2025-01-01 to 2025-01-09 Base Currency</c:v>
                </c:pt>
                <c:pt idx="9">
                  <c:v>Return (Day to Day) 2025-01-01 to 2025-01-10 Base Currency</c:v>
                </c:pt>
                <c:pt idx="10">
                  <c:v>Return (Day to Day) 2025-01-01 to 2025-01-11 Base Currency</c:v>
                </c:pt>
                <c:pt idx="11">
                  <c:v>Return (Day to Day) 2025-01-01 to 2025-01-12 Base Currency</c:v>
                </c:pt>
                <c:pt idx="12">
                  <c:v>Return (Day to Day) 2025-01-01 to 2025-01-13 Base Currency</c:v>
                </c:pt>
                <c:pt idx="13">
                  <c:v>Return (Day to Day) 2025-01-01 to 2025-01-14 Base Currency</c:v>
                </c:pt>
                <c:pt idx="14">
                  <c:v>Return (Day to Day) 2025-01-01 to 2025-01-15 Base Currency</c:v>
                </c:pt>
                <c:pt idx="15">
                  <c:v>Return (Day to Day) 2025-01-01 to 2025-01-16 Base Currency</c:v>
                </c:pt>
                <c:pt idx="16">
                  <c:v>Return (Day to Day) 2025-01-01 to 2025-01-17 Base Currency</c:v>
                </c:pt>
                <c:pt idx="17">
                  <c:v>Return (Day to Day) 2025-01-01 to 2025-01-18 Base Currency</c:v>
                </c:pt>
                <c:pt idx="18">
                  <c:v>Return (Day to Day) 2025-01-01 to 2025-01-19 Base Currency</c:v>
                </c:pt>
                <c:pt idx="19">
                  <c:v>Return (Day to Day) 2025-01-01 to 2025-01-20 Base Currency</c:v>
                </c:pt>
                <c:pt idx="20">
                  <c:v>Return (Day to Day) 2025-01-01 to 2025-01-21 Base Currency</c:v>
                </c:pt>
                <c:pt idx="21">
                  <c:v>Return (Day to Day) 2025-01-01 to 2025-01-22 Base Currency</c:v>
                </c:pt>
                <c:pt idx="22">
                  <c:v>Return (Day to Day) 2025-01-01 to 2025-01-23 Base Currency</c:v>
                </c:pt>
                <c:pt idx="23">
                  <c:v>Return (Day to Day) 2025-01-01 to 2025-01-24 Base Currency</c:v>
                </c:pt>
                <c:pt idx="24">
                  <c:v>Return (Day to Day) 2025-01-01 to 2025-01-25 Base Currency</c:v>
                </c:pt>
                <c:pt idx="25">
                  <c:v>Return (Day to Day) 2025-01-01 to 2025-01-26 Base Currency</c:v>
                </c:pt>
                <c:pt idx="26">
                  <c:v>Return (Day to Day) 2025-01-01 to 2025-01-27 Base Currency</c:v>
                </c:pt>
                <c:pt idx="27">
                  <c:v>Return (Day to Day) 2025-01-01 to 2025-01-28 Base Currency</c:v>
                </c:pt>
                <c:pt idx="28">
                  <c:v>Return (Day to Day) 2025-01-01 to 2025-01-29 Base Currency</c:v>
                </c:pt>
                <c:pt idx="29">
                  <c:v>Return (Day to Day) 2025-01-01 to 2025-01-30 Base Currency</c:v>
                </c:pt>
                <c:pt idx="30">
                  <c:v>Return (Day to Day) 2025-01-01 to 2025-01-31 Base Currency</c:v>
                </c:pt>
                <c:pt idx="31">
                  <c:v>Return (Day to Day) 2025-01-01 to 2025-02-01 Base Currency</c:v>
                </c:pt>
                <c:pt idx="32">
                  <c:v>Return (Day to Day) 2025-01-01 to 2025-02-02 Base Currency</c:v>
                </c:pt>
                <c:pt idx="33">
                  <c:v>Return (Day to Day) 2025-01-01 to 2025-02-03 Base Currency</c:v>
                </c:pt>
                <c:pt idx="34">
                  <c:v>Return (Day to Day) 2025-01-01 to 2025-02-04 Base Currency</c:v>
                </c:pt>
                <c:pt idx="35">
                  <c:v>Return (Day to Day) 2025-01-01 to 2025-02-05 Base Currency</c:v>
                </c:pt>
                <c:pt idx="36">
                  <c:v>Return (Day to Day) 2025-01-01 to 2025-02-06 Base Currency</c:v>
                </c:pt>
                <c:pt idx="37">
                  <c:v>Return (Day to Day) 2025-01-01 to 2025-02-07 Base Currency</c:v>
                </c:pt>
                <c:pt idx="38">
                  <c:v>Return (Day to Day) 2025-01-01 to 2025-02-08 Base Currency</c:v>
                </c:pt>
                <c:pt idx="39">
                  <c:v>Return (Day to Day) 2025-01-01 to 2025-02-09 Base Currency</c:v>
                </c:pt>
                <c:pt idx="40">
                  <c:v>Return (Day to Day) 2025-01-01 to 2025-02-10 Base Currency</c:v>
                </c:pt>
                <c:pt idx="41">
                  <c:v>Return (Day to Day) 2025-01-01 to 2025-02-11 Base Currency</c:v>
                </c:pt>
                <c:pt idx="42">
                  <c:v>Return (Day to Day) 2025-01-01 to 2025-02-12 Base Currency</c:v>
                </c:pt>
                <c:pt idx="43">
                  <c:v>Return (Day to Day) 2025-01-01 to 2025-02-13 Base Currency</c:v>
                </c:pt>
                <c:pt idx="44">
                  <c:v>Return (Day to Day) 2025-01-01 to 2025-02-14 Base Currency</c:v>
                </c:pt>
                <c:pt idx="45">
                  <c:v>Return (Day to Day) 2025-01-01 to 2025-02-15 Base Currency</c:v>
                </c:pt>
                <c:pt idx="46">
                  <c:v>Return (Day to Day) 2025-01-01 to 2025-02-16 Base Currency</c:v>
                </c:pt>
                <c:pt idx="47">
                  <c:v>Return (Day to Day) 2025-01-01 to 2025-02-17 Base Currency</c:v>
                </c:pt>
                <c:pt idx="48">
                  <c:v>Return (Day to Day) 2025-01-01 to 2025-02-18 Base Currency</c:v>
                </c:pt>
                <c:pt idx="49">
                  <c:v>Return (Day to Day) 2025-01-01 to 2025-02-19 Base Currency</c:v>
                </c:pt>
                <c:pt idx="50">
                  <c:v>Return (Day to Day) 2025-01-01 to 2025-02-20 Base Currency</c:v>
                </c:pt>
                <c:pt idx="51">
                  <c:v>Return (Day to Day) 2025-01-01 to 2025-02-21 Base Currency</c:v>
                </c:pt>
                <c:pt idx="52">
                  <c:v>Return (Day to Day) 2025-01-01 to 2025-02-22 Base Currency</c:v>
                </c:pt>
                <c:pt idx="53">
                  <c:v>Return (Day to Day) 2025-01-01 to 2025-02-23 Base Currency</c:v>
                </c:pt>
                <c:pt idx="54">
                  <c:v>Return (Day to Day) 2025-01-01 to 2025-02-24 Base Currency</c:v>
                </c:pt>
                <c:pt idx="55">
                  <c:v>Return (Day to Day) 2025-01-01 to 2025-02-25 Base Currency</c:v>
                </c:pt>
                <c:pt idx="56">
                  <c:v>Return (Day to Day) 2025-01-01 to 2025-02-26 Base Currency</c:v>
                </c:pt>
                <c:pt idx="57">
                  <c:v>Return (Day to Day) 2025-01-01 to 2025-02-27 Base Currency</c:v>
                </c:pt>
                <c:pt idx="58">
                  <c:v>Return (Day to Day) 2025-01-01 to 2025-02-28 Base Currency</c:v>
                </c:pt>
                <c:pt idx="59">
                  <c:v>Return (Day to Day) 2025-01-01 to 2025-03-01 Base Currency</c:v>
                </c:pt>
                <c:pt idx="60">
                  <c:v>Return (Day to Day) 2025-01-01 to 2025-03-02 Base Currency</c:v>
                </c:pt>
                <c:pt idx="61">
                  <c:v>Return (Day to Day) 2025-01-01 to 2025-03-03 Base Currency</c:v>
                </c:pt>
                <c:pt idx="62">
                  <c:v>Return (Day to Day) 2025-01-01 to 2025-03-04 Base Currency</c:v>
                </c:pt>
                <c:pt idx="63">
                  <c:v>Return (Day to Day) 2025-01-01 to 2025-03-05 Base Currency</c:v>
                </c:pt>
                <c:pt idx="64">
                  <c:v>Return (Day to Day) 2025-01-01 to 2025-03-06 Base Currency</c:v>
                </c:pt>
                <c:pt idx="65">
                  <c:v>Return (Day to Day) 2025-01-01 to 2025-03-07 Base Currency</c:v>
                </c:pt>
                <c:pt idx="66">
                  <c:v>Return (Day to Day) 2025-01-01 to 2025-03-08 Base Currency</c:v>
                </c:pt>
                <c:pt idx="67">
                  <c:v>Return (Day to Day) 2025-01-01 to 2025-03-09 Base Currency</c:v>
                </c:pt>
                <c:pt idx="68">
                  <c:v>Return (Day to Day) 2025-01-01 to 2025-03-10 Base Currency</c:v>
                </c:pt>
                <c:pt idx="69">
                  <c:v>Return (Day to Day) 2025-01-01 to 2025-03-11 Base Currency</c:v>
                </c:pt>
                <c:pt idx="70">
                  <c:v>Return (Day to Day) 2025-01-01 to 2025-03-12 Base Currency</c:v>
                </c:pt>
                <c:pt idx="71">
                  <c:v>Return (Day to Day) 2025-01-01 to 2025-03-13 Base Currency</c:v>
                </c:pt>
                <c:pt idx="72">
                  <c:v>Return (Day to Day) 2025-01-01 to 2025-03-14 Base Currency</c:v>
                </c:pt>
                <c:pt idx="73">
                  <c:v>Return (Day to Day) 2025-01-01 to 2025-03-15 Base Currency</c:v>
                </c:pt>
                <c:pt idx="74">
                  <c:v>Return (Day to Day) 2025-01-01 to 2025-03-16 Base Currency</c:v>
                </c:pt>
                <c:pt idx="75">
                  <c:v>Return (Day to Day) 2025-01-01 to 2025-03-17 Base Currency</c:v>
                </c:pt>
                <c:pt idx="76">
                  <c:v>Return (Day to Day) 2025-01-01 to 2025-03-18 Base Currency</c:v>
                </c:pt>
                <c:pt idx="77">
                  <c:v>Return (Day to Day) 2025-01-01 to 2025-03-19 Base Currency</c:v>
                </c:pt>
                <c:pt idx="78">
                  <c:v>Return (Day to Day) 2025-01-01 to 2025-03-20 Base Currency</c:v>
                </c:pt>
                <c:pt idx="79">
                  <c:v>Return (Day to Day) 2025-01-01 to 2025-03-21 Base Currency</c:v>
                </c:pt>
                <c:pt idx="80">
                  <c:v>Return (Day to Day) 2025-01-01 to 2025-03-22 Base Currency</c:v>
                </c:pt>
                <c:pt idx="81">
                  <c:v>Return (Day to Day) 2025-01-01 to 2025-03-23 Base Currency</c:v>
                </c:pt>
                <c:pt idx="82">
                  <c:v>Return (Day to Day) 2025-01-01 to 2025-03-24 Base Currency</c:v>
                </c:pt>
                <c:pt idx="83">
                  <c:v>Return (Day to Day) 2025-01-01 to 2025-03-25 Base Currency</c:v>
                </c:pt>
                <c:pt idx="84">
                  <c:v>Return (Day to Day) 2025-01-01 to 2025-03-26 Base Currency</c:v>
                </c:pt>
                <c:pt idx="85">
                  <c:v>Return (Day to Day) 2025-01-01 to 2025-03-27 Base Currency</c:v>
                </c:pt>
                <c:pt idx="86">
                  <c:v>Return (Day to Day) 2025-01-01 to 2025-03-28 Base Currency</c:v>
                </c:pt>
                <c:pt idx="87">
                  <c:v>Return (Day to Day) 2025-01-01 to 2025-03-29 Base Currency</c:v>
                </c:pt>
                <c:pt idx="88">
                  <c:v>Return (Day to Day) 2025-01-01 to 2025-03-30 Base Currency</c:v>
                </c:pt>
                <c:pt idx="89">
                  <c:v>Return (Day to Day) 2025-01-01 to 2025-03-31 Base Currency</c:v>
                </c:pt>
                <c:pt idx="90">
                  <c:v>Return (Day to Day) 2025-01-01 to 2025-04-01 Base Currency</c:v>
                </c:pt>
                <c:pt idx="91">
                  <c:v>Return (Day to Day) 2025-01-01 to 2025-04-02 Base Currency</c:v>
                </c:pt>
                <c:pt idx="92">
                  <c:v>Return (Day to Day) 2025-01-01 to 2025-04-03 Base Currency</c:v>
                </c:pt>
                <c:pt idx="93">
                  <c:v>Return (Day to Day) 2025-01-01 to 2025-04-04 Base Currency</c:v>
                </c:pt>
                <c:pt idx="94">
                  <c:v>Return (Day to Day) 2025-01-01 to 2025-04-05 Base Currency</c:v>
                </c:pt>
                <c:pt idx="95">
                  <c:v>Return (Day to Day) 2025-01-01 to 2025-04-06 Base Currency</c:v>
                </c:pt>
                <c:pt idx="96">
                  <c:v>Return (Day to Day) 2025-01-01 to 2025-04-07 Base Currency</c:v>
                </c:pt>
                <c:pt idx="97">
                  <c:v>Return (Day to Day) 2025-01-01 to 2025-04-08 Base Currency</c:v>
                </c:pt>
                <c:pt idx="98">
                  <c:v>Return (Day to Day) 2025-01-01 to 2025-04-09 Base Currency</c:v>
                </c:pt>
                <c:pt idx="99">
                  <c:v>Return (Day to Day) 2025-01-01 to 2025-04-10 Base Currency</c:v>
                </c:pt>
                <c:pt idx="100">
                  <c:v>Return (Day to Day) 2025-01-01 to 2025-04-11 Base Currency</c:v>
                </c:pt>
                <c:pt idx="101">
                  <c:v>Return (Day to Day) 2025-01-01 to 2025-04-12 Base Currency</c:v>
                </c:pt>
                <c:pt idx="102">
                  <c:v>Return (Day to Day) 2025-01-01 to 2025-04-13 Base Currency</c:v>
                </c:pt>
                <c:pt idx="103">
                  <c:v>Return (Day to Day) 2025-01-01 to 2025-04-14 Base Currency</c:v>
                </c:pt>
                <c:pt idx="104">
                  <c:v>Return (Day to Day) 2025-01-01 to 2025-04-15 Base Currency</c:v>
                </c:pt>
                <c:pt idx="105">
                  <c:v>Return (Day to Day) 2025-01-01 to 2025-04-16 Base Currency</c:v>
                </c:pt>
                <c:pt idx="106">
                  <c:v>Return (Day to Day) 2025-01-01 to 2025-04-17 Base Currency</c:v>
                </c:pt>
                <c:pt idx="107">
                  <c:v>Return (Day to Day) 2025-01-01 to 2025-04-18 Base Currency</c:v>
                </c:pt>
                <c:pt idx="108">
                  <c:v>Return (Day to Day) 2025-01-01 to 2025-04-19 Base Currency</c:v>
                </c:pt>
                <c:pt idx="109">
                  <c:v>Return (Day to Day) 2025-01-01 to 2025-04-20 Base Currency</c:v>
                </c:pt>
                <c:pt idx="110">
                  <c:v>Return (Day to Day) 2025-01-01 to 2025-04-21 Base Currency</c:v>
                </c:pt>
                <c:pt idx="111">
                  <c:v>Return (Day to Day) 2025-01-01 to 2025-04-22 Base Currency</c:v>
                </c:pt>
                <c:pt idx="112">
                  <c:v>Return (Day to Day) 2025-01-01 to 2025-04-23 Base Currency</c:v>
                </c:pt>
                <c:pt idx="113">
                  <c:v>Return (Day to Day) 2025-01-01 to 2025-04-24 Base Currency</c:v>
                </c:pt>
                <c:pt idx="114">
                  <c:v>Return (Day to Day) 2025-01-01 to 2025-04-25 Base Currency</c:v>
                </c:pt>
                <c:pt idx="115">
                  <c:v>Return (Day to Day) 2025-01-01 to 2025-04-26 Base Currency</c:v>
                </c:pt>
                <c:pt idx="116">
                  <c:v>Return (Day to Day) 2025-01-01 to 2025-04-27 Base Currency</c:v>
                </c:pt>
                <c:pt idx="117">
                  <c:v>Return (Day to Day) 2025-01-01 to 2025-04-28 Base Currency</c:v>
                </c:pt>
                <c:pt idx="118">
                  <c:v>Return (Day to Day) 2025-01-01 to 2025-04-29 Base Currency</c:v>
                </c:pt>
                <c:pt idx="119">
                  <c:v>Return (Day to Day) 2025-01-01 to 2025-04-30 Base Currency</c:v>
                </c:pt>
                <c:pt idx="120">
                  <c:v>Return (Day to Day) 2025-01-01 to 2025-05-01 Base Currency</c:v>
                </c:pt>
                <c:pt idx="121">
                  <c:v>Return (Day to Day) 2025-01-01 to 2025-05-02 Base Currency</c:v>
                </c:pt>
                <c:pt idx="122">
                  <c:v>Return (Day to Day) 2025-01-01 to 2025-05-03 Base Currency</c:v>
                </c:pt>
                <c:pt idx="123">
                  <c:v>Return (Day to Day) 2025-01-01 to 2025-05-04 Base Currency</c:v>
                </c:pt>
                <c:pt idx="124">
                  <c:v>Return (Day to Day) 2025-01-01 to 2025-05-05 Base Currency</c:v>
                </c:pt>
                <c:pt idx="125">
                  <c:v>Return (Day to Day) 2025-01-01 to 2025-05-06 Base Currency</c:v>
                </c:pt>
                <c:pt idx="126">
                  <c:v>Return (Day to Day) 2025-01-01 to 2025-05-07 Base Currency</c:v>
                </c:pt>
                <c:pt idx="127">
                  <c:v>Return (Day to Day) 2025-01-01 to 2025-05-08 Base Currency</c:v>
                </c:pt>
                <c:pt idx="128">
                  <c:v>Return (Day to Day) 2025-01-01 to 2025-05-09 Base Currency</c:v>
                </c:pt>
                <c:pt idx="129">
                  <c:v>Return (Day to Day) 2025-01-01 to 2025-05-10 Base Currency</c:v>
                </c:pt>
                <c:pt idx="130">
                  <c:v>Return (Day to Day) 2025-01-01 to 2025-05-11 Base Currency</c:v>
                </c:pt>
                <c:pt idx="131">
                  <c:v>Return (Day to Day) 2025-01-01 to 2025-05-12 Base Currency</c:v>
                </c:pt>
                <c:pt idx="132">
                  <c:v>Return (Day to Day) 2025-01-01 to 2025-05-13 Base Currency</c:v>
                </c:pt>
                <c:pt idx="133">
                  <c:v>Return (Day to Day) 2025-01-01 to 2025-05-14 Base Currency</c:v>
                </c:pt>
                <c:pt idx="134">
                  <c:v>Return (Day to Day) 2025-01-01 to 2025-05-15 Base Currency</c:v>
                </c:pt>
                <c:pt idx="135">
                  <c:v>Return (Day to Day) 2025-01-01 to 2025-05-16 Base Currency</c:v>
                </c:pt>
                <c:pt idx="136">
                  <c:v>Return (Day to Day) 2025-01-01 to 2025-05-17 Base Currency</c:v>
                </c:pt>
                <c:pt idx="137">
                  <c:v>Return (Day to Day) 2025-01-01 to 2025-05-18 Base Currency</c:v>
                </c:pt>
                <c:pt idx="138">
                  <c:v>Return (Day to Day) 2025-01-01 to 2025-05-19 Base Currency</c:v>
                </c:pt>
                <c:pt idx="139">
                  <c:v>Return (Day to Day) 2025-01-01 to 2025-05-20 Base Currency</c:v>
                </c:pt>
                <c:pt idx="140">
                  <c:v>Return (Day to Day) 2025-01-01 to 2025-05-21 Base Currency</c:v>
                </c:pt>
                <c:pt idx="141">
                  <c:v>Return (Day to Day) 2025-01-01 to 2025-05-22 Base Currency</c:v>
                </c:pt>
                <c:pt idx="142">
                  <c:v>Return (Day to Day) 2025-01-01 to 2025-05-23 Base Currency</c:v>
                </c:pt>
                <c:pt idx="143">
                  <c:v>Return (Day to Day) 2025-01-01 to 2025-05-24 Base Currency</c:v>
                </c:pt>
                <c:pt idx="144">
                  <c:v>Return (Day to Day) 2025-01-01 to 2025-05-25 Base Currency</c:v>
                </c:pt>
                <c:pt idx="145">
                  <c:v>Return (Day to Day) 2025-01-01 to 2025-05-26 Base Currency</c:v>
                </c:pt>
                <c:pt idx="146">
                  <c:v>Return (Day to Day) 2025-01-01 to 2025-05-27 Base Currency</c:v>
                </c:pt>
                <c:pt idx="147">
                  <c:v>Return (Day to Day) 2025-01-01 to 2025-05-28 Base Currency</c:v>
                </c:pt>
                <c:pt idx="148">
                  <c:v>Return (Day to Day) 2025-01-01 to 2025-05-29 Base Currency</c:v>
                </c:pt>
                <c:pt idx="149">
                  <c:v>Return (Day to Day) 2025-01-01 to 2025-05-30 Base Currency</c:v>
                </c:pt>
                <c:pt idx="150">
                  <c:v>Return (Day to Day) 2025-01-01 to 2025-05-31 Base Currency</c:v>
                </c:pt>
                <c:pt idx="151">
                  <c:v>Return (Day to Day) 2025-01-01 to 2025-06-01 Base Currency</c:v>
                </c:pt>
                <c:pt idx="152">
                  <c:v>Return (Day to Day) 2025-01-01 to 2025-06-02 Base Currency</c:v>
                </c:pt>
                <c:pt idx="153">
                  <c:v>Return (Day to Day) 2025-01-01 to 2025-06-03 Base Currency</c:v>
                </c:pt>
                <c:pt idx="154">
                  <c:v>Return (Day to Day) 2025-01-01 to 2025-06-04 Base Currency</c:v>
                </c:pt>
                <c:pt idx="155">
                  <c:v>Return (Day to Day) 2025-01-01 to 2025-06-05 Base Currency</c:v>
                </c:pt>
                <c:pt idx="156">
                  <c:v>Return (Day to Day) 2025-01-01 to 2025-06-06 Base Currency</c:v>
                </c:pt>
                <c:pt idx="157">
                  <c:v>Return (Day to Day) 2025-01-01 to 2025-06-07 Base Currency</c:v>
                </c:pt>
                <c:pt idx="158">
                  <c:v>Return (Day to Day) 2025-01-01 to 2025-06-08 Base Currency</c:v>
                </c:pt>
                <c:pt idx="159">
                  <c:v>Return (Day to Day) 2025-01-01 to 2025-06-09 Base Currency</c:v>
                </c:pt>
                <c:pt idx="160">
                  <c:v>Return (Day to Day) 2025-01-01 to 2025-06-10 Base Currency</c:v>
                </c:pt>
                <c:pt idx="161">
                  <c:v>Return (Day to Day) 2025-01-01 to 2025-06-11 Base Currency</c:v>
                </c:pt>
                <c:pt idx="162">
                  <c:v>Return (Day to Day) 2025-01-01 to 2025-06-12 Base Currency</c:v>
                </c:pt>
                <c:pt idx="163">
                  <c:v>Return (Day to Day) 2025-01-01 to 2025-06-13 Base Currency</c:v>
                </c:pt>
                <c:pt idx="164">
                  <c:v>Return (Day to Day) 2025-01-01 to 2025-06-14 Base Currency</c:v>
                </c:pt>
                <c:pt idx="165">
                  <c:v>Return (Day to Day) 2025-01-01 to 2025-06-15 Base Currency</c:v>
                </c:pt>
                <c:pt idx="166">
                  <c:v>Return (Day to Day) 2025-01-01 to 2025-06-16 Base Currency</c:v>
                </c:pt>
                <c:pt idx="167">
                  <c:v>Return (Day to Day) 2025-01-01 to 2025-06-17 Base Currency</c:v>
                </c:pt>
                <c:pt idx="168">
                  <c:v>Return (Day to Day) 2025-01-01 to 2025-06-18 Base Currency</c:v>
                </c:pt>
                <c:pt idx="169">
                  <c:v>Return (Day to Day) 2025-01-01 to 2025-06-19 Base Currency</c:v>
                </c:pt>
                <c:pt idx="170">
                  <c:v>Return (Day to Day) 2025-01-01 to 2025-06-20 Base Currency</c:v>
                </c:pt>
                <c:pt idx="171">
                  <c:v>Return (Day to Day) 2025-01-01 to 2025-06-21 Base Currency</c:v>
                </c:pt>
                <c:pt idx="172">
                  <c:v>Return (Day to Day) 2025-01-01 to 2025-06-22 Base Currency</c:v>
                </c:pt>
                <c:pt idx="173">
                  <c:v>Return (Day to Day) 2025-01-01 to 2025-06-23 Base Currency</c:v>
                </c:pt>
                <c:pt idx="174">
                  <c:v>Return (Day to Day) 2025-01-01 to 2025-06-24 Base Currency</c:v>
                </c:pt>
                <c:pt idx="175">
                  <c:v>Return (Day to Day) 2025-01-01 to 2025-06-25 Base Currency</c:v>
                </c:pt>
                <c:pt idx="176">
                  <c:v>Return (Day to Day) 2025-01-01 to 2025-06-26 Base Currency</c:v>
                </c:pt>
                <c:pt idx="177">
                  <c:v>Return (Day to Day) 2025-01-01 to 2025-06-27 Base Currency</c:v>
                </c:pt>
                <c:pt idx="178">
                  <c:v>Return (Day to Day) 2025-01-01 to 2025-06-28 Base Currency</c:v>
                </c:pt>
                <c:pt idx="179">
                  <c:v>Return (Day to Day) 2025-01-01 to 2025-06-29 Base Currency</c:v>
                </c:pt>
                <c:pt idx="180">
                  <c:v>Return (Day to Day) 2025-01-01 to 2025-06-30 Base Currency</c:v>
                </c:pt>
                <c:pt idx="181">
                  <c:v>Return (Day to Day) 2025-01-01 to 2025-07-01 Base Currency</c:v>
                </c:pt>
                <c:pt idx="182">
                  <c:v>Return (Day to Day) 2025-01-01 to 2025-07-02 Base Currency</c:v>
                </c:pt>
                <c:pt idx="183">
                  <c:v>Return (Day to Day) 2025-01-01 to 2025-07-03 Base Currency</c:v>
                </c:pt>
                <c:pt idx="184">
                  <c:v>Return (Day to Day) 2025-01-01 to 2025-07-04 Base Currency</c:v>
                </c:pt>
                <c:pt idx="185">
                  <c:v>Return (Day to Day) 2025-01-01 to 2025-07-05 Base Currency</c:v>
                </c:pt>
                <c:pt idx="186">
                  <c:v>Return (Day to Day) 2025-01-01 to 2025-07-06 Base Currency</c:v>
                </c:pt>
                <c:pt idx="187">
                  <c:v>Return (Day to Day) 2025-01-01 to 2025-07-07 Base Currency</c:v>
                </c:pt>
                <c:pt idx="188">
                  <c:v>Return (Day to Day) 2025-01-01 to 2025-07-08 Base Currency</c:v>
                </c:pt>
                <c:pt idx="189">
                  <c:v>Return (Day to Day) 2025-01-01 to 2025-07-09 Base Currency</c:v>
                </c:pt>
                <c:pt idx="190">
                  <c:v>Return (Day to Day) 2025-01-01 to 2025-07-10 Base Currency</c:v>
                </c:pt>
                <c:pt idx="191">
                  <c:v>Return (Day to Day) 2025-01-01 to 2025-07-11 Base Currency</c:v>
                </c:pt>
                <c:pt idx="192">
                  <c:v>Return (Day to Day) 2025-01-01 to 2025-07-12 Base Currency</c:v>
                </c:pt>
                <c:pt idx="193">
                  <c:v>Return (Day to Day) 2025-01-01 to 2025-07-13 Base Currency</c:v>
                </c:pt>
                <c:pt idx="194">
                  <c:v>Return (Day to Day) 2025-01-01 to 2025-07-14 Base Currency</c:v>
                </c:pt>
                <c:pt idx="195">
                  <c:v>Return (Day to Day) 2025-01-01 to 2025-07-15 Base Currency</c:v>
                </c:pt>
                <c:pt idx="196">
                  <c:v>Return (Day to Day) 2025-01-01 to 2025-07-16 Base Currency</c:v>
                </c:pt>
                <c:pt idx="197">
                  <c:v>Return (Day to Day) 2025-01-01 to 2025-07-17 Base Currency</c:v>
                </c:pt>
                <c:pt idx="198">
                  <c:v>Return (Day to Day) 2025-01-01 to 2025-07-18 Base Currency</c:v>
                </c:pt>
                <c:pt idx="199">
                  <c:v>Return (Day to Day) 2025-01-01 to 2025-07-19 Base Currency</c:v>
                </c:pt>
                <c:pt idx="200">
                  <c:v>Return (Day to Day) 2025-01-01 to 2025-07-20 Base Currency</c:v>
                </c:pt>
                <c:pt idx="201">
                  <c:v>Return (Day to Day) 2025-01-01 to 2025-07-21 Base Currency</c:v>
                </c:pt>
                <c:pt idx="202">
                  <c:v>Return (Day to Day) 2025-01-01 to 2025-07-22 Base Currency</c:v>
                </c:pt>
                <c:pt idx="203">
                  <c:v>Return (Day to Day) 2025-01-01 to 2025-07-23 Base Currency</c:v>
                </c:pt>
                <c:pt idx="204">
                  <c:v>Return (Day to Day) 2025-01-01 to 2025-07-24 Base Currency</c:v>
                </c:pt>
                <c:pt idx="205">
                  <c:v>Return (Day to Day) 2025-01-01 to 2025-07-25 Base Currency</c:v>
                </c:pt>
                <c:pt idx="206">
                  <c:v>Return (Day to Day) 2025-01-01 to 2025-07-26 Base Currency</c:v>
                </c:pt>
                <c:pt idx="207">
                  <c:v>Return (Day to Day) 2025-01-01 to 2025-07-27 Base Currency</c:v>
                </c:pt>
                <c:pt idx="208">
                  <c:v>Return (Day to Day) 2025-01-01 to 2025-07-28 Base Currency</c:v>
                </c:pt>
                <c:pt idx="209">
                  <c:v>Return (Day to Day) 2025-01-01 to 2025-07-29 Base Currency</c:v>
                </c:pt>
                <c:pt idx="210">
                  <c:v>Return (Day to Day) 2025-01-01 to 2025-07-30 Base Currency</c:v>
                </c:pt>
                <c:pt idx="211">
                  <c:v>Return (Day to Day) 2025-01-01 to 2025-07-31 Base Currency</c:v>
                </c:pt>
                <c:pt idx="212">
                  <c:v>Return (Day to Day) 2025-01-01 to 2025-08-01 Base Currency</c:v>
                </c:pt>
                <c:pt idx="213">
                  <c:v>Return (Day to Day) 2025-01-01 to 2025-08-02 Base Currency</c:v>
                </c:pt>
                <c:pt idx="214">
                  <c:v>Return (Day to Day) 2025-01-01 to 2025-08-03 Base Currency</c:v>
                </c:pt>
                <c:pt idx="215">
                  <c:v>Return (Day to Day) 2025-01-01 to 2025-08-04 Base Currency</c:v>
                </c:pt>
                <c:pt idx="216">
                  <c:v>Return (Day to Day) 2025-01-01 to 2025-08-05 Base Currency</c:v>
                </c:pt>
                <c:pt idx="217">
                  <c:v>Return (Day to Day) 2025-01-01 to 2025-08-06 Base Currency</c:v>
                </c:pt>
                <c:pt idx="218">
                  <c:v>Return (Day to Day) 2025-01-01 to 2025-08-07 Base Currency</c:v>
                </c:pt>
                <c:pt idx="219">
                  <c:v>Return (Day to Day) 2025-01-01 to 2025-08-08 Base Currency</c:v>
                </c:pt>
                <c:pt idx="220">
                  <c:v>Return (Day to Day) 2025-01-01 to 2025-08-09 Base Currency</c:v>
                </c:pt>
                <c:pt idx="221">
                  <c:v>Return (Day to Day) 2025-01-01 to 2025-08-10 Base Currency</c:v>
                </c:pt>
                <c:pt idx="222">
                  <c:v>Return (Day to Day) 2025-01-01 to 2025-08-11 Base Currency</c:v>
                </c:pt>
                <c:pt idx="223">
                  <c:v>Return (Day to Day) 2025-01-01 to 2025-08-12 Base Currency</c:v>
                </c:pt>
                <c:pt idx="224">
                  <c:v>Return (Day to Day) 2025-01-01 to 2025-08-13 Base Currency</c:v>
                </c:pt>
                <c:pt idx="225">
                  <c:v>Return (Day to Day) 2025-01-01 to 2025-08-14 Base Currency</c:v>
                </c:pt>
                <c:pt idx="226">
                  <c:v>Return (Day to Day) 2025-01-01 to 2025-08-15 Base Currency</c:v>
                </c:pt>
                <c:pt idx="227">
                  <c:v>Return (Day to Day) 2025-01-01 to 2025-08-16 Base Currency</c:v>
                </c:pt>
                <c:pt idx="228">
                  <c:v>Return (Day to Day) 2025-01-01 to 2025-08-17 Base Currency</c:v>
                </c:pt>
                <c:pt idx="229">
                  <c:v>Return (Day to Day) 2025-01-01 to 2025-08-18 Base Currency</c:v>
                </c:pt>
                <c:pt idx="230">
                  <c:v>Return (Day to Day) 2025-01-01 to 2025-08-19 Base Currency</c:v>
                </c:pt>
                <c:pt idx="231">
                  <c:v>Return (Day to Day) 2025-01-01 to 2025-08-20 Base Currency</c:v>
                </c:pt>
                <c:pt idx="232">
                  <c:v>Return (Day to Day) 2025-01-01 to 2025-08-21 Base Currency</c:v>
                </c:pt>
                <c:pt idx="233">
                  <c:v>Return (Day to Day) 2025-01-01 to 2025-08-22 Base Currency</c:v>
                </c:pt>
                <c:pt idx="234">
                  <c:v>Return (Day to Day) 2025-01-01 to 2025-08-23 Base Currency</c:v>
                </c:pt>
                <c:pt idx="235">
                  <c:v>Return (Day to Day) 2025-01-01 to 2025-08-24 Base Currency</c:v>
                </c:pt>
                <c:pt idx="236">
                  <c:v>Return (Day to Day) 2025-01-01 to 2025-08-25 Base Currency</c:v>
                </c:pt>
                <c:pt idx="237">
                  <c:v>Return (Day to Day) 2025-01-01 to 2025-08-26 Base Currency</c:v>
                </c:pt>
                <c:pt idx="238">
                  <c:v>Return (Day to Day) 2025-01-01 to 2025-08-27 Base Currency</c:v>
                </c:pt>
                <c:pt idx="239">
                  <c:v>Return (Day to Day) 2025-01-01 to 2025-08-28 Base Currency</c:v>
                </c:pt>
                <c:pt idx="240">
                  <c:v>Return (Day to Day) 2025-01-01 to 2025-08-29 Base Currency</c:v>
                </c:pt>
                <c:pt idx="241">
                  <c:v>Return (Day to Day) 2025-01-01 to 2025-08-30 Base Currency</c:v>
                </c:pt>
                <c:pt idx="242">
                  <c:v>Return (Day to Day) 2025-01-01 to 2025-08-31 Base Currency</c:v>
                </c:pt>
                <c:pt idx="243">
                  <c:v>Return (Day to Day) 2025-01-01 to 2025-09-01 Base Currency</c:v>
                </c:pt>
                <c:pt idx="244">
                  <c:v>Return (Day to Day) 2025-01-01 to 2025-09-02 Base Currency</c:v>
                </c:pt>
                <c:pt idx="245">
                  <c:v>Return (Day to Day) 2025-01-01 to 2025-09-03 Base Currency</c:v>
                </c:pt>
                <c:pt idx="246">
                  <c:v>Return (Day to Day) 2025-01-01 to 2025-09-04 Base Currency</c:v>
                </c:pt>
                <c:pt idx="247">
                  <c:v>Return (Day to Day) 2025-01-01 to 2025-09-05 Base Currency</c:v>
                </c:pt>
                <c:pt idx="248">
                  <c:v>Return (Day to Day) 2025-01-01 to 2025-09-06 Base Currency</c:v>
                </c:pt>
                <c:pt idx="249">
                  <c:v>Return (Day to Day) 2025-01-01 to 2025-09-07 Base Currency</c:v>
                </c:pt>
                <c:pt idx="250">
                  <c:v>Return (Day to Day) 2025-01-01 to 2025-09-08 Base Currency</c:v>
                </c:pt>
                <c:pt idx="251">
                  <c:v>Return (Day to Day) 2025-01-01 to 2025-09-09 Base Currency</c:v>
                </c:pt>
                <c:pt idx="252">
                  <c:v>Return (Day to Day) 2025-01-01 to 2025-09-10 Base Currency</c:v>
                </c:pt>
                <c:pt idx="253">
                  <c:v>Return (Day to Day) 2025-01-01 to 2025-09-11 Base Currency</c:v>
                </c:pt>
                <c:pt idx="254">
                  <c:v>Return (Day to Day) 2025-01-01 to 2025-09-12 Base Currency</c:v>
                </c:pt>
                <c:pt idx="255">
                  <c:v>Return (Day to Day) 2025-01-01 to 2025-09-13 Base Currency</c:v>
                </c:pt>
                <c:pt idx="256">
                  <c:v>Return (Day to Day) 2025-01-01 to 2025-09-14 Base Currency</c:v>
                </c:pt>
                <c:pt idx="257">
                  <c:v>Return (Day to Day) 2025-01-01 to 2025-09-15 Base Currency</c:v>
                </c:pt>
                <c:pt idx="258">
                  <c:v>Return (Day to Day) 2025-01-01 to 2025-09-16 Base Currency</c:v>
                </c:pt>
                <c:pt idx="259">
                  <c:v>Return (Day to Day) 2025-01-01 to 2025-09-17 Base Currency</c:v>
                </c:pt>
                <c:pt idx="260">
                  <c:v>Return (Day to Day) 2025-01-01 to 2025-09-18 Base Currency</c:v>
                </c:pt>
                <c:pt idx="261">
                  <c:v>Return (Day to Day) 2025-01-01 to 2025-09-19 Base Currency</c:v>
                </c:pt>
                <c:pt idx="262">
                  <c:v>Return (Day to Day) 2025-01-01 to 2025-09-20 Base Currency</c:v>
                </c:pt>
                <c:pt idx="263">
                  <c:v>Return (Day to Day) 2025-01-01 to 2025-09-21 Base Currency</c:v>
                </c:pt>
                <c:pt idx="264">
                  <c:v>Return (Day to Day) 2025-01-01 to 2025-09-22 Base Currency</c:v>
                </c:pt>
                <c:pt idx="265">
                  <c:v>Return (Day to Day) 2025-01-01 to 2025-09-23 Base Currency</c:v>
                </c:pt>
                <c:pt idx="266">
                  <c:v>Return (Day to Day) 2025-01-01 to 2025-09-24 Base Currency</c:v>
                </c:pt>
                <c:pt idx="267">
                  <c:v>Return (Day to Day) 2025-01-01 to 2025-09-25 Base Currency</c:v>
                </c:pt>
                <c:pt idx="268">
                  <c:v>Return (Day to Day) 2025-01-01 to 2025-09-26 Base Currency</c:v>
                </c:pt>
                <c:pt idx="269">
                  <c:v>Return (Day to Day) 2025-01-01 to 2025-09-27 Base Currency</c:v>
                </c:pt>
                <c:pt idx="270">
                  <c:v>Return (Day to Day) 2025-01-01 to 2025-09-28 Base Currency</c:v>
                </c:pt>
                <c:pt idx="271">
                  <c:v>Return (Day to Day) 2025-01-01 to 2025-09-29 Base Currency</c:v>
                </c:pt>
                <c:pt idx="272">
                  <c:v>Return (Day to Day) 2025-01-01 to 2025-09-30 Base Currency</c:v>
                </c:pt>
              </c:strCache>
            </c:strRef>
          </c:cat>
          <c:val>
            <c:numRef>
              <c:f>'ytd index returns'!$B$3:$JN$3</c:f>
              <c:numCache>
                <c:formatCode>#,##0.00</c:formatCode>
                <c:ptCount val="273"/>
                <c:pt idx="0">
                  <c:v>0</c:v>
                </c:pt>
                <c:pt idx="1">
                  <c:v>-0.44222659884247673</c:v>
                </c:pt>
                <c:pt idx="2">
                  <c:v>-0.89714002634027068</c:v>
                </c:pt>
                <c:pt idx="3">
                  <c:v>-0.89714002634027068</c:v>
                </c:pt>
                <c:pt idx="4">
                  <c:v>-0.89714002634027068</c:v>
                </c:pt>
                <c:pt idx="5">
                  <c:v>1.6740572478039839</c:v>
                </c:pt>
                <c:pt idx="6">
                  <c:v>2.0878895158464639</c:v>
                </c:pt>
                <c:pt idx="7">
                  <c:v>1.3266797965274524</c:v>
                </c:pt>
                <c:pt idx="8">
                  <c:v>1.2529753633870433</c:v>
                </c:pt>
                <c:pt idx="9">
                  <c:v>0.25373657310636677</c:v>
                </c:pt>
                <c:pt idx="10">
                  <c:v>0.25373657310636677</c:v>
                </c:pt>
                <c:pt idx="11">
                  <c:v>0.25373657310636677</c:v>
                </c:pt>
                <c:pt idx="12">
                  <c:v>-0.66394403296157201</c:v>
                </c:pt>
                <c:pt idx="13">
                  <c:v>0.97567753706369054</c:v>
                </c:pt>
                <c:pt idx="14">
                  <c:v>2.5959667967570432</c:v>
                </c:pt>
                <c:pt idx="15">
                  <c:v>2.9487814603144313</c:v>
                </c:pt>
                <c:pt idx="16">
                  <c:v>4.1896741297440032</c:v>
                </c:pt>
                <c:pt idx="17">
                  <c:v>4.1896741297440032</c:v>
                </c:pt>
                <c:pt idx="18">
                  <c:v>4.1896741297440032</c:v>
                </c:pt>
                <c:pt idx="19">
                  <c:v>5.6335560576586508</c:v>
                </c:pt>
                <c:pt idx="20">
                  <c:v>5.8933339777437199</c:v>
                </c:pt>
                <c:pt idx="21">
                  <c:v>7.1571837656924542</c:v>
                </c:pt>
                <c:pt idx="22">
                  <c:v>7.7220497082029826</c:v>
                </c:pt>
                <c:pt idx="23">
                  <c:v>8.8862172710027831</c:v>
                </c:pt>
                <c:pt idx="24">
                  <c:v>8.8862172710027831</c:v>
                </c:pt>
                <c:pt idx="25">
                  <c:v>8.8862172710027831</c:v>
                </c:pt>
                <c:pt idx="26">
                  <c:v>8.1165496659135528</c:v>
                </c:pt>
                <c:pt idx="27">
                  <c:v>8.0978214902795109</c:v>
                </c:pt>
                <c:pt idx="28">
                  <c:v>9.0946437417686923</c:v>
                </c:pt>
                <c:pt idx="29">
                  <c:v>9.6679675700494414</c:v>
                </c:pt>
                <c:pt idx="30">
                  <c:v>9.3139446370963164</c:v>
                </c:pt>
                <c:pt idx="31">
                  <c:v>9.3139446370963164</c:v>
                </c:pt>
                <c:pt idx="32">
                  <c:v>9.3139446370963164</c:v>
                </c:pt>
                <c:pt idx="33">
                  <c:v>6.9457366214371374</c:v>
                </c:pt>
                <c:pt idx="34">
                  <c:v>8.0192839795560911</c:v>
                </c:pt>
                <c:pt idx="35">
                  <c:v>8.8499691891304124</c:v>
                </c:pt>
                <c:pt idx="36">
                  <c:v>9.8951222164493693</c:v>
                </c:pt>
                <c:pt idx="37">
                  <c:v>9.0523543129175987</c:v>
                </c:pt>
                <c:pt idx="38">
                  <c:v>9.0523543129175987</c:v>
                </c:pt>
                <c:pt idx="39">
                  <c:v>9.0523543129175987</c:v>
                </c:pt>
                <c:pt idx="40">
                  <c:v>9.3695250293005294</c:v>
                </c:pt>
                <c:pt idx="41">
                  <c:v>10.270893998525921</c:v>
                </c:pt>
                <c:pt idx="42">
                  <c:v>11.170450563657685</c:v>
                </c:pt>
                <c:pt idx="43">
                  <c:v>14.156084240542288</c:v>
                </c:pt>
                <c:pt idx="44">
                  <c:v>14.400758793180568</c:v>
                </c:pt>
                <c:pt idx="45">
                  <c:v>14.400758793180568</c:v>
                </c:pt>
                <c:pt idx="46">
                  <c:v>14.400758793180568</c:v>
                </c:pt>
                <c:pt idx="47">
                  <c:v>15.528074139410153</c:v>
                </c:pt>
                <c:pt idx="48">
                  <c:v>15.624735691069723</c:v>
                </c:pt>
                <c:pt idx="49">
                  <c:v>13.074078996653139</c:v>
                </c:pt>
                <c:pt idx="50">
                  <c:v>13.019102739146749</c:v>
                </c:pt>
                <c:pt idx="51">
                  <c:v>12.663267402099997</c:v>
                </c:pt>
                <c:pt idx="52">
                  <c:v>12.663267402099997</c:v>
                </c:pt>
                <c:pt idx="53">
                  <c:v>12.663267402099997</c:v>
                </c:pt>
                <c:pt idx="54">
                  <c:v>13.514493191401989</c:v>
                </c:pt>
                <c:pt idx="55">
                  <c:v>13.749501588874292</c:v>
                </c:pt>
                <c:pt idx="56">
                  <c:v>15.791476867682475</c:v>
                </c:pt>
                <c:pt idx="57">
                  <c:v>13.536242040525392</c:v>
                </c:pt>
                <c:pt idx="58">
                  <c:v>13.397291060014794</c:v>
                </c:pt>
                <c:pt idx="59">
                  <c:v>13.397291060014794</c:v>
                </c:pt>
                <c:pt idx="60">
                  <c:v>13.397291060014794</c:v>
                </c:pt>
                <c:pt idx="61">
                  <c:v>17.348936118797109</c:v>
                </c:pt>
                <c:pt idx="62">
                  <c:v>13.644382151444546</c:v>
                </c:pt>
                <c:pt idx="63">
                  <c:v>20.122518516728547</c:v>
                </c:pt>
                <c:pt idx="64">
                  <c:v>22.495559609970694</c:v>
                </c:pt>
                <c:pt idx="65">
                  <c:v>20.9266217995965</c:v>
                </c:pt>
                <c:pt idx="66">
                  <c:v>20.9266217995965</c:v>
                </c:pt>
                <c:pt idx="67">
                  <c:v>20.9266217995965</c:v>
                </c:pt>
                <c:pt idx="68">
                  <c:v>18.53183185723093</c:v>
                </c:pt>
                <c:pt idx="69">
                  <c:v>17.96696591472038</c:v>
                </c:pt>
                <c:pt idx="70">
                  <c:v>19.749163273443472</c:v>
                </c:pt>
                <c:pt idx="71">
                  <c:v>18.473834926235178</c:v>
                </c:pt>
                <c:pt idx="72">
                  <c:v>20.837813999009256</c:v>
                </c:pt>
                <c:pt idx="73">
                  <c:v>20.837813999009256</c:v>
                </c:pt>
                <c:pt idx="74">
                  <c:v>20.837813999009256</c:v>
                </c:pt>
                <c:pt idx="75">
                  <c:v>22.26840496357072</c:v>
                </c:pt>
                <c:pt idx="76">
                  <c:v>23.525005135144994</c:v>
                </c:pt>
                <c:pt idx="77">
                  <c:v>22.472602491451553</c:v>
                </c:pt>
                <c:pt idx="78">
                  <c:v>20.619117238379523</c:v>
                </c:pt>
                <c:pt idx="79">
                  <c:v>19.634981815545661</c:v>
                </c:pt>
                <c:pt idx="80">
                  <c:v>19.634981815545661</c:v>
                </c:pt>
                <c:pt idx="81">
                  <c:v>19.634981815545661</c:v>
                </c:pt>
                <c:pt idx="82">
                  <c:v>19.265251380447857</c:v>
                </c:pt>
                <c:pt idx="83">
                  <c:v>20.680134842864618</c:v>
                </c:pt>
                <c:pt idx="84">
                  <c:v>19.061657987264891</c:v>
                </c:pt>
                <c:pt idx="85">
                  <c:v>18.401942897188416</c:v>
                </c:pt>
                <c:pt idx="86">
                  <c:v>17.538634413929</c:v>
                </c:pt>
                <c:pt idx="87">
                  <c:v>17.538634413929</c:v>
                </c:pt>
                <c:pt idx="88">
                  <c:v>17.538634413929</c:v>
                </c:pt>
                <c:pt idx="89">
                  <c:v>15.754020516414414</c:v>
                </c:pt>
                <c:pt idx="90">
                  <c:v>17.812911566763013</c:v>
                </c:pt>
                <c:pt idx="91">
                  <c:v>17.531384797554562</c:v>
                </c:pt>
                <c:pt idx="92">
                  <c:v>13.996592680304087</c:v>
                </c:pt>
                <c:pt idx="93">
                  <c:v>9.6673634353516178</c:v>
                </c:pt>
                <c:pt idx="94">
                  <c:v>9.6673634353516178</c:v>
                </c:pt>
                <c:pt idx="95">
                  <c:v>9.6673634353516178</c:v>
                </c:pt>
                <c:pt idx="96">
                  <c:v>4.5092613849184504</c:v>
                </c:pt>
                <c:pt idx="97">
                  <c:v>6.9874219155903861</c:v>
                </c:pt>
                <c:pt idx="98">
                  <c:v>4.9853195268417805</c:v>
                </c:pt>
                <c:pt idx="99">
                  <c:v>11.157159600304567</c:v>
                </c:pt>
                <c:pt idx="100">
                  <c:v>11.693631212015099</c:v>
                </c:pt>
                <c:pt idx="101">
                  <c:v>11.693631212015099</c:v>
                </c:pt>
                <c:pt idx="102">
                  <c:v>11.693631212015099</c:v>
                </c:pt>
                <c:pt idx="103">
                  <c:v>15.171030532967711</c:v>
                </c:pt>
                <c:pt idx="104">
                  <c:v>16.407694259512184</c:v>
                </c:pt>
                <c:pt idx="105">
                  <c:v>17.283085436729074</c:v>
                </c:pt>
                <c:pt idx="106">
                  <c:v>16.376279255222848</c:v>
                </c:pt>
                <c:pt idx="107">
                  <c:v>16.376279255222848</c:v>
                </c:pt>
                <c:pt idx="108">
                  <c:v>16.376279255222848</c:v>
                </c:pt>
                <c:pt idx="109">
                  <c:v>16.376279255222848</c:v>
                </c:pt>
                <c:pt idx="110">
                  <c:v>16.376279255222848</c:v>
                </c:pt>
                <c:pt idx="111">
                  <c:v>18.147602189384248</c:v>
                </c:pt>
                <c:pt idx="112">
                  <c:v>20.497686164107254</c:v>
                </c:pt>
                <c:pt idx="113">
                  <c:v>21.310851467443293</c:v>
                </c:pt>
                <c:pt idx="114">
                  <c:v>22.23578168988567</c:v>
                </c:pt>
                <c:pt idx="115">
                  <c:v>22.23578168988567</c:v>
                </c:pt>
                <c:pt idx="116">
                  <c:v>22.23578168988567</c:v>
                </c:pt>
                <c:pt idx="117">
                  <c:v>22.495559609970741</c:v>
                </c:pt>
                <c:pt idx="118">
                  <c:v>23.385450019936549</c:v>
                </c:pt>
                <c:pt idx="119">
                  <c:v>23.603542645868437</c:v>
                </c:pt>
                <c:pt idx="120">
                  <c:v>23.603542645868437</c:v>
                </c:pt>
                <c:pt idx="121">
                  <c:v>26.789144907748753</c:v>
                </c:pt>
                <c:pt idx="122">
                  <c:v>26.789144907748753</c:v>
                </c:pt>
                <c:pt idx="123">
                  <c:v>26.789144907748753</c:v>
                </c:pt>
                <c:pt idx="124">
                  <c:v>27.793820910310309</c:v>
                </c:pt>
                <c:pt idx="125">
                  <c:v>27.308096613221021</c:v>
                </c:pt>
                <c:pt idx="126">
                  <c:v>26.854995589816856</c:v>
                </c:pt>
                <c:pt idx="127">
                  <c:v>27.065838599374239</c:v>
                </c:pt>
                <c:pt idx="128">
                  <c:v>27.638558292957114</c:v>
                </c:pt>
                <c:pt idx="129">
                  <c:v>27.638558292957114</c:v>
                </c:pt>
                <c:pt idx="130">
                  <c:v>27.638558292957114</c:v>
                </c:pt>
                <c:pt idx="131">
                  <c:v>26.226091369331805</c:v>
                </c:pt>
                <c:pt idx="132">
                  <c:v>27.187269673646554</c:v>
                </c:pt>
                <c:pt idx="133">
                  <c:v>27.10994043231889</c:v>
                </c:pt>
                <c:pt idx="134">
                  <c:v>27.677222913620913</c:v>
                </c:pt>
                <c:pt idx="135">
                  <c:v>27.649432717518785</c:v>
                </c:pt>
                <c:pt idx="136">
                  <c:v>27.649432717518785</c:v>
                </c:pt>
                <c:pt idx="137">
                  <c:v>27.649432717518785</c:v>
                </c:pt>
                <c:pt idx="138">
                  <c:v>29.651535106267389</c:v>
                </c:pt>
                <c:pt idx="139">
                  <c:v>30.372871935526845</c:v>
                </c:pt>
                <c:pt idx="140">
                  <c:v>31.679615287024475</c:v>
                </c:pt>
                <c:pt idx="141">
                  <c:v>30.283460000241757</c:v>
                </c:pt>
                <c:pt idx="142">
                  <c:v>28.990007612097269</c:v>
                </c:pt>
                <c:pt idx="143">
                  <c:v>28.990007612097269</c:v>
                </c:pt>
                <c:pt idx="144">
                  <c:v>28.990007612097269</c:v>
                </c:pt>
                <c:pt idx="145">
                  <c:v>31.610743931467056</c:v>
                </c:pt>
                <c:pt idx="146">
                  <c:v>32.198566992496723</c:v>
                </c:pt>
                <c:pt idx="147">
                  <c:v>30.693063325399095</c:v>
                </c:pt>
                <c:pt idx="148">
                  <c:v>30.680980631441667</c:v>
                </c:pt>
                <c:pt idx="149">
                  <c:v>31.054940009424591</c:v>
                </c:pt>
                <c:pt idx="150">
                  <c:v>31.054940009424591</c:v>
                </c:pt>
                <c:pt idx="151">
                  <c:v>31.054940009424591</c:v>
                </c:pt>
                <c:pt idx="152">
                  <c:v>31.645783743943646</c:v>
                </c:pt>
                <c:pt idx="153">
                  <c:v>32.032429950581886</c:v>
                </c:pt>
                <c:pt idx="154">
                  <c:v>33.524642654326286</c:v>
                </c:pt>
                <c:pt idx="155">
                  <c:v>33.524642654326286</c:v>
                </c:pt>
                <c:pt idx="156">
                  <c:v>33.157932892717866</c:v>
                </c:pt>
                <c:pt idx="157">
                  <c:v>33.157932892717866</c:v>
                </c:pt>
                <c:pt idx="158">
                  <c:v>33.157932892717866</c:v>
                </c:pt>
                <c:pt idx="159">
                  <c:v>32.672208595628604</c:v>
                </c:pt>
                <c:pt idx="160">
                  <c:v>31.848773002428743</c:v>
                </c:pt>
                <c:pt idx="161">
                  <c:v>32.28737479308397</c:v>
                </c:pt>
                <c:pt idx="162">
                  <c:v>32.45049116150949</c:v>
                </c:pt>
                <c:pt idx="163">
                  <c:v>30.587339753271504</c:v>
                </c:pt>
                <c:pt idx="164">
                  <c:v>30.587339753271504</c:v>
                </c:pt>
                <c:pt idx="165">
                  <c:v>30.587339753271504</c:v>
                </c:pt>
                <c:pt idx="166">
                  <c:v>32.156277563645716</c:v>
                </c:pt>
                <c:pt idx="167">
                  <c:v>29.948165242922677</c:v>
                </c:pt>
                <c:pt idx="168">
                  <c:v>29.092710510735607</c:v>
                </c:pt>
                <c:pt idx="169">
                  <c:v>27.207810253374198</c:v>
                </c:pt>
                <c:pt idx="170">
                  <c:v>29.347051218539821</c:v>
                </c:pt>
                <c:pt idx="171">
                  <c:v>29.347051218539821</c:v>
                </c:pt>
                <c:pt idx="172">
                  <c:v>29.347051218539821</c:v>
                </c:pt>
                <c:pt idx="173">
                  <c:v>29.069149257518578</c:v>
                </c:pt>
                <c:pt idx="174">
                  <c:v>32.119425347075527</c:v>
                </c:pt>
                <c:pt idx="175">
                  <c:v>31.364256974735238</c:v>
                </c:pt>
                <c:pt idx="176">
                  <c:v>33.197805782777493</c:v>
                </c:pt>
                <c:pt idx="177">
                  <c:v>35.475997728453692</c:v>
                </c:pt>
                <c:pt idx="178">
                  <c:v>35.475997728453692</c:v>
                </c:pt>
                <c:pt idx="179">
                  <c:v>35.475997728453692</c:v>
                </c:pt>
                <c:pt idx="180">
                  <c:v>35.015042953977172</c:v>
                </c:pt>
                <c:pt idx="181">
                  <c:v>34.136026968573077</c:v>
                </c:pt>
                <c:pt idx="182">
                  <c:v>34.671290310887869</c:v>
                </c:pt>
                <c:pt idx="183">
                  <c:v>35.314089629423947</c:v>
                </c:pt>
                <c:pt idx="184">
                  <c:v>34.781846960598472</c:v>
                </c:pt>
                <c:pt idx="185">
                  <c:v>34.781846960598472</c:v>
                </c:pt>
                <c:pt idx="186">
                  <c:v>34.781846960598472</c:v>
                </c:pt>
                <c:pt idx="187">
                  <c:v>35.940577311117437</c:v>
                </c:pt>
                <c:pt idx="188">
                  <c:v>36.162898879934424</c:v>
                </c:pt>
                <c:pt idx="189">
                  <c:v>38.356511967908524</c:v>
                </c:pt>
                <c:pt idx="190">
                  <c:v>37.421915590300195</c:v>
                </c:pt>
                <c:pt idx="191">
                  <c:v>36.441404975653533</c:v>
                </c:pt>
                <c:pt idx="192">
                  <c:v>36.441404975653533</c:v>
                </c:pt>
                <c:pt idx="193">
                  <c:v>36.441404975653533</c:v>
                </c:pt>
                <c:pt idx="194">
                  <c:v>35.792564310138751</c:v>
                </c:pt>
                <c:pt idx="195">
                  <c:v>34.470113456496442</c:v>
                </c:pt>
                <c:pt idx="196">
                  <c:v>33.937266652973143</c:v>
                </c:pt>
                <c:pt idx="197">
                  <c:v>35.84874883704088</c:v>
                </c:pt>
                <c:pt idx="198">
                  <c:v>36.096444063168498</c:v>
                </c:pt>
                <c:pt idx="199">
                  <c:v>36.096444063168498</c:v>
                </c:pt>
                <c:pt idx="200">
                  <c:v>36.096444063168498</c:v>
                </c:pt>
                <c:pt idx="201">
                  <c:v>36.783345214649231</c:v>
                </c:pt>
                <c:pt idx="202">
                  <c:v>35.587762647560069</c:v>
                </c:pt>
                <c:pt idx="203">
                  <c:v>36.832280125176872</c:v>
                </c:pt>
                <c:pt idx="204">
                  <c:v>37.522806084844859</c:v>
                </c:pt>
                <c:pt idx="205">
                  <c:v>36.659497601585421</c:v>
                </c:pt>
                <c:pt idx="206">
                  <c:v>36.659497601585421</c:v>
                </c:pt>
                <c:pt idx="207">
                  <c:v>36.659497601585421</c:v>
                </c:pt>
                <c:pt idx="208">
                  <c:v>34.192815630173044</c:v>
                </c:pt>
                <c:pt idx="209">
                  <c:v>34.235709193721966</c:v>
                </c:pt>
                <c:pt idx="210">
                  <c:v>33.988013967594341</c:v>
                </c:pt>
                <c:pt idx="211">
                  <c:v>32.502446745526512</c:v>
                </c:pt>
                <c:pt idx="212">
                  <c:v>30.209755567101347</c:v>
                </c:pt>
                <c:pt idx="213">
                  <c:v>30.209755567101347</c:v>
                </c:pt>
                <c:pt idx="214">
                  <c:v>30.209755567101347</c:v>
                </c:pt>
                <c:pt idx="215">
                  <c:v>32.167756122905274</c:v>
                </c:pt>
                <c:pt idx="216">
                  <c:v>32.676437538513724</c:v>
                </c:pt>
                <c:pt idx="217">
                  <c:v>33.808585962326319</c:v>
                </c:pt>
                <c:pt idx="218">
                  <c:v>35.261529910709029</c:v>
                </c:pt>
                <c:pt idx="219">
                  <c:v>35.485059748921778</c:v>
                </c:pt>
                <c:pt idx="220">
                  <c:v>35.485059748921778</c:v>
                </c:pt>
                <c:pt idx="221">
                  <c:v>35.485059748921778</c:v>
                </c:pt>
                <c:pt idx="222">
                  <c:v>34.345057574036872</c:v>
                </c:pt>
                <c:pt idx="223">
                  <c:v>34.74016166644531</c:v>
                </c:pt>
                <c:pt idx="224">
                  <c:v>36.351388905670532</c:v>
                </c:pt>
                <c:pt idx="225">
                  <c:v>36.747701267474753</c:v>
                </c:pt>
                <c:pt idx="226">
                  <c:v>37.243091719729968</c:v>
                </c:pt>
                <c:pt idx="227">
                  <c:v>37.243091719729968</c:v>
                </c:pt>
                <c:pt idx="228">
                  <c:v>37.243091719729968</c:v>
                </c:pt>
                <c:pt idx="229">
                  <c:v>36.436571898070525</c:v>
                </c:pt>
                <c:pt idx="230">
                  <c:v>37.137972282300183</c:v>
                </c:pt>
                <c:pt idx="231">
                  <c:v>36.207000712879079</c:v>
                </c:pt>
                <c:pt idx="232">
                  <c:v>35.755107958870646</c:v>
                </c:pt>
                <c:pt idx="233">
                  <c:v>37.334920193806553</c:v>
                </c:pt>
                <c:pt idx="234">
                  <c:v>37.334920193806553</c:v>
                </c:pt>
                <c:pt idx="235">
                  <c:v>37.334920193806553</c:v>
                </c:pt>
                <c:pt idx="236">
                  <c:v>36.500610176044979</c:v>
                </c:pt>
                <c:pt idx="237">
                  <c:v>35.40591810350049</c:v>
                </c:pt>
                <c:pt idx="238">
                  <c:v>34.102799560190043</c:v>
                </c:pt>
                <c:pt idx="239">
                  <c:v>34.963691504657987</c:v>
                </c:pt>
                <c:pt idx="240">
                  <c:v>34.587315587883595</c:v>
                </c:pt>
                <c:pt idx="241">
                  <c:v>34.587315587883595</c:v>
                </c:pt>
                <c:pt idx="242">
                  <c:v>34.587315587883595</c:v>
                </c:pt>
                <c:pt idx="243">
                  <c:v>35.423438009738774</c:v>
                </c:pt>
                <c:pt idx="244">
                  <c:v>31.776880973381939</c:v>
                </c:pt>
                <c:pt idx="245">
                  <c:v>32.385244614139296</c:v>
                </c:pt>
                <c:pt idx="246">
                  <c:v>33.044355569517904</c:v>
                </c:pt>
                <c:pt idx="247">
                  <c:v>33.22620011357742</c:v>
                </c:pt>
                <c:pt idx="248">
                  <c:v>33.22620011357742</c:v>
                </c:pt>
                <c:pt idx="249">
                  <c:v>33.22620011357742</c:v>
                </c:pt>
                <c:pt idx="250">
                  <c:v>34.509986346555934</c:v>
                </c:pt>
                <c:pt idx="251">
                  <c:v>33.855104334062446</c:v>
                </c:pt>
                <c:pt idx="252">
                  <c:v>33.327090608122091</c:v>
                </c:pt>
                <c:pt idx="253">
                  <c:v>33.731256720998637</c:v>
                </c:pt>
                <c:pt idx="254">
                  <c:v>33.688967292147588</c:v>
                </c:pt>
                <c:pt idx="255">
                  <c:v>33.688967292147588</c:v>
                </c:pt>
                <c:pt idx="256">
                  <c:v>33.688967292147588</c:v>
                </c:pt>
                <c:pt idx="257">
                  <c:v>34.329350071892151</c:v>
                </c:pt>
                <c:pt idx="258">
                  <c:v>33.010524026437068</c:v>
                </c:pt>
                <c:pt idx="259">
                  <c:v>33.159141162113649</c:v>
                </c:pt>
                <c:pt idx="260">
                  <c:v>34.113673984751756</c:v>
                </c:pt>
                <c:pt idx="261">
                  <c:v>33.710112006573127</c:v>
                </c:pt>
                <c:pt idx="262">
                  <c:v>33.710112006573127</c:v>
                </c:pt>
                <c:pt idx="263">
                  <c:v>33.710112006573127</c:v>
                </c:pt>
                <c:pt idx="264">
                  <c:v>33.232845595254055</c:v>
                </c:pt>
                <c:pt idx="265">
                  <c:v>33.983180890011376</c:v>
                </c:pt>
                <c:pt idx="266">
                  <c:v>33.699841716709301</c:v>
                </c:pt>
                <c:pt idx="267">
                  <c:v>32.1961504537053</c:v>
                </c:pt>
                <c:pt idx="268">
                  <c:v>33.522226115534856</c:v>
                </c:pt>
                <c:pt idx="269">
                  <c:v>33.522226115534856</c:v>
                </c:pt>
                <c:pt idx="270">
                  <c:v>33.522226115534856</c:v>
                </c:pt>
                <c:pt idx="271">
                  <c:v>33.988013967594341</c:v>
                </c:pt>
                <c:pt idx="272">
                  <c:v>34.983023814989942</c:v>
                </c:pt>
              </c:numCache>
            </c:numRef>
          </c:val>
          <c:smooth val="0"/>
          <c:extLst>
            <c:ext xmlns:c16="http://schemas.microsoft.com/office/drawing/2014/chart" uri="{C3380CC4-5D6E-409C-BE32-E72D297353CC}">
              <c16:uniqueId val="{00000001-C795-6F4B-9E4A-E45CA2F86979}"/>
            </c:ext>
          </c:extLst>
        </c:ser>
        <c:ser>
          <c:idx val="2"/>
          <c:order val="2"/>
          <c:tx>
            <c:strRef>
              <c:f>'ytd index returns'!$A$4</c:f>
              <c:strCache>
                <c:ptCount val="1"/>
                <c:pt idx="0">
                  <c:v>MSCI ACWI Ex USA NR USD</c:v>
                </c:pt>
              </c:strCache>
            </c:strRef>
          </c:tx>
          <c:spPr>
            <a:ln w="28575" cap="rnd">
              <a:solidFill>
                <a:srgbClr val="168381"/>
              </a:solidFill>
              <a:round/>
            </a:ln>
            <a:effectLst/>
          </c:spPr>
          <c:marker>
            <c:symbol val="none"/>
          </c:marker>
          <c:cat>
            <c:strRef>
              <c:f>'ytd index returns'!$B$1:$JN$1</c:f>
              <c:strCache>
                <c:ptCount val="273"/>
                <c:pt idx="0">
                  <c:v>Return (Day to Day) 2025-01-01 to 2025-01-01 Base Currency</c:v>
                </c:pt>
                <c:pt idx="1">
                  <c:v>Return (Day to Day) 2025-01-01 to 2025-01-02 Base Currency</c:v>
                </c:pt>
                <c:pt idx="2">
                  <c:v>Return (Day to Day) 2025-01-01 to 2025-01-03 Base Currency</c:v>
                </c:pt>
                <c:pt idx="3">
                  <c:v>Return (Day to Day) 2025-01-01 to 2025-01-04 Base Currency</c:v>
                </c:pt>
                <c:pt idx="4">
                  <c:v>Return (Day to Day) 2025-01-01 to 2025-01-05 Base Currency</c:v>
                </c:pt>
                <c:pt idx="5">
                  <c:v>Return (Day to Day) 2025-01-01 to 2025-01-06 Base Currency</c:v>
                </c:pt>
                <c:pt idx="6">
                  <c:v>Return (Day to Day) 2025-01-01 to 2025-01-07 Base Currency</c:v>
                </c:pt>
                <c:pt idx="7">
                  <c:v>Return (Day to Day) 2025-01-01 to 2025-01-08 Base Currency</c:v>
                </c:pt>
                <c:pt idx="8">
                  <c:v>Return (Day to Day) 2025-01-01 to 2025-01-09 Base Currency</c:v>
                </c:pt>
                <c:pt idx="9">
                  <c:v>Return (Day to Day) 2025-01-01 to 2025-01-10 Base Currency</c:v>
                </c:pt>
                <c:pt idx="10">
                  <c:v>Return (Day to Day) 2025-01-01 to 2025-01-11 Base Currency</c:v>
                </c:pt>
                <c:pt idx="11">
                  <c:v>Return (Day to Day) 2025-01-01 to 2025-01-12 Base Currency</c:v>
                </c:pt>
                <c:pt idx="12">
                  <c:v>Return (Day to Day) 2025-01-01 to 2025-01-13 Base Currency</c:v>
                </c:pt>
                <c:pt idx="13">
                  <c:v>Return (Day to Day) 2025-01-01 to 2025-01-14 Base Currency</c:v>
                </c:pt>
                <c:pt idx="14">
                  <c:v>Return (Day to Day) 2025-01-01 to 2025-01-15 Base Currency</c:v>
                </c:pt>
                <c:pt idx="15">
                  <c:v>Return (Day to Day) 2025-01-01 to 2025-01-16 Base Currency</c:v>
                </c:pt>
                <c:pt idx="16">
                  <c:v>Return (Day to Day) 2025-01-01 to 2025-01-17 Base Currency</c:v>
                </c:pt>
                <c:pt idx="17">
                  <c:v>Return (Day to Day) 2025-01-01 to 2025-01-18 Base Currency</c:v>
                </c:pt>
                <c:pt idx="18">
                  <c:v>Return (Day to Day) 2025-01-01 to 2025-01-19 Base Currency</c:v>
                </c:pt>
                <c:pt idx="19">
                  <c:v>Return (Day to Day) 2025-01-01 to 2025-01-20 Base Currency</c:v>
                </c:pt>
                <c:pt idx="20">
                  <c:v>Return (Day to Day) 2025-01-01 to 2025-01-21 Base Currency</c:v>
                </c:pt>
                <c:pt idx="21">
                  <c:v>Return (Day to Day) 2025-01-01 to 2025-01-22 Base Currency</c:v>
                </c:pt>
                <c:pt idx="22">
                  <c:v>Return (Day to Day) 2025-01-01 to 2025-01-23 Base Currency</c:v>
                </c:pt>
                <c:pt idx="23">
                  <c:v>Return (Day to Day) 2025-01-01 to 2025-01-24 Base Currency</c:v>
                </c:pt>
                <c:pt idx="24">
                  <c:v>Return (Day to Day) 2025-01-01 to 2025-01-25 Base Currency</c:v>
                </c:pt>
                <c:pt idx="25">
                  <c:v>Return (Day to Day) 2025-01-01 to 2025-01-26 Base Currency</c:v>
                </c:pt>
                <c:pt idx="26">
                  <c:v>Return (Day to Day) 2025-01-01 to 2025-01-27 Base Currency</c:v>
                </c:pt>
                <c:pt idx="27">
                  <c:v>Return (Day to Day) 2025-01-01 to 2025-01-28 Base Currency</c:v>
                </c:pt>
                <c:pt idx="28">
                  <c:v>Return (Day to Day) 2025-01-01 to 2025-01-29 Base Currency</c:v>
                </c:pt>
                <c:pt idx="29">
                  <c:v>Return (Day to Day) 2025-01-01 to 2025-01-30 Base Currency</c:v>
                </c:pt>
                <c:pt idx="30">
                  <c:v>Return (Day to Day) 2025-01-01 to 2025-01-31 Base Currency</c:v>
                </c:pt>
                <c:pt idx="31">
                  <c:v>Return (Day to Day) 2025-01-01 to 2025-02-01 Base Currency</c:v>
                </c:pt>
                <c:pt idx="32">
                  <c:v>Return (Day to Day) 2025-01-01 to 2025-02-02 Base Currency</c:v>
                </c:pt>
                <c:pt idx="33">
                  <c:v>Return (Day to Day) 2025-01-01 to 2025-02-03 Base Currency</c:v>
                </c:pt>
                <c:pt idx="34">
                  <c:v>Return (Day to Day) 2025-01-01 to 2025-02-04 Base Currency</c:v>
                </c:pt>
                <c:pt idx="35">
                  <c:v>Return (Day to Day) 2025-01-01 to 2025-02-05 Base Currency</c:v>
                </c:pt>
                <c:pt idx="36">
                  <c:v>Return (Day to Day) 2025-01-01 to 2025-02-06 Base Currency</c:v>
                </c:pt>
                <c:pt idx="37">
                  <c:v>Return (Day to Day) 2025-01-01 to 2025-02-07 Base Currency</c:v>
                </c:pt>
                <c:pt idx="38">
                  <c:v>Return (Day to Day) 2025-01-01 to 2025-02-08 Base Currency</c:v>
                </c:pt>
                <c:pt idx="39">
                  <c:v>Return (Day to Day) 2025-01-01 to 2025-02-09 Base Currency</c:v>
                </c:pt>
                <c:pt idx="40">
                  <c:v>Return (Day to Day) 2025-01-01 to 2025-02-10 Base Currency</c:v>
                </c:pt>
                <c:pt idx="41">
                  <c:v>Return (Day to Day) 2025-01-01 to 2025-02-11 Base Currency</c:v>
                </c:pt>
                <c:pt idx="42">
                  <c:v>Return (Day to Day) 2025-01-01 to 2025-02-12 Base Currency</c:v>
                </c:pt>
                <c:pt idx="43">
                  <c:v>Return (Day to Day) 2025-01-01 to 2025-02-13 Base Currency</c:v>
                </c:pt>
                <c:pt idx="44">
                  <c:v>Return (Day to Day) 2025-01-01 to 2025-02-14 Base Currency</c:v>
                </c:pt>
                <c:pt idx="45">
                  <c:v>Return (Day to Day) 2025-01-01 to 2025-02-15 Base Currency</c:v>
                </c:pt>
                <c:pt idx="46">
                  <c:v>Return (Day to Day) 2025-01-01 to 2025-02-16 Base Currency</c:v>
                </c:pt>
                <c:pt idx="47">
                  <c:v>Return (Day to Day) 2025-01-01 to 2025-02-17 Base Currency</c:v>
                </c:pt>
                <c:pt idx="48">
                  <c:v>Return (Day to Day) 2025-01-01 to 2025-02-18 Base Currency</c:v>
                </c:pt>
                <c:pt idx="49">
                  <c:v>Return (Day to Day) 2025-01-01 to 2025-02-19 Base Currency</c:v>
                </c:pt>
                <c:pt idx="50">
                  <c:v>Return (Day to Day) 2025-01-01 to 2025-02-20 Base Currency</c:v>
                </c:pt>
                <c:pt idx="51">
                  <c:v>Return (Day to Day) 2025-01-01 to 2025-02-21 Base Currency</c:v>
                </c:pt>
                <c:pt idx="52">
                  <c:v>Return (Day to Day) 2025-01-01 to 2025-02-22 Base Currency</c:v>
                </c:pt>
                <c:pt idx="53">
                  <c:v>Return (Day to Day) 2025-01-01 to 2025-02-23 Base Currency</c:v>
                </c:pt>
                <c:pt idx="54">
                  <c:v>Return (Day to Day) 2025-01-01 to 2025-02-24 Base Currency</c:v>
                </c:pt>
                <c:pt idx="55">
                  <c:v>Return (Day to Day) 2025-01-01 to 2025-02-25 Base Currency</c:v>
                </c:pt>
                <c:pt idx="56">
                  <c:v>Return (Day to Day) 2025-01-01 to 2025-02-26 Base Currency</c:v>
                </c:pt>
                <c:pt idx="57">
                  <c:v>Return (Day to Day) 2025-01-01 to 2025-02-27 Base Currency</c:v>
                </c:pt>
                <c:pt idx="58">
                  <c:v>Return (Day to Day) 2025-01-01 to 2025-02-28 Base Currency</c:v>
                </c:pt>
                <c:pt idx="59">
                  <c:v>Return (Day to Day) 2025-01-01 to 2025-03-01 Base Currency</c:v>
                </c:pt>
                <c:pt idx="60">
                  <c:v>Return (Day to Day) 2025-01-01 to 2025-03-02 Base Currency</c:v>
                </c:pt>
                <c:pt idx="61">
                  <c:v>Return (Day to Day) 2025-01-01 to 2025-03-03 Base Currency</c:v>
                </c:pt>
                <c:pt idx="62">
                  <c:v>Return (Day to Day) 2025-01-01 to 2025-03-04 Base Currency</c:v>
                </c:pt>
                <c:pt idx="63">
                  <c:v>Return (Day to Day) 2025-01-01 to 2025-03-05 Base Currency</c:v>
                </c:pt>
                <c:pt idx="64">
                  <c:v>Return (Day to Day) 2025-01-01 to 2025-03-06 Base Currency</c:v>
                </c:pt>
                <c:pt idx="65">
                  <c:v>Return (Day to Day) 2025-01-01 to 2025-03-07 Base Currency</c:v>
                </c:pt>
                <c:pt idx="66">
                  <c:v>Return (Day to Day) 2025-01-01 to 2025-03-08 Base Currency</c:v>
                </c:pt>
                <c:pt idx="67">
                  <c:v>Return (Day to Day) 2025-01-01 to 2025-03-09 Base Currency</c:v>
                </c:pt>
                <c:pt idx="68">
                  <c:v>Return (Day to Day) 2025-01-01 to 2025-03-10 Base Currency</c:v>
                </c:pt>
                <c:pt idx="69">
                  <c:v>Return (Day to Day) 2025-01-01 to 2025-03-11 Base Currency</c:v>
                </c:pt>
                <c:pt idx="70">
                  <c:v>Return (Day to Day) 2025-01-01 to 2025-03-12 Base Currency</c:v>
                </c:pt>
                <c:pt idx="71">
                  <c:v>Return (Day to Day) 2025-01-01 to 2025-03-13 Base Currency</c:v>
                </c:pt>
                <c:pt idx="72">
                  <c:v>Return (Day to Day) 2025-01-01 to 2025-03-14 Base Currency</c:v>
                </c:pt>
                <c:pt idx="73">
                  <c:v>Return (Day to Day) 2025-01-01 to 2025-03-15 Base Currency</c:v>
                </c:pt>
                <c:pt idx="74">
                  <c:v>Return (Day to Day) 2025-01-01 to 2025-03-16 Base Currency</c:v>
                </c:pt>
                <c:pt idx="75">
                  <c:v>Return (Day to Day) 2025-01-01 to 2025-03-17 Base Currency</c:v>
                </c:pt>
                <c:pt idx="76">
                  <c:v>Return (Day to Day) 2025-01-01 to 2025-03-18 Base Currency</c:v>
                </c:pt>
                <c:pt idx="77">
                  <c:v>Return (Day to Day) 2025-01-01 to 2025-03-19 Base Currency</c:v>
                </c:pt>
                <c:pt idx="78">
                  <c:v>Return (Day to Day) 2025-01-01 to 2025-03-20 Base Currency</c:v>
                </c:pt>
                <c:pt idx="79">
                  <c:v>Return (Day to Day) 2025-01-01 to 2025-03-21 Base Currency</c:v>
                </c:pt>
                <c:pt idx="80">
                  <c:v>Return (Day to Day) 2025-01-01 to 2025-03-22 Base Currency</c:v>
                </c:pt>
                <c:pt idx="81">
                  <c:v>Return (Day to Day) 2025-01-01 to 2025-03-23 Base Currency</c:v>
                </c:pt>
                <c:pt idx="82">
                  <c:v>Return (Day to Day) 2025-01-01 to 2025-03-24 Base Currency</c:v>
                </c:pt>
                <c:pt idx="83">
                  <c:v>Return (Day to Day) 2025-01-01 to 2025-03-25 Base Currency</c:v>
                </c:pt>
                <c:pt idx="84">
                  <c:v>Return (Day to Day) 2025-01-01 to 2025-03-26 Base Currency</c:v>
                </c:pt>
                <c:pt idx="85">
                  <c:v>Return (Day to Day) 2025-01-01 to 2025-03-27 Base Currency</c:v>
                </c:pt>
                <c:pt idx="86">
                  <c:v>Return (Day to Day) 2025-01-01 to 2025-03-28 Base Currency</c:v>
                </c:pt>
                <c:pt idx="87">
                  <c:v>Return (Day to Day) 2025-01-01 to 2025-03-29 Base Currency</c:v>
                </c:pt>
                <c:pt idx="88">
                  <c:v>Return (Day to Day) 2025-01-01 to 2025-03-30 Base Currency</c:v>
                </c:pt>
                <c:pt idx="89">
                  <c:v>Return (Day to Day) 2025-01-01 to 2025-03-31 Base Currency</c:v>
                </c:pt>
                <c:pt idx="90">
                  <c:v>Return (Day to Day) 2025-01-01 to 2025-04-01 Base Currency</c:v>
                </c:pt>
                <c:pt idx="91">
                  <c:v>Return (Day to Day) 2025-01-01 to 2025-04-02 Base Currency</c:v>
                </c:pt>
                <c:pt idx="92">
                  <c:v>Return (Day to Day) 2025-01-01 to 2025-04-03 Base Currency</c:v>
                </c:pt>
                <c:pt idx="93">
                  <c:v>Return (Day to Day) 2025-01-01 to 2025-04-04 Base Currency</c:v>
                </c:pt>
                <c:pt idx="94">
                  <c:v>Return (Day to Day) 2025-01-01 to 2025-04-05 Base Currency</c:v>
                </c:pt>
                <c:pt idx="95">
                  <c:v>Return (Day to Day) 2025-01-01 to 2025-04-06 Base Currency</c:v>
                </c:pt>
                <c:pt idx="96">
                  <c:v>Return (Day to Day) 2025-01-01 to 2025-04-07 Base Currency</c:v>
                </c:pt>
                <c:pt idx="97">
                  <c:v>Return (Day to Day) 2025-01-01 to 2025-04-08 Base Currency</c:v>
                </c:pt>
                <c:pt idx="98">
                  <c:v>Return (Day to Day) 2025-01-01 to 2025-04-09 Base Currency</c:v>
                </c:pt>
                <c:pt idx="99">
                  <c:v>Return (Day to Day) 2025-01-01 to 2025-04-10 Base Currency</c:v>
                </c:pt>
                <c:pt idx="100">
                  <c:v>Return (Day to Day) 2025-01-01 to 2025-04-11 Base Currency</c:v>
                </c:pt>
                <c:pt idx="101">
                  <c:v>Return (Day to Day) 2025-01-01 to 2025-04-12 Base Currency</c:v>
                </c:pt>
                <c:pt idx="102">
                  <c:v>Return (Day to Day) 2025-01-01 to 2025-04-13 Base Currency</c:v>
                </c:pt>
                <c:pt idx="103">
                  <c:v>Return (Day to Day) 2025-01-01 to 2025-04-14 Base Currency</c:v>
                </c:pt>
                <c:pt idx="104">
                  <c:v>Return (Day to Day) 2025-01-01 to 2025-04-15 Base Currency</c:v>
                </c:pt>
                <c:pt idx="105">
                  <c:v>Return (Day to Day) 2025-01-01 to 2025-04-16 Base Currency</c:v>
                </c:pt>
                <c:pt idx="106">
                  <c:v>Return (Day to Day) 2025-01-01 to 2025-04-17 Base Currency</c:v>
                </c:pt>
                <c:pt idx="107">
                  <c:v>Return (Day to Day) 2025-01-01 to 2025-04-18 Base Currency</c:v>
                </c:pt>
                <c:pt idx="108">
                  <c:v>Return (Day to Day) 2025-01-01 to 2025-04-19 Base Currency</c:v>
                </c:pt>
                <c:pt idx="109">
                  <c:v>Return (Day to Day) 2025-01-01 to 2025-04-20 Base Currency</c:v>
                </c:pt>
                <c:pt idx="110">
                  <c:v>Return (Day to Day) 2025-01-01 to 2025-04-21 Base Currency</c:v>
                </c:pt>
                <c:pt idx="111">
                  <c:v>Return (Day to Day) 2025-01-01 to 2025-04-22 Base Currency</c:v>
                </c:pt>
                <c:pt idx="112">
                  <c:v>Return (Day to Day) 2025-01-01 to 2025-04-23 Base Currency</c:v>
                </c:pt>
                <c:pt idx="113">
                  <c:v>Return (Day to Day) 2025-01-01 to 2025-04-24 Base Currency</c:v>
                </c:pt>
                <c:pt idx="114">
                  <c:v>Return (Day to Day) 2025-01-01 to 2025-04-25 Base Currency</c:v>
                </c:pt>
                <c:pt idx="115">
                  <c:v>Return (Day to Day) 2025-01-01 to 2025-04-26 Base Currency</c:v>
                </c:pt>
                <c:pt idx="116">
                  <c:v>Return (Day to Day) 2025-01-01 to 2025-04-27 Base Currency</c:v>
                </c:pt>
                <c:pt idx="117">
                  <c:v>Return (Day to Day) 2025-01-01 to 2025-04-28 Base Currency</c:v>
                </c:pt>
                <c:pt idx="118">
                  <c:v>Return (Day to Day) 2025-01-01 to 2025-04-29 Base Currency</c:v>
                </c:pt>
                <c:pt idx="119">
                  <c:v>Return (Day to Day) 2025-01-01 to 2025-04-30 Base Currency</c:v>
                </c:pt>
                <c:pt idx="120">
                  <c:v>Return (Day to Day) 2025-01-01 to 2025-05-01 Base Currency</c:v>
                </c:pt>
                <c:pt idx="121">
                  <c:v>Return (Day to Day) 2025-01-01 to 2025-05-02 Base Currency</c:v>
                </c:pt>
                <c:pt idx="122">
                  <c:v>Return (Day to Day) 2025-01-01 to 2025-05-03 Base Currency</c:v>
                </c:pt>
                <c:pt idx="123">
                  <c:v>Return (Day to Day) 2025-01-01 to 2025-05-04 Base Currency</c:v>
                </c:pt>
                <c:pt idx="124">
                  <c:v>Return (Day to Day) 2025-01-01 to 2025-05-05 Base Currency</c:v>
                </c:pt>
                <c:pt idx="125">
                  <c:v>Return (Day to Day) 2025-01-01 to 2025-05-06 Base Currency</c:v>
                </c:pt>
                <c:pt idx="126">
                  <c:v>Return (Day to Day) 2025-01-01 to 2025-05-07 Base Currency</c:v>
                </c:pt>
                <c:pt idx="127">
                  <c:v>Return (Day to Day) 2025-01-01 to 2025-05-08 Base Currency</c:v>
                </c:pt>
                <c:pt idx="128">
                  <c:v>Return (Day to Day) 2025-01-01 to 2025-05-09 Base Currency</c:v>
                </c:pt>
                <c:pt idx="129">
                  <c:v>Return (Day to Day) 2025-01-01 to 2025-05-10 Base Currency</c:v>
                </c:pt>
                <c:pt idx="130">
                  <c:v>Return (Day to Day) 2025-01-01 to 2025-05-11 Base Currency</c:v>
                </c:pt>
                <c:pt idx="131">
                  <c:v>Return (Day to Day) 2025-01-01 to 2025-05-12 Base Currency</c:v>
                </c:pt>
                <c:pt idx="132">
                  <c:v>Return (Day to Day) 2025-01-01 to 2025-05-13 Base Currency</c:v>
                </c:pt>
                <c:pt idx="133">
                  <c:v>Return (Day to Day) 2025-01-01 to 2025-05-14 Base Currency</c:v>
                </c:pt>
                <c:pt idx="134">
                  <c:v>Return (Day to Day) 2025-01-01 to 2025-05-15 Base Currency</c:v>
                </c:pt>
                <c:pt idx="135">
                  <c:v>Return (Day to Day) 2025-01-01 to 2025-05-16 Base Currency</c:v>
                </c:pt>
                <c:pt idx="136">
                  <c:v>Return (Day to Day) 2025-01-01 to 2025-05-17 Base Currency</c:v>
                </c:pt>
                <c:pt idx="137">
                  <c:v>Return (Day to Day) 2025-01-01 to 2025-05-18 Base Currency</c:v>
                </c:pt>
                <c:pt idx="138">
                  <c:v>Return (Day to Day) 2025-01-01 to 2025-05-19 Base Currency</c:v>
                </c:pt>
                <c:pt idx="139">
                  <c:v>Return (Day to Day) 2025-01-01 to 2025-05-20 Base Currency</c:v>
                </c:pt>
                <c:pt idx="140">
                  <c:v>Return (Day to Day) 2025-01-01 to 2025-05-21 Base Currency</c:v>
                </c:pt>
                <c:pt idx="141">
                  <c:v>Return (Day to Day) 2025-01-01 to 2025-05-22 Base Currency</c:v>
                </c:pt>
                <c:pt idx="142">
                  <c:v>Return (Day to Day) 2025-01-01 to 2025-05-23 Base Currency</c:v>
                </c:pt>
                <c:pt idx="143">
                  <c:v>Return (Day to Day) 2025-01-01 to 2025-05-24 Base Currency</c:v>
                </c:pt>
                <c:pt idx="144">
                  <c:v>Return (Day to Day) 2025-01-01 to 2025-05-25 Base Currency</c:v>
                </c:pt>
                <c:pt idx="145">
                  <c:v>Return (Day to Day) 2025-01-01 to 2025-05-26 Base Currency</c:v>
                </c:pt>
                <c:pt idx="146">
                  <c:v>Return (Day to Day) 2025-01-01 to 2025-05-27 Base Currency</c:v>
                </c:pt>
                <c:pt idx="147">
                  <c:v>Return (Day to Day) 2025-01-01 to 2025-05-28 Base Currency</c:v>
                </c:pt>
                <c:pt idx="148">
                  <c:v>Return (Day to Day) 2025-01-01 to 2025-05-29 Base Currency</c:v>
                </c:pt>
                <c:pt idx="149">
                  <c:v>Return (Day to Day) 2025-01-01 to 2025-05-30 Base Currency</c:v>
                </c:pt>
                <c:pt idx="150">
                  <c:v>Return (Day to Day) 2025-01-01 to 2025-05-31 Base Currency</c:v>
                </c:pt>
                <c:pt idx="151">
                  <c:v>Return (Day to Day) 2025-01-01 to 2025-06-01 Base Currency</c:v>
                </c:pt>
                <c:pt idx="152">
                  <c:v>Return (Day to Day) 2025-01-01 to 2025-06-02 Base Currency</c:v>
                </c:pt>
                <c:pt idx="153">
                  <c:v>Return (Day to Day) 2025-01-01 to 2025-06-03 Base Currency</c:v>
                </c:pt>
                <c:pt idx="154">
                  <c:v>Return (Day to Day) 2025-01-01 to 2025-06-04 Base Currency</c:v>
                </c:pt>
                <c:pt idx="155">
                  <c:v>Return (Day to Day) 2025-01-01 to 2025-06-05 Base Currency</c:v>
                </c:pt>
                <c:pt idx="156">
                  <c:v>Return (Day to Day) 2025-01-01 to 2025-06-06 Base Currency</c:v>
                </c:pt>
                <c:pt idx="157">
                  <c:v>Return (Day to Day) 2025-01-01 to 2025-06-07 Base Currency</c:v>
                </c:pt>
                <c:pt idx="158">
                  <c:v>Return (Day to Day) 2025-01-01 to 2025-06-08 Base Currency</c:v>
                </c:pt>
                <c:pt idx="159">
                  <c:v>Return (Day to Day) 2025-01-01 to 2025-06-09 Base Currency</c:v>
                </c:pt>
                <c:pt idx="160">
                  <c:v>Return (Day to Day) 2025-01-01 to 2025-06-10 Base Currency</c:v>
                </c:pt>
                <c:pt idx="161">
                  <c:v>Return (Day to Day) 2025-01-01 to 2025-06-11 Base Currency</c:v>
                </c:pt>
                <c:pt idx="162">
                  <c:v>Return (Day to Day) 2025-01-01 to 2025-06-12 Base Currency</c:v>
                </c:pt>
                <c:pt idx="163">
                  <c:v>Return (Day to Day) 2025-01-01 to 2025-06-13 Base Currency</c:v>
                </c:pt>
                <c:pt idx="164">
                  <c:v>Return (Day to Day) 2025-01-01 to 2025-06-14 Base Currency</c:v>
                </c:pt>
                <c:pt idx="165">
                  <c:v>Return (Day to Day) 2025-01-01 to 2025-06-15 Base Currency</c:v>
                </c:pt>
                <c:pt idx="166">
                  <c:v>Return (Day to Day) 2025-01-01 to 2025-06-16 Base Currency</c:v>
                </c:pt>
                <c:pt idx="167">
                  <c:v>Return (Day to Day) 2025-01-01 to 2025-06-17 Base Currency</c:v>
                </c:pt>
                <c:pt idx="168">
                  <c:v>Return (Day to Day) 2025-01-01 to 2025-06-18 Base Currency</c:v>
                </c:pt>
                <c:pt idx="169">
                  <c:v>Return (Day to Day) 2025-01-01 to 2025-06-19 Base Currency</c:v>
                </c:pt>
                <c:pt idx="170">
                  <c:v>Return (Day to Day) 2025-01-01 to 2025-06-20 Base Currency</c:v>
                </c:pt>
                <c:pt idx="171">
                  <c:v>Return (Day to Day) 2025-01-01 to 2025-06-21 Base Currency</c:v>
                </c:pt>
                <c:pt idx="172">
                  <c:v>Return (Day to Day) 2025-01-01 to 2025-06-22 Base Currency</c:v>
                </c:pt>
                <c:pt idx="173">
                  <c:v>Return (Day to Day) 2025-01-01 to 2025-06-23 Base Currency</c:v>
                </c:pt>
                <c:pt idx="174">
                  <c:v>Return (Day to Day) 2025-01-01 to 2025-06-24 Base Currency</c:v>
                </c:pt>
                <c:pt idx="175">
                  <c:v>Return (Day to Day) 2025-01-01 to 2025-06-25 Base Currency</c:v>
                </c:pt>
                <c:pt idx="176">
                  <c:v>Return (Day to Day) 2025-01-01 to 2025-06-26 Base Currency</c:v>
                </c:pt>
                <c:pt idx="177">
                  <c:v>Return (Day to Day) 2025-01-01 to 2025-06-27 Base Currency</c:v>
                </c:pt>
                <c:pt idx="178">
                  <c:v>Return (Day to Day) 2025-01-01 to 2025-06-28 Base Currency</c:v>
                </c:pt>
                <c:pt idx="179">
                  <c:v>Return (Day to Day) 2025-01-01 to 2025-06-29 Base Currency</c:v>
                </c:pt>
                <c:pt idx="180">
                  <c:v>Return (Day to Day) 2025-01-01 to 2025-06-30 Base Currency</c:v>
                </c:pt>
                <c:pt idx="181">
                  <c:v>Return (Day to Day) 2025-01-01 to 2025-07-01 Base Currency</c:v>
                </c:pt>
                <c:pt idx="182">
                  <c:v>Return (Day to Day) 2025-01-01 to 2025-07-02 Base Currency</c:v>
                </c:pt>
                <c:pt idx="183">
                  <c:v>Return (Day to Day) 2025-01-01 to 2025-07-03 Base Currency</c:v>
                </c:pt>
                <c:pt idx="184">
                  <c:v>Return (Day to Day) 2025-01-01 to 2025-07-04 Base Currency</c:v>
                </c:pt>
                <c:pt idx="185">
                  <c:v>Return (Day to Day) 2025-01-01 to 2025-07-05 Base Currency</c:v>
                </c:pt>
                <c:pt idx="186">
                  <c:v>Return (Day to Day) 2025-01-01 to 2025-07-06 Base Currency</c:v>
                </c:pt>
                <c:pt idx="187">
                  <c:v>Return (Day to Day) 2025-01-01 to 2025-07-07 Base Currency</c:v>
                </c:pt>
                <c:pt idx="188">
                  <c:v>Return (Day to Day) 2025-01-01 to 2025-07-08 Base Currency</c:v>
                </c:pt>
                <c:pt idx="189">
                  <c:v>Return (Day to Day) 2025-01-01 to 2025-07-09 Base Currency</c:v>
                </c:pt>
                <c:pt idx="190">
                  <c:v>Return (Day to Day) 2025-01-01 to 2025-07-10 Base Currency</c:v>
                </c:pt>
                <c:pt idx="191">
                  <c:v>Return (Day to Day) 2025-01-01 to 2025-07-11 Base Currency</c:v>
                </c:pt>
                <c:pt idx="192">
                  <c:v>Return (Day to Day) 2025-01-01 to 2025-07-12 Base Currency</c:v>
                </c:pt>
                <c:pt idx="193">
                  <c:v>Return (Day to Day) 2025-01-01 to 2025-07-13 Base Currency</c:v>
                </c:pt>
                <c:pt idx="194">
                  <c:v>Return (Day to Day) 2025-01-01 to 2025-07-14 Base Currency</c:v>
                </c:pt>
                <c:pt idx="195">
                  <c:v>Return (Day to Day) 2025-01-01 to 2025-07-15 Base Currency</c:v>
                </c:pt>
                <c:pt idx="196">
                  <c:v>Return (Day to Day) 2025-01-01 to 2025-07-16 Base Currency</c:v>
                </c:pt>
                <c:pt idx="197">
                  <c:v>Return (Day to Day) 2025-01-01 to 2025-07-17 Base Currency</c:v>
                </c:pt>
                <c:pt idx="198">
                  <c:v>Return (Day to Day) 2025-01-01 to 2025-07-18 Base Currency</c:v>
                </c:pt>
                <c:pt idx="199">
                  <c:v>Return (Day to Day) 2025-01-01 to 2025-07-19 Base Currency</c:v>
                </c:pt>
                <c:pt idx="200">
                  <c:v>Return (Day to Day) 2025-01-01 to 2025-07-20 Base Currency</c:v>
                </c:pt>
                <c:pt idx="201">
                  <c:v>Return (Day to Day) 2025-01-01 to 2025-07-21 Base Currency</c:v>
                </c:pt>
                <c:pt idx="202">
                  <c:v>Return (Day to Day) 2025-01-01 to 2025-07-22 Base Currency</c:v>
                </c:pt>
                <c:pt idx="203">
                  <c:v>Return (Day to Day) 2025-01-01 to 2025-07-23 Base Currency</c:v>
                </c:pt>
                <c:pt idx="204">
                  <c:v>Return (Day to Day) 2025-01-01 to 2025-07-24 Base Currency</c:v>
                </c:pt>
                <c:pt idx="205">
                  <c:v>Return (Day to Day) 2025-01-01 to 2025-07-25 Base Currency</c:v>
                </c:pt>
                <c:pt idx="206">
                  <c:v>Return (Day to Day) 2025-01-01 to 2025-07-26 Base Currency</c:v>
                </c:pt>
                <c:pt idx="207">
                  <c:v>Return (Day to Day) 2025-01-01 to 2025-07-27 Base Currency</c:v>
                </c:pt>
                <c:pt idx="208">
                  <c:v>Return (Day to Day) 2025-01-01 to 2025-07-28 Base Currency</c:v>
                </c:pt>
                <c:pt idx="209">
                  <c:v>Return (Day to Day) 2025-01-01 to 2025-07-29 Base Currency</c:v>
                </c:pt>
                <c:pt idx="210">
                  <c:v>Return (Day to Day) 2025-01-01 to 2025-07-30 Base Currency</c:v>
                </c:pt>
                <c:pt idx="211">
                  <c:v>Return (Day to Day) 2025-01-01 to 2025-07-31 Base Currency</c:v>
                </c:pt>
                <c:pt idx="212">
                  <c:v>Return (Day to Day) 2025-01-01 to 2025-08-01 Base Currency</c:v>
                </c:pt>
                <c:pt idx="213">
                  <c:v>Return (Day to Day) 2025-01-01 to 2025-08-02 Base Currency</c:v>
                </c:pt>
                <c:pt idx="214">
                  <c:v>Return (Day to Day) 2025-01-01 to 2025-08-03 Base Currency</c:v>
                </c:pt>
                <c:pt idx="215">
                  <c:v>Return (Day to Day) 2025-01-01 to 2025-08-04 Base Currency</c:v>
                </c:pt>
                <c:pt idx="216">
                  <c:v>Return (Day to Day) 2025-01-01 to 2025-08-05 Base Currency</c:v>
                </c:pt>
                <c:pt idx="217">
                  <c:v>Return (Day to Day) 2025-01-01 to 2025-08-06 Base Currency</c:v>
                </c:pt>
                <c:pt idx="218">
                  <c:v>Return (Day to Day) 2025-01-01 to 2025-08-07 Base Currency</c:v>
                </c:pt>
                <c:pt idx="219">
                  <c:v>Return (Day to Day) 2025-01-01 to 2025-08-08 Base Currency</c:v>
                </c:pt>
                <c:pt idx="220">
                  <c:v>Return (Day to Day) 2025-01-01 to 2025-08-09 Base Currency</c:v>
                </c:pt>
                <c:pt idx="221">
                  <c:v>Return (Day to Day) 2025-01-01 to 2025-08-10 Base Currency</c:v>
                </c:pt>
                <c:pt idx="222">
                  <c:v>Return (Day to Day) 2025-01-01 to 2025-08-11 Base Currency</c:v>
                </c:pt>
                <c:pt idx="223">
                  <c:v>Return (Day to Day) 2025-01-01 to 2025-08-12 Base Currency</c:v>
                </c:pt>
                <c:pt idx="224">
                  <c:v>Return (Day to Day) 2025-01-01 to 2025-08-13 Base Currency</c:v>
                </c:pt>
                <c:pt idx="225">
                  <c:v>Return (Day to Day) 2025-01-01 to 2025-08-14 Base Currency</c:v>
                </c:pt>
                <c:pt idx="226">
                  <c:v>Return (Day to Day) 2025-01-01 to 2025-08-15 Base Currency</c:v>
                </c:pt>
                <c:pt idx="227">
                  <c:v>Return (Day to Day) 2025-01-01 to 2025-08-16 Base Currency</c:v>
                </c:pt>
                <c:pt idx="228">
                  <c:v>Return (Day to Day) 2025-01-01 to 2025-08-17 Base Currency</c:v>
                </c:pt>
                <c:pt idx="229">
                  <c:v>Return (Day to Day) 2025-01-01 to 2025-08-18 Base Currency</c:v>
                </c:pt>
                <c:pt idx="230">
                  <c:v>Return (Day to Day) 2025-01-01 to 2025-08-19 Base Currency</c:v>
                </c:pt>
                <c:pt idx="231">
                  <c:v>Return (Day to Day) 2025-01-01 to 2025-08-20 Base Currency</c:v>
                </c:pt>
                <c:pt idx="232">
                  <c:v>Return (Day to Day) 2025-01-01 to 2025-08-21 Base Currency</c:v>
                </c:pt>
                <c:pt idx="233">
                  <c:v>Return (Day to Day) 2025-01-01 to 2025-08-22 Base Currency</c:v>
                </c:pt>
                <c:pt idx="234">
                  <c:v>Return (Day to Day) 2025-01-01 to 2025-08-23 Base Currency</c:v>
                </c:pt>
                <c:pt idx="235">
                  <c:v>Return (Day to Day) 2025-01-01 to 2025-08-24 Base Currency</c:v>
                </c:pt>
                <c:pt idx="236">
                  <c:v>Return (Day to Day) 2025-01-01 to 2025-08-25 Base Currency</c:v>
                </c:pt>
                <c:pt idx="237">
                  <c:v>Return (Day to Day) 2025-01-01 to 2025-08-26 Base Currency</c:v>
                </c:pt>
                <c:pt idx="238">
                  <c:v>Return (Day to Day) 2025-01-01 to 2025-08-27 Base Currency</c:v>
                </c:pt>
                <c:pt idx="239">
                  <c:v>Return (Day to Day) 2025-01-01 to 2025-08-28 Base Currency</c:v>
                </c:pt>
                <c:pt idx="240">
                  <c:v>Return (Day to Day) 2025-01-01 to 2025-08-29 Base Currency</c:v>
                </c:pt>
                <c:pt idx="241">
                  <c:v>Return (Day to Day) 2025-01-01 to 2025-08-30 Base Currency</c:v>
                </c:pt>
                <c:pt idx="242">
                  <c:v>Return (Day to Day) 2025-01-01 to 2025-08-31 Base Currency</c:v>
                </c:pt>
                <c:pt idx="243">
                  <c:v>Return (Day to Day) 2025-01-01 to 2025-09-01 Base Currency</c:v>
                </c:pt>
                <c:pt idx="244">
                  <c:v>Return (Day to Day) 2025-01-01 to 2025-09-02 Base Currency</c:v>
                </c:pt>
                <c:pt idx="245">
                  <c:v>Return (Day to Day) 2025-01-01 to 2025-09-03 Base Currency</c:v>
                </c:pt>
                <c:pt idx="246">
                  <c:v>Return (Day to Day) 2025-01-01 to 2025-09-04 Base Currency</c:v>
                </c:pt>
                <c:pt idx="247">
                  <c:v>Return (Day to Day) 2025-01-01 to 2025-09-05 Base Currency</c:v>
                </c:pt>
                <c:pt idx="248">
                  <c:v>Return (Day to Day) 2025-01-01 to 2025-09-06 Base Currency</c:v>
                </c:pt>
                <c:pt idx="249">
                  <c:v>Return (Day to Day) 2025-01-01 to 2025-09-07 Base Currency</c:v>
                </c:pt>
                <c:pt idx="250">
                  <c:v>Return (Day to Day) 2025-01-01 to 2025-09-08 Base Currency</c:v>
                </c:pt>
                <c:pt idx="251">
                  <c:v>Return (Day to Day) 2025-01-01 to 2025-09-09 Base Currency</c:v>
                </c:pt>
                <c:pt idx="252">
                  <c:v>Return (Day to Day) 2025-01-01 to 2025-09-10 Base Currency</c:v>
                </c:pt>
                <c:pt idx="253">
                  <c:v>Return (Day to Day) 2025-01-01 to 2025-09-11 Base Currency</c:v>
                </c:pt>
                <c:pt idx="254">
                  <c:v>Return (Day to Day) 2025-01-01 to 2025-09-12 Base Currency</c:v>
                </c:pt>
                <c:pt idx="255">
                  <c:v>Return (Day to Day) 2025-01-01 to 2025-09-13 Base Currency</c:v>
                </c:pt>
                <c:pt idx="256">
                  <c:v>Return (Day to Day) 2025-01-01 to 2025-09-14 Base Currency</c:v>
                </c:pt>
                <c:pt idx="257">
                  <c:v>Return (Day to Day) 2025-01-01 to 2025-09-15 Base Currency</c:v>
                </c:pt>
                <c:pt idx="258">
                  <c:v>Return (Day to Day) 2025-01-01 to 2025-09-16 Base Currency</c:v>
                </c:pt>
                <c:pt idx="259">
                  <c:v>Return (Day to Day) 2025-01-01 to 2025-09-17 Base Currency</c:v>
                </c:pt>
                <c:pt idx="260">
                  <c:v>Return (Day to Day) 2025-01-01 to 2025-09-18 Base Currency</c:v>
                </c:pt>
                <c:pt idx="261">
                  <c:v>Return (Day to Day) 2025-01-01 to 2025-09-19 Base Currency</c:v>
                </c:pt>
                <c:pt idx="262">
                  <c:v>Return (Day to Day) 2025-01-01 to 2025-09-20 Base Currency</c:v>
                </c:pt>
                <c:pt idx="263">
                  <c:v>Return (Day to Day) 2025-01-01 to 2025-09-21 Base Currency</c:v>
                </c:pt>
                <c:pt idx="264">
                  <c:v>Return (Day to Day) 2025-01-01 to 2025-09-22 Base Currency</c:v>
                </c:pt>
                <c:pt idx="265">
                  <c:v>Return (Day to Day) 2025-01-01 to 2025-09-23 Base Currency</c:v>
                </c:pt>
                <c:pt idx="266">
                  <c:v>Return (Day to Day) 2025-01-01 to 2025-09-24 Base Currency</c:v>
                </c:pt>
                <c:pt idx="267">
                  <c:v>Return (Day to Day) 2025-01-01 to 2025-09-25 Base Currency</c:v>
                </c:pt>
                <c:pt idx="268">
                  <c:v>Return (Day to Day) 2025-01-01 to 2025-09-26 Base Currency</c:v>
                </c:pt>
                <c:pt idx="269">
                  <c:v>Return (Day to Day) 2025-01-01 to 2025-09-27 Base Currency</c:v>
                </c:pt>
                <c:pt idx="270">
                  <c:v>Return (Day to Day) 2025-01-01 to 2025-09-28 Base Currency</c:v>
                </c:pt>
                <c:pt idx="271">
                  <c:v>Return (Day to Day) 2025-01-01 to 2025-09-29 Base Currency</c:v>
                </c:pt>
                <c:pt idx="272">
                  <c:v>Return (Day to Day) 2025-01-01 to 2025-09-30 Base Currency</c:v>
                </c:pt>
              </c:strCache>
            </c:strRef>
          </c:cat>
          <c:val>
            <c:numRef>
              <c:f>'ytd index returns'!$B$4:$JN$4</c:f>
              <c:numCache>
                <c:formatCode>#,##0.00</c:formatCode>
                <c:ptCount val="273"/>
                <c:pt idx="0">
                  <c:v>3.1585523770538693E-2</c:v>
                </c:pt>
                <c:pt idx="1">
                  <c:v>-0.12779456569055325</c:v>
                </c:pt>
                <c:pt idx="2">
                  <c:v>-0.15194474553742454</c:v>
                </c:pt>
                <c:pt idx="3">
                  <c:v>-0.15194474553742454</c:v>
                </c:pt>
                <c:pt idx="4">
                  <c:v>-0.15194474553742454</c:v>
                </c:pt>
                <c:pt idx="5">
                  <c:v>0.71697539609445471</c:v>
                </c:pt>
                <c:pt idx="6">
                  <c:v>0.94452694876432375</c:v>
                </c:pt>
                <c:pt idx="7">
                  <c:v>0.26330844146869037</c:v>
                </c:pt>
                <c:pt idx="8">
                  <c:v>0.1422703120915525</c:v>
                </c:pt>
                <c:pt idx="9">
                  <c:v>-0.95586601144681538</c:v>
                </c:pt>
                <c:pt idx="10">
                  <c:v>-0.95586601144681538</c:v>
                </c:pt>
                <c:pt idx="11">
                  <c:v>-0.95586601144681538</c:v>
                </c:pt>
                <c:pt idx="12">
                  <c:v>-2.0030450964706348</c:v>
                </c:pt>
                <c:pt idx="13">
                  <c:v>-1.3420175626218001</c:v>
                </c:pt>
                <c:pt idx="14">
                  <c:v>-0.41255387645964259</c:v>
                </c:pt>
                <c:pt idx="15">
                  <c:v>0.41623564465362861</c:v>
                </c:pt>
                <c:pt idx="16">
                  <c:v>0.73618064791485249</c:v>
                </c:pt>
                <c:pt idx="17">
                  <c:v>0.73618064791485249</c:v>
                </c:pt>
                <c:pt idx="18">
                  <c:v>0.73618064791485249</c:v>
                </c:pt>
                <c:pt idx="19">
                  <c:v>1.795622501648575</c:v>
                </c:pt>
                <c:pt idx="20">
                  <c:v>2.0816939319336036</c:v>
                </c:pt>
                <c:pt idx="21">
                  <c:v>2.4028955670694963</c:v>
                </c:pt>
                <c:pt idx="22">
                  <c:v>2.5878358752602582</c:v>
                </c:pt>
                <c:pt idx="23">
                  <c:v>3.4593247682828121</c:v>
                </c:pt>
                <c:pt idx="24">
                  <c:v>3.4593247682828121</c:v>
                </c:pt>
                <c:pt idx="25">
                  <c:v>3.4593247682828121</c:v>
                </c:pt>
                <c:pt idx="26">
                  <c:v>3.3355024649079024</c:v>
                </c:pt>
                <c:pt idx="27">
                  <c:v>3.0898358293687256</c:v>
                </c:pt>
                <c:pt idx="28">
                  <c:v>3.5597345510411715</c:v>
                </c:pt>
                <c:pt idx="29">
                  <c:v>4.3151335066919705</c:v>
                </c:pt>
                <c:pt idx="30">
                  <c:v>4.0292089554572197</c:v>
                </c:pt>
                <c:pt idx="31">
                  <c:v>4.0292089554572197</c:v>
                </c:pt>
                <c:pt idx="32">
                  <c:v>4.0292089554572197</c:v>
                </c:pt>
                <c:pt idx="33">
                  <c:v>2.1118008732645022</c:v>
                </c:pt>
                <c:pt idx="34">
                  <c:v>3.3738019932662233</c:v>
                </c:pt>
                <c:pt idx="35">
                  <c:v>4.2656156828702496</c:v>
                </c:pt>
                <c:pt idx="36">
                  <c:v>4.8511016891645609</c:v>
                </c:pt>
                <c:pt idx="37">
                  <c:v>4.6692752168399743</c:v>
                </c:pt>
                <c:pt idx="38">
                  <c:v>4.6692752168399743</c:v>
                </c:pt>
                <c:pt idx="39">
                  <c:v>4.6692752168399743</c:v>
                </c:pt>
                <c:pt idx="40">
                  <c:v>4.8250224977905098</c:v>
                </c:pt>
                <c:pt idx="41">
                  <c:v>4.821050235474833</c:v>
                </c:pt>
                <c:pt idx="42">
                  <c:v>5.0697654273022863</c:v>
                </c:pt>
                <c:pt idx="43">
                  <c:v>6.3371684323758615</c:v>
                </c:pt>
                <c:pt idx="44">
                  <c:v>6.9909434051191877</c:v>
                </c:pt>
                <c:pt idx="45">
                  <c:v>6.9909434051191877</c:v>
                </c:pt>
                <c:pt idx="46">
                  <c:v>6.9909434051191877</c:v>
                </c:pt>
                <c:pt idx="47">
                  <c:v>7.3806624852267966</c:v>
                </c:pt>
                <c:pt idx="48">
                  <c:v>7.7494921004040096</c:v>
                </c:pt>
                <c:pt idx="49">
                  <c:v>7.0470838421196058</c:v>
                </c:pt>
                <c:pt idx="50">
                  <c:v>6.9949809470127633</c:v>
                </c:pt>
                <c:pt idx="51">
                  <c:v>7.396982379703676</c:v>
                </c:pt>
                <c:pt idx="52">
                  <c:v>7.396982379703676</c:v>
                </c:pt>
                <c:pt idx="53">
                  <c:v>7.396982379703676</c:v>
                </c:pt>
                <c:pt idx="54">
                  <c:v>7.1182744858066194</c:v>
                </c:pt>
                <c:pt idx="55">
                  <c:v>6.8183376731740575</c:v>
                </c:pt>
                <c:pt idx="56">
                  <c:v>7.6093139987844172</c:v>
                </c:pt>
                <c:pt idx="57">
                  <c:v>6.6309265329594913</c:v>
                </c:pt>
                <c:pt idx="58">
                  <c:v>5.4732193306016308</c:v>
                </c:pt>
                <c:pt idx="59">
                  <c:v>5.4732193306016308</c:v>
                </c:pt>
                <c:pt idx="60">
                  <c:v>5.4732193306016308</c:v>
                </c:pt>
                <c:pt idx="61">
                  <c:v>6.5451165278000989</c:v>
                </c:pt>
                <c:pt idx="62">
                  <c:v>5.4828186925329092</c:v>
                </c:pt>
                <c:pt idx="63">
                  <c:v>7.7362370821098869</c:v>
                </c:pt>
                <c:pt idx="64">
                  <c:v>8.6337039831607232</c:v>
                </c:pt>
                <c:pt idx="65">
                  <c:v>8.2293100539395212</c:v>
                </c:pt>
                <c:pt idx="66">
                  <c:v>8.2293100539395212</c:v>
                </c:pt>
                <c:pt idx="67">
                  <c:v>8.2293100539395212</c:v>
                </c:pt>
                <c:pt idx="68">
                  <c:v>6.8616898408624172</c:v>
                </c:pt>
                <c:pt idx="69">
                  <c:v>6.0275212825295688</c:v>
                </c:pt>
                <c:pt idx="70">
                  <c:v>6.5367019902078605</c:v>
                </c:pt>
                <c:pt idx="71">
                  <c:v>6.0086326366620701</c:v>
                </c:pt>
                <c:pt idx="72">
                  <c:v>7.146961596318091</c:v>
                </c:pt>
                <c:pt idx="73">
                  <c:v>7.146961596318091</c:v>
                </c:pt>
                <c:pt idx="74">
                  <c:v>7.146961596318091</c:v>
                </c:pt>
                <c:pt idx="75">
                  <c:v>8.4671105003408798</c:v>
                </c:pt>
                <c:pt idx="76">
                  <c:v>9.2062058814092573</c:v>
                </c:pt>
                <c:pt idx="77">
                  <c:v>9.1454534422296785</c:v>
                </c:pt>
                <c:pt idx="78">
                  <c:v>8.8967806821278472</c:v>
                </c:pt>
                <c:pt idx="79">
                  <c:v>8.1924140365062357</c:v>
                </c:pt>
                <c:pt idx="80">
                  <c:v>8.1924140365062357</c:v>
                </c:pt>
                <c:pt idx="81">
                  <c:v>8.1924140365062357</c:v>
                </c:pt>
                <c:pt idx="82">
                  <c:v>8.1279733011748725</c:v>
                </c:pt>
                <c:pt idx="83">
                  <c:v>8.4306844958685225</c:v>
                </c:pt>
                <c:pt idx="84">
                  <c:v>8.0850291308484543</c:v>
                </c:pt>
                <c:pt idx="85">
                  <c:v>7.9108305772023879</c:v>
                </c:pt>
                <c:pt idx="86">
                  <c:v>7.162955092905432</c:v>
                </c:pt>
                <c:pt idx="87">
                  <c:v>7.162955092905432</c:v>
                </c:pt>
                <c:pt idx="88">
                  <c:v>7.162955092905432</c:v>
                </c:pt>
                <c:pt idx="89">
                  <c:v>5.2339435657396516</c:v>
                </c:pt>
                <c:pt idx="90">
                  <c:v>6.2481107682156534</c:v>
                </c:pt>
                <c:pt idx="91">
                  <c:v>6.3147742731747503</c:v>
                </c:pt>
                <c:pt idx="92">
                  <c:v>5.6321489909752165</c:v>
                </c:pt>
                <c:pt idx="93">
                  <c:v>1.1207361134099703</c:v>
                </c:pt>
                <c:pt idx="94">
                  <c:v>1.1207361134099703</c:v>
                </c:pt>
                <c:pt idx="95">
                  <c:v>1.1207361134099703</c:v>
                </c:pt>
                <c:pt idx="96">
                  <c:v>-5.2023025543278534</c:v>
                </c:pt>
                <c:pt idx="97">
                  <c:v>-3.3522793164301068</c:v>
                </c:pt>
                <c:pt idx="98">
                  <c:v>-4.4754601500326725</c:v>
                </c:pt>
                <c:pt idx="99">
                  <c:v>-7.0022139242409409E-2</c:v>
                </c:pt>
                <c:pt idx="100">
                  <c:v>0.79343083773972811</c:v>
                </c:pt>
                <c:pt idx="101">
                  <c:v>0.79343083773972811</c:v>
                </c:pt>
                <c:pt idx="102">
                  <c:v>0.79343083773972811</c:v>
                </c:pt>
                <c:pt idx="103">
                  <c:v>2.9048987851568953</c:v>
                </c:pt>
                <c:pt idx="104">
                  <c:v>4.0887928901923054</c:v>
                </c:pt>
                <c:pt idx="105">
                  <c:v>3.8611140423455259</c:v>
                </c:pt>
                <c:pt idx="106">
                  <c:v>4.2330542294100271</c:v>
                </c:pt>
                <c:pt idx="107">
                  <c:v>4.422077775198896</c:v>
                </c:pt>
                <c:pt idx="108">
                  <c:v>4.422077775198896</c:v>
                </c:pt>
                <c:pt idx="109">
                  <c:v>4.422077775198896</c:v>
                </c:pt>
                <c:pt idx="110">
                  <c:v>5.0032585933302398</c:v>
                </c:pt>
                <c:pt idx="111">
                  <c:v>5.3210918022461362</c:v>
                </c:pt>
                <c:pt idx="112">
                  <c:v>6.5594453951508758</c:v>
                </c:pt>
                <c:pt idx="113">
                  <c:v>6.9678768662656543</c:v>
                </c:pt>
                <c:pt idx="114">
                  <c:v>7.338531045645369</c:v>
                </c:pt>
                <c:pt idx="115">
                  <c:v>7.338531045645369</c:v>
                </c:pt>
                <c:pt idx="116">
                  <c:v>7.338531045645369</c:v>
                </c:pt>
                <c:pt idx="117">
                  <c:v>8.1003698316567387</c:v>
                </c:pt>
                <c:pt idx="118">
                  <c:v>8.4593683424010848</c:v>
                </c:pt>
                <c:pt idx="119">
                  <c:v>9.0331138166087612</c:v>
                </c:pt>
                <c:pt idx="120">
                  <c:v>8.4489529857459722</c:v>
                </c:pt>
                <c:pt idx="121">
                  <c:v>10.725056028645795</c:v>
                </c:pt>
                <c:pt idx="122">
                  <c:v>10.725056028645795</c:v>
                </c:pt>
                <c:pt idx="123">
                  <c:v>10.725056028645795</c:v>
                </c:pt>
                <c:pt idx="124">
                  <c:v>10.848323455608488</c:v>
                </c:pt>
                <c:pt idx="125">
                  <c:v>10.815618387076832</c:v>
                </c:pt>
                <c:pt idx="126">
                  <c:v>10.793563681680807</c:v>
                </c:pt>
                <c:pt idx="127">
                  <c:v>10.243557125979175</c:v>
                </c:pt>
                <c:pt idx="128">
                  <c:v>10.804886424468862</c:v>
                </c:pt>
                <c:pt idx="129">
                  <c:v>10.804886424468862</c:v>
                </c:pt>
                <c:pt idx="130">
                  <c:v>10.804886424468862</c:v>
                </c:pt>
                <c:pt idx="131">
                  <c:v>11.129316134732292</c:v>
                </c:pt>
                <c:pt idx="132">
                  <c:v>11.631283449051777</c:v>
                </c:pt>
                <c:pt idx="133">
                  <c:v>12.424981933060874</c:v>
                </c:pt>
                <c:pt idx="134">
                  <c:v>12.552982129421842</c:v>
                </c:pt>
                <c:pt idx="135">
                  <c:v>12.658924356407898</c:v>
                </c:pt>
                <c:pt idx="136">
                  <c:v>12.658924356407898</c:v>
                </c:pt>
                <c:pt idx="137">
                  <c:v>12.658924356407898</c:v>
                </c:pt>
                <c:pt idx="138">
                  <c:v>13.196214450333144</c:v>
                </c:pt>
                <c:pt idx="139">
                  <c:v>13.712203817987145</c:v>
                </c:pt>
                <c:pt idx="140">
                  <c:v>14.299866898204705</c:v>
                </c:pt>
                <c:pt idx="141">
                  <c:v>13.28224314207851</c:v>
                </c:pt>
                <c:pt idx="142">
                  <c:v>13.651784304654901</c:v>
                </c:pt>
                <c:pt idx="143">
                  <c:v>13.651784304654901</c:v>
                </c:pt>
                <c:pt idx="144">
                  <c:v>13.651784304654901</c:v>
                </c:pt>
                <c:pt idx="145">
                  <c:v>14.468830029702605</c:v>
                </c:pt>
                <c:pt idx="146">
                  <c:v>14.274571061765551</c:v>
                </c:pt>
                <c:pt idx="147">
                  <c:v>13.683275173037469</c:v>
                </c:pt>
                <c:pt idx="148">
                  <c:v>14.323785335549989</c:v>
                </c:pt>
                <c:pt idx="149">
                  <c:v>14.02819614280606</c:v>
                </c:pt>
                <c:pt idx="150">
                  <c:v>14.02819614280606</c:v>
                </c:pt>
                <c:pt idx="151">
                  <c:v>14.02819614280606</c:v>
                </c:pt>
                <c:pt idx="152">
                  <c:v>14.395253417443076</c:v>
                </c:pt>
                <c:pt idx="153">
                  <c:v>14.274760372541472</c:v>
                </c:pt>
                <c:pt idx="154">
                  <c:v>15.325513514455702</c:v>
                </c:pt>
                <c:pt idx="155">
                  <c:v>15.620724085647764</c:v>
                </c:pt>
                <c:pt idx="156">
                  <c:v>15.412142778317817</c:v>
                </c:pt>
                <c:pt idx="157">
                  <c:v>15.412142778317817</c:v>
                </c:pt>
                <c:pt idx="158">
                  <c:v>15.412142778317817</c:v>
                </c:pt>
                <c:pt idx="159">
                  <c:v>15.911590300930101</c:v>
                </c:pt>
                <c:pt idx="160">
                  <c:v>16.222128517014834</c:v>
                </c:pt>
                <c:pt idx="161">
                  <c:v>16.621068337501875</c:v>
                </c:pt>
                <c:pt idx="162">
                  <c:v>16.835015626135807</c:v>
                </c:pt>
                <c:pt idx="163">
                  <c:v>15.620276920539112</c:v>
                </c:pt>
                <c:pt idx="164">
                  <c:v>15.620276920539112</c:v>
                </c:pt>
                <c:pt idx="165">
                  <c:v>15.620276920539112</c:v>
                </c:pt>
                <c:pt idx="166">
                  <c:v>16.468627467172325</c:v>
                </c:pt>
                <c:pt idx="167">
                  <c:v>15.61111166780087</c:v>
                </c:pt>
                <c:pt idx="168">
                  <c:v>15.363395253515378</c:v>
                </c:pt>
                <c:pt idx="169">
                  <c:v>14.017310773189951</c:v>
                </c:pt>
                <c:pt idx="170">
                  <c:v>14.470599106263847</c:v>
                </c:pt>
                <c:pt idx="171">
                  <c:v>14.470599106263847</c:v>
                </c:pt>
                <c:pt idx="172">
                  <c:v>14.470599106263847</c:v>
                </c:pt>
                <c:pt idx="173">
                  <c:v>14.099563041353358</c:v>
                </c:pt>
                <c:pt idx="174">
                  <c:v>16.401121855658186</c:v>
                </c:pt>
                <c:pt idx="175">
                  <c:v>16.125123064244317</c:v>
                </c:pt>
                <c:pt idx="176">
                  <c:v>17.154839862177894</c:v>
                </c:pt>
                <c:pt idx="177">
                  <c:v>17.945352702785101</c:v>
                </c:pt>
                <c:pt idx="178">
                  <c:v>17.945352702785101</c:v>
                </c:pt>
                <c:pt idx="179">
                  <c:v>17.945352702785101</c:v>
                </c:pt>
                <c:pt idx="180">
                  <c:v>17.89641913118567</c:v>
                </c:pt>
                <c:pt idx="181">
                  <c:v>18.089973079681322</c:v>
                </c:pt>
                <c:pt idx="182">
                  <c:v>18.164796531878856</c:v>
                </c:pt>
                <c:pt idx="183">
                  <c:v>18.543764065505108</c:v>
                </c:pt>
                <c:pt idx="184">
                  <c:v>18.281529473093006</c:v>
                </c:pt>
                <c:pt idx="185">
                  <c:v>18.281529473093006</c:v>
                </c:pt>
                <c:pt idx="186">
                  <c:v>18.281529473093006</c:v>
                </c:pt>
                <c:pt idx="187">
                  <c:v>17.862937235676913</c:v>
                </c:pt>
                <c:pt idx="188">
                  <c:v>17.84448922696027</c:v>
                </c:pt>
                <c:pt idx="189">
                  <c:v>18.330247622085349</c:v>
                </c:pt>
                <c:pt idx="190">
                  <c:v>18.548056197752526</c:v>
                </c:pt>
                <c:pt idx="191">
                  <c:v>17.976298486692134</c:v>
                </c:pt>
                <c:pt idx="192">
                  <c:v>17.976298486692134</c:v>
                </c:pt>
                <c:pt idx="193">
                  <c:v>17.976298486692134</c:v>
                </c:pt>
                <c:pt idx="194">
                  <c:v>17.903730443911293</c:v>
                </c:pt>
                <c:pt idx="195">
                  <c:v>17.608627584022774</c:v>
                </c:pt>
                <c:pt idx="196">
                  <c:v>17.194141432057066</c:v>
                </c:pt>
                <c:pt idx="197">
                  <c:v>17.904220040745589</c:v>
                </c:pt>
                <c:pt idx="198">
                  <c:v>18.445877338432815</c:v>
                </c:pt>
                <c:pt idx="199">
                  <c:v>18.445877338432815</c:v>
                </c:pt>
                <c:pt idx="200">
                  <c:v>18.445877338432815</c:v>
                </c:pt>
                <c:pt idx="201">
                  <c:v>18.809484587377433</c:v>
                </c:pt>
                <c:pt idx="202">
                  <c:v>18.752547739526548</c:v>
                </c:pt>
                <c:pt idx="203">
                  <c:v>20.52689562673504</c:v>
                </c:pt>
                <c:pt idx="204">
                  <c:v>21.114180085400712</c:v>
                </c:pt>
                <c:pt idx="205">
                  <c:v>20.181263109567247</c:v>
                </c:pt>
                <c:pt idx="206">
                  <c:v>20.181263109567247</c:v>
                </c:pt>
                <c:pt idx="207">
                  <c:v>20.181263109567247</c:v>
                </c:pt>
                <c:pt idx="208">
                  <c:v>19.440499835283308</c:v>
                </c:pt>
                <c:pt idx="209">
                  <c:v>18.785575941968812</c:v>
                </c:pt>
                <c:pt idx="210">
                  <c:v>18.515651415279201</c:v>
                </c:pt>
                <c:pt idx="211">
                  <c:v>17.559188095694502</c:v>
                </c:pt>
                <c:pt idx="212">
                  <c:v>16.740272110739763</c:v>
                </c:pt>
                <c:pt idx="213">
                  <c:v>16.740272110739763</c:v>
                </c:pt>
                <c:pt idx="214">
                  <c:v>16.740272110739763</c:v>
                </c:pt>
                <c:pt idx="215">
                  <c:v>17.482350768518518</c:v>
                </c:pt>
                <c:pt idx="216">
                  <c:v>18.140368913825821</c:v>
                </c:pt>
                <c:pt idx="217">
                  <c:v>18.713197209963894</c:v>
                </c:pt>
                <c:pt idx="218">
                  <c:v>19.681485925086516</c:v>
                </c:pt>
                <c:pt idx="219">
                  <c:v>19.916022392592492</c:v>
                </c:pt>
                <c:pt idx="220">
                  <c:v>19.916022392592492</c:v>
                </c:pt>
                <c:pt idx="221">
                  <c:v>19.916022392592492</c:v>
                </c:pt>
                <c:pt idx="222">
                  <c:v>19.649632755046586</c:v>
                </c:pt>
                <c:pt idx="223">
                  <c:v>20.457307596685649</c:v>
                </c:pt>
                <c:pt idx="224">
                  <c:v>21.937574249399905</c:v>
                </c:pt>
                <c:pt idx="225">
                  <c:v>21.570810732863443</c:v>
                </c:pt>
                <c:pt idx="226">
                  <c:v>22.226462493471622</c:v>
                </c:pt>
                <c:pt idx="227">
                  <c:v>22.226462493471622</c:v>
                </c:pt>
                <c:pt idx="228">
                  <c:v>22.226462493471622</c:v>
                </c:pt>
                <c:pt idx="229">
                  <c:v>21.970879890048288</c:v>
                </c:pt>
                <c:pt idx="230">
                  <c:v>22.162243708705166</c:v>
                </c:pt>
                <c:pt idx="231">
                  <c:v>21.940293143819755</c:v>
                </c:pt>
                <c:pt idx="232">
                  <c:v>21.627793276418906</c:v>
                </c:pt>
                <c:pt idx="233">
                  <c:v>22.857245998875953</c:v>
                </c:pt>
                <c:pt idx="234">
                  <c:v>22.857245998875953</c:v>
                </c:pt>
                <c:pt idx="235">
                  <c:v>22.857245998875953</c:v>
                </c:pt>
                <c:pt idx="236">
                  <c:v>22.969099291641527</c:v>
                </c:pt>
                <c:pt idx="237">
                  <c:v>21.889048675162414</c:v>
                </c:pt>
                <c:pt idx="238">
                  <c:v>21.503660895048959</c:v>
                </c:pt>
                <c:pt idx="239">
                  <c:v>21.878603942697204</c:v>
                </c:pt>
                <c:pt idx="240">
                  <c:v>21.638104185749405</c:v>
                </c:pt>
                <c:pt idx="241">
                  <c:v>21.638104185749405</c:v>
                </c:pt>
                <c:pt idx="242">
                  <c:v>21.638104185749405</c:v>
                </c:pt>
                <c:pt idx="243">
                  <c:v>21.838137132352387</c:v>
                </c:pt>
                <c:pt idx="244">
                  <c:v>20.826852023240995</c:v>
                </c:pt>
                <c:pt idx="245">
                  <c:v>20.955423415908658</c:v>
                </c:pt>
                <c:pt idx="246">
                  <c:v>21.195531495388998</c:v>
                </c:pt>
                <c:pt idx="247">
                  <c:v>22.440334710591014</c:v>
                </c:pt>
                <c:pt idx="248">
                  <c:v>22.440334710591014</c:v>
                </c:pt>
                <c:pt idx="249">
                  <c:v>22.440334710591014</c:v>
                </c:pt>
                <c:pt idx="250">
                  <c:v>23.033429051690458</c:v>
                </c:pt>
                <c:pt idx="251">
                  <c:v>23.396158290312229</c:v>
                </c:pt>
                <c:pt idx="252">
                  <c:v>23.914673977631253</c:v>
                </c:pt>
                <c:pt idx="253">
                  <c:v>24.412052137623874</c:v>
                </c:pt>
                <c:pt idx="254">
                  <c:v>24.82029756194164</c:v>
                </c:pt>
                <c:pt idx="255">
                  <c:v>24.82029756194164</c:v>
                </c:pt>
                <c:pt idx="256">
                  <c:v>24.82029756194164</c:v>
                </c:pt>
                <c:pt idx="257">
                  <c:v>25.340053561240914</c:v>
                </c:pt>
                <c:pt idx="258">
                  <c:v>25.678201774801622</c:v>
                </c:pt>
                <c:pt idx="259">
                  <c:v>25.739564578034635</c:v>
                </c:pt>
                <c:pt idx="260">
                  <c:v>25.563962513463558</c:v>
                </c:pt>
                <c:pt idx="261">
                  <c:v>25.382566886353164</c:v>
                </c:pt>
                <c:pt idx="262">
                  <c:v>25.382566886353164</c:v>
                </c:pt>
                <c:pt idx="263">
                  <c:v>25.382566886353164</c:v>
                </c:pt>
                <c:pt idx="264">
                  <c:v>25.572775256481073</c:v>
                </c:pt>
                <c:pt idx="265">
                  <c:v>25.82410163142481</c:v>
                </c:pt>
                <c:pt idx="266">
                  <c:v>25.475508685398918</c:v>
                </c:pt>
                <c:pt idx="267">
                  <c:v>24.551691682725753</c:v>
                </c:pt>
                <c:pt idx="268">
                  <c:v>24.471485929329727</c:v>
                </c:pt>
                <c:pt idx="269">
                  <c:v>24.471485929329727</c:v>
                </c:pt>
                <c:pt idx="270">
                  <c:v>24.471485929329727</c:v>
                </c:pt>
                <c:pt idx="271">
                  <c:v>25.287829898914936</c:v>
                </c:pt>
                <c:pt idx="272">
                  <c:v>26.020919558815827</c:v>
                </c:pt>
              </c:numCache>
            </c:numRef>
          </c:val>
          <c:smooth val="0"/>
          <c:extLst>
            <c:ext xmlns:c16="http://schemas.microsoft.com/office/drawing/2014/chart" uri="{C3380CC4-5D6E-409C-BE32-E72D297353CC}">
              <c16:uniqueId val="{00000003-C795-6F4B-9E4A-E45CA2F86979}"/>
            </c:ext>
          </c:extLst>
        </c:ser>
        <c:ser>
          <c:idx val="3"/>
          <c:order val="3"/>
          <c:tx>
            <c:strRef>
              <c:f>'ytd index returns'!$A$5</c:f>
              <c:strCache>
                <c:ptCount val="1"/>
                <c:pt idx="0">
                  <c:v>S&amp;P 500 TR USD</c:v>
                </c:pt>
              </c:strCache>
            </c:strRef>
          </c:tx>
          <c:spPr>
            <a:ln w="28575" cap="rnd">
              <a:solidFill>
                <a:schemeClr val="tx2"/>
              </a:solidFill>
              <a:round/>
            </a:ln>
            <a:effectLst/>
          </c:spPr>
          <c:marker>
            <c:symbol val="none"/>
          </c:marker>
          <c:cat>
            <c:strRef>
              <c:f>'ytd index returns'!$B$1:$JN$1</c:f>
              <c:strCache>
                <c:ptCount val="273"/>
                <c:pt idx="0">
                  <c:v>Return (Day to Day) 2025-01-01 to 2025-01-01 Base Currency</c:v>
                </c:pt>
                <c:pt idx="1">
                  <c:v>Return (Day to Day) 2025-01-01 to 2025-01-02 Base Currency</c:v>
                </c:pt>
                <c:pt idx="2">
                  <c:v>Return (Day to Day) 2025-01-01 to 2025-01-03 Base Currency</c:v>
                </c:pt>
                <c:pt idx="3">
                  <c:v>Return (Day to Day) 2025-01-01 to 2025-01-04 Base Currency</c:v>
                </c:pt>
                <c:pt idx="4">
                  <c:v>Return (Day to Day) 2025-01-01 to 2025-01-05 Base Currency</c:v>
                </c:pt>
                <c:pt idx="5">
                  <c:v>Return (Day to Day) 2025-01-01 to 2025-01-06 Base Currency</c:v>
                </c:pt>
                <c:pt idx="6">
                  <c:v>Return (Day to Day) 2025-01-01 to 2025-01-07 Base Currency</c:v>
                </c:pt>
                <c:pt idx="7">
                  <c:v>Return (Day to Day) 2025-01-01 to 2025-01-08 Base Currency</c:v>
                </c:pt>
                <c:pt idx="8">
                  <c:v>Return (Day to Day) 2025-01-01 to 2025-01-09 Base Currency</c:v>
                </c:pt>
                <c:pt idx="9">
                  <c:v>Return (Day to Day) 2025-01-01 to 2025-01-10 Base Currency</c:v>
                </c:pt>
                <c:pt idx="10">
                  <c:v>Return (Day to Day) 2025-01-01 to 2025-01-11 Base Currency</c:v>
                </c:pt>
                <c:pt idx="11">
                  <c:v>Return (Day to Day) 2025-01-01 to 2025-01-12 Base Currency</c:v>
                </c:pt>
                <c:pt idx="12">
                  <c:v>Return (Day to Day) 2025-01-01 to 2025-01-13 Base Currency</c:v>
                </c:pt>
                <c:pt idx="13">
                  <c:v>Return (Day to Day) 2025-01-01 to 2025-01-14 Base Currency</c:v>
                </c:pt>
                <c:pt idx="14">
                  <c:v>Return (Day to Day) 2025-01-01 to 2025-01-15 Base Currency</c:v>
                </c:pt>
                <c:pt idx="15">
                  <c:v>Return (Day to Day) 2025-01-01 to 2025-01-16 Base Currency</c:v>
                </c:pt>
                <c:pt idx="16">
                  <c:v>Return (Day to Day) 2025-01-01 to 2025-01-17 Base Currency</c:v>
                </c:pt>
                <c:pt idx="17">
                  <c:v>Return (Day to Day) 2025-01-01 to 2025-01-18 Base Currency</c:v>
                </c:pt>
                <c:pt idx="18">
                  <c:v>Return (Day to Day) 2025-01-01 to 2025-01-19 Base Currency</c:v>
                </c:pt>
                <c:pt idx="19">
                  <c:v>Return (Day to Day) 2025-01-01 to 2025-01-20 Base Currency</c:v>
                </c:pt>
                <c:pt idx="20">
                  <c:v>Return (Day to Day) 2025-01-01 to 2025-01-21 Base Currency</c:v>
                </c:pt>
                <c:pt idx="21">
                  <c:v>Return (Day to Day) 2025-01-01 to 2025-01-22 Base Currency</c:v>
                </c:pt>
                <c:pt idx="22">
                  <c:v>Return (Day to Day) 2025-01-01 to 2025-01-23 Base Currency</c:v>
                </c:pt>
                <c:pt idx="23">
                  <c:v>Return (Day to Day) 2025-01-01 to 2025-01-24 Base Currency</c:v>
                </c:pt>
                <c:pt idx="24">
                  <c:v>Return (Day to Day) 2025-01-01 to 2025-01-25 Base Currency</c:v>
                </c:pt>
                <c:pt idx="25">
                  <c:v>Return (Day to Day) 2025-01-01 to 2025-01-26 Base Currency</c:v>
                </c:pt>
                <c:pt idx="26">
                  <c:v>Return (Day to Day) 2025-01-01 to 2025-01-27 Base Currency</c:v>
                </c:pt>
                <c:pt idx="27">
                  <c:v>Return (Day to Day) 2025-01-01 to 2025-01-28 Base Currency</c:v>
                </c:pt>
                <c:pt idx="28">
                  <c:v>Return (Day to Day) 2025-01-01 to 2025-01-29 Base Currency</c:v>
                </c:pt>
                <c:pt idx="29">
                  <c:v>Return (Day to Day) 2025-01-01 to 2025-01-30 Base Currency</c:v>
                </c:pt>
                <c:pt idx="30">
                  <c:v>Return (Day to Day) 2025-01-01 to 2025-01-31 Base Currency</c:v>
                </c:pt>
                <c:pt idx="31">
                  <c:v>Return (Day to Day) 2025-01-01 to 2025-02-01 Base Currency</c:v>
                </c:pt>
                <c:pt idx="32">
                  <c:v>Return (Day to Day) 2025-01-01 to 2025-02-02 Base Currency</c:v>
                </c:pt>
                <c:pt idx="33">
                  <c:v>Return (Day to Day) 2025-01-01 to 2025-02-03 Base Currency</c:v>
                </c:pt>
                <c:pt idx="34">
                  <c:v>Return (Day to Day) 2025-01-01 to 2025-02-04 Base Currency</c:v>
                </c:pt>
                <c:pt idx="35">
                  <c:v>Return (Day to Day) 2025-01-01 to 2025-02-05 Base Currency</c:v>
                </c:pt>
                <c:pt idx="36">
                  <c:v>Return (Day to Day) 2025-01-01 to 2025-02-06 Base Currency</c:v>
                </c:pt>
                <c:pt idx="37">
                  <c:v>Return (Day to Day) 2025-01-01 to 2025-02-07 Base Currency</c:v>
                </c:pt>
                <c:pt idx="38">
                  <c:v>Return (Day to Day) 2025-01-01 to 2025-02-08 Base Currency</c:v>
                </c:pt>
                <c:pt idx="39">
                  <c:v>Return (Day to Day) 2025-01-01 to 2025-02-09 Base Currency</c:v>
                </c:pt>
                <c:pt idx="40">
                  <c:v>Return (Day to Day) 2025-01-01 to 2025-02-10 Base Currency</c:v>
                </c:pt>
                <c:pt idx="41">
                  <c:v>Return (Day to Day) 2025-01-01 to 2025-02-11 Base Currency</c:v>
                </c:pt>
                <c:pt idx="42">
                  <c:v>Return (Day to Day) 2025-01-01 to 2025-02-12 Base Currency</c:v>
                </c:pt>
                <c:pt idx="43">
                  <c:v>Return (Day to Day) 2025-01-01 to 2025-02-13 Base Currency</c:v>
                </c:pt>
                <c:pt idx="44">
                  <c:v>Return (Day to Day) 2025-01-01 to 2025-02-14 Base Currency</c:v>
                </c:pt>
                <c:pt idx="45">
                  <c:v>Return (Day to Day) 2025-01-01 to 2025-02-15 Base Currency</c:v>
                </c:pt>
                <c:pt idx="46">
                  <c:v>Return (Day to Day) 2025-01-01 to 2025-02-16 Base Currency</c:v>
                </c:pt>
                <c:pt idx="47">
                  <c:v>Return (Day to Day) 2025-01-01 to 2025-02-17 Base Currency</c:v>
                </c:pt>
                <c:pt idx="48">
                  <c:v>Return (Day to Day) 2025-01-01 to 2025-02-18 Base Currency</c:v>
                </c:pt>
                <c:pt idx="49">
                  <c:v>Return (Day to Day) 2025-01-01 to 2025-02-19 Base Currency</c:v>
                </c:pt>
                <c:pt idx="50">
                  <c:v>Return (Day to Day) 2025-01-01 to 2025-02-20 Base Currency</c:v>
                </c:pt>
                <c:pt idx="51">
                  <c:v>Return (Day to Day) 2025-01-01 to 2025-02-21 Base Currency</c:v>
                </c:pt>
                <c:pt idx="52">
                  <c:v>Return (Day to Day) 2025-01-01 to 2025-02-22 Base Currency</c:v>
                </c:pt>
                <c:pt idx="53">
                  <c:v>Return (Day to Day) 2025-01-01 to 2025-02-23 Base Currency</c:v>
                </c:pt>
                <c:pt idx="54">
                  <c:v>Return (Day to Day) 2025-01-01 to 2025-02-24 Base Currency</c:v>
                </c:pt>
                <c:pt idx="55">
                  <c:v>Return (Day to Day) 2025-01-01 to 2025-02-25 Base Currency</c:v>
                </c:pt>
                <c:pt idx="56">
                  <c:v>Return (Day to Day) 2025-01-01 to 2025-02-26 Base Currency</c:v>
                </c:pt>
                <c:pt idx="57">
                  <c:v>Return (Day to Day) 2025-01-01 to 2025-02-27 Base Currency</c:v>
                </c:pt>
                <c:pt idx="58">
                  <c:v>Return (Day to Day) 2025-01-01 to 2025-02-28 Base Currency</c:v>
                </c:pt>
                <c:pt idx="59">
                  <c:v>Return (Day to Day) 2025-01-01 to 2025-03-01 Base Currency</c:v>
                </c:pt>
                <c:pt idx="60">
                  <c:v>Return (Day to Day) 2025-01-01 to 2025-03-02 Base Currency</c:v>
                </c:pt>
                <c:pt idx="61">
                  <c:v>Return (Day to Day) 2025-01-01 to 2025-03-03 Base Currency</c:v>
                </c:pt>
                <c:pt idx="62">
                  <c:v>Return (Day to Day) 2025-01-01 to 2025-03-04 Base Currency</c:v>
                </c:pt>
                <c:pt idx="63">
                  <c:v>Return (Day to Day) 2025-01-01 to 2025-03-05 Base Currency</c:v>
                </c:pt>
                <c:pt idx="64">
                  <c:v>Return (Day to Day) 2025-01-01 to 2025-03-06 Base Currency</c:v>
                </c:pt>
                <c:pt idx="65">
                  <c:v>Return (Day to Day) 2025-01-01 to 2025-03-07 Base Currency</c:v>
                </c:pt>
                <c:pt idx="66">
                  <c:v>Return (Day to Day) 2025-01-01 to 2025-03-08 Base Currency</c:v>
                </c:pt>
                <c:pt idx="67">
                  <c:v>Return (Day to Day) 2025-01-01 to 2025-03-09 Base Currency</c:v>
                </c:pt>
                <c:pt idx="68">
                  <c:v>Return (Day to Day) 2025-01-01 to 2025-03-10 Base Currency</c:v>
                </c:pt>
                <c:pt idx="69">
                  <c:v>Return (Day to Day) 2025-01-01 to 2025-03-11 Base Currency</c:v>
                </c:pt>
                <c:pt idx="70">
                  <c:v>Return (Day to Day) 2025-01-01 to 2025-03-12 Base Currency</c:v>
                </c:pt>
                <c:pt idx="71">
                  <c:v>Return (Day to Day) 2025-01-01 to 2025-03-13 Base Currency</c:v>
                </c:pt>
                <c:pt idx="72">
                  <c:v>Return (Day to Day) 2025-01-01 to 2025-03-14 Base Currency</c:v>
                </c:pt>
                <c:pt idx="73">
                  <c:v>Return (Day to Day) 2025-01-01 to 2025-03-15 Base Currency</c:v>
                </c:pt>
                <c:pt idx="74">
                  <c:v>Return (Day to Day) 2025-01-01 to 2025-03-16 Base Currency</c:v>
                </c:pt>
                <c:pt idx="75">
                  <c:v>Return (Day to Day) 2025-01-01 to 2025-03-17 Base Currency</c:v>
                </c:pt>
                <c:pt idx="76">
                  <c:v>Return (Day to Day) 2025-01-01 to 2025-03-18 Base Currency</c:v>
                </c:pt>
                <c:pt idx="77">
                  <c:v>Return (Day to Day) 2025-01-01 to 2025-03-19 Base Currency</c:v>
                </c:pt>
                <c:pt idx="78">
                  <c:v>Return (Day to Day) 2025-01-01 to 2025-03-20 Base Currency</c:v>
                </c:pt>
                <c:pt idx="79">
                  <c:v>Return (Day to Day) 2025-01-01 to 2025-03-21 Base Currency</c:v>
                </c:pt>
                <c:pt idx="80">
                  <c:v>Return (Day to Day) 2025-01-01 to 2025-03-22 Base Currency</c:v>
                </c:pt>
                <c:pt idx="81">
                  <c:v>Return (Day to Day) 2025-01-01 to 2025-03-23 Base Currency</c:v>
                </c:pt>
                <c:pt idx="82">
                  <c:v>Return (Day to Day) 2025-01-01 to 2025-03-24 Base Currency</c:v>
                </c:pt>
                <c:pt idx="83">
                  <c:v>Return (Day to Day) 2025-01-01 to 2025-03-25 Base Currency</c:v>
                </c:pt>
                <c:pt idx="84">
                  <c:v>Return (Day to Day) 2025-01-01 to 2025-03-26 Base Currency</c:v>
                </c:pt>
                <c:pt idx="85">
                  <c:v>Return (Day to Day) 2025-01-01 to 2025-03-27 Base Currency</c:v>
                </c:pt>
                <c:pt idx="86">
                  <c:v>Return (Day to Day) 2025-01-01 to 2025-03-28 Base Currency</c:v>
                </c:pt>
                <c:pt idx="87">
                  <c:v>Return (Day to Day) 2025-01-01 to 2025-03-29 Base Currency</c:v>
                </c:pt>
                <c:pt idx="88">
                  <c:v>Return (Day to Day) 2025-01-01 to 2025-03-30 Base Currency</c:v>
                </c:pt>
                <c:pt idx="89">
                  <c:v>Return (Day to Day) 2025-01-01 to 2025-03-31 Base Currency</c:v>
                </c:pt>
                <c:pt idx="90">
                  <c:v>Return (Day to Day) 2025-01-01 to 2025-04-01 Base Currency</c:v>
                </c:pt>
                <c:pt idx="91">
                  <c:v>Return (Day to Day) 2025-01-01 to 2025-04-02 Base Currency</c:v>
                </c:pt>
                <c:pt idx="92">
                  <c:v>Return (Day to Day) 2025-01-01 to 2025-04-03 Base Currency</c:v>
                </c:pt>
                <c:pt idx="93">
                  <c:v>Return (Day to Day) 2025-01-01 to 2025-04-04 Base Currency</c:v>
                </c:pt>
                <c:pt idx="94">
                  <c:v>Return (Day to Day) 2025-01-01 to 2025-04-05 Base Currency</c:v>
                </c:pt>
                <c:pt idx="95">
                  <c:v>Return (Day to Day) 2025-01-01 to 2025-04-06 Base Currency</c:v>
                </c:pt>
                <c:pt idx="96">
                  <c:v>Return (Day to Day) 2025-01-01 to 2025-04-07 Base Currency</c:v>
                </c:pt>
                <c:pt idx="97">
                  <c:v>Return (Day to Day) 2025-01-01 to 2025-04-08 Base Currency</c:v>
                </c:pt>
                <c:pt idx="98">
                  <c:v>Return (Day to Day) 2025-01-01 to 2025-04-09 Base Currency</c:v>
                </c:pt>
                <c:pt idx="99">
                  <c:v>Return (Day to Day) 2025-01-01 to 2025-04-10 Base Currency</c:v>
                </c:pt>
                <c:pt idx="100">
                  <c:v>Return (Day to Day) 2025-01-01 to 2025-04-11 Base Currency</c:v>
                </c:pt>
                <c:pt idx="101">
                  <c:v>Return (Day to Day) 2025-01-01 to 2025-04-12 Base Currency</c:v>
                </c:pt>
                <c:pt idx="102">
                  <c:v>Return (Day to Day) 2025-01-01 to 2025-04-13 Base Currency</c:v>
                </c:pt>
                <c:pt idx="103">
                  <c:v>Return (Day to Day) 2025-01-01 to 2025-04-14 Base Currency</c:v>
                </c:pt>
                <c:pt idx="104">
                  <c:v>Return (Day to Day) 2025-01-01 to 2025-04-15 Base Currency</c:v>
                </c:pt>
                <c:pt idx="105">
                  <c:v>Return (Day to Day) 2025-01-01 to 2025-04-16 Base Currency</c:v>
                </c:pt>
                <c:pt idx="106">
                  <c:v>Return (Day to Day) 2025-01-01 to 2025-04-17 Base Currency</c:v>
                </c:pt>
                <c:pt idx="107">
                  <c:v>Return (Day to Day) 2025-01-01 to 2025-04-18 Base Currency</c:v>
                </c:pt>
                <c:pt idx="108">
                  <c:v>Return (Day to Day) 2025-01-01 to 2025-04-19 Base Currency</c:v>
                </c:pt>
                <c:pt idx="109">
                  <c:v>Return (Day to Day) 2025-01-01 to 2025-04-20 Base Currency</c:v>
                </c:pt>
                <c:pt idx="110">
                  <c:v>Return (Day to Day) 2025-01-01 to 2025-04-21 Base Currency</c:v>
                </c:pt>
                <c:pt idx="111">
                  <c:v>Return (Day to Day) 2025-01-01 to 2025-04-22 Base Currency</c:v>
                </c:pt>
                <c:pt idx="112">
                  <c:v>Return (Day to Day) 2025-01-01 to 2025-04-23 Base Currency</c:v>
                </c:pt>
                <c:pt idx="113">
                  <c:v>Return (Day to Day) 2025-01-01 to 2025-04-24 Base Currency</c:v>
                </c:pt>
                <c:pt idx="114">
                  <c:v>Return (Day to Day) 2025-01-01 to 2025-04-25 Base Currency</c:v>
                </c:pt>
                <c:pt idx="115">
                  <c:v>Return (Day to Day) 2025-01-01 to 2025-04-26 Base Currency</c:v>
                </c:pt>
                <c:pt idx="116">
                  <c:v>Return (Day to Day) 2025-01-01 to 2025-04-27 Base Currency</c:v>
                </c:pt>
                <c:pt idx="117">
                  <c:v>Return (Day to Day) 2025-01-01 to 2025-04-28 Base Currency</c:v>
                </c:pt>
                <c:pt idx="118">
                  <c:v>Return (Day to Day) 2025-01-01 to 2025-04-29 Base Currency</c:v>
                </c:pt>
                <c:pt idx="119">
                  <c:v>Return (Day to Day) 2025-01-01 to 2025-04-30 Base Currency</c:v>
                </c:pt>
                <c:pt idx="120">
                  <c:v>Return (Day to Day) 2025-01-01 to 2025-05-01 Base Currency</c:v>
                </c:pt>
                <c:pt idx="121">
                  <c:v>Return (Day to Day) 2025-01-01 to 2025-05-02 Base Currency</c:v>
                </c:pt>
                <c:pt idx="122">
                  <c:v>Return (Day to Day) 2025-01-01 to 2025-05-03 Base Currency</c:v>
                </c:pt>
                <c:pt idx="123">
                  <c:v>Return (Day to Day) 2025-01-01 to 2025-05-04 Base Currency</c:v>
                </c:pt>
                <c:pt idx="124">
                  <c:v>Return (Day to Day) 2025-01-01 to 2025-05-05 Base Currency</c:v>
                </c:pt>
                <c:pt idx="125">
                  <c:v>Return (Day to Day) 2025-01-01 to 2025-05-06 Base Currency</c:v>
                </c:pt>
                <c:pt idx="126">
                  <c:v>Return (Day to Day) 2025-01-01 to 2025-05-07 Base Currency</c:v>
                </c:pt>
                <c:pt idx="127">
                  <c:v>Return (Day to Day) 2025-01-01 to 2025-05-08 Base Currency</c:v>
                </c:pt>
                <c:pt idx="128">
                  <c:v>Return (Day to Day) 2025-01-01 to 2025-05-09 Base Currency</c:v>
                </c:pt>
                <c:pt idx="129">
                  <c:v>Return (Day to Day) 2025-01-01 to 2025-05-10 Base Currency</c:v>
                </c:pt>
                <c:pt idx="130">
                  <c:v>Return (Day to Day) 2025-01-01 to 2025-05-11 Base Currency</c:v>
                </c:pt>
                <c:pt idx="131">
                  <c:v>Return (Day to Day) 2025-01-01 to 2025-05-12 Base Currency</c:v>
                </c:pt>
                <c:pt idx="132">
                  <c:v>Return (Day to Day) 2025-01-01 to 2025-05-13 Base Currency</c:v>
                </c:pt>
                <c:pt idx="133">
                  <c:v>Return (Day to Day) 2025-01-01 to 2025-05-14 Base Currency</c:v>
                </c:pt>
                <c:pt idx="134">
                  <c:v>Return (Day to Day) 2025-01-01 to 2025-05-15 Base Currency</c:v>
                </c:pt>
                <c:pt idx="135">
                  <c:v>Return (Day to Day) 2025-01-01 to 2025-05-16 Base Currency</c:v>
                </c:pt>
                <c:pt idx="136">
                  <c:v>Return (Day to Day) 2025-01-01 to 2025-05-17 Base Currency</c:v>
                </c:pt>
                <c:pt idx="137">
                  <c:v>Return (Day to Day) 2025-01-01 to 2025-05-18 Base Currency</c:v>
                </c:pt>
                <c:pt idx="138">
                  <c:v>Return (Day to Day) 2025-01-01 to 2025-05-19 Base Currency</c:v>
                </c:pt>
                <c:pt idx="139">
                  <c:v>Return (Day to Day) 2025-01-01 to 2025-05-20 Base Currency</c:v>
                </c:pt>
                <c:pt idx="140">
                  <c:v>Return (Day to Day) 2025-01-01 to 2025-05-21 Base Currency</c:v>
                </c:pt>
                <c:pt idx="141">
                  <c:v>Return (Day to Day) 2025-01-01 to 2025-05-22 Base Currency</c:v>
                </c:pt>
                <c:pt idx="142">
                  <c:v>Return (Day to Day) 2025-01-01 to 2025-05-23 Base Currency</c:v>
                </c:pt>
                <c:pt idx="143">
                  <c:v>Return (Day to Day) 2025-01-01 to 2025-05-24 Base Currency</c:v>
                </c:pt>
                <c:pt idx="144">
                  <c:v>Return (Day to Day) 2025-01-01 to 2025-05-25 Base Currency</c:v>
                </c:pt>
                <c:pt idx="145">
                  <c:v>Return (Day to Day) 2025-01-01 to 2025-05-26 Base Currency</c:v>
                </c:pt>
                <c:pt idx="146">
                  <c:v>Return (Day to Day) 2025-01-01 to 2025-05-27 Base Currency</c:v>
                </c:pt>
                <c:pt idx="147">
                  <c:v>Return (Day to Day) 2025-01-01 to 2025-05-28 Base Currency</c:v>
                </c:pt>
                <c:pt idx="148">
                  <c:v>Return (Day to Day) 2025-01-01 to 2025-05-29 Base Currency</c:v>
                </c:pt>
                <c:pt idx="149">
                  <c:v>Return (Day to Day) 2025-01-01 to 2025-05-30 Base Currency</c:v>
                </c:pt>
                <c:pt idx="150">
                  <c:v>Return (Day to Day) 2025-01-01 to 2025-05-31 Base Currency</c:v>
                </c:pt>
                <c:pt idx="151">
                  <c:v>Return (Day to Day) 2025-01-01 to 2025-06-01 Base Currency</c:v>
                </c:pt>
                <c:pt idx="152">
                  <c:v>Return (Day to Day) 2025-01-01 to 2025-06-02 Base Currency</c:v>
                </c:pt>
                <c:pt idx="153">
                  <c:v>Return (Day to Day) 2025-01-01 to 2025-06-03 Base Currency</c:v>
                </c:pt>
                <c:pt idx="154">
                  <c:v>Return (Day to Day) 2025-01-01 to 2025-06-04 Base Currency</c:v>
                </c:pt>
                <c:pt idx="155">
                  <c:v>Return (Day to Day) 2025-01-01 to 2025-06-05 Base Currency</c:v>
                </c:pt>
                <c:pt idx="156">
                  <c:v>Return (Day to Day) 2025-01-01 to 2025-06-06 Base Currency</c:v>
                </c:pt>
                <c:pt idx="157">
                  <c:v>Return (Day to Day) 2025-01-01 to 2025-06-07 Base Currency</c:v>
                </c:pt>
                <c:pt idx="158">
                  <c:v>Return (Day to Day) 2025-01-01 to 2025-06-08 Base Currency</c:v>
                </c:pt>
                <c:pt idx="159">
                  <c:v>Return (Day to Day) 2025-01-01 to 2025-06-09 Base Currency</c:v>
                </c:pt>
                <c:pt idx="160">
                  <c:v>Return (Day to Day) 2025-01-01 to 2025-06-10 Base Currency</c:v>
                </c:pt>
                <c:pt idx="161">
                  <c:v>Return (Day to Day) 2025-01-01 to 2025-06-11 Base Currency</c:v>
                </c:pt>
                <c:pt idx="162">
                  <c:v>Return (Day to Day) 2025-01-01 to 2025-06-12 Base Currency</c:v>
                </c:pt>
                <c:pt idx="163">
                  <c:v>Return (Day to Day) 2025-01-01 to 2025-06-13 Base Currency</c:v>
                </c:pt>
                <c:pt idx="164">
                  <c:v>Return (Day to Day) 2025-01-01 to 2025-06-14 Base Currency</c:v>
                </c:pt>
                <c:pt idx="165">
                  <c:v>Return (Day to Day) 2025-01-01 to 2025-06-15 Base Currency</c:v>
                </c:pt>
                <c:pt idx="166">
                  <c:v>Return (Day to Day) 2025-01-01 to 2025-06-16 Base Currency</c:v>
                </c:pt>
                <c:pt idx="167">
                  <c:v>Return (Day to Day) 2025-01-01 to 2025-06-17 Base Currency</c:v>
                </c:pt>
                <c:pt idx="168">
                  <c:v>Return (Day to Day) 2025-01-01 to 2025-06-18 Base Currency</c:v>
                </c:pt>
                <c:pt idx="169">
                  <c:v>Return (Day to Day) 2025-01-01 to 2025-06-19 Base Currency</c:v>
                </c:pt>
                <c:pt idx="170">
                  <c:v>Return (Day to Day) 2025-01-01 to 2025-06-20 Base Currency</c:v>
                </c:pt>
                <c:pt idx="171">
                  <c:v>Return (Day to Day) 2025-01-01 to 2025-06-21 Base Currency</c:v>
                </c:pt>
                <c:pt idx="172">
                  <c:v>Return (Day to Day) 2025-01-01 to 2025-06-22 Base Currency</c:v>
                </c:pt>
                <c:pt idx="173">
                  <c:v>Return (Day to Day) 2025-01-01 to 2025-06-23 Base Currency</c:v>
                </c:pt>
                <c:pt idx="174">
                  <c:v>Return (Day to Day) 2025-01-01 to 2025-06-24 Base Currency</c:v>
                </c:pt>
                <c:pt idx="175">
                  <c:v>Return (Day to Day) 2025-01-01 to 2025-06-25 Base Currency</c:v>
                </c:pt>
                <c:pt idx="176">
                  <c:v>Return (Day to Day) 2025-01-01 to 2025-06-26 Base Currency</c:v>
                </c:pt>
                <c:pt idx="177">
                  <c:v>Return (Day to Day) 2025-01-01 to 2025-06-27 Base Currency</c:v>
                </c:pt>
                <c:pt idx="178">
                  <c:v>Return (Day to Day) 2025-01-01 to 2025-06-28 Base Currency</c:v>
                </c:pt>
                <c:pt idx="179">
                  <c:v>Return (Day to Day) 2025-01-01 to 2025-06-29 Base Currency</c:v>
                </c:pt>
                <c:pt idx="180">
                  <c:v>Return (Day to Day) 2025-01-01 to 2025-06-30 Base Currency</c:v>
                </c:pt>
                <c:pt idx="181">
                  <c:v>Return (Day to Day) 2025-01-01 to 2025-07-01 Base Currency</c:v>
                </c:pt>
                <c:pt idx="182">
                  <c:v>Return (Day to Day) 2025-01-01 to 2025-07-02 Base Currency</c:v>
                </c:pt>
                <c:pt idx="183">
                  <c:v>Return (Day to Day) 2025-01-01 to 2025-07-03 Base Currency</c:v>
                </c:pt>
                <c:pt idx="184">
                  <c:v>Return (Day to Day) 2025-01-01 to 2025-07-04 Base Currency</c:v>
                </c:pt>
                <c:pt idx="185">
                  <c:v>Return (Day to Day) 2025-01-01 to 2025-07-05 Base Currency</c:v>
                </c:pt>
                <c:pt idx="186">
                  <c:v>Return (Day to Day) 2025-01-01 to 2025-07-06 Base Currency</c:v>
                </c:pt>
                <c:pt idx="187">
                  <c:v>Return (Day to Day) 2025-01-01 to 2025-07-07 Base Currency</c:v>
                </c:pt>
                <c:pt idx="188">
                  <c:v>Return (Day to Day) 2025-01-01 to 2025-07-08 Base Currency</c:v>
                </c:pt>
                <c:pt idx="189">
                  <c:v>Return (Day to Day) 2025-01-01 to 2025-07-09 Base Currency</c:v>
                </c:pt>
                <c:pt idx="190">
                  <c:v>Return (Day to Day) 2025-01-01 to 2025-07-10 Base Currency</c:v>
                </c:pt>
                <c:pt idx="191">
                  <c:v>Return (Day to Day) 2025-01-01 to 2025-07-11 Base Currency</c:v>
                </c:pt>
                <c:pt idx="192">
                  <c:v>Return (Day to Day) 2025-01-01 to 2025-07-12 Base Currency</c:v>
                </c:pt>
                <c:pt idx="193">
                  <c:v>Return (Day to Day) 2025-01-01 to 2025-07-13 Base Currency</c:v>
                </c:pt>
                <c:pt idx="194">
                  <c:v>Return (Day to Day) 2025-01-01 to 2025-07-14 Base Currency</c:v>
                </c:pt>
                <c:pt idx="195">
                  <c:v>Return (Day to Day) 2025-01-01 to 2025-07-15 Base Currency</c:v>
                </c:pt>
                <c:pt idx="196">
                  <c:v>Return (Day to Day) 2025-01-01 to 2025-07-16 Base Currency</c:v>
                </c:pt>
                <c:pt idx="197">
                  <c:v>Return (Day to Day) 2025-01-01 to 2025-07-17 Base Currency</c:v>
                </c:pt>
                <c:pt idx="198">
                  <c:v>Return (Day to Day) 2025-01-01 to 2025-07-18 Base Currency</c:v>
                </c:pt>
                <c:pt idx="199">
                  <c:v>Return (Day to Day) 2025-01-01 to 2025-07-19 Base Currency</c:v>
                </c:pt>
                <c:pt idx="200">
                  <c:v>Return (Day to Day) 2025-01-01 to 2025-07-20 Base Currency</c:v>
                </c:pt>
                <c:pt idx="201">
                  <c:v>Return (Day to Day) 2025-01-01 to 2025-07-21 Base Currency</c:v>
                </c:pt>
                <c:pt idx="202">
                  <c:v>Return (Day to Day) 2025-01-01 to 2025-07-22 Base Currency</c:v>
                </c:pt>
                <c:pt idx="203">
                  <c:v>Return (Day to Day) 2025-01-01 to 2025-07-23 Base Currency</c:v>
                </c:pt>
                <c:pt idx="204">
                  <c:v>Return (Day to Day) 2025-01-01 to 2025-07-24 Base Currency</c:v>
                </c:pt>
                <c:pt idx="205">
                  <c:v>Return (Day to Day) 2025-01-01 to 2025-07-25 Base Currency</c:v>
                </c:pt>
                <c:pt idx="206">
                  <c:v>Return (Day to Day) 2025-01-01 to 2025-07-26 Base Currency</c:v>
                </c:pt>
                <c:pt idx="207">
                  <c:v>Return (Day to Day) 2025-01-01 to 2025-07-27 Base Currency</c:v>
                </c:pt>
                <c:pt idx="208">
                  <c:v>Return (Day to Day) 2025-01-01 to 2025-07-28 Base Currency</c:v>
                </c:pt>
                <c:pt idx="209">
                  <c:v>Return (Day to Day) 2025-01-01 to 2025-07-29 Base Currency</c:v>
                </c:pt>
                <c:pt idx="210">
                  <c:v>Return (Day to Day) 2025-01-01 to 2025-07-30 Base Currency</c:v>
                </c:pt>
                <c:pt idx="211">
                  <c:v>Return (Day to Day) 2025-01-01 to 2025-07-31 Base Currency</c:v>
                </c:pt>
                <c:pt idx="212">
                  <c:v>Return (Day to Day) 2025-01-01 to 2025-08-01 Base Currency</c:v>
                </c:pt>
                <c:pt idx="213">
                  <c:v>Return (Day to Day) 2025-01-01 to 2025-08-02 Base Currency</c:v>
                </c:pt>
                <c:pt idx="214">
                  <c:v>Return (Day to Day) 2025-01-01 to 2025-08-03 Base Currency</c:v>
                </c:pt>
                <c:pt idx="215">
                  <c:v>Return (Day to Day) 2025-01-01 to 2025-08-04 Base Currency</c:v>
                </c:pt>
                <c:pt idx="216">
                  <c:v>Return (Day to Day) 2025-01-01 to 2025-08-05 Base Currency</c:v>
                </c:pt>
                <c:pt idx="217">
                  <c:v>Return (Day to Day) 2025-01-01 to 2025-08-06 Base Currency</c:v>
                </c:pt>
                <c:pt idx="218">
                  <c:v>Return (Day to Day) 2025-01-01 to 2025-08-07 Base Currency</c:v>
                </c:pt>
                <c:pt idx="219">
                  <c:v>Return (Day to Day) 2025-01-01 to 2025-08-08 Base Currency</c:v>
                </c:pt>
                <c:pt idx="220">
                  <c:v>Return (Day to Day) 2025-01-01 to 2025-08-09 Base Currency</c:v>
                </c:pt>
                <c:pt idx="221">
                  <c:v>Return (Day to Day) 2025-01-01 to 2025-08-10 Base Currency</c:v>
                </c:pt>
                <c:pt idx="222">
                  <c:v>Return (Day to Day) 2025-01-01 to 2025-08-11 Base Currency</c:v>
                </c:pt>
                <c:pt idx="223">
                  <c:v>Return (Day to Day) 2025-01-01 to 2025-08-12 Base Currency</c:v>
                </c:pt>
                <c:pt idx="224">
                  <c:v>Return (Day to Day) 2025-01-01 to 2025-08-13 Base Currency</c:v>
                </c:pt>
                <c:pt idx="225">
                  <c:v>Return (Day to Day) 2025-01-01 to 2025-08-14 Base Currency</c:v>
                </c:pt>
                <c:pt idx="226">
                  <c:v>Return (Day to Day) 2025-01-01 to 2025-08-15 Base Currency</c:v>
                </c:pt>
                <c:pt idx="227">
                  <c:v>Return (Day to Day) 2025-01-01 to 2025-08-16 Base Currency</c:v>
                </c:pt>
                <c:pt idx="228">
                  <c:v>Return (Day to Day) 2025-01-01 to 2025-08-17 Base Currency</c:v>
                </c:pt>
                <c:pt idx="229">
                  <c:v>Return (Day to Day) 2025-01-01 to 2025-08-18 Base Currency</c:v>
                </c:pt>
                <c:pt idx="230">
                  <c:v>Return (Day to Day) 2025-01-01 to 2025-08-19 Base Currency</c:v>
                </c:pt>
                <c:pt idx="231">
                  <c:v>Return (Day to Day) 2025-01-01 to 2025-08-20 Base Currency</c:v>
                </c:pt>
                <c:pt idx="232">
                  <c:v>Return (Day to Day) 2025-01-01 to 2025-08-21 Base Currency</c:v>
                </c:pt>
                <c:pt idx="233">
                  <c:v>Return (Day to Day) 2025-01-01 to 2025-08-22 Base Currency</c:v>
                </c:pt>
                <c:pt idx="234">
                  <c:v>Return (Day to Day) 2025-01-01 to 2025-08-23 Base Currency</c:v>
                </c:pt>
                <c:pt idx="235">
                  <c:v>Return (Day to Day) 2025-01-01 to 2025-08-24 Base Currency</c:v>
                </c:pt>
                <c:pt idx="236">
                  <c:v>Return (Day to Day) 2025-01-01 to 2025-08-25 Base Currency</c:v>
                </c:pt>
                <c:pt idx="237">
                  <c:v>Return (Day to Day) 2025-01-01 to 2025-08-26 Base Currency</c:v>
                </c:pt>
                <c:pt idx="238">
                  <c:v>Return (Day to Day) 2025-01-01 to 2025-08-27 Base Currency</c:v>
                </c:pt>
                <c:pt idx="239">
                  <c:v>Return (Day to Day) 2025-01-01 to 2025-08-28 Base Currency</c:v>
                </c:pt>
                <c:pt idx="240">
                  <c:v>Return (Day to Day) 2025-01-01 to 2025-08-29 Base Currency</c:v>
                </c:pt>
                <c:pt idx="241">
                  <c:v>Return (Day to Day) 2025-01-01 to 2025-08-30 Base Currency</c:v>
                </c:pt>
                <c:pt idx="242">
                  <c:v>Return (Day to Day) 2025-01-01 to 2025-08-31 Base Currency</c:v>
                </c:pt>
                <c:pt idx="243">
                  <c:v>Return (Day to Day) 2025-01-01 to 2025-09-01 Base Currency</c:v>
                </c:pt>
                <c:pt idx="244">
                  <c:v>Return (Day to Day) 2025-01-01 to 2025-09-02 Base Currency</c:v>
                </c:pt>
                <c:pt idx="245">
                  <c:v>Return (Day to Day) 2025-01-01 to 2025-09-03 Base Currency</c:v>
                </c:pt>
                <c:pt idx="246">
                  <c:v>Return (Day to Day) 2025-01-01 to 2025-09-04 Base Currency</c:v>
                </c:pt>
                <c:pt idx="247">
                  <c:v>Return (Day to Day) 2025-01-01 to 2025-09-05 Base Currency</c:v>
                </c:pt>
                <c:pt idx="248">
                  <c:v>Return (Day to Day) 2025-01-01 to 2025-09-06 Base Currency</c:v>
                </c:pt>
                <c:pt idx="249">
                  <c:v>Return (Day to Day) 2025-01-01 to 2025-09-07 Base Currency</c:v>
                </c:pt>
                <c:pt idx="250">
                  <c:v>Return (Day to Day) 2025-01-01 to 2025-09-08 Base Currency</c:v>
                </c:pt>
                <c:pt idx="251">
                  <c:v>Return (Day to Day) 2025-01-01 to 2025-09-09 Base Currency</c:v>
                </c:pt>
                <c:pt idx="252">
                  <c:v>Return (Day to Day) 2025-01-01 to 2025-09-10 Base Currency</c:v>
                </c:pt>
                <c:pt idx="253">
                  <c:v>Return (Day to Day) 2025-01-01 to 2025-09-11 Base Currency</c:v>
                </c:pt>
                <c:pt idx="254">
                  <c:v>Return (Day to Day) 2025-01-01 to 2025-09-12 Base Currency</c:v>
                </c:pt>
                <c:pt idx="255">
                  <c:v>Return (Day to Day) 2025-01-01 to 2025-09-13 Base Currency</c:v>
                </c:pt>
                <c:pt idx="256">
                  <c:v>Return (Day to Day) 2025-01-01 to 2025-09-14 Base Currency</c:v>
                </c:pt>
                <c:pt idx="257">
                  <c:v>Return (Day to Day) 2025-01-01 to 2025-09-15 Base Currency</c:v>
                </c:pt>
                <c:pt idx="258">
                  <c:v>Return (Day to Day) 2025-01-01 to 2025-09-16 Base Currency</c:v>
                </c:pt>
                <c:pt idx="259">
                  <c:v>Return (Day to Day) 2025-01-01 to 2025-09-17 Base Currency</c:v>
                </c:pt>
                <c:pt idx="260">
                  <c:v>Return (Day to Day) 2025-01-01 to 2025-09-18 Base Currency</c:v>
                </c:pt>
                <c:pt idx="261">
                  <c:v>Return (Day to Day) 2025-01-01 to 2025-09-19 Base Currency</c:v>
                </c:pt>
                <c:pt idx="262">
                  <c:v>Return (Day to Day) 2025-01-01 to 2025-09-20 Base Currency</c:v>
                </c:pt>
                <c:pt idx="263">
                  <c:v>Return (Day to Day) 2025-01-01 to 2025-09-21 Base Currency</c:v>
                </c:pt>
                <c:pt idx="264">
                  <c:v>Return (Day to Day) 2025-01-01 to 2025-09-22 Base Currency</c:v>
                </c:pt>
                <c:pt idx="265">
                  <c:v>Return (Day to Day) 2025-01-01 to 2025-09-23 Base Currency</c:v>
                </c:pt>
                <c:pt idx="266">
                  <c:v>Return (Day to Day) 2025-01-01 to 2025-09-24 Base Currency</c:v>
                </c:pt>
                <c:pt idx="267">
                  <c:v>Return (Day to Day) 2025-01-01 to 2025-09-25 Base Currency</c:v>
                </c:pt>
                <c:pt idx="268">
                  <c:v>Return (Day to Day) 2025-01-01 to 2025-09-26 Base Currency</c:v>
                </c:pt>
                <c:pt idx="269">
                  <c:v>Return (Day to Day) 2025-01-01 to 2025-09-27 Base Currency</c:v>
                </c:pt>
                <c:pt idx="270">
                  <c:v>Return (Day to Day) 2025-01-01 to 2025-09-28 Base Currency</c:v>
                </c:pt>
                <c:pt idx="271">
                  <c:v>Return (Day to Day) 2025-01-01 to 2025-09-29 Base Currency</c:v>
                </c:pt>
                <c:pt idx="272">
                  <c:v>Return (Day to Day) 2025-01-01 to 2025-09-30 Base Currency</c:v>
                </c:pt>
              </c:strCache>
            </c:strRef>
          </c:cat>
          <c:val>
            <c:numRef>
              <c:f>'ytd index returns'!$B$5:$JN$5</c:f>
              <c:numCache>
                <c:formatCode>#,##0.00</c:formatCode>
                <c:ptCount val="273"/>
                <c:pt idx="0">
                  <c:v>0</c:v>
                </c:pt>
                <c:pt idx="1">
                  <c:v>-0.21874099927664536</c:v>
                </c:pt>
                <c:pt idx="2">
                  <c:v>1.0460420787936187</c:v>
                </c:pt>
                <c:pt idx="3">
                  <c:v>1.0460420787936187</c:v>
                </c:pt>
                <c:pt idx="4">
                  <c:v>1.0460420787936187</c:v>
                </c:pt>
                <c:pt idx="5">
                  <c:v>1.6133609102364277</c:v>
                </c:pt>
                <c:pt idx="6">
                  <c:v>0.48611683762060931</c:v>
                </c:pt>
                <c:pt idx="7">
                  <c:v>0.64523441129393788</c:v>
                </c:pt>
                <c:pt idx="8">
                  <c:v>0.64523441129393788</c:v>
                </c:pt>
                <c:pt idx="9">
                  <c:v>-0.88624162227303183</c:v>
                </c:pt>
                <c:pt idx="10">
                  <c:v>-0.88624162227303183</c:v>
                </c:pt>
                <c:pt idx="11">
                  <c:v>-0.88624162227303183</c:v>
                </c:pt>
                <c:pt idx="12">
                  <c:v>-0.73003888238216685</c:v>
                </c:pt>
                <c:pt idx="13">
                  <c:v>-0.61599759006427668</c:v>
                </c:pt>
                <c:pt idx="14">
                  <c:v>1.2139480375742417</c:v>
                </c:pt>
                <c:pt idx="15">
                  <c:v>1.0019667838530921</c:v>
                </c:pt>
                <c:pt idx="16">
                  <c:v>2.0131102847146698</c:v>
                </c:pt>
                <c:pt idx="17">
                  <c:v>2.0131102847146698</c:v>
                </c:pt>
                <c:pt idx="18">
                  <c:v>2.0131102847146698</c:v>
                </c:pt>
                <c:pt idx="19">
                  <c:v>2.0131102847146698</c:v>
                </c:pt>
                <c:pt idx="20">
                  <c:v>2.9101785603021124</c:v>
                </c:pt>
                <c:pt idx="21">
                  <c:v>3.5435663609101775</c:v>
                </c:pt>
                <c:pt idx="22">
                  <c:v>4.0953717463258599</c:v>
                </c:pt>
                <c:pt idx="23">
                  <c:v>3.8080137636537836</c:v>
                </c:pt>
                <c:pt idx="24">
                  <c:v>3.8080137636537836</c:v>
                </c:pt>
                <c:pt idx="25">
                  <c:v>3.8080137636537836</c:v>
                </c:pt>
                <c:pt idx="26">
                  <c:v>2.2953470755632921</c:v>
                </c:pt>
                <c:pt idx="27">
                  <c:v>3.2383293971062432</c:v>
                </c:pt>
                <c:pt idx="28">
                  <c:v>2.7558677616931426</c:v>
                </c:pt>
                <c:pt idx="29">
                  <c:v>3.2995245843568277</c:v>
                </c:pt>
                <c:pt idx="30">
                  <c:v>2.7847400184087601</c:v>
                </c:pt>
                <c:pt idx="31">
                  <c:v>2.7847400184087601</c:v>
                </c:pt>
                <c:pt idx="32">
                  <c:v>2.7847400184087601</c:v>
                </c:pt>
                <c:pt idx="33">
                  <c:v>2.0089257570251817</c:v>
                </c:pt>
                <c:pt idx="34">
                  <c:v>2.7465616484433131</c:v>
                </c:pt>
                <c:pt idx="35">
                  <c:v>3.1491036551084761</c:v>
                </c:pt>
                <c:pt idx="36">
                  <c:v>3.5249676646399219</c:v>
                </c:pt>
                <c:pt idx="37">
                  <c:v>2.5520400461257919</c:v>
                </c:pt>
                <c:pt idx="38">
                  <c:v>2.5520400461257919</c:v>
                </c:pt>
                <c:pt idx="39">
                  <c:v>2.5520400461257919</c:v>
                </c:pt>
                <c:pt idx="40">
                  <c:v>3.2553735845614273</c:v>
                </c:pt>
                <c:pt idx="41">
                  <c:v>3.2929637116968058</c:v>
                </c:pt>
                <c:pt idx="42">
                  <c:v>3.022657504862547</c:v>
                </c:pt>
                <c:pt idx="43">
                  <c:v>4.0978789551023409</c:v>
                </c:pt>
                <c:pt idx="44">
                  <c:v>4.1146450569698789</c:v>
                </c:pt>
                <c:pt idx="45">
                  <c:v>4.1146450569698789</c:v>
                </c:pt>
                <c:pt idx="46">
                  <c:v>4.1146450569698789</c:v>
                </c:pt>
                <c:pt idx="47">
                  <c:v>4.1146450569698789</c:v>
                </c:pt>
                <c:pt idx="48">
                  <c:v>4.385124436422605</c:v>
                </c:pt>
                <c:pt idx="49">
                  <c:v>4.6350337150712573</c:v>
                </c:pt>
                <c:pt idx="50">
                  <c:v>4.1955098330908269</c:v>
                </c:pt>
                <c:pt idx="51">
                  <c:v>2.4212234528161236</c:v>
                </c:pt>
                <c:pt idx="52">
                  <c:v>2.4212234528161236</c:v>
                </c:pt>
                <c:pt idx="53">
                  <c:v>2.4212234528161236</c:v>
                </c:pt>
                <c:pt idx="54">
                  <c:v>1.9159584412761888</c:v>
                </c:pt>
                <c:pt idx="55">
                  <c:v>1.4407441765904361</c:v>
                </c:pt>
                <c:pt idx="56">
                  <c:v>1.4567321828853785</c:v>
                </c:pt>
                <c:pt idx="57">
                  <c:v>-0.15197497273811145</c:v>
                </c:pt>
                <c:pt idx="58">
                  <c:v>1.4435925762307233</c:v>
                </c:pt>
                <c:pt idx="59">
                  <c:v>1.4435925762307233</c:v>
                </c:pt>
                <c:pt idx="60">
                  <c:v>1.4435925762307233</c:v>
                </c:pt>
                <c:pt idx="61">
                  <c:v>-0.33200677320849303</c:v>
                </c:pt>
                <c:pt idx="62">
                  <c:v>-1.5486479349334115</c:v>
                </c:pt>
                <c:pt idx="63">
                  <c:v>-0.44786831091021551</c:v>
                </c:pt>
                <c:pt idx="64">
                  <c:v>-2.2189735839198366</c:v>
                </c:pt>
                <c:pt idx="65">
                  <c:v>-1.6645315576920838</c:v>
                </c:pt>
                <c:pt idx="66">
                  <c:v>-1.6645315576920838</c:v>
                </c:pt>
                <c:pt idx="67">
                  <c:v>-1.6645315576920838</c:v>
                </c:pt>
                <c:pt idx="68">
                  <c:v>-4.2994258963670262</c:v>
                </c:pt>
                <c:pt idx="69">
                  <c:v>-5.0226430733337102</c:v>
                </c:pt>
                <c:pt idx="70">
                  <c:v>-4.556483216678064</c:v>
                </c:pt>
                <c:pt idx="71">
                  <c:v>-5.8743926688529786</c:v>
                </c:pt>
                <c:pt idx="72">
                  <c:v>-3.8533538128937783</c:v>
                </c:pt>
                <c:pt idx="73">
                  <c:v>-3.8533538128937783</c:v>
                </c:pt>
                <c:pt idx="74">
                  <c:v>-3.8533538128937783</c:v>
                </c:pt>
                <c:pt idx="75">
                  <c:v>-3.2296421307767886</c:v>
                </c:pt>
                <c:pt idx="76">
                  <c:v>-4.2570802157500083</c:v>
                </c:pt>
                <c:pt idx="77">
                  <c:v>-3.2224563619668412</c:v>
                </c:pt>
                <c:pt idx="78">
                  <c:v>-3.4220995856389269</c:v>
                </c:pt>
                <c:pt idx="79">
                  <c:v>-3.339791942992465</c:v>
                </c:pt>
                <c:pt idx="80">
                  <c:v>-3.339791942992465</c:v>
                </c:pt>
                <c:pt idx="81">
                  <c:v>-3.339791942992465</c:v>
                </c:pt>
                <c:pt idx="82">
                  <c:v>-1.6334800033942831</c:v>
                </c:pt>
                <c:pt idx="83">
                  <c:v>-1.4746967122930554</c:v>
                </c:pt>
                <c:pt idx="84">
                  <c:v>-2.5739053263484024</c:v>
                </c:pt>
                <c:pt idx="85">
                  <c:v>-2.8957698324485692</c:v>
                </c:pt>
                <c:pt idx="86">
                  <c:v>-4.8092659867416288</c:v>
                </c:pt>
                <c:pt idx="87">
                  <c:v>-4.8092659867416288</c:v>
                </c:pt>
                <c:pt idx="88">
                  <c:v>-4.8092659867416288</c:v>
                </c:pt>
                <c:pt idx="89">
                  <c:v>-4.2721730792498853</c:v>
                </c:pt>
                <c:pt idx="90">
                  <c:v>-3.9077882165553968</c:v>
                </c:pt>
                <c:pt idx="91">
                  <c:v>-3.2584580831251486</c:v>
                </c:pt>
                <c:pt idx="92">
                  <c:v>-7.9358996176446599</c:v>
                </c:pt>
                <c:pt idx="93">
                  <c:v>-13.424494046083257</c:v>
                </c:pt>
                <c:pt idx="94">
                  <c:v>-13.424494046083257</c:v>
                </c:pt>
                <c:pt idx="95">
                  <c:v>-13.424494046083257</c:v>
                </c:pt>
                <c:pt idx="96">
                  <c:v>-13.625221978938896</c:v>
                </c:pt>
                <c:pt idx="97">
                  <c:v>-14.981009773611698</c:v>
                </c:pt>
                <c:pt idx="98">
                  <c:v>-6.8898689930134926</c:v>
                </c:pt>
                <c:pt idx="99">
                  <c:v>-10.096224417802501</c:v>
                </c:pt>
                <c:pt idx="100">
                  <c:v>-8.4673963077197882</c:v>
                </c:pt>
                <c:pt idx="101">
                  <c:v>-8.4673963077197882</c:v>
                </c:pt>
                <c:pt idx="102">
                  <c:v>-8.4673963077197882</c:v>
                </c:pt>
                <c:pt idx="103">
                  <c:v>-7.7400029073313554</c:v>
                </c:pt>
                <c:pt idx="104">
                  <c:v>-7.8906599712973762</c:v>
                </c:pt>
                <c:pt idx="105">
                  <c:v>-9.9523651128936024</c:v>
                </c:pt>
                <c:pt idx="106">
                  <c:v>-9.8314909473518401</c:v>
                </c:pt>
                <c:pt idx="107">
                  <c:v>-9.8314909473518401</c:v>
                </c:pt>
                <c:pt idx="108">
                  <c:v>-9.8314909473518401</c:v>
                </c:pt>
                <c:pt idx="109">
                  <c:v>-9.8314909473518401</c:v>
                </c:pt>
                <c:pt idx="110">
                  <c:v>-11.949028580518895</c:v>
                </c:pt>
                <c:pt idx="111">
                  <c:v>-9.7352173160245687</c:v>
                </c:pt>
                <c:pt idx="112">
                  <c:v>-8.2294458547547578</c:v>
                </c:pt>
                <c:pt idx="113">
                  <c:v>-6.3702601486091082</c:v>
                </c:pt>
                <c:pt idx="114">
                  <c:v>-5.6795228242028877</c:v>
                </c:pt>
                <c:pt idx="115">
                  <c:v>-5.6795228242028877</c:v>
                </c:pt>
                <c:pt idx="116">
                  <c:v>-5.6795228242028877</c:v>
                </c:pt>
                <c:pt idx="117">
                  <c:v>-5.6173731472780482</c:v>
                </c:pt>
                <c:pt idx="118">
                  <c:v>-5.0693862932675522</c:v>
                </c:pt>
                <c:pt idx="119">
                  <c:v>-4.9212971093446907</c:v>
                </c:pt>
                <c:pt idx="120">
                  <c:v>-4.3212160086486096</c:v>
                </c:pt>
                <c:pt idx="121">
                  <c:v>-2.9091348713378928</c:v>
                </c:pt>
                <c:pt idx="122">
                  <c:v>-2.9091348713378928</c:v>
                </c:pt>
                <c:pt idx="123">
                  <c:v>-2.9091348713378928</c:v>
                </c:pt>
                <c:pt idx="124">
                  <c:v>-3.5237993758648334</c:v>
                </c:pt>
                <c:pt idx="125">
                  <c:v>-4.2648079454149386</c:v>
                </c:pt>
                <c:pt idx="126">
                  <c:v>-3.8479247904546265</c:v>
                </c:pt>
                <c:pt idx="127">
                  <c:v>-3.2901961354902753</c:v>
                </c:pt>
                <c:pt idx="128">
                  <c:v>-3.3419654776992269</c:v>
                </c:pt>
                <c:pt idx="129">
                  <c:v>-3.3419654776992269</c:v>
                </c:pt>
                <c:pt idx="130">
                  <c:v>-3.3419654776992269</c:v>
                </c:pt>
                <c:pt idx="131">
                  <c:v>-0.18350065777268387</c:v>
                </c:pt>
                <c:pt idx="132">
                  <c:v>0.54266435528202983</c:v>
                </c:pt>
                <c:pt idx="133">
                  <c:v>0.65027306155927</c:v>
                </c:pt>
                <c:pt idx="134">
                  <c:v>1.0912278189888935</c:v>
                </c:pt>
                <c:pt idx="135">
                  <c:v>1.8127558291432422</c:v>
                </c:pt>
                <c:pt idx="136">
                  <c:v>1.8127558291432422</c:v>
                </c:pt>
                <c:pt idx="137">
                  <c:v>1.8127558291432422</c:v>
                </c:pt>
                <c:pt idx="138">
                  <c:v>1.9167505324034773</c:v>
                </c:pt>
                <c:pt idx="139">
                  <c:v>1.5233775827756535</c:v>
                </c:pt>
                <c:pt idx="140">
                  <c:v>-0.11150287094880973</c:v>
                </c:pt>
                <c:pt idx="141">
                  <c:v>-0.15389168364630113</c:v>
                </c:pt>
                <c:pt idx="142">
                  <c:v>-0.81774444225796161</c:v>
                </c:pt>
                <c:pt idx="143">
                  <c:v>-0.81774444225796161</c:v>
                </c:pt>
                <c:pt idx="144">
                  <c:v>-0.81774444225796161</c:v>
                </c:pt>
                <c:pt idx="145">
                  <c:v>-0.81774444225796161</c:v>
                </c:pt>
                <c:pt idx="146">
                  <c:v>1.2198331504442717</c:v>
                </c:pt>
                <c:pt idx="147">
                  <c:v>0.65709959919952876</c:v>
                </c:pt>
                <c:pt idx="148">
                  <c:v>1.0624856743998157</c:v>
                </c:pt>
                <c:pt idx="149">
                  <c:v>1.0634039402853457</c:v>
                </c:pt>
                <c:pt idx="150">
                  <c:v>1.0634039402853457</c:v>
                </c:pt>
                <c:pt idx="151">
                  <c:v>1.0634039402853457</c:v>
                </c:pt>
                <c:pt idx="152">
                  <c:v>1.4902806730077378</c:v>
                </c:pt>
                <c:pt idx="153">
                  <c:v>2.0804471938683289</c:v>
                </c:pt>
                <c:pt idx="154">
                  <c:v>2.092288507004092</c:v>
                </c:pt>
                <c:pt idx="155">
                  <c:v>1.5617706109041674</c:v>
                </c:pt>
                <c:pt idx="156">
                  <c:v>2.6176867504336121</c:v>
                </c:pt>
                <c:pt idx="157">
                  <c:v>2.6176867504336121</c:v>
                </c:pt>
                <c:pt idx="158">
                  <c:v>2.6176867504336121</c:v>
                </c:pt>
                <c:pt idx="159">
                  <c:v>2.7208413624670191</c:v>
                </c:pt>
                <c:pt idx="160">
                  <c:v>3.2874311364701869</c:v>
                </c:pt>
                <c:pt idx="161">
                  <c:v>3.0053839120100623</c:v>
                </c:pt>
                <c:pt idx="162">
                  <c:v>3.4001875939100534</c:v>
                </c:pt>
                <c:pt idx="163">
                  <c:v>2.2493744702021923</c:v>
                </c:pt>
                <c:pt idx="164">
                  <c:v>2.2493744702021923</c:v>
                </c:pt>
                <c:pt idx="165">
                  <c:v>2.2493744702021923</c:v>
                </c:pt>
                <c:pt idx="166">
                  <c:v>3.2265542317585272</c:v>
                </c:pt>
                <c:pt idx="167">
                  <c:v>2.3675572655119215</c:v>
                </c:pt>
                <c:pt idx="168">
                  <c:v>2.3393662809019888</c:v>
                </c:pt>
                <c:pt idx="169">
                  <c:v>2.3393662809019888</c:v>
                </c:pt>
                <c:pt idx="170">
                  <c:v>2.1222595042521997</c:v>
                </c:pt>
                <c:pt idx="171">
                  <c:v>2.1222595042521997</c:v>
                </c:pt>
                <c:pt idx="172">
                  <c:v>2.1222595042521997</c:v>
                </c:pt>
                <c:pt idx="173">
                  <c:v>3.105145407390375</c:v>
                </c:pt>
                <c:pt idx="174">
                  <c:v>4.2540928270071943</c:v>
                </c:pt>
                <c:pt idx="175">
                  <c:v>4.2545832799253835</c:v>
                </c:pt>
                <c:pt idx="176">
                  <c:v>5.0919652751930666</c:v>
                </c:pt>
                <c:pt idx="177">
                  <c:v>5.64814081731837</c:v>
                </c:pt>
                <c:pt idx="178">
                  <c:v>5.64814081731837</c:v>
                </c:pt>
                <c:pt idx="179">
                  <c:v>5.64814081731837</c:v>
                </c:pt>
                <c:pt idx="180">
                  <c:v>6.2027453494758245</c:v>
                </c:pt>
                <c:pt idx="181">
                  <c:v>6.0863536988184475</c:v>
                </c:pt>
                <c:pt idx="182">
                  <c:v>6.5925130656797837</c:v>
                </c:pt>
                <c:pt idx="183">
                  <c:v>7.4982012070095472</c:v>
                </c:pt>
                <c:pt idx="184">
                  <c:v>7.4982012070095472</c:v>
                </c:pt>
                <c:pt idx="185">
                  <c:v>7.4982012070095472</c:v>
                </c:pt>
                <c:pt idx="186">
                  <c:v>7.4982012070095472</c:v>
                </c:pt>
                <c:pt idx="187">
                  <c:v>6.6550523273048112</c:v>
                </c:pt>
                <c:pt idx="188">
                  <c:v>6.579311463370896</c:v>
                </c:pt>
                <c:pt idx="189">
                  <c:v>7.2266735569275431</c:v>
                </c:pt>
                <c:pt idx="190">
                  <c:v>7.536245742245673</c:v>
                </c:pt>
                <c:pt idx="191">
                  <c:v>7.1817184749284779</c:v>
                </c:pt>
                <c:pt idx="192">
                  <c:v>7.1817184749284779</c:v>
                </c:pt>
                <c:pt idx="193">
                  <c:v>7.1817184749284779</c:v>
                </c:pt>
                <c:pt idx="194">
                  <c:v>7.3327815531589069</c:v>
                </c:pt>
                <c:pt idx="195">
                  <c:v>6.9181794230610327</c:v>
                </c:pt>
                <c:pt idx="196">
                  <c:v>7.2596243187415421</c:v>
                </c:pt>
                <c:pt idx="197">
                  <c:v>7.8372093370126183</c:v>
                </c:pt>
                <c:pt idx="198">
                  <c:v>7.8341179659514593</c:v>
                </c:pt>
                <c:pt idx="199">
                  <c:v>7.8341179659514593</c:v>
                </c:pt>
                <c:pt idx="200">
                  <c:v>7.8341179659514593</c:v>
                </c:pt>
                <c:pt idx="201">
                  <c:v>7.9875620782001722</c:v>
                </c:pt>
                <c:pt idx="202">
                  <c:v>8.058754315255845</c:v>
                </c:pt>
                <c:pt idx="203">
                  <c:v>8.9042548418933443</c:v>
                </c:pt>
                <c:pt idx="204">
                  <c:v>8.981114383761323</c:v>
                </c:pt>
                <c:pt idx="205">
                  <c:v>9.4200673473323615</c:v>
                </c:pt>
                <c:pt idx="206">
                  <c:v>9.4200673473323615</c:v>
                </c:pt>
                <c:pt idx="207">
                  <c:v>9.4200673473323615</c:v>
                </c:pt>
                <c:pt idx="208">
                  <c:v>9.4392838882837893</c:v>
                </c:pt>
                <c:pt idx="209">
                  <c:v>9.1159995313657696</c:v>
                </c:pt>
                <c:pt idx="210">
                  <c:v>8.980305898864005</c:v>
                </c:pt>
                <c:pt idx="211">
                  <c:v>8.5862520350730609</c:v>
                </c:pt>
                <c:pt idx="212">
                  <c:v>6.8542417155842861</c:v>
                </c:pt>
                <c:pt idx="213">
                  <c:v>6.8542417155842861</c:v>
                </c:pt>
                <c:pt idx="214">
                  <c:v>6.8542417155842861</c:v>
                </c:pt>
                <c:pt idx="215">
                  <c:v>8.4331025095647263</c:v>
                </c:pt>
                <c:pt idx="216">
                  <c:v>7.9079346021831309</c:v>
                </c:pt>
                <c:pt idx="217">
                  <c:v>8.6938226204659195</c:v>
                </c:pt>
                <c:pt idx="218">
                  <c:v>8.6086192939648143</c:v>
                </c:pt>
                <c:pt idx="219">
                  <c:v>9.465746332397984</c:v>
                </c:pt>
                <c:pt idx="220">
                  <c:v>9.465746332397984</c:v>
                </c:pt>
                <c:pt idx="221">
                  <c:v>9.465746332397984</c:v>
                </c:pt>
                <c:pt idx="222">
                  <c:v>9.2024895540463234</c:v>
                </c:pt>
                <c:pt idx="223">
                  <c:v>10.444722178214217</c:v>
                </c:pt>
                <c:pt idx="224">
                  <c:v>10.805146513683495</c:v>
                </c:pt>
                <c:pt idx="225">
                  <c:v>10.842665517628912</c:v>
                </c:pt>
                <c:pt idx="226">
                  <c:v>10.546502577108253</c:v>
                </c:pt>
                <c:pt idx="227">
                  <c:v>10.546502577108253</c:v>
                </c:pt>
                <c:pt idx="228">
                  <c:v>10.546502577108253</c:v>
                </c:pt>
                <c:pt idx="229">
                  <c:v>10.543837121918752</c:v>
                </c:pt>
                <c:pt idx="230">
                  <c:v>9.9054834765653901</c:v>
                </c:pt>
                <c:pt idx="231">
                  <c:v>9.6410028925449698</c:v>
                </c:pt>
                <c:pt idx="232">
                  <c:v>9.216075479299457</c:v>
                </c:pt>
                <c:pt idx="233">
                  <c:v>10.879419777259859</c:v>
                </c:pt>
                <c:pt idx="234">
                  <c:v>10.879419777259859</c:v>
                </c:pt>
                <c:pt idx="235">
                  <c:v>10.879419777259859</c:v>
                </c:pt>
                <c:pt idx="236">
                  <c:v>10.408555159174139</c:v>
                </c:pt>
                <c:pt idx="237">
                  <c:v>10.872054965573197</c:v>
                </c:pt>
                <c:pt idx="238">
                  <c:v>11.137372526720046</c:v>
                </c:pt>
                <c:pt idx="239">
                  <c:v>11.490913447473684</c:v>
                </c:pt>
                <c:pt idx="240">
                  <c:v>10.787459175007053</c:v>
                </c:pt>
                <c:pt idx="241">
                  <c:v>10.787459175007053</c:v>
                </c:pt>
                <c:pt idx="242">
                  <c:v>10.787459175007053</c:v>
                </c:pt>
                <c:pt idx="243">
                  <c:v>10.787459175007053</c:v>
                </c:pt>
                <c:pt idx="244">
                  <c:v>10.042540727106308</c:v>
                </c:pt>
                <c:pt idx="245">
                  <c:v>10.605835818664922</c:v>
                </c:pt>
                <c:pt idx="246">
                  <c:v>11.538964195844837</c:v>
                </c:pt>
                <c:pt idx="247">
                  <c:v>11.201271397427304</c:v>
                </c:pt>
                <c:pt idx="248">
                  <c:v>11.201271397427304</c:v>
                </c:pt>
                <c:pt idx="249">
                  <c:v>11.201271397427304</c:v>
                </c:pt>
                <c:pt idx="250">
                  <c:v>11.441479215250471</c:v>
                </c:pt>
                <c:pt idx="251">
                  <c:v>11.744521740501202</c:v>
                </c:pt>
                <c:pt idx="252">
                  <c:v>12.081063717741314</c:v>
                </c:pt>
                <c:pt idx="253">
                  <c:v>13.03317353918847</c:v>
                </c:pt>
                <c:pt idx="254">
                  <c:v>12.983126187126114</c:v>
                </c:pt>
                <c:pt idx="255">
                  <c:v>12.983126187126114</c:v>
                </c:pt>
                <c:pt idx="256">
                  <c:v>12.983126187126114</c:v>
                </c:pt>
                <c:pt idx="257">
                  <c:v>13.540381713592954</c:v>
                </c:pt>
                <c:pt idx="258">
                  <c:v>13.398192711922619</c:v>
                </c:pt>
                <c:pt idx="259">
                  <c:v>13.289975002145882</c:v>
                </c:pt>
                <c:pt idx="260">
                  <c:v>13.834315101393679</c:v>
                </c:pt>
                <c:pt idx="261">
                  <c:v>14.39077578057535</c:v>
                </c:pt>
                <c:pt idx="262">
                  <c:v>14.39077578057535</c:v>
                </c:pt>
                <c:pt idx="263">
                  <c:v>14.39077578057535</c:v>
                </c:pt>
                <c:pt idx="264">
                  <c:v>14.904509928238685</c:v>
                </c:pt>
                <c:pt idx="265">
                  <c:v>14.272229279813731</c:v>
                </c:pt>
                <c:pt idx="266">
                  <c:v>13.94766227146742</c:v>
                </c:pt>
                <c:pt idx="267">
                  <c:v>13.378103363792903</c:v>
                </c:pt>
                <c:pt idx="268">
                  <c:v>14.050403853561889</c:v>
                </c:pt>
                <c:pt idx="269">
                  <c:v>14.050403853561889</c:v>
                </c:pt>
                <c:pt idx="270">
                  <c:v>14.050403853561889</c:v>
                </c:pt>
                <c:pt idx="271">
                  <c:v>14.351963888043917</c:v>
                </c:pt>
                <c:pt idx="272">
                  <c:v>14.831212344537104</c:v>
                </c:pt>
              </c:numCache>
            </c:numRef>
          </c:val>
          <c:smooth val="0"/>
          <c:extLst>
            <c:ext xmlns:c16="http://schemas.microsoft.com/office/drawing/2014/chart" uri="{C3380CC4-5D6E-409C-BE32-E72D297353CC}">
              <c16:uniqueId val="{00000004-C795-6F4B-9E4A-E45CA2F86979}"/>
            </c:ext>
          </c:extLst>
        </c:ser>
        <c:ser>
          <c:idx val="4"/>
          <c:order val="4"/>
          <c:tx>
            <c:strRef>
              <c:f>'ytd index returns'!$A$6</c:f>
              <c:strCache>
                <c:ptCount val="1"/>
                <c:pt idx="0">
                  <c:v>magnificent 7</c:v>
                </c:pt>
              </c:strCache>
            </c:strRef>
          </c:tx>
          <c:spPr>
            <a:ln w="28575" cap="rnd">
              <a:solidFill>
                <a:schemeClr val="accent1"/>
              </a:solidFill>
              <a:round/>
            </a:ln>
            <a:effectLst/>
          </c:spPr>
          <c:marker>
            <c:symbol val="none"/>
          </c:marker>
          <c:cat>
            <c:strRef>
              <c:f>'ytd index returns'!$B$1:$JN$1</c:f>
              <c:strCache>
                <c:ptCount val="273"/>
                <c:pt idx="0">
                  <c:v>Return (Day to Day) 2025-01-01 to 2025-01-01 Base Currency</c:v>
                </c:pt>
                <c:pt idx="1">
                  <c:v>Return (Day to Day) 2025-01-01 to 2025-01-02 Base Currency</c:v>
                </c:pt>
                <c:pt idx="2">
                  <c:v>Return (Day to Day) 2025-01-01 to 2025-01-03 Base Currency</c:v>
                </c:pt>
                <c:pt idx="3">
                  <c:v>Return (Day to Day) 2025-01-01 to 2025-01-04 Base Currency</c:v>
                </c:pt>
                <c:pt idx="4">
                  <c:v>Return (Day to Day) 2025-01-01 to 2025-01-05 Base Currency</c:v>
                </c:pt>
                <c:pt idx="5">
                  <c:v>Return (Day to Day) 2025-01-01 to 2025-01-06 Base Currency</c:v>
                </c:pt>
                <c:pt idx="6">
                  <c:v>Return (Day to Day) 2025-01-01 to 2025-01-07 Base Currency</c:v>
                </c:pt>
                <c:pt idx="7">
                  <c:v>Return (Day to Day) 2025-01-01 to 2025-01-08 Base Currency</c:v>
                </c:pt>
                <c:pt idx="8">
                  <c:v>Return (Day to Day) 2025-01-01 to 2025-01-09 Base Currency</c:v>
                </c:pt>
                <c:pt idx="9">
                  <c:v>Return (Day to Day) 2025-01-01 to 2025-01-10 Base Currency</c:v>
                </c:pt>
                <c:pt idx="10">
                  <c:v>Return (Day to Day) 2025-01-01 to 2025-01-11 Base Currency</c:v>
                </c:pt>
                <c:pt idx="11">
                  <c:v>Return (Day to Day) 2025-01-01 to 2025-01-12 Base Currency</c:v>
                </c:pt>
                <c:pt idx="12">
                  <c:v>Return (Day to Day) 2025-01-01 to 2025-01-13 Base Currency</c:v>
                </c:pt>
                <c:pt idx="13">
                  <c:v>Return (Day to Day) 2025-01-01 to 2025-01-14 Base Currency</c:v>
                </c:pt>
                <c:pt idx="14">
                  <c:v>Return (Day to Day) 2025-01-01 to 2025-01-15 Base Currency</c:v>
                </c:pt>
                <c:pt idx="15">
                  <c:v>Return (Day to Day) 2025-01-01 to 2025-01-16 Base Currency</c:v>
                </c:pt>
                <c:pt idx="16">
                  <c:v>Return (Day to Day) 2025-01-01 to 2025-01-17 Base Currency</c:v>
                </c:pt>
                <c:pt idx="17">
                  <c:v>Return (Day to Day) 2025-01-01 to 2025-01-18 Base Currency</c:v>
                </c:pt>
                <c:pt idx="18">
                  <c:v>Return (Day to Day) 2025-01-01 to 2025-01-19 Base Currency</c:v>
                </c:pt>
                <c:pt idx="19">
                  <c:v>Return (Day to Day) 2025-01-01 to 2025-01-20 Base Currency</c:v>
                </c:pt>
                <c:pt idx="20">
                  <c:v>Return (Day to Day) 2025-01-01 to 2025-01-21 Base Currency</c:v>
                </c:pt>
                <c:pt idx="21">
                  <c:v>Return (Day to Day) 2025-01-01 to 2025-01-22 Base Currency</c:v>
                </c:pt>
                <c:pt idx="22">
                  <c:v>Return (Day to Day) 2025-01-01 to 2025-01-23 Base Currency</c:v>
                </c:pt>
                <c:pt idx="23">
                  <c:v>Return (Day to Day) 2025-01-01 to 2025-01-24 Base Currency</c:v>
                </c:pt>
                <c:pt idx="24">
                  <c:v>Return (Day to Day) 2025-01-01 to 2025-01-25 Base Currency</c:v>
                </c:pt>
                <c:pt idx="25">
                  <c:v>Return (Day to Day) 2025-01-01 to 2025-01-26 Base Currency</c:v>
                </c:pt>
                <c:pt idx="26">
                  <c:v>Return (Day to Day) 2025-01-01 to 2025-01-27 Base Currency</c:v>
                </c:pt>
                <c:pt idx="27">
                  <c:v>Return (Day to Day) 2025-01-01 to 2025-01-28 Base Currency</c:v>
                </c:pt>
                <c:pt idx="28">
                  <c:v>Return (Day to Day) 2025-01-01 to 2025-01-29 Base Currency</c:v>
                </c:pt>
                <c:pt idx="29">
                  <c:v>Return (Day to Day) 2025-01-01 to 2025-01-30 Base Currency</c:v>
                </c:pt>
                <c:pt idx="30">
                  <c:v>Return (Day to Day) 2025-01-01 to 2025-01-31 Base Currency</c:v>
                </c:pt>
                <c:pt idx="31">
                  <c:v>Return (Day to Day) 2025-01-01 to 2025-02-01 Base Currency</c:v>
                </c:pt>
                <c:pt idx="32">
                  <c:v>Return (Day to Day) 2025-01-01 to 2025-02-02 Base Currency</c:v>
                </c:pt>
                <c:pt idx="33">
                  <c:v>Return (Day to Day) 2025-01-01 to 2025-02-03 Base Currency</c:v>
                </c:pt>
                <c:pt idx="34">
                  <c:v>Return (Day to Day) 2025-01-01 to 2025-02-04 Base Currency</c:v>
                </c:pt>
                <c:pt idx="35">
                  <c:v>Return (Day to Day) 2025-01-01 to 2025-02-05 Base Currency</c:v>
                </c:pt>
                <c:pt idx="36">
                  <c:v>Return (Day to Day) 2025-01-01 to 2025-02-06 Base Currency</c:v>
                </c:pt>
                <c:pt idx="37">
                  <c:v>Return (Day to Day) 2025-01-01 to 2025-02-07 Base Currency</c:v>
                </c:pt>
                <c:pt idx="38">
                  <c:v>Return (Day to Day) 2025-01-01 to 2025-02-08 Base Currency</c:v>
                </c:pt>
                <c:pt idx="39">
                  <c:v>Return (Day to Day) 2025-01-01 to 2025-02-09 Base Currency</c:v>
                </c:pt>
                <c:pt idx="40">
                  <c:v>Return (Day to Day) 2025-01-01 to 2025-02-10 Base Currency</c:v>
                </c:pt>
                <c:pt idx="41">
                  <c:v>Return (Day to Day) 2025-01-01 to 2025-02-11 Base Currency</c:v>
                </c:pt>
                <c:pt idx="42">
                  <c:v>Return (Day to Day) 2025-01-01 to 2025-02-12 Base Currency</c:v>
                </c:pt>
                <c:pt idx="43">
                  <c:v>Return (Day to Day) 2025-01-01 to 2025-02-13 Base Currency</c:v>
                </c:pt>
                <c:pt idx="44">
                  <c:v>Return (Day to Day) 2025-01-01 to 2025-02-14 Base Currency</c:v>
                </c:pt>
                <c:pt idx="45">
                  <c:v>Return (Day to Day) 2025-01-01 to 2025-02-15 Base Currency</c:v>
                </c:pt>
                <c:pt idx="46">
                  <c:v>Return (Day to Day) 2025-01-01 to 2025-02-16 Base Currency</c:v>
                </c:pt>
                <c:pt idx="47">
                  <c:v>Return (Day to Day) 2025-01-01 to 2025-02-17 Base Currency</c:v>
                </c:pt>
                <c:pt idx="48">
                  <c:v>Return (Day to Day) 2025-01-01 to 2025-02-18 Base Currency</c:v>
                </c:pt>
                <c:pt idx="49">
                  <c:v>Return (Day to Day) 2025-01-01 to 2025-02-19 Base Currency</c:v>
                </c:pt>
                <c:pt idx="50">
                  <c:v>Return (Day to Day) 2025-01-01 to 2025-02-20 Base Currency</c:v>
                </c:pt>
                <c:pt idx="51">
                  <c:v>Return (Day to Day) 2025-01-01 to 2025-02-21 Base Currency</c:v>
                </c:pt>
                <c:pt idx="52">
                  <c:v>Return (Day to Day) 2025-01-01 to 2025-02-22 Base Currency</c:v>
                </c:pt>
                <c:pt idx="53">
                  <c:v>Return (Day to Day) 2025-01-01 to 2025-02-23 Base Currency</c:v>
                </c:pt>
                <c:pt idx="54">
                  <c:v>Return (Day to Day) 2025-01-01 to 2025-02-24 Base Currency</c:v>
                </c:pt>
                <c:pt idx="55">
                  <c:v>Return (Day to Day) 2025-01-01 to 2025-02-25 Base Currency</c:v>
                </c:pt>
                <c:pt idx="56">
                  <c:v>Return (Day to Day) 2025-01-01 to 2025-02-26 Base Currency</c:v>
                </c:pt>
                <c:pt idx="57">
                  <c:v>Return (Day to Day) 2025-01-01 to 2025-02-27 Base Currency</c:v>
                </c:pt>
                <c:pt idx="58">
                  <c:v>Return (Day to Day) 2025-01-01 to 2025-02-28 Base Currency</c:v>
                </c:pt>
                <c:pt idx="59">
                  <c:v>Return (Day to Day) 2025-01-01 to 2025-03-01 Base Currency</c:v>
                </c:pt>
                <c:pt idx="60">
                  <c:v>Return (Day to Day) 2025-01-01 to 2025-03-02 Base Currency</c:v>
                </c:pt>
                <c:pt idx="61">
                  <c:v>Return (Day to Day) 2025-01-01 to 2025-03-03 Base Currency</c:v>
                </c:pt>
                <c:pt idx="62">
                  <c:v>Return (Day to Day) 2025-01-01 to 2025-03-04 Base Currency</c:v>
                </c:pt>
                <c:pt idx="63">
                  <c:v>Return (Day to Day) 2025-01-01 to 2025-03-05 Base Currency</c:v>
                </c:pt>
                <c:pt idx="64">
                  <c:v>Return (Day to Day) 2025-01-01 to 2025-03-06 Base Currency</c:v>
                </c:pt>
                <c:pt idx="65">
                  <c:v>Return (Day to Day) 2025-01-01 to 2025-03-07 Base Currency</c:v>
                </c:pt>
                <c:pt idx="66">
                  <c:v>Return (Day to Day) 2025-01-01 to 2025-03-08 Base Currency</c:v>
                </c:pt>
                <c:pt idx="67">
                  <c:v>Return (Day to Day) 2025-01-01 to 2025-03-09 Base Currency</c:v>
                </c:pt>
                <c:pt idx="68">
                  <c:v>Return (Day to Day) 2025-01-01 to 2025-03-10 Base Currency</c:v>
                </c:pt>
                <c:pt idx="69">
                  <c:v>Return (Day to Day) 2025-01-01 to 2025-03-11 Base Currency</c:v>
                </c:pt>
                <c:pt idx="70">
                  <c:v>Return (Day to Day) 2025-01-01 to 2025-03-12 Base Currency</c:v>
                </c:pt>
                <c:pt idx="71">
                  <c:v>Return (Day to Day) 2025-01-01 to 2025-03-13 Base Currency</c:v>
                </c:pt>
                <c:pt idx="72">
                  <c:v>Return (Day to Day) 2025-01-01 to 2025-03-14 Base Currency</c:v>
                </c:pt>
                <c:pt idx="73">
                  <c:v>Return (Day to Day) 2025-01-01 to 2025-03-15 Base Currency</c:v>
                </c:pt>
                <c:pt idx="74">
                  <c:v>Return (Day to Day) 2025-01-01 to 2025-03-16 Base Currency</c:v>
                </c:pt>
                <c:pt idx="75">
                  <c:v>Return (Day to Day) 2025-01-01 to 2025-03-17 Base Currency</c:v>
                </c:pt>
                <c:pt idx="76">
                  <c:v>Return (Day to Day) 2025-01-01 to 2025-03-18 Base Currency</c:v>
                </c:pt>
                <c:pt idx="77">
                  <c:v>Return (Day to Day) 2025-01-01 to 2025-03-19 Base Currency</c:v>
                </c:pt>
                <c:pt idx="78">
                  <c:v>Return (Day to Day) 2025-01-01 to 2025-03-20 Base Currency</c:v>
                </c:pt>
                <c:pt idx="79">
                  <c:v>Return (Day to Day) 2025-01-01 to 2025-03-21 Base Currency</c:v>
                </c:pt>
                <c:pt idx="80">
                  <c:v>Return (Day to Day) 2025-01-01 to 2025-03-22 Base Currency</c:v>
                </c:pt>
                <c:pt idx="81">
                  <c:v>Return (Day to Day) 2025-01-01 to 2025-03-23 Base Currency</c:v>
                </c:pt>
                <c:pt idx="82">
                  <c:v>Return (Day to Day) 2025-01-01 to 2025-03-24 Base Currency</c:v>
                </c:pt>
                <c:pt idx="83">
                  <c:v>Return (Day to Day) 2025-01-01 to 2025-03-25 Base Currency</c:v>
                </c:pt>
                <c:pt idx="84">
                  <c:v>Return (Day to Day) 2025-01-01 to 2025-03-26 Base Currency</c:v>
                </c:pt>
                <c:pt idx="85">
                  <c:v>Return (Day to Day) 2025-01-01 to 2025-03-27 Base Currency</c:v>
                </c:pt>
                <c:pt idx="86">
                  <c:v>Return (Day to Day) 2025-01-01 to 2025-03-28 Base Currency</c:v>
                </c:pt>
                <c:pt idx="87">
                  <c:v>Return (Day to Day) 2025-01-01 to 2025-03-29 Base Currency</c:v>
                </c:pt>
                <c:pt idx="88">
                  <c:v>Return (Day to Day) 2025-01-01 to 2025-03-30 Base Currency</c:v>
                </c:pt>
                <c:pt idx="89">
                  <c:v>Return (Day to Day) 2025-01-01 to 2025-03-31 Base Currency</c:v>
                </c:pt>
                <c:pt idx="90">
                  <c:v>Return (Day to Day) 2025-01-01 to 2025-04-01 Base Currency</c:v>
                </c:pt>
                <c:pt idx="91">
                  <c:v>Return (Day to Day) 2025-01-01 to 2025-04-02 Base Currency</c:v>
                </c:pt>
                <c:pt idx="92">
                  <c:v>Return (Day to Day) 2025-01-01 to 2025-04-03 Base Currency</c:v>
                </c:pt>
                <c:pt idx="93">
                  <c:v>Return (Day to Day) 2025-01-01 to 2025-04-04 Base Currency</c:v>
                </c:pt>
                <c:pt idx="94">
                  <c:v>Return (Day to Day) 2025-01-01 to 2025-04-05 Base Currency</c:v>
                </c:pt>
                <c:pt idx="95">
                  <c:v>Return (Day to Day) 2025-01-01 to 2025-04-06 Base Currency</c:v>
                </c:pt>
                <c:pt idx="96">
                  <c:v>Return (Day to Day) 2025-01-01 to 2025-04-07 Base Currency</c:v>
                </c:pt>
                <c:pt idx="97">
                  <c:v>Return (Day to Day) 2025-01-01 to 2025-04-08 Base Currency</c:v>
                </c:pt>
                <c:pt idx="98">
                  <c:v>Return (Day to Day) 2025-01-01 to 2025-04-09 Base Currency</c:v>
                </c:pt>
                <c:pt idx="99">
                  <c:v>Return (Day to Day) 2025-01-01 to 2025-04-10 Base Currency</c:v>
                </c:pt>
                <c:pt idx="100">
                  <c:v>Return (Day to Day) 2025-01-01 to 2025-04-11 Base Currency</c:v>
                </c:pt>
                <c:pt idx="101">
                  <c:v>Return (Day to Day) 2025-01-01 to 2025-04-12 Base Currency</c:v>
                </c:pt>
                <c:pt idx="102">
                  <c:v>Return (Day to Day) 2025-01-01 to 2025-04-13 Base Currency</c:v>
                </c:pt>
                <c:pt idx="103">
                  <c:v>Return (Day to Day) 2025-01-01 to 2025-04-14 Base Currency</c:v>
                </c:pt>
                <c:pt idx="104">
                  <c:v>Return (Day to Day) 2025-01-01 to 2025-04-15 Base Currency</c:v>
                </c:pt>
                <c:pt idx="105">
                  <c:v>Return (Day to Day) 2025-01-01 to 2025-04-16 Base Currency</c:v>
                </c:pt>
                <c:pt idx="106">
                  <c:v>Return (Day to Day) 2025-01-01 to 2025-04-17 Base Currency</c:v>
                </c:pt>
                <c:pt idx="107">
                  <c:v>Return (Day to Day) 2025-01-01 to 2025-04-18 Base Currency</c:v>
                </c:pt>
                <c:pt idx="108">
                  <c:v>Return (Day to Day) 2025-01-01 to 2025-04-19 Base Currency</c:v>
                </c:pt>
                <c:pt idx="109">
                  <c:v>Return (Day to Day) 2025-01-01 to 2025-04-20 Base Currency</c:v>
                </c:pt>
                <c:pt idx="110">
                  <c:v>Return (Day to Day) 2025-01-01 to 2025-04-21 Base Currency</c:v>
                </c:pt>
                <c:pt idx="111">
                  <c:v>Return (Day to Day) 2025-01-01 to 2025-04-22 Base Currency</c:v>
                </c:pt>
                <c:pt idx="112">
                  <c:v>Return (Day to Day) 2025-01-01 to 2025-04-23 Base Currency</c:v>
                </c:pt>
                <c:pt idx="113">
                  <c:v>Return (Day to Day) 2025-01-01 to 2025-04-24 Base Currency</c:v>
                </c:pt>
                <c:pt idx="114">
                  <c:v>Return (Day to Day) 2025-01-01 to 2025-04-25 Base Currency</c:v>
                </c:pt>
                <c:pt idx="115">
                  <c:v>Return (Day to Day) 2025-01-01 to 2025-04-26 Base Currency</c:v>
                </c:pt>
                <c:pt idx="116">
                  <c:v>Return (Day to Day) 2025-01-01 to 2025-04-27 Base Currency</c:v>
                </c:pt>
                <c:pt idx="117">
                  <c:v>Return (Day to Day) 2025-01-01 to 2025-04-28 Base Currency</c:v>
                </c:pt>
                <c:pt idx="118">
                  <c:v>Return (Day to Day) 2025-01-01 to 2025-04-29 Base Currency</c:v>
                </c:pt>
                <c:pt idx="119">
                  <c:v>Return (Day to Day) 2025-01-01 to 2025-04-30 Base Currency</c:v>
                </c:pt>
                <c:pt idx="120">
                  <c:v>Return (Day to Day) 2025-01-01 to 2025-05-01 Base Currency</c:v>
                </c:pt>
                <c:pt idx="121">
                  <c:v>Return (Day to Day) 2025-01-01 to 2025-05-02 Base Currency</c:v>
                </c:pt>
                <c:pt idx="122">
                  <c:v>Return (Day to Day) 2025-01-01 to 2025-05-03 Base Currency</c:v>
                </c:pt>
                <c:pt idx="123">
                  <c:v>Return (Day to Day) 2025-01-01 to 2025-05-04 Base Currency</c:v>
                </c:pt>
                <c:pt idx="124">
                  <c:v>Return (Day to Day) 2025-01-01 to 2025-05-05 Base Currency</c:v>
                </c:pt>
                <c:pt idx="125">
                  <c:v>Return (Day to Day) 2025-01-01 to 2025-05-06 Base Currency</c:v>
                </c:pt>
                <c:pt idx="126">
                  <c:v>Return (Day to Day) 2025-01-01 to 2025-05-07 Base Currency</c:v>
                </c:pt>
                <c:pt idx="127">
                  <c:v>Return (Day to Day) 2025-01-01 to 2025-05-08 Base Currency</c:v>
                </c:pt>
                <c:pt idx="128">
                  <c:v>Return (Day to Day) 2025-01-01 to 2025-05-09 Base Currency</c:v>
                </c:pt>
                <c:pt idx="129">
                  <c:v>Return (Day to Day) 2025-01-01 to 2025-05-10 Base Currency</c:v>
                </c:pt>
                <c:pt idx="130">
                  <c:v>Return (Day to Day) 2025-01-01 to 2025-05-11 Base Currency</c:v>
                </c:pt>
                <c:pt idx="131">
                  <c:v>Return (Day to Day) 2025-01-01 to 2025-05-12 Base Currency</c:v>
                </c:pt>
                <c:pt idx="132">
                  <c:v>Return (Day to Day) 2025-01-01 to 2025-05-13 Base Currency</c:v>
                </c:pt>
                <c:pt idx="133">
                  <c:v>Return (Day to Day) 2025-01-01 to 2025-05-14 Base Currency</c:v>
                </c:pt>
                <c:pt idx="134">
                  <c:v>Return (Day to Day) 2025-01-01 to 2025-05-15 Base Currency</c:v>
                </c:pt>
                <c:pt idx="135">
                  <c:v>Return (Day to Day) 2025-01-01 to 2025-05-16 Base Currency</c:v>
                </c:pt>
                <c:pt idx="136">
                  <c:v>Return (Day to Day) 2025-01-01 to 2025-05-17 Base Currency</c:v>
                </c:pt>
                <c:pt idx="137">
                  <c:v>Return (Day to Day) 2025-01-01 to 2025-05-18 Base Currency</c:v>
                </c:pt>
                <c:pt idx="138">
                  <c:v>Return (Day to Day) 2025-01-01 to 2025-05-19 Base Currency</c:v>
                </c:pt>
                <c:pt idx="139">
                  <c:v>Return (Day to Day) 2025-01-01 to 2025-05-20 Base Currency</c:v>
                </c:pt>
                <c:pt idx="140">
                  <c:v>Return (Day to Day) 2025-01-01 to 2025-05-21 Base Currency</c:v>
                </c:pt>
                <c:pt idx="141">
                  <c:v>Return (Day to Day) 2025-01-01 to 2025-05-22 Base Currency</c:v>
                </c:pt>
                <c:pt idx="142">
                  <c:v>Return (Day to Day) 2025-01-01 to 2025-05-23 Base Currency</c:v>
                </c:pt>
                <c:pt idx="143">
                  <c:v>Return (Day to Day) 2025-01-01 to 2025-05-24 Base Currency</c:v>
                </c:pt>
                <c:pt idx="144">
                  <c:v>Return (Day to Day) 2025-01-01 to 2025-05-25 Base Currency</c:v>
                </c:pt>
                <c:pt idx="145">
                  <c:v>Return (Day to Day) 2025-01-01 to 2025-05-26 Base Currency</c:v>
                </c:pt>
                <c:pt idx="146">
                  <c:v>Return (Day to Day) 2025-01-01 to 2025-05-27 Base Currency</c:v>
                </c:pt>
                <c:pt idx="147">
                  <c:v>Return (Day to Day) 2025-01-01 to 2025-05-28 Base Currency</c:v>
                </c:pt>
                <c:pt idx="148">
                  <c:v>Return (Day to Day) 2025-01-01 to 2025-05-29 Base Currency</c:v>
                </c:pt>
                <c:pt idx="149">
                  <c:v>Return (Day to Day) 2025-01-01 to 2025-05-30 Base Currency</c:v>
                </c:pt>
                <c:pt idx="150">
                  <c:v>Return (Day to Day) 2025-01-01 to 2025-05-31 Base Currency</c:v>
                </c:pt>
                <c:pt idx="151">
                  <c:v>Return (Day to Day) 2025-01-01 to 2025-06-01 Base Currency</c:v>
                </c:pt>
                <c:pt idx="152">
                  <c:v>Return (Day to Day) 2025-01-01 to 2025-06-02 Base Currency</c:v>
                </c:pt>
                <c:pt idx="153">
                  <c:v>Return (Day to Day) 2025-01-01 to 2025-06-03 Base Currency</c:v>
                </c:pt>
                <c:pt idx="154">
                  <c:v>Return (Day to Day) 2025-01-01 to 2025-06-04 Base Currency</c:v>
                </c:pt>
                <c:pt idx="155">
                  <c:v>Return (Day to Day) 2025-01-01 to 2025-06-05 Base Currency</c:v>
                </c:pt>
                <c:pt idx="156">
                  <c:v>Return (Day to Day) 2025-01-01 to 2025-06-06 Base Currency</c:v>
                </c:pt>
                <c:pt idx="157">
                  <c:v>Return (Day to Day) 2025-01-01 to 2025-06-07 Base Currency</c:v>
                </c:pt>
                <c:pt idx="158">
                  <c:v>Return (Day to Day) 2025-01-01 to 2025-06-08 Base Currency</c:v>
                </c:pt>
                <c:pt idx="159">
                  <c:v>Return (Day to Day) 2025-01-01 to 2025-06-09 Base Currency</c:v>
                </c:pt>
                <c:pt idx="160">
                  <c:v>Return (Day to Day) 2025-01-01 to 2025-06-10 Base Currency</c:v>
                </c:pt>
                <c:pt idx="161">
                  <c:v>Return (Day to Day) 2025-01-01 to 2025-06-11 Base Currency</c:v>
                </c:pt>
                <c:pt idx="162">
                  <c:v>Return (Day to Day) 2025-01-01 to 2025-06-12 Base Currency</c:v>
                </c:pt>
                <c:pt idx="163">
                  <c:v>Return (Day to Day) 2025-01-01 to 2025-06-13 Base Currency</c:v>
                </c:pt>
                <c:pt idx="164">
                  <c:v>Return (Day to Day) 2025-01-01 to 2025-06-14 Base Currency</c:v>
                </c:pt>
                <c:pt idx="165">
                  <c:v>Return (Day to Day) 2025-01-01 to 2025-06-15 Base Currency</c:v>
                </c:pt>
                <c:pt idx="166">
                  <c:v>Return (Day to Day) 2025-01-01 to 2025-06-16 Base Currency</c:v>
                </c:pt>
                <c:pt idx="167">
                  <c:v>Return (Day to Day) 2025-01-01 to 2025-06-17 Base Currency</c:v>
                </c:pt>
                <c:pt idx="168">
                  <c:v>Return (Day to Day) 2025-01-01 to 2025-06-18 Base Currency</c:v>
                </c:pt>
                <c:pt idx="169">
                  <c:v>Return (Day to Day) 2025-01-01 to 2025-06-19 Base Currency</c:v>
                </c:pt>
                <c:pt idx="170">
                  <c:v>Return (Day to Day) 2025-01-01 to 2025-06-20 Base Currency</c:v>
                </c:pt>
                <c:pt idx="171">
                  <c:v>Return (Day to Day) 2025-01-01 to 2025-06-21 Base Currency</c:v>
                </c:pt>
                <c:pt idx="172">
                  <c:v>Return (Day to Day) 2025-01-01 to 2025-06-22 Base Currency</c:v>
                </c:pt>
                <c:pt idx="173">
                  <c:v>Return (Day to Day) 2025-01-01 to 2025-06-23 Base Currency</c:v>
                </c:pt>
                <c:pt idx="174">
                  <c:v>Return (Day to Day) 2025-01-01 to 2025-06-24 Base Currency</c:v>
                </c:pt>
                <c:pt idx="175">
                  <c:v>Return (Day to Day) 2025-01-01 to 2025-06-25 Base Currency</c:v>
                </c:pt>
                <c:pt idx="176">
                  <c:v>Return (Day to Day) 2025-01-01 to 2025-06-26 Base Currency</c:v>
                </c:pt>
                <c:pt idx="177">
                  <c:v>Return (Day to Day) 2025-01-01 to 2025-06-27 Base Currency</c:v>
                </c:pt>
                <c:pt idx="178">
                  <c:v>Return (Day to Day) 2025-01-01 to 2025-06-28 Base Currency</c:v>
                </c:pt>
                <c:pt idx="179">
                  <c:v>Return (Day to Day) 2025-01-01 to 2025-06-29 Base Currency</c:v>
                </c:pt>
                <c:pt idx="180">
                  <c:v>Return (Day to Day) 2025-01-01 to 2025-06-30 Base Currency</c:v>
                </c:pt>
                <c:pt idx="181">
                  <c:v>Return (Day to Day) 2025-01-01 to 2025-07-01 Base Currency</c:v>
                </c:pt>
                <c:pt idx="182">
                  <c:v>Return (Day to Day) 2025-01-01 to 2025-07-02 Base Currency</c:v>
                </c:pt>
                <c:pt idx="183">
                  <c:v>Return (Day to Day) 2025-01-01 to 2025-07-03 Base Currency</c:v>
                </c:pt>
                <c:pt idx="184">
                  <c:v>Return (Day to Day) 2025-01-01 to 2025-07-04 Base Currency</c:v>
                </c:pt>
                <c:pt idx="185">
                  <c:v>Return (Day to Day) 2025-01-01 to 2025-07-05 Base Currency</c:v>
                </c:pt>
                <c:pt idx="186">
                  <c:v>Return (Day to Day) 2025-01-01 to 2025-07-06 Base Currency</c:v>
                </c:pt>
                <c:pt idx="187">
                  <c:v>Return (Day to Day) 2025-01-01 to 2025-07-07 Base Currency</c:v>
                </c:pt>
                <c:pt idx="188">
                  <c:v>Return (Day to Day) 2025-01-01 to 2025-07-08 Base Currency</c:v>
                </c:pt>
                <c:pt idx="189">
                  <c:v>Return (Day to Day) 2025-01-01 to 2025-07-09 Base Currency</c:v>
                </c:pt>
                <c:pt idx="190">
                  <c:v>Return (Day to Day) 2025-01-01 to 2025-07-10 Base Currency</c:v>
                </c:pt>
                <c:pt idx="191">
                  <c:v>Return (Day to Day) 2025-01-01 to 2025-07-11 Base Currency</c:v>
                </c:pt>
                <c:pt idx="192">
                  <c:v>Return (Day to Day) 2025-01-01 to 2025-07-12 Base Currency</c:v>
                </c:pt>
                <c:pt idx="193">
                  <c:v>Return (Day to Day) 2025-01-01 to 2025-07-13 Base Currency</c:v>
                </c:pt>
                <c:pt idx="194">
                  <c:v>Return (Day to Day) 2025-01-01 to 2025-07-14 Base Currency</c:v>
                </c:pt>
                <c:pt idx="195">
                  <c:v>Return (Day to Day) 2025-01-01 to 2025-07-15 Base Currency</c:v>
                </c:pt>
                <c:pt idx="196">
                  <c:v>Return (Day to Day) 2025-01-01 to 2025-07-16 Base Currency</c:v>
                </c:pt>
                <c:pt idx="197">
                  <c:v>Return (Day to Day) 2025-01-01 to 2025-07-17 Base Currency</c:v>
                </c:pt>
                <c:pt idx="198">
                  <c:v>Return (Day to Day) 2025-01-01 to 2025-07-18 Base Currency</c:v>
                </c:pt>
                <c:pt idx="199">
                  <c:v>Return (Day to Day) 2025-01-01 to 2025-07-19 Base Currency</c:v>
                </c:pt>
                <c:pt idx="200">
                  <c:v>Return (Day to Day) 2025-01-01 to 2025-07-20 Base Currency</c:v>
                </c:pt>
                <c:pt idx="201">
                  <c:v>Return (Day to Day) 2025-01-01 to 2025-07-21 Base Currency</c:v>
                </c:pt>
                <c:pt idx="202">
                  <c:v>Return (Day to Day) 2025-01-01 to 2025-07-22 Base Currency</c:v>
                </c:pt>
                <c:pt idx="203">
                  <c:v>Return (Day to Day) 2025-01-01 to 2025-07-23 Base Currency</c:v>
                </c:pt>
                <c:pt idx="204">
                  <c:v>Return (Day to Day) 2025-01-01 to 2025-07-24 Base Currency</c:v>
                </c:pt>
                <c:pt idx="205">
                  <c:v>Return (Day to Day) 2025-01-01 to 2025-07-25 Base Currency</c:v>
                </c:pt>
                <c:pt idx="206">
                  <c:v>Return (Day to Day) 2025-01-01 to 2025-07-26 Base Currency</c:v>
                </c:pt>
                <c:pt idx="207">
                  <c:v>Return (Day to Day) 2025-01-01 to 2025-07-27 Base Currency</c:v>
                </c:pt>
                <c:pt idx="208">
                  <c:v>Return (Day to Day) 2025-01-01 to 2025-07-28 Base Currency</c:v>
                </c:pt>
                <c:pt idx="209">
                  <c:v>Return (Day to Day) 2025-01-01 to 2025-07-29 Base Currency</c:v>
                </c:pt>
                <c:pt idx="210">
                  <c:v>Return (Day to Day) 2025-01-01 to 2025-07-30 Base Currency</c:v>
                </c:pt>
                <c:pt idx="211">
                  <c:v>Return (Day to Day) 2025-01-01 to 2025-07-31 Base Currency</c:v>
                </c:pt>
                <c:pt idx="212">
                  <c:v>Return (Day to Day) 2025-01-01 to 2025-08-01 Base Currency</c:v>
                </c:pt>
                <c:pt idx="213">
                  <c:v>Return (Day to Day) 2025-01-01 to 2025-08-02 Base Currency</c:v>
                </c:pt>
                <c:pt idx="214">
                  <c:v>Return (Day to Day) 2025-01-01 to 2025-08-03 Base Currency</c:v>
                </c:pt>
                <c:pt idx="215">
                  <c:v>Return (Day to Day) 2025-01-01 to 2025-08-04 Base Currency</c:v>
                </c:pt>
                <c:pt idx="216">
                  <c:v>Return (Day to Day) 2025-01-01 to 2025-08-05 Base Currency</c:v>
                </c:pt>
                <c:pt idx="217">
                  <c:v>Return (Day to Day) 2025-01-01 to 2025-08-06 Base Currency</c:v>
                </c:pt>
                <c:pt idx="218">
                  <c:v>Return (Day to Day) 2025-01-01 to 2025-08-07 Base Currency</c:v>
                </c:pt>
                <c:pt idx="219">
                  <c:v>Return (Day to Day) 2025-01-01 to 2025-08-08 Base Currency</c:v>
                </c:pt>
                <c:pt idx="220">
                  <c:v>Return (Day to Day) 2025-01-01 to 2025-08-09 Base Currency</c:v>
                </c:pt>
                <c:pt idx="221">
                  <c:v>Return (Day to Day) 2025-01-01 to 2025-08-10 Base Currency</c:v>
                </c:pt>
                <c:pt idx="222">
                  <c:v>Return (Day to Day) 2025-01-01 to 2025-08-11 Base Currency</c:v>
                </c:pt>
                <c:pt idx="223">
                  <c:v>Return (Day to Day) 2025-01-01 to 2025-08-12 Base Currency</c:v>
                </c:pt>
                <c:pt idx="224">
                  <c:v>Return (Day to Day) 2025-01-01 to 2025-08-13 Base Currency</c:v>
                </c:pt>
                <c:pt idx="225">
                  <c:v>Return (Day to Day) 2025-01-01 to 2025-08-14 Base Currency</c:v>
                </c:pt>
                <c:pt idx="226">
                  <c:v>Return (Day to Day) 2025-01-01 to 2025-08-15 Base Currency</c:v>
                </c:pt>
                <c:pt idx="227">
                  <c:v>Return (Day to Day) 2025-01-01 to 2025-08-16 Base Currency</c:v>
                </c:pt>
                <c:pt idx="228">
                  <c:v>Return (Day to Day) 2025-01-01 to 2025-08-17 Base Currency</c:v>
                </c:pt>
                <c:pt idx="229">
                  <c:v>Return (Day to Day) 2025-01-01 to 2025-08-18 Base Currency</c:v>
                </c:pt>
                <c:pt idx="230">
                  <c:v>Return (Day to Day) 2025-01-01 to 2025-08-19 Base Currency</c:v>
                </c:pt>
                <c:pt idx="231">
                  <c:v>Return (Day to Day) 2025-01-01 to 2025-08-20 Base Currency</c:v>
                </c:pt>
                <c:pt idx="232">
                  <c:v>Return (Day to Day) 2025-01-01 to 2025-08-21 Base Currency</c:v>
                </c:pt>
                <c:pt idx="233">
                  <c:v>Return (Day to Day) 2025-01-01 to 2025-08-22 Base Currency</c:v>
                </c:pt>
                <c:pt idx="234">
                  <c:v>Return (Day to Day) 2025-01-01 to 2025-08-23 Base Currency</c:v>
                </c:pt>
                <c:pt idx="235">
                  <c:v>Return (Day to Day) 2025-01-01 to 2025-08-24 Base Currency</c:v>
                </c:pt>
                <c:pt idx="236">
                  <c:v>Return (Day to Day) 2025-01-01 to 2025-08-25 Base Currency</c:v>
                </c:pt>
                <c:pt idx="237">
                  <c:v>Return (Day to Day) 2025-01-01 to 2025-08-26 Base Currency</c:v>
                </c:pt>
                <c:pt idx="238">
                  <c:v>Return (Day to Day) 2025-01-01 to 2025-08-27 Base Currency</c:v>
                </c:pt>
                <c:pt idx="239">
                  <c:v>Return (Day to Day) 2025-01-01 to 2025-08-28 Base Currency</c:v>
                </c:pt>
                <c:pt idx="240">
                  <c:v>Return (Day to Day) 2025-01-01 to 2025-08-29 Base Currency</c:v>
                </c:pt>
                <c:pt idx="241">
                  <c:v>Return (Day to Day) 2025-01-01 to 2025-08-30 Base Currency</c:v>
                </c:pt>
                <c:pt idx="242">
                  <c:v>Return (Day to Day) 2025-01-01 to 2025-08-31 Base Currency</c:v>
                </c:pt>
                <c:pt idx="243">
                  <c:v>Return (Day to Day) 2025-01-01 to 2025-09-01 Base Currency</c:v>
                </c:pt>
                <c:pt idx="244">
                  <c:v>Return (Day to Day) 2025-01-01 to 2025-09-02 Base Currency</c:v>
                </c:pt>
                <c:pt idx="245">
                  <c:v>Return (Day to Day) 2025-01-01 to 2025-09-03 Base Currency</c:v>
                </c:pt>
                <c:pt idx="246">
                  <c:v>Return (Day to Day) 2025-01-01 to 2025-09-04 Base Currency</c:v>
                </c:pt>
                <c:pt idx="247">
                  <c:v>Return (Day to Day) 2025-01-01 to 2025-09-05 Base Currency</c:v>
                </c:pt>
                <c:pt idx="248">
                  <c:v>Return (Day to Day) 2025-01-01 to 2025-09-06 Base Currency</c:v>
                </c:pt>
                <c:pt idx="249">
                  <c:v>Return (Day to Day) 2025-01-01 to 2025-09-07 Base Currency</c:v>
                </c:pt>
                <c:pt idx="250">
                  <c:v>Return (Day to Day) 2025-01-01 to 2025-09-08 Base Currency</c:v>
                </c:pt>
                <c:pt idx="251">
                  <c:v>Return (Day to Day) 2025-01-01 to 2025-09-09 Base Currency</c:v>
                </c:pt>
                <c:pt idx="252">
                  <c:v>Return (Day to Day) 2025-01-01 to 2025-09-10 Base Currency</c:v>
                </c:pt>
                <c:pt idx="253">
                  <c:v>Return (Day to Day) 2025-01-01 to 2025-09-11 Base Currency</c:v>
                </c:pt>
                <c:pt idx="254">
                  <c:v>Return (Day to Day) 2025-01-01 to 2025-09-12 Base Currency</c:v>
                </c:pt>
                <c:pt idx="255">
                  <c:v>Return (Day to Day) 2025-01-01 to 2025-09-13 Base Currency</c:v>
                </c:pt>
                <c:pt idx="256">
                  <c:v>Return (Day to Day) 2025-01-01 to 2025-09-14 Base Currency</c:v>
                </c:pt>
                <c:pt idx="257">
                  <c:v>Return (Day to Day) 2025-01-01 to 2025-09-15 Base Currency</c:v>
                </c:pt>
                <c:pt idx="258">
                  <c:v>Return (Day to Day) 2025-01-01 to 2025-09-16 Base Currency</c:v>
                </c:pt>
                <c:pt idx="259">
                  <c:v>Return (Day to Day) 2025-01-01 to 2025-09-17 Base Currency</c:v>
                </c:pt>
                <c:pt idx="260">
                  <c:v>Return (Day to Day) 2025-01-01 to 2025-09-18 Base Currency</c:v>
                </c:pt>
                <c:pt idx="261">
                  <c:v>Return (Day to Day) 2025-01-01 to 2025-09-19 Base Currency</c:v>
                </c:pt>
                <c:pt idx="262">
                  <c:v>Return (Day to Day) 2025-01-01 to 2025-09-20 Base Currency</c:v>
                </c:pt>
                <c:pt idx="263">
                  <c:v>Return (Day to Day) 2025-01-01 to 2025-09-21 Base Currency</c:v>
                </c:pt>
                <c:pt idx="264">
                  <c:v>Return (Day to Day) 2025-01-01 to 2025-09-22 Base Currency</c:v>
                </c:pt>
                <c:pt idx="265">
                  <c:v>Return (Day to Day) 2025-01-01 to 2025-09-23 Base Currency</c:v>
                </c:pt>
                <c:pt idx="266">
                  <c:v>Return (Day to Day) 2025-01-01 to 2025-09-24 Base Currency</c:v>
                </c:pt>
                <c:pt idx="267">
                  <c:v>Return (Day to Day) 2025-01-01 to 2025-09-25 Base Currency</c:v>
                </c:pt>
                <c:pt idx="268">
                  <c:v>Return (Day to Day) 2025-01-01 to 2025-09-26 Base Currency</c:v>
                </c:pt>
                <c:pt idx="269">
                  <c:v>Return (Day to Day) 2025-01-01 to 2025-09-27 Base Currency</c:v>
                </c:pt>
                <c:pt idx="270">
                  <c:v>Return (Day to Day) 2025-01-01 to 2025-09-28 Base Currency</c:v>
                </c:pt>
                <c:pt idx="271">
                  <c:v>Return (Day to Day) 2025-01-01 to 2025-09-29 Base Currency</c:v>
                </c:pt>
                <c:pt idx="272">
                  <c:v>Return (Day to Day) 2025-01-01 to 2025-09-30 Base Currency</c:v>
                </c:pt>
              </c:strCache>
            </c:strRef>
          </c:cat>
          <c:val>
            <c:numRef>
              <c:f>'ytd index returns'!$B$6:$JN$6</c:f>
              <c:numCache>
                <c:formatCode>#,##0.00</c:formatCode>
                <c:ptCount val="273"/>
                <c:pt idx="0">
                  <c:v>0</c:v>
                </c:pt>
                <c:pt idx="1">
                  <c:v>-0.51388332760745614</c:v>
                </c:pt>
                <c:pt idx="2">
                  <c:v>1.9859617924871786</c:v>
                </c:pt>
                <c:pt idx="3">
                  <c:v>1.9859617924871786</c:v>
                </c:pt>
                <c:pt idx="4">
                  <c:v>1.9859617924871786</c:v>
                </c:pt>
                <c:pt idx="5">
                  <c:v>3.974367754332353</c:v>
                </c:pt>
                <c:pt idx="6">
                  <c:v>1.3403102706779801</c:v>
                </c:pt>
                <c:pt idx="7">
                  <c:v>1.190602834398069</c:v>
                </c:pt>
                <c:pt idx="8">
                  <c:v>1.190602834398069</c:v>
                </c:pt>
                <c:pt idx="9">
                  <c:v>-2.8751218213740604E-2</c:v>
                </c:pt>
                <c:pt idx="10">
                  <c:v>-2.8751218213740604E-2</c:v>
                </c:pt>
                <c:pt idx="11">
                  <c:v>-2.8751218213740604E-2</c:v>
                </c:pt>
                <c:pt idx="12">
                  <c:v>-0.4847923889231609</c:v>
                </c:pt>
                <c:pt idx="13">
                  <c:v>-1.4770519730551768</c:v>
                </c:pt>
                <c:pt idx="14">
                  <c:v>2.110044858194482</c:v>
                </c:pt>
                <c:pt idx="15">
                  <c:v>0.17820490901048203</c:v>
                </c:pt>
                <c:pt idx="16">
                  <c:v>1.9251787967694778</c:v>
                </c:pt>
                <c:pt idx="17">
                  <c:v>1.9251787967694778</c:v>
                </c:pt>
                <c:pt idx="18">
                  <c:v>1.9251787967694778</c:v>
                </c:pt>
                <c:pt idx="19">
                  <c:v>1.9251787967694778</c:v>
                </c:pt>
                <c:pt idx="20">
                  <c:v>2.2372496942382858</c:v>
                </c:pt>
                <c:pt idx="21">
                  <c:v>3.7226833863481135</c:v>
                </c:pt>
                <c:pt idx="22">
                  <c:v>3.9484307802658547</c:v>
                </c:pt>
                <c:pt idx="23">
                  <c:v>3.5205436661003953</c:v>
                </c:pt>
                <c:pt idx="24">
                  <c:v>3.5205436661003953</c:v>
                </c:pt>
                <c:pt idx="25">
                  <c:v>3.5205436661003953</c:v>
                </c:pt>
                <c:pt idx="26">
                  <c:v>0.53275293323067352</c:v>
                </c:pt>
                <c:pt idx="27">
                  <c:v>3.5252997085224891</c:v>
                </c:pt>
                <c:pt idx="28">
                  <c:v>2.4805477980586188</c:v>
                </c:pt>
                <c:pt idx="29">
                  <c:v>2.4845649406050274</c:v>
                </c:pt>
                <c:pt idx="30">
                  <c:v>2.4672694702505771</c:v>
                </c:pt>
                <c:pt idx="31">
                  <c:v>2.4672694702505771</c:v>
                </c:pt>
                <c:pt idx="32">
                  <c:v>2.4672694702505771</c:v>
                </c:pt>
                <c:pt idx="33">
                  <c:v>0.60744221988935365</c:v>
                </c:pt>
                <c:pt idx="34">
                  <c:v>2.308027595780171</c:v>
                </c:pt>
                <c:pt idx="35">
                  <c:v>1.1769322796376214</c:v>
                </c:pt>
                <c:pt idx="36">
                  <c:v>1.9300866259368776</c:v>
                </c:pt>
                <c:pt idx="37">
                  <c:v>-2.9029278195036312E-3</c:v>
                </c:pt>
                <c:pt idx="38">
                  <c:v>-2.9029278195036312E-3</c:v>
                </c:pt>
                <c:pt idx="39">
                  <c:v>-2.9029278195036312E-3</c:v>
                </c:pt>
                <c:pt idx="40">
                  <c:v>0.47065949297697696</c:v>
                </c:pt>
                <c:pt idx="41">
                  <c:v>-0.29834519996477793</c:v>
                </c:pt>
                <c:pt idx="42">
                  <c:v>-0.2039859123695642</c:v>
                </c:pt>
                <c:pt idx="43">
                  <c:v>1.7477106557185484</c:v>
                </c:pt>
                <c:pt idx="44">
                  <c:v>2.2167835431027738</c:v>
                </c:pt>
                <c:pt idx="45">
                  <c:v>2.2167835431027738</c:v>
                </c:pt>
                <c:pt idx="46">
                  <c:v>2.2167835431027738</c:v>
                </c:pt>
                <c:pt idx="47">
                  <c:v>2.2167835431027738</c:v>
                </c:pt>
                <c:pt idx="48">
                  <c:v>1.6077661477013727</c:v>
                </c:pt>
                <c:pt idx="49">
                  <c:v>1.9145646676433481</c:v>
                </c:pt>
                <c:pt idx="50">
                  <c:v>1.4191842004400046</c:v>
                </c:pt>
                <c:pt idx="51">
                  <c:v>-1.1727324118247173</c:v>
                </c:pt>
                <c:pt idx="52">
                  <c:v>-1.1727324118247173</c:v>
                </c:pt>
                <c:pt idx="53">
                  <c:v>-1.1727324118247173</c:v>
                </c:pt>
                <c:pt idx="54">
                  <c:v>-2.5710078734983655</c:v>
                </c:pt>
                <c:pt idx="55">
                  <c:v>-4.8531656130001437</c:v>
                </c:pt>
                <c:pt idx="56">
                  <c:v>-4.9702740266027501</c:v>
                </c:pt>
                <c:pt idx="57">
                  <c:v>-7.9592943220865635</c:v>
                </c:pt>
                <c:pt idx="58">
                  <c:v>-5.9528641603555865</c:v>
                </c:pt>
                <c:pt idx="59">
                  <c:v>-5.9528641603555865</c:v>
                </c:pt>
                <c:pt idx="60">
                  <c:v>-5.9528641603555865</c:v>
                </c:pt>
                <c:pt idx="61">
                  <c:v>-8.9940154486743751</c:v>
                </c:pt>
                <c:pt idx="62">
                  <c:v>-9.5324394568186648</c:v>
                </c:pt>
                <c:pt idx="63">
                  <c:v>-7.8584799187263243</c:v>
                </c:pt>
                <c:pt idx="64">
                  <c:v>-10.6213928235398</c:v>
                </c:pt>
                <c:pt idx="65">
                  <c:v>-10.352700280837478</c:v>
                </c:pt>
                <c:pt idx="66">
                  <c:v>-10.352700280837478</c:v>
                </c:pt>
                <c:pt idx="67">
                  <c:v>-10.352700280837478</c:v>
                </c:pt>
                <c:pt idx="68">
                  <c:v>-15.464359498264779</c:v>
                </c:pt>
                <c:pt idx="69">
                  <c:v>-14.997666732960457</c:v>
                </c:pt>
                <c:pt idx="70">
                  <c:v>-12.773450857902468</c:v>
                </c:pt>
                <c:pt idx="71">
                  <c:v>-14.94291646871817</c:v>
                </c:pt>
                <c:pt idx="72">
                  <c:v>-12.475591556038857</c:v>
                </c:pt>
                <c:pt idx="73">
                  <c:v>-12.475591556038857</c:v>
                </c:pt>
                <c:pt idx="74">
                  <c:v>-12.475591556038857</c:v>
                </c:pt>
                <c:pt idx="75">
                  <c:v>-13.53952827177528</c:v>
                </c:pt>
                <c:pt idx="76">
                  <c:v>-15.787666036488623</c:v>
                </c:pt>
                <c:pt idx="77">
                  <c:v>-14.268562462973311</c:v>
                </c:pt>
                <c:pt idx="78">
                  <c:v>-14.320617131109625</c:v>
                </c:pt>
                <c:pt idx="79">
                  <c:v>-13.000610104253896</c:v>
                </c:pt>
                <c:pt idx="80">
                  <c:v>-13.000610104253896</c:v>
                </c:pt>
                <c:pt idx="81">
                  <c:v>-13.000610104253896</c:v>
                </c:pt>
                <c:pt idx="82">
                  <c:v>-9.732694413101461</c:v>
                </c:pt>
                <c:pt idx="83">
                  <c:v>-8.5827487721495075</c:v>
                </c:pt>
                <c:pt idx="84">
                  <c:v>-11.397026335250738</c:v>
                </c:pt>
                <c:pt idx="85">
                  <c:v>-11.837611520536695</c:v>
                </c:pt>
                <c:pt idx="86">
                  <c:v>-14.888177350576592</c:v>
                </c:pt>
                <c:pt idx="87">
                  <c:v>-14.888177350576592</c:v>
                </c:pt>
                <c:pt idx="88">
                  <c:v>-14.888177350576592</c:v>
                </c:pt>
                <c:pt idx="89">
                  <c:v>-15.251557637947711</c:v>
                </c:pt>
                <c:pt idx="90">
                  <c:v>-13.820448407037988</c:v>
                </c:pt>
                <c:pt idx="91">
                  <c:v>-12.896858427146407</c:v>
                </c:pt>
                <c:pt idx="92">
                  <c:v>-18.720492510617724</c:v>
                </c:pt>
                <c:pt idx="93">
                  <c:v>-23.496896788792409</c:v>
                </c:pt>
                <c:pt idx="94">
                  <c:v>-23.496896788792409</c:v>
                </c:pt>
                <c:pt idx="95">
                  <c:v>-23.496896788792409</c:v>
                </c:pt>
                <c:pt idx="96">
                  <c:v>-23.232546484224859</c:v>
                </c:pt>
                <c:pt idx="97">
                  <c:v>-25.15326868187946</c:v>
                </c:pt>
                <c:pt idx="98">
                  <c:v>-14.0983820289186</c:v>
                </c:pt>
                <c:pt idx="99">
                  <c:v>-18.430190577102834</c:v>
                </c:pt>
                <c:pt idx="100">
                  <c:v>-16.887895398765785</c:v>
                </c:pt>
                <c:pt idx="101">
                  <c:v>-16.887895398765785</c:v>
                </c:pt>
                <c:pt idx="102">
                  <c:v>-16.887895398765785</c:v>
                </c:pt>
                <c:pt idx="103">
                  <c:v>-16.958026735622798</c:v>
                </c:pt>
                <c:pt idx="104">
                  <c:v>-17.393983056318941</c:v>
                </c:pt>
                <c:pt idx="105">
                  <c:v>-20.690760170343726</c:v>
                </c:pt>
                <c:pt idx="106">
                  <c:v>-21.271827712870738</c:v>
                </c:pt>
                <c:pt idx="107">
                  <c:v>-21.271827712870738</c:v>
                </c:pt>
                <c:pt idx="108">
                  <c:v>-21.271827712870738</c:v>
                </c:pt>
                <c:pt idx="109">
                  <c:v>-21.271827712870738</c:v>
                </c:pt>
                <c:pt idx="110">
                  <c:v>-23.888727849695979</c:v>
                </c:pt>
                <c:pt idx="111">
                  <c:v>-21.544950030144228</c:v>
                </c:pt>
                <c:pt idx="112">
                  <c:v>-18.795828080775934</c:v>
                </c:pt>
                <c:pt idx="113">
                  <c:v>-16.40274542661534</c:v>
                </c:pt>
                <c:pt idx="114">
                  <c:v>-13.863949180755631</c:v>
                </c:pt>
                <c:pt idx="115">
                  <c:v>-13.863949180755631</c:v>
                </c:pt>
                <c:pt idx="116">
                  <c:v>-13.863949180755631</c:v>
                </c:pt>
                <c:pt idx="117">
                  <c:v>-14.181033940799548</c:v>
                </c:pt>
                <c:pt idx="118">
                  <c:v>-13.678056814227535</c:v>
                </c:pt>
                <c:pt idx="119">
                  <c:v>-14.405974243941355</c:v>
                </c:pt>
                <c:pt idx="120">
                  <c:v>-12.126765998531919</c:v>
                </c:pt>
                <c:pt idx="121">
                  <c:v>-10.927372600082885</c:v>
                </c:pt>
                <c:pt idx="122">
                  <c:v>-10.927372600082885</c:v>
                </c:pt>
                <c:pt idx="123">
                  <c:v>-10.927372600082885</c:v>
                </c:pt>
                <c:pt idx="124">
                  <c:v>-11.864186097548757</c:v>
                </c:pt>
                <c:pt idx="125">
                  <c:v>-12.633992880386202</c:v>
                </c:pt>
                <c:pt idx="126">
                  <c:v>-12.818163962290907</c:v>
                </c:pt>
                <c:pt idx="127">
                  <c:v>-11.693245926201435</c:v>
                </c:pt>
                <c:pt idx="128">
                  <c:v>-11.262839858171381</c:v>
                </c:pt>
                <c:pt idx="129">
                  <c:v>-11.262839858171381</c:v>
                </c:pt>
                <c:pt idx="130">
                  <c:v>-11.262839858171381</c:v>
                </c:pt>
                <c:pt idx="131">
                  <c:v>-6.136047001585232</c:v>
                </c:pt>
                <c:pt idx="132">
                  <c:v>-3.9632336127110035</c:v>
                </c:pt>
                <c:pt idx="133">
                  <c:v>-2.2552657378275498</c:v>
                </c:pt>
                <c:pt idx="134">
                  <c:v>-3.3132644265596478</c:v>
                </c:pt>
                <c:pt idx="135">
                  <c:v>-2.8130686086758505</c:v>
                </c:pt>
                <c:pt idx="136">
                  <c:v>-2.8130686086758505</c:v>
                </c:pt>
                <c:pt idx="137">
                  <c:v>-2.8130686086758505</c:v>
                </c:pt>
                <c:pt idx="138">
                  <c:v>-3.0577500213802455</c:v>
                </c:pt>
                <c:pt idx="139">
                  <c:v>-3.681742854941894</c:v>
                </c:pt>
                <c:pt idx="140">
                  <c:v>-4.6438335396936541</c:v>
                </c:pt>
                <c:pt idx="141">
                  <c:v>-3.9290388084989192</c:v>
                </c:pt>
                <c:pt idx="142">
                  <c:v>-5.2522301356315637</c:v>
                </c:pt>
                <c:pt idx="143">
                  <c:v>-5.2522301356315637</c:v>
                </c:pt>
                <c:pt idx="144">
                  <c:v>-5.2522301356315637</c:v>
                </c:pt>
                <c:pt idx="145">
                  <c:v>-5.2522301356315637</c:v>
                </c:pt>
                <c:pt idx="146">
                  <c:v>-2.1991125321206284</c:v>
                </c:pt>
                <c:pt idx="147">
                  <c:v>-2.693888524718635</c:v>
                </c:pt>
                <c:pt idx="148">
                  <c:v>-2.113790449390196</c:v>
                </c:pt>
                <c:pt idx="149">
                  <c:v>-2.877894612921561</c:v>
                </c:pt>
                <c:pt idx="150">
                  <c:v>-2.877894612921561</c:v>
                </c:pt>
                <c:pt idx="151">
                  <c:v>-2.877894612921561</c:v>
                </c:pt>
                <c:pt idx="152">
                  <c:v>-2.2868676027072765</c:v>
                </c:pt>
                <c:pt idx="153">
                  <c:v>-2.0677710521490145</c:v>
                </c:pt>
                <c:pt idx="154">
                  <c:v>-1.8040001365518865</c:v>
                </c:pt>
                <c:pt idx="155">
                  <c:v>-4.0293391658987492</c:v>
                </c:pt>
                <c:pt idx="156">
                  <c:v>-1.9886629113135212</c:v>
                </c:pt>
                <c:pt idx="157">
                  <c:v>-1.9886629113135212</c:v>
                </c:pt>
                <c:pt idx="158">
                  <c:v>-1.9886629113135212</c:v>
                </c:pt>
                <c:pt idx="159">
                  <c:v>-0.98744943430966181</c:v>
                </c:pt>
                <c:pt idx="160">
                  <c:v>0.38457970377863138</c:v>
                </c:pt>
                <c:pt idx="161">
                  <c:v>-0.49357411005627183</c:v>
                </c:pt>
                <c:pt idx="162">
                  <c:v>-0.53008438597658136</c:v>
                </c:pt>
                <c:pt idx="163">
                  <c:v>-1.2395080696825933</c:v>
                </c:pt>
                <c:pt idx="164">
                  <c:v>-1.2395080696825933</c:v>
                </c:pt>
                <c:pt idx="165">
                  <c:v>-1.2395080696825933</c:v>
                </c:pt>
                <c:pt idx="166">
                  <c:v>0.30421933114666011</c:v>
                </c:pt>
                <c:pt idx="167">
                  <c:v>-0.78881657921449078</c:v>
                </c:pt>
                <c:pt idx="168">
                  <c:v>-0.68357734511683699</c:v>
                </c:pt>
                <c:pt idx="169">
                  <c:v>-0.68357734511683699</c:v>
                </c:pt>
                <c:pt idx="170">
                  <c:v>-1.5932824332128059</c:v>
                </c:pt>
                <c:pt idx="171">
                  <c:v>-1.5932824332128059</c:v>
                </c:pt>
                <c:pt idx="172">
                  <c:v>-1.5932824332128059</c:v>
                </c:pt>
                <c:pt idx="173">
                  <c:v>1.9191233025406262E-3</c:v>
                </c:pt>
                <c:pt idx="174">
                  <c:v>0.78787609799557679</c:v>
                </c:pt>
                <c:pt idx="175">
                  <c:v>1.2252270226282835</c:v>
                </c:pt>
                <c:pt idx="176">
                  <c:v>2.2758774100915202</c:v>
                </c:pt>
                <c:pt idx="177">
                  <c:v>3.3366227136544468</c:v>
                </c:pt>
                <c:pt idx="178">
                  <c:v>3.3366227136544468</c:v>
                </c:pt>
                <c:pt idx="179">
                  <c:v>3.3366227136544468</c:v>
                </c:pt>
                <c:pt idx="180">
                  <c:v>3.1305550119070658</c:v>
                </c:pt>
                <c:pt idx="181">
                  <c:v>1.5974852887298718</c:v>
                </c:pt>
                <c:pt idx="182">
                  <c:v>3.0697722978548558</c:v>
                </c:pt>
                <c:pt idx="183">
                  <c:v>3.9757533447230431</c:v>
                </c:pt>
                <c:pt idx="184">
                  <c:v>3.9757533447230431</c:v>
                </c:pt>
                <c:pt idx="185">
                  <c:v>3.9757533447230431</c:v>
                </c:pt>
                <c:pt idx="186">
                  <c:v>3.9757533447230431</c:v>
                </c:pt>
                <c:pt idx="187">
                  <c:v>2.3350162110922223</c:v>
                </c:pt>
                <c:pt idx="188">
                  <c:v>2.2411039725030335</c:v>
                </c:pt>
                <c:pt idx="189">
                  <c:v>3.346628593103218</c:v>
                </c:pt>
                <c:pt idx="190">
                  <c:v>4.1393904040486262</c:v>
                </c:pt>
                <c:pt idx="191">
                  <c:v>4.5574315915549279</c:v>
                </c:pt>
                <c:pt idx="192">
                  <c:v>4.5574315915549279</c:v>
                </c:pt>
                <c:pt idx="193">
                  <c:v>4.5574315915549279</c:v>
                </c:pt>
                <c:pt idx="194">
                  <c:v>4.6873769466875936</c:v>
                </c:pt>
                <c:pt idx="195">
                  <c:v>4.976551344242619</c:v>
                </c:pt>
                <c:pt idx="196">
                  <c:v>5.33040701132248</c:v>
                </c:pt>
                <c:pt idx="197">
                  <c:v>5.6162837773036101</c:v>
                </c:pt>
                <c:pt idx="198">
                  <c:v>6.4080588544708439</c:v>
                </c:pt>
                <c:pt idx="199">
                  <c:v>6.4080588544708439</c:v>
                </c:pt>
                <c:pt idx="200">
                  <c:v>6.4080588544708439</c:v>
                </c:pt>
                <c:pt idx="201">
                  <c:v>7.1780223632918583</c:v>
                </c:pt>
                <c:pt idx="202">
                  <c:v>6.7436862730494429</c:v>
                </c:pt>
                <c:pt idx="203">
                  <c:v>7.2837639027568457</c:v>
                </c:pt>
                <c:pt idx="204">
                  <c:v>6.8533884518337862</c:v>
                </c:pt>
                <c:pt idx="205">
                  <c:v>7.4411030057537575</c:v>
                </c:pt>
                <c:pt idx="206">
                  <c:v>7.4411030057537575</c:v>
                </c:pt>
                <c:pt idx="207">
                  <c:v>7.4411030057537575</c:v>
                </c:pt>
                <c:pt idx="208">
                  <c:v>8.3137372330079895</c:v>
                </c:pt>
                <c:pt idx="209">
                  <c:v>7.5468595451298137</c:v>
                </c:pt>
                <c:pt idx="210">
                  <c:v>7.5417380677045065</c:v>
                </c:pt>
                <c:pt idx="211">
                  <c:v>9.03229291687766</c:v>
                </c:pt>
                <c:pt idx="212">
                  <c:v>5.7303448767812792</c:v>
                </c:pt>
                <c:pt idx="213">
                  <c:v>5.7303448767812792</c:v>
                </c:pt>
                <c:pt idx="214">
                  <c:v>5.7303448767812792</c:v>
                </c:pt>
                <c:pt idx="215">
                  <c:v>7.7912985732332185</c:v>
                </c:pt>
                <c:pt idx="216">
                  <c:v>7.2213570077124256</c:v>
                </c:pt>
                <c:pt idx="217">
                  <c:v>9.4776621883941878</c:v>
                </c:pt>
                <c:pt idx="218">
                  <c:v>9.9691203493335721</c:v>
                </c:pt>
                <c:pt idx="219">
                  <c:v>11.708612058897394</c:v>
                </c:pt>
                <c:pt idx="220">
                  <c:v>11.708612058897394</c:v>
                </c:pt>
                <c:pt idx="221">
                  <c:v>11.708612058897394</c:v>
                </c:pt>
                <c:pt idx="222">
                  <c:v>11.760097250312418</c:v>
                </c:pt>
                <c:pt idx="223">
                  <c:v>13.052350620578167</c:v>
                </c:pt>
                <c:pt idx="224">
                  <c:v>12.762322173239227</c:v>
                </c:pt>
                <c:pt idx="225">
                  <c:v>13.214216588806282</c:v>
                </c:pt>
                <c:pt idx="226">
                  <c:v>12.827635961809026</c:v>
                </c:pt>
                <c:pt idx="227">
                  <c:v>12.827635961809026</c:v>
                </c:pt>
                <c:pt idx="228">
                  <c:v>12.827635961809026</c:v>
                </c:pt>
                <c:pt idx="229">
                  <c:v>12.67272684816052</c:v>
                </c:pt>
                <c:pt idx="230">
                  <c:v>10.854714803473374</c:v>
                </c:pt>
                <c:pt idx="231">
                  <c:v>9.5852968338554945</c:v>
                </c:pt>
                <c:pt idx="232">
                  <c:v>8.9906928439228864</c:v>
                </c:pt>
                <c:pt idx="233">
                  <c:v>11.814435558143543</c:v>
                </c:pt>
                <c:pt idx="234">
                  <c:v>11.814435558143543</c:v>
                </c:pt>
                <c:pt idx="235">
                  <c:v>11.814435558143543</c:v>
                </c:pt>
                <c:pt idx="236">
                  <c:v>12.244628967195981</c:v>
                </c:pt>
                <c:pt idx="237">
                  <c:v>12.708111067597748</c:v>
                </c:pt>
                <c:pt idx="238">
                  <c:v>12.740522662331454</c:v>
                </c:pt>
                <c:pt idx="239">
                  <c:v>13.260710424560829</c:v>
                </c:pt>
                <c:pt idx="240">
                  <c:v>11.67720147586544</c:v>
                </c:pt>
                <c:pt idx="241">
                  <c:v>11.67720147586544</c:v>
                </c:pt>
                <c:pt idx="242">
                  <c:v>11.67720147586544</c:v>
                </c:pt>
                <c:pt idx="243">
                  <c:v>11.67720147586544</c:v>
                </c:pt>
                <c:pt idx="244">
                  <c:v>10.486005827624222</c:v>
                </c:pt>
                <c:pt idx="245">
                  <c:v>12.825478283871504</c:v>
                </c:pt>
                <c:pt idx="246">
                  <c:v>14.366552083684647</c:v>
                </c:pt>
                <c:pt idx="247">
                  <c:v>14.129428862315141</c:v>
                </c:pt>
                <c:pt idx="248">
                  <c:v>14.129428862315141</c:v>
                </c:pt>
                <c:pt idx="249">
                  <c:v>14.129428862315141</c:v>
                </c:pt>
                <c:pt idx="250">
                  <c:v>14.220650517351485</c:v>
                </c:pt>
                <c:pt idx="251">
                  <c:v>15.1026015454377</c:v>
                </c:pt>
                <c:pt idx="252">
                  <c:v>14.438921512019176</c:v>
                </c:pt>
                <c:pt idx="253">
                  <c:v>15.69986949009483</c:v>
                </c:pt>
                <c:pt idx="254">
                  <c:v>17.569262816366837</c:v>
                </c:pt>
                <c:pt idx="255">
                  <c:v>17.569262816366837</c:v>
                </c:pt>
                <c:pt idx="256">
                  <c:v>17.569262816366837</c:v>
                </c:pt>
                <c:pt idx="257">
                  <c:v>19.711242829678177</c:v>
                </c:pt>
                <c:pt idx="258">
                  <c:v>20.299737605358192</c:v>
                </c:pt>
                <c:pt idx="259">
                  <c:v>19.754890467579855</c:v>
                </c:pt>
                <c:pt idx="260">
                  <c:v>20.100337877498696</c:v>
                </c:pt>
                <c:pt idx="261">
                  <c:v>21.559107982631033</c:v>
                </c:pt>
                <c:pt idx="262">
                  <c:v>21.559107982631033</c:v>
                </c:pt>
                <c:pt idx="263">
                  <c:v>21.559107982631033</c:v>
                </c:pt>
                <c:pt idx="264">
                  <c:v>22.477866024913794</c:v>
                </c:pt>
                <c:pt idx="265">
                  <c:v>20.553099450889722</c:v>
                </c:pt>
                <c:pt idx="266">
                  <c:v>20.75735058679069</c:v>
                </c:pt>
                <c:pt idx="267">
                  <c:v>19.759139619952393</c:v>
                </c:pt>
                <c:pt idx="268">
                  <c:v>20.607443511492598</c:v>
                </c:pt>
                <c:pt idx="269">
                  <c:v>20.607443511492598</c:v>
                </c:pt>
                <c:pt idx="270">
                  <c:v>20.607443511492598</c:v>
                </c:pt>
                <c:pt idx="271">
                  <c:v>21.101648071236735</c:v>
                </c:pt>
                <c:pt idx="272">
                  <c:v>21.262115838354532</c:v>
                </c:pt>
              </c:numCache>
            </c:numRef>
          </c:val>
          <c:smooth val="0"/>
          <c:extLst>
            <c:ext xmlns:c16="http://schemas.microsoft.com/office/drawing/2014/chart" uri="{C3380CC4-5D6E-409C-BE32-E72D297353CC}">
              <c16:uniqueId val="{00000005-C795-6F4B-9E4A-E45CA2F86979}"/>
            </c:ext>
          </c:extLst>
        </c:ser>
        <c:dLbls>
          <c:showLegendKey val="0"/>
          <c:showVal val="0"/>
          <c:showCatName val="0"/>
          <c:showSerName val="0"/>
          <c:showPercent val="0"/>
          <c:showBubbleSize val="0"/>
        </c:dLbls>
        <c:smooth val="0"/>
        <c:axId val="734474959"/>
        <c:axId val="734472079"/>
      </c:lineChart>
      <c:dateAx>
        <c:axId val="734474959"/>
        <c:scaling>
          <c:orientation val="minMax"/>
        </c:scaling>
        <c:delete val="1"/>
        <c:axPos val="b"/>
        <c:numFmt formatCode="General" sourceLinked="1"/>
        <c:majorTickMark val="out"/>
        <c:minorTickMark val="none"/>
        <c:tickLblPos val="low"/>
        <c:crossAx val="734472079"/>
        <c:crossesAt val="0"/>
        <c:auto val="0"/>
        <c:lblOffset val="100"/>
        <c:baseTimeUnit val="days"/>
      </c:dateAx>
      <c:valAx>
        <c:axId val="734472079"/>
        <c:scaling>
          <c:orientation val="minMax"/>
          <c:max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44749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Europe</c:v>
                </c:pt>
              </c:strCache>
            </c:strRef>
          </c:tx>
          <c:spPr>
            <a:solidFill>
              <a:srgbClr val="B6EAFF"/>
            </a:solidFill>
            <a:ln>
              <a:solidFill>
                <a:schemeClr val="accent1"/>
              </a:solidFill>
            </a:ln>
            <a:effectLst/>
          </c:spPr>
          <c:invertIfNegative val="0"/>
          <c:dLbls>
            <c:dLbl>
              <c:idx val="0"/>
              <c:tx>
                <c:rich>
                  <a:bodyPr/>
                  <a:lstStyle/>
                  <a:p>
                    <a:r>
                      <a:rPr lang="en-US"/>
                      <a:t>20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EDB-0D4A-9356-D7F4FE13BFD4}"/>
                </c:ext>
              </c:extLst>
            </c:dLbl>
            <c:dLbl>
              <c:idx val="1"/>
              <c:tx>
                <c:rich>
                  <a:bodyPr/>
                  <a:lstStyle/>
                  <a:p>
                    <a:r>
                      <a:rPr lang="en-US"/>
                      <a:t>11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EDB-0D4A-9356-D7F4FE13BFD4}"/>
                </c:ext>
              </c:extLst>
            </c:dLbl>
            <c:dLbl>
              <c:idx val="2"/>
              <c:delete val="1"/>
              <c:extLst>
                <c:ext xmlns:c15="http://schemas.microsoft.com/office/drawing/2012/chart" uri="{CE6537A1-D6FC-4f65-9D91-7224C49458BB}"/>
                <c:ext xmlns:c16="http://schemas.microsoft.com/office/drawing/2014/chart" uri="{C3380CC4-5D6E-409C-BE32-E72D297353CC}">
                  <c16:uniqueId val="{00000003-A199-2D44-AA16-D99C10D602E8}"/>
                </c:ext>
              </c:extLst>
            </c:dLbl>
            <c:dLbl>
              <c:idx val="3"/>
              <c:tx>
                <c:rich>
                  <a:bodyPr/>
                  <a:lstStyle/>
                  <a:p>
                    <a:r>
                      <a:rPr lang="en-US"/>
                      <a:t>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EDB-0D4A-9356-D7F4FE13BFD4}"/>
                </c:ext>
              </c:extLst>
            </c:dLbl>
            <c:dLbl>
              <c:idx val="4"/>
              <c:tx>
                <c:rich>
                  <a:bodyPr/>
                  <a:lstStyle/>
                  <a:p>
                    <a:r>
                      <a:rPr lang="en-US"/>
                      <a:t>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DB-0D4A-9356-D7F4FE13BFD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Raytheon</c:v>
                </c:pt>
                <c:pt idx="1">
                  <c:v>Lockheed Martin</c:v>
                </c:pt>
                <c:pt idx="2">
                  <c:v>L3Harris</c:v>
                </c:pt>
                <c:pt idx="3">
                  <c:v>Northrop Grumman</c:v>
                </c:pt>
                <c:pt idx="4">
                  <c:v>General Dynamics</c:v>
                </c:pt>
              </c:strCache>
            </c:strRef>
          </c:cat>
          <c:val>
            <c:numRef>
              <c:f>Sheet1!$B$2:$B$6</c:f>
              <c:numCache>
                <c:formatCode>0%</c:formatCode>
                <c:ptCount val="5"/>
                <c:pt idx="0">
                  <c:v>0.2</c:v>
                </c:pt>
                <c:pt idx="1">
                  <c:v>0.11</c:v>
                </c:pt>
                <c:pt idx="2">
                  <c:v>0</c:v>
                </c:pt>
                <c:pt idx="3">
                  <c:v>7.0000000000000007E-2</c:v>
                </c:pt>
                <c:pt idx="4">
                  <c:v>7.0000000000000007E-2</c:v>
                </c:pt>
              </c:numCache>
            </c:numRef>
          </c:val>
          <c:extLst>
            <c:ext xmlns:c16="http://schemas.microsoft.com/office/drawing/2014/chart" uri="{C3380CC4-5D6E-409C-BE32-E72D297353CC}">
              <c16:uniqueId val="{00000000-A199-2D44-AA16-D99C10D602E8}"/>
            </c:ext>
          </c:extLst>
        </c:ser>
        <c:ser>
          <c:idx val="1"/>
          <c:order val="1"/>
          <c:tx>
            <c:strRef>
              <c:f>Sheet1!$C$1</c:f>
              <c:strCache>
                <c:ptCount val="1"/>
                <c:pt idx="0">
                  <c:v>International</c:v>
                </c:pt>
              </c:strCache>
            </c:strRef>
          </c:tx>
          <c:spPr>
            <a:solidFill>
              <a:schemeClr val="accent1"/>
            </a:solidFill>
            <a:ln>
              <a:solidFill>
                <a:schemeClr val="accent1"/>
              </a:solidFill>
            </a:ln>
            <a:effectLst/>
          </c:spPr>
          <c:invertIfNegative val="0"/>
          <c:dLbls>
            <c:dLbl>
              <c:idx val="0"/>
              <c:tx>
                <c:rich>
                  <a:bodyPr/>
                  <a:lstStyle/>
                  <a:p>
                    <a:r>
                      <a:rPr lang="en-US"/>
                      <a:t>18</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DB-0D4A-9356-D7F4FE13BFD4}"/>
                </c:ext>
              </c:extLst>
            </c:dLbl>
            <c:dLbl>
              <c:idx val="1"/>
              <c:tx>
                <c:rich>
                  <a:bodyPr/>
                  <a:lstStyle/>
                  <a:p>
                    <a:r>
                      <a:rPr lang="en-US"/>
                      <a:t>13</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DB-0D4A-9356-D7F4FE13BFD4}"/>
                </c:ext>
              </c:extLst>
            </c:dLbl>
            <c:dLbl>
              <c:idx val="2"/>
              <c:tx>
                <c:rich>
                  <a:bodyPr/>
                  <a:lstStyle/>
                  <a:p>
                    <a:r>
                      <a:rPr lang="en-US"/>
                      <a:t>20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DB-0D4A-9356-D7F4FE13BFD4}"/>
                </c:ext>
              </c:extLst>
            </c:dLbl>
            <c:dLbl>
              <c:idx val="3"/>
              <c:layout>
                <c:manualLayout>
                  <c:x val="0"/>
                  <c:y val="1.1778557246725596E-3"/>
                </c:manualLayout>
              </c:layout>
              <c:tx>
                <c:rich>
                  <a:bodyPr/>
                  <a:lstStyle/>
                  <a:p>
                    <a:r>
                      <a:rPr lang="en-US"/>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DB-0D4A-9356-D7F4FE13BFD4}"/>
                </c:ext>
              </c:extLst>
            </c:dLbl>
            <c:dLbl>
              <c:idx val="4"/>
              <c:tx>
                <c:rich>
                  <a:bodyPr/>
                  <a:lstStyle/>
                  <a:p>
                    <a:r>
                      <a:rPr lang="en-US"/>
                      <a:t>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DB-0D4A-9356-D7F4FE13BFD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Raytheon</c:v>
                </c:pt>
                <c:pt idx="1">
                  <c:v>Lockheed Martin</c:v>
                </c:pt>
                <c:pt idx="2">
                  <c:v>L3Harris</c:v>
                </c:pt>
                <c:pt idx="3">
                  <c:v>Northrop Grumman</c:v>
                </c:pt>
                <c:pt idx="4">
                  <c:v>General Dynamics</c:v>
                </c:pt>
              </c:strCache>
            </c:strRef>
          </c:cat>
          <c:val>
            <c:numRef>
              <c:f>Sheet1!$C$2:$C$6</c:f>
              <c:numCache>
                <c:formatCode>0%</c:formatCode>
                <c:ptCount val="5"/>
                <c:pt idx="0">
                  <c:v>0.18</c:v>
                </c:pt>
                <c:pt idx="1">
                  <c:v>0.13</c:v>
                </c:pt>
                <c:pt idx="2">
                  <c:v>0.2</c:v>
                </c:pt>
                <c:pt idx="3">
                  <c:v>0.05</c:v>
                </c:pt>
                <c:pt idx="4">
                  <c:v>7.0000000000000007E-2</c:v>
                </c:pt>
              </c:numCache>
            </c:numRef>
          </c:val>
          <c:extLst>
            <c:ext xmlns:c16="http://schemas.microsoft.com/office/drawing/2014/chart" uri="{C3380CC4-5D6E-409C-BE32-E72D297353CC}">
              <c16:uniqueId val="{00000001-A199-2D44-AA16-D99C10D602E8}"/>
            </c:ext>
          </c:extLst>
        </c:ser>
        <c:dLbls>
          <c:dLblPos val="inEnd"/>
          <c:showLegendKey val="0"/>
          <c:showVal val="1"/>
          <c:showCatName val="0"/>
          <c:showSerName val="0"/>
          <c:showPercent val="0"/>
          <c:showBubbleSize val="0"/>
        </c:dLbls>
        <c:gapWidth val="219"/>
        <c:overlap val="100"/>
        <c:axId val="1601464912"/>
        <c:axId val="1601466624"/>
      </c:barChart>
      <c:catAx>
        <c:axId val="160146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01466624"/>
        <c:crosses val="autoZero"/>
        <c:auto val="1"/>
        <c:lblAlgn val="ctr"/>
        <c:lblOffset val="100"/>
        <c:noMultiLvlLbl val="0"/>
      </c:catAx>
      <c:valAx>
        <c:axId val="1601466624"/>
        <c:scaling>
          <c:orientation val="minMax"/>
        </c:scaling>
        <c:delete val="1"/>
        <c:axPos val="l"/>
        <c:numFmt formatCode="0%" sourceLinked="1"/>
        <c:majorTickMark val="none"/>
        <c:minorTickMark val="none"/>
        <c:tickLblPos val="nextTo"/>
        <c:crossAx val="1601464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Europe</c:v>
                </c:pt>
              </c:strCache>
            </c:strRef>
          </c:tx>
          <c:spPr>
            <a:solidFill>
              <a:schemeClr val="accent1"/>
            </a:solidFill>
            <a:ln>
              <a:noFill/>
            </a:ln>
            <a:effectLst/>
          </c:spPr>
          <c:invertIfNegative val="0"/>
          <c:dLbls>
            <c:dLbl>
              <c:idx val="0"/>
              <c:tx>
                <c:rich>
                  <a:bodyPr/>
                  <a:lstStyle/>
                  <a:p>
                    <a:r>
                      <a:rPr lang="en-US"/>
                      <a:t>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376-ED42-AD33-49506C10C7F9}"/>
                </c:ext>
              </c:extLst>
            </c:dLbl>
            <c:dLbl>
              <c:idx val="1"/>
              <c:tx>
                <c:rich>
                  <a:bodyPr/>
                  <a:lstStyle/>
                  <a:p>
                    <a:r>
                      <a:rPr lang="en-US"/>
                      <a:t>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376-ED42-AD33-49506C10C7F9}"/>
                </c:ext>
              </c:extLst>
            </c:dLbl>
            <c:dLbl>
              <c:idx val="2"/>
              <c:tx>
                <c:rich>
                  <a:bodyPr/>
                  <a:lstStyle/>
                  <a:p>
                    <a:r>
                      <a:rPr lang="en-US"/>
                      <a:t>66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376-ED42-AD33-49506C10C7F9}"/>
                </c:ext>
              </c:extLst>
            </c:dLbl>
            <c:dLbl>
              <c:idx val="3"/>
              <c:tx>
                <c:rich>
                  <a:bodyPr/>
                  <a:lstStyle/>
                  <a:p>
                    <a:r>
                      <a:rPr lang="en-US"/>
                      <a:t>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376-ED42-AD33-49506C10C7F9}"/>
                </c:ext>
              </c:extLst>
            </c:dLbl>
            <c:dLbl>
              <c:idx val="4"/>
              <c:tx>
                <c:rich>
                  <a:bodyPr/>
                  <a:lstStyle/>
                  <a:p>
                    <a:r>
                      <a:rPr lang="en-US"/>
                      <a:t>56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376-ED42-AD33-49506C10C7F9}"/>
                </c:ext>
              </c:extLst>
            </c:dLbl>
            <c:dLbl>
              <c:idx val="5"/>
              <c:tx>
                <c:rich>
                  <a:bodyPr/>
                  <a:lstStyle/>
                  <a:p>
                    <a:r>
                      <a:rPr lang="en-US"/>
                      <a:t>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376-ED42-AD33-49506C10C7F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Rheinmetall</c:v>
                </c:pt>
                <c:pt idx="1">
                  <c:v>Thales</c:v>
                </c:pt>
                <c:pt idx="2">
                  <c:v>Saab</c:v>
                </c:pt>
                <c:pt idx="3">
                  <c:v>Dassault Aviation</c:v>
                </c:pt>
                <c:pt idx="4">
                  <c:v>Leonardo</c:v>
                </c:pt>
                <c:pt idx="5">
                  <c:v>BAE Systems</c:v>
                </c:pt>
              </c:strCache>
            </c:strRef>
          </c:cat>
          <c:val>
            <c:numRef>
              <c:f>Sheet1!$B$2:$B$7</c:f>
              <c:numCache>
                <c:formatCode>0.00</c:formatCode>
                <c:ptCount val="6"/>
                <c:pt idx="0">
                  <c:v>0.77</c:v>
                </c:pt>
                <c:pt idx="1">
                  <c:v>0.61</c:v>
                </c:pt>
                <c:pt idx="2">
                  <c:v>0.66</c:v>
                </c:pt>
                <c:pt idx="3">
                  <c:v>0.8</c:v>
                </c:pt>
                <c:pt idx="4">
                  <c:v>0.56000000000000005</c:v>
                </c:pt>
                <c:pt idx="5">
                  <c:v>0.4</c:v>
                </c:pt>
              </c:numCache>
            </c:numRef>
          </c:val>
          <c:extLst>
            <c:ext xmlns:c16="http://schemas.microsoft.com/office/drawing/2014/chart" uri="{C3380CC4-5D6E-409C-BE32-E72D297353CC}">
              <c16:uniqueId val="{00000000-5B16-3547-A6C5-5BC3DB8A6040}"/>
            </c:ext>
          </c:extLst>
        </c:ser>
        <c:dLbls>
          <c:showLegendKey val="0"/>
          <c:showVal val="0"/>
          <c:showCatName val="0"/>
          <c:showSerName val="0"/>
          <c:showPercent val="0"/>
          <c:showBubbleSize val="0"/>
        </c:dLbls>
        <c:gapWidth val="175"/>
        <c:overlap val="-27"/>
        <c:axId val="1030588287"/>
        <c:axId val="1114716799"/>
      </c:barChart>
      <c:catAx>
        <c:axId val="103058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114716799"/>
        <c:crosses val="autoZero"/>
        <c:auto val="1"/>
        <c:lblAlgn val="ctr"/>
        <c:lblOffset val="100"/>
        <c:noMultiLvlLbl val="0"/>
      </c:catAx>
      <c:valAx>
        <c:axId val="1114716799"/>
        <c:scaling>
          <c:orientation val="minMax"/>
        </c:scaling>
        <c:delete val="1"/>
        <c:axPos val="l"/>
        <c:numFmt formatCode="0.00" sourceLinked="1"/>
        <c:majorTickMark val="none"/>
        <c:minorTickMark val="none"/>
        <c:tickLblPos val="nextTo"/>
        <c:crossAx val="1030588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CY2015</c:v>
                </c:pt>
              </c:strCache>
            </c:strRef>
          </c:tx>
          <c:spPr>
            <a:ln w="22225" cap="rnd">
              <a:solidFill>
                <a:srgbClr val="283035"/>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Sheet1!$B$2:$B$13</c:f>
              <c:numCache>
                <c:formatCode>0.0</c:formatCode>
                <c:ptCount val="12"/>
                <c:pt idx="0">
                  <c:v>0.21628504699999998</c:v>
                </c:pt>
                <c:pt idx="1">
                  <c:v>0.60476735300000006</c:v>
                </c:pt>
                <c:pt idx="2">
                  <c:v>0.69558991700000006</c:v>
                </c:pt>
                <c:pt idx="3">
                  <c:v>1.101699392</c:v>
                </c:pt>
                <c:pt idx="4">
                  <c:v>2.4008125710000003</c:v>
                </c:pt>
                <c:pt idx="5">
                  <c:v>3.0585410730000002</c:v>
                </c:pt>
                <c:pt idx="6">
                  <c:v>3.3202559150000002</c:v>
                </c:pt>
                <c:pt idx="7">
                  <c:v>3.6357276780000003</c:v>
                </c:pt>
                <c:pt idx="8">
                  <c:v>3.6812387200000005</c:v>
                </c:pt>
                <c:pt idx="9">
                  <c:v>4.586431954</c:v>
                </c:pt>
                <c:pt idx="10">
                  <c:v>5.0902636509999999</c:v>
                </c:pt>
                <c:pt idx="11">
                  <c:v>5.2181009789999999</c:v>
                </c:pt>
              </c:numCache>
            </c:numRef>
          </c:val>
          <c:smooth val="0"/>
          <c:extLst>
            <c:ext xmlns:c16="http://schemas.microsoft.com/office/drawing/2014/chart" uri="{C3380CC4-5D6E-409C-BE32-E72D297353CC}">
              <c16:uniqueId val="{00000000-F1C8-D84A-9EA8-0A4C6A992D55}"/>
            </c:ext>
          </c:extLst>
        </c:ser>
        <c:ser>
          <c:idx val="1"/>
          <c:order val="1"/>
          <c:tx>
            <c:strRef>
              <c:f>Sheet1!$C$1</c:f>
              <c:strCache>
                <c:ptCount val="1"/>
                <c:pt idx="0">
                  <c:v>CY2016</c:v>
                </c:pt>
              </c:strCache>
            </c:strRef>
          </c:tx>
          <c:spPr>
            <a:ln w="22225" cap="rnd">
              <a:solidFill>
                <a:srgbClr val="4F5D65"/>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Sheet1!$C$2:$C$13</c:f>
              <c:numCache>
                <c:formatCode>0.0</c:formatCode>
                <c:ptCount val="12"/>
                <c:pt idx="0">
                  <c:v>0.68226150500000005</c:v>
                </c:pt>
                <c:pt idx="1">
                  <c:v>2.1147389519999997</c:v>
                </c:pt>
                <c:pt idx="2">
                  <c:v>2.2374810029999996</c:v>
                </c:pt>
                <c:pt idx="3">
                  <c:v>2.5946269039999996</c:v>
                </c:pt>
                <c:pt idx="4">
                  <c:v>4.1008967859999998</c:v>
                </c:pt>
                <c:pt idx="5">
                  <c:v>4.2729089440000001</c:v>
                </c:pt>
                <c:pt idx="6">
                  <c:v>4.5469121369999996</c:v>
                </c:pt>
                <c:pt idx="7">
                  <c:v>4.7448077719999997</c:v>
                </c:pt>
                <c:pt idx="8">
                  <c:v>4.7981615499999997</c:v>
                </c:pt>
                <c:pt idx="9">
                  <c:v>5.0855221519999994</c:v>
                </c:pt>
                <c:pt idx="10">
                  <c:v>5.6653980859999997</c:v>
                </c:pt>
                <c:pt idx="11">
                  <c:v>5.8562524219999998</c:v>
                </c:pt>
              </c:numCache>
            </c:numRef>
          </c:val>
          <c:smooth val="0"/>
          <c:extLst>
            <c:ext xmlns:c16="http://schemas.microsoft.com/office/drawing/2014/chart" uri="{C3380CC4-5D6E-409C-BE32-E72D297353CC}">
              <c16:uniqueId val="{00000001-F1C8-D84A-9EA8-0A4C6A992D55}"/>
            </c:ext>
          </c:extLst>
        </c:ser>
        <c:ser>
          <c:idx val="2"/>
          <c:order val="2"/>
          <c:tx>
            <c:strRef>
              <c:f>Sheet1!$D$1</c:f>
              <c:strCache>
                <c:ptCount val="1"/>
                <c:pt idx="0">
                  <c:v>CY2017</c:v>
                </c:pt>
              </c:strCache>
            </c:strRef>
          </c:tx>
          <c:spPr>
            <a:ln w="22225" cap="rnd">
              <a:solidFill>
                <a:srgbClr val="838D93"/>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Sheet1!$D$2:$D$13</c:f>
              <c:numCache>
                <c:formatCode>0.0</c:formatCode>
                <c:ptCount val="12"/>
                <c:pt idx="0">
                  <c:v>0.17972691499999999</c:v>
                </c:pt>
                <c:pt idx="1">
                  <c:v>0.78005387099999979</c:v>
                </c:pt>
                <c:pt idx="2">
                  <c:v>0.85888147999999975</c:v>
                </c:pt>
                <c:pt idx="3">
                  <c:v>1.1119139519999997</c:v>
                </c:pt>
                <c:pt idx="4">
                  <c:v>2.0952375859999997</c:v>
                </c:pt>
                <c:pt idx="5">
                  <c:v>2.2610459049999996</c:v>
                </c:pt>
                <c:pt idx="6">
                  <c:v>2.5564056049999997</c:v>
                </c:pt>
                <c:pt idx="7">
                  <c:v>2.8474022549999995</c:v>
                </c:pt>
                <c:pt idx="8">
                  <c:v>3.1390505809999993</c:v>
                </c:pt>
                <c:pt idx="9">
                  <c:v>3.6736889299999991</c:v>
                </c:pt>
                <c:pt idx="10">
                  <c:v>4.4347868459999988</c:v>
                </c:pt>
                <c:pt idx="11">
                  <c:v>4.540110380999999</c:v>
                </c:pt>
              </c:numCache>
            </c:numRef>
          </c:val>
          <c:smooth val="0"/>
          <c:extLst>
            <c:ext xmlns:c16="http://schemas.microsoft.com/office/drawing/2014/chart" uri="{C3380CC4-5D6E-409C-BE32-E72D297353CC}">
              <c16:uniqueId val="{00000002-F1C8-D84A-9EA8-0A4C6A992D55}"/>
            </c:ext>
          </c:extLst>
        </c:ser>
        <c:ser>
          <c:idx val="3"/>
          <c:order val="3"/>
          <c:tx>
            <c:strRef>
              <c:f>Sheet1!$E$1</c:f>
              <c:strCache>
                <c:ptCount val="1"/>
                <c:pt idx="0">
                  <c:v>CY2018</c:v>
                </c:pt>
              </c:strCache>
            </c:strRef>
          </c:tx>
          <c:spPr>
            <a:ln w="22225" cap="rnd">
              <a:solidFill>
                <a:srgbClr val="1CA09E"/>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Sheet1!$E$2:$E$13</c:f>
              <c:numCache>
                <c:formatCode>0.0</c:formatCode>
                <c:ptCount val="12"/>
                <c:pt idx="0">
                  <c:v>0.25582116399999999</c:v>
                </c:pt>
                <c:pt idx="1">
                  <c:v>0.79191843399999995</c:v>
                </c:pt>
                <c:pt idx="2">
                  <c:v>0.85785784399999998</c:v>
                </c:pt>
                <c:pt idx="3">
                  <c:v>1.3558002499999999</c:v>
                </c:pt>
                <c:pt idx="4">
                  <c:v>2.6100053619999999</c:v>
                </c:pt>
                <c:pt idx="5">
                  <c:v>2.8625543950000001</c:v>
                </c:pt>
                <c:pt idx="6">
                  <c:v>3.33500928</c:v>
                </c:pt>
                <c:pt idx="7">
                  <c:v>3.6643642679999999</c:v>
                </c:pt>
                <c:pt idx="8">
                  <c:v>3.7506738779999997</c:v>
                </c:pt>
                <c:pt idx="9">
                  <c:v>4.5487513079999999</c:v>
                </c:pt>
                <c:pt idx="10">
                  <c:v>6.1512144729999996</c:v>
                </c:pt>
                <c:pt idx="11">
                  <c:v>6.3405853019999991</c:v>
                </c:pt>
              </c:numCache>
            </c:numRef>
          </c:val>
          <c:smooth val="0"/>
          <c:extLst>
            <c:ext xmlns:c16="http://schemas.microsoft.com/office/drawing/2014/chart" uri="{C3380CC4-5D6E-409C-BE32-E72D297353CC}">
              <c16:uniqueId val="{00000003-F1C8-D84A-9EA8-0A4C6A992D55}"/>
            </c:ext>
          </c:extLst>
        </c:ser>
        <c:ser>
          <c:idx val="4"/>
          <c:order val="4"/>
          <c:tx>
            <c:strRef>
              <c:f>Sheet1!$F$1</c:f>
              <c:strCache>
                <c:ptCount val="1"/>
                <c:pt idx="0">
                  <c:v>CY2019</c:v>
                </c:pt>
              </c:strCache>
            </c:strRef>
          </c:tx>
          <c:spPr>
            <a:ln w="22225" cap="rnd">
              <a:solidFill>
                <a:srgbClr val="168381"/>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Sheet1!$F$2:$F$13</c:f>
              <c:numCache>
                <c:formatCode>0.0</c:formatCode>
                <c:ptCount val="12"/>
                <c:pt idx="0">
                  <c:v>0.27258403199999998</c:v>
                </c:pt>
                <c:pt idx="1">
                  <c:v>1.6413799049999998</c:v>
                </c:pt>
                <c:pt idx="2">
                  <c:v>1.7898171519999997</c:v>
                </c:pt>
                <c:pt idx="3">
                  <c:v>2.5097684179999997</c:v>
                </c:pt>
                <c:pt idx="4">
                  <c:v>5.3814091499999996</c:v>
                </c:pt>
                <c:pt idx="5">
                  <c:v>5.9511091179999998</c:v>
                </c:pt>
                <c:pt idx="6">
                  <c:v>6.1275145569999996</c:v>
                </c:pt>
                <c:pt idx="7">
                  <c:v>6.8746133469999995</c:v>
                </c:pt>
                <c:pt idx="8">
                  <c:v>7.0564716319999992</c:v>
                </c:pt>
                <c:pt idx="9">
                  <c:v>7.4642167819999994</c:v>
                </c:pt>
                <c:pt idx="10">
                  <c:v>8.2749517019999992</c:v>
                </c:pt>
                <c:pt idx="11">
                  <c:v>8.2911451499999984</c:v>
                </c:pt>
              </c:numCache>
            </c:numRef>
          </c:val>
          <c:smooth val="0"/>
          <c:extLst>
            <c:ext xmlns:c16="http://schemas.microsoft.com/office/drawing/2014/chart" uri="{C3380CC4-5D6E-409C-BE32-E72D297353CC}">
              <c16:uniqueId val="{00000004-F1C8-D84A-9EA8-0A4C6A992D55}"/>
            </c:ext>
          </c:extLst>
        </c:ser>
        <c:ser>
          <c:idx val="5"/>
          <c:order val="5"/>
          <c:tx>
            <c:strRef>
              <c:f>Sheet1!$G$1</c:f>
              <c:strCache>
                <c:ptCount val="1"/>
                <c:pt idx="0">
                  <c:v>CY2020</c:v>
                </c:pt>
              </c:strCache>
            </c:strRef>
          </c:tx>
          <c:spPr>
            <a:ln w="22225" cap="rnd">
              <a:solidFill>
                <a:srgbClr val="0E6563"/>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Sheet1!$G$2:$G$13</c:f>
              <c:numCache>
                <c:formatCode>0.0</c:formatCode>
                <c:ptCount val="12"/>
                <c:pt idx="0">
                  <c:v>0.29066616600000006</c:v>
                </c:pt>
                <c:pt idx="1">
                  <c:v>0.58019987499999992</c:v>
                </c:pt>
                <c:pt idx="2">
                  <c:v>1.3092542799999998</c:v>
                </c:pt>
                <c:pt idx="3">
                  <c:v>1.4327940849999998</c:v>
                </c:pt>
                <c:pt idx="4">
                  <c:v>2.1362266029999999</c:v>
                </c:pt>
                <c:pt idx="5">
                  <c:v>2.7234271879999996</c:v>
                </c:pt>
                <c:pt idx="6">
                  <c:v>3.7802254289999997</c:v>
                </c:pt>
                <c:pt idx="7">
                  <c:v>4.0862078439999996</c:v>
                </c:pt>
                <c:pt idx="8">
                  <c:v>4.2072078099999999</c:v>
                </c:pt>
                <c:pt idx="9">
                  <c:v>4.6251870869999996</c:v>
                </c:pt>
                <c:pt idx="10">
                  <c:v>5.1469675690000001</c:v>
                </c:pt>
                <c:pt idx="11">
                  <c:v>5.2292742280000004</c:v>
                </c:pt>
              </c:numCache>
            </c:numRef>
          </c:val>
          <c:smooth val="0"/>
          <c:extLst>
            <c:ext xmlns:c16="http://schemas.microsoft.com/office/drawing/2014/chart" uri="{C3380CC4-5D6E-409C-BE32-E72D297353CC}">
              <c16:uniqueId val="{00000005-F1C8-D84A-9EA8-0A4C6A992D55}"/>
            </c:ext>
          </c:extLst>
        </c:ser>
        <c:ser>
          <c:idx val="6"/>
          <c:order val="6"/>
          <c:tx>
            <c:strRef>
              <c:f>Sheet1!$H$1</c:f>
              <c:strCache>
                <c:ptCount val="1"/>
                <c:pt idx="0">
                  <c:v>CY2021</c:v>
                </c:pt>
              </c:strCache>
            </c:strRef>
          </c:tx>
          <c:spPr>
            <a:ln w="22225" cap="rnd">
              <a:solidFill>
                <a:schemeClr val="accent1"/>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Sheet1!$H$2:$H$13</c:f>
              <c:numCache>
                <c:formatCode>0.0</c:formatCode>
                <c:ptCount val="12"/>
                <c:pt idx="0">
                  <c:v>0.172039845</c:v>
                </c:pt>
                <c:pt idx="1">
                  <c:v>0.55855208200000017</c:v>
                </c:pt>
                <c:pt idx="2">
                  <c:v>0.90815367000000013</c:v>
                </c:pt>
                <c:pt idx="3">
                  <c:v>1.47254146</c:v>
                </c:pt>
                <c:pt idx="4">
                  <c:v>3.0746474859999999</c:v>
                </c:pt>
                <c:pt idx="5">
                  <c:v>3.5949313030000001</c:v>
                </c:pt>
                <c:pt idx="6">
                  <c:v>3.8500352490000003</c:v>
                </c:pt>
                <c:pt idx="7">
                  <c:v>4.5251954210000003</c:v>
                </c:pt>
                <c:pt idx="8">
                  <c:v>4.7768457880000001</c:v>
                </c:pt>
                <c:pt idx="9">
                  <c:v>5.17421606</c:v>
                </c:pt>
                <c:pt idx="10">
                  <c:v>7.2848520069999996</c:v>
                </c:pt>
                <c:pt idx="11">
                  <c:v>7.5870799409999998</c:v>
                </c:pt>
              </c:numCache>
            </c:numRef>
          </c:val>
          <c:smooth val="0"/>
          <c:extLst>
            <c:ext xmlns:c16="http://schemas.microsoft.com/office/drawing/2014/chart" uri="{C3380CC4-5D6E-409C-BE32-E72D297353CC}">
              <c16:uniqueId val="{00000006-F1C8-D84A-9EA8-0A4C6A992D55}"/>
            </c:ext>
          </c:extLst>
        </c:ser>
        <c:ser>
          <c:idx val="7"/>
          <c:order val="7"/>
          <c:tx>
            <c:strRef>
              <c:f>Sheet1!$I$1</c:f>
              <c:strCache>
                <c:ptCount val="1"/>
                <c:pt idx="0">
                  <c:v>CY2022</c:v>
                </c:pt>
              </c:strCache>
            </c:strRef>
          </c:tx>
          <c:spPr>
            <a:ln w="22225" cap="rnd">
              <a:solidFill>
                <a:srgbClr val="0B7DB1"/>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Sheet1!$I$2:$I$13</c:f>
              <c:numCache>
                <c:formatCode>0.0</c:formatCode>
                <c:ptCount val="12"/>
                <c:pt idx="0">
                  <c:v>0.34073507300000005</c:v>
                </c:pt>
                <c:pt idx="1">
                  <c:v>1.2232239400000005</c:v>
                </c:pt>
                <c:pt idx="2">
                  <c:v>1.4942050630000003</c:v>
                </c:pt>
                <c:pt idx="3">
                  <c:v>2.5976773240000002</c:v>
                </c:pt>
                <c:pt idx="4">
                  <c:v>5.7460462030000006</c:v>
                </c:pt>
                <c:pt idx="5">
                  <c:v>5.9254908090000002</c:v>
                </c:pt>
                <c:pt idx="6">
                  <c:v>6.2159824910000001</c:v>
                </c:pt>
                <c:pt idx="7">
                  <c:v>7.1838549050000005</c:v>
                </c:pt>
                <c:pt idx="8">
                  <c:v>7.2885396580000004</c:v>
                </c:pt>
                <c:pt idx="9">
                  <c:v>7.5608341390000007</c:v>
                </c:pt>
                <c:pt idx="10">
                  <c:v>9.3752518450000011</c:v>
                </c:pt>
                <c:pt idx="11">
                  <c:v>9.4532625930000016</c:v>
                </c:pt>
              </c:numCache>
            </c:numRef>
          </c:val>
          <c:smooth val="0"/>
          <c:extLst>
            <c:ext xmlns:c16="http://schemas.microsoft.com/office/drawing/2014/chart" uri="{C3380CC4-5D6E-409C-BE32-E72D297353CC}">
              <c16:uniqueId val="{00000007-F1C8-D84A-9EA8-0A4C6A992D55}"/>
            </c:ext>
          </c:extLst>
        </c:ser>
        <c:ser>
          <c:idx val="8"/>
          <c:order val="8"/>
          <c:tx>
            <c:strRef>
              <c:f>Sheet1!$J$1</c:f>
              <c:strCache>
                <c:ptCount val="1"/>
                <c:pt idx="0">
                  <c:v>CY2023</c:v>
                </c:pt>
              </c:strCache>
            </c:strRef>
          </c:tx>
          <c:spPr>
            <a:ln w="22225" cap="rnd">
              <a:solidFill>
                <a:schemeClr val="tx2"/>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Sheet1!$J$2:$J$13</c:f>
              <c:numCache>
                <c:formatCode>0.0</c:formatCode>
                <c:ptCount val="12"/>
                <c:pt idx="0">
                  <c:v>0.191343388</c:v>
                </c:pt>
                <c:pt idx="1">
                  <c:v>1.2258129649999998</c:v>
                </c:pt>
                <c:pt idx="2">
                  <c:v>1.4613649489999998</c:v>
                </c:pt>
                <c:pt idx="3">
                  <c:v>2.2262486489999995</c:v>
                </c:pt>
                <c:pt idx="4">
                  <c:v>5.5000551689999995</c:v>
                </c:pt>
                <c:pt idx="5">
                  <c:v>5.6678145089999994</c:v>
                </c:pt>
                <c:pt idx="6">
                  <c:v>6.0315469819999992</c:v>
                </c:pt>
                <c:pt idx="7">
                  <c:v>6.8549217579999997</c:v>
                </c:pt>
                <c:pt idx="8">
                  <c:v>6.9638877199999998</c:v>
                </c:pt>
                <c:pt idx="9">
                  <c:v>7.3387085619999999</c:v>
                </c:pt>
                <c:pt idx="10">
                  <c:v>9.2217603139999991</c:v>
                </c:pt>
                <c:pt idx="11">
                  <c:v>9.6161861369999997</c:v>
                </c:pt>
              </c:numCache>
            </c:numRef>
          </c:val>
          <c:smooth val="0"/>
          <c:extLst>
            <c:ext xmlns:c16="http://schemas.microsoft.com/office/drawing/2014/chart" uri="{C3380CC4-5D6E-409C-BE32-E72D297353CC}">
              <c16:uniqueId val="{00000008-F1C8-D84A-9EA8-0A4C6A992D55}"/>
            </c:ext>
          </c:extLst>
        </c:ser>
        <c:ser>
          <c:idx val="9"/>
          <c:order val="9"/>
          <c:tx>
            <c:strRef>
              <c:f>Sheet1!$K$1</c:f>
              <c:strCache>
                <c:ptCount val="1"/>
                <c:pt idx="0">
                  <c:v>CY2024</c:v>
                </c:pt>
              </c:strCache>
            </c:strRef>
          </c:tx>
          <c:spPr>
            <a:ln w="28575" cap="rnd">
              <a:solidFill>
                <a:schemeClr val="accent6"/>
              </a:solidFill>
              <a:round/>
            </a:ln>
            <a:effectLst/>
          </c:spPr>
          <c:marker>
            <c:symbol val="none"/>
          </c:marker>
          <c:cat>
            <c:numRef>
              <c:f>Sheet1!$A$2:$A$13</c:f>
              <c:numCache>
                <c:formatCode>mmm</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Sheet1!$K$2:$K$13</c:f>
              <c:numCache>
                <c:formatCode>0.0</c:formatCode>
                <c:ptCount val="12"/>
                <c:pt idx="0">
                  <c:v>0.49804410099999996</c:v>
                </c:pt>
                <c:pt idx="1">
                  <c:v>1.7596765619999997</c:v>
                </c:pt>
                <c:pt idx="2">
                  <c:v>2.1446611419999995</c:v>
                </c:pt>
                <c:pt idx="3">
                  <c:v>3.3980814949999996</c:v>
                </c:pt>
                <c:pt idx="4">
                  <c:v>9.6856993060000001</c:v>
                </c:pt>
                <c:pt idx="5">
                  <c:v>9.9229250049999997</c:v>
                </c:pt>
                <c:pt idx="6">
                  <c:v>10.847962138</c:v>
                </c:pt>
                <c:pt idx="7">
                  <c:v>12.648533379</c:v>
                </c:pt>
                <c:pt idx="8">
                  <c:v>12.819572152999999</c:v>
                </c:pt>
                <c:pt idx="9">
                  <c:v>13.833350867</c:v>
                </c:pt>
                <c:pt idx="10">
                  <c:v>16.509080503</c:v>
                </c:pt>
                <c:pt idx="11">
                  <c:v>18</c:v>
                </c:pt>
              </c:numCache>
            </c:numRef>
          </c:val>
          <c:smooth val="0"/>
          <c:extLst>
            <c:ext xmlns:c16="http://schemas.microsoft.com/office/drawing/2014/chart" uri="{C3380CC4-5D6E-409C-BE32-E72D297353CC}">
              <c16:uniqueId val="{00000009-F1C8-D84A-9EA8-0A4C6A992D55}"/>
            </c:ext>
          </c:extLst>
        </c:ser>
        <c:dLbls>
          <c:showLegendKey val="0"/>
          <c:showVal val="0"/>
          <c:showCatName val="0"/>
          <c:showSerName val="0"/>
          <c:showPercent val="0"/>
          <c:showBubbleSize val="0"/>
        </c:dLbls>
        <c:smooth val="0"/>
        <c:axId val="1228644159"/>
        <c:axId val="1472453727"/>
      </c:lineChart>
      <c:dateAx>
        <c:axId val="1228644159"/>
        <c:scaling>
          <c:orientation val="minMax"/>
        </c:scaling>
        <c:delete val="0"/>
        <c:axPos val="b"/>
        <c:numFmt formatCode="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453727"/>
        <c:crosses val="autoZero"/>
        <c:auto val="1"/>
        <c:lblOffset val="100"/>
        <c:baseTimeUnit val="months"/>
      </c:dateAx>
      <c:valAx>
        <c:axId val="1472453727"/>
        <c:scaling>
          <c:orientation val="minMax"/>
          <c:max val="1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8644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07402323913262E-2"/>
          <c:y val="4.5142350278140862E-2"/>
          <c:w val="0.98909504449058883"/>
          <c:h val="0.83803428815166792"/>
        </c:manualLayout>
      </c:layout>
      <c:barChart>
        <c:barDir val="col"/>
        <c:grouping val="stacked"/>
        <c:varyColors val="0"/>
        <c:ser>
          <c:idx val="0"/>
          <c:order val="0"/>
          <c:tx>
            <c:strRef>
              <c:f>Sheet1!$B$1</c:f>
              <c:strCache>
                <c:ptCount val="1"/>
                <c:pt idx="0">
                  <c:v>United States</c:v>
                </c:pt>
              </c:strCache>
            </c:strRef>
          </c:tx>
          <c:spPr>
            <a:solidFill>
              <a:srgbClr val="D1D6D9"/>
            </a:solidFill>
            <a:ln w="15875">
              <a:solidFill>
                <a:schemeClr val="bg1"/>
              </a:solidFill>
            </a:ln>
            <a:effectLst/>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0.00</c:formatCode>
                <c:ptCount val="12"/>
                <c:pt idx="0">
                  <c:v>14</c:v>
                </c:pt>
                <c:pt idx="1">
                  <c:v>5</c:v>
                </c:pt>
                <c:pt idx="2">
                  <c:v>6</c:v>
                </c:pt>
                <c:pt idx="3">
                  <c:v>3</c:v>
                </c:pt>
                <c:pt idx="4">
                  <c:v>22</c:v>
                </c:pt>
                <c:pt idx="5">
                  <c:v>5</c:v>
                </c:pt>
                <c:pt idx="6">
                  <c:v>8</c:v>
                </c:pt>
                <c:pt idx="7">
                  <c:v>9</c:v>
                </c:pt>
                <c:pt idx="8">
                  <c:v>14</c:v>
                </c:pt>
                <c:pt idx="9">
                  <c:v>21</c:v>
                </c:pt>
                <c:pt idx="10">
                  <c:v>15</c:v>
                </c:pt>
                <c:pt idx="11">
                  <c:v>5</c:v>
                </c:pt>
              </c:numCache>
            </c:numRef>
          </c:val>
          <c:extLst>
            <c:ext xmlns:c16="http://schemas.microsoft.com/office/drawing/2014/chart" uri="{C3380CC4-5D6E-409C-BE32-E72D297353CC}">
              <c16:uniqueId val="{00000000-20AB-4B46-A624-B4134673717F}"/>
            </c:ext>
          </c:extLst>
        </c:ser>
        <c:ser>
          <c:idx val="1"/>
          <c:order val="1"/>
          <c:tx>
            <c:strRef>
              <c:f>Sheet1!$C$1</c:f>
              <c:strCache>
                <c:ptCount val="1"/>
                <c:pt idx="0">
                  <c:v>Developed international</c:v>
                </c:pt>
              </c:strCache>
            </c:strRef>
          </c:tx>
          <c:spPr>
            <a:solidFill>
              <a:schemeClr val="accent1"/>
            </a:solidFill>
            <a:ln w="15875">
              <a:solidFill>
                <a:schemeClr val="bg1"/>
              </a:solidFill>
            </a:ln>
            <a:effectLst/>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0.00</c:formatCode>
                <c:ptCount val="12"/>
                <c:pt idx="0">
                  <c:v>8</c:v>
                </c:pt>
                <c:pt idx="1">
                  <c:v>27</c:v>
                </c:pt>
                <c:pt idx="2">
                  <c:v>11</c:v>
                </c:pt>
                <c:pt idx="3">
                  <c:v>6</c:v>
                </c:pt>
                <c:pt idx="4">
                  <c:v>11</c:v>
                </c:pt>
                <c:pt idx="5">
                  <c:v>12</c:v>
                </c:pt>
                <c:pt idx="6">
                  <c:v>4</c:v>
                </c:pt>
                <c:pt idx="7">
                  <c:v>4</c:v>
                </c:pt>
                <c:pt idx="8">
                  <c:v>8</c:v>
                </c:pt>
                <c:pt idx="9">
                  <c:v>10</c:v>
                </c:pt>
                <c:pt idx="10">
                  <c:v>9</c:v>
                </c:pt>
                <c:pt idx="11">
                  <c:v>8</c:v>
                </c:pt>
              </c:numCache>
            </c:numRef>
          </c:val>
          <c:extLst>
            <c:ext xmlns:c16="http://schemas.microsoft.com/office/drawing/2014/chart" uri="{C3380CC4-5D6E-409C-BE32-E72D297353CC}">
              <c16:uniqueId val="{00000001-20AB-4B46-A624-B4134673717F}"/>
            </c:ext>
          </c:extLst>
        </c:ser>
        <c:ser>
          <c:idx val="2"/>
          <c:order val="2"/>
          <c:tx>
            <c:strRef>
              <c:f>Sheet1!$D$1</c:f>
              <c:strCache>
                <c:ptCount val="1"/>
                <c:pt idx="0">
                  <c:v>China</c:v>
                </c:pt>
              </c:strCache>
            </c:strRef>
          </c:tx>
          <c:spPr>
            <a:solidFill>
              <a:schemeClr val="accent1"/>
            </a:solidFill>
            <a:ln w="15875">
              <a:solidFill>
                <a:schemeClr val="bg1"/>
              </a:solidFill>
            </a:ln>
            <a:effectLst/>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Sheet1!$D$2:$D$13</c:f>
              <c:numCache>
                <c:formatCode>0.00</c:formatCode>
                <c:ptCount val="12"/>
                <c:pt idx="0">
                  <c:v>4</c:v>
                </c:pt>
                <c:pt idx="1">
                  <c:v>6</c:v>
                </c:pt>
                <c:pt idx="2">
                  <c:v>0</c:v>
                </c:pt>
                <c:pt idx="3">
                  <c:v>19</c:v>
                </c:pt>
                <c:pt idx="4">
                  <c:v>2</c:v>
                </c:pt>
                <c:pt idx="5">
                  <c:v>21</c:v>
                </c:pt>
                <c:pt idx="6">
                  <c:v>32</c:v>
                </c:pt>
                <c:pt idx="7">
                  <c:v>25</c:v>
                </c:pt>
                <c:pt idx="8">
                  <c:v>6</c:v>
                </c:pt>
                <c:pt idx="9">
                  <c:v>1</c:v>
                </c:pt>
                <c:pt idx="10">
                  <c:v>18</c:v>
                </c:pt>
                <c:pt idx="11">
                  <c:v>20</c:v>
                </c:pt>
              </c:numCache>
            </c:numRef>
          </c:val>
          <c:extLst>
            <c:ext xmlns:c16="http://schemas.microsoft.com/office/drawing/2014/chart" uri="{C3380CC4-5D6E-409C-BE32-E72D297353CC}">
              <c16:uniqueId val="{00000002-20AB-4B46-A624-B4134673717F}"/>
            </c:ext>
          </c:extLst>
        </c:ser>
        <c:ser>
          <c:idx val="3"/>
          <c:order val="3"/>
          <c:tx>
            <c:strRef>
              <c:f>Sheet1!$E$1</c:f>
              <c:strCache>
                <c:ptCount val="1"/>
                <c:pt idx="0">
                  <c:v>Emerging markets (ex China)</c:v>
                </c:pt>
              </c:strCache>
            </c:strRef>
          </c:tx>
          <c:spPr>
            <a:solidFill>
              <a:schemeClr val="accent1"/>
            </a:solidFill>
            <a:ln w="15875">
              <a:solidFill>
                <a:schemeClr val="bg1"/>
              </a:solidFill>
            </a:ln>
            <a:effectLst/>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Sheet1!$E$2:$E$13</c:f>
              <c:numCache>
                <c:formatCode>0.00</c:formatCode>
                <c:ptCount val="12"/>
                <c:pt idx="0">
                  <c:v>24</c:v>
                </c:pt>
                <c:pt idx="1">
                  <c:v>12</c:v>
                </c:pt>
                <c:pt idx="2">
                  <c:v>33</c:v>
                </c:pt>
                <c:pt idx="3">
                  <c:v>22</c:v>
                </c:pt>
                <c:pt idx="4">
                  <c:v>15</c:v>
                </c:pt>
                <c:pt idx="5">
                  <c:v>12</c:v>
                </c:pt>
                <c:pt idx="6">
                  <c:v>6</c:v>
                </c:pt>
                <c:pt idx="7">
                  <c:v>12</c:v>
                </c:pt>
                <c:pt idx="8">
                  <c:v>22</c:v>
                </c:pt>
                <c:pt idx="9">
                  <c:v>18</c:v>
                </c:pt>
                <c:pt idx="10">
                  <c:v>8</c:v>
                </c:pt>
                <c:pt idx="11">
                  <c:v>17</c:v>
                </c:pt>
              </c:numCache>
            </c:numRef>
          </c:val>
          <c:extLst>
            <c:ext xmlns:c16="http://schemas.microsoft.com/office/drawing/2014/chart" uri="{C3380CC4-5D6E-409C-BE32-E72D297353CC}">
              <c16:uniqueId val="{00000003-20AB-4B46-A624-B4134673717F}"/>
            </c:ext>
          </c:extLst>
        </c:ser>
        <c:dLbls>
          <c:showLegendKey val="0"/>
          <c:showVal val="0"/>
          <c:showCatName val="0"/>
          <c:showSerName val="0"/>
          <c:showPercent val="0"/>
          <c:showBubbleSize val="0"/>
        </c:dLbls>
        <c:gapWidth val="60"/>
        <c:overlap val="100"/>
        <c:axId val="1964356032"/>
        <c:axId val="1964357760"/>
      </c:barChart>
      <c:catAx>
        <c:axId val="1964356032"/>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964357760"/>
        <c:crosses val="autoZero"/>
        <c:auto val="1"/>
        <c:lblAlgn val="ctr"/>
        <c:lblOffset val="100"/>
        <c:noMultiLvlLbl val="0"/>
      </c:catAx>
      <c:valAx>
        <c:axId val="1964357760"/>
        <c:scaling>
          <c:orientation val="minMax"/>
          <c:max val="50"/>
        </c:scaling>
        <c:delete val="1"/>
        <c:axPos val="r"/>
        <c:numFmt formatCode="#,##0" sourceLinked="0"/>
        <c:majorTickMark val="out"/>
        <c:minorTickMark val="none"/>
        <c:tickLblPos val="nextTo"/>
        <c:crossAx val="1964356032"/>
        <c:crosses val="max"/>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United States</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General</c:formatCode>
                <c:ptCount val="12"/>
                <c:pt idx="0">
                  <c:v>28.000000000000004</c:v>
                </c:pt>
                <c:pt idx="1">
                  <c:v>10</c:v>
                </c:pt>
                <c:pt idx="2">
                  <c:v>12</c:v>
                </c:pt>
                <c:pt idx="3">
                  <c:v>6</c:v>
                </c:pt>
                <c:pt idx="4">
                  <c:v>44</c:v>
                </c:pt>
                <c:pt idx="5">
                  <c:v>10</c:v>
                </c:pt>
                <c:pt idx="6">
                  <c:v>16</c:v>
                </c:pt>
                <c:pt idx="7">
                  <c:v>18</c:v>
                </c:pt>
                <c:pt idx="8">
                  <c:v>28.000000000000004</c:v>
                </c:pt>
                <c:pt idx="9">
                  <c:v>42</c:v>
                </c:pt>
                <c:pt idx="10">
                  <c:v>30</c:v>
                </c:pt>
                <c:pt idx="11">
                  <c:v>10</c:v>
                </c:pt>
              </c:numCache>
            </c:numRef>
          </c:val>
          <c:extLst>
            <c:ext xmlns:c16="http://schemas.microsoft.com/office/drawing/2014/chart" uri="{C3380CC4-5D6E-409C-BE32-E72D297353CC}">
              <c16:uniqueId val="{00000000-9ABC-514C-AD1C-289DD9663D84}"/>
            </c:ext>
          </c:extLst>
        </c:ser>
        <c:ser>
          <c:idx val="1"/>
          <c:order val="1"/>
          <c:tx>
            <c:strRef>
              <c:f>Sheet1!$C$1</c:f>
              <c:strCache>
                <c:ptCount val="1"/>
                <c:pt idx="0">
                  <c:v>Non-US</c:v>
                </c:pt>
              </c:strCache>
            </c:strRef>
          </c:tx>
          <c:spPr>
            <a:noFill/>
            <a:ln w="28575">
              <a:noFill/>
            </a:ln>
            <a:effectLst/>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General</c:formatCode>
                <c:ptCount val="12"/>
                <c:pt idx="0">
                  <c:v>72</c:v>
                </c:pt>
                <c:pt idx="1">
                  <c:v>90</c:v>
                </c:pt>
                <c:pt idx="2">
                  <c:v>88</c:v>
                </c:pt>
                <c:pt idx="3">
                  <c:v>94</c:v>
                </c:pt>
                <c:pt idx="4">
                  <c:v>56.000000000000007</c:v>
                </c:pt>
                <c:pt idx="5">
                  <c:v>89.999999999999986</c:v>
                </c:pt>
                <c:pt idx="6">
                  <c:v>84</c:v>
                </c:pt>
                <c:pt idx="7">
                  <c:v>82</c:v>
                </c:pt>
                <c:pt idx="8">
                  <c:v>72</c:v>
                </c:pt>
                <c:pt idx="9">
                  <c:v>57.999999999999993</c:v>
                </c:pt>
                <c:pt idx="10">
                  <c:v>70</c:v>
                </c:pt>
                <c:pt idx="11">
                  <c:v>2</c:v>
                </c:pt>
              </c:numCache>
            </c:numRef>
          </c:val>
          <c:extLst>
            <c:ext xmlns:c16="http://schemas.microsoft.com/office/drawing/2014/chart" uri="{C3380CC4-5D6E-409C-BE32-E72D297353CC}">
              <c16:uniqueId val="{00000001-9ABC-514C-AD1C-289DD9663D84}"/>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Sheet1!$D$2:$D$13</c:f>
              <c:numCache>
                <c:formatCode>General</c:formatCode>
                <c:ptCount val="12"/>
              </c:numCache>
            </c:numRef>
          </c:val>
          <c:extLst>
            <c:ext xmlns:c16="http://schemas.microsoft.com/office/drawing/2014/chart" uri="{C3380CC4-5D6E-409C-BE32-E72D297353CC}">
              <c16:uniqueId val="{00000002-9ABC-514C-AD1C-289DD9663D84}"/>
            </c:ext>
          </c:extLst>
        </c:ser>
        <c:ser>
          <c:idx val="3"/>
          <c:order val="3"/>
          <c:tx>
            <c:strRef>
              <c:f>Sheet1!$E$1</c:f>
              <c:strCache>
                <c:ptCount val="1"/>
                <c:pt idx="0">
                  <c:v>Column2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Sheet1!$E$2:$E$13</c:f>
              <c:numCache>
                <c:formatCode>General</c:formatCode>
                <c:ptCount val="12"/>
              </c:numCache>
            </c:numRef>
          </c:val>
          <c:extLst>
            <c:ext xmlns:c16="http://schemas.microsoft.com/office/drawing/2014/chart" uri="{C3380CC4-5D6E-409C-BE32-E72D297353CC}">
              <c16:uniqueId val="{00000003-9ABC-514C-AD1C-289DD9663D84}"/>
            </c:ext>
          </c:extLst>
        </c:ser>
        <c:dLbls>
          <c:showLegendKey val="0"/>
          <c:showVal val="0"/>
          <c:showCatName val="0"/>
          <c:showSerName val="0"/>
          <c:showPercent val="0"/>
          <c:showBubbleSize val="0"/>
        </c:dLbls>
        <c:gapWidth val="118"/>
        <c:overlap val="100"/>
        <c:axId val="418935408"/>
        <c:axId val="418937120"/>
      </c:barChart>
      <c:catAx>
        <c:axId val="418935408"/>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37120"/>
        <c:crosses val="autoZero"/>
        <c:auto val="1"/>
        <c:lblAlgn val="ctr"/>
        <c:lblOffset val="100"/>
        <c:noMultiLvlLbl val="0"/>
      </c:catAx>
      <c:valAx>
        <c:axId val="418937120"/>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35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United States</c:v>
                </c:pt>
              </c:strCache>
            </c:strRef>
          </c:tx>
          <c:spPr>
            <a:noFill/>
            <a:ln>
              <a:noFill/>
            </a:ln>
            <a:effectLst/>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General</c:formatCode>
                <c:ptCount val="12"/>
                <c:pt idx="0">
                  <c:v>28.000000000000004</c:v>
                </c:pt>
                <c:pt idx="1">
                  <c:v>10</c:v>
                </c:pt>
                <c:pt idx="2">
                  <c:v>12</c:v>
                </c:pt>
                <c:pt idx="3">
                  <c:v>6</c:v>
                </c:pt>
                <c:pt idx="4">
                  <c:v>44</c:v>
                </c:pt>
                <c:pt idx="5">
                  <c:v>10</c:v>
                </c:pt>
                <c:pt idx="6">
                  <c:v>16</c:v>
                </c:pt>
                <c:pt idx="7">
                  <c:v>18</c:v>
                </c:pt>
                <c:pt idx="8">
                  <c:v>28.000000000000004</c:v>
                </c:pt>
                <c:pt idx="9">
                  <c:v>42</c:v>
                </c:pt>
                <c:pt idx="10">
                  <c:v>30</c:v>
                </c:pt>
                <c:pt idx="11">
                  <c:v>10</c:v>
                </c:pt>
              </c:numCache>
            </c:numRef>
          </c:val>
          <c:extLst>
            <c:ext xmlns:c16="http://schemas.microsoft.com/office/drawing/2014/chart" uri="{C3380CC4-5D6E-409C-BE32-E72D297353CC}">
              <c16:uniqueId val="{00000000-7609-E549-A891-A5DC7F80ABBC}"/>
            </c:ext>
          </c:extLst>
        </c:ser>
        <c:ser>
          <c:idx val="1"/>
          <c:order val="1"/>
          <c:tx>
            <c:strRef>
              <c:f>Sheet1!$C$1</c:f>
              <c:strCache>
                <c:ptCount val="1"/>
                <c:pt idx="0">
                  <c:v>Non-US</c:v>
                </c:pt>
              </c:strCache>
            </c:strRef>
          </c:tx>
          <c:spPr>
            <a:noFill/>
            <a:ln w="28575">
              <a:noFill/>
            </a:ln>
            <a:effectLst/>
          </c:spPr>
          <c:invertIfNegative val="0"/>
          <c:dLbls>
            <c:dLbl>
              <c:idx val="2"/>
              <c:tx>
                <c:rich>
                  <a:bodyPr/>
                  <a:lstStyle/>
                  <a:p>
                    <a:fld id="{ADD2DC11-4549-C94A-BBE4-3C05AF22536A}"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09-E549-A891-A5DC7F80AB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5F9E"/>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General</c:formatCode>
                <c:ptCount val="12"/>
                <c:pt idx="0">
                  <c:v>72</c:v>
                </c:pt>
                <c:pt idx="1">
                  <c:v>90</c:v>
                </c:pt>
                <c:pt idx="2">
                  <c:v>88</c:v>
                </c:pt>
                <c:pt idx="3">
                  <c:v>94</c:v>
                </c:pt>
                <c:pt idx="4">
                  <c:v>56.000000000000007</c:v>
                </c:pt>
                <c:pt idx="5">
                  <c:v>89.999999999999986</c:v>
                </c:pt>
                <c:pt idx="6">
                  <c:v>84</c:v>
                </c:pt>
                <c:pt idx="7">
                  <c:v>82</c:v>
                </c:pt>
                <c:pt idx="8">
                  <c:v>72</c:v>
                </c:pt>
                <c:pt idx="9">
                  <c:v>57.999999999999993</c:v>
                </c:pt>
                <c:pt idx="10">
                  <c:v>70</c:v>
                </c:pt>
                <c:pt idx="11">
                  <c:v>90</c:v>
                </c:pt>
              </c:numCache>
            </c:numRef>
          </c:val>
          <c:extLst>
            <c:ext xmlns:c16="http://schemas.microsoft.com/office/drawing/2014/chart" uri="{C3380CC4-5D6E-409C-BE32-E72D297353CC}">
              <c16:uniqueId val="{00000002-7609-E549-A891-A5DC7F80ABBC}"/>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Sheet1!$D$2:$D$13</c:f>
              <c:numCache>
                <c:formatCode>General</c:formatCode>
                <c:ptCount val="12"/>
              </c:numCache>
            </c:numRef>
          </c:val>
          <c:extLst>
            <c:ext xmlns:c16="http://schemas.microsoft.com/office/drawing/2014/chart" uri="{C3380CC4-5D6E-409C-BE32-E72D297353CC}">
              <c16:uniqueId val="{00000003-7609-E549-A891-A5DC7F80ABBC}"/>
            </c:ext>
          </c:extLst>
        </c:ser>
        <c:ser>
          <c:idx val="3"/>
          <c:order val="3"/>
          <c:tx>
            <c:strRef>
              <c:f>Sheet1!$E$1</c:f>
              <c:strCache>
                <c:ptCount val="1"/>
                <c:pt idx="0">
                  <c:v>Column2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Sheet1!$E$2:$E$13</c:f>
              <c:numCache>
                <c:formatCode>General</c:formatCode>
                <c:ptCount val="12"/>
              </c:numCache>
            </c:numRef>
          </c:val>
          <c:extLst>
            <c:ext xmlns:c16="http://schemas.microsoft.com/office/drawing/2014/chart" uri="{C3380CC4-5D6E-409C-BE32-E72D297353CC}">
              <c16:uniqueId val="{00000004-7609-E549-A891-A5DC7F80ABBC}"/>
            </c:ext>
          </c:extLst>
        </c:ser>
        <c:dLbls>
          <c:showLegendKey val="0"/>
          <c:showVal val="0"/>
          <c:showCatName val="0"/>
          <c:showSerName val="0"/>
          <c:showPercent val="0"/>
          <c:showBubbleSize val="0"/>
        </c:dLbls>
        <c:gapWidth val="118"/>
        <c:overlap val="100"/>
        <c:axId val="418935408"/>
        <c:axId val="418937120"/>
      </c:barChart>
      <c:catAx>
        <c:axId val="418935408"/>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37120"/>
        <c:crosses val="autoZero"/>
        <c:auto val="1"/>
        <c:lblAlgn val="ctr"/>
        <c:lblOffset val="100"/>
        <c:noMultiLvlLbl val="0"/>
      </c:catAx>
      <c:valAx>
        <c:axId val="418937120"/>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935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2025</c:v>
                </c:pt>
              </c:strCache>
            </c:strRef>
          </c:tx>
          <c:spPr>
            <a:solidFill>
              <a:srgbClr val="D1D6DA"/>
            </a:solidFill>
            <a:ln>
              <a:solidFill>
                <a:schemeClr val="tx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World</c:v>
                </c:pt>
                <c:pt idx="1">
                  <c:v>U.S.</c:v>
                </c:pt>
                <c:pt idx="2">
                  <c:v>Eurozone</c:v>
                </c:pt>
                <c:pt idx="3">
                  <c:v>Japan</c:v>
                </c:pt>
                <c:pt idx="4">
                  <c:v>Emerging markets</c:v>
                </c:pt>
              </c:strCache>
            </c:strRef>
          </c:cat>
          <c:val>
            <c:numRef>
              <c:f>Sheet1!$B$2:$B$6</c:f>
              <c:numCache>
                <c:formatCode>General</c:formatCode>
                <c:ptCount val="5"/>
                <c:pt idx="0">
                  <c:v>3</c:v>
                </c:pt>
                <c:pt idx="1">
                  <c:v>1.9</c:v>
                </c:pt>
                <c:pt idx="2">
                  <c:v>1</c:v>
                </c:pt>
                <c:pt idx="3">
                  <c:v>0.7</c:v>
                </c:pt>
                <c:pt idx="4">
                  <c:v>4.0999999999999996</c:v>
                </c:pt>
              </c:numCache>
            </c:numRef>
          </c:val>
          <c:extLst>
            <c:ext xmlns:c16="http://schemas.microsoft.com/office/drawing/2014/chart" uri="{C3380CC4-5D6E-409C-BE32-E72D297353CC}">
              <c16:uniqueId val="{00000000-0868-D74B-874F-BB83D804528E}"/>
            </c:ext>
          </c:extLst>
        </c:ser>
        <c:ser>
          <c:idx val="1"/>
          <c:order val="1"/>
          <c:tx>
            <c:strRef>
              <c:f>Sheet1!$C$1</c:f>
              <c:strCache>
                <c:ptCount val="1"/>
                <c:pt idx="0">
                  <c:v>2026</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World</c:v>
                </c:pt>
                <c:pt idx="1">
                  <c:v>U.S.</c:v>
                </c:pt>
                <c:pt idx="2">
                  <c:v>Eurozone</c:v>
                </c:pt>
                <c:pt idx="3">
                  <c:v>Japan</c:v>
                </c:pt>
                <c:pt idx="4">
                  <c:v>Emerging markets</c:v>
                </c:pt>
              </c:strCache>
            </c:strRef>
          </c:cat>
          <c:val>
            <c:numRef>
              <c:f>Sheet1!$C$2:$C$6</c:f>
              <c:numCache>
                <c:formatCode>General</c:formatCode>
                <c:ptCount val="5"/>
                <c:pt idx="0">
                  <c:v>3.1</c:v>
                </c:pt>
                <c:pt idx="1">
                  <c:v>2</c:v>
                </c:pt>
                <c:pt idx="2">
                  <c:v>1.2</c:v>
                </c:pt>
                <c:pt idx="3">
                  <c:v>0.5</c:v>
                </c:pt>
                <c:pt idx="4">
                  <c:v>4</c:v>
                </c:pt>
              </c:numCache>
            </c:numRef>
          </c:val>
          <c:extLst>
            <c:ext xmlns:c16="http://schemas.microsoft.com/office/drawing/2014/chart" uri="{C3380CC4-5D6E-409C-BE32-E72D297353CC}">
              <c16:uniqueId val="{00000001-0868-D74B-874F-BB83D804528E}"/>
            </c:ext>
          </c:extLst>
        </c:ser>
        <c:dLbls>
          <c:showLegendKey val="0"/>
          <c:showVal val="0"/>
          <c:showCatName val="0"/>
          <c:showSerName val="0"/>
          <c:showPercent val="0"/>
          <c:showBubbleSize val="0"/>
        </c:dLbls>
        <c:gapWidth val="412"/>
        <c:overlap val="-46"/>
        <c:axId val="1401271007"/>
        <c:axId val="1321606736"/>
      </c:barChart>
      <c:catAx>
        <c:axId val="1401271007"/>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21606736"/>
        <c:crosses val="autoZero"/>
        <c:auto val="1"/>
        <c:lblAlgn val="ctr"/>
        <c:lblOffset val="100"/>
        <c:noMultiLvlLbl val="0"/>
      </c:catAx>
      <c:valAx>
        <c:axId val="1321606736"/>
        <c:scaling>
          <c:orientation val="minMax"/>
        </c:scaling>
        <c:delete val="1"/>
        <c:axPos val="l"/>
        <c:numFmt formatCode="General" sourceLinked="1"/>
        <c:majorTickMark val="none"/>
        <c:minorTickMark val="none"/>
        <c:tickLblPos val="nextTo"/>
        <c:crossAx val="14012710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YTD Return</c:v>
                </c:pt>
              </c:strCache>
            </c:strRef>
          </c:tx>
          <c:spPr>
            <a:solidFill>
              <a:schemeClr val="accent1"/>
            </a:solidFill>
            <a:ln>
              <a:noFill/>
            </a:ln>
            <a:effectLst/>
          </c:spPr>
          <c:invertIfNegative val="0"/>
          <c:cat>
            <c:strRef>
              <c:f>Sheet1!$A$2:$A$7</c:f>
              <c:strCache>
                <c:ptCount val="6"/>
                <c:pt idx="0">
                  <c:v>Hungary</c:v>
                </c:pt>
                <c:pt idx="1">
                  <c:v>Korea </c:v>
                </c:pt>
                <c:pt idx="2">
                  <c:v>South Africa </c:v>
                </c:pt>
                <c:pt idx="3">
                  <c:v>Chile </c:v>
                </c:pt>
                <c:pt idx="4">
                  <c:v>Mexico </c:v>
                </c:pt>
                <c:pt idx="5">
                  <c:v>Brazil</c:v>
                </c:pt>
              </c:strCache>
            </c:strRef>
          </c:cat>
          <c:val>
            <c:numRef>
              <c:f>Sheet1!$B$2:$B$7</c:f>
              <c:numCache>
                <c:formatCode>0%</c:formatCode>
                <c:ptCount val="6"/>
                <c:pt idx="0">
                  <c:v>0.51079907051885587</c:v>
                </c:pt>
                <c:pt idx="1">
                  <c:v>0.56979919423270564</c:v>
                </c:pt>
                <c:pt idx="2">
                  <c:v>0.55719647755160739</c:v>
                </c:pt>
                <c:pt idx="3">
                  <c:v>0.36617344340603752</c:v>
                </c:pt>
                <c:pt idx="4">
                  <c:v>0.48146389480032403</c:v>
                </c:pt>
                <c:pt idx="5">
                  <c:v>0.39910906125203738</c:v>
                </c:pt>
              </c:numCache>
            </c:numRef>
          </c:val>
          <c:extLst>
            <c:ext xmlns:c16="http://schemas.microsoft.com/office/drawing/2014/chart" uri="{C3380CC4-5D6E-409C-BE32-E72D297353CC}">
              <c16:uniqueId val="{00000000-8F7B-E14E-A07D-534CF1E5F086}"/>
            </c:ext>
          </c:extLst>
        </c:ser>
        <c:ser>
          <c:idx val="1"/>
          <c:order val="1"/>
          <c:tx>
            <c:strRef>
              <c:f>Sheet1!$C$1</c:f>
              <c:strCache>
                <c:ptCount val="1"/>
                <c:pt idx="0">
                  <c:v>Forward P/E Premium/Discount vs. 10-Year Average</c:v>
                </c:pt>
              </c:strCache>
            </c:strRef>
          </c:tx>
          <c:spPr>
            <a:solidFill>
              <a:srgbClr val="B7BEC2"/>
            </a:solidFill>
            <a:ln>
              <a:solidFill>
                <a:schemeClr val="tx1"/>
              </a:solidFill>
            </a:ln>
            <a:effectLst/>
          </c:spPr>
          <c:invertIfNegative val="0"/>
          <c:cat>
            <c:strRef>
              <c:f>Sheet1!$A$2:$A$7</c:f>
              <c:strCache>
                <c:ptCount val="6"/>
                <c:pt idx="0">
                  <c:v>Hungary</c:v>
                </c:pt>
                <c:pt idx="1">
                  <c:v>Korea </c:v>
                </c:pt>
                <c:pt idx="2">
                  <c:v>South Africa </c:v>
                </c:pt>
                <c:pt idx="3">
                  <c:v>Chile </c:v>
                </c:pt>
                <c:pt idx="4">
                  <c:v>Mexico </c:v>
                </c:pt>
                <c:pt idx="5">
                  <c:v>Brazil</c:v>
                </c:pt>
              </c:strCache>
            </c:strRef>
          </c:cat>
          <c:val>
            <c:numRef>
              <c:f>Sheet1!$C$2:$C$7</c:f>
              <c:numCache>
                <c:formatCode>0%</c:formatCode>
                <c:ptCount val="6"/>
                <c:pt idx="0">
                  <c:v>-0.23296729017534912</c:v>
                </c:pt>
                <c:pt idx="1">
                  <c:v>8.5055954649855936E-2</c:v>
                </c:pt>
                <c:pt idx="2">
                  <c:v>-5.0337830652193376E-2</c:v>
                </c:pt>
                <c:pt idx="3">
                  <c:v>4.9328679684306542E-2</c:v>
                </c:pt>
                <c:pt idx="4">
                  <c:v>-7.5517819607472142E-2</c:v>
                </c:pt>
                <c:pt idx="5">
                  <c:v>-0.11488855137309635</c:v>
                </c:pt>
              </c:numCache>
            </c:numRef>
          </c:val>
          <c:extLst>
            <c:ext xmlns:c16="http://schemas.microsoft.com/office/drawing/2014/chart" uri="{C3380CC4-5D6E-409C-BE32-E72D297353CC}">
              <c16:uniqueId val="{00000001-8F7B-E14E-A07D-534CF1E5F086}"/>
            </c:ext>
          </c:extLst>
        </c:ser>
        <c:dLbls>
          <c:showLegendKey val="0"/>
          <c:showVal val="0"/>
          <c:showCatName val="0"/>
          <c:showSerName val="0"/>
          <c:showPercent val="0"/>
          <c:showBubbleSize val="0"/>
        </c:dLbls>
        <c:gapWidth val="45"/>
        <c:overlap val="-53"/>
        <c:axId val="1506142208"/>
        <c:axId val="620463663"/>
      </c:barChart>
      <c:catAx>
        <c:axId val="1506142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0463663"/>
        <c:crosses val="autoZero"/>
        <c:auto val="1"/>
        <c:lblAlgn val="ctr"/>
        <c:lblOffset val="100"/>
        <c:noMultiLvlLbl val="0"/>
      </c:catAx>
      <c:valAx>
        <c:axId val="620463663"/>
        <c:scaling>
          <c:orientation val="minMax"/>
          <c:max val="0.75"/>
          <c:min val="-0.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506142208"/>
        <c:crosses val="autoZero"/>
        <c:crossBetween val="between"/>
        <c:majorUnit val="0.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YTD Return</c:v>
                </c:pt>
              </c:strCache>
            </c:strRef>
          </c:tx>
          <c:spPr>
            <a:solidFill>
              <a:srgbClr val="0D90CF"/>
            </a:solidFill>
            <a:ln>
              <a:noFill/>
            </a:ln>
            <a:effectLst/>
          </c:spPr>
          <c:invertIfNegative val="0"/>
          <c:dPt>
            <c:idx val="0"/>
            <c:invertIfNegative val="0"/>
            <c:bubble3D val="0"/>
            <c:spPr>
              <a:solidFill>
                <a:srgbClr val="0D90CF"/>
              </a:solidFill>
              <a:ln>
                <a:noFill/>
              </a:ln>
              <a:effectLst/>
            </c:spPr>
            <c:extLst>
              <c:ext xmlns:c16="http://schemas.microsoft.com/office/drawing/2014/chart" uri="{C3380CC4-5D6E-409C-BE32-E72D297353CC}">
                <c16:uniqueId val="{00000003-8F7B-E14E-A07D-534CF1E5F086}"/>
              </c:ext>
            </c:extLst>
          </c:dPt>
          <c:dPt>
            <c:idx val="2"/>
            <c:invertIfNegative val="0"/>
            <c:bubble3D val="0"/>
            <c:spPr>
              <a:solidFill>
                <a:srgbClr val="0D90CF"/>
              </a:solidFill>
              <a:ln>
                <a:noFill/>
              </a:ln>
              <a:effectLst/>
            </c:spPr>
            <c:extLst>
              <c:ext xmlns:c16="http://schemas.microsoft.com/office/drawing/2014/chart" uri="{C3380CC4-5D6E-409C-BE32-E72D297353CC}">
                <c16:uniqueId val="{00000004-8F7B-E14E-A07D-534CF1E5F086}"/>
              </c:ext>
            </c:extLst>
          </c:dPt>
          <c:dPt>
            <c:idx val="7"/>
            <c:invertIfNegative val="0"/>
            <c:bubble3D val="0"/>
            <c:spPr>
              <a:solidFill>
                <a:srgbClr val="0D90CF"/>
              </a:solidFill>
              <a:ln>
                <a:noFill/>
              </a:ln>
              <a:effectLst/>
            </c:spPr>
            <c:extLst>
              <c:ext xmlns:c16="http://schemas.microsoft.com/office/drawing/2014/chart" uri="{C3380CC4-5D6E-409C-BE32-E72D297353CC}">
                <c16:uniqueId val="{00000005-8F7B-E14E-A07D-534CF1E5F086}"/>
              </c:ext>
            </c:extLst>
          </c:dPt>
          <c:dPt>
            <c:idx val="9"/>
            <c:invertIfNegative val="0"/>
            <c:bubble3D val="0"/>
            <c:spPr>
              <a:solidFill>
                <a:srgbClr val="0D90CF"/>
              </a:solidFill>
              <a:ln>
                <a:noFill/>
              </a:ln>
              <a:effectLst/>
            </c:spPr>
            <c:extLst>
              <c:ext xmlns:c16="http://schemas.microsoft.com/office/drawing/2014/chart" uri="{C3380CC4-5D6E-409C-BE32-E72D297353CC}">
                <c16:uniqueId val="{00000006-8F7B-E14E-A07D-534CF1E5F086}"/>
              </c:ext>
            </c:extLst>
          </c:dPt>
          <c:dPt>
            <c:idx val="10"/>
            <c:invertIfNegative val="0"/>
            <c:bubble3D val="0"/>
            <c:spPr>
              <a:solidFill>
                <a:srgbClr val="0D90CF"/>
              </a:solidFill>
              <a:ln>
                <a:noFill/>
              </a:ln>
              <a:effectLst/>
            </c:spPr>
            <c:extLst>
              <c:ext xmlns:c16="http://schemas.microsoft.com/office/drawing/2014/chart" uri="{C3380CC4-5D6E-409C-BE32-E72D297353CC}">
                <c16:uniqueId val="{00000007-8F7B-E14E-A07D-534CF1E5F086}"/>
              </c:ext>
            </c:extLst>
          </c:dPt>
          <c:cat>
            <c:strRef>
              <c:f>Sheet1!$A$2:$A$5</c:f>
              <c:strCache>
                <c:ptCount val="4"/>
                <c:pt idx="0">
                  <c:v>Spain</c:v>
                </c:pt>
                <c:pt idx="1">
                  <c:v>Italy </c:v>
                </c:pt>
                <c:pt idx="2">
                  <c:v>Germany</c:v>
                </c:pt>
                <c:pt idx="3">
                  <c:v>Finland </c:v>
                </c:pt>
              </c:strCache>
            </c:strRef>
          </c:cat>
          <c:val>
            <c:numRef>
              <c:f>Sheet1!$B$2:$B$5</c:f>
              <c:numCache>
                <c:formatCode>0%</c:formatCode>
                <c:ptCount val="4"/>
                <c:pt idx="0">
                  <c:v>0.61424078793386916</c:v>
                </c:pt>
                <c:pt idx="1">
                  <c:v>0.46483826504641934</c:v>
                </c:pt>
                <c:pt idx="2">
                  <c:v>0.32850448437368973</c:v>
                </c:pt>
                <c:pt idx="3">
                  <c:v>0.37815436195981644</c:v>
                </c:pt>
              </c:numCache>
            </c:numRef>
          </c:val>
          <c:extLst>
            <c:ext xmlns:c16="http://schemas.microsoft.com/office/drawing/2014/chart" uri="{C3380CC4-5D6E-409C-BE32-E72D297353CC}">
              <c16:uniqueId val="{00000000-8F7B-E14E-A07D-534CF1E5F086}"/>
            </c:ext>
          </c:extLst>
        </c:ser>
        <c:ser>
          <c:idx val="1"/>
          <c:order val="1"/>
          <c:tx>
            <c:strRef>
              <c:f>Sheet1!$C$1</c:f>
              <c:strCache>
                <c:ptCount val="1"/>
                <c:pt idx="0">
                  <c:v>Forward P/E Premium/Discount vs. 10-Year Average</c:v>
                </c:pt>
              </c:strCache>
            </c:strRef>
          </c:tx>
          <c:spPr>
            <a:solidFill>
              <a:srgbClr val="B7BEC2"/>
            </a:solidFill>
            <a:ln>
              <a:solidFill>
                <a:schemeClr val="tx1"/>
              </a:solidFill>
            </a:ln>
            <a:effectLst/>
          </c:spPr>
          <c:invertIfNegative val="0"/>
          <c:cat>
            <c:strRef>
              <c:f>Sheet1!$A$2:$A$5</c:f>
              <c:strCache>
                <c:ptCount val="4"/>
                <c:pt idx="0">
                  <c:v>Spain</c:v>
                </c:pt>
                <c:pt idx="1">
                  <c:v>Italy </c:v>
                </c:pt>
                <c:pt idx="2">
                  <c:v>Germany</c:v>
                </c:pt>
                <c:pt idx="3">
                  <c:v>Finland </c:v>
                </c:pt>
              </c:strCache>
            </c:strRef>
          </c:cat>
          <c:val>
            <c:numRef>
              <c:f>Sheet1!$C$2:$C$5</c:f>
              <c:numCache>
                <c:formatCode>0%</c:formatCode>
                <c:ptCount val="4"/>
                <c:pt idx="0">
                  <c:v>3.7040849235921179E-2</c:v>
                </c:pt>
                <c:pt idx="1">
                  <c:v>9.4747423975873254E-2</c:v>
                </c:pt>
                <c:pt idx="2">
                  <c:v>0.14664074839023306</c:v>
                </c:pt>
                <c:pt idx="3">
                  <c:v>-5.0783177909967121E-2</c:v>
                </c:pt>
              </c:numCache>
            </c:numRef>
          </c:val>
          <c:extLst>
            <c:ext xmlns:c16="http://schemas.microsoft.com/office/drawing/2014/chart" uri="{C3380CC4-5D6E-409C-BE32-E72D297353CC}">
              <c16:uniqueId val="{00000001-8F7B-E14E-A07D-534CF1E5F086}"/>
            </c:ext>
          </c:extLst>
        </c:ser>
        <c:dLbls>
          <c:showLegendKey val="0"/>
          <c:showVal val="0"/>
          <c:showCatName val="0"/>
          <c:showSerName val="0"/>
          <c:showPercent val="0"/>
          <c:showBubbleSize val="0"/>
        </c:dLbls>
        <c:gapWidth val="93"/>
        <c:overlap val="-32"/>
        <c:axId val="1506142208"/>
        <c:axId val="620463663"/>
      </c:barChart>
      <c:catAx>
        <c:axId val="1506142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0463663"/>
        <c:crosses val="autoZero"/>
        <c:auto val="1"/>
        <c:lblAlgn val="ctr"/>
        <c:lblOffset val="100"/>
        <c:noMultiLvlLbl val="0"/>
      </c:catAx>
      <c:valAx>
        <c:axId val="620463663"/>
        <c:scaling>
          <c:orientation val="minMax"/>
          <c:max val="0.75"/>
          <c:min val="-0.25"/>
        </c:scaling>
        <c:delete val="1"/>
        <c:axPos val="l"/>
        <c:numFmt formatCode="0%" sourceLinked="0"/>
        <c:majorTickMark val="out"/>
        <c:minorTickMark val="none"/>
        <c:tickLblPos val="nextTo"/>
        <c:crossAx val="1506142208"/>
        <c:crosses val="autoZero"/>
        <c:crossBetween val="between"/>
        <c:majorUnit val="0.3"/>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P/E (ntm)</c:v>
                </c:pt>
              </c:strCache>
            </c:strRef>
          </c:tx>
          <c:spPr>
            <a:solidFill>
              <a:srgbClr val="3F4A51"/>
            </a:solidFill>
            <a:ln>
              <a:solidFill>
                <a:srgbClr val="4F5D65"/>
              </a:solidFill>
            </a:ln>
            <a:effectLst/>
          </c:spPr>
          <c:invertIfNegative val="0"/>
          <c:dPt>
            <c:idx val="0"/>
            <c:invertIfNegative val="0"/>
            <c:bubble3D val="0"/>
            <c:spPr>
              <a:solidFill>
                <a:srgbClr val="3F4A51"/>
              </a:solidFill>
              <a:ln>
                <a:solidFill>
                  <a:srgbClr val="4F5D65"/>
                </a:solidFill>
              </a:ln>
              <a:effectLst/>
            </c:spPr>
            <c:extLst>
              <c:ext xmlns:c16="http://schemas.microsoft.com/office/drawing/2014/chart" uri="{C3380CC4-5D6E-409C-BE32-E72D297353CC}">
                <c16:uniqueId val="{00000003-8F7B-E14E-A07D-534CF1E5F086}"/>
              </c:ext>
            </c:extLst>
          </c:dPt>
          <c:dPt>
            <c:idx val="2"/>
            <c:invertIfNegative val="0"/>
            <c:bubble3D val="0"/>
            <c:spPr>
              <a:solidFill>
                <a:srgbClr val="3F4A51"/>
              </a:solidFill>
              <a:ln>
                <a:solidFill>
                  <a:srgbClr val="4F5D65"/>
                </a:solidFill>
              </a:ln>
              <a:effectLst/>
            </c:spPr>
            <c:extLst>
              <c:ext xmlns:c16="http://schemas.microsoft.com/office/drawing/2014/chart" uri="{C3380CC4-5D6E-409C-BE32-E72D297353CC}">
                <c16:uniqueId val="{00000004-8F7B-E14E-A07D-534CF1E5F086}"/>
              </c:ext>
            </c:extLst>
          </c:dPt>
          <c:dPt>
            <c:idx val="7"/>
            <c:invertIfNegative val="0"/>
            <c:bubble3D val="0"/>
            <c:spPr>
              <a:solidFill>
                <a:srgbClr val="3F4A51"/>
              </a:solidFill>
              <a:ln>
                <a:solidFill>
                  <a:srgbClr val="4F5D65"/>
                </a:solidFill>
              </a:ln>
              <a:effectLst/>
            </c:spPr>
            <c:extLst>
              <c:ext xmlns:c16="http://schemas.microsoft.com/office/drawing/2014/chart" uri="{C3380CC4-5D6E-409C-BE32-E72D297353CC}">
                <c16:uniqueId val="{00000005-8F7B-E14E-A07D-534CF1E5F086}"/>
              </c:ext>
            </c:extLst>
          </c:dPt>
          <c:dPt>
            <c:idx val="9"/>
            <c:invertIfNegative val="0"/>
            <c:bubble3D val="0"/>
            <c:spPr>
              <a:solidFill>
                <a:srgbClr val="3F4A51"/>
              </a:solidFill>
              <a:ln>
                <a:solidFill>
                  <a:srgbClr val="4F5D65"/>
                </a:solidFill>
              </a:ln>
              <a:effectLst/>
            </c:spPr>
            <c:extLst>
              <c:ext xmlns:c16="http://schemas.microsoft.com/office/drawing/2014/chart" uri="{C3380CC4-5D6E-409C-BE32-E72D297353CC}">
                <c16:uniqueId val="{00000006-8F7B-E14E-A07D-534CF1E5F086}"/>
              </c:ext>
            </c:extLst>
          </c:dPt>
          <c:dPt>
            <c:idx val="10"/>
            <c:invertIfNegative val="0"/>
            <c:bubble3D val="0"/>
            <c:spPr>
              <a:solidFill>
                <a:srgbClr val="3F4A51"/>
              </a:solidFill>
              <a:ln>
                <a:solidFill>
                  <a:srgbClr val="4F5D65"/>
                </a:solidFill>
              </a:ln>
              <a:effectLst/>
            </c:spPr>
            <c:extLst>
              <c:ext xmlns:c16="http://schemas.microsoft.com/office/drawing/2014/chart" uri="{C3380CC4-5D6E-409C-BE32-E72D297353CC}">
                <c16:uniqueId val="{00000007-8F7B-E14E-A07D-534CF1E5F086}"/>
              </c:ext>
            </c:extLst>
          </c:dPt>
          <c:cat>
            <c:strRef>
              <c:f>Sheet1!$A$2</c:f>
              <c:strCache>
                <c:ptCount val="1"/>
                <c:pt idx="0">
                  <c:v>USA</c:v>
                </c:pt>
              </c:strCache>
            </c:strRef>
          </c:cat>
          <c:val>
            <c:numRef>
              <c:f>Sheet1!$B$2</c:f>
              <c:numCache>
                <c:formatCode>0%</c:formatCode>
                <c:ptCount val="1"/>
                <c:pt idx="0">
                  <c:v>0.14645455707492694</c:v>
                </c:pt>
              </c:numCache>
            </c:numRef>
          </c:val>
          <c:extLst>
            <c:ext xmlns:c16="http://schemas.microsoft.com/office/drawing/2014/chart" uri="{C3380CC4-5D6E-409C-BE32-E72D297353CC}">
              <c16:uniqueId val="{00000000-8F7B-E14E-A07D-534CF1E5F086}"/>
            </c:ext>
          </c:extLst>
        </c:ser>
        <c:ser>
          <c:idx val="1"/>
          <c:order val="1"/>
          <c:tx>
            <c:strRef>
              <c:f>Sheet1!$C$1</c:f>
              <c:strCache>
                <c:ptCount val="1"/>
                <c:pt idx="0">
                  <c:v>10-year avg P/E</c:v>
                </c:pt>
              </c:strCache>
            </c:strRef>
          </c:tx>
          <c:spPr>
            <a:solidFill>
              <a:srgbClr val="B7BEC2"/>
            </a:solidFill>
            <a:ln>
              <a:solidFill>
                <a:schemeClr val="tx1"/>
              </a:solidFill>
            </a:ln>
            <a:effectLst/>
          </c:spPr>
          <c:invertIfNegative val="0"/>
          <c:cat>
            <c:strRef>
              <c:f>Sheet1!$A$2</c:f>
              <c:strCache>
                <c:ptCount val="1"/>
                <c:pt idx="0">
                  <c:v>USA</c:v>
                </c:pt>
              </c:strCache>
            </c:strRef>
          </c:cat>
          <c:val>
            <c:numRef>
              <c:f>Sheet1!$C$2</c:f>
              <c:numCache>
                <c:formatCode>0%</c:formatCode>
                <c:ptCount val="1"/>
                <c:pt idx="0">
                  <c:v>0.21802060016712166</c:v>
                </c:pt>
              </c:numCache>
            </c:numRef>
          </c:val>
          <c:extLst>
            <c:ext xmlns:c16="http://schemas.microsoft.com/office/drawing/2014/chart" uri="{C3380CC4-5D6E-409C-BE32-E72D297353CC}">
              <c16:uniqueId val="{00000001-8F7B-E14E-A07D-534CF1E5F086}"/>
            </c:ext>
          </c:extLst>
        </c:ser>
        <c:dLbls>
          <c:showLegendKey val="0"/>
          <c:showVal val="0"/>
          <c:showCatName val="0"/>
          <c:showSerName val="0"/>
          <c:showPercent val="0"/>
          <c:showBubbleSize val="0"/>
        </c:dLbls>
        <c:gapWidth val="74"/>
        <c:overlap val="-32"/>
        <c:axId val="1506142208"/>
        <c:axId val="620463663"/>
      </c:barChart>
      <c:catAx>
        <c:axId val="1506142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0463663"/>
        <c:crosses val="autoZero"/>
        <c:auto val="1"/>
        <c:lblAlgn val="ctr"/>
        <c:lblOffset val="100"/>
        <c:noMultiLvlLbl val="0"/>
      </c:catAx>
      <c:valAx>
        <c:axId val="620463663"/>
        <c:scaling>
          <c:orientation val="minMax"/>
          <c:max val="0.75"/>
          <c:min val="-0.25"/>
        </c:scaling>
        <c:delete val="1"/>
        <c:axPos val="l"/>
        <c:numFmt formatCode="0%" sourceLinked="0"/>
        <c:majorTickMark val="out"/>
        <c:minorTickMark val="none"/>
        <c:tickLblPos val="nextTo"/>
        <c:crossAx val="1506142208"/>
        <c:crosses val="autoZero"/>
        <c:crossBetween val="between"/>
        <c:majorUnit val="0.3"/>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cat>
            <c:numRef>
              <c:f>Sheet1!$A$2:$A$187</c:f>
              <c:numCache>
                <c:formatCode>m/d/yy</c:formatCode>
                <c:ptCount val="186"/>
                <c:pt idx="0">
                  <c:v>45659</c:v>
                </c:pt>
                <c:pt idx="1">
                  <c:v>45660</c:v>
                </c:pt>
                <c:pt idx="2">
                  <c:v>45663</c:v>
                </c:pt>
                <c:pt idx="3">
                  <c:v>45664</c:v>
                </c:pt>
                <c:pt idx="4">
                  <c:v>45665</c:v>
                </c:pt>
                <c:pt idx="5">
                  <c:v>45667</c:v>
                </c:pt>
                <c:pt idx="6">
                  <c:v>45670</c:v>
                </c:pt>
                <c:pt idx="7">
                  <c:v>45671</c:v>
                </c:pt>
                <c:pt idx="8">
                  <c:v>45672</c:v>
                </c:pt>
                <c:pt idx="9">
                  <c:v>45673</c:v>
                </c:pt>
                <c:pt idx="10">
                  <c:v>45674</c:v>
                </c:pt>
                <c:pt idx="11">
                  <c:v>45678</c:v>
                </c:pt>
                <c:pt idx="12">
                  <c:v>45679</c:v>
                </c:pt>
                <c:pt idx="13">
                  <c:v>45680</c:v>
                </c:pt>
                <c:pt idx="14">
                  <c:v>45681</c:v>
                </c:pt>
                <c:pt idx="15">
                  <c:v>45684</c:v>
                </c:pt>
                <c:pt idx="16">
                  <c:v>45685</c:v>
                </c:pt>
                <c:pt idx="17">
                  <c:v>45686</c:v>
                </c:pt>
                <c:pt idx="18">
                  <c:v>45687</c:v>
                </c:pt>
                <c:pt idx="19">
                  <c:v>45688</c:v>
                </c:pt>
                <c:pt idx="20">
                  <c:v>45691</c:v>
                </c:pt>
                <c:pt idx="21">
                  <c:v>45692</c:v>
                </c:pt>
                <c:pt idx="22">
                  <c:v>45693</c:v>
                </c:pt>
                <c:pt idx="23">
                  <c:v>45694</c:v>
                </c:pt>
                <c:pt idx="24">
                  <c:v>45695</c:v>
                </c:pt>
                <c:pt idx="25">
                  <c:v>45698</c:v>
                </c:pt>
                <c:pt idx="26">
                  <c:v>45699</c:v>
                </c:pt>
                <c:pt idx="27">
                  <c:v>45700</c:v>
                </c:pt>
                <c:pt idx="28">
                  <c:v>45701</c:v>
                </c:pt>
                <c:pt idx="29">
                  <c:v>45702</c:v>
                </c:pt>
                <c:pt idx="30">
                  <c:v>45706</c:v>
                </c:pt>
                <c:pt idx="31">
                  <c:v>45707</c:v>
                </c:pt>
                <c:pt idx="32">
                  <c:v>45708</c:v>
                </c:pt>
                <c:pt idx="33">
                  <c:v>45709</c:v>
                </c:pt>
                <c:pt idx="34">
                  <c:v>45712</c:v>
                </c:pt>
                <c:pt idx="35">
                  <c:v>45713</c:v>
                </c:pt>
                <c:pt idx="36">
                  <c:v>45714</c:v>
                </c:pt>
                <c:pt idx="37">
                  <c:v>45715</c:v>
                </c:pt>
                <c:pt idx="38">
                  <c:v>45716</c:v>
                </c:pt>
                <c:pt idx="39">
                  <c:v>45719</c:v>
                </c:pt>
                <c:pt idx="40">
                  <c:v>45720</c:v>
                </c:pt>
                <c:pt idx="41">
                  <c:v>45721</c:v>
                </c:pt>
                <c:pt idx="42">
                  <c:v>45722</c:v>
                </c:pt>
                <c:pt idx="43">
                  <c:v>45723</c:v>
                </c:pt>
                <c:pt idx="44">
                  <c:v>45726</c:v>
                </c:pt>
                <c:pt idx="45">
                  <c:v>45727</c:v>
                </c:pt>
                <c:pt idx="46">
                  <c:v>45728</c:v>
                </c:pt>
                <c:pt idx="47">
                  <c:v>45729</c:v>
                </c:pt>
                <c:pt idx="48">
                  <c:v>45730</c:v>
                </c:pt>
                <c:pt idx="49">
                  <c:v>45733</c:v>
                </c:pt>
                <c:pt idx="50">
                  <c:v>45734</c:v>
                </c:pt>
                <c:pt idx="51">
                  <c:v>45735</c:v>
                </c:pt>
                <c:pt idx="52">
                  <c:v>45736</c:v>
                </c:pt>
                <c:pt idx="53">
                  <c:v>45737</c:v>
                </c:pt>
                <c:pt idx="54">
                  <c:v>45740</c:v>
                </c:pt>
                <c:pt idx="55">
                  <c:v>45741</c:v>
                </c:pt>
                <c:pt idx="56">
                  <c:v>45742</c:v>
                </c:pt>
                <c:pt idx="57">
                  <c:v>45743</c:v>
                </c:pt>
                <c:pt idx="58">
                  <c:v>45744</c:v>
                </c:pt>
                <c:pt idx="59">
                  <c:v>45747</c:v>
                </c:pt>
                <c:pt idx="60">
                  <c:v>45748</c:v>
                </c:pt>
                <c:pt idx="61">
                  <c:v>45749</c:v>
                </c:pt>
                <c:pt idx="62">
                  <c:v>45750</c:v>
                </c:pt>
                <c:pt idx="63">
                  <c:v>45751</c:v>
                </c:pt>
                <c:pt idx="64">
                  <c:v>45754</c:v>
                </c:pt>
                <c:pt idx="65">
                  <c:v>45755</c:v>
                </c:pt>
                <c:pt idx="66">
                  <c:v>45756</c:v>
                </c:pt>
                <c:pt idx="67">
                  <c:v>45757</c:v>
                </c:pt>
                <c:pt idx="68">
                  <c:v>45758</c:v>
                </c:pt>
                <c:pt idx="69">
                  <c:v>45761</c:v>
                </c:pt>
                <c:pt idx="70">
                  <c:v>45762</c:v>
                </c:pt>
                <c:pt idx="71">
                  <c:v>45763</c:v>
                </c:pt>
                <c:pt idx="72">
                  <c:v>45764</c:v>
                </c:pt>
                <c:pt idx="73">
                  <c:v>45768</c:v>
                </c:pt>
                <c:pt idx="74">
                  <c:v>45769</c:v>
                </c:pt>
                <c:pt idx="75">
                  <c:v>45770</c:v>
                </c:pt>
                <c:pt idx="76">
                  <c:v>45771</c:v>
                </c:pt>
                <c:pt idx="77">
                  <c:v>45772</c:v>
                </c:pt>
                <c:pt idx="78">
                  <c:v>45775</c:v>
                </c:pt>
                <c:pt idx="79">
                  <c:v>45776</c:v>
                </c:pt>
                <c:pt idx="80">
                  <c:v>45777</c:v>
                </c:pt>
                <c:pt idx="81">
                  <c:v>45778</c:v>
                </c:pt>
                <c:pt idx="82">
                  <c:v>45779</c:v>
                </c:pt>
                <c:pt idx="83">
                  <c:v>45782</c:v>
                </c:pt>
                <c:pt idx="84">
                  <c:v>45783</c:v>
                </c:pt>
                <c:pt idx="85">
                  <c:v>45784</c:v>
                </c:pt>
                <c:pt idx="86">
                  <c:v>45785</c:v>
                </c:pt>
                <c:pt idx="87">
                  <c:v>45786</c:v>
                </c:pt>
                <c:pt idx="88">
                  <c:v>45789</c:v>
                </c:pt>
                <c:pt idx="89">
                  <c:v>45790</c:v>
                </c:pt>
                <c:pt idx="90">
                  <c:v>45791</c:v>
                </c:pt>
                <c:pt idx="91">
                  <c:v>45792</c:v>
                </c:pt>
                <c:pt idx="92">
                  <c:v>45793</c:v>
                </c:pt>
                <c:pt idx="93">
                  <c:v>45796</c:v>
                </c:pt>
                <c:pt idx="94">
                  <c:v>45797</c:v>
                </c:pt>
                <c:pt idx="95">
                  <c:v>45798</c:v>
                </c:pt>
                <c:pt idx="96">
                  <c:v>45799</c:v>
                </c:pt>
                <c:pt idx="97">
                  <c:v>45800</c:v>
                </c:pt>
                <c:pt idx="98">
                  <c:v>45804</c:v>
                </c:pt>
                <c:pt idx="99">
                  <c:v>45805</c:v>
                </c:pt>
                <c:pt idx="100">
                  <c:v>45806</c:v>
                </c:pt>
                <c:pt idx="101">
                  <c:v>45807</c:v>
                </c:pt>
                <c:pt idx="102">
                  <c:v>45810</c:v>
                </c:pt>
                <c:pt idx="103">
                  <c:v>45811</c:v>
                </c:pt>
                <c:pt idx="104">
                  <c:v>45812</c:v>
                </c:pt>
                <c:pt idx="105">
                  <c:v>45813</c:v>
                </c:pt>
                <c:pt idx="106">
                  <c:v>45814</c:v>
                </c:pt>
                <c:pt idx="107">
                  <c:v>45817</c:v>
                </c:pt>
                <c:pt idx="108">
                  <c:v>45818</c:v>
                </c:pt>
                <c:pt idx="109">
                  <c:v>45819</c:v>
                </c:pt>
                <c:pt idx="110">
                  <c:v>45820</c:v>
                </c:pt>
                <c:pt idx="111">
                  <c:v>45821</c:v>
                </c:pt>
                <c:pt idx="112">
                  <c:v>45824</c:v>
                </c:pt>
                <c:pt idx="113">
                  <c:v>45825</c:v>
                </c:pt>
                <c:pt idx="114">
                  <c:v>45826</c:v>
                </c:pt>
                <c:pt idx="115">
                  <c:v>45828</c:v>
                </c:pt>
                <c:pt idx="116">
                  <c:v>45831</c:v>
                </c:pt>
                <c:pt idx="117">
                  <c:v>45832</c:v>
                </c:pt>
                <c:pt idx="118">
                  <c:v>45833</c:v>
                </c:pt>
                <c:pt idx="119">
                  <c:v>45834</c:v>
                </c:pt>
                <c:pt idx="120">
                  <c:v>45835</c:v>
                </c:pt>
                <c:pt idx="121">
                  <c:v>45838</c:v>
                </c:pt>
                <c:pt idx="122">
                  <c:v>45839</c:v>
                </c:pt>
                <c:pt idx="123">
                  <c:v>45840</c:v>
                </c:pt>
                <c:pt idx="124">
                  <c:v>45841</c:v>
                </c:pt>
                <c:pt idx="125">
                  <c:v>45845</c:v>
                </c:pt>
                <c:pt idx="126">
                  <c:v>45846</c:v>
                </c:pt>
                <c:pt idx="127">
                  <c:v>45847</c:v>
                </c:pt>
                <c:pt idx="128">
                  <c:v>45848</c:v>
                </c:pt>
                <c:pt idx="129">
                  <c:v>45849</c:v>
                </c:pt>
                <c:pt idx="130">
                  <c:v>45852</c:v>
                </c:pt>
                <c:pt idx="131">
                  <c:v>45853</c:v>
                </c:pt>
                <c:pt idx="132">
                  <c:v>45854</c:v>
                </c:pt>
                <c:pt idx="133">
                  <c:v>45855</c:v>
                </c:pt>
                <c:pt idx="134">
                  <c:v>45856</c:v>
                </c:pt>
                <c:pt idx="135">
                  <c:v>45859</c:v>
                </c:pt>
                <c:pt idx="136">
                  <c:v>45860</c:v>
                </c:pt>
                <c:pt idx="137">
                  <c:v>45861</c:v>
                </c:pt>
                <c:pt idx="138">
                  <c:v>45862</c:v>
                </c:pt>
                <c:pt idx="139">
                  <c:v>45863</c:v>
                </c:pt>
                <c:pt idx="140">
                  <c:v>45866</c:v>
                </c:pt>
                <c:pt idx="141">
                  <c:v>45867</c:v>
                </c:pt>
                <c:pt idx="142">
                  <c:v>45868</c:v>
                </c:pt>
                <c:pt idx="143">
                  <c:v>45869</c:v>
                </c:pt>
                <c:pt idx="144">
                  <c:v>45870</c:v>
                </c:pt>
                <c:pt idx="145">
                  <c:v>45873</c:v>
                </c:pt>
                <c:pt idx="146">
                  <c:v>45874</c:v>
                </c:pt>
                <c:pt idx="147">
                  <c:v>45875</c:v>
                </c:pt>
                <c:pt idx="148">
                  <c:v>45876</c:v>
                </c:pt>
                <c:pt idx="149">
                  <c:v>45877</c:v>
                </c:pt>
                <c:pt idx="150">
                  <c:v>45880</c:v>
                </c:pt>
                <c:pt idx="151">
                  <c:v>45881</c:v>
                </c:pt>
                <c:pt idx="152">
                  <c:v>45882</c:v>
                </c:pt>
                <c:pt idx="153">
                  <c:v>45883</c:v>
                </c:pt>
                <c:pt idx="154">
                  <c:v>45884</c:v>
                </c:pt>
                <c:pt idx="155">
                  <c:v>45887</c:v>
                </c:pt>
                <c:pt idx="156">
                  <c:v>45888</c:v>
                </c:pt>
                <c:pt idx="157">
                  <c:v>45889</c:v>
                </c:pt>
                <c:pt idx="158">
                  <c:v>45890</c:v>
                </c:pt>
                <c:pt idx="159">
                  <c:v>45891</c:v>
                </c:pt>
                <c:pt idx="160">
                  <c:v>45894</c:v>
                </c:pt>
                <c:pt idx="161">
                  <c:v>45895</c:v>
                </c:pt>
                <c:pt idx="162">
                  <c:v>45896</c:v>
                </c:pt>
                <c:pt idx="163">
                  <c:v>45897</c:v>
                </c:pt>
                <c:pt idx="164">
                  <c:v>45898</c:v>
                </c:pt>
                <c:pt idx="165">
                  <c:v>45902</c:v>
                </c:pt>
                <c:pt idx="166">
                  <c:v>45903</c:v>
                </c:pt>
                <c:pt idx="167">
                  <c:v>45904</c:v>
                </c:pt>
                <c:pt idx="168">
                  <c:v>45905</c:v>
                </c:pt>
                <c:pt idx="169">
                  <c:v>45908</c:v>
                </c:pt>
                <c:pt idx="170">
                  <c:v>45909</c:v>
                </c:pt>
                <c:pt idx="171">
                  <c:v>45910</c:v>
                </c:pt>
                <c:pt idx="172">
                  <c:v>45911</c:v>
                </c:pt>
                <c:pt idx="173">
                  <c:v>45912</c:v>
                </c:pt>
                <c:pt idx="174">
                  <c:v>45915</c:v>
                </c:pt>
                <c:pt idx="175">
                  <c:v>45916</c:v>
                </c:pt>
                <c:pt idx="176">
                  <c:v>45917</c:v>
                </c:pt>
                <c:pt idx="177">
                  <c:v>45918</c:v>
                </c:pt>
                <c:pt idx="178">
                  <c:v>45919</c:v>
                </c:pt>
                <c:pt idx="179">
                  <c:v>45922</c:v>
                </c:pt>
                <c:pt idx="180">
                  <c:v>45923</c:v>
                </c:pt>
                <c:pt idx="181">
                  <c:v>45924</c:v>
                </c:pt>
                <c:pt idx="182">
                  <c:v>45925</c:v>
                </c:pt>
                <c:pt idx="183">
                  <c:v>45926</c:v>
                </c:pt>
                <c:pt idx="184">
                  <c:v>45929</c:v>
                </c:pt>
                <c:pt idx="185">
                  <c:v>45930</c:v>
                </c:pt>
              </c:numCache>
            </c:numRef>
          </c:cat>
          <c:val>
            <c:numRef>
              <c:f>Sheet1!$B$2:$B$187</c:f>
              <c:numCache>
                <c:formatCode>0.0</c:formatCode>
                <c:ptCount val="186"/>
                <c:pt idx="0">
                  <c:v>52.49</c:v>
                </c:pt>
                <c:pt idx="1">
                  <c:v>54.08</c:v>
                </c:pt>
                <c:pt idx="2">
                  <c:v>52.09</c:v>
                </c:pt>
                <c:pt idx="3">
                  <c:v>51.89</c:v>
                </c:pt>
                <c:pt idx="4">
                  <c:v>52.88</c:v>
                </c:pt>
                <c:pt idx="5">
                  <c:v>48.71</c:v>
                </c:pt>
                <c:pt idx="6">
                  <c:v>51.29</c:v>
                </c:pt>
                <c:pt idx="7">
                  <c:v>54.08</c:v>
                </c:pt>
                <c:pt idx="8">
                  <c:v>55.07</c:v>
                </c:pt>
                <c:pt idx="9">
                  <c:v>58.05</c:v>
                </c:pt>
                <c:pt idx="10">
                  <c:v>57.85</c:v>
                </c:pt>
                <c:pt idx="11">
                  <c:v>60.44</c:v>
                </c:pt>
                <c:pt idx="12">
                  <c:v>59.24</c:v>
                </c:pt>
                <c:pt idx="13">
                  <c:v>59.44</c:v>
                </c:pt>
                <c:pt idx="14">
                  <c:v>59.44</c:v>
                </c:pt>
                <c:pt idx="15">
                  <c:v>62.62</c:v>
                </c:pt>
                <c:pt idx="16">
                  <c:v>59.84</c:v>
                </c:pt>
                <c:pt idx="17">
                  <c:v>58.45</c:v>
                </c:pt>
                <c:pt idx="18">
                  <c:v>60.83</c:v>
                </c:pt>
                <c:pt idx="19">
                  <c:v>58.85</c:v>
                </c:pt>
                <c:pt idx="20">
                  <c:v>57.46</c:v>
                </c:pt>
                <c:pt idx="21">
                  <c:v>56.46</c:v>
                </c:pt>
                <c:pt idx="22">
                  <c:v>58.45</c:v>
                </c:pt>
                <c:pt idx="23">
                  <c:v>57.46</c:v>
                </c:pt>
                <c:pt idx="24">
                  <c:v>57.06</c:v>
                </c:pt>
                <c:pt idx="25">
                  <c:v>58.65</c:v>
                </c:pt>
                <c:pt idx="26">
                  <c:v>57.26</c:v>
                </c:pt>
                <c:pt idx="27">
                  <c:v>56.26</c:v>
                </c:pt>
                <c:pt idx="28">
                  <c:v>58.65</c:v>
                </c:pt>
                <c:pt idx="29">
                  <c:v>58.05</c:v>
                </c:pt>
                <c:pt idx="30">
                  <c:v>59.05</c:v>
                </c:pt>
                <c:pt idx="31">
                  <c:v>60.44</c:v>
                </c:pt>
                <c:pt idx="32">
                  <c:v>61.03</c:v>
                </c:pt>
                <c:pt idx="33">
                  <c:v>57.85</c:v>
                </c:pt>
                <c:pt idx="34">
                  <c:v>58.25</c:v>
                </c:pt>
                <c:pt idx="35">
                  <c:v>57.46</c:v>
                </c:pt>
                <c:pt idx="36">
                  <c:v>57.26</c:v>
                </c:pt>
                <c:pt idx="37">
                  <c:v>54.47</c:v>
                </c:pt>
                <c:pt idx="38">
                  <c:v>57.46</c:v>
                </c:pt>
                <c:pt idx="39">
                  <c:v>54.67</c:v>
                </c:pt>
                <c:pt idx="40">
                  <c:v>48.11</c:v>
                </c:pt>
                <c:pt idx="41">
                  <c:v>49.3</c:v>
                </c:pt>
                <c:pt idx="42">
                  <c:v>46.72</c:v>
                </c:pt>
                <c:pt idx="43">
                  <c:v>49.3</c:v>
                </c:pt>
                <c:pt idx="44">
                  <c:v>41.95</c:v>
                </c:pt>
                <c:pt idx="45">
                  <c:v>37.97</c:v>
                </c:pt>
                <c:pt idx="46">
                  <c:v>35.590000000000003</c:v>
                </c:pt>
                <c:pt idx="47">
                  <c:v>32.6</c:v>
                </c:pt>
                <c:pt idx="48">
                  <c:v>37.97</c:v>
                </c:pt>
                <c:pt idx="49">
                  <c:v>40.76</c:v>
                </c:pt>
                <c:pt idx="50">
                  <c:v>40.56</c:v>
                </c:pt>
                <c:pt idx="51">
                  <c:v>42.15</c:v>
                </c:pt>
                <c:pt idx="52">
                  <c:v>41.15</c:v>
                </c:pt>
                <c:pt idx="53">
                  <c:v>40.159999999999997</c:v>
                </c:pt>
                <c:pt idx="54">
                  <c:v>44.93</c:v>
                </c:pt>
                <c:pt idx="55">
                  <c:v>44.93</c:v>
                </c:pt>
                <c:pt idx="56">
                  <c:v>45.13</c:v>
                </c:pt>
                <c:pt idx="57">
                  <c:v>43.14</c:v>
                </c:pt>
                <c:pt idx="58">
                  <c:v>37.770000000000003</c:v>
                </c:pt>
                <c:pt idx="59">
                  <c:v>41.75</c:v>
                </c:pt>
                <c:pt idx="60">
                  <c:v>41.75</c:v>
                </c:pt>
                <c:pt idx="61">
                  <c:v>45.53</c:v>
                </c:pt>
                <c:pt idx="62">
                  <c:v>35.39</c:v>
                </c:pt>
                <c:pt idx="63">
                  <c:v>21.27</c:v>
                </c:pt>
                <c:pt idx="64">
                  <c:v>17.89</c:v>
                </c:pt>
                <c:pt idx="65">
                  <c:v>16.7</c:v>
                </c:pt>
                <c:pt idx="66">
                  <c:v>28.43</c:v>
                </c:pt>
                <c:pt idx="67">
                  <c:v>24.25</c:v>
                </c:pt>
                <c:pt idx="68">
                  <c:v>27.63</c:v>
                </c:pt>
                <c:pt idx="69">
                  <c:v>29.82</c:v>
                </c:pt>
                <c:pt idx="70">
                  <c:v>29.03</c:v>
                </c:pt>
                <c:pt idx="71">
                  <c:v>27.24</c:v>
                </c:pt>
                <c:pt idx="72">
                  <c:v>29.42</c:v>
                </c:pt>
                <c:pt idx="73">
                  <c:v>24.06</c:v>
                </c:pt>
                <c:pt idx="74">
                  <c:v>29.42</c:v>
                </c:pt>
                <c:pt idx="75">
                  <c:v>29.62</c:v>
                </c:pt>
                <c:pt idx="76">
                  <c:v>32.01</c:v>
                </c:pt>
                <c:pt idx="77">
                  <c:v>32.21</c:v>
                </c:pt>
                <c:pt idx="78">
                  <c:v>32.409999999999997</c:v>
                </c:pt>
                <c:pt idx="79">
                  <c:v>33.799999999999997</c:v>
                </c:pt>
                <c:pt idx="80">
                  <c:v>34.99</c:v>
                </c:pt>
                <c:pt idx="81">
                  <c:v>34.79</c:v>
                </c:pt>
                <c:pt idx="82">
                  <c:v>40.36</c:v>
                </c:pt>
                <c:pt idx="83">
                  <c:v>39.76</c:v>
                </c:pt>
                <c:pt idx="84">
                  <c:v>36.380000000000003</c:v>
                </c:pt>
                <c:pt idx="85">
                  <c:v>40.159999999999997</c:v>
                </c:pt>
                <c:pt idx="86">
                  <c:v>42.35</c:v>
                </c:pt>
                <c:pt idx="87">
                  <c:v>41.75</c:v>
                </c:pt>
                <c:pt idx="88">
                  <c:v>49.9</c:v>
                </c:pt>
                <c:pt idx="89">
                  <c:v>49.3</c:v>
                </c:pt>
                <c:pt idx="90">
                  <c:v>47.71</c:v>
                </c:pt>
                <c:pt idx="91">
                  <c:v>51.69</c:v>
                </c:pt>
                <c:pt idx="92">
                  <c:v>54.87</c:v>
                </c:pt>
                <c:pt idx="93">
                  <c:v>54.47</c:v>
                </c:pt>
                <c:pt idx="94">
                  <c:v>52.88</c:v>
                </c:pt>
                <c:pt idx="95">
                  <c:v>47.12</c:v>
                </c:pt>
                <c:pt idx="96">
                  <c:v>46.12</c:v>
                </c:pt>
                <c:pt idx="97">
                  <c:v>44.93</c:v>
                </c:pt>
                <c:pt idx="98">
                  <c:v>49.11</c:v>
                </c:pt>
                <c:pt idx="99">
                  <c:v>45.92</c:v>
                </c:pt>
                <c:pt idx="100">
                  <c:v>47.71</c:v>
                </c:pt>
                <c:pt idx="101">
                  <c:v>47.32</c:v>
                </c:pt>
                <c:pt idx="102">
                  <c:v>46.92</c:v>
                </c:pt>
                <c:pt idx="103">
                  <c:v>48.71</c:v>
                </c:pt>
                <c:pt idx="104">
                  <c:v>47.51</c:v>
                </c:pt>
                <c:pt idx="105">
                  <c:v>46.12</c:v>
                </c:pt>
                <c:pt idx="106">
                  <c:v>49.3</c:v>
                </c:pt>
                <c:pt idx="107">
                  <c:v>48.71</c:v>
                </c:pt>
                <c:pt idx="108">
                  <c:v>51.89</c:v>
                </c:pt>
                <c:pt idx="109">
                  <c:v>50.5</c:v>
                </c:pt>
                <c:pt idx="110">
                  <c:v>51.89</c:v>
                </c:pt>
                <c:pt idx="111">
                  <c:v>47.32</c:v>
                </c:pt>
                <c:pt idx="112">
                  <c:v>49.9</c:v>
                </c:pt>
                <c:pt idx="113">
                  <c:v>45.13</c:v>
                </c:pt>
                <c:pt idx="114">
                  <c:v>44.73</c:v>
                </c:pt>
                <c:pt idx="115">
                  <c:v>45.73</c:v>
                </c:pt>
                <c:pt idx="116">
                  <c:v>49.11</c:v>
                </c:pt>
                <c:pt idx="117">
                  <c:v>51.49</c:v>
                </c:pt>
                <c:pt idx="118">
                  <c:v>46.92</c:v>
                </c:pt>
                <c:pt idx="119">
                  <c:v>50.5</c:v>
                </c:pt>
                <c:pt idx="120">
                  <c:v>51.89</c:v>
                </c:pt>
                <c:pt idx="121">
                  <c:v>53.08</c:v>
                </c:pt>
                <c:pt idx="122">
                  <c:v>59.64</c:v>
                </c:pt>
                <c:pt idx="123">
                  <c:v>59.36</c:v>
                </c:pt>
                <c:pt idx="124">
                  <c:v>61.35</c:v>
                </c:pt>
                <c:pt idx="125">
                  <c:v>58.17</c:v>
                </c:pt>
                <c:pt idx="126">
                  <c:v>59.16</c:v>
                </c:pt>
                <c:pt idx="127">
                  <c:v>60.64</c:v>
                </c:pt>
                <c:pt idx="128">
                  <c:v>62.82</c:v>
                </c:pt>
                <c:pt idx="129">
                  <c:v>60.24</c:v>
                </c:pt>
                <c:pt idx="130">
                  <c:v>59.64</c:v>
                </c:pt>
                <c:pt idx="131">
                  <c:v>55.86</c:v>
                </c:pt>
                <c:pt idx="132">
                  <c:v>55.86</c:v>
                </c:pt>
                <c:pt idx="133">
                  <c:v>58.96</c:v>
                </c:pt>
                <c:pt idx="134">
                  <c:v>58.17</c:v>
                </c:pt>
                <c:pt idx="135">
                  <c:v>57.57</c:v>
                </c:pt>
                <c:pt idx="136">
                  <c:v>62.35</c:v>
                </c:pt>
                <c:pt idx="137">
                  <c:v>64.41</c:v>
                </c:pt>
                <c:pt idx="138">
                  <c:v>62.82</c:v>
                </c:pt>
                <c:pt idx="139">
                  <c:v>64.41</c:v>
                </c:pt>
                <c:pt idx="140">
                  <c:v>61.03</c:v>
                </c:pt>
                <c:pt idx="141">
                  <c:v>61.23</c:v>
                </c:pt>
                <c:pt idx="142">
                  <c:v>58.65</c:v>
                </c:pt>
                <c:pt idx="143">
                  <c:v>57.46</c:v>
                </c:pt>
                <c:pt idx="144">
                  <c:v>53.68</c:v>
                </c:pt>
                <c:pt idx="145">
                  <c:v>58.05</c:v>
                </c:pt>
                <c:pt idx="146">
                  <c:v>56.46</c:v>
                </c:pt>
                <c:pt idx="147">
                  <c:v>54.47</c:v>
                </c:pt>
                <c:pt idx="148">
                  <c:v>55.86</c:v>
                </c:pt>
                <c:pt idx="149">
                  <c:v>56.66</c:v>
                </c:pt>
                <c:pt idx="150">
                  <c:v>55.47</c:v>
                </c:pt>
                <c:pt idx="151">
                  <c:v>58.85</c:v>
                </c:pt>
                <c:pt idx="152">
                  <c:v>63.62</c:v>
                </c:pt>
                <c:pt idx="153">
                  <c:v>60.83</c:v>
                </c:pt>
                <c:pt idx="154">
                  <c:v>60.24</c:v>
                </c:pt>
                <c:pt idx="155">
                  <c:v>60.44</c:v>
                </c:pt>
                <c:pt idx="156">
                  <c:v>63.62</c:v>
                </c:pt>
                <c:pt idx="157">
                  <c:v>63.62</c:v>
                </c:pt>
                <c:pt idx="158">
                  <c:v>62.82</c:v>
                </c:pt>
                <c:pt idx="159">
                  <c:v>68.59</c:v>
                </c:pt>
                <c:pt idx="160">
                  <c:v>65.010000000000005</c:v>
                </c:pt>
                <c:pt idx="161">
                  <c:v>64.209999999999994</c:v>
                </c:pt>
                <c:pt idx="162">
                  <c:v>65.61</c:v>
                </c:pt>
                <c:pt idx="163">
                  <c:v>65.41</c:v>
                </c:pt>
                <c:pt idx="164" formatCode="General">
                  <c:v>66.2</c:v>
                </c:pt>
                <c:pt idx="165" formatCode="General">
                  <c:v>63.82</c:v>
                </c:pt>
                <c:pt idx="166" formatCode="General">
                  <c:v>63.42</c:v>
                </c:pt>
                <c:pt idx="167" formatCode="General">
                  <c:v>63.82</c:v>
                </c:pt>
                <c:pt idx="168" formatCode="General">
                  <c:v>63.82</c:v>
                </c:pt>
                <c:pt idx="169" formatCode="General">
                  <c:v>64.209999999999994</c:v>
                </c:pt>
                <c:pt idx="170" formatCode="General">
                  <c:v>63.02</c:v>
                </c:pt>
                <c:pt idx="171" formatCode="General">
                  <c:v>60.83</c:v>
                </c:pt>
                <c:pt idx="172" formatCode="General">
                  <c:v>67</c:v>
                </c:pt>
                <c:pt idx="173" formatCode="General">
                  <c:v>64.81</c:v>
                </c:pt>
                <c:pt idx="174" formatCode="General">
                  <c:v>61.83</c:v>
                </c:pt>
                <c:pt idx="175" formatCode="General">
                  <c:v>61.43</c:v>
                </c:pt>
                <c:pt idx="176" formatCode="General">
                  <c:v>61.43</c:v>
                </c:pt>
                <c:pt idx="177" formatCode="General">
                  <c:v>61.63</c:v>
                </c:pt>
                <c:pt idx="178" formatCode="General">
                  <c:v>61.03</c:v>
                </c:pt>
                <c:pt idx="179" formatCode="General">
                  <c:v>61.23</c:v>
                </c:pt>
                <c:pt idx="180" formatCode="General">
                  <c:v>62.03</c:v>
                </c:pt>
                <c:pt idx="181" formatCode="General">
                  <c:v>62.43</c:v>
                </c:pt>
                <c:pt idx="182" formatCode="General">
                  <c:v>60.44</c:v>
                </c:pt>
                <c:pt idx="183" formatCode="General">
                  <c:v>63.02</c:v>
                </c:pt>
                <c:pt idx="184" formatCode="General">
                  <c:v>63.42</c:v>
                </c:pt>
                <c:pt idx="185" formatCode="General">
                  <c:v>64.61</c:v>
                </c:pt>
              </c:numCache>
            </c:numRef>
          </c:val>
          <c:smooth val="0"/>
          <c:extLst>
            <c:ext xmlns:c16="http://schemas.microsoft.com/office/drawing/2014/chart" uri="{C3380CC4-5D6E-409C-BE32-E72D297353CC}">
              <c16:uniqueId val="{00000000-2DCC-374A-8729-61ACB33FE024}"/>
            </c:ext>
          </c:extLst>
        </c:ser>
        <c:dLbls>
          <c:showLegendKey val="0"/>
          <c:showVal val="0"/>
          <c:showCatName val="0"/>
          <c:showSerName val="0"/>
          <c:showPercent val="0"/>
          <c:showBubbleSize val="0"/>
        </c:dLbls>
        <c:smooth val="0"/>
        <c:axId val="300497072"/>
        <c:axId val="300498784"/>
      </c:lineChart>
      <c:dateAx>
        <c:axId val="300497072"/>
        <c:scaling>
          <c:orientation val="minMax"/>
        </c:scaling>
        <c:delete val="0"/>
        <c:axPos val="b"/>
        <c:numFmt formatCode="[$-409]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00498784"/>
        <c:crosses val="autoZero"/>
        <c:auto val="1"/>
        <c:lblOffset val="100"/>
        <c:baseTimeUnit val="days"/>
        <c:majorUnit val="2"/>
        <c:majorTimeUnit val="months"/>
      </c:dateAx>
      <c:valAx>
        <c:axId val="3004987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0049707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4"/>
          <c:tx>
            <c:strRef>
              <c:f>Sheet1!$I$1</c:f>
              <c:strCache>
                <c:ptCount val="1"/>
                <c:pt idx="0">
                  <c:v>P/E Ratio</c:v>
                </c:pt>
              </c:strCache>
            </c:strRef>
          </c:tx>
          <c:spPr>
            <a:ln w="19050" cap="rnd">
              <a:solidFill>
                <a:schemeClr val="tx1"/>
              </a:solidFill>
              <a:round/>
            </a:ln>
            <a:effectLst/>
          </c:spPr>
          <c:marker>
            <c:symbol val="none"/>
          </c:marker>
          <c:cat>
            <c:strRef>
              <c:f>Sheet1!$H$1:$H$62</c:f>
              <c:strCache>
                <c:ptCount val="62"/>
                <c:pt idx="0">
                  <c:v>10-year bond yield</c:v>
                </c:pt>
                <c:pt idx="1">
                  <c:v>1.00</c:v>
                </c:pt>
                <c:pt idx="2">
                  <c:v>1.25</c:v>
                </c:pt>
                <c:pt idx="3">
                  <c:v>1.50</c:v>
                </c:pt>
                <c:pt idx="4">
                  <c:v>1.75</c:v>
                </c:pt>
                <c:pt idx="5">
                  <c:v>2.00</c:v>
                </c:pt>
                <c:pt idx="6">
                  <c:v>2.25</c:v>
                </c:pt>
                <c:pt idx="7">
                  <c:v>2.50</c:v>
                </c:pt>
                <c:pt idx="8">
                  <c:v>2.75</c:v>
                </c:pt>
                <c:pt idx="9">
                  <c:v>3.00</c:v>
                </c:pt>
                <c:pt idx="10">
                  <c:v>3.25</c:v>
                </c:pt>
                <c:pt idx="11">
                  <c:v>3.50</c:v>
                </c:pt>
                <c:pt idx="12">
                  <c:v>3.75</c:v>
                </c:pt>
                <c:pt idx="13">
                  <c:v>4.00</c:v>
                </c:pt>
                <c:pt idx="14">
                  <c:v>4.25</c:v>
                </c:pt>
                <c:pt idx="15">
                  <c:v>4.50</c:v>
                </c:pt>
                <c:pt idx="16">
                  <c:v>4.75</c:v>
                </c:pt>
                <c:pt idx="17">
                  <c:v>5.00</c:v>
                </c:pt>
                <c:pt idx="18">
                  <c:v>5.25</c:v>
                </c:pt>
                <c:pt idx="19">
                  <c:v>5.50</c:v>
                </c:pt>
                <c:pt idx="20">
                  <c:v>5.75</c:v>
                </c:pt>
                <c:pt idx="21">
                  <c:v>6.00</c:v>
                </c:pt>
                <c:pt idx="22">
                  <c:v>6.25</c:v>
                </c:pt>
                <c:pt idx="23">
                  <c:v>6.50</c:v>
                </c:pt>
                <c:pt idx="24">
                  <c:v>6.75</c:v>
                </c:pt>
                <c:pt idx="25">
                  <c:v>7.00</c:v>
                </c:pt>
                <c:pt idx="26">
                  <c:v>7.25</c:v>
                </c:pt>
                <c:pt idx="27">
                  <c:v>7.50</c:v>
                </c:pt>
                <c:pt idx="28">
                  <c:v>7.75</c:v>
                </c:pt>
                <c:pt idx="29">
                  <c:v>8.00</c:v>
                </c:pt>
                <c:pt idx="30">
                  <c:v>8.25</c:v>
                </c:pt>
                <c:pt idx="31">
                  <c:v>8.50</c:v>
                </c:pt>
                <c:pt idx="32">
                  <c:v>8.75</c:v>
                </c:pt>
                <c:pt idx="33">
                  <c:v>9.00</c:v>
                </c:pt>
                <c:pt idx="34">
                  <c:v>9.25</c:v>
                </c:pt>
                <c:pt idx="35">
                  <c:v>9.50</c:v>
                </c:pt>
                <c:pt idx="36">
                  <c:v>9.75</c:v>
                </c:pt>
                <c:pt idx="37">
                  <c:v>10.00</c:v>
                </c:pt>
                <c:pt idx="38">
                  <c:v>10.25</c:v>
                </c:pt>
                <c:pt idx="39">
                  <c:v>10.50</c:v>
                </c:pt>
                <c:pt idx="40">
                  <c:v>10.75</c:v>
                </c:pt>
                <c:pt idx="41">
                  <c:v>11.00</c:v>
                </c:pt>
                <c:pt idx="42">
                  <c:v>11.25</c:v>
                </c:pt>
                <c:pt idx="43">
                  <c:v>11.50</c:v>
                </c:pt>
                <c:pt idx="44">
                  <c:v>11.75</c:v>
                </c:pt>
                <c:pt idx="45">
                  <c:v>12.00</c:v>
                </c:pt>
                <c:pt idx="46">
                  <c:v>12.25</c:v>
                </c:pt>
                <c:pt idx="47">
                  <c:v>12.50</c:v>
                </c:pt>
                <c:pt idx="48">
                  <c:v>12.75</c:v>
                </c:pt>
                <c:pt idx="49">
                  <c:v>13.00</c:v>
                </c:pt>
                <c:pt idx="50">
                  <c:v>13.25</c:v>
                </c:pt>
                <c:pt idx="51">
                  <c:v>13.50</c:v>
                </c:pt>
                <c:pt idx="52">
                  <c:v>13.75</c:v>
                </c:pt>
                <c:pt idx="53">
                  <c:v>14.00</c:v>
                </c:pt>
                <c:pt idx="54">
                  <c:v>14.25</c:v>
                </c:pt>
                <c:pt idx="55">
                  <c:v>14.50</c:v>
                </c:pt>
                <c:pt idx="56">
                  <c:v>14.75</c:v>
                </c:pt>
                <c:pt idx="57">
                  <c:v>15.00</c:v>
                </c:pt>
                <c:pt idx="58">
                  <c:v>15.25</c:v>
                </c:pt>
                <c:pt idx="59">
                  <c:v>15.50</c:v>
                </c:pt>
                <c:pt idx="60">
                  <c:v>15.75</c:v>
                </c:pt>
                <c:pt idx="61">
                  <c:v>16.00</c:v>
                </c:pt>
              </c:strCache>
            </c:strRef>
          </c:cat>
          <c:val>
            <c:numRef>
              <c:f>Sheet1!$I$2:$I$62</c:f>
              <c:numCache>
                <c:formatCode>0.00</c:formatCode>
                <c:ptCount val="61"/>
                <c:pt idx="0">
                  <c:v>21.431799999999999</c:v>
                </c:pt>
                <c:pt idx="1">
                  <c:v>21.187799999999999</c:v>
                </c:pt>
                <c:pt idx="2">
                  <c:v>20.9438</c:v>
                </c:pt>
                <c:pt idx="3">
                  <c:v>20.6998</c:v>
                </c:pt>
                <c:pt idx="4">
                  <c:v>20.4558</c:v>
                </c:pt>
                <c:pt idx="5">
                  <c:v>20.2119</c:v>
                </c:pt>
                <c:pt idx="6">
                  <c:v>19.9679</c:v>
                </c:pt>
                <c:pt idx="7">
                  <c:v>19.7239</c:v>
                </c:pt>
                <c:pt idx="8">
                  <c:v>19.479900000000001</c:v>
                </c:pt>
                <c:pt idx="9">
                  <c:v>19.235900000000001</c:v>
                </c:pt>
                <c:pt idx="10">
                  <c:v>18.991900000000001</c:v>
                </c:pt>
                <c:pt idx="11">
                  <c:v>18.748000000000001</c:v>
                </c:pt>
                <c:pt idx="12">
                  <c:v>18.504000000000001</c:v>
                </c:pt>
                <c:pt idx="13">
                  <c:v>18.260000000000002</c:v>
                </c:pt>
                <c:pt idx="14">
                  <c:v>18.015999999999998</c:v>
                </c:pt>
                <c:pt idx="15">
                  <c:v>17.771999999999998</c:v>
                </c:pt>
                <c:pt idx="16">
                  <c:v>17.528099999999998</c:v>
                </c:pt>
                <c:pt idx="17">
                  <c:v>17.284099999999999</c:v>
                </c:pt>
                <c:pt idx="18">
                  <c:v>17.040099999999999</c:v>
                </c:pt>
                <c:pt idx="19">
                  <c:v>16.796099999999999</c:v>
                </c:pt>
                <c:pt idx="20">
                  <c:v>16.552099999999999</c:v>
                </c:pt>
                <c:pt idx="21">
                  <c:v>16.3081</c:v>
                </c:pt>
                <c:pt idx="22">
                  <c:v>16.0642</c:v>
                </c:pt>
                <c:pt idx="23">
                  <c:v>15.8202</c:v>
                </c:pt>
                <c:pt idx="24">
                  <c:v>15.5762</c:v>
                </c:pt>
                <c:pt idx="25">
                  <c:v>15.3322</c:v>
                </c:pt>
                <c:pt idx="26">
                  <c:v>15.088200000000001</c:v>
                </c:pt>
                <c:pt idx="27">
                  <c:v>14.844200000000001</c:v>
                </c:pt>
                <c:pt idx="28">
                  <c:v>14.600300000000001</c:v>
                </c:pt>
                <c:pt idx="29">
                  <c:v>14.356299999999999</c:v>
                </c:pt>
                <c:pt idx="30">
                  <c:v>14.112299999999999</c:v>
                </c:pt>
                <c:pt idx="31">
                  <c:v>13.8683</c:v>
                </c:pt>
                <c:pt idx="32">
                  <c:v>13.6243</c:v>
                </c:pt>
                <c:pt idx="33">
                  <c:v>13.3803</c:v>
                </c:pt>
                <c:pt idx="34">
                  <c:v>13.1364</c:v>
                </c:pt>
                <c:pt idx="35">
                  <c:v>12.8924</c:v>
                </c:pt>
                <c:pt idx="36">
                  <c:v>12.648400000000001</c:v>
                </c:pt>
                <c:pt idx="37">
                  <c:v>12.404400000000001</c:v>
                </c:pt>
                <c:pt idx="38">
                  <c:v>12.160399999999999</c:v>
                </c:pt>
                <c:pt idx="39">
                  <c:v>11.916499999999999</c:v>
                </c:pt>
                <c:pt idx="40">
                  <c:v>11.672499999999999</c:v>
                </c:pt>
                <c:pt idx="41">
                  <c:v>11.4285</c:v>
                </c:pt>
                <c:pt idx="42">
                  <c:v>11.1845</c:v>
                </c:pt>
                <c:pt idx="43">
                  <c:v>10.9405</c:v>
                </c:pt>
                <c:pt idx="44">
                  <c:v>10.6965</c:v>
                </c:pt>
                <c:pt idx="45">
                  <c:v>10.4526</c:v>
                </c:pt>
                <c:pt idx="46">
                  <c:v>10.208600000000001</c:v>
                </c:pt>
                <c:pt idx="47">
                  <c:v>9.9646000000000008</c:v>
                </c:pt>
                <c:pt idx="48">
                  <c:v>9.7205999999999992</c:v>
                </c:pt>
                <c:pt idx="49">
                  <c:v>9.4765999999999995</c:v>
                </c:pt>
                <c:pt idx="50">
                  <c:v>9.2325999999999997</c:v>
                </c:pt>
                <c:pt idx="51">
                  <c:v>8.9886999999999997</c:v>
                </c:pt>
                <c:pt idx="52">
                  <c:v>8.7446999999999999</c:v>
                </c:pt>
                <c:pt idx="53">
                  <c:v>8.5007000000000001</c:v>
                </c:pt>
                <c:pt idx="54">
                  <c:v>8.2567000000000004</c:v>
                </c:pt>
                <c:pt idx="55">
                  <c:v>8.0127000000000006</c:v>
                </c:pt>
                <c:pt idx="56">
                  <c:v>7.7687999999999997</c:v>
                </c:pt>
                <c:pt idx="57">
                  <c:v>7.5247999999999999</c:v>
                </c:pt>
                <c:pt idx="58">
                  <c:v>7.2808000000000002</c:v>
                </c:pt>
                <c:pt idx="59">
                  <c:v>7.0368000000000004</c:v>
                </c:pt>
                <c:pt idx="60">
                  <c:v>6.7927999999999997</c:v>
                </c:pt>
              </c:numCache>
            </c:numRef>
          </c:val>
          <c:smooth val="0"/>
          <c:extLst>
            <c:ext xmlns:c16="http://schemas.microsoft.com/office/drawing/2014/chart" uri="{C3380CC4-5D6E-409C-BE32-E72D297353CC}">
              <c16:uniqueId val="{00000000-CF7B-044C-99AF-C44A7F96F353}"/>
            </c:ext>
          </c:extLst>
        </c:ser>
        <c:dLbls>
          <c:showLegendKey val="0"/>
          <c:showVal val="0"/>
          <c:showCatName val="0"/>
          <c:showSerName val="0"/>
          <c:showPercent val="0"/>
          <c:showBubbleSize val="0"/>
        </c:dLbls>
        <c:marker val="1"/>
        <c:smooth val="0"/>
        <c:axId val="1998855263"/>
        <c:axId val="1998852287"/>
      </c:lineChart>
      <c:scatterChart>
        <c:scatterStyle val="lineMarker"/>
        <c:varyColors val="0"/>
        <c:ser>
          <c:idx val="0"/>
          <c:order val="0"/>
          <c:tx>
            <c:strRef>
              <c:f>Sheet1!$C$1</c:f>
              <c:strCache>
                <c:ptCount val="1"/>
                <c:pt idx="0">
                  <c:v>1950-1969</c:v>
                </c:pt>
              </c:strCache>
            </c:strRef>
          </c:tx>
          <c:spPr>
            <a:ln w="28575" cap="rnd">
              <a:noFill/>
              <a:round/>
            </a:ln>
            <a:effectLst/>
          </c:spPr>
          <c:marker>
            <c:symbol val="circle"/>
            <c:size val="5"/>
            <c:spPr>
              <a:solidFill>
                <a:srgbClr val="D1D6D9"/>
              </a:solidFill>
              <a:ln w="9525">
                <a:noFill/>
              </a:ln>
              <a:effectLst/>
            </c:spPr>
          </c:marker>
          <c:xVal>
            <c:numRef>
              <c:f>Sheet1!$B$2:$B$912</c:f>
              <c:numCache>
                <c:formatCode>0.00</c:formatCode>
                <c:ptCount val="911"/>
                <c:pt idx="0">
                  <c:v>1.8</c:v>
                </c:pt>
                <c:pt idx="1">
                  <c:v>1.9</c:v>
                </c:pt>
                <c:pt idx="2">
                  <c:v>1.92</c:v>
                </c:pt>
                <c:pt idx="3">
                  <c:v>1.94</c:v>
                </c:pt>
                <c:pt idx="4">
                  <c:v>1.99</c:v>
                </c:pt>
                <c:pt idx="5">
                  <c:v>2</c:v>
                </c:pt>
                <c:pt idx="6">
                  <c:v>2.06</c:v>
                </c:pt>
                <c:pt idx="7">
                  <c:v>2.06</c:v>
                </c:pt>
                <c:pt idx="8">
                  <c:v>2.06</c:v>
                </c:pt>
                <c:pt idx="9">
                  <c:v>2.1</c:v>
                </c:pt>
                <c:pt idx="10">
                  <c:v>2.16</c:v>
                </c:pt>
                <c:pt idx="11">
                  <c:v>2.19</c:v>
                </c:pt>
                <c:pt idx="12">
                  <c:v>2.1800000000000002</c:v>
                </c:pt>
                <c:pt idx="13">
                  <c:v>2.13</c:v>
                </c:pt>
                <c:pt idx="14">
                  <c:v>2.19</c:v>
                </c:pt>
                <c:pt idx="15">
                  <c:v>2.34</c:v>
                </c:pt>
                <c:pt idx="16">
                  <c:v>2.44</c:v>
                </c:pt>
                <c:pt idx="17">
                  <c:v>2.5299999999999998</c:v>
                </c:pt>
                <c:pt idx="18">
                  <c:v>2.54</c:v>
                </c:pt>
                <c:pt idx="19">
                  <c:v>2.44</c:v>
                </c:pt>
                <c:pt idx="20">
                  <c:v>2.33</c:v>
                </c:pt>
                <c:pt idx="21">
                  <c:v>2.4700000000000002</c:v>
                </c:pt>
                <c:pt idx="22">
                  <c:v>2.5</c:v>
                </c:pt>
                <c:pt idx="23">
                  <c:v>2.54</c:v>
                </c:pt>
                <c:pt idx="24">
                  <c:v>2.5099999999999998</c:v>
                </c:pt>
                <c:pt idx="25">
                  <c:v>2.4500000000000002</c:v>
                </c:pt>
                <c:pt idx="26">
                  <c:v>2.5</c:v>
                </c:pt>
                <c:pt idx="27">
                  <c:v>2.5</c:v>
                </c:pt>
                <c:pt idx="28">
                  <c:v>2.39</c:v>
                </c:pt>
                <c:pt idx="29">
                  <c:v>2.35</c:v>
                </c:pt>
                <c:pt idx="30">
                  <c:v>2.39</c:v>
                </c:pt>
                <c:pt idx="31">
                  <c:v>2.4500000000000002</c:v>
                </c:pt>
                <c:pt idx="32">
                  <c:v>2.54</c:v>
                </c:pt>
                <c:pt idx="33">
                  <c:v>2.65</c:v>
                </c:pt>
                <c:pt idx="34">
                  <c:v>2.5099999999999998</c:v>
                </c:pt>
                <c:pt idx="35">
                  <c:v>2.5</c:v>
                </c:pt>
                <c:pt idx="36">
                  <c:v>2.52</c:v>
                </c:pt>
                <c:pt idx="37">
                  <c:v>2.63</c:v>
                </c:pt>
                <c:pt idx="38">
                  <c:v>2.7</c:v>
                </c:pt>
                <c:pt idx="39">
                  <c:v>2.83</c:v>
                </c:pt>
                <c:pt idx="40">
                  <c:v>3.05</c:v>
                </c:pt>
                <c:pt idx="41">
                  <c:v>3.11</c:v>
                </c:pt>
                <c:pt idx="42">
                  <c:v>2.93</c:v>
                </c:pt>
                <c:pt idx="43">
                  <c:v>2.95</c:v>
                </c:pt>
                <c:pt idx="44">
                  <c:v>2.87</c:v>
                </c:pt>
                <c:pt idx="45">
                  <c:v>2.66</c:v>
                </c:pt>
                <c:pt idx="46">
                  <c:v>2.68</c:v>
                </c:pt>
                <c:pt idx="47">
                  <c:v>2.59</c:v>
                </c:pt>
                <c:pt idx="48">
                  <c:v>2.48</c:v>
                </c:pt>
                <c:pt idx="49">
                  <c:v>2.4700000000000002</c:v>
                </c:pt>
                <c:pt idx="50">
                  <c:v>2.37</c:v>
                </c:pt>
                <c:pt idx="51">
                  <c:v>2.29</c:v>
                </c:pt>
                <c:pt idx="52">
                  <c:v>2.37</c:v>
                </c:pt>
                <c:pt idx="53">
                  <c:v>2.38</c:v>
                </c:pt>
                <c:pt idx="54">
                  <c:v>2.2999999999999998</c:v>
                </c:pt>
                <c:pt idx="55">
                  <c:v>2.36</c:v>
                </c:pt>
                <c:pt idx="56">
                  <c:v>2.38</c:v>
                </c:pt>
                <c:pt idx="57">
                  <c:v>2.4300000000000002</c:v>
                </c:pt>
                <c:pt idx="58">
                  <c:v>2.48</c:v>
                </c:pt>
                <c:pt idx="59">
                  <c:v>2.5099999999999998</c:v>
                </c:pt>
                <c:pt idx="60">
                  <c:v>2.61</c:v>
                </c:pt>
                <c:pt idx="61">
                  <c:v>2.65</c:v>
                </c:pt>
                <c:pt idx="62">
                  <c:v>2.68</c:v>
                </c:pt>
                <c:pt idx="63">
                  <c:v>2.75</c:v>
                </c:pt>
                <c:pt idx="64">
                  <c:v>2.76</c:v>
                </c:pt>
                <c:pt idx="65">
                  <c:v>2.78</c:v>
                </c:pt>
                <c:pt idx="66">
                  <c:v>2.9</c:v>
                </c:pt>
                <c:pt idx="67">
                  <c:v>2.97</c:v>
                </c:pt>
                <c:pt idx="68">
                  <c:v>2.97</c:v>
                </c:pt>
                <c:pt idx="69">
                  <c:v>2.88</c:v>
                </c:pt>
                <c:pt idx="70">
                  <c:v>2.89</c:v>
                </c:pt>
                <c:pt idx="71">
                  <c:v>2.96</c:v>
                </c:pt>
                <c:pt idx="72">
                  <c:v>2.9</c:v>
                </c:pt>
                <c:pt idx="73">
                  <c:v>2.84</c:v>
                </c:pt>
                <c:pt idx="74">
                  <c:v>2.96</c:v>
                </c:pt>
                <c:pt idx="75">
                  <c:v>3.18</c:v>
                </c:pt>
                <c:pt idx="76">
                  <c:v>3.07</c:v>
                </c:pt>
                <c:pt idx="77">
                  <c:v>3</c:v>
                </c:pt>
                <c:pt idx="78">
                  <c:v>3.11</c:v>
                </c:pt>
                <c:pt idx="79">
                  <c:v>3.33</c:v>
                </c:pt>
                <c:pt idx="80">
                  <c:v>3.38</c:v>
                </c:pt>
                <c:pt idx="81">
                  <c:v>3.34</c:v>
                </c:pt>
                <c:pt idx="82">
                  <c:v>3.49</c:v>
                </c:pt>
                <c:pt idx="83">
                  <c:v>3.59</c:v>
                </c:pt>
                <c:pt idx="84">
                  <c:v>3.46</c:v>
                </c:pt>
                <c:pt idx="85">
                  <c:v>3.34</c:v>
                </c:pt>
                <c:pt idx="86">
                  <c:v>3.41</c:v>
                </c:pt>
                <c:pt idx="87">
                  <c:v>3.48</c:v>
                </c:pt>
                <c:pt idx="88">
                  <c:v>3.6</c:v>
                </c:pt>
                <c:pt idx="89">
                  <c:v>3.8</c:v>
                </c:pt>
                <c:pt idx="90">
                  <c:v>3.93</c:v>
                </c:pt>
                <c:pt idx="91">
                  <c:v>3.93</c:v>
                </c:pt>
                <c:pt idx="92">
                  <c:v>3.92</c:v>
                </c:pt>
                <c:pt idx="93">
                  <c:v>3.97</c:v>
                </c:pt>
                <c:pt idx="94">
                  <c:v>3.72</c:v>
                </c:pt>
                <c:pt idx="95">
                  <c:v>3.21</c:v>
                </c:pt>
                <c:pt idx="96">
                  <c:v>3.09</c:v>
                </c:pt>
                <c:pt idx="97">
                  <c:v>3.05</c:v>
                </c:pt>
                <c:pt idx="98">
                  <c:v>2.98</c:v>
                </c:pt>
                <c:pt idx="99">
                  <c:v>2.88</c:v>
                </c:pt>
                <c:pt idx="100">
                  <c:v>2.92</c:v>
                </c:pt>
                <c:pt idx="101">
                  <c:v>2.97</c:v>
                </c:pt>
                <c:pt idx="102">
                  <c:v>3.2</c:v>
                </c:pt>
                <c:pt idx="103">
                  <c:v>3.54</c:v>
                </c:pt>
                <c:pt idx="104">
                  <c:v>3.76</c:v>
                </c:pt>
                <c:pt idx="105">
                  <c:v>3.8</c:v>
                </c:pt>
                <c:pt idx="106">
                  <c:v>3.74</c:v>
                </c:pt>
                <c:pt idx="107">
                  <c:v>3.86</c:v>
                </c:pt>
                <c:pt idx="108">
                  <c:v>4.0199999999999996</c:v>
                </c:pt>
                <c:pt idx="109">
                  <c:v>3.96</c:v>
                </c:pt>
                <c:pt idx="110">
                  <c:v>3.99</c:v>
                </c:pt>
                <c:pt idx="111">
                  <c:v>4.12</c:v>
                </c:pt>
                <c:pt idx="112">
                  <c:v>4.3099999999999996</c:v>
                </c:pt>
                <c:pt idx="113">
                  <c:v>4.34</c:v>
                </c:pt>
                <c:pt idx="114">
                  <c:v>4.4000000000000004</c:v>
                </c:pt>
                <c:pt idx="115">
                  <c:v>4.43</c:v>
                </c:pt>
                <c:pt idx="116">
                  <c:v>4.68</c:v>
                </c:pt>
                <c:pt idx="117">
                  <c:v>4.53</c:v>
                </c:pt>
                <c:pt idx="118">
                  <c:v>4.53</c:v>
                </c:pt>
                <c:pt idx="119">
                  <c:v>4.6900000000000004</c:v>
                </c:pt>
                <c:pt idx="120">
                  <c:v>4.72</c:v>
                </c:pt>
                <c:pt idx="121">
                  <c:v>4.49</c:v>
                </c:pt>
                <c:pt idx="122">
                  <c:v>4.25</c:v>
                </c:pt>
                <c:pt idx="123">
                  <c:v>4.28</c:v>
                </c:pt>
                <c:pt idx="124">
                  <c:v>4.3499999999999996</c:v>
                </c:pt>
                <c:pt idx="125">
                  <c:v>4.1500000000000004</c:v>
                </c:pt>
                <c:pt idx="126">
                  <c:v>3.9</c:v>
                </c:pt>
                <c:pt idx="127">
                  <c:v>3.8</c:v>
                </c:pt>
                <c:pt idx="128">
                  <c:v>3.8</c:v>
                </c:pt>
                <c:pt idx="129">
                  <c:v>3.89</c:v>
                </c:pt>
                <c:pt idx="130">
                  <c:v>3.93</c:v>
                </c:pt>
                <c:pt idx="131">
                  <c:v>3.84</c:v>
                </c:pt>
                <c:pt idx="132">
                  <c:v>3.84</c:v>
                </c:pt>
                <c:pt idx="133">
                  <c:v>3.78</c:v>
                </c:pt>
                <c:pt idx="134">
                  <c:v>3.74</c:v>
                </c:pt>
                <c:pt idx="135">
                  <c:v>3.78</c:v>
                </c:pt>
                <c:pt idx="136">
                  <c:v>3.71</c:v>
                </c:pt>
                <c:pt idx="137">
                  <c:v>3.88</c:v>
                </c:pt>
                <c:pt idx="138">
                  <c:v>3.92</c:v>
                </c:pt>
                <c:pt idx="139">
                  <c:v>4.04</c:v>
                </c:pt>
                <c:pt idx="140">
                  <c:v>3.98</c:v>
                </c:pt>
                <c:pt idx="141">
                  <c:v>3.92</c:v>
                </c:pt>
                <c:pt idx="142">
                  <c:v>3.94</c:v>
                </c:pt>
                <c:pt idx="143">
                  <c:v>4.0599999999999996</c:v>
                </c:pt>
                <c:pt idx="144">
                  <c:v>4.08</c:v>
                </c:pt>
                <c:pt idx="145">
                  <c:v>4.04</c:v>
                </c:pt>
                <c:pt idx="146">
                  <c:v>3.93</c:v>
                </c:pt>
                <c:pt idx="147">
                  <c:v>3.84</c:v>
                </c:pt>
                <c:pt idx="148">
                  <c:v>3.87</c:v>
                </c:pt>
                <c:pt idx="149">
                  <c:v>3.91</c:v>
                </c:pt>
                <c:pt idx="150">
                  <c:v>4.01</c:v>
                </c:pt>
                <c:pt idx="151">
                  <c:v>3.98</c:v>
                </c:pt>
                <c:pt idx="152">
                  <c:v>3.98</c:v>
                </c:pt>
                <c:pt idx="153">
                  <c:v>3.93</c:v>
                </c:pt>
                <c:pt idx="154">
                  <c:v>3.92</c:v>
                </c:pt>
                <c:pt idx="155">
                  <c:v>3.86</c:v>
                </c:pt>
                <c:pt idx="156">
                  <c:v>3.83</c:v>
                </c:pt>
                <c:pt idx="157">
                  <c:v>3.92</c:v>
                </c:pt>
                <c:pt idx="158">
                  <c:v>3.93</c:v>
                </c:pt>
                <c:pt idx="159">
                  <c:v>3.97</c:v>
                </c:pt>
                <c:pt idx="160">
                  <c:v>3.93</c:v>
                </c:pt>
                <c:pt idx="161">
                  <c:v>3.99</c:v>
                </c:pt>
                <c:pt idx="162">
                  <c:v>4.0199999999999996</c:v>
                </c:pt>
                <c:pt idx="163">
                  <c:v>4</c:v>
                </c:pt>
                <c:pt idx="164">
                  <c:v>4.08</c:v>
                </c:pt>
                <c:pt idx="165">
                  <c:v>4.1100000000000003</c:v>
                </c:pt>
                <c:pt idx="166">
                  <c:v>4.12</c:v>
                </c:pt>
                <c:pt idx="167">
                  <c:v>4.13</c:v>
                </c:pt>
                <c:pt idx="168">
                  <c:v>4.17</c:v>
                </c:pt>
                <c:pt idx="169">
                  <c:v>4.1500000000000004</c:v>
                </c:pt>
                <c:pt idx="170">
                  <c:v>4.22</c:v>
                </c:pt>
                <c:pt idx="171">
                  <c:v>4.2300000000000004</c:v>
                </c:pt>
                <c:pt idx="172">
                  <c:v>4.2</c:v>
                </c:pt>
                <c:pt idx="173">
                  <c:v>4.17</c:v>
                </c:pt>
                <c:pt idx="174">
                  <c:v>4.1900000000000004</c:v>
                </c:pt>
                <c:pt idx="175">
                  <c:v>4.1900000000000004</c:v>
                </c:pt>
                <c:pt idx="176">
                  <c:v>4.2</c:v>
                </c:pt>
                <c:pt idx="177">
                  <c:v>4.1900000000000004</c:v>
                </c:pt>
                <c:pt idx="178">
                  <c:v>4.1500000000000004</c:v>
                </c:pt>
                <c:pt idx="179">
                  <c:v>4.18</c:v>
                </c:pt>
                <c:pt idx="180">
                  <c:v>4.1900000000000004</c:v>
                </c:pt>
                <c:pt idx="181">
                  <c:v>4.21</c:v>
                </c:pt>
                <c:pt idx="182">
                  <c:v>4.21</c:v>
                </c:pt>
                <c:pt idx="183">
                  <c:v>4.2</c:v>
                </c:pt>
                <c:pt idx="184">
                  <c:v>4.21</c:v>
                </c:pt>
                <c:pt idx="185">
                  <c:v>4.21</c:v>
                </c:pt>
                <c:pt idx="186">
                  <c:v>4.2</c:v>
                </c:pt>
                <c:pt idx="187">
                  <c:v>4.25</c:v>
                </c:pt>
                <c:pt idx="188">
                  <c:v>4.29</c:v>
                </c:pt>
                <c:pt idx="189">
                  <c:v>4.3499999999999996</c:v>
                </c:pt>
                <c:pt idx="190">
                  <c:v>4.45</c:v>
                </c:pt>
                <c:pt idx="191">
                  <c:v>4.62</c:v>
                </c:pt>
                <c:pt idx="192">
                  <c:v>4.6100000000000003</c:v>
                </c:pt>
                <c:pt idx="193">
                  <c:v>4.83</c:v>
                </c:pt>
                <c:pt idx="194">
                  <c:v>4.87</c:v>
                </c:pt>
                <c:pt idx="195">
                  <c:v>4.75</c:v>
                </c:pt>
                <c:pt idx="196">
                  <c:v>4.78</c:v>
                </c:pt>
                <c:pt idx="197">
                  <c:v>4.8099999999999996</c:v>
                </c:pt>
                <c:pt idx="198">
                  <c:v>5.0199999999999996</c:v>
                </c:pt>
                <c:pt idx="199">
                  <c:v>5.22</c:v>
                </c:pt>
                <c:pt idx="200">
                  <c:v>5.18</c:v>
                </c:pt>
                <c:pt idx="201">
                  <c:v>5.01</c:v>
                </c:pt>
                <c:pt idx="202">
                  <c:v>5.16</c:v>
                </c:pt>
                <c:pt idx="203">
                  <c:v>4.84</c:v>
                </c:pt>
                <c:pt idx="204">
                  <c:v>4.58</c:v>
                </c:pt>
                <c:pt idx="205">
                  <c:v>4.63</c:v>
                </c:pt>
                <c:pt idx="206">
                  <c:v>4.54</c:v>
                </c:pt>
                <c:pt idx="207">
                  <c:v>4.59</c:v>
                </c:pt>
                <c:pt idx="208">
                  <c:v>4.8499999999999996</c:v>
                </c:pt>
                <c:pt idx="209">
                  <c:v>5.0199999999999996</c:v>
                </c:pt>
                <c:pt idx="210">
                  <c:v>5.16</c:v>
                </c:pt>
                <c:pt idx="211">
                  <c:v>5.28</c:v>
                </c:pt>
                <c:pt idx="212">
                  <c:v>5.3</c:v>
                </c:pt>
                <c:pt idx="213">
                  <c:v>5.48</c:v>
                </c:pt>
                <c:pt idx="214">
                  <c:v>5.75</c:v>
                </c:pt>
                <c:pt idx="215">
                  <c:v>5.7</c:v>
                </c:pt>
                <c:pt idx="216">
                  <c:v>5.53</c:v>
                </c:pt>
                <c:pt idx="217">
                  <c:v>5.56</c:v>
                </c:pt>
                <c:pt idx="218">
                  <c:v>5.74</c:v>
                </c:pt>
                <c:pt idx="219">
                  <c:v>5.64</c:v>
                </c:pt>
                <c:pt idx="220">
                  <c:v>5.87</c:v>
                </c:pt>
                <c:pt idx="221">
                  <c:v>5.72</c:v>
                </c:pt>
                <c:pt idx="222">
                  <c:v>5.5</c:v>
                </c:pt>
                <c:pt idx="223">
                  <c:v>5.42</c:v>
                </c:pt>
                <c:pt idx="224">
                  <c:v>5.46</c:v>
                </c:pt>
                <c:pt idx="225">
                  <c:v>5.58</c:v>
                </c:pt>
                <c:pt idx="226">
                  <c:v>5.7</c:v>
                </c:pt>
                <c:pt idx="227">
                  <c:v>6.03</c:v>
                </c:pt>
                <c:pt idx="228">
                  <c:v>6.04</c:v>
                </c:pt>
                <c:pt idx="229">
                  <c:v>6.19</c:v>
                </c:pt>
                <c:pt idx="230">
                  <c:v>6.3</c:v>
                </c:pt>
                <c:pt idx="231">
                  <c:v>6.17</c:v>
                </c:pt>
                <c:pt idx="232">
                  <c:v>6.32</c:v>
                </c:pt>
                <c:pt idx="233">
                  <c:v>6.57</c:v>
                </c:pt>
                <c:pt idx="234">
                  <c:v>6.72</c:v>
                </c:pt>
                <c:pt idx="235">
                  <c:v>6.69</c:v>
                </c:pt>
                <c:pt idx="236">
                  <c:v>7.16</c:v>
                </c:pt>
                <c:pt idx="237">
                  <c:v>7.1</c:v>
                </c:pt>
                <c:pt idx="238">
                  <c:v>7.14</c:v>
                </c:pt>
                <c:pt idx="239">
                  <c:v>7.65</c:v>
                </c:pt>
                <c:pt idx="240">
                  <c:v>7.79</c:v>
                </c:pt>
                <c:pt idx="241">
                  <c:v>7.24</c:v>
                </c:pt>
                <c:pt idx="242">
                  <c:v>7.07</c:v>
                </c:pt>
                <c:pt idx="243">
                  <c:v>7.39</c:v>
                </c:pt>
                <c:pt idx="244">
                  <c:v>7.91</c:v>
                </c:pt>
                <c:pt idx="245">
                  <c:v>7.84</c:v>
                </c:pt>
                <c:pt idx="246">
                  <c:v>7.46</c:v>
                </c:pt>
                <c:pt idx="247">
                  <c:v>7.53</c:v>
                </c:pt>
                <c:pt idx="248">
                  <c:v>7.39</c:v>
                </c:pt>
                <c:pt idx="249">
                  <c:v>7.33</c:v>
                </c:pt>
                <c:pt idx="250">
                  <c:v>6.84</c:v>
                </c:pt>
                <c:pt idx="251">
                  <c:v>6.39</c:v>
                </c:pt>
                <c:pt idx="252">
                  <c:v>6.24</c:v>
                </c:pt>
                <c:pt idx="253">
                  <c:v>6.11</c:v>
                </c:pt>
                <c:pt idx="254">
                  <c:v>5.7</c:v>
                </c:pt>
                <c:pt idx="255">
                  <c:v>5.83</c:v>
                </c:pt>
                <c:pt idx="256">
                  <c:v>6.39</c:v>
                </c:pt>
                <c:pt idx="257">
                  <c:v>6.52</c:v>
                </c:pt>
                <c:pt idx="258">
                  <c:v>6.73</c:v>
                </c:pt>
                <c:pt idx="259">
                  <c:v>6.58</c:v>
                </c:pt>
                <c:pt idx="260">
                  <c:v>6.14</c:v>
                </c:pt>
                <c:pt idx="261">
                  <c:v>5.93</c:v>
                </c:pt>
                <c:pt idx="262">
                  <c:v>5.81</c:v>
                </c:pt>
                <c:pt idx="263">
                  <c:v>5.93</c:v>
                </c:pt>
                <c:pt idx="264">
                  <c:v>5.95</c:v>
                </c:pt>
                <c:pt idx="265">
                  <c:v>6.08</c:v>
                </c:pt>
                <c:pt idx="266">
                  <c:v>6.07</c:v>
                </c:pt>
                <c:pt idx="267">
                  <c:v>6.19</c:v>
                </c:pt>
                <c:pt idx="268">
                  <c:v>6.13</c:v>
                </c:pt>
                <c:pt idx="269">
                  <c:v>6.11</c:v>
                </c:pt>
                <c:pt idx="270">
                  <c:v>6.11</c:v>
                </c:pt>
                <c:pt idx="271">
                  <c:v>6.21</c:v>
                </c:pt>
                <c:pt idx="272">
                  <c:v>6.55</c:v>
                </c:pt>
                <c:pt idx="273">
                  <c:v>6.48</c:v>
                </c:pt>
                <c:pt idx="274">
                  <c:v>6.28</c:v>
                </c:pt>
                <c:pt idx="275">
                  <c:v>6.36</c:v>
                </c:pt>
                <c:pt idx="276">
                  <c:v>6.46</c:v>
                </c:pt>
                <c:pt idx="277">
                  <c:v>6.64</c:v>
                </c:pt>
                <c:pt idx="278">
                  <c:v>6.71</c:v>
                </c:pt>
                <c:pt idx="279">
                  <c:v>6.67</c:v>
                </c:pt>
                <c:pt idx="280">
                  <c:v>6.85</c:v>
                </c:pt>
                <c:pt idx="281">
                  <c:v>6.9</c:v>
                </c:pt>
                <c:pt idx="282">
                  <c:v>7.13</c:v>
                </c:pt>
                <c:pt idx="283">
                  <c:v>7.4</c:v>
                </c:pt>
                <c:pt idx="284">
                  <c:v>7.09</c:v>
                </c:pt>
                <c:pt idx="285">
                  <c:v>6.79</c:v>
                </c:pt>
                <c:pt idx="286">
                  <c:v>6.73</c:v>
                </c:pt>
                <c:pt idx="287">
                  <c:v>6.74</c:v>
                </c:pt>
                <c:pt idx="288">
                  <c:v>6.99</c:v>
                </c:pt>
                <c:pt idx="289">
                  <c:v>6.96</c:v>
                </c:pt>
                <c:pt idx="290">
                  <c:v>7.21</c:v>
                </c:pt>
                <c:pt idx="291">
                  <c:v>7.51</c:v>
                </c:pt>
                <c:pt idx="292">
                  <c:v>7.58</c:v>
                </c:pt>
                <c:pt idx="293">
                  <c:v>7.54</c:v>
                </c:pt>
                <c:pt idx="294">
                  <c:v>7.81</c:v>
                </c:pt>
                <c:pt idx="295">
                  <c:v>8.0399999999999991</c:v>
                </c:pt>
                <c:pt idx="296">
                  <c:v>8.0399999999999991</c:v>
                </c:pt>
                <c:pt idx="297">
                  <c:v>7.9</c:v>
                </c:pt>
                <c:pt idx="298">
                  <c:v>7.68</c:v>
                </c:pt>
                <c:pt idx="299">
                  <c:v>7.43</c:v>
                </c:pt>
                <c:pt idx="300">
                  <c:v>7.5</c:v>
                </c:pt>
                <c:pt idx="301">
                  <c:v>7.39</c:v>
                </c:pt>
                <c:pt idx="302">
                  <c:v>7.73</c:v>
                </c:pt>
                <c:pt idx="303">
                  <c:v>8.23</c:v>
                </c:pt>
                <c:pt idx="304">
                  <c:v>8.06</c:v>
                </c:pt>
                <c:pt idx="305">
                  <c:v>7.86</c:v>
                </c:pt>
                <c:pt idx="306">
                  <c:v>8.06</c:v>
                </c:pt>
                <c:pt idx="307">
                  <c:v>8.4</c:v>
                </c:pt>
                <c:pt idx="308">
                  <c:v>8.43</c:v>
                </c:pt>
                <c:pt idx="309">
                  <c:v>8.14</c:v>
                </c:pt>
                <c:pt idx="310">
                  <c:v>8.0500000000000007</c:v>
                </c:pt>
                <c:pt idx="311">
                  <c:v>8</c:v>
                </c:pt>
                <c:pt idx="312">
                  <c:v>7.74</c:v>
                </c:pt>
                <c:pt idx="313">
                  <c:v>7.79</c:v>
                </c:pt>
                <c:pt idx="314">
                  <c:v>7.73</c:v>
                </c:pt>
                <c:pt idx="315">
                  <c:v>7.56</c:v>
                </c:pt>
                <c:pt idx="316">
                  <c:v>7.9</c:v>
                </c:pt>
                <c:pt idx="317">
                  <c:v>7.86</c:v>
                </c:pt>
                <c:pt idx="318">
                  <c:v>7.83</c:v>
                </c:pt>
                <c:pt idx="319">
                  <c:v>7.77</c:v>
                </c:pt>
                <c:pt idx="320">
                  <c:v>7.59</c:v>
                </c:pt>
                <c:pt idx="321">
                  <c:v>7.41</c:v>
                </c:pt>
                <c:pt idx="322">
                  <c:v>7.29</c:v>
                </c:pt>
                <c:pt idx="323">
                  <c:v>6.87</c:v>
                </c:pt>
                <c:pt idx="324">
                  <c:v>7.21</c:v>
                </c:pt>
                <c:pt idx="325">
                  <c:v>7.39</c:v>
                </c:pt>
                <c:pt idx="326">
                  <c:v>7.46</c:v>
                </c:pt>
                <c:pt idx="327">
                  <c:v>7.37</c:v>
                </c:pt>
                <c:pt idx="328">
                  <c:v>7.46</c:v>
                </c:pt>
                <c:pt idx="329">
                  <c:v>7.28</c:v>
                </c:pt>
                <c:pt idx="330">
                  <c:v>7.33</c:v>
                </c:pt>
                <c:pt idx="331">
                  <c:v>7.4</c:v>
                </c:pt>
                <c:pt idx="332">
                  <c:v>7.34</c:v>
                </c:pt>
                <c:pt idx="333">
                  <c:v>7.52</c:v>
                </c:pt>
                <c:pt idx="334">
                  <c:v>7.58</c:v>
                </c:pt>
                <c:pt idx="335">
                  <c:v>7.69</c:v>
                </c:pt>
                <c:pt idx="336">
                  <c:v>7.96</c:v>
                </c:pt>
                <c:pt idx="337">
                  <c:v>8.0299999999999994</c:v>
                </c:pt>
                <c:pt idx="338">
                  <c:v>8.0399999999999991</c:v>
                </c:pt>
                <c:pt idx="339">
                  <c:v>8.15</c:v>
                </c:pt>
                <c:pt idx="340">
                  <c:v>8.35</c:v>
                </c:pt>
                <c:pt idx="341">
                  <c:v>8.4600000000000009</c:v>
                </c:pt>
                <c:pt idx="342">
                  <c:v>8.64</c:v>
                </c:pt>
                <c:pt idx="343">
                  <c:v>8.41</c:v>
                </c:pt>
                <c:pt idx="344">
                  <c:v>8.42</c:v>
                </c:pt>
                <c:pt idx="345">
                  <c:v>8.64</c:v>
                </c:pt>
                <c:pt idx="346">
                  <c:v>8.81</c:v>
                </c:pt>
                <c:pt idx="347">
                  <c:v>9.01</c:v>
                </c:pt>
                <c:pt idx="348">
                  <c:v>9.1</c:v>
                </c:pt>
                <c:pt idx="349">
                  <c:v>9.1</c:v>
                </c:pt>
                <c:pt idx="350">
                  <c:v>9.1199999999999992</c:v>
                </c:pt>
                <c:pt idx="351">
                  <c:v>9.18</c:v>
                </c:pt>
                <c:pt idx="352">
                  <c:v>9.25</c:v>
                </c:pt>
                <c:pt idx="353">
                  <c:v>8.91</c:v>
                </c:pt>
                <c:pt idx="354">
                  <c:v>8.9499999999999993</c:v>
                </c:pt>
                <c:pt idx="355">
                  <c:v>9.0299999999999994</c:v>
                </c:pt>
                <c:pt idx="356">
                  <c:v>9.33</c:v>
                </c:pt>
                <c:pt idx="357">
                  <c:v>10.3</c:v>
                </c:pt>
                <c:pt idx="358">
                  <c:v>10.65</c:v>
                </c:pt>
                <c:pt idx="359">
                  <c:v>10.39</c:v>
                </c:pt>
                <c:pt idx="360">
                  <c:v>10.8</c:v>
                </c:pt>
                <c:pt idx="361">
                  <c:v>12.41</c:v>
                </c:pt>
                <c:pt idx="362">
                  <c:v>12.75</c:v>
                </c:pt>
                <c:pt idx="363">
                  <c:v>11.47</c:v>
                </c:pt>
                <c:pt idx="364">
                  <c:v>10.18</c:v>
                </c:pt>
                <c:pt idx="365">
                  <c:v>9.7799999999999994</c:v>
                </c:pt>
                <c:pt idx="366">
                  <c:v>10.25</c:v>
                </c:pt>
                <c:pt idx="367">
                  <c:v>11.1</c:v>
                </c:pt>
                <c:pt idx="368">
                  <c:v>11.51</c:v>
                </c:pt>
                <c:pt idx="369">
                  <c:v>11.75</c:v>
                </c:pt>
                <c:pt idx="370">
                  <c:v>12.68</c:v>
                </c:pt>
                <c:pt idx="371">
                  <c:v>12.84</c:v>
                </c:pt>
                <c:pt idx="372">
                  <c:v>12.57</c:v>
                </c:pt>
                <c:pt idx="373">
                  <c:v>13.19</c:v>
                </c:pt>
                <c:pt idx="374">
                  <c:v>13.12</c:v>
                </c:pt>
                <c:pt idx="375">
                  <c:v>13.68</c:v>
                </c:pt>
                <c:pt idx="376">
                  <c:v>14.1</c:v>
                </c:pt>
                <c:pt idx="377">
                  <c:v>13.47</c:v>
                </c:pt>
                <c:pt idx="378">
                  <c:v>14.28</c:v>
                </c:pt>
                <c:pt idx="379">
                  <c:v>14.94</c:v>
                </c:pt>
                <c:pt idx="380">
                  <c:v>15.32</c:v>
                </c:pt>
                <c:pt idx="381">
                  <c:v>15.15</c:v>
                </c:pt>
                <c:pt idx="382">
                  <c:v>13.39</c:v>
                </c:pt>
                <c:pt idx="383">
                  <c:v>13.72</c:v>
                </c:pt>
                <c:pt idx="384">
                  <c:v>14.59</c:v>
                </c:pt>
                <c:pt idx="385">
                  <c:v>14.43</c:v>
                </c:pt>
                <c:pt idx="386">
                  <c:v>13.86</c:v>
                </c:pt>
                <c:pt idx="387">
                  <c:v>13.87</c:v>
                </c:pt>
                <c:pt idx="388">
                  <c:v>13.62</c:v>
                </c:pt>
                <c:pt idx="389">
                  <c:v>14.3</c:v>
                </c:pt>
                <c:pt idx="390">
                  <c:v>13.95</c:v>
                </c:pt>
                <c:pt idx="391">
                  <c:v>13.06</c:v>
                </c:pt>
                <c:pt idx="392">
                  <c:v>12.34</c:v>
                </c:pt>
                <c:pt idx="393">
                  <c:v>10.91</c:v>
                </c:pt>
                <c:pt idx="394">
                  <c:v>10.55</c:v>
                </c:pt>
                <c:pt idx="395">
                  <c:v>10.54</c:v>
                </c:pt>
                <c:pt idx="396">
                  <c:v>10.46</c:v>
                </c:pt>
                <c:pt idx="397">
                  <c:v>10.72</c:v>
                </c:pt>
                <c:pt idx="398">
                  <c:v>10.51</c:v>
                </c:pt>
                <c:pt idx="399">
                  <c:v>10.4</c:v>
                </c:pt>
                <c:pt idx="400">
                  <c:v>10.38</c:v>
                </c:pt>
                <c:pt idx="401">
                  <c:v>10.85</c:v>
                </c:pt>
                <c:pt idx="402">
                  <c:v>11.38</c:v>
                </c:pt>
                <c:pt idx="403">
                  <c:v>11.85</c:v>
                </c:pt>
                <c:pt idx="404">
                  <c:v>11.65</c:v>
                </c:pt>
                <c:pt idx="405">
                  <c:v>11.54</c:v>
                </c:pt>
                <c:pt idx="406">
                  <c:v>11.69</c:v>
                </c:pt>
                <c:pt idx="407">
                  <c:v>11.83</c:v>
                </c:pt>
                <c:pt idx="408">
                  <c:v>11.67</c:v>
                </c:pt>
                <c:pt idx="409">
                  <c:v>11.84</c:v>
                </c:pt>
                <c:pt idx="410">
                  <c:v>12.32</c:v>
                </c:pt>
                <c:pt idx="411">
                  <c:v>12.63</c:v>
                </c:pt>
                <c:pt idx="412">
                  <c:v>13.41</c:v>
                </c:pt>
                <c:pt idx="413">
                  <c:v>13.56</c:v>
                </c:pt>
                <c:pt idx="414">
                  <c:v>13.36</c:v>
                </c:pt>
                <c:pt idx="415">
                  <c:v>12.72</c:v>
                </c:pt>
                <c:pt idx="416">
                  <c:v>12.52</c:v>
                </c:pt>
                <c:pt idx="417">
                  <c:v>12.16</c:v>
                </c:pt>
                <c:pt idx="418">
                  <c:v>11.57</c:v>
                </c:pt>
                <c:pt idx="419">
                  <c:v>11.5</c:v>
                </c:pt>
                <c:pt idx="420">
                  <c:v>11.38</c:v>
                </c:pt>
                <c:pt idx="421">
                  <c:v>11.51</c:v>
                </c:pt>
                <c:pt idx="422">
                  <c:v>11.86</c:v>
                </c:pt>
                <c:pt idx="423">
                  <c:v>11.43</c:v>
                </c:pt>
                <c:pt idx="424">
                  <c:v>10.85</c:v>
                </c:pt>
                <c:pt idx="425">
                  <c:v>10.16</c:v>
                </c:pt>
                <c:pt idx="426">
                  <c:v>10.31</c:v>
                </c:pt>
                <c:pt idx="427">
                  <c:v>10.33</c:v>
                </c:pt>
                <c:pt idx="428">
                  <c:v>10.37</c:v>
                </c:pt>
                <c:pt idx="429">
                  <c:v>10.24</c:v>
                </c:pt>
                <c:pt idx="430">
                  <c:v>9.7799999999999994</c:v>
                </c:pt>
                <c:pt idx="431">
                  <c:v>9.26</c:v>
                </c:pt>
                <c:pt idx="432">
                  <c:v>9.19</c:v>
                </c:pt>
                <c:pt idx="433">
                  <c:v>8.6999999999999993</c:v>
                </c:pt>
                <c:pt idx="434">
                  <c:v>7.78</c:v>
                </c:pt>
                <c:pt idx="435">
                  <c:v>7.3</c:v>
                </c:pt>
                <c:pt idx="436">
                  <c:v>7.71</c:v>
                </c:pt>
                <c:pt idx="437">
                  <c:v>7.8</c:v>
                </c:pt>
                <c:pt idx="438">
                  <c:v>7.3</c:v>
                </c:pt>
                <c:pt idx="439">
                  <c:v>7.17</c:v>
                </c:pt>
                <c:pt idx="440">
                  <c:v>7.45</c:v>
                </c:pt>
                <c:pt idx="441">
                  <c:v>7.43</c:v>
                </c:pt>
                <c:pt idx="442">
                  <c:v>7.25</c:v>
                </c:pt>
                <c:pt idx="443">
                  <c:v>7.11</c:v>
                </c:pt>
                <c:pt idx="444">
                  <c:v>7.08</c:v>
                </c:pt>
                <c:pt idx="445">
                  <c:v>7.25</c:v>
                </c:pt>
                <c:pt idx="446">
                  <c:v>7.25</c:v>
                </c:pt>
                <c:pt idx="447">
                  <c:v>8.02</c:v>
                </c:pt>
                <c:pt idx="448">
                  <c:v>8.61</c:v>
                </c:pt>
                <c:pt idx="449">
                  <c:v>8.4</c:v>
                </c:pt>
                <c:pt idx="450">
                  <c:v>8.4499999999999993</c:v>
                </c:pt>
                <c:pt idx="451">
                  <c:v>8.76</c:v>
                </c:pt>
                <c:pt idx="452">
                  <c:v>9.42</c:v>
                </c:pt>
                <c:pt idx="453">
                  <c:v>9.52</c:v>
                </c:pt>
                <c:pt idx="454">
                  <c:v>8.86</c:v>
                </c:pt>
                <c:pt idx="455">
                  <c:v>8.99</c:v>
                </c:pt>
                <c:pt idx="456">
                  <c:v>8.67</c:v>
                </c:pt>
                <c:pt idx="457">
                  <c:v>8.2100000000000009</c:v>
                </c:pt>
                <c:pt idx="458">
                  <c:v>8.3699999999999992</c:v>
                </c:pt>
                <c:pt idx="459">
                  <c:v>8.7200000000000006</c:v>
                </c:pt>
                <c:pt idx="460">
                  <c:v>9.09</c:v>
                </c:pt>
                <c:pt idx="461">
                  <c:v>8.92</c:v>
                </c:pt>
                <c:pt idx="462">
                  <c:v>9.06</c:v>
                </c:pt>
                <c:pt idx="463">
                  <c:v>9.26</c:v>
                </c:pt>
                <c:pt idx="464">
                  <c:v>8.98</c:v>
                </c:pt>
                <c:pt idx="465">
                  <c:v>8.8000000000000007</c:v>
                </c:pt>
                <c:pt idx="466">
                  <c:v>8.9600000000000009</c:v>
                </c:pt>
                <c:pt idx="467">
                  <c:v>9.11</c:v>
                </c:pt>
                <c:pt idx="468">
                  <c:v>9.09</c:v>
                </c:pt>
                <c:pt idx="469">
                  <c:v>9.17</c:v>
                </c:pt>
                <c:pt idx="470">
                  <c:v>9.36</c:v>
                </c:pt>
                <c:pt idx="471">
                  <c:v>9.18</c:v>
                </c:pt>
                <c:pt idx="472">
                  <c:v>8.86</c:v>
                </c:pt>
                <c:pt idx="473">
                  <c:v>8.2799999999999994</c:v>
                </c:pt>
                <c:pt idx="474">
                  <c:v>8.02</c:v>
                </c:pt>
                <c:pt idx="475">
                  <c:v>8.11</c:v>
                </c:pt>
                <c:pt idx="476">
                  <c:v>8.19</c:v>
                </c:pt>
                <c:pt idx="477">
                  <c:v>8.01</c:v>
                </c:pt>
                <c:pt idx="478">
                  <c:v>7.87</c:v>
                </c:pt>
                <c:pt idx="479">
                  <c:v>7.84</c:v>
                </c:pt>
                <c:pt idx="480">
                  <c:v>8.2100000000000009</c:v>
                </c:pt>
                <c:pt idx="481">
                  <c:v>8.4700000000000006</c:v>
                </c:pt>
                <c:pt idx="482">
                  <c:v>8.59</c:v>
                </c:pt>
                <c:pt idx="483">
                  <c:v>8.7899999999999991</c:v>
                </c:pt>
                <c:pt idx="484">
                  <c:v>8.76</c:v>
                </c:pt>
                <c:pt idx="485">
                  <c:v>8.48</c:v>
                </c:pt>
                <c:pt idx="486">
                  <c:v>8.4700000000000006</c:v>
                </c:pt>
                <c:pt idx="487">
                  <c:v>8.75</c:v>
                </c:pt>
                <c:pt idx="488">
                  <c:v>8.89</c:v>
                </c:pt>
                <c:pt idx="489">
                  <c:v>8.7200000000000006</c:v>
                </c:pt>
                <c:pt idx="490">
                  <c:v>8.39</c:v>
                </c:pt>
                <c:pt idx="491">
                  <c:v>8.08</c:v>
                </c:pt>
                <c:pt idx="492">
                  <c:v>8.09</c:v>
                </c:pt>
                <c:pt idx="493">
                  <c:v>7.85</c:v>
                </c:pt>
                <c:pt idx="494">
                  <c:v>8.11</c:v>
                </c:pt>
                <c:pt idx="495">
                  <c:v>8.0399999999999991</c:v>
                </c:pt>
                <c:pt idx="496">
                  <c:v>8.07</c:v>
                </c:pt>
                <c:pt idx="497">
                  <c:v>8.2799999999999994</c:v>
                </c:pt>
                <c:pt idx="498">
                  <c:v>8.27</c:v>
                </c:pt>
                <c:pt idx="499">
                  <c:v>7.9</c:v>
                </c:pt>
                <c:pt idx="500">
                  <c:v>7.65</c:v>
                </c:pt>
                <c:pt idx="501">
                  <c:v>7.53</c:v>
                </c:pt>
                <c:pt idx="502">
                  <c:v>7.42</c:v>
                </c:pt>
                <c:pt idx="503">
                  <c:v>7.09</c:v>
                </c:pt>
                <c:pt idx="504">
                  <c:v>7.03</c:v>
                </c:pt>
                <c:pt idx="505">
                  <c:v>7.34</c:v>
                </c:pt>
                <c:pt idx="506">
                  <c:v>7.54</c:v>
                </c:pt>
                <c:pt idx="507">
                  <c:v>7.48</c:v>
                </c:pt>
                <c:pt idx="508">
                  <c:v>7.39</c:v>
                </c:pt>
                <c:pt idx="509">
                  <c:v>7.26</c:v>
                </c:pt>
                <c:pt idx="510">
                  <c:v>6.84</c:v>
                </c:pt>
                <c:pt idx="511">
                  <c:v>6.59</c:v>
                </c:pt>
                <c:pt idx="512">
                  <c:v>6.42</c:v>
                </c:pt>
                <c:pt idx="513">
                  <c:v>6.59</c:v>
                </c:pt>
                <c:pt idx="514">
                  <c:v>6.87</c:v>
                </c:pt>
                <c:pt idx="515">
                  <c:v>6.77</c:v>
                </c:pt>
                <c:pt idx="516">
                  <c:v>6.6</c:v>
                </c:pt>
                <c:pt idx="517">
                  <c:v>6.26</c:v>
                </c:pt>
                <c:pt idx="518">
                  <c:v>5.98</c:v>
                </c:pt>
                <c:pt idx="519">
                  <c:v>5.97</c:v>
                </c:pt>
                <c:pt idx="520">
                  <c:v>6.04</c:v>
                </c:pt>
                <c:pt idx="521">
                  <c:v>5.96</c:v>
                </c:pt>
                <c:pt idx="522">
                  <c:v>5.81</c:v>
                </c:pt>
                <c:pt idx="523">
                  <c:v>5.68</c:v>
                </c:pt>
                <c:pt idx="524">
                  <c:v>5.36</c:v>
                </c:pt>
                <c:pt idx="525">
                  <c:v>5.33</c:v>
                </c:pt>
                <c:pt idx="526">
                  <c:v>5.72</c:v>
                </c:pt>
                <c:pt idx="527">
                  <c:v>5.77</c:v>
                </c:pt>
                <c:pt idx="528">
                  <c:v>5.75</c:v>
                </c:pt>
                <c:pt idx="529">
                  <c:v>5.97</c:v>
                </c:pt>
                <c:pt idx="530">
                  <c:v>6.48</c:v>
                </c:pt>
                <c:pt idx="531">
                  <c:v>6.97</c:v>
                </c:pt>
                <c:pt idx="532">
                  <c:v>7.18</c:v>
                </c:pt>
                <c:pt idx="533">
                  <c:v>7.1</c:v>
                </c:pt>
                <c:pt idx="534">
                  <c:v>7.3</c:v>
                </c:pt>
                <c:pt idx="535">
                  <c:v>7.24</c:v>
                </c:pt>
                <c:pt idx="536">
                  <c:v>7.46</c:v>
                </c:pt>
                <c:pt idx="537">
                  <c:v>7.74</c:v>
                </c:pt>
                <c:pt idx="538">
                  <c:v>7.96</c:v>
                </c:pt>
                <c:pt idx="539">
                  <c:v>7.81</c:v>
                </c:pt>
                <c:pt idx="540">
                  <c:v>7.78</c:v>
                </c:pt>
                <c:pt idx="541">
                  <c:v>7.47</c:v>
                </c:pt>
                <c:pt idx="542">
                  <c:v>7.2</c:v>
                </c:pt>
                <c:pt idx="543">
                  <c:v>7.06</c:v>
                </c:pt>
                <c:pt idx="544">
                  <c:v>6.63</c:v>
                </c:pt>
                <c:pt idx="545">
                  <c:v>6.17</c:v>
                </c:pt>
                <c:pt idx="546">
                  <c:v>6.28</c:v>
                </c:pt>
                <c:pt idx="547">
                  <c:v>6.49</c:v>
                </c:pt>
                <c:pt idx="548">
                  <c:v>6.2</c:v>
                </c:pt>
                <c:pt idx="549">
                  <c:v>6.04</c:v>
                </c:pt>
                <c:pt idx="550">
                  <c:v>5.93</c:v>
                </c:pt>
                <c:pt idx="551">
                  <c:v>5.71</c:v>
                </c:pt>
                <c:pt idx="552">
                  <c:v>5.65</c:v>
                </c:pt>
                <c:pt idx="553">
                  <c:v>5.81</c:v>
                </c:pt>
                <c:pt idx="554">
                  <c:v>6.27</c:v>
                </c:pt>
                <c:pt idx="555">
                  <c:v>6.51</c:v>
                </c:pt>
                <c:pt idx="556">
                  <c:v>6.74</c:v>
                </c:pt>
                <c:pt idx="557">
                  <c:v>6.91</c:v>
                </c:pt>
                <c:pt idx="558">
                  <c:v>6.87</c:v>
                </c:pt>
                <c:pt idx="559">
                  <c:v>6.64</c:v>
                </c:pt>
                <c:pt idx="560">
                  <c:v>6.83</c:v>
                </c:pt>
                <c:pt idx="561">
                  <c:v>6.53</c:v>
                </c:pt>
                <c:pt idx="562">
                  <c:v>6.2</c:v>
                </c:pt>
                <c:pt idx="563">
                  <c:v>6.3</c:v>
                </c:pt>
                <c:pt idx="564">
                  <c:v>6.58</c:v>
                </c:pt>
                <c:pt idx="565">
                  <c:v>6.42</c:v>
                </c:pt>
                <c:pt idx="566">
                  <c:v>6.69</c:v>
                </c:pt>
                <c:pt idx="567">
                  <c:v>6.89</c:v>
                </c:pt>
                <c:pt idx="568">
                  <c:v>6.71</c:v>
                </c:pt>
                <c:pt idx="569">
                  <c:v>6.49</c:v>
                </c:pt>
                <c:pt idx="570">
                  <c:v>6.22</c:v>
                </c:pt>
                <c:pt idx="571">
                  <c:v>6.3</c:v>
                </c:pt>
                <c:pt idx="572">
                  <c:v>6.21</c:v>
                </c:pt>
                <c:pt idx="573">
                  <c:v>6.03</c:v>
                </c:pt>
                <c:pt idx="574">
                  <c:v>5.88</c:v>
                </c:pt>
                <c:pt idx="575">
                  <c:v>5.81</c:v>
                </c:pt>
                <c:pt idx="576">
                  <c:v>5.54</c:v>
                </c:pt>
                <c:pt idx="577">
                  <c:v>5.57</c:v>
                </c:pt>
                <c:pt idx="578">
                  <c:v>5.65</c:v>
                </c:pt>
                <c:pt idx="579">
                  <c:v>5.64</c:v>
                </c:pt>
                <c:pt idx="580">
                  <c:v>5.65</c:v>
                </c:pt>
                <c:pt idx="581">
                  <c:v>5.5</c:v>
                </c:pt>
                <c:pt idx="582">
                  <c:v>5.46</c:v>
                </c:pt>
                <c:pt idx="583">
                  <c:v>5.34</c:v>
                </c:pt>
                <c:pt idx="584">
                  <c:v>4.8099999999999996</c:v>
                </c:pt>
                <c:pt idx="585">
                  <c:v>4.53</c:v>
                </c:pt>
                <c:pt idx="586">
                  <c:v>4.83</c:v>
                </c:pt>
                <c:pt idx="587">
                  <c:v>4.6500000000000004</c:v>
                </c:pt>
                <c:pt idx="588">
                  <c:v>4.72</c:v>
                </c:pt>
                <c:pt idx="589">
                  <c:v>5</c:v>
                </c:pt>
                <c:pt idx="590">
                  <c:v>5.23</c:v>
                </c:pt>
                <c:pt idx="591">
                  <c:v>5.18</c:v>
                </c:pt>
                <c:pt idx="592">
                  <c:v>5.54</c:v>
                </c:pt>
                <c:pt idx="593">
                  <c:v>5.9</c:v>
                </c:pt>
                <c:pt idx="594">
                  <c:v>5.79</c:v>
                </c:pt>
                <c:pt idx="595">
                  <c:v>5.94</c:v>
                </c:pt>
                <c:pt idx="596">
                  <c:v>5.92</c:v>
                </c:pt>
                <c:pt idx="597">
                  <c:v>6.11</c:v>
                </c:pt>
                <c:pt idx="598">
                  <c:v>6.03</c:v>
                </c:pt>
                <c:pt idx="599">
                  <c:v>6.28</c:v>
                </c:pt>
                <c:pt idx="600">
                  <c:v>6.66</c:v>
                </c:pt>
                <c:pt idx="601">
                  <c:v>6.52</c:v>
                </c:pt>
                <c:pt idx="602">
                  <c:v>6.26</c:v>
                </c:pt>
                <c:pt idx="603">
                  <c:v>5.99</c:v>
                </c:pt>
                <c:pt idx="604">
                  <c:v>6.44</c:v>
                </c:pt>
                <c:pt idx="605">
                  <c:v>6.1</c:v>
                </c:pt>
                <c:pt idx="606">
                  <c:v>6.05</c:v>
                </c:pt>
                <c:pt idx="607">
                  <c:v>5.83</c:v>
                </c:pt>
                <c:pt idx="608">
                  <c:v>5.8</c:v>
                </c:pt>
                <c:pt idx="609">
                  <c:v>5.74</c:v>
                </c:pt>
                <c:pt idx="610">
                  <c:v>5.72</c:v>
                </c:pt>
                <c:pt idx="611">
                  <c:v>5.24</c:v>
                </c:pt>
                <c:pt idx="612">
                  <c:v>5.16</c:v>
                </c:pt>
                <c:pt idx="613">
                  <c:v>5.0999999999999996</c:v>
                </c:pt>
                <c:pt idx="614">
                  <c:v>4.8899999999999997</c:v>
                </c:pt>
                <c:pt idx="615">
                  <c:v>5.14</c:v>
                </c:pt>
                <c:pt idx="616">
                  <c:v>5.39</c:v>
                </c:pt>
                <c:pt idx="617">
                  <c:v>5.28</c:v>
                </c:pt>
                <c:pt idx="618">
                  <c:v>5.24</c:v>
                </c:pt>
                <c:pt idx="619">
                  <c:v>4.97</c:v>
                </c:pt>
                <c:pt idx="620">
                  <c:v>4.7300000000000004</c:v>
                </c:pt>
                <c:pt idx="621">
                  <c:v>4.57</c:v>
                </c:pt>
                <c:pt idx="622">
                  <c:v>4.6500000000000004</c:v>
                </c:pt>
                <c:pt idx="623">
                  <c:v>5.09</c:v>
                </c:pt>
                <c:pt idx="624">
                  <c:v>5.04</c:v>
                </c:pt>
                <c:pt idx="625">
                  <c:v>4.91</c:v>
                </c:pt>
                <c:pt idx="626">
                  <c:v>5.28</c:v>
                </c:pt>
                <c:pt idx="627">
                  <c:v>5.21</c:v>
                </c:pt>
                <c:pt idx="628">
                  <c:v>5.16</c:v>
                </c:pt>
                <c:pt idx="629">
                  <c:v>4.93</c:v>
                </c:pt>
                <c:pt idx="630">
                  <c:v>4.6500000000000004</c:v>
                </c:pt>
                <c:pt idx="631">
                  <c:v>4.26</c:v>
                </c:pt>
                <c:pt idx="632">
                  <c:v>3.87</c:v>
                </c:pt>
                <c:pt idx="633">
                  <c:v>3.94</c:v>
                </c:pt>
                <c:pt idx="634">
                  <c:v>4.05</c:v>
                </c:pt>
                <c:pt idx="635">
                  <c:v>4.03</c:v>
                </c:pt>
                <c:pt idx="636">
                  <c:v>4.05</c:v>
                </c:pt>
                <c:pt idx="637">
                  <c:v>3.9</c:v>
                </c:pt>
                <c:pt idx="638">
                  <c:v>3.81</c:v>
                </c:pt>
                <c:pt idx="639">
                  <c:v>3.96</c:v>
                </c:pt>
                <c:pt idx="640">
                  <c:v>3.57</c:v>
                </c:pt>
                <c:pt idx="641">
                  <c:v>3.33</c:v>
                </c:pt>
                <c:pt idx="642">
                  <c:v>3.98</c:v>
                </c:pt>
                <c:pt idx="643">
                  <c:v>4.45</c:v>
                </c:pt>
                <c:pt idx="644">
                  <c:v>4.2699999999999996</c:v>
                </c:pt>
                <c:pt idx="645">
                  <c:v>4.29</c:v>
                </c:pt>
                <c:pt idx="646">
                  <c:v>4.3</c:v>
                </c:pt>
                <c:pt idx="647">
                  <c:v>4.2699999999999996</c:v>
                </c:pt>
                <c:pt idx="648">
                  <c:v>4.1500000000000004</c:v>
                </c:pt>
                <c:pt idx="649">
                  <c:v>4.08</c:v>
                </c:pt>
                <c:pt idx="650">
                  <c:v>3.83</c:v>
                </c:pt>
                <c:pt idx="651">
                  <c:v>4.3499999999999996</c:v>
                </c:pt>
                <c:pt idx="652">
                  <c:v>4.72</c:v>
                </c:pt>
                <c:pt idx="653">
                  <c:v>4.7300000000000004</c:v>
                </c:pt>
                <c:pt idx="654">
                  <c:v>4.5</c:v>
                </c:pt>
                <c:pt idx="655">
                  <c:v>4.28</c:v>
                </c:pt>
                <c:pt idx="656">
                  <c:v>4.13</c:v>
                </c:pt>
                <c:pt idx="657">
                  <c:v>4.0999999999999996</c:v>
                </c:pt>
                <c:pt idx="658">
                  <c:v>4.1900000000000004</c:v>
                </c:pt>
                <c:pt idx="659">
                  <c:v>4.2300000000000004</c:v>
                </c:pt>
                <c:pt idx="660">
                  <c:v>4.22</c:v>
                </c:pt>
                <c:pt idx="661">
                  <c:v>4.17</c:v>
                </c:pt>
                <c:pt idx="662">
                  <c:v>4.5</c:v>
                </c:pt>
                <c:pt idx="663">
                  <c:v>4.34</c:v>
                </c:pt>
                <c:pt idx="664">
                  <c:v>4.1399999999999997</c:v>
                </c:pt>
                <c:pt idx="665">
                  <c:v>4</c:v>
                </c:pt>
                <c:pt idx="666">
                  <c:v>4.18</c:v>
                </c:pt>
                <c:pt idx="667">
                  <c:v>4.26</c:v>
                </c:pt>
                <c:pt idx="668">
                  <c:v>4.2</c:v>
                </c:pt>
                <c:pt idx="669">
                  <c:v>4.46</c:v>
                </c:pt>
                <c:pt idx="670">
                  <c:v>4.54</c:v>
                </c:pt>
                <c:pt idx="671">
                  <c:v>4.47</c:v>
                </c:pt>
                <c:pt idx="672">
                  <c:v>4.42</c:v>
                </c:pt>
                <c:pt idx="673">
                  <c:v>4.57</c:v>
                </c:pt>
                <c:pt idx="674">
                  <c:v>4.72</c:v>
                </c:pt>
                <c:pt idx="675">
                  <c:v>4.99</c:v>
                </c:pt>
                <c:pt idx="676">
                  <c:v>5.1100000000000003</c:v>
                </c:pt>
                <c:pt idx="677">
                  <c:v>5.1100000000000003</c:v>
                </c:pt>
                <c:pt idx="678">
                  <c:v>5.09</c:v>
                </c:pt>
                <c:pt idx="679">
                  <c:v>4.88</c:v>
                </c:pt>
                <c:pt idx="680">
                  <c:v>4.72</c:v>
                </c:pt>
                <c:pt idx="681">
                  <c:v>4.7300000000000004</c:v>
                </c:pt>
                <c:pt idx="682">
                  <c:v>4.5999999999999996</c:v>
                </c:pt>
                <c:pt idx="683">
                  <c:v>4.5599999999999996</c:v>
                </c:pt>
                <c:pt idx="684">
                  <c:v>4.76</c:v>
                </c:pt>
                <c:pt idx="685">
                  <c:v>4.72</c:v>
                </c:pt>
                <c:pt idx="686">
                  <c:v>4.5599999999999996</c:v>
                </c:pt>
                <c:pt idx="687">
                  <c:v>4.6900000000000004</c:v>
                </c:pt>
                <c:pt idx="688">
                  <c:v>4.75</c:v>
                </c:pt>
                <c:pt idx="689">
                  <c:v>5.0999999999999996</c:v>
                </c:pt>
                <c:pt idx="690">
                  <c:v>5</c:v>
                </c:pt>
                <c:pt idx="691">
                  <c:v>4.67</c:v>
                </c:pt>
                <c:pt idx="692">
                  <c:v>4.5199999999999996</c:v>
                </c:pt>
                <c:pt idx="693">
                  <c:v>4.53</c:v>
                </c:pt>
                <c:pt idx="694">
                  <c:v>4.1500000000000004</c:v>
                </c:pt>
                <c:pt idx="695">
                  <c:v>4.0999999999999996</c:v>
                </c:pt>
                <c:pt idx="696">
                  <c:v>3.74</c:v>
                </c:pt>
                <c:pt idx="697">
                  <c:v>3.74</c:v>
                </c:pt>
                <c:pt idx="698">
                  <c:v>3.51</c:v>
                </c:pt>
                <c:pt idx="699">
                  <c:v>3.68</c:v>
                </c:pt>
                <c:pt idx="700">
                  <c:v>3.88</c:v>
                </c:pt>
                <c:pt idx="701">
                  <c:v>4.0999999999999996</c:v>
                </c:pt>
                <c:pt idx="702">
                  <c:v>4.01</c:v>
                </c:pt>
                <c:pt idx="703">
                  <c:v>3.89</c:v>
                </c:pt>
                <c:pt idx="704">
                  <c:v>3.69</c:v>
                </c:pt>
                <c:pt idx="705">
                  <c:v>3.81</c:v>
                </c:pt>
                <c:pt idx="706">
                  <c:v>3.53</c:v>
                </c:pt>
                <c:pt idx="707">
                  <c:v>2.42</c:v>
                </c:pt>
                <c:pt idx="708">
                  <c:v>2.52</c:v>
                </c:pt>
                <c:pt idx="709">
                  <c:v>2.87</c:v>
                </c:pt>
                <c:pt idx="710">
                  <c:v>2.82</c:v>
                </c:pt>
                <c:pt idx="711">
                  <c:v>2.93</c:v>
                </c:pt>
                <c:pt idx="712">
                  <c:v>3.29</c:v>
                </c:pt>
                <c:pt idx="713">
                  <c:v>3.72</c:v>
                </c:pt>
                <c:pt idx="714">
                  <c:v>3.56</c:v>
                </c:pt>
                <c:pt idx="715">
                  <c:v>3.59</c:v>
                </c:pt>
                <c:pt idx="716">
                  <c:v>3.4</c:v>
                </c:pt>
                <c:pt idx="717">
                  <c:v>3.39</c:v>
                </c:pt>
                <c:pt idx="718">
                  <c:v>3.4</c:v>
                </c:pt>
                <c:pt idx="719">
                  <c:v>3.59</c:v>
                </c:pt>
                <c:pt idx="720">
                  <c:v>3.73</c:v>
                </c:pt>
                <c:pt idx="721">
                  <c:v>3.69</c:v>
                </c:pt>
                <c:pt idx="722">
                  <c:v>3.73</c:v>
                </c:pt>
                <c:pt idx="723">
                  <c:v>3.85</c:v>
                </c:pt>
                <c:pt idx="724">
                  <c:v>3.42</c:v>
                </c:pt>
                <c:pt idx="725">
                  <c:v>3.2</c:v>
                </c:pt>
                <c:pt idx="726">
                  <c:v>3.01</c:v>
                </c:pt>
                <c:pt idx="727">
                  <c:v>2.7</c:v>
                </c:pt>
                <c:pt idx="728">
                  <c:v>2.65</c:v>
                </c:pt>
                <c:pt idx="729">
                  <c:v>2.54</c:v>
                </c:pt>
                <c:pt idx="730">
                  <c:v>2.76</c:v>
                </c:pt>
                <c:pt idx="731">
                  <c:v>3.29</c:v>
                </c:pt>
                <c:pt idx="732">
                  <c:v>3.39</c:v>
                </c:pt>
                <c:pt idx="733">
                  <c:v>3.58</c:v>
                </c:pt>
                <c:pt idx="734">
                  <c:v>3.41</c:v>
                </c:pt>
                <c:pt idx="735">
                  <c:v>3.46</c:v>
                </c:pt>
                <c:pt idx="736">
                  <c:v>3.17</c:v>
                </c:pt>
                <c:pt idx="737">
                  <c:v>3</c:v>
                </c:pt>
                <c:pt idx="738">
                  <c:v>3</c:v>
                </c:pt>
                <c:pt idx="739">
                  <c:v>2.2999999999999998</c:v>
                </c:pt>
                <c:pt idx="740">
                  <c:v>1.98</c:v>
                </c:pt>
                <c:pt idx="741">
                  <c:v>2.15</c:v>
                </c:pt>
                <c:pt idx="742">
                  <c:v>2.0099999999999998</c:v>
                </c:pt>
                <c:pt idx="743">
                  <c:v>1.98</c:v>
                </c:pt>
                <c:pt idx="744">
                  <c:v>1.97</c:v>
                </c:pt>
                <c:pt idx="745">
                  <c:v>1.97</c:v>
                </c:pt>
                <c:pt idx="746">
                  <c:v>2.17</c:v>
                </c:pt>
                <c:pt idx="747">
                  <c:v>2.0499999999999998</c:v>
                </c:pt>
                <c:pt idx="748">
                  <c:v>1.8</c:v>
                </c:pt>
                <c:pt idx="749">
                  <c:v>1.62</c:v>
                </c:pt>
                <c:pt idx="750">
                  <c:v>1.53</c:v>
                </c:pt>
                <c:pt idx="751">
                  <c:v>1.68</c:v>
                </c:pt>
                <c:pt idx="752">
                  <c:v>1.72</c:v>
                </c:pt>
                <c:pt idx="753">
                  <c:v>1.75</c:v>
                </c:pt>
                <c:pt idx="754">
                  <c:v>1.65</c:v>
                </c:pt>
                <c:pt idx="755">
                  <c:v>1.72</c:v>
                </c:pt>
                <c:pt idx="756">
                  <c:v>1.91</c:v>
                </c:pt>
                <c:pt idx="757">
                  <c:v>1.98</c:v>
                </c:pt>
                <c:pt idx="758">
                  <c:v>1.96</c:v>
                </c:pt>
                <c:pt idx="759">
                  <c:v>1.76</c:v>
                </c:pt>
                <c:pt idx="760">
                  <c:v>1.93</c:v>
                </c:pt>
                <c:pt idx="761">
                  <c:v>2.2999999999999998</c:v>
                </c:pt>
                <c:pt idx="762">
                  <c:v>2.58</c:v>
                </c:pt>
                <c:pt idx="763">
                  <c:v>2.74</c:v>
                </c:pt>
                <c:pt idx="764">
                  <c:v>2.81</c:v>
                </c:pt>
                <c:pt idx="765">
                  <c:v>2.62</c:v>
                </c:pt>
                <c:pt idx="766">
                  <c:v>2.72</c:v>
                </c:pt>
                <c:pt idx="767">
                  <c:v>2.9</c:v>
                </c:pt>
                <c:pt idx="768">
                  <c:v>2.86</c:v>
                </c:pt>
                <c:pt idx="769">
                  <c:v>2.71</c:v>
                </c:pt>
                <c:pt idx="770">
                  <c:v>2.72</c:v>
                </c:pt>
                <c:pt idx="771">
                  <c:v>2.71</c:v>
                </c:pt>
                <c:pt idx="772">
                  <c:v>2.56</c:v>
                </c:pt>
                <c:pt idx="773">
                  <c:v>2.6</c:v>
                </c:pt>
                <c:pt idx="774">
                  <c:v>2.54</c:v>
                </c:pt>
                <c:pt idx="775">
                  <c:v>2.42</c:v>
                </c:pt>
                <c:pt idx="776">
                  <c:v>2.5299999999999998</c:v>
                </c:pt>
                <c:pt idx="777">
                  <c:v>2.2999999999999998</c:v>
                </c:pt>
                <c:pt idx="778">
                  <c:v>2.33</c:v>
                </c:pt>
                <c:pt idx="779">
                  <c:v>2.21</c:v>
                </c:pt>
                <c:pt idx="780">
                  <c:v>1.88</c:v>
                </c:pt>
                <c:pt idx="781">
                  <c:v>1.98</c:v>
                </c:pt>
                <c:pt idx="782">
                  <c:v>2.04</c:v>
                </c:pt>
                <c:pt idx="783">
                  <c:v>1.94</c:v>
                </c:pt>
                <c:pt idx="784">
                  <c:v>2.2000000000000002</c:v>
                </c:pt>
                <c:pt idx="785">
                  <c:v>2.36</c:v>
                </c:pt>
                <c:pt idx="786">
                  <c:v>2.3199999999999998</c:v>
                </c:pt>
                <c:pt idx="787">
                  <c:v>2.17</c:v>
                </c:pt>
                <c:pt idx="788">
                  <c:v>2.17</c:v>
                </c:pt>
                <c:pt idx="789">
                  <c:v>2.0699999999999998</c:v>
                </c:pt>
                <c:pt idx="790">
                  <c:v>2.2599999999999998</c:v>
                </c:pt>
                <c:pt idx="791">
                  <c:v>2.2400000000000002</c:v>
                </c:pt>
                <c:pt idx="792">
                  <c:v>2.09</c:v>
                </c:pt>
                <c:pt idx="793">
                  <c:v>1.78</c:v>
                </c:pt>
                <c:pt idx="794">
                  <c:v>1.89</c:v>
                </c:pt>
                <c:pt idx="795">
                  <c:v>1.81</c:v>
                </c:pt>
                <c:pt idx="796">
                  <c:v>1.81</c:v>
                </c:pt>
                <c:pt idx="797">
                  <c:v>1.64</c:v>
                </c:pt>
                <c:pt idx="798">
                  <c:v>1.5</c:v>
                </c:pt>
                <c:pt idx="799">
                  <c:v>1.56</c:v>
                </c:pt>
                <c:pt idx="800">
                  <c:v>1.63</c:v>
                </c:pt>
                <c:pt idx="801">
                  <c:v>1.76</c:v>
                </c:pt>
                <c:pt idx="802">
                  <c:v>2.14</c:v>
                </c:pt>
                <c:pt idx="803">
                  <c:v>2.4900000000000002</c:v>
                </c:pt>
                <c:pt idx="804">
                  <c:v>2.4300000000000002</c:v>
                </c:pt>
                <c:pt idx="805">
                  <c:v>2.42</c:v>
                </c:pt>
                <c:pt idx="806">
                  <c:v>2.48</c:v>
                </c:pt>
                <c:pt idx="807">
                  <c:v>2.2999999999999998</c:v>
                </c:pt>
                <c:pt idx="808">
                  <c:v>2.2999999999999998</c:v>
                </c:pt>
                <c:pt idx="809">
                  <c:v>2.19</c:v>
                </c:pt>
                <c:pt idx="810">
                  <c:v>2.3199999999999998</c:v>
                </c:pt>
                <c:pt idx="811">
                  <c:v>2.21</c:v>
                </c:pt>
                <c:pt idx="812">
                  <c:v>2.2000000000000002</c:v>
                </c:pt>
                <c:pt idx="813">
                  <c:v>2.36</c:v>
                </c:pt>
                <c:pt idx="814">
                  <c:v>2.35</c:v>
                </c:pt>
                <c:pt idx="815">
                  <c:v>2.4</c:v>
                </c:pt>
                <c:pt idx="816">
                  <c:v>2.58</c:v>
                </c:pt>
                <c:pt idx="817">
                  <c:v>2.86</c:v>
                </c:pt>
                <c:pt idx="818">
                  <c:v>2.84</c:v>
                </c:pt>
                <c:pt idx="819">
                  <c:v>2.87</c:v>
                </c:pt>
                <c:pt idx="820">
                  <c:v>2.98</c:v>
                </c:pt>
                <c:pt idx="821">
                  <c:v>2.91</c:v>
                </c:pt>
                <c:pt idx="822">
                  <c:v>2.89</c:v>
                </c:pt>
                <c:pt idx="823">
                  <c:v>2.89</c:v>
                </c:pt>
                <c:pt idx="824">
                  <c:v>3</c:v>
                </c:pt>
                <c:pt idx="825">
                  <c:v>3.15</c:v>
                </c:pt>
                <c:pt idx="826">
                  <c:v>3.12</c:v>
                </c:pt>
                <c:pt idx="827">
                  <c:v>2.8328570000000002</c:v>
                </c:pt>
                <c:pt idx="828">
                  <c:v>2.715652</c:v>
                </c:pt>
                <c:pt idx="829">
                  <c:v>2.6755</c:v>
                </c:pt>
                <c:pt idx="830">
                  <c:v>2.5709520000000001</c:v>
                </c:pt>
                <c:pt idx="831">
                  <c:v>2.533182</c:v>
                </c:pt>
                <c:pt idx="832">
                  <c:v>2.3921739999999998</c:v>
                </c:pt>
                <c:pt idx="833">
                  <c:v>2.0739999999999998</c:v>
                </c:pt>
                <c:pt idx="834">
                  <c:v>2.0543480000000001</c:v>
                </c:pt>
                <c:pt idx="835">
                  <c:v>1.6263639999999999</c:v>
                </c:pt>
                <c:pt idx="836">
                  <c:v>1.6995</c:v>
                </c:pt>
                <c:pt idx="837">
                  <c:v>1.7068179999999999</c:v>
                </c:pt>
                <c:pt idx="838">
                  <c:v>1.8121050000000001</c:v>
                </c:pt>
                <c:pt idx="839">
                  <c:v>1.862857</c:v>
                </c:pt>
                <c:pt idx="840">
                  <c:v>1.757619</c:v>
                </c:pt>
                <c:pt idx="841">
                  <c:v>1.504211</c:v>
                </c:pt>
                <c:pt idx="842">
                  <c:v>0.87</c:v>
                </c:pt>
                <c:pt idx="843">
                  <c:v>0.65761899999999995</c:v>
                </c:pt>
                <c:pt idx="844">
                  <c:v>0.67400000000000004</c:v>
                </c:pt>
                <c:pt idx="845">
                  <c:v>0.72863599999999995</c:v>
                </c:pt>
                <c:pt idx="846">
                  <c:v>0.62363599999999997</c:v>
                </c:pt>
                <c:pt idx="847">
                  <c:v>0.65</c:v>
                </c:pt>
                <c:pt idx="848">
                  <c:v>0.67952400000000002</c:v>
                </c:pt>
                <c:pt idx="849">
                  <c:v>0.78714300000000004</c:v>
                </c:pt>
                <c:pt idx="850">
                  <c:v>0.87</c:v>
                </c:pt>
                <c:pt idx="851">
                  <c:v>0.93363600000000002</c:v>
                </c:pt>
                <c:pt idx="852">
                  <c:v>1.0810526315789499</c:v>
                </c:pt>
                <c:pt idx="853">
                  <c:v>1.2578947368421101</c:v>
                </c:pt>
                <c:pt idx="854">
                  <c:v>1.6108695652173901</c:v>
                </c:pt>
                <c:pt idx="855">
                  <c:v>1.635</c:v>
                </c:pt>
                <c:pt idx="856">
                  <c:v>1.621</c:v>
                </c:pt>
                <c:pt idx="857">
                  <c:v>1.5190909090909099</c:v>
                </c:pt>
                <c:pt idx="858">
                  <c:v>1.3185714285714301</c:v>
                </c:pt>
                <c:pt idx="859">
                  <c:v>1.28318181818182</c:v>
                </c:pt>
                <c:pt idx="860">
                  <c:v>1.3747619047619</c:v>
                </c:pt>
                <c:pt idx="861">
                  <c:v>1.5825</c:v>
                </c:pt>
                <c:pt idx="862">
                  <c:v>1.5595000000000001</c:v>
                </c:pt>
                <c:pt idx="863">
                  <c:v>1.4650000000000001</c:v>
                </c:pt>
                <c:pt idx="864">
                  <c:v>1.764</c:v>
                </c:pt>
                <c:pt idx="865">
                  <c:v>1.93421052631579</c:v>
                </c:pt>
                <c:pt idx="866">
                  <c:v>2.12782608695652</c:v>
                </c:pt>
                <c:pt idx="867">
                  <c:v>2.7475000000000001</c:v>
                </c:pt>
                <c:pt idx="868">
                  <c:v>2.8980952380952401</c:v>
                </c:pt>
                <c:pt idx="869">
                  <c:v>3.14333333333333</c:v>
                </c:pt>
                <c:pt idx="870">
                  <c:v>2.8959999999999999</c:v>
                </c:pt>
                <c:pt idx="871">
                  <c:v>2.89782608695652</c:v>
                </c:pt>
                <c:pt idx="872">
                  <c:v>3.5190476190476199</c:v>
                </c:pt>
                <c:pt idx="873">
                  <c:v>3.9834999999999998</c:v>
                </c:pt>
                <c:pt idx="874">
                  <c:v>3.891</c:v>
                </c:pt>
                <c:pt idx="875">
                  <c:v>3.61619047619048</c:v>
                </c:pt>
                <c:pt idx="876">
                  <c:v>3.53</c:v>
                </c:pt>
                <c:pt idx="877">
                  <c:v>3.75</c:v>
                </c:pt>
                <c:pt idx="878">
                  <c:v>3.66</c:v>
                </c:pt>
                <c:pt idx="879">
                  <c:v>3.46</c:v>
                </c:pt>
                <c:pt idx="880">
                  <c:v>3.57</c:v>
                </c:pt>
                <c:pt idx="881">
                  <c:v>3.75</c:v>
                </c:pt>
                <c:pt idx="882">
                  <c:v>3.9</c:v>
                </c:pt>
                <c:pt idx="883">
                  <c:v>4.17</c:v>
                </c:pt>
                <c:pt idx="884">
                  <c:v>4.38</c:v>
                </c:pt>
                <c:pt idx="885">
                  <c:v>4.8</c:v>
                </c:pt>
                <c:pt idx="886">
                  <c:v>4.5</c:v>
                </c:pt>
                <c:pt idx="887">
                  <c:v>4.0199999999999996</c:v>
                </c:pt>
                <c:pt idx="888">
                  <c:v>4.0580952380952402</c:v>
                </c:pt>
                <c:pt idx="889">
                  <c:v>4.2074999999999996</c:v>
                </c:pt>
                <c:pt idx="890">
                  <c:v>4.2084999999999999</c:v>
                </c:pt>
                <c:pt idx="891">
                  <c:v>4.53909090909091</c:v>
                </c:pt>
                <c:pt idx="892">
                  <c:v>4.4822727272727301</c:v>
                </c:pt>
                <c:pt idx="893">
                  <c:v>4.30526315789474</c:v>
                </c:pt>
                <c:pt idx="894">
                  <c:v>4.2486363636363604</c:v>
                </c:pt>
                <c:pt idx="895">
                  <c:v>3.8709090909090902</c:v>
                </c:pt>
                <c:pt idx="896">
                  <c:v>3.7235</c:v>
                </c:pt>
                <c:pt idx="897">
                  <c:v>4.0954545454545404</c:v>
                </c:pt>
                <c:pt idx="898">
                  <c:v>4.3557894736842098</c:v>
                </c:pt>
                <c:pt idx="899">
                  <c:v>4.3914285714285697</c:v>
                </c:pt>
                <c:pt idx="900">
                  <c:v>4.6290476190476202</c:v>
                </c:pt>
                <c:pt idx="901">
                  <c:v>4.4510526315789498</c:v>
                </c:pt>
                <c:pt idx="902">
                  <c:v>4.2804761904761897</c:v>
                </c:pt>
                <c:pt idx="903">
                  <c:v>4.2790476190476197</c:v>
                </c:pt>
                <c:pt idx="904">
                  <c:v>4.4238095238095196</c:v>
                </c:pt>
                <c:pt idx="905">
                  <c:v>4.3834999999999997</c:v>
                </c:pt>
                <c:pt idx="906" formatCode="General">
                  <c:v>4.3899999999999997</c:v>
                </c:pt>
                <c:pt idx="907" formatCode="General">
                  <c:v>4.26</c:v>
                </c:pt>
                <c:pt idx="908" formatCode="General">
                  <c:v>4.12</c:v>
                </c:pt>
                <c:pt idx="909">
                  <c:v>4.16</c:v>
                </c:pt>
                <c:pt idx="910">
                  <c:v>4.16</c:v>
                </c:pt>
              </c:numCache>
            </c:numRef>
          </c:xVal>
          <c:yVal>
            <c:numRef>
              <c:f>Sheet1!$C$2:$C$912</c:f>
              <c:numCache>
                <c:formatCode>0.00</c:formatCode>
                <c:ptCount val="911"/>
                <c:pt idx="0">
                  <c:v>7.1219999999999999</c:v>
                </c:pt>
                <c:pt idx="1">
                  <c:v>7.2619999999999996</c:v>
                </c:pt>
                <c:pt idx="2">
                  <c:v>7.3209999999999997</c:v>
                </c:pt>
                <c:pt idx="3">
                  <c:v>7.024</c:v>
                </c:pt>
                <c:pt idx="4">
                  <c:v>7.26</c:v>
                </c:pt>
                <c:pt idx="5">
                  <c:v>7.3780000000000001</c:v>
                </c:pt>
                <c:pt idx="6">
                  <c:v>6.39</c:v>
                </c:pt>
                <c:pt idx="7">
                  <c:v>6.7759999999999998</c:v>
                </c:pt>
                <c:pt idx="8">
                  <c:v>7.0149999999999997</c:v>
                </c:pt>
                <c:pt idx="9">
                  <c:v>6.9960000000000004</c:v>
                </c:pt>
                <c:pt idx="10">
                  <c:v>6.9820000000000002</c:v>
                </c:pt>
                <c:pt idx="11">
                  <c:v>6.9539999999999997</c:v>
                </c:pt>
                <c:pt idx="12">
                  <c:v>7.4950000000000001</c:v>
                </c:pt>
                <c:pt idx="13">
                  <c:v>7.774</c:v>
                </c:pt>
                <c:pt idx="14">
                  <c:v>7.6429999999999998</c:v>
                </c:pt>
                <c:pt idx="15">
                  <c:v>8.0589999999999993</c:v>
                </c:pt>
                <c:pt idx="16">
                  <c:v>8.0630000000000006</c:v>
                </c:pt>
                <c:pt idx="17">
                  <c:v>7.923</c:v>
                </c:pt>
                <c:pt idx="18">
                  <c:v>8.7370000000000001</c:v>
                </c:pt>
                <c:pt idx="19">
                  <c:v>9.1199999999999992</c:v>
                </c:pt>
                <c:pt idx="20">
                  <c:v>9.3550000000000004</c:v>
                </c:pt>
                <c:pt idx="21">
                  <c:v>9.5739999999999998</c:v>
                </c:pt>
                <c:pt idx="22">
                  <c:v>9.3070000000000004</c:v>
                </c:pt>
                <c:pt idx="23">
                  <c:v>9.5939999999999994</c:v>
                </c:pt>
                <c:pt idx="24">
                  <c:v>10.079000000000001</c:v>
                </c:pt>
                <c:pt idx="25">
                  <c:v>9.8960000000000008</c:v>
                </c:pt>
                <c:pt idx="26">
                  <c:v>9.9209999999999994</c:v>
                </c:pt>
                <c:pt idx="27">
                  <c:v>10.145</c:v>
                </c:pt>
                <c:pt idx="28">
                  <c:v>10.141</c:v>
                </c:pt>
                <c:pt idx="29">
                  <c:v>10.419</c:v>
                </c:pt>
                <c:pt idx="30">
                  <c:v>10.627000000000001</c:v>
                </c:pt>
                <c:pt idx="31">
                  <c:v>10.669</c:v>
                </c:pt>
                <c:pt idx="32">
                  <c:v>10.5</c:v>
                </c:pt>
                <c:pt idx="33">
                  <c:v>10.108000000000001</c:v>
                </c:pt>
                <c:pt idx="34">
                  <c:v>10.429</c:v>
                </c:pt>
                <c:pt idx="35">
                  <c:v>10.85</c:v>
                </c:pt>
                <c:pt idx="36">
                  <c:v>10.773999999999999</c:v>
                </c:pt>
                <c:pt idx="37">
                  <c:v>10.641999999999999</c:v>
                </c:pt>
                <c:pt idx="38">
                  <c:v>10.695</c:v>
                </c:pt>
                <c:pt idx="39">
                  <c:v>9.8450000000000006</c:v>
                </c:pt>
                <c:pt idx="40">
                  <c:v>9.8960000000000008</c:v>
                </c:pt>
                <c:pt idx="41">
                  <c:v>9.5419999999999998</c:v>
                </c:pt>
                <c:pt idx="42">
                  <c:v>9.5250000000000004</c:v>
                </c:pt>
                <c:pt idx="43">
                  <c:v>9.5649999999999995</c:v>
                </c:pt>
                <c:pt idx="44">
                  <c:v>9.125</c:v>
                </c:pt>
                <c:pt idx="45">
                  <c:v>9.5500000000000007</c:v>
                </c:pt>
                <c:pt idx="46">
                  <c:v>9.7609999999999992</c:v>
                </c:pt>
                <c:pt idx="47">
                  <c:v>9.8919999999999995</c:v>
                </c:pt>
                <c:pt idx="48">
                  <c:v>9.984</c:v>
                </c:pt>
                <c:pt idx="49">
                  <c:v>10.204000000000001</c:v>
                </c:pt>
                <c:pt idx="50">
                  <c:v>10.42</c:v>
                </c:pt>
                <c:pt idx="51">
                  <c:v>10.545999999999999</c:v>
                </c:pt>
                <c:pt idx="52">
                  <c:v>10.965999999999999</c:v>
                </c:pt>
                <c:pt idx="53">
                  <c:v>11.053000000000001</c:v>
                </c:pt>
                <c:pt idx="54">
                  <c:v>11.456</c:v>
                </c:pt>
                <c:pt idx="55">
                  <c:v>11.683999999999999</c:v>
                </c:pt>
                <c:pt idx="56">
                  <c:v>11.958</c:v>
                </c:pt>
                <c:pt idx="57">
                  <c:v>11.617000000000001</c:v>
                </c:pt>
                <c:pt idx="58">
                  <c:v>12.071999999999999</c:v>
                </c:pt>
                <c:pt idx="59">
                  <c:v>12.625</c:v>
                </c:pt>
                <c:pt idx="60">
                  <c:v>12.026999999999999</c:v>
                </c:pt>
                <c:pt idx="61">
                  <c:v>12.429</c:v>
                </c:pt>
                <c:pt idx="62">
                  <c:v>12.331</c:v>
                </c:pt>
                <c:pt idx="63">
                  <c:v>11.727</c:v>
                </c:pt>
                <c:pt idx="64">
                  <c:v>11.677</c:v>
                </c:pt>
                <c:pt idx="65">
                  <c:v>12.353999999999999</c:v>
                </c:pt>
                <c:pt idx="66">
                  <c:v>12.41</c:v>
                </c:pt>
                <c:pt idx="67">
                  <c:v>12.334</c:v>
                </c:pt>
                <c:pt idx="68">
                  <c:v>12.89</c:v>
                </c:pt>
                <c:pt idx="69">
                  <c:v>11.632999999999999</c:v>
                </c:pt>
                <c:pt idx="70">
                  <c:v>12.417</c:v>
                </c:pt>
                <c:pt idx="71">
                  <c:v>12.532999999999999</c:v>
                </c:pt>
                <c:pt idx="72">
                  <c:v>11.965</c:v>
                </c:pt>
                <c:pt idx="73">
                  <c:v>12.041</c:v>
                </c:pt>
                <c:pt idx="74">
                  <c:v>12.87</c:v>
                </c:pt>
                <c:pt idx="75">
                  <c:v>13.347</c:v>
                </c:pt>
                <c:pt idx="76">
                  <c:v>12.928000000000001</c:v>
                </c:pt>
                <c:pt idx="77">
                  <c:v>12.853</c:v>
                </c:pt>
                <c:pt idx="78">
                  <c:v>14.098000000000001</c:v>
                </c:pt>
                <c:pt idx="79">
                  <c:v>14.013999999999999</c:v>
                </c:pt>
                <c:pt idx="80">
                  <c:v>13.538</c:v>
                </c:pt>
                <c:pt idx="81">
                  <c:v>13.56</c:v>
                </c:pt>
                <c:pt idx="82">
                  <c:v>13.419</c:v>
                </c:pt>
                <c:pt idx="83">
                  <c:v>13.619</c:v>
                </c:pt>
                <c:pt idx="84">
                  <c:v>13.362</c:v>
                </c:pt>
                <c:pt idx="85">
                  <c:v>12.785</c:v>
                </c:pt>
                <c:pt idx="86">
                  <c:v>12.95</c:v>
                </c:pt>
                <c:pt idx="87">
                  <c:v>13.173</c:v>
                </c:pt>
                <c:pt idx="88">
                  <c:v>13.678000000000001</c:v>
                </c:pt>
                <c:pt idx="89">
                  <c:v>13.904</c:v>
                </c:pt>
                <c:pt idx="90">
                  <c:v>13.98</c:v>
                </c:pt>
                <c:pt idx="91">
                  <c:v>13.21</c:v>
                </c:pt>
                <c:pt idx="92">
                  <c:v>12.673999999999999</c:v>
                </c:pt>
                <c:pt idx="93">
                  <c:v>12.237</c:v>
                </c:pt>
                <c:pt idx="94">
                  <c:v>11.973000000000001</c:v>
                </c:pt>
                <c:pt idx="95">
                  <c:v>11.967000000000001</c:v>
                </c:pt>
                <c:pt idx="96">
                  <c:v>13.096</c:v>
                </c:pt>
                <c:pt idx="97">
                  <c:v>13.14</c:v>
                </c:pt>
                <c:pt idx="98">
                  <c:v>13.411</c:v>
                </c:pt>
                <c:pt idx="99">
                  <c:v>14.451000000000001</c:v>
                </c:pt>
                <c:pt idx="100">
                  <c:v>14.914999999999999</c:v>
                </c:pt>
                <c:pt idx="101">
                  <c:v>15.273</c:v>
                </c:pt>
                <c:pt idx="102">
                  <c:v>15.965</c:v>
                </c:pt>
                <c:pt idx="103">
                  <c:v>16.562999999999999</c:v>
                </c:pt>
                <c:pt idx="104">
                  <c:v>17</c:v>
                </c:pt>
                <c:pt idx="105">
                  <c:v>17.63</c:v>
                </c:pt>
                <c:pt idx="106">
                  <c:v>18.166</c:v>
                </c:pt>
                <c:pt idx="107">
                  <c:v>18.509</c:v>
                </c:pt>
                <c:pt idx="108">
                  <c:v>17.884</c:v>
                </c:pt>
                <c:pt idx="109">
                  <c:v>17.611000000000001</c:v>
                </c:pt>
                <c:pt idx="110">
                  <c:v>18.055</c:v>
                </c:pt>
                <c:pt idx="111">
                  <c:v>16.794</c:v>
                </c:pt>
                <c:pt idx="112">
                  <c:v>17.047000000000001</c:v>
                </c:pt>
                <c:pt idx="113">
                  <c:v>16.899999999999999</c:v>
                </c:pt>
                <c:pt idx="114">
                  <c:v>17.417000000000002</c:v>
                </c:pt>
                <c:pt idx="115">
                  <c:v>17.318000000000001</c:v>
                </c:pt>
                <c:pt idx="116">
                  <c:v>16.632999999999999</c:v>
                </c:pt>
                <c:pt idx="117">
                  <c:v>16.814</c:v>
                </c:pt>
                <c:pt idx="118">
                  <c:v>16.882000000000001</c:v>
                </c:pt>
                <c:pt idx="119">
                  <c:v>17.422000000000001</c:v>
                </c:pt>
                <c:pt idx="120">
                  <c:v>17.117999999999999</c:v>
                </c:pt>
                <c:pt idx="121">
                  <c:v>16.454000000000001</c:v>
                </c:pt>
                <c:pt idx="122">
                  <c:v>16.23</c:v>
                </c:pt>
                <c:pt idx="123">
                  <c:v>17.094999999999999</c:v>
                </c:pt>
                <c:pt idx="124">
                  <c:v>16.939</c:v>
                </c:pt>
                <c:pt idx="125">
                  <c:v>17.564</c:v>
                </c:pt>
                <c:pt idx="126">
                  <c:v>17.076000000000001</c:v>
                </c:pt>
                <c:pt idx="127">
                  <c:v>17.280999999999999</c:v>
                </c:pt>
                <c:pt idx="128">
                  <c:v>16.760999999999999</c:v>
                </c:pt>
                <c:pt idx="129">
                  <c:v>16.431000000000001</c:v>
                </c:pt>
                <c:pt idx="130">
                  <c:v>16.963000000000001</c:v>
                </c:pt>
                <c:pt idx="131">
                  <c:v>17.37</c:v>
                </c:pt>
                <c:pt idx="132">
                  <c:v>19.327000000000002</c:v>
                </c:pt>
                <c:pt idx="133">
                  <c:v>20.12</c:v>
                </c:pt>
                <c:pt idx="134">
                  <c:v>20.751000000000001</c:v>
                </c:pt>
                <c:pt idx="135">
                  <c:v>21.725999999999999</c:v>
                </c:pt>
                <c:pt idx="136">
                  <c:v>21.946999999999999</c:v>
                </c:pt>
                <c:pt idx="137">
                  <c:v>21.657</c:v>
                </c:pt>
                <c:pt idx="138">
                  <c:v>21.456</c:v>
                </c:pt>
                <c:pt idx="139">
                  <c:v>22.225999999999999</c:v>
                </c:pt>
                <c:pt idx="140">
                  <c:v>22.052</c:v>
                </c:pt>
                <c:pt idx="141">
                  <c:v>21.317</c:v>
                </c:pt>
                <c:pt idx="142">
                  <c:v>22.282</c:v>
                </c:pt>
                <c:pt idx="143">
                  <c:v>22.489000000000001</c:v>
                </c:pt>
                <c:pt idx="144">
                  <c:v>20.495999999999999</c:v>
                </c:pt>
                <c:pt idx="145">
                  <c:v>20.837</c:v>
                </c:pt>
                <c:pt idx="146">
                  <c:v>20.858000000000001</c:v>
                </c:pt>
                <c:pt idx="147">
                  <c:v>19.611000000000001</c:v>
                </c:pt>
                <c:pt idx="148">
                  <c:v>18.152999999999999</c:v>
                </c:pt>
                <c:pt idx="149">
                  <c:v>16.032</c:v>
                </c:pt>
                <c:pt idx="150">
                  <c:v>16.138999999999999</c:v>
                </c:pt>
                <c:pt idx="151">
                  <c:v>16.577999999999999</c:v>
                </c:pt>
                <c:pt idx="152">
                  <c:v>16.431000000000001</c:v>
                </c:pt>
                <c:pt idx="153">
                  <c:v>15.305</c:v>
                </c:pt>
                <c:pt idx="154">
                  <c:v>16.36</c:v>
                </c:pt>
                <c:pt idx="155">
                  <c:v>17.068000000000001</c:v>
                </c:pt>
                <c:pt idx="156">
                  <c:v>17.536000000000001</c:v>
                </c:pt>
                <c:pt idx="157">
                  <c:v>17.768000000000001</c:v>
                </c:pt>
                <c:pt idx="158">
                  <c:v>17.701000000000001</c:v>
                </c:pt>
                <c:pt idx="159">
                  <c:v>17.905999999999999</c:v>
                </c:pt>
                <c:pt idx="160">
                  <c:v>18.265999999999998</c:v>
                </c:pt>
                <c:pt idx="161">
                  <c:v>18.257999999999999</c:v>
                </c:pt>
                <c:pt idx="162">
                  <c:v>17.442</c:v>
                </c:pt>
                <c:pt idx="163">
                  <c:v>17.923999999999999</c:v>
                </c:pt>
                <c:pt idx="164">
                  <c:v>18.396000000000001</c:v>
                </c:pt>
                <c:pt idx="165">
                  <c:v>18.167000000000002</c:v>
                </c:pt>
                <c:pt idx="166">
                  <c:v>18.065000000000001</c:v>
                </c:pt>
                <c:pt idx="167">
                  <c:v>18.45</c:v>
                </c:pt>
                <c:pt idx="168">
                  <c:v>18.289000000000001</c:v>
                </c:pt>
                <c:pt idx="169">
                  <c:v>18.513999999999999</c:v>
                </c:pt>
                <c:pt idx="170">
                  <c:v>18.852</c:v>
                </c:pt>
                <c:pt idx="171">
                  <c:v>18.462</c:v>
                </c:pt>
                <c:pt idx="172">
                  <c:v>18.641999999999999</c:v>
                </c:pt>
                <c:pt idx="173">
                  <c:v>18.530999999999999</c:v>
                </c:pt>
                <c:pt idx="174">
                  <c:v>18.617000000000001</c:v>
                </c:pt>
                <c:pt idx="175">
                  <c:v>18.344999999999999</c:v>
                </c:pt>
                <c:pt idx="176">
                  <c:v>18.66</c:v>
                </c:pt>
                <c:pt idx="177">
                  <c:v>18.648</c:v>
                </c:pt>
                <c:pt idx="178">
                  <c:v>18.777999999999999</c:v>
                </c:pt>
                <c:pt idx="179">
                  <c:v>18.452999999999999</c:v>
                </c:pt>
                <c:pt idx="180">
                  <c:v>18.402000000000001</c:v>
                </c:pt>
                <c:pt idx="181">
                  <c:v>18.536000000000001</c:v>
                </c:pt>
                <c:pt idx="182">
                  <c:v>18.553000000000001</c:v>
                </c:pt>
                <c:pt idx="183">
                  <c:v>18.175999999999998</c:v>
                </c:pt>
                <c:pt idx="184">
                  <c:v>18.446000000000002</c:v>
                </c:pt>
                <c:pt idx="185">
                  <c:v>17.57</c:v>
                </c:pt>
                <c:pt idx="186">
                  <c:v>17.05</c:v>
                </c:pt>
                <c:pt idx="187">
                  <c:v>17.367000000000001</c:v>
                </c:pt>
                <c:pt idx="188">
                  <c:v>17.948</c:v>
                </c:pt>
                <c:pt idx="189">
                  <c:v>17.609000000000002</c:v>
                </c:pt>
                <c:pt idx="190">
                  <c:v>17.754999999999999</c:v>
                </c:pt>
                <c:pt idx="191">
                  <c:v>17.673999999999999</c:v>
                </c:pt>
                <c:pt idx="192">
                  <c:v>17.475999999999999</c:v>
                </c:pt>
                <c:pt idx="193">
                  <c:v>17.358000000000001</c:v>
                </c:pt>
                <c:pt idx="194">
                  <c:v>16.643999999999998</c:v>
                </c:pt>
                <c:pt idx="195">
                  <c:v>16.777000000000001</c:v>
                </c:pt>
                <c:pt idx="196">
                  <c:v>15.894</c:v>
                </c:pt>
                <c:pt idx="197">
                  <c:v>15.762</c:v>
                </c:pt>
                <c:pt idx="198">
                  <c:v>15.579000000000001</c:v>
                </c:pt>
                <c:pt idx="199">
                  <c:v>14.637</c:v>
                </c:pt>
                <c:pt idx="200">
                  <c:v>14.122</c:v>
                </c:pt>
                <c:pt idx="201">
                  <c:v>13.897</c:v>
                </c:pt>
                <c:pt idx="202">
                  <c:v>14.593</c:v>
                </c:pt>
                <c:pt idx="203">
                  <c:v>14.654</c:v>
                </c:pt>
                <c:pt idx="204">
                  <c:v>15.494999999999999</c:v>
                </c:pt>
                <c:pt idx="205">
                  <c:v>16.029</c:v>
                </c:pt>
                <c:pt idx="206">
                  <c:v>16.407</c:v>
                </c:pt>
                <c:pt idx="207">
                  <c:v>17.065999999999999</c:v>
                </c:pt>
                <c:pt idx="208">
                  <c:v>17.370999999999999</c:v>
                </c:pt>
                <c:pt idx="209">
                  <c:v>17.154</c:v>
                </c:pt>
                <c:pt idx="210">
                  <c:v>17.548999999999999</c:v>
                </c:pt>
                <c:pt idx="211">
                  <c:v>17.827999999999999</c:v>
                </c:pt>
                <c:pt idx="212">
                  <c:v>18.077000000000002</c:v>
                </c:pt>
                <c:pt idx="213">
                  <c:v>17.946999999999999</c:v>
                </c:pt>
                <c:pt idx="214">
                  <c:v>17.385000000000002</c:v>
                </c:pt>
                <c:pt idx="215">
                  <c:v>17.88</c:v>
                </c:pt>
                <c:pt idx="216">
                  <c:v>17.471</c:v>
                </c:pt>
                <c:pt idx="217">
                  <c:v>16.681999999999999</c:v>
                </c:pt>
                <c:pt idx="218">
                  <c:v>16.376999999999999</c:v>
                </c:pt>
                <c:pt idx="219">
                  <c:v>17.175999999999998</c:v>
                </c:pt>
                <c:pt idx="220">
                  <c:v>17.571000000000002</c:v>
                </c:pt>
                <c:pt idx="221">
                  <c:v>18.047999999999998</c:v>
                </c:pt>
                <c:pt idx="222">
                  <c:v>17.721</c:v>
                </c:pt>
                <c:pt idx="223">
                  <c:v>17.334</c:v>
                </c:pt>
                <c:pt idx="224">
                  <c:v>17.905000000000001</c:v>
                </c:pt>
                <c:pt idx="225">
                  <c:v>18.013999999999999</c:v>
                </c:pt>
                <c:pt idx="226">
                  <c:v>18.298999999999999</c:v>
                </c:pt>
                <c:pt idx="227">
                  <c:v>18.486000000000001</c:v>
                </c:pt>
                <c:pt idx="228">
                  <c:v>17.533000000000001</c:v>
                </c:pt>
                <c:pt idx="229">
                  <c:v>17.433</c:v>
                </c:pt>
                <c:pt idx="230">
                  <c:v>17.062000000000001</c:v>
                </c:pt>
                <c:pt idx="231">
                  <c:v>17.338999999999999</c:v>
                </c:pt>
                <c:pt idx="232">
                  <c:v>17.914000000000001</c:v>
                </c:pt>
                <c:pt idx="233">
                  <c:v>16.975999999999999</c:v>
                </c:pt>
                <c:pt idx="234">
                  <c:v>16.079999999999998</c:v>
                </c:pt>
                <c:pt idx="235">
                  <c:v>15.99</c:v>
                </c:pt>
                <c:pt idx="236">
                  <c:v>16.045999999999999</c:v>
                </c:pt>
                <c:pt idx="237">
                  <c:v>16.526</c:v>
                </c:pt>
                <c:pt idx="238">
                  <c:v>16.645</c:v>
                </c:pt>
                <c:pt idx="239">
                  <c:v>15.763</c:v>
                </c:pt>
              </c:numCache>
            </c:numRef>
          </c:yVal>
          <c:smooth val="0"/>
          <c:extLst>
            <c:ext xmlns:c16="http://schemas.microsoft.com/office/drawing/2014/chart" uri="{C3380CC4-5D6E-409C-BE32-E72D297353CC}">
              <c16:uniqueId val="{00000001-CF7B-044C-99AF-C44A7F96F353}"/>
            </c:ext>
          </c:extLst>
        </c:ser>
        <c:ser>
          <c:idx val="1"/>
          <c:order val="1"/>
          <c:tx>
            <c:strRef>
              <c:f>Sheet1!$D$1</c:f>
              <c:strCache>
                <c:ptCount val="1"/>
                <c:pt idx="0">
                  <c:v>1970-1989</c:v>
                </c:pt>
              </c:strCache>
            </c:strRef>
          </c:tx>
          <c:spPr>
            <a:ln w="25400" cap="rnd">
              <a:noFill/>
              <a:round/>
            </a:ln>
            <a:effectLst/>
          </c:spPr>
          <c:marker>
            <c:symbol val="circle"/>
            <c:size val="5"/>
            <c:spPr>
              <a:solidFill>
                <a:srgbClr val="A1E8E8"/>
              </a:solidFill>
              <a:ln w="9525">
                <a:noFill/>
              </a:ln>
              <a:effectLst/>
            </c:spPr>
          </c:marker>
          <c:xVal>
            <c:numRef>
              <c:f>Sheet1!$B$2:$B$912</c:f>
              <c:numCache>
                <c:formatCode>0.00</c:formatCode>
                <c:ptCount val="911"/>
                <c:pt idx="0">
                  <c:v>1.8</c:v>
                </c:pt>
                <c:pt idx="1">
                  <c:v>1.9</c:v>
                </c:pt>
                <c:pt idx="2">
                  <c:v>1.92</c:v>
                </c:pt>
                <c:pt idx="3">
                  <c:v>1.94</c:v>
                </c:pt>
                <c:pt idx="4">
                  <c:v>1.99</c:v>
                </c:pt>
                <c:pt idx="5">
                  <c:v>2</c:v>
                </c:pt>
                <c:pt idx="6">
                  <c:v>2.06</c:v>
                </c:pt>
                <c:pt idx="7">
                  <c:v>2.06</c:v>
                </c:pt>
                <c:pt idx="8">
                  <c:v>2.06</c:v>
                </c:pt>
                <c:pt idx="9">
                  <c:v>2.1</c:v>
                </c:pt>
                <c:pt idx="10">
                  <c:v>2.16</c:v>
                </c:pt>
                <c:pt idx="11">
                  <c:v>2.19</c:v>
                </c:pt>
                <c:pt idx="12">
                  <c:v>2.1800000000000002</c:v>
                </c:pt>
                <c:pt idx="13">
                  <c:v>2.13</c:v>
                </c:pt>
                <c:pt idx="14">
                  <c:v>2.19</c:v>
                </c:pt>
                <c:pt idx="15">
                  <c:v>2.34</c:v>
                </c:pt>
                <c:pt idx="16">
                  <c:v>2.44</c:v>
                </c:pt>
                <c:pt idx="17">
                  <c:v>2.5299999999999998</c:v>
                </c:pt>
                <c:pt idx="18">
                  <c:v>2.54</c:v>
                </c:pt>
                <c:pt idx="19">
                  <c:v>2.44</c:v>
                </c:pt>
                <c:pt idx="20">
                  <c:v>2.33</c:v>
                </c:pt>
                <c:pt idx="21">
                  <c:v>2.4700000000000002</c:v>
                </c:pt>
                <c:pt idx="22">
                  <c:v>2.5</c:v>
                </c:pt>
                <c:pt idx="23">
                  <c:v>2.54</c:v>
                </c:pt>
                <c:pt idx="24">
                  <c:v>2.5099999999999998</c:v>
                </c:pt>
                <c:pt idx="25">
                  <c:v>2.4500000000000002</c:v>
                </c:pt>
                <c:pt idx="26">
                  <c:v>2.5</c:v>
                </c:pt>
                <c:pt idx="27">
                  <c:v>2.5</c:v>
                </c:pt>
                <c:pt idx="28">
                  <c:v>2.39</c:v>
                </c:pt>
                <c:pt idx="29">
                  <c:v>2.35</c:v>
                </c:pt>
                <c:pt idx="30">
                  <c:v>2.39</c:v>
                </c:pt>
                <c:pt idx="31">
                  <c:v>2.4500000000000002</c:v>
                </c:pt>
                <c:pt idx="32">
                  <c:v>2.54</c:v>
                </c:pt>
                <c:pt idx="33">
                  <c:v>2.65</c:v>
                </c:pt>
                <c:pt idx="34">
                  <c:v>2.5099999999999998</c:v>
                </c:pt>
                <c:pt idx="35">
                  <c:v>2.5</c:v>
                </c:pt>
                <c:pt idx="36">
                  <c:v>2.52</c:v>
                </c:pt>
                <c:pt idx="37">
                  <c:v>2.63</c:v>
                </c:pt>
                <c:pt idx="38">
                  <c:v>2.7</c:v>
                </c:pt>
                <c:pt idx="39">
                  <c:v>2.83</c:v>
                </c:pt>
                <c:pt idx="40">
                  <c:v>3.05</c:v>
                </c:pt>
                <c:pt idx="41">
                  <c:v>3.11</c:v>
                </c:pt>
                <c:pt idx="42">
                  <c:v>2.93</c:v>
                </c:pt>
                <c:pt idx="43">
                  <c:v>2.95</c:v>
                </c:pt>
                <c:pt idx="44">
                  <c:v>2.87</c:v>
                </c:pt>
                <c:pt idx="45">
                  <c:v>2.66</c:v>
                </c:pt>
                <c:pt idx="46">
                  <c:v>2.68</c:v>
                </c:pt>
                <c:pt idx="47">
                  <c:v>2.59</c:v>
                </c:pt>
                <c:pt idx="48">
                  <c:v>2.48</c:v>
                </c:pt>
                <c:pt idx="49">
                  <c:v>2.4700000000000002</c:v>
                </c:pt>
                <c:pt idx="50">
                  <c:v>2.37</c:v>
                </c:pt>
                <c:pt idx="51">
                  <c:v>2.29</c:v>
                </c:pt>
                <c:pt idx="52">
                  <c:v>2.37</c:v>
                </c:pt>
                <c:pt idx="53">
                  <c:v>2.38</c:v>
                </c:pt>
                <c:pt idx="54">
                  <c:v>2.2999999999999998</c:v>
                </c:pt>
                <c:pt idx="55">
                  <c:v>2.36</c:v>
                </c:pt>
                <c:pt idx="56">
                  <c:v>2.38</c:v>
                </c:pt>
                <c:pt idx="57">
                  <c:v>2.4300000000000002</c:v>
                </c:pt>
                <c:pt idx="58">
                  <c:v>2.48</c:v>
                </c:pt>
                <c:pt idx="59">
                  <c:v>2.5099999999999998</c:v>
                </c:pt>
                <c:pt idx="60">
                  <c:v>2.61</c:v>
                </c:pt>
                <c:pt idx="61">
                  <c:v>2.65</c:v>
                </c:pt>
                <c:pt idx="62">
                  <c:v>2.68</c:v>
                </c:pt>
                <c:pt idx="63">
                  <c:v>2.75</c:v>
                </c:pt>
                <c:pt idx="64">
                  <c:v>2.76</c:v>
                </c:pt>
                <c:pt idx="65">
                  <c:v>2.78</c:v>
                </c:pt>
                <c:pt idx="66">
                  <c:v>2.9</c:v>
                </c:pt>
                <c:pt idx="67">
                  <c:v>2.97</c:v>
                </c:pt>
                <c:pt idx="68">
                  <c:v>2.97</c:v>
                </c:pt>
                <c:pt idx="69">
                  <c:v>2.88</c:v>
                </c:pt>
                <c:pt idx="70">
                  <c:v>2.89</c:v>
                </c:pt>
                <c:pt idx="71">
                  <c:v>2.96</c:v>
                </c:pt>
                <c:pt idx="72">
                  <c:v>2.9</c:v>
                </c:pt>
                <c:pt idx="73">
                  <c:v>2.84</c:v>
                </c:pt>
                <c:pt idx="74">
                  <c:v>2.96</c:v>
                </c:pt>
                <c:pt idx="75">
                  <c:v>3.18</c:v>
                </c:pt>
                <c:pt idx="76">
                  <c:v>3.07</c:v>
                </c:pt>
                <c:pt idx="77">
                  <c:v>3</c:v>
                </c:pt>
                <c:pt idx="78">
                  <c:v>3.11</c:v>
                </c:pt>
                <c:pt idx="79">
                  <c:v>3.33</c:v>
                </c:pt>
                <c:pt idx="80">
                  <c:v>3.38</c:v>
                </c:pt>
                <c:pt idx="81">
                  <c:v>3.34</c:v>
                </c:pt>
                <c:pt idx="82">
                  <c:v>3.49</c:v>
                </c:pt>
                <c:pt idx="83">
                  <c:v>3.59</c:v>
                </c:pt>
                <c:pt idx="84">
                  <c:v>3.46</c:v>
                </c:pt>
                <c:pt idx="85">
                  <c:v>3.34</c:v>
                </c:pt>
                <c:pt idx="86">
                  <c:v>3.41</c:v>
                </c:pt>
                <c:pt idx="87">
                  <c:v>3.48</c:v>
                </c:pt>
                <c:pt idx="88">
                  <c:v>3.6</c:v>
                </c:pt>
                <c:pt idx="89">
                  <c:v>3.8</c:v>
                </c:pt>
                <c:pt idx="90">
                  <c:v>3.93</c:v>
                </c:pt>
                <c:pt idx="91">
                  <c:v>3.93</c:v>
                </c:pt>
                <c:pt idx="92">
                  <c:v>3.92</c:v>
                </c:pt>
                <c:pt idx="93">
                  <c:v>3.97</c:v>
                </c:pt>
                <c:pt idx="94">
                  <c:v>3.72</c:v>
                </c:pt>
                <c:pt idx="95">
                  <c:v>3.21</c:v>
                </c:pt>
                <c:pt idx="96">
                  <c:v>3.09</c:v>
                </c:pt>
                <c:pt idx="97">
                  <c:v>3.05</c:v>
                </c:pt>
                <c:pt idx="98">
                  <c:v>2.98</c:v>
                </c:pt>
                <c:pt idx="99">
                  <c:v>2.88</c:v>
                </c:pt>
                <c:pt idx="100">
                  <c:v>2.92</c:v>
                </c:pt>
                <c:pt idx="101">
                  <c:v>2.97</c:v>
                </c:pt>
                <c:pt idx="102">
                  <c:v>3.2</c:v>
                </c:pt>
                <c:pt idx="103">
                  <c:v>3.54</c:v>
                </c:pt>
                <c:pt idx="104">
                  <c:v>3.76</c:v>
                </c:pt>
                <c:pt idx="105">
                  <c:v>3.8</c:v>
                </c:pt>
                <c:pt idx="106">
                  <c:v>3.74</c:v>
                </c:pt>
                <c:pt idx="107">
                  <c:v>3.86</c:v>
                </c:pt>
                <c:pt idx="108">
                  <c:v>4.0199999999999996</c:v>
                </c:pt>
                <c:pt idx="109">
                  <c:v>3.96</c:v>
                </c:pt>
                <c:pt idx="110">
                  <c:v>3.99</c:v>
                </c:pt>
                <c:pt idx="111">
                  <c:v>4.12</c:v>
                </c:pt>
                <c:pt idx="112">
                  <c:v>4.3099999999999996</c:v>
                </c:pt>
                <c:pt idx="113">
                  <c:v>4.34</c:v>
                </c:pt>
                <c:pt idx="114">
                  <c:v>4.4000000000000004</c:v>
                </c:pt>
                <c:pt idx="115">
                  <c:v>4.43</c:v>
                </c:pt>
                <c:pt idx="116">
                  <c:v>4.68</c:v>
                </c:pt>
                <c:pt idx="117">
                  <c:v>4.53</c:v>
                </c:pt>
                <c:pt idx="118">
                  <c:v>4.53</c:v>
                </c:pt>
                <c:pt idx="119">
                  <c:v>4.6900000000000004</c:v>
                </c:pt>
                <c:pt idx="120">
                  <c:v>4.72</c:v>
                </c:pt>
                <c:pt idx="121">
                  <c:v>4.49</c:v>
                </c:pt>
                <c:pt idx="122">
                  <c:v>4.25</c:v>
                </c:pt>
                <c:pt idx="123">
                  <c:v>4.28</c:v>
                </c:pt>
                <c:pt idx="124">
                  <c:v>4.3499999999999996</c:v>
                </c:pt>
                <c:pt idx="125">
                  <c:v>4.1500000000000004</c:v>
                </c:pt>
                <c:pt idx="126">
                  <c:v>3.9</c:v>
                </c:pt>
                <c:pt idx="127">
                  <c:v>3.8</c:v>
                </c:pt>
                <c:pt idx="128">
                  <c:v>3.8</c:v>
                </c:pt>
                <c:pt idx="129">
                  <c:v>3.89</c:v>
                </c:pt>
                <c:pt idx="130">
                  <c:v>3.93</c:v>
                </c:pt>
                <c:pt idx="131">
                  <c:v>3.84</c:v>
                </c:pt>
                <c:pt idx="132">
                  <c:v>3.84</c:v>
                </c:pt>
                <c:pt idx="133">
                  <c:v>3.78</c:v>
                </c:pt>
                <c:pt idx="134">
                  <c:v>3.74</c:v>
                </c:pt>
                <c:pt idx="135">
                  <c:v>3.78</c:v>
                </c:pt>
                <c:pt idx="136">
                  <c:v>3.71</c:v>
                </c:pt>
                <c:pt idx="137">
                  <c:v>3.88</c:v>
                </c:pt>
                <c:pt idx="138">
                  <c:v>3.92</c:v>
                </c:pt>
                <c:pt idx="139">
                  <c:v>4.04</c:v>
                </c:pt>
                <c:pt idx="140">
                  <c:v>3.98</c:v>
                </c:pt>
                <c:pt idx="141">
                  <c:v>3.92</c:v>
                </c:pt>
                <c:pt idx="142">
                  <c:v>3.94</c:v>
                </c:pt>
                <c:pt idx="143">
                  <c:v>4.0599999999999996</c:v>
                </c:pt>
                <c:pt idx="144">
                  <c:v>4.08</c:v>
                </c:pt>
                <c:pt idx="145">
                  <c:v>4.04</c:v>
                </c:pt>
                <c:pt idx="146">
                  <c:v>3.93</c:v>
                </c:pt>
                <c:pt idx="147">
                  <c:v>3.84</c:v>
                </c:pt>
                <c:pt idx="148">
                  <c:v>3.87</c:v>
                </c:pt>
                <c:pt idx="149">
                  <c:v>3.91</c:v>
                </c:pt>
                <c:pt idx="150">
                  <c:v>4.01</c:v>
                </c:pt>
                <c:pt idx="151">
                  <c:v>3.98</c:v>
                </c:pt>
                <c:pt idx="152">
                  <c:v>3.98</c:v>
                </c:pt>
                <c:pt idx="153">
                  <c:v>3.93</c:v>
                </c:pt>
                <c:pt idx="154">
                  <c:v>3.92</c:v>
                </c:pt>
                <c:pt idx="155">
                  <c:v>3.86</c:v>
                </c:pt>
                <c:pt idx="156">
                  <c:v>3.83</c:v>
                </c:pt>
                <c:pt idx="157">
                  <c:v>3.92</c:v>
                </c:pt>
                <c:pt idx="158">
                  <c:v>3.93</c:v>
                </c:pt>
                <c:pt idx="159">
                  <c:v>3.97</c:v>
                </c:pt>
                <c:pt idx="160">
                  <c:v>3.93</c:v>
                </c:pt>
                <c:pt idx="161">
                  <c:v>3.99</c:v>
                </c:pt>
                <c:pt idx="162">
                  <c:v>4.0199999999999996</c:v>
                </c:pt>
                <c:pt idx="163">
                  <c:v>4</c:v>
                </c:pt>
                <c:pt idx="164">
                  <c:v>4.08</c:v>
                </c:pt>
                <c:pt idx="165">
                  <c:v>4.1100000000000003</c:v>
                </c:pt>
                <c:pt idx="166">
                  <c:v>4.12</c:v>
                </c:pt>
                <c:pt idx="167">
                  <c:v>4.13</c:v>
                </c:pt>
                <c:pt idx="168">
                  <c:v>4.17</c:v>
                </c:pt>
                <c:pt idx="169">
                  <c:v>4.1500000000000004</c:v>
                </c:pt>
                <c:pt idx="170">
                  <c:v>4.22</c:v>
                </c:pt>
                <c:pt idx="171">
                  <c:v>4.2300000000000004</c:v>
                </c:pt>
                <c:pt idx="172">
                  <c:v>4.2</c:v>
                </c:pt>
                <c:pt idx="173">
                  <c:v>4.17</c:v>
                </c:pt>
                <c:pt idx="174">
                  <c:v>4.1900000000000004</c:v>
                </c:pt>
                <c:pt idx="175">
                  <c:v>4.1900000000000004</c:v>
                </c:pt>
                <c:pt idx="176">
                  <c:v>4.2</c:v>
                </c:pt>
                <c:pt idx="177">
                  <c:v>4.1900000000000004</c:v>
                </c:pt>
                <c:pt idx="178">
                  <c:v>4.1500000000000004</c:v>
                </c:pt>
                <c:pt idx="179">
                  <c:v>4.18</c:v>
                </c:pt>
                <c:pt idx="180">
                  <c:v>4.1900000000000004</c:v>
                </c:pt>
                <c:pt idx="181">
                  <c:v>4.21</c:v>
                </c:pt>
                <c:pt idx="182">
                  <c:v>4.21</c:v>
                </c:pt>
                <c:pt idx="183">
                  <c:v>4.2</c:v>
                </c:pt>
                <c:pt idx="184">
                  <c:v>4.21</c:v>
                </c:pt>
                <c:pt idx="185">
                  <c:v>4.21</c:v>
                </c:pt>
                <c:pt idx="186">
                  <c:v>4.2</c:v>
                </c:pt>
                <c:pt idx="187">
                  <c:v>4.25</c:v>
                </c:pt>
                <c:pt idx="188">
                  <c:v>4.29</c:v>
                </c:pt>
                <c:pt idx="189">
                  <c:v>4.3499999999999996</c:v>
                </c:pt>
                <c:pt idx="190">
                  <c:v>4.45</c:v>
                </c:pt>
                <c:pt idx="191">
                  <c:v>4.62</c:v>
                </c:pt>
                <c:pt idx="192">
                  <c:v>4.6100000000000003</c:v>
                </c:pt>
                <c:pt idx="193">
                  <c:v>4.83</c:v>
                </c:pt>
                <c:pt idx="194">
                  <c:v>4.87</c:v>
                </c:pt>
                <c:pt idx="195">
                  <c:v>4.75</c:v>
                </c:pt>
                <c:pt idx="196">
                  <c:v>4.78</c:v>
                </c:pt>
                <c:pt idx="197">
                  <c:v>4.8099999999999996</c:v>
                </c:pt>
                <c:pt idx="198">
                  <c:v>5.0199999999999996</c:v>
                </c:pt>
                <c:pt idx="199">
                  <c:v>5.22</c:v>
                </c:pt>
                <c:pt idx="200">
                  <c:v>5.18</c:v>
                </c:pt>
                <c:pt idx="201">
                  <c:v>5.01</c:v>
                </c:pt>
                <c:pt idx="202">
                  <c:v>5.16</c:v>
                </c:pt>
                <c:pt idx="203">
                  <c:v>4.84</c:v>
                </c:pt>
                <c:pt idx="204">
                  <c:v>4.58</c:v>
                </c:pt>
                <c:pt idx="205">
                  <c:v>4.63</c:v>
                </c:pt>
                <c:pt idx="206">
                  <c:v>4.54</c:v>
                </c:pt>
                <c:pt idx="207">
                  <c:v>4.59</c:v>
                </c:pt>
                <c:pt idx="208">
                  <c:v>4.8499999999999996</c:v>
                </c:pt>
                <c:pt idx="209">
                  <c:v>5.0199999999999996</c:v>
                </c:pt>
                <c:pt idx="210">
                  <c:v>5.16</c:v>
                </c:pt>
                <c:pt idx="211">
                  <c:v>5.28</c:v>
                </c:pt>
                <c:pt idx="212">
                  <c:v>5.3</c:v>
                </c:pt>
                <c:pt idx="213">
                  <c:v>5.48</c:v>
                </c:pt>
                <c:pt idx="214">
                  <c:v>5.75</c:v>
                </c:pt>
                <c:pt idx="215">
                  <c:v>5.7</c:v>
                </c:pt>
                <c:pt idx="216">
                  <c:v>5.53</c:v>
                </c:pt>
                <c:pt idx="217">
                  <c:v>5.56</c:v>
                </c:pt>
                <c:pt idx="218">
                  <c:v>5.74</c:v>
                </c:pt>
                <c:pt idx="219">
                  <c:v>5.64</c:v>
                </c:pt>
                <c:pt idx="220">
                  <c:v>5.87</c:v>
                </c:pt>
                <c:pt idx="221">
                  <c:v>5.72</c:v>
                </c:pt>
                <c:pt idx="222">
                  <c:v>5.5</c:v>
                </c:pt>
                <c:pt idx="223">
                  <c:v>5.42</c:v>
                </c:pt>
                <c:pt idx="224">
                  <c:v>5.46</c:v>
                </c:pt>
                <c:pt idx="225">
                  <c:v>5.58</c:v>
                </c:pt>
                <c:pt idx="226">
                  <c:v>5.7</c:v>
                </c:pt>
                <c:pt idx="227">
                  <c:v>6.03</c:v>
                </c:pt>
                <c:pt idx="228">
                  <c:v>6.04</c:v>
                </c:pt>
                <c:pt idx="229">
                  <c:v>6.19</c:v>
                </c:pt>
                <c:pt idx="230">
                  <c:v>6.3</c:v>
                </c:pt>
                <c:pt idx="231">
                  <c:v>6.17</c:v>
                </c:pt>
                <c:pt idx="232">
                  <c:v>6.32</c:v>
                </c:pt>
                <c:pt idx="233">
                  <c:v>6.57</c:v>
                </c:pt>
                <c:pt idx="234">
                  <c:v>6.72</c:v>
                </c:pt>
                <c:pt idx="235">
                  <c:v>6.69</c:v>
                </c:pt>
                <c:pt idx="236">
                  <c:v>7.16</c:v>
                </c:pt>
                <c:pt idx="237">
                  <c:v>7.1</c:v>
                </c:pt>
                <c:pt idx="238">
                  <c:v>7.14</c:v>
                </c:pt>
                <c:pt idx="239">
                  <c:v>7.65</c:v>
                </c:pt>
                <c:pt idx="240">
                  <c:v>7.79</c:v>
                </c:pt>
                <c:pt idx="241">
                  <c:v>7.24</c:v>
                </c:pt>
                <c:pt idx="242">
                  <c:v>7.07</c:v>
                </c:pt>
                <c:pt idx="243">
                  <c:v>7.39</c:v>
                </c:pt>
                <c:pt idx="244">
                  <c:v>7.91</c:v>
                </c:pt>
                <c:pt idx="245">
                  <c:v>7.84</c:v>
                </c:pt>
                <c:pt idx="246">
                  <c:v>7.46</c:v>
                </c:pt>
                <c:pt idx="247">
                  <c:v>7.53</c:v>
                </c:pt>
                <c:pt idx="248">
                  <c:v>7.39</c:v>
                </c:pt>
                <c:pt idx="249">
                  <c:v>7.33</c:v>
                </c:pt>
                <c:pt idx="250">
                  <c:v>6.84</c:v>
                </c:pt>
                <c:pt idx="251">
                  <c:v>6.39</c:v>
                </c:pt>
                <c:pt idx="252">
                  <c:v>6.24</c:v>
                </c:pt>
                <c:pt idx="253">
                  <c:v>6.11</c:v>
                </c:pt>
                <c:pt idx="254">
                  <c:v>5.7</c:v>
                </c:pt>
                <c:pt idx="255">
                  <c:v>5.83</c:v>
                </c:pt>
                <c:pt idx="256">
                  <c:v>6.39</c:v>
                </c:pt>
                <c:pt idx="257">
                  <c:v>6.52</c:v>
                </c:pt>
                <c:pt idx="258">
                  <c:v>6.73</c:v>
                </c:pt>
                <c:pt idx="259">
                  <c:v>6.58</c:v>
                </c:pt>
                <c:pt idx="260">
                  <c:v>6.14</c:v>
                </c:pt>
                <c:pt idx="261">
                  <c:v>5.93</c:v>
                </c:pt>
                <c:pt idx="262">
                  <c:v>5.81</c:v>
                </c:pt>
                <c:pt idx="263">
                  <c:v>5.93</c:v>
                </c:pt>
                <c:pt idx="264">
                  <c:v>5.95</c:v>
                </c:pt>
                <c:pt idx="265">
                  <c:v>6.08</c:v>
                </c:pt>
                <c:pt idx="266">
                  <c:v>6.07</c:v>
                </c:pt>
                <c:pt idx="267">
                  <c:v>6.19</c:v>
                </c:pt>
                <c:pt idx="268">
                  <c:v>6.13</c:v>
                </c:pt>
                <c:pt idx="269">
                  <c:v>6.11</c:v>
                </c:pt>
                <c:pt idx="270">
                  <c:v>6.11</c:v>
                </c:pt>
                <c:pt idx="271">
                  <c:v>6.21</c:v>
                </c:pt>
                <c:pt idx="272">
                  <c:v>6.55</c:v>
                </c:pt>
                <c:pt idx="273">
                  <c:v>6.48</c:v>
                </c:pt>
                <c:pt idx="274">
                  <c:v>6.28</c:v>
                </c:pt>
                <c:pt idx="275">
                  <c:v>6.36</c:v>
                </c:pt>
                <c:pt idx="276">
                  <c:v>6.46</c:v>
                </c:pt>
                <c:pt idx="277">
                  <c:v>6.64</c:v>
                </c:pt>
                <c:pt idx="278">
                  <c:v>6.71</c:v>
                </c:pt>
                <c:pt idx="279">
                  <c:v>6.67</c:v>
                </c:pt>
                <c:pt idx="280">
                  <c:v>6.85</c:v>
                </c:pt>
                <c:pt idx="281">
                  <c:v>6.9</c:v>
                </c:pt>
                <c:pt idx="282">
                  <c:v>7.13</c:v>
                </c:pt>
                <c:pt idx="283">
                  <c:v>7.4</c:v>
                </c:pt>
                <c:pt idx="284">
                  <c:v>7.09</c:v>
                </c:pt>
                <c:pt idx="285">
                  <c:v>6.79</c:v>
                </c:pt>
                <c:pt idx="286">
                  <c:v>6.73</c:v>
                </c:pt>
                <c:pt idx="287">
                  <c:v>6.74</c:v>
                </c:pt>
                <c:pt idx="288">
                  <c:v>6.99</c:v>
                </c:pt>
                <c:pt idx="289">
                  <c:v>6.96</c:v>
                </c:pt>
                <c:pt idx="290">
                  <c:v>7.21</c:v>
                </c:pt>
                <c:pt idx="291">
                  <c:v>7.51</c:v>
                </c:pt>
                <c:pt idx="292">
                  <c:v>7.58</c:v>
                </c:pt>
                <c:pt idx="293">
                  <c:v>7.54</c:v>
                </c:pt>
                <c:pt idx="294">
                  <c:v>7.81</c:v>
                </c:pt>
                <c:pt idx="295">
                  <c:v>8.0399999999999991</c:v>
                </c:pt>
                <c:pt idx="296">
                  <c:v>8.0399999999999991</c:v>
                </c:pt>
                <c:pt idx="297">
                  <c:v>7.9</c:v>
                </c:pt>
                <c:pt idx="298">
                  <c:v>7.68</c:v>
                </c:pt>
                <c:pt idx="299">
                  <c:v>7.43</c:v>
                </c:pt>
                <c:pt idx="300">
                  <c:v>7.5</c:v>
                </c:pt>
                <c:pt idx="301">
                  <c:v>7.39</c:v>
                </c:pt>
                <c:pt idx="302">
                  <c:v>7.73</c:v>
                </c:pt>
                <c:pt idx="303">
                  <c:v>8.23</c:v>
                </c:pt>
                <c:pt idx="304">
                  <c:v>8.06</c:v>
                </c:pt>
                <c:pt idx="305">
                  <c:v>7.86</c:v>
                </c:pt>
                <c:pt idx="306">
                  <c:v>8.06</c:v>
                </c:pt>
                <c:pt idx="307">
                  <c:v>8.4</c:v>
                </c:pt>
                <c:pt idx="308">
                  <c:v>8.43</c:v>
                </c:pt>
                <c:pt idx="309">
                  <c:v>8.14</c:v>
                </c:pt>
                <c:pt idx="310">
                  <c:v>8.0500000000000007</c:v>
                </c:pt>
                <c:pt idx="311">
                  <c:v>8</c:v>
                </c:pt>
                <c:pt idx="312">
                  <c:v>7.74</c:v>
                </c:pt>
                <c:pt idx="313">
                  <c:v>7.79</c:v>
                </c:pt>
                <c:pt idx="314">
                  <c:v>7.73</c:v>
                </c:pt>
                <c:pt idx="315">
                  <c:v>7.56</c:v>
                </c:pt>
                <c:pt idx="316">
                  <c:v>7.9</c:v>
                </c:pt>
                <c:pt idx="317">
                  <c:v>7.86</c:v>
                </c:pt>
                <c:pt idx="318">
                  <c:v>7.83</c:v>
                </c:pt>
                <c:pt idx="319">
                  <c:v>7.77</c:v>
                </c:pt>
                <c:pt idx="320">
                  <c:v>7.59</c:v>
                </c:pt>
                <c:pt idx="321">
                  <c:v>7.41</c:v>
                </c:pt>
                <c:pt idx="322">
                  <c:v>7.29</c:v>
                </c:pt>
                <c:pt idx="323">
                  <c:v>6.87</c:v>
                </c:pt>
                <c:pt idx="324">
                  <c:v>7.21</c:v>
                </c:pt>
                <c:pt idx="325">
                  <c:v>7.39</c:v>
                </c:pt>
                <c:pt idx="326">
                  <c:v>7.46</c:v>
                </c:pt>
                <c:pt idx="327">
                  <c:v>7.37</c:v>
                </c:pt>
                <c:pt idx="328">
                  <c:v>7.46</c:v>
                </c:pt>
                <c:pt idx="329">
                  <c:v>7.28</c:v>
                </c:pt>
                <c:pt idx="330">
                  <c:v>7.33</c:v>
                </c:pt>
                <c:pt idx="331">
                  <c:v>7.4</c:v>
                </c:pt>
                <c:pt idx="332">
                  <c:v>7.34</c:v>
                </c:pt>
                <c:pt idx="333">
                  <c:v>7.52</c:v>
                </c:pt>
                <c:pt idx="334">
                  <c:v>7.58</c:v>
                </c:pt>
                <c:pt idx="335">
                  <c:v>7.69</c:v>
                </c:pt>
                <c:pt idx="336">
                  <c:v>7.96</c:v>
                </c:pt>
                <c:pt idx="337">
                  <c:v>8.0299999999999994</c:v>
                </c:pt>
                <c:pt idx="338">
                  <c:v>8.0399999999999991</c:v>
                </c:pt>
                <c:pt idx="339">
                  <c:v>8.15</c:v>
                </c:pt>
                <c:pt idx="340">
                  <c:v>8.35</c:v>
                </c:pt>
                <c:pt idx="341">
                  <c:v>8.4600000000000009</c:v>
                </c:pt>
                <c:pt idx="342">
                  <c:v>8.64</c:v>
                </c:pt>
                <c:pt idx="343">
                  <c:v>8.41</c:v>
                </c:pt>
                <c:pt idx="344">
                  <c:v>8.42</c:v>
                </c:pt>
                <c:pt idx="345">
                  <c:v>8.64</c:v>
                </c:pt>
                <c:pt idx="346">
                  <c:v>8.81</c:v>
                </c:pt>
                <c:pt idx="347">
                  <c:v>9.01</c:v>
                </c:pt>
                <c:pt idx="348">
                  <c:v>9.1</c:v>
                </c:pt>
                <c:pt idx="349">
                  <c:v>9.1</c:v>
                </c:pt>
                <c:pt idx="350">
                  <c:v>9.1199999999999992</c:v>
                </c:pt>
                <c:pt idx="351">
                  <c:v>9.18</c:v>
                </c:pt>
                <c:pt idx="352">
                  <c:v>9.25</c:v>
                </c:pt>
                <c:pt idx="353">
                  <c:v>8.91</c:v>
                </c:pt>
                <c:pt idx="354">
                  <c:v>8.9499999999999993</c:v>
                </c:pt>
                <c:pt idx="355">
                  <c:v>9.0299999999999994</c:v>
                </c:pt>
                <c:pt idx="356">
                  <c:v>9.33</c:v>
                </c:pt>
                <c:pt idx="357">
                  <c:v>10.3</c:v>
                </c:pt>
                <c:pt idx="358">
                  <c:v>10.65</c:v>
                </c:pt>
                <c:pt idx="359">
                  <c:v>10.39</c:v>
                </c:pt>
                <c:pt idx="360">
                  <c:v>10.8</c:v>
                </c:pt>
                <c:pt idx="361">
                  <c:v>12.41</c:v>
                </c:pt>
                <c:pt idx="362">
                  <c:v>12.75</c:v>
                </c:pt>
                <c:pt idx="363">
                  <c:v>11.47</c:v>
                </c:pt>
                <c:pt idx="364">
                  <c:v>10.18</c:v>
                </c:pt>
                <c:pt idx="365">
                  <c:v>9.7799999999999994</c:v>
                </c:pt>
                <c:pt idx="366">
                  <c:v>10.25</c:v>
                </c:pt>
                <c:pt idx="367">
                  <c:v>11.1</c:v>
                </c:pt>
                <c:pt idx="368">
                  <c:v>11.51</c:v>
                </c:pt>
                <c:pt idx="369">
                  <c:v>11.75</c:v>
                </c:pt>
                <c:pt idx="370">
                  <c:v>12.68</c:v>
                </c:pt>
                <c:pt idx="371">
                  <c:v>12.84</c:v>
                </c:pt>
                <c:pt idx="372">
                  <c:v>12.57</c:v>
                </c:pt>
                <c:pt idx="373">
                  <c:v>13.19</c:v>
                </c:pt>
                <c:pt idx="374">
                  <c:v>13.12</c:v>
                </c:pt>
                <c:pt idx="375">
                  <c:v>13.68</c:v>
                </c:pt>
                <c:pt idx="376">
                  <c:v>14.1</c:v>
                </c:pt>
                <c:pt idx="377">
                  <c:v>13.47</c:v>
                </c:pt>
                <c:pt idx="378">
                  <c:v>14.28</c:v>
                </c:pt>
                <c:pt idx="379">
                  <c:v>14.94</c:v>
                </c:pt>
                <c:pt idx="380">
                  <c:v>15.32</c:v>
                </c:pt>
                <c:pt idx="381">
                  <c:v>15.15</c:v>
                </c:pt>
                <c:pt idx="382">
                  <c:v>13.39</c:v>
                </c:pt>
                <c:pt idx="383">
                  <c:v>13.72</c:v>
                </c:pt>
                <c:pt idx="384">
                  <c:v>14.59</c:v>
                </c:pt>
                <c:pt idx="385">
                  <c:v>14.43</c:v>
                </c:pt>
                <c:pt idx="386">
                  <c:v>13.86</c:v>
                </c:pt>
                <c:pt idx="387">
                  <c:v>13.87</c:v>
                </c:pt>
                <c:pt idx="388">
                  <c:v>13.62</c:v>
                </c:pt>
                <c:pt idx="389">
                  <c:v>14.3</c:v>
                </c:pt>
                <c:pt idx="390">
                  <c:v>13.95</c:v>
                </c:pt>
                <c:pt idx="391">
                  <c:v>13.06</c:v>
                </c:pt>
                <c:pt idx="392">
                  <c:v>12.34</c:v>
                </c:pt>
                <c:pt idx="393">
                  <c:v>10.91</c:v>
                </c:pt>
                <c:pt idx="394">
                  <c:v>10.55</c:v>
                </c:pt>
                <c:pt idx="395">
                  <c:v>10.54</c:v>
                </c:pt>
                <c:pt idx="396">
                  <c:v>10.46</c:v>
                </c:pt>
                <c:pt idx="397">
                  <c:v>10.72</c:v>
                </c:pt>
                <c:pt idx="398">
                  <c:v>10.51</c:v>
                </c:pt>
                <c:pt idx="399">
                  <c:v>10.4</c:v>
                </c:pt>
                <c:pt idx="400">
                  <c:v>10.38</c:v>
                </c:pt>
                <c:pt idx="401">
                  <c:v>10.85</c:v>
                </c:pt>
                <c:pt idx="402">
                  <c:v>11.38</c:v>
                </c:pt>
                <c:pt idx="403">
                  <c:v>11.85</c:v>
                </c:pt>
                <c:pt idx="404">
                  <c:v>11.65</c:v>
                </c:pt>
                <c:pt idx="405">
                  <c:v>11.54</c:v>
                </c:pt>
                <c:pt idx="406">
                  <c:v>11.69</c:v>
                </c:pt>
                <c:pt idx="407">
                  <c:v>11.83</c:v>
                </c:pt>
                <c:pt idx="408">
                  <c:v>11.67</c:v>
                </c:pt>
                <c:pt idx="409">
                  <c:v>11.84</c:v>
                </c:pt>
                <c:pt idx="410">
                  <c:v>12.32</c:v>
                </c:pt>
                <c:pt idx="411">
                  <c:v>12.63</c:v>
                </c:pt>
                <c:pt idx="412">
                  <c:v>13.41</c:v>
                </c:pt>
                <c:pt idx="413">
                  <c:v>13.56</c:v>
                </c:pt>
                <c:pt idx="414">
                  <c:v>13.36</c:v>
                </c:pt>
                <c:pt idx="415">
                  <c:v>12.72</c:v>
                </c:pt>
                <c:pt idx="416">
                  <c:v>12.52</c:v>
                </c:pt>
                <c:pt idx="417">
                  <c:v>12.16</c:v>
                </c:pt>
                <c:pt idx="418">
                  <c:v>11.57</c:v>
                </c:pt>
                <c:pt idx="419">
                  <c:v>11.5</c:v>
                </c:pt>
                <c:pt idx="420">
                  <c:v>11.38</c:v>
                </c:pt>
                <c:pt idx="421">
                  <c:v>11.51</c:v>
                </c:pt>
                <c:pt idx="422">
                  <c:v>11.86</c:v>
                </c:pt>
                <c:pt idx="423">
                  <c:v>11.43</c:v>
                </c:pt>
                <c:pt idx="424">
                  <c:v>10.85</c:v>
                </c:pt>
                <c:pt idx="425">
                  <c:v>10.16</c:v>
                </c:pt>
                <c:pt idx="426">
                  <c:v>10.31</c:v>
                </c:pt>
                <c:pt idx="427">
                  <c:v>10.33</c:v>
                </c:pt>
                <c:pt idx="428">
                  <c:v>10.37</c:v>
                </c:pt>
                <c:pt idx="429">
                  <c:v>10.24</c:v>
                </c:pt>
                <c:pt idx="430">
                  <c:v>9.7799999999999994</c:v>
                </c:pt>
                <c:pt idx="431">
                  <c:v>9.26</c:v>
                </c:pt>
                <c:pt idx="432">
                  <c:v>9.19</c:v>
                </c:pt>
                <c:pt idx="433">
                  <c:v>8.6999999999999993</c:v>
                </c:pt>
                <c:pt idx="434">
                  <c:v>7.78</c:v>
                </c:pt>
                <c:pt idx="435">
                  <c:v>7.3</c:v>
                </c:pt>
                <c:pt idx="436">
                  <c:v>7.71</c:v>
                </c:pt>
                <c:pt idx="437">
                  <c:v>7.8</c:v>
                </c:pt>
                <c:pt idx="438">
                  <c:v>7.3</c:v>
                </c:pt>
                <c:pt idx="439">
                  <c:v>7.17</c:v>
                </c:pt>
                <c:pt idx="440">
                  <c:v>7.45</c:v>
                </c:pt>
                <c:pt idx="441">
                  <c:v>7.43</c:v>
                </c:pt>
                <c:pt idx="442">
                  <c:v>7.25</c:v>
                </c:pt>
                <c:pt idx="443">
                  <c:v>7.11</c:v>
                </c:pt>
                <c:pt idx="444">
                  <c:v>7.08</c:v>
                </c:pt>
                <c:pt idx="445">
                  <c:v>7.25</c:v>
                </c:pt>
                <c:pt idx="446">
                  <c:v>7.25</c:v>
                </c:pt>
                <c:pt idx="447">
                  <c:v>8.02</c:v>
                </c:pt>
                <c:pt idx="448">
                  <c:v>8.61</c:v>
                </c:pt>
                <c:pt idx="449">
                  <c:v>8.4</c:v>
                </c:pt>
                <c:pt idx="450">
                  <c:v>8.4499999999999993</c:v>
                </c:pt>
                <c:pt idx="451">
                  <c:v>8.76</c:v>
                </c:pt>
                <c:pt idx="452">
                  <c:v>9.42</c:v>
                </c:pt>
                <c:pt idx="453">
                  <c:v>9.52</c:v>
                </c:pt>
                <c:pt idx="454">
                  <c:v>8.86</c:v>
                </c:pt>
                <c:pt idx="455">
                  <c:v>8.99</c:v>
                </c:pt>
                <c:pt idx="456">
                  <c:v>8.67</c:v>
                </c:pt>
                <c:pt idx="457">
                  <c:v>8.2100000000000009</c:v>
                </c:pt>
                <c:pt idx="458">
                  <c:v>8.3699999999999992</c:v>
                </c:pt>
                <c:pt idx="459">
                  <c:v>8.7200000000000006</c:v>
                </c:pt>
                <c:pt idx="460">
                  <c:v>9.09</c:v>
                </c:pt>
                <c:pt idx="461">
                  <c:v>8.92</c:v>
                </c:pt>
                <c:pt idx="462">
                  <c:v>9.06</c:v>
                </c:pt>
                <c:pt idx="463">
                  <c:v>9.26</c:v>
                </c:pt>
                <c:pt idx="464">
                  <c:v>8.98</c:v>
                </c:pt>
                <c:pt idx="465">
                  <c:v>8.8000000000000007</c:v>
                </c:pt>
                <c:pt idx="466">
                  <c:v>8.9600000000000009</c:v>
                </c:pt>
                <c:pt idx="467">
                  <c:v>9.11</c:v>
                </c:pt>
                <c:pt idx="468">
                  <c:v>9.09</c:v>
                </c:pt>
                <c:pt idx="469">
                  <c:v>9.17</c:v>
                </c:pt>
                <c:pt idx="470">
                  <c:v>9.36</c:v>
                </c:pt>
                <c:pt idx="471">
                  <c:v>9.18</c:v>
                </c:pt>
                <c:pt idx="472">
                  <c:v>8.86</c:v>
                </c:pt>
                <c:pt idx="473">
                  <c:v>8.2799999999999994</c:v>
                </c:pt>
                <c:pt idx="474">
                  <c:v>8.02</c:v>
                </c:pt>
                <c:pt idx="475">
                  <c:v>8.11</c:v>
                </c:pt>
                <c:pt idx="476">
                  <c:v>8.19</c:v>
                </c:pt>
                <c:pt idx="477">
                  <c:v>8.01</c:v>
                </c:pt>
                <c:pt idx="478">
                  <c:v>7.87</c:v>
                </c:pt>
                <c:pt idx="479">
                  <c:v>7.84</c:v>
                </c:pt>
                <c:pt idx="480">
                  <c:v>8.2100000000000009</c:v>
                </c:pt>
                <c:pt idx="481">
                  <c:v>8.4700000000000006</c:v>
                </c:pt>
                <c:pt idx="482">
                  <c:v>8.59</c:v>
                </c:pt>
                <c:pt idx="483">
                  <c:v>8.7899999999999991</c:v>
                </c:pt>
                <c:pt idx="484">
                  <c:v>8.76</c:v>
                </c:pt>
                <c:pt idx="485">
                  <c:v>8.48</c:v>
                </c:pt>
                <c:pt idx="486">
                  <c:v>8.4700000000000006</c:v>
                </c:pt>
                <c:pt idx="487">
                  <c:v>8.75</c:v>
                </c:pt>
                <c:pt idx="488">
                  <c:v>8.89</c:v>
                </c:pt>
                <c:pt idx="489">
                  <c:v>8.7200000000000006</c:v>
                </c:pt>
                <c:pt idx="490">
                  <c:v>8.39</c:v>
                </c:pt>
                <c:pt idx="491">
                  <c:v>8.08</c:v>
                </c:pt>
                <c:pt idx="492">
                  <c:v>8.09</c:v>
                </c:pt>
                <c:pt idx="493">
                  <c:v>7.85</c:v>
                </c:pt>
                <c:pt idx="494">
                  <c:v>8.11</c:v>
                </c:pt>
                <c:pt idx="495">
                  <c:v>8.0399999999999991</c:v>
                </c:pt>
                <c:pt idx="496">
                  <c:v>8.07</c:v>
                </c:pt>
                <c:pt idx="497">
                  <c:v>8.2799999999999994</c:v>
                </c:pt>
                <c:pt idx="498">
                  <c:v>8.27</c:v>
                </c:pt>
                <c:pt idx="499">
                  <c:v>7.9</c:v>
                </c:pt>
                <c:pt idx="500">
                  <c:v>7.65</c:v>
                </c:pt>
                <c:pt idx="501">
                  <c:v>7.53</c:v>
                </c:pt>
                <c:pt idx="502">
                  <c:v>7.42</c:v>
                </c:pt>
                <c:pt idx="503">
                  <c:v>7.09</c:v>
                </c:pt>
                <c:pt idx="504">
                  <c:v>7.03</c:v>
                </c:pt>
                <c:pt idx="505">
                  <c:v>7.34</c:v>
                </c:pt>
                <c:pt idx="506">
                  <c:v>7.54</c:v>
                </c:pt>
                <c:pt idx="507">
                  <c:v>7.48</c:v>
                </c:pt>
                <c:pt idx="508">
                  <c:v>7.39</c:v>
                </c:pt>
                <c:pt idx="509">
                  <c:v>7.26</c:v>
                </c:pt>
                <c:pt idx="510">
                  <c:v>6.84</c:v>
                </c:pt>
                <c:pt idx="511">
                  <c:v>6.59</c:v>
                </c:pt>
                <c:pt idx="512">
                  <c:v>6.42</c:v>
                </c:pt>
                <c:pt idx="513">
                  <c:v>6.59</c:v>
                </c:pt>
                <c:pt idx="514">
                  <c:v>6.87</c:v>
                </c:pt>
                <c:pt idx="515">
                  <c:v>6.77</c:v>
                </c:pt>
                <c:pt idx="516">
                  <c:v>6.6</c:v>
                </c:pt>
                <c:pt idx="517">
                  <c:v>6.26</c:v>
                </c:pt>
                <c:pt idx="518">
                  <c:v>5.98</c:v>
                </c:pt>
                <c:pt idx="519">
                  <c:v>5.97</c:v>
                </c:pt>
                <c:pt idx="520">
                  <c:v>6.04</c:v>
                </c:pt>
                <c:pt idx="521">
                  <c:v>5.96</c:v>
                </c:pt>
                <c:pt idx="522">
                  <c:v>5.81</c:v>
                </c:pt>
                <c:pt idx="523">
                  <c:v>5.68</c:v>
                </c:pt>
                <c:pt idx="524">
                  <c:v>5.36</c:v>
                </c:pt>
                <c:pt idx="525">
                  <c:v>5.33</c:v>
                </c:pt>
                <c:pt idx="526">
                  <c:v>5.72</c:v>
                </c:pt>
                <c:pt idx="527">
                  <c:v>5.77</c:v>
                </c:pt>
                <c:pt idx="528">
                  <c:v>5.75</c:v>
                </c:pt>
                <c:pt idx="529">
                  <c:v>5.97</c:v>
                </c:pt>
                <c:pt idx="530">
                  <c:v>6.48</c:v>
                </c:pt>
                <c:pt idx="531">
                  <c:v>6.97</c:v>
                </c:pt>
                <c:pt idx="532">
                  <c:v>7.18</c:v>
                </c:pt>
                <c:pt idx="533">
                  <c:v>7.1</c:v>
                </c:pt>
                <c:pt idx="534">
                  <c:v>7.3</c:v>
                </c:pt>
                <c:pt idx="535">
                  <c:v>7.24</c:v>
                </c:pt>
                <c:pt idx="536">
                  <c:v>7.46</c:v>
                </c:pt>
                <c:pt idx="537">
                  <c:v>7.74</c:v>
                </c:pt>
                <c:pt idx="538">
                  <c:v>7.96</c:v>
                </c:pt>
                <c:pt idx="539">
                  <c:v>7.81</c:v>
                </c:pt>
                <c:pt idx="540">
                  <c:v>7.78</c:v>
                </c:pt>
                <c:pt idx="541">
                  <c:v>7.47</c:v>
                </c:pt>
                <c:pt idx="542">
                  <c:v>7.2</c:v>
                </c:pt>
                <c:pt idx="543">
                  <c:v>7.06</c:v>
                </c:pt>
                <c:pt idx="544">
                  <c:v>6.63</c:v>
                </c:pt>
                <c:pt idx="545">
                  <c:v>6.17</c:v>
                </c:pt>
                <c:pt idx="546">
                  <c:v>6.28</c:v>
                </c:pt>
                <c:pt idx="547">
                  <c:v>6.49</c:v>
                </c:pt>
                <c:pt idx="548">
                  <c:v>6.2</c:v>
                </c:pt>
                <c:pt idx="549">
                  <c:v>6.04</c:v>
                </c:pt>
                <c:pt idx="550">
                  <c:v>5.93</c:v>
                </c:pt>
                <c:pt idx="551">
                  <c:v>5.71</c:v>
                </c:pt>
                <c:pt idx="552">
                  <c:v>5.65</c:v>
                </c:pt>
                <c:pt idx="553">
                  <c:v>5.81</c:v>
                </c:pt>
                <c:pt idx="554">
                  <c:v>6.27</c:v>
                </c:pt>
                <c:pt idx="555">
                  <c:v>6.51</c:v>
                </c:pt>
                <c:pt idx="556">
                  <c:v>6.74</c:v>
                </c:pt>
                <c:pt idx="557">
                  <c:v>6.91</c:v>
                </c:pt>
                <c:pt idx="558">
                  <c:v>6.87</c:v>
                </c:pt>
                <c:pt idx="559">
                  <c:v>6.64</c:v>
                </c:pt>
                <c:pt idx="560">
                  <c:v>6.83</c:v>
                </c:pt>
                <c:pt idx="561">
                  <c:v>6.53</c:v>
                </c:pt>
                <c:pt idx="562">
                  <c:v>6.2</c:v>
                </c:pt>
                <c:pt idx="563">
                  <c:v>6.3</c:v>
                </c:pt>
                <c:pt idx="564">
                  <c:v>6.58</c:v>
                </c:pt>
                <c:pt idx="565">
                  <c:v>6.42</c:v>
                </c:pt>
                <c:pt idx="566">
                  <c:v>6.69</c:v>
                </c:pt>
                <c:pt idx="567">
                  <c:v>6.89</c:v>
                </c:pt>
                <c:pt idx="568">
                  <c:v>6.71</c:v>
                </c:pt>
                <c:pt idx="569">
                  <c:v>6.49</c:v>
                </c:pt>
                <c:pt idx="570">
                  <c:v>6.22</c:v>
                </c:pt>
                <c:pt idx="571">
                  <c:v>6.3</c:v>
                </c:pt>
                <c:pt idx="572">
                  <c:v>6.21</c:v>
                </c:pt>
                <c:pt idx="573">
                  <c:v>6.03</c:v>
                </c:pt>
                <c:pt idx="574">
                  <c:v>5.88</c:v>
                </c:pt>
                <c:pt idx="575">
                  <c:v>5.81</c:v>
                </c:pt>
                <c:pt idx="576">
                  <c:v>5.54</c:v>
                </c:pt>
                <c:pt idx="577">
                  <c:v>5.57</c:v>
                </c:pt>
                <c:pt idx="578">
                  <c:v>5.65</c:v>
                </c:pt>
                <c:pt idx="579">
                  <c:v>5.64</c:v>
                </c:pt>
                <c:pt idx="580">
                  <c:v>5.65</c:v>
                </c:pt>
                <c:pt idx="581">
                  <c:v>5.5</c:v>
                </c:pt>
                <c:pt idx="582">
                  <c:v>5.46</c:v>
                </c:pt>
                <c:pt idx="583">
                  <c:v>5.34</c:v>
                </c:pt>
                <c:pt idx="584">
                  <c:v>4.8099999999999996</c:v>
                </c:pt>
                <c:pt idx="585">
                  <c:v>4.53</c:v>
                </c:pt>
                <c:pt idx="586">
                  <c:v>4.83</c:v>
                </c:pt>
                <c:pt idx="587">
                  <c:v>4.6500000000000004</c:v>
                </c:pt>
                <c:pt idx="588">
                  <c:v>4.72</c:v>
                </c:pt>
                <c:pt idx="589">
                  <c:v>5</c:v>
                </c:pt>
                <c:pt idx="590">
                  <c:v>5.23</c:v>
                </c:pt>
                <c:pt idx="591">
                  <c:v>5.18</c:v>
                </c:pt>
                <c:pt idx="592">
                  <c:v>5.54</c:v>
                </c:pt>
                <c:pt idx="593">
                  <c:v>5.9</c:v>
                </c:pt>
                <c:pt idx="594">
                  <c:v>5.79</c:v>
                </c:pt>
                <c:pt idx="595">
                  <c:v>5.94</c:v>
                </c:pt>
                <c:pt idx="596">
                  <c:v>5.92</c:v>
                </c:pt>
                <c:pt idx="597">
                  <c:v>6.11</c:v>
                </c:pt>
                <c:pt idx="598">
                  <c:v>6.03</c:v>
                </c:pt>
                <c:pt idx="599">
                  <c:v>6.28</c:v>
                </c:pt>
                <c:pt idx="600">
                  <c:v>6.66</c:v>
                </c:pt>
                <c:pt idx="601">
                  <c:v>6.52</c:v>
                </c:pt>
                <c:pt idx="602">
                  <c:v>6.26</c:v>
                </c:pt>
                <c:pt idx="603">
                  <c:v>5.99</c:v>
                </c:pt>
                <c:pt idx="604">
                  <c:v>6.44</c:v>
                </c:pt>
                <c:pt idx="605">
                  <c:v>6.1</c:v>
                </c:pt>
                <c:pt idx="606">
                  <c:v>6.05</c:v>
                </c:pt>
                <c:pt idx="607">
                  <c:v>5.83</c:v>
                </c:pt>
                <c:pt idx="608">
                  <c:v>5.8</c:v>
                </c:pt>
                <c:pt idx="609">
                  <c:v>5.74</c:v>
                </c:pt>
                <c:pt idx="610">
                  <c:v>5.72</c:v>
                </c:pt>
                <c:pt idx="611">
                  <c:v>5.24</c:v>
                </c:pt>
                <c:pt idx="612">
                  <c:v>5.16</c:v>
                </c:pt>
                <c:pt idx="613">
                  <c:v>5.0999999999999996</c:v>
                </c:pt>
                <c:pt idx="614">
                  <c:v>4.8899999999999997</c:v>
                </c:pt>
                <c:pt idx="615">
                  <c:v>5.14</c:v>
                </c:pt>
                <c:pt idx="616">
                  <c:v>5.39</c:v>
                </c:pt>
                <c:pt idx="617">
                  <c:v>5.28</c:v>
                </c:pt>
                <c:pt idx="618">
                  <c:v>5.24</c:v>
                </c:pt>
                <c:pt idx="619">
                  <c:v>4.97</c:v>
                </c:pt>
                <c:pt idx="620">
                  <c:v>4.7300000000000004</c:v>
                </c:pt>
                <c:pt idx="621">
                  <c:v>4.57</c:v>
                </c:pt>
                <c:pt idx="622">
                  <c:v>4.6500000000000004</c:v>
                </c:pt>
                <c:pt idx="623">
                  <c:v>5.09</c:v>
                </c:pt>
                <c:pt idx="624">
                  <c:v>5.04</c:v>
                </c:pt>
                <c:pt idx="625">
                  <c:v>4.91</c:v>
                </c:pt>
                <c:pt idx="626">
                  <c:v>5.28</c:v>
                </c:pt>
                <c:pt idx="627">
                  <c:v>5.21</c:v>
                </c:pt>
                <c:pt idx="628">
                  <c:v>5.16</c:v>
                </c:pt>
                <c:pt idx="629">
                  <c:v>4.93</c:v>
                </c:pt>
                <c:pt idx="630">
                  <c:v>4.6500000000000004</c:v>
                </c:pt>
                <c:pt idx="631">
                  <c:v>4.26</c:v>
                </c:pt>
                <c:pt idx="632">
                  <c:v>3.87</c:v>
                </c:pt>
                <c:pt idx="633">
                  <c:v>3.94</c:v>
                </c:pt>
                <c:pt idx="634">
                  <c:v>4.05</c:v>
                </c:pt>
                <c:pt idx="635">
                  <c:v>4.03</c:v>
                </c:pt>
                <c:pt idx="636">
                  <c:v>4.05</c:v>
                </c:pt>
                <c:pt idx="637">
                  <c:v>3.9</c:v>
                </c:pt>
                <c:pt idx="638">
                  <c:v>3.81</c:v>
                </c:pt>
                <c:pt idx="639">
                  <c:v>3.96</c:v>
                </c:pt>
                <c:pt idx="640">
                  <c:v>3.57</c:v>
                </c:pt>
                <c:pt idx="641">
                  <c:v>3.33</c:v>
                </c:pt>
                <c:pt idx="642">
                  <c:v>3.98</c:v>
                </c:pt>
                <c:pt idx="643">
                  <c:v>4.45</c:v>
                </c:pt>
                <c:pt idx="644">
                  <c:v>4.2699999999999996</c:v>
                </c:pt>
                <c:pt idx="645">
                  <c:v>4.29</c:v>
                </c:pt>
                <c:pt idx="646">
                  <c:v>4.3</c:v>
                </c:pt>
                <c:pt idx="647">
                  <c:v>4.2699999999999996</c:v>
                </c:pt>
                <c:pt idx="648">
                  <c:v>4.1500000000000004</c:v>
                </c:pt>
                <c:pt idx="649">
                  <c:v>4.08</c:v>
                </c:pt>
                <c:pt idx="650">
                  <c:v>3.83</c:v>
                </c:pt>
                <c:pt idx="651">
                  <c:v>4.3499999999999996</c:v>
                </c:pt>
                <c:pt idx="652">
                  <c:v>4.72</c:v>
                </c:pt>
                <c:pt idx="653">
                  <c:v>4.7300000000000004</c:v>
                </c:pt>
                <c:pt idx="654">
                  <c:v>4.5</c:v>
                </c:pt>
                <c:pt idx="655">
                  <c:v>4.28</c:v>
                </c:pt>
                <c:pt idx="656">
                  <c:v>4.13</c:v>
                </c:pt>
                <c:pt idx="657">
                  <c:v>4.0999999999999996</c:v>
                </c:pt>
                <c:pt idx="658">
                  <c:v>4.1900000000000004</c:v>
                </c:pt>
                <c:pt idx="659">
                  <c:v>4.2300000000000004</c:v>
                </c:pt>
                <c:pt idx="660">
                  <c:v>4.22</c:v>
                </c:pt>
                <c:pt idx="661">
                  <c:v>4.17</c:v>
                </c:pt>
                <c:pt idx="662">
                  <c:v>4.5</c:v>
                </c:pt>
                <c:pt idx="663">
                  <c:v>4.34</c:v>
                </c:pt>
                <c:pt idx="664">
                  <c:v>4.1399999999999997</c:v>
                </c:pt>
                <c:pt idx="665">
                  <c:v>4</c:v>
                </c:pt>
                <c:pt idx="666">
                  <c:v>4.18</c:v>
                </c:pt>
                <c:pt idx="667">
                  <c:v>4.26</c:v>
                </c:pt>
                <c:pt idx="668">
                  <c:v>4.2</c:v>
                </c:pt>
                <c:pt idx="669">
                  <c:v>4.46</c:v>
                </c:pt>
                <c:pt idx="670">
                  <c:v>4.54</c:v>
                </c:pt>
                <c:pt idx="671">
                  <c:v>4.47</c:v>
                </c:pt>
                <c:pt idx="672">
                  <c:v>4.42</c:v>
                </c:pt>
                <c:pt idx="673">
                  <c:v>4.57</c:v>
                </c:pt>
                <c:pt idx="674">
                  <c:v>4.72</c:v>
                </c:pt>
                <c:pt idx="675">
                  <c:v>4.99</c:v>
                </c:pt>
                <c:pt idx="676">
                  <c:v>5.1100000000000003</c:v>
                </c:pt>
                <c:pt idx="677">
                  <c:v>5.1100000000000003</c:v>
                </c:pt>
                <c:pt idx="678">
                  <c:v>5.09</c:v>
                </c:pt>
                <c:pt idx="679">
                  <c:v>4.88</c:v>
                </c:pt>
                <c:pt idx="680">
                  <c:v>4.72</c:v>
                </c:pt>
                <c:pt idx="681">
                  <c:v>4.7300000000000004</c:v>
                </c:pt>
                <c:pt idx="682">
                  <c:v>4.5999999999999996</c:v>
                </c:pt>
                <c:pt idx="683">
                  <c:v>4.5599999999999996</c:v>
                </c:pt>
                <c:pt idx="684">
                  <c:v>4.76</c:v>
                </c:pt>
                <c:pt idx="685">
                  <c:v>4.72</c:v>
                </c:pt>
                <c:pt idx="686">
                  <c:v>4.5599999999999996</c:v>
                </c:pt>
                <c:pt idx="687">
                  <c:v>4.6900000000000004</c:v>
                </c:pt>
                <c:pt idx="688">
                  <c:v>4.75</c:v>
                </c:pt>
                <c:pt idx="689">
                  <c:v>5.0999999999999996</c:v>
                </c:pt>
                <c:pt idx="690">
                  <c:v>5</c:v>
                </c:pt>
                <c:pt idx="691">
                  <c:v>4.67</c:v>
                </c:pt>
                <c:pt idx="692">
                  <c:v>4.5199999999999996</c:v>
                </c:pt>
                <c:pt idx="693">
                  <c:v>4.53</c:v>
                </c:pt>
                <c:pt idx="694">
                  <c:v>4.1500000000000004</c:v>
                </c:pt>
                <c:pt idx="695">
                  <c:v>4.0999999999999996</c:v>
                </c:pt>
                <c:pt idx="696">
                  <c:v>3.74</c:v>
                </c:pt>
                <c:pt idx="697">
                  <c:v>3.74</c:v>
                </c:pt>
                <c:pt idx="698">
                  <c:v>3.51</c:v>
                </c:pt>
                <c:pt idx="699">
                  <c:v>3.68</c:v>
                </c:pt>
                <c:pt idx="700">
                  <c:v>3.88</c:v>
                </c:pt>
                <c:pt idx="701">
                  <c:v>4.0999999999999996</c:v>
                </c:pt>
                <c:pt idx="702">
                  <c:v>4.01</c:v>
                </c:pt>
                <c:pt idx="703">
                  <c:v>3.89</c:v>
                </c:pt>
                <c:pt idx="704">
                  <c:v>3.69</c:v>
                </c:pt>
                <c:pt idx="705">
                  <c:v>3.81</c:v>
                </c:pt>
                <c:pt idx="706">
                  <c:v>3.53</c:v>
                </c:pt>
                <c:pt idx="707">
                  <c:v>2.42</c:v>
                </c:pt>
                <c:pt idx="708">
                  <c:v>2.52</c:v>
                </c:pt>
                <c:pt idx="709">
                  <c:v>2.87</c:v>
                </c:pt>
                <c:pt idx="710">
                  <c:v>2.82</c:v>
                </c:pt>
                <c:pt idx="711">
                  <c:v>2.93</c:v>
                </c:pt>
                <c:pt idx="712">
                  <c:v>3.29</c:v>
                </c:pt>
                <c:pt idx="713">
                  <c:v>3.72</c:v>
                </c:pt>
                <c:pt idx="714">
                  <c:v>3.56</c:v>
                </c:pt>
                <c:pt idx="715">
                  <c:v>3.59</c:v>
                </c:pt>
                <c:pt idx="716">
                  <c:v>3.4</c:v>
                </c:pt>
                <c:pt idx="717">
                  <c:v>3.39</c:v>
                </c:pt>
                <c:pt idx="718">
                  <c:v>3.4</c:v>
                </c:pt>
                <c:pt idx="719">
                  <c:v>3.59</c:v>
                </c:pt>
                <c:pt idx="720">
                  <c:v>3.73</c:v>
                </c:pt>
                <c:pt idx="721">
                  <c:v>3.69</c:v>
                </c:pt>
                <c:pt idx="722">
                  <c:v>3.73</c:v>
                </c:pt>
                <c:pt idx="723">
                  <c:v>3.85</c:v>
                </c:pt>
                <c:pt idx="724">
                  <c:v>3.42</c:v>
                </c:pt>
                <c:pt idx="725">
                  <c:v>3.2</c:v>
                </c:pt>
                <c:pt idx="726">
                  <c:v>3.01</c:v>
                </c:pt>
                <c:pt idx="727">
                  <c:v>2.7</c:v>
                </c:pt>
                <c:pt idx="728">
                  <c:v>2.65</c:v>
                </c:pt>
                <c:pt idx="729">
                  <c:v>2.54</c:v>
                </c:pt>
                <c:pt idx="730">
                  <c:v>2.76</c:v>
                </c:pt>
                <c:pt idx="731">
                  <c:v>3.29</c:v>
                </c:pt>
                <c:pt idx="732">
                  <c:v>3.39</c:v>
                </c:pt>
                <c:pt idx="733">
                  <c:v>3.58</c:v>
                </c:pt>
                <c:pt idx="734">
                  <c:v>3.41</c:v>
                </c:pt>
                <c:pt idx="735">
                  <c:v>3.46</c:v>
                </c:pt>
                <c:pt idx="736">
                  <c:v>3.17</c:v>
                </c:pt>
                <c:pt idx="737">
                  <c:v>3</c:v>
                </c:pt>
                <c:pt idx="738">
                  <c:v>3</c:v>
                </c:pt>
                <c:pt idx="739">
                  <c:v>2.2999999999999998</c:v>
                </c:pt>
                <c:pt idx="740">
                  <c:v>1.98</c:v>
                </c:pt>
                <c:pt idx="741">
                  <c:v>2.15</c:v>
                </c:pt>
                <c:pt idx="742">
                  <c:v>2.0099999999999998</c:v>
                </c:pt>
                <c:pt idx="743">
                  <c:v>1.98</c:v>
                </c:pt>
                <c:pt idx="744">
                  <c:v>1.97</c:v>
                </c:pt>
                <c:pt idx="745">
                  <c:v>1.97</c:v>
                </c:pt>
                <c:pt idx="746">
                  <c:v>2.17</c:v>
                </c:pt>
                <c:pt idx="747">
                  <c:v>2.0499999999999998</c:v>
                </c:pt>
                <c:pt idx="748">
                  <c:v>1.8</c:v>
                </c:pt>
                <c:pt idx="749">
                  <c:v>1.62</c:v>
                </c:pt>
                <c:pt idx="750">
                  <c:v>1.53</c:v>
                </c:pt>
                <c:pt idx="751">
                  <c:v>1.68</c:v>
                </c:pt>
                <c:pt idx="752">
                  <c:v>1.72</c:v>
                </c:pt>
                <c:pt idx="753">
                  <c:v>1.75</c:v>
                </c:pt>
                <c:pt idx="754">
                  <c:v>1.65</c:v>
                </c:pt>
                <c:pt idx="755">
                  <c:v>1.72</c:v>
                </c:pt>
                <c:pt idx="756">
                  <c:v>1.91</c:v>
                </c:pt>
                <c:pt idx="757">
                  <c:v>1.98</c:v>
                </c:pt>
                <c:pt idx="758">
                  <c:v>1.96</c:v>
                </c:pt>
                <c:pt idx="759">
                  <c:v>1.76</c:v>
                </c:pt>
                <c:pt idx="760">
                  <c:v>1.93</c:v>
                </c:pt>
                <c:pt idx="761">
                  <c:v>2.2999999999999998</c:v>
                </c:pt>
                <c:pt idx="762">
                  <c:v>2.58</c:v>
                </c:pt>
                <c:pt idx="763">
                  <c:v>2.74</c:v>
                </c:pt>
                <c:pt idx="764">
                  <c:v>2.81</c:v>
                </c:pt>
                <c:pt idx="765">
                  <c:v>2.62</c:v>
                </c:pt>
                <c:pt idx="766">
                  <c:v>2.72</c:v>
                </c:pt>
                <c:pt idx="767">
                  <c:v>2.9</c:v>
                </c:pt>
                <c:pt idx="768">
                  <c:v>2.86</c:v>
                </c:pt>
                <c:pt idx="769">
                  <c:v>2.71</c:v>
                </c:pt>
                <c:pt idx="770">
                  <c:v>2.72</c:v>
                </c:pt>
                <c:pt idx="771">
                  <c:v>2.71</c:v>
                </c:pt>
                <c:pt idx="772">
                  <c:v>2.56</c:v>
                </c:pt>
                <c:pt idx="773">
                  <c:v>2.6</c:v>
                </c:pt>
                <c:pt idx="774">
                  <c:v>2.54</c:v>
                </c:pt>
                <c:pt idx="775">
                  <c:v>2.42</c:v>
                </c:pt>
                <c:pt idx="776">
                  <c:v>2.5299999999999998</c:v>
                </c:pt>
                <c:pt idx="777">
                  <c:v>2.2999999999999998</c:v>
                </c:pt>
                <c:pt idx="778">
                  <c:v>2.33</c:v>
                </c:pt>
                <c:pt idx="779">
                  <c:v>2.21</c:v>
                </c:pt>
                <c:pt idx="780">
                  <c:v>1.88</c:v>
                </c:pt>
                <c:pt idx="781">
                  <c:v>1.98</c:v>
                </c:pt>
                <c:pt idx="782">
                  <c:v>2.04</c:v>
                </c:pt>
                <c:pt idx="783">
                  <c:v>1.94</c:v>
                </c:pt>
                <c:pt idx="784">
                  <c:v>2.2000000000000002</c:v>
                </c:pt>
                <c:pt idx="785">
                  <c:v>2.36</c:v>
                </c:pt>
                <c:pt idx="786">
                  <c:v>2.3199999999999998</c:v>
                </c:pt>
                <c:pt idx="787">
                  <c:v>2.17</c:v>
                </c:pt>
                <c:pt idx="788">
                  <c:v>2.17</c:v>
                </c:pt>
                <c:pt idx="789">
                  <c:v>2.0699999999999998</c:v>
                </c:pt>
                <c:pt idx="790">
                  <c:v>2.2599999999999998</c:v>
                </c:pt>
                <c:pt idx="791">
                  <c:v>2.2400000000000002</c:v>
                </c:pt>
                <c:pt idx="792">
                  <c:v>2.09</c:v>
                </c:pt>
                <c:pt idx="793">
                  <c:v>1.78</c:v>
                </c:pt>
                <c:pt idx="794">
                  <c:v>1.89</c:v>
                </c:pt>
                <c:pt idx="795">
                  <c:v>1.81</c:v>
                </c:pt>
                <c:pt idx="796">
                  <c:v>1.81</c:v>
                </c:pt>
                <c:pt idx="797">
                  <c:v>1.64</c:v>
                </c:pt>
                <c:pt idx="798">
                  <c:v>1.5</c:v>
                </c:pt>
                <c:pt idx="799">
                  <c:v>1.56</c:v>
                </c:pt>
                <c:pt idx="800">
                  <c:v>1.63</c:v>
                </c:pt>
                <c:pt idx="801">
                  <c:v>1.76</c:v>
                </c:pt>
                <c:pt idx="802">
                  <c:v>2.14</c:v>
                </c:pt>
                <c:pt idx="803">
                  <c:v>2.4900000000000002</c:v>
                </c:pt>
                <c:pt idx="804">
                  <c:v>2.4300000000000002</c:v>
                </c:pt>
                <c:pt idx="805">
                  <c:v>2.42</c:v>
                </c:pt>
                <c:pt idx="806">
                  <c:v>2.48</c:v>
                </c:pt>
                <c:pt idx="807">
                  <c:v>2.2999999999999998</c:v>
                </c:pt>
                <c:pt idx="808">
                  <c:v>2.2999999999999998</c:v>
                </c:pt>
                <c:pt idx="809">
                  <c:v>2.19</c:v>
                </c:pt>
                <c:pt idx="810">
                  <c:v>2.3199999999999998</c:v>
                </c:pt>
                <c:pt idx="811">
                  <c:v>2.21</c:v>
                </c:pt>
                <c:pt idx="812">
                  <c:v>2.2000000000000002</c:v>
                </c:pt>
                <c:pt idx="813">
                  <c:v>2.36</c:v>
                </c:pt>
                <c:pt idx="814">
                  <c:v>2.35</c:v>
                </c:pt>
                <c:pt idx="815">
                  <c:v>2.4</c:v>
                </c:pt>
                <c:pt idx="816">
                  <c:v>2.58</c:v>
                </c:pt>
                <c:pt idx="817">
                  <c:v>2.86</c:v>
                </c:pt>
                <c:pt idx="818">
                  <c:v>2.84</c:v>
                </c:pt>
                <c:pt idx="819">
                  <c:v>2.87</c:v>
                </c:pt>
                <c:pt idx="820">
                  <c:v>2.98</c:v>
                </c:pt>
                <c:pt idx="821">
                  <c:v>2.91</c:v>
                </c:pt>
                <c:pt idx="822">
                  <c:v>2.89</c:v>
                </c:pt>
                <c:pt idx="823">
                  <c:v>2.89</c:v>
                </c:pt>
                <c:pt idx="824">
                  <c:v>3</c:v>
                </c:pt>
                <c:pt idx="825">
                  <c:v>3.15</c:v>
                </c:pt>
                <c:pt idx="826">
                  <c:v>3.12</c:v>
                </c:pt>
                <c:pt idx="827">
                  <c:v>2.8328570000000002</c:v>
                </c:pt>
                <c:pt idx="828">
                  <c:v>2.715652</c:v>
                </c:pt>
                <c:pt idx="829">
                  <c:v>2.6755</c:v>
                </c:pt>
                <c:pt idx="830">
                  <c:v>2.5709520000000001</c:v>
                </c:pt>
                <c:pt idx="831">
                  <c:v>2.533182</c:v>
                </c:pt>
                <c:pt idx="832">
                  <c:v>2.3921739999999998</c:v>
                </c:pt>
                <c:pt idx="833">
                  <c:v>2.0739999999999998</c:v>
                </c:pt>
                <c:pt idx="834">
                  <c:v>2.0543480000000001</c:v>
                </c:pt>
                <c:pt idx="835">
                  <c:v>1.6263639999999999</c:v>
                </c:pt>
                <c:pt idx="836">
                  <c:v>1.6995</c:v>
                </c:pt>
                <c:pt idx="837">
                  <c:v>1.7068179999999999</c:v>
                </c:pt>
                <c:pt idx="838">
                  <c:v>1.8121050000000001</c:v>
                </c:pt>
                <c:pt idx="839">
                  <c:v>1.862857</c:v>
                </c:pt>
                <c:pt idx="840">
                  <c:v>1.757619</c:v>
                </c:pt>
                <c:pt idx="841">
                  <c:v>1.504211</c:v>
                </c:pt>
                <c:pt idx="842">
                  <c:v>0.87</c:v>
                </c:pt>
                <c:pt idx="843">
                  <c:v>0.65761899999999995</c:v>
                </c:pt>
                <c:pt idx="844">
                  <c:v>0.67400000000000004</c:v>
                </c:pt>
                <c:pt idx="845">
                  <c:v>0.72863599999999995</c:v>
                </c:pt>
                <c:pt idx="846">
                  <c:v>0.62363599999999997</c:v>
                </c:pt>
                <c:pt idx="847">
                  <c:v>0.65</c:v>
                </c:pt>
                <c:pt idx="848">
                  <c:v>0.67952400000000002</c:v>
                </c:pt>
                <c:pt idx="849">
                  <c:v>0.78714300000000004</c:v>
                </c:pt>
                <c:pt idx="850">
                  <c:v>0.87</c:v>
                </c:pt>
                <c:pt idx="851">
                  <c:v>0.93363600000000002</c:v>
                </c:pt>
                <c:pt idx="852">
                  <c:v>1.0810526315789499</c:v>
                </c:pt>
                <c:pt idx="853">
                  <c:v>1.2578947368421101</c:v>
                </c:pt>
                <c:pt idx="854">
                  <c:v>1.6108695652173901</c:v>
                </c:pt>
                <c:pt idx="855">
                  <c:v>1.635</c:v>
                </c:pt>
                <c:pt idx="856">
                  <c:v>1.621</c:v>
                </c:pt>
                <c:pt idx="857">
                  <c:v>1.5190909090909099</c:v>
                </c:pt>
                <c:pt idx="858">
                  <c:v>1.3185714285714301</c:v>
                </c:pt>
                <c:pt idx="859">
                  <c:v>1.28318181818182</c:v>
                </c:pt>
                <c:pt idx="860">
                  <c:v>1.3747619047619</c:v>
                </c:pt>
                <c:pt idx="861">
                  <c:v>1.5825</c:v>
                </c:pt>
                <c:pt idx="862">
                  <c:v>1.5595000000000001</c:v>
                </c:pt>
                <c:pt idx="863">
                  <c:v>1.4650000000000001</c:v>
                </c:pt>
                <c:pt idx="864">
                  <c:v>1.764</c:v>
                </c:pt>
                <c:pt idx="865">
                  <c:v>1.93421052631579</c:v>
                </c:pt>
                <c:pt idx="866">
                  <c:v>2.12782608695652</c:v>
                </c:pt>
                <c:pt idx="867">
                  <c:v>2.7475000000000001</c:v>
                </c:pt>
                <c:pt idx="868">
                  <c:v>2.8980952380952401</c:v>
                </c:pt>
                <c:pt idx="869">
                  <c:v>3.14333333333333</c:v>
                </c:pt>
                <c:pt idx="870">
                  <c:v>2.8959999999999999</c:v>
                </c:pt>
                <c:pt idx="871">
                  <c:v>2.89782608695652</c:v>
                </c:pt>
                <c:pt idx="872">
                  <c:v>3.5190476190476199</c:v>
                </c:pt>
                <c:pt idx="873">
                  <c:v>3.9834999999999998</c:v>
                </c:pt>
                <c:pt idx="874">
                  <c:v>3.891</c:v>
                </c:pt>
                <c:pt idx="875">
                  <c:v>3.61619047619048</c:v>
                </c:pt>
                <c:pt idx="876">
                  <c:v>3.53</c:v>
                </c:pt>
                <c:pt idx="877">
                  <c:v>3.75</c:v>
                </c:pt>
                <c:pt idx="878">
                  <c:v>3.66</c:v>
                </c:pt>
                <c:pt idx="879">
                  <c:v>3.46</c:v>
                </c:pt>
                <c:pt idx="880">
                  <c:v>3.57</c:v>
                </c:pt>
                <c:pt idx="881">
                  <c:v>3.75</c:v>
                </c:pt>
                <c:pt idx="882">
                  <c:v>3.9</c:v>
                </c:pt>
                <c:pt idx="883">
                  <c:v>4.17</c:v>
                </c:pt>
                <c:pt idx="884">
                  <c:v>4.38</c:v>
                </c:pt>
                <c:pt idx="885">
                  <c:v>4.8</c:v>
                </c:pt>
                <c:pt idx="886">
                  <c:v>4.5</c:v>
                </c:pt>
                <c:pt idx="887">
                  <c:v>4.0199999999999996</c:v>
                </c:pt>
                <c:pt idx="888">
                  <c:v>4.0580952380952402</c:v>
                </c:pt>
                <c:pt idx="889">
                  <c:v>4.2074999999999996</c:v>
                </c:pt>
                <c:pt idx="890">
                  <c:v>4.2084999999999999</c:v>
                </c:pt>
                <c:pt idx="891">
                  <c:v>4.53909090909091</c:v>
                </c:pt>
                <c:pt idx="892">
                  <c:v>4.4822727272727301</c:v>
                </c:pt>
                <c:pt idx="893">
                  <c:v>4.30526315789474</c:v>
                </c:pt>
                <c:pt idx="894">
                  <c:v>4.2486363636363604</c:v>
                </c:pt>
                <c:pt idx="895">
                  <c:v>3.8709090909090902</c:v>
                </c:pt>
                <c:pt idx="896">
                  <c:v>3.7235</c:v>
                </c:pt>
                <c:pt idx="897">
                  <c:v>4.0954545454545404</c:v>
                </c:pt>
                <c:pt idx="898">
                  <c:v>4.3557894736842098</c:v>
                </c:pt>
                <c:pt idx="899">
                  <c:v>4.3914285714285697</c:v>
                </c:pt>
                <c:pt idx="900">
                  <c:v>4.6290476190476202</c:v>
                </c:pt>
                <c:pt idx="901">
                  <c:v>4.4510526315789498</c:v>
                </c:pt>
                <c:pt idx="902">
                  <c:v>4.2804761904761897</c:v>
                </c:pt>
                <c:pt idx="903">
                  <c:v>4.2790476190476197</c:v>
                </c:pt>
                <c:pt idx="904">
                  <c:v>4.4238095238095196</c:v>
                </c:pt>
                <c:pt idx="905">
                  <c:v>4.3834999999999997</c:v>
                </c:pt>
                <c:pt idx="906" formatCode="General">
                  <c:v>4.3899999999999997</c:v>
                </c:pt>
                <c:pt idx="907" formatCode="General">
                  <c:v>4.26</c:v>
                </c:pt>
                <c:pt idx="908" formatCode="General">
                  <c:v>4.12</c:v>
                </c:pt>
                <c:pt idx="909">
                  <c:v>4.16</c:v>
                </c:pt>
                <c:pt idx="910">
                  <c:v>4.16</c:v>
                </c:pt>
              </c:numCache>
            </c:numRef>
          </c:xVal>
          <c:yVal>
            <c:numRef>
              <c:f>Sheet1!$D$2:$D$912</c:f>
              <c:numCache>
                <c:formatCode>General</c:formatCode>
                <c:ptCount val="911"/>
                <c:pt idx="240" formatCode="0.00">
                  <c:v>16.041</c:v>
                </c:pt>
                <c:pt idx="241" formatCode="0.00">
                  <c:v>15.481</c:v>
                </c:pt>
                <c:pt idx="242" formatCode="0.00">
                  <c:v>15.746</c:v>
                </c:pt>
                <c:pt idx="243" formatCode="0.00">
                  <c:v>15.571</c:v>
                </c:pt>
                <c:pt idx="244" formatCode="0.00">
                  <c:v>13.779</c:v>
                </c:pt>
                <c:pt idx="245" formatCode="0.00">
                  <c:v>13.694000000000001</c:v>
                </c:pt>
                <c:pt idx="246" formatCode="0.00">
                  <c:v>14.127000000000001</c:v>
                </c:pt>
                <c:pt idx="247" formatCode="0.00">
                  <c:v>14.537000000000001</c:v>
                </c:pt>
                <c:pt idx="248" formatCode="0.00">
                  <c:v>15.407</c:v>
                </c:pt>
                <c:pt idx="249" formatCode="0.00">
                  <c:v>16.446000000000002</c:v>
                </c:pt>
                <c:pt idx="250" formatCode="0.00">
                  <c:v>16.428999999999998</c:v>
                </c:pt>
                <c:pt idx="251" formatCode="0.00">
                  <c:v>17.553999999999998</c:v>
                </c:pt>
                <c:pt idx="252" formatCode="0.00">
                  <c:v>17.91</c:v>
                </c:pt>
                <c:pt idx="253" formatCode="0.00">
                  <c:v>18.603000000000002</c:v>
                </c:pt>
                <c:pt idx="254" formatCode="0.00">
                  <c:v>19.079999999999998</c:v>
                </c:pt>
                <c:pt idx="255" formatCode="0.00">
                  <c:v>19.367999999999999</c:v>
                </c:pt>
                <c:pt idx="256" formatCode="0.00">
                  <c:v>19.105</c:v>
                </c:pt>
                <c:pt idx="257" formatCode="0.00">
                  <c:v>18.744</c:v>
                </c:pt>
                <c:pt idx="258" formatCode="0.00">
                  <c:v>18.231999999999999</c:v>
                </c:pt>
                <c:pt idx="259" formatCode="0.00">
                  <c:v>17.908000000000001</c:v>
                </c:pt>
                <c:pt idx="260" formatCode="0.00">
                  <c:v>18.306000000000001</c:v>
                </c:pt>
                <c:pt idx="261" formatCode="0.00">
                  <c:v>17.068000000000001</c:v>
                </c:pt>
                <c:pt idx="262" formatCode="0.00">
                  <c:v>16.277000000000001</c:v>
                </c:pt>
                <c:pt idx="263" formatCode="0.00">
                  <c:v>17.398</c:v>
                </c:pt>
                <c:pt idx="264" formatCode="0.00">
                  <c:v>17.78</c:v>
                </c:pt>
                <c:pt idx="265" formatCode="0.00">
                  <c:v>18.114000000000001</c:v>
                </c:pt>
                <c:pt idx="266" formatCode="0.00">
                  <c:v>18.535</c:v>
                </c:pt>
                <c:pt idx="267" formatCode="0.00">
                  <c:v>18.225999999999999</c:v>
                </c:pt>
                <c:pt idx="268" formatCode="0.00">
                  <c:v>18.032</c:v>
                </c:pt>
                <c:pt idx="269" formatCode="0.00">
                  <c:v>18.091999999999999</c:v>
                </c:pt>
                <c:pt idx="270" formatCode="0.00">
                  <c:v>17.460999999999999</c:v>
                </c:pt>
                <c:pt idx="271" formatCode="0.00">
                  <c:v>18.079999999999998</c:v>
                </c:pt>
                <c:pt idx="272" formatCode="0.00">
                  <c:v>17.815999999999999</c:v>
                </c:pt>
                <c:pt idx="273" formatCode="0.00">
                  <c:v>17.065000000000001</c:v>
                </c:pt>
                <c:pt idx="274" formatCode="0.00">
                  <c:v>17.920999999999999</c:v>
                </c:pt>
                <c:pt idx="275" formatCode="0.00">
                  <c:v>18.302</c:v>
                </c:pt>
                <c:pt idx="276" formatCode="0.00">
                  <c:v>17.414999999999999</c:v>
                </c:pt>
                <c:pt idx="277" formatCode="0.00">
                  <c:v>16.788</c:v>
                </c:pt>
                <c:pt idx="278" formatCode="0.00">
                  <c:v>16.532</c:v>
                </c:pt>
                <c:pt idx="279" formatCode="0.00">
                  <c:v>15.252000000000001</c:v>
                </c:pt>
                <c:pt idx="280" formatCode="0.00">
                  <c:v>14.83</c:v>
                </c:pt>
                <c:pt idx="281" formatCode="0.00">
                  <c:v>14.488</c:v>
                </c:pt>
                <c:pt idx="282" formatCode="0.00">
                  <c:v>13.762</c:v>
                </c:pt>
                <c:pt idx="283" formatCode="0.00">
                  <c:v>13.497999999999999</c:v>
                </c:pt>
                <c:pt idx="284" formatCode="0.00">
                  <c:v>13.733000000000001</c:v>
                </c:pt>
                <c:pt idx="285" formatCode="0.00">
                  <c:v>13.461</c:v>
                </c:pt>
                <c:pt idx="286" formatCode="0.00">
                  <c:v>12.504</c:v>
                </c:pt>
                <c:pt idx="287" formatCode="0.00">
                  <c:v>11.615</c:v>
                </c:pt>
                <c:pt idx="288" formatCode="0.00">
                  <c:v>11.496</c:v>
                </c:pt>
                <c:pt idx="289" formatCode="0.00">
                  <c:v>11.178000000000001</c:v>
                </c:pt>
                <c:pt idx="290" formatCode="0.00">
                  <c:v>11.656000000000001</c:v>
                </c:pt>
                <c:pt idx="291" formatCode="0.00">
                  <c:v>10.579000000000001</c:v>
                </c:pt>
                <c:pt idx="292" formatCode="0.00">
                  <c:v>10.26</c:v>
                </c:pt>
                <c:pt idx="293" formatCode="0.00">
                  <c:v>10.273</c:v>
                </c:pt>
                <c:pt idx="294" formatCode="0.00">
                  <c:v>9.0909999999999993</c:v>
                </c:pt>
                <c:pt idx="295" formatCode="0.00">
                  <c:v>8.3460000000000001</c:v>
                </c:pt>
                <c:pt idx="296" formatCode="0.00">
                  <c:v>7.4770000000000003</c:v>
                </c:pt>
                <c:pt idx="297" formatCode="0.00">
                  <c:v>7.8109999999999999</c:v>
                </c:pt>
                <c:pt idx="298" formatCode="0.00">
                  <c:v>8.07</c:v>
                </c:pt>
                <c:pt idx="299" formatCode="0.00">
                  <c:v>7.5439999999999996</c:v>
                </c:pt>
                <c:pt idx="300" formatCode="0.00">
                  <c:v>8.6180000000000003</c:v>
                </c:pt>
                <c:pt idx="301" formatCode="0.00">
                  <c:v>9.5129999999999999</c:v>
                </c:pt>
                <c:pt idx="302" formatCode="0.00">
                  <c:v>9.9499999999999993</c:v>
                </c:pt>
                <c:pt idx="303" formatCode="0.00">
                  <c:v>10.738</c:v>
                </c:pt>
                <c:pt idx="304" formatCode="0.00">
                  <c:v>11.42</c:v>
                </c:pt>
                <c:pt idx="305" formatCode="0.00">
                  <c:v>11.711</c:v>
                </c:pt>
                <c:pt idx="306" formatCode="0.00">
                  <c:v>12.09</c:v>
                </c:pt>
                <c:pt idx="307" formatCode="0.00">
                  <c:v>11.204000000000001</c:v>
                </c:pt>
                <c:pt idx="308" formatCode="0.00">
                  <c:v>11.068</c:v>
                </c:pt>
                <c:pt idx="309" formatCode="0.00">
                  <c:v>11.414</c:v>
                </c:pt>
                <c:pt idx="310" formatCode="0.00">
                  <c:v>11.606999999999999</c:v>
                </c:pt>
                <c:pt idx="311" formatCode="0.00">
                  <c:v>11.43</c:v>
                </c:pt>
                <c:pt idx="312" formatCode="0.00">
                  <c:v>11.409000000000001</c:v>
                </c:pt>
                <c:pt idx="313" formatCode="0.00">
                  <c:v>11.853999999999999</c:v>
                </c:pt>
                <c:pt idx="314" formatCode="0.00">
                  <c:v>11.906000000000001</c:v>
                </c:pt>
                <c:pt idx="315" formatCode="0.00">
                  <c:v>11.177</c:v>
                </c:pt>
                <c:pt idx="316" formatCode="0.00">
                  <c:v>11.092000000000001</c:v>
                </c:pt>
                <c:pt idx="317" formatCode="0.00">
                  <c:v>11.159000000000001</c:v>
                </c:pt>
                <c:pt idx="318" formatCode="0.00">
                  <c:v>11.015000000000001</c:v>
                </c:pt>
                <c:pt idx="319" formatCode="0.00">
                  <c:v>10.919</c:v>
                </c:pt>
                <c:pt idx="320" formatCode="0.00">
                  <c:v>11.147</c:v>
                </c:pt>
                <c:pt idx="321" formatCode="0.00">
                  <c:v>10.282</c:v>
                </c:pt>
                <c:pt idx="322" formatCode="0.00">
                  <c:v>10.211</c:v>
                </c:pt>
                <c:pt idx="323" formatCode="0.00">
                  <c:v>10.561</c:v>
                </c:pt>
                <c:pt idx="324" formatCode="0.00">
                  <c:v>10.298999999999999</c:v>
                </c:pt>
                <c:pt idx="325" formatCode="0.00">
                  <c:v>10.016</c:v>
                </c:pt>
                <c:pt idx="326" formatCode="0.00">
                  <c:v>9.9770000000000003</c:v>
                </c:pt>
                <c:pt idx="327" formatCode="0.00">
                  <c:v>9.5060000000000002</c:v>
                </c:pt>
                <c:pt idx="328" formatCode="0.00">
                  <c:v>9.4779999999999998</c:v>
                </c:pt>
                <c:pt idx="329" formatCode="0.00">
                  <c:v>9.5289999999999999</c:v>
                </c:pt>
                <c:pt idx="330" formatCode="0.00">
                  <c:v>9.3539999999999992</c:v>
                </c:pt>
                <c:pt idx="331" formatCode="0.00">
                  <c:v>9.1270000000000007</c:v>
                </c:pt>
                <c:pt idx="332" formatCode="0.00">
                  <c:v>8.9849999999999994</c:v>
                </c:pt>
                <c:pt idx="333" formatCode="0.00">
                  <c:v>8.6080000000000005</c:v>
                </c:pt>
                <c:pt idx="334" formatCode="0.00">
                  <c:v>8.657</c:v>
                </c:pt>
                <c:pt idx="335" formatCode="0.00">
                  <c:v>8.6150000000000002</c:v>
                </c:pt>
                <c:pt idx="336" formatCode="0.00">
                  <c:v>8.2650000000000006</c:v>
                </c:pt>
                <c:pt idx="337" formatCode="0.00">
                  <c:v>8.1479999999999997</c:v>
                </c:pt>
                <c:pt idx="338" formatCode="0.00">
                  <c:v>8.1340000000000003</c:v>
                </c:pt>
                <c:pt idx="339" formatCode="0.00">
                  <c:v>8.2560000000000002</c:v>
                </c:pt>
                <c:pt idx="340" formatCode="0.00">
                  <c:v>8.6739999999999995</c:v>
                </c:pt>
                <c:pt idx="341" formatCode="0.00">
                  <c:v>8.6959999999999997</c:v>
                </c:pt>
                <c:pt idx="342" formatCode="0.00">
                  <c:v>8.4</c:v>
                </c:pt>
                <c:pt idx="343" formatCode="0.00">
                  <c:v>8.9819999999999993</c:v>
                </c:pt>
                <c:pt idx="344" formatCode="0.00">
                  <c:v>8.9770000000000003</c:v>
                </c:pt>
                <c:pt idx="345" formatCode="0.00">
                  <c:v>8.157</c:v>
                </c:pt>
                <c:pt idx="346" formatCode="0.00">
                  <c:v>7.681</c:v>
                </c:pt>
                <c:pt idx="347" formatCode="0.00">
                  <c:v>7.7949999999999999</c:v>
                </c:pt>
                <c:pt idx="348" formatCode="0.00">
                  <c:v>7.4969999999999999</c:v>
                </c:pt>
                <c:pt idx="349" formatCode="0.00">
                  <c:v>7.3860000000000001</c:v>
                </c:pt>
                <c:pt idx="350" formatCode="0.00">
                  <c:v>7.5270000000000001</c:v>
                </c:pt>
                <c:pt idx="351" formatCode="0.00">
                  <c:v>7.3010000000000002</c:v>
                </c:pt>
                <c:pt idx="352" formatCode="0.00">
                  <c:v>7.1340000000000003</c:v>
                </c:pt>
                <c:pt idx="353" formatCode="0.00">
                  <c:v>7.2770000000000001</c:v>
                </c:pt>
                <c:pt idx="354" formatCode="0.00">
                  <c:v>7.0209999999999999</c:v>
                </c:pt>
                <c:pt idx="355" formatCode="0.00">
                  <c:v>7.3380000000000001</c:v>
                </c:pt>
                <c:pt idx="356" formatCode="0.00">
                  <c:v>7.423</c:v>
                </c:pt>
                <c:pt idx="357" formatCode="0.00">
                  <c:v>7.03</c:v>
                </c:pt>
                <c:pt idx="358" formatCode="0.00">
                  <c:v>6.976</c:v>
                </c:pt>
                <c:pt idx="359" formatCode="0.00">
                  <c:v>7.2530000000000001</c:v>
                </c:pt>
                <c:pt idx="360" formatCode="0.00">
                  <c:v>7.2510000000000003</c:v>
                </c:pt>
                <c:pt idx="361" formatCode="0.00">
                  <c:v>7.5430000000000001</c:v>
                </c:pt>
                <c:pt idx="362" formatCode="0.00">
                  <c:v>6.8470000000000004</c:v>
                </c:pt>
                <c:pt idx="363" formatCode="0.00">
                  <c:v>6.8920000000000003</c:v>
                </c:pt>
                <c:pt idx="364" formatCode="0.00">
                  <c:v>7.2080000000000002</c:v>
                </c:pt>
                <c:pt idx="365" formatCode="0.00">
                  <c:v>7.6669999999999998</c:v>
                </c:pt>
                <c:pt idx="366" formatCode="0.00">
                  <c:v>8.1850000000000005</c:v>
                </c:pt>
                <c:pt idx="367" formatCode="0.00">
                  <c:v>8.4359999999999999</c:v>
                </c:pt>
                <c:pt idx="368" formatCode="0.00">
                  <c:v>8.641</c:v>
                </c:pt>
                <c:pt idx="369" formatCode="0.00">
                  <c:v>8.7870000000000008</c:v>
                </c:pt>
                <c:pt idx="370" formatCode="0.00">
                  <c:v>9.1530000000000005</c:v>
                </c:pt>
                <c:pt idx="371" formatCode="0.00">
                  <c:v>9.0069999999999997</c:v>
                </c:pt>
                <c:pt idx="372" formatCode="0.00">
                  <c:v>9.1199999999999992</c:v>
                </c:pt>
                <c:pt idx="373" formatCode="0.00">
                  <c:v>8.8070000000000004</c:v>
                </c:pt>
                <c:pt idx="374" formatCode="0.00">
                  <c:v>9.1349999999999998</c:v>
                </c:pt>
                <c:pt idx="375" formatCode="0.00">
                  <c:v>8.9559999999999995</c:v>
                </c:pt>
                <c:pt idx="376" formatCode="0.00">
                  <c:v>8.7759999999999998</c:v>
                </c:pt>
                <c:pt idx="377" formatCode="0.00">
                  <c:v>8.8130000000000006</c:v>
                </c:pt>
                <c:pt idx="378" formatCode="0.00">
                  <c:v>8.4559999999999995</c:v>
                </c:pt>
                <c:pt idx="379" formatCode="0.00">
                  <c:v>8.4890000000000008</c:v>
                </c:pt>
                <c:pt idx="380" formatCode="0.00">
                  <c:v>7.7450000000000001</c:v>
                </c:pt>
                <c:pt idx="381" formatCode="0.00">
                  <c:v>7.7990000000000004</c:v>
                </c:pt>
                <c:pt idx="382" formatCode="0.00">
                  <c:v>8.0030000000000001</c:v>
                </c:pt>
                <c:pt idx="383" formatCode="0.00">
                  <c:v>8.0589999999999993</c:v>
                </c:pt>
                <c:pt idx="384" formatCode="0.00">
                  <c:v>7.9189999999999996</c:v>
                </c:pt>
                <c:pt idx="385" formatCode="0.00">
                  <c:v>7.7309999999999999</c:v>
                </c:pt>
                <c:pt idx="386" formatCode="0.00">
                  <c:v>7.484</c:v>
                </c:pt>
                <c:pt idx="387" formatCode="0.00">
                  <c:v>8.2080000000000002</c:v>
                </c:pt>
                <c:pt idx="388" formatCode="0.00">
                  <c:v>8.2110000000000003</c:v>
                </c:pt>
                <c:pt idx="389" formatCode="0.00">
                  <c:v>7.742</c:v>
                </c:pt>
                <c:pt idx="390" formatCode="0.00">
                  <c:v>8.0660000000000007</c:v>
                </c:pt>
                <c:pt idx="391" formatCode="0.00">
                  <c:v>8.0860000000000003</c:v>
                </c:pt>
                <c:pt idx="392" formatCode="0.00">
                  <c:v>9.0289999999999999</c:v>
                </c:pt>
                <c:pt idx="393" formatCode="0.00">
                  <c:v>10.494999999999999</c:v>
                </c:pt>
                <c:pt idx="394" formatCode="0.00">
                  <c:v>10.926</c:v>
                </c:pt>
                <c:pt idx="395" formatCode="0.00">
                  <c:v>11.026</c:v>
                </c:pt>
                <c:pt idx="396" formatCode="0.00">
                  <c:v>11.616</c:v>
                </c:pt>
                <c:pt idx="397" formatCode="0.00">
                  <c:v>11.819000000000001</c:v>
                </c:pt>
                <c:pt idx="398" formatCode="0.00">
                  <c:v>12.228</c:v>
                </c:pt>
                <c:pt idx="399" formatCode="0.00">
                  <c:v>12.526999999999999</c:v>
                </c:pt>
                <c:pt idx="400" formatCode="0.00">
                  <c:v>13.034000000000001</c:v>
                </c:pt>
                <c:pt idx="401" formatCode="0.00">
                  <c:v>13.215999999999999</c:v>
                </c:pt>
                <c:pt idx="402" formatCode="0.00">
                  <c:v>12.553000000000001</c:v>
                </c:pt>
                <c:pt idx="403" formatCode="0.00">
                  <c:v>12.212</c:v>
                </c:pt>
                <c:pt idx="404" formatCode="0.00">
                  <c:v>12.569000000000001</c:v>
                </c:pt>
                <c:pt idx="405" formatCode="0.00">
                  <c:v>11.95</c:v>
                </c:pt>
                <c:pt idx="406" formatCode="0.00">
                  <c:v>11.776999999999999</c:v>
                </c:pt>
                <c:pt idx="407" formatCode="0.00">
                  <c:v>11.715</c:v>
                </c:pt>
                <c:pt idx="408" formatCode="0.00">
                  <c:v>10.904</c:v>
                </c:pt>
                <c:pt idx="409" formatCode="0.00">
                  <c:v>10.305</c:v>
                </c:pt>
                <c:pt idx="410" formatCode="0.00">
                  <c:v>10.317</c:v>
                </c:pt>
                <c:pt idx="411" formatCode="0.00">
                  <c:v>9.7279999999999998</c:v>
                </c:pt>
                <c:pt idx="412" formatCode="0.00">
                  <c:v>9.6639999999999997</c:v>
                </c:pt>
                <c:pt idx="413" formatCode="0.00">
                  <c:v>9.452</c:v>
                </c:pt>
                <c:pt idx="414" formatCode="0.00">
                  <c:v>9.1229999999999993</c:v>
                </c:pt>
                <c:pt idx="415" formatCode="0.00">
                  <c:v>9.9290000000000003</c:v>
                </c:pt>
                <c:pt idx="416" formatCode="0.00">
                  <c:v>10.031000000000001</c:v>
                </c:pt>
                <c:pt idx="417" formatCode="0.00">
                  <c:v>9.9049999999999994</c:v>
                </c:pt>
                <c:pt idx="418" formatCode="0.00">
                  <c:v>9.9920000000000009</c:v>
                </c:pt>
                <c:pt idx="419" formatCode="0.00">
                  <c:v>9.8849999999999998</c:v>
                </c:pt>
                <c:pt idx="420" formatCode="0.00">
                  <c:v>10.471</c:v>
                </c:pt>
                <c:pt idx="421" formatCode="0.00">
                  <c:v>11.036</c:v>
                </c:pt>
                <c:pt idx="422" formatCode="0.00">
                  <c:v>10.946999999999999</c:v>
                </c:pt>
                <c:pt idx="423" formatCode="0.00">
                  <c:v>11.571</c:v>
                </c:pt>
                <c:pt idx="424" formatCode="0.00">
                  <c:v>11.845000000000001</c:v>
                </c:pt>
                <c:pt idx="425" formatCode="0.00">
                  <c:v>12.1</c:v>
                </c:pt>
                <c:pt idx="426" formatCode="0.00">
                  <c:v>12.641999999999999</c:v>
                </c:pt>
                <c:pt idx="427" formatCode="0.00">
                  <c:v>12.364000000000001</c:v>
                </c:pt>
                <c:pt idx="428" formatCode="0.00">
                  <c:v>12.085000000000001</c:v>
                </c:pt>
                <c:pt idx="429" formatCode="0.00">
                  <c:v>12.743</c:v>
                </c:pt>
                <c:pt idx="430" formatCode="0.00">
                  <c:v>13.513999999999999</c:v>
                </c:pt>
                <c:pt idx="431" formatCode="0.00">
                  <c:v>14.186</c:v>
                </c:pt>
                <c:pt idx="432" formatCode="0.00">
                  <c:v>14.337999999999999</c:v>
                </c:pt>
                <c:pt idx="433" formatCode="0.00">
                  <c:v>15.108000000000001</c:v>
                </c:pt>
                <c:pt idx="434" formatCode="0.00">
                  <c:v>16</c:v>
                </c:pt>
                <c:pt idx="435" formatCode="0.00">
                  <c:v>16.177</c:v>
                </c:pt>
                <c:pt idx="436" formatCode="0.00">
                  <c:v>16.210999999999999</c:v>
                </c:pt>
                <c:pt idx="437" formatCode="0.00">
                  <c:v>16.675000000000001</c:v>
                </c:pt>
                <c:pt idx="438" formatCode="0.00">
                  <c:v>16.173999999999999</c:v>
                </c:pt>
                <c:pt idx="439" formatCode="0.00">
                  <c:v>16.498000000000001</c:v>
                </c:pt>
                <c:pt idx="440" formatCode="0.00">
                  <c:v>16.045000000000002</c:v>
                </c:pt>
                <c:pt idx="441" formatCode="0.00">
                  <c:v>16.391999999999999</c:v>
                </c:pt>
                <c:pt idx="442" formatCode="0.00">
                  <c:v>16.925999999999998</c:v>
                </c:pt>
                <c:pt idx="443" formatCode="0.00">
                  <c:v>17.169</c:v>
                </c:pt>
                <c:pt idx="444" formatCode="0.00">
                  <c:v>17.516999999999999</c:v>
                </c:pt>
                <c:pt idx="445" formatCode="0.00">
                  <c:v>18.605</c:v>
                </c:pt>
                <c:pt idx="446" formatCode="0.00">
                  <c:v>19.369</c:v>
                </c:pt>
                <c:pt idx="447" formatCode="0.00">
                  <c:v>20.064</c:v>
                </c:pt>
                <c:pt idx="448" formatCode="0.00">
                  <c:v>20.05</c:v>
                </c:pt>
                <c:pt idx="449" formatCode="0.00">
                  <c:v>20.9</c:v>
                </c:pt>
                <c:pt idx="450" formatCode="0.00">
                  <c:v>19.552</c:v>
                </c:pt>
                <c:pt idx="451" formatCode="0.00">
                  <c:v>20.766999999999999</c:v>
                </c:pt>
                <c:pt idx="452" formatCode="0.00">
                  <c:v>20.091999999999999</c:v>
                </c:pt>
                <c:pt idx="453" formatCode="0.00">
                  <c:v>16.009</c:v>
                </c:pt>
                <c:pt idx="454" formatCode="0.00">
                  <c:v>14</c:v>
                </c:pt>
                <c:pt idx="455" formatCode="0.00">
                  <c:v>13.769</c:v>
                </c:pt>
                <c:pt idx="456" formatCode="0.00">
                  <c:v>13.51</c:v>
                </c:pt>
                <c:pt idx="457" formatCode="0.00">
                  <c:v>13.923</c:v>
                </c:pt>
                <c:pt idx="458" formatCode="0.00">
                  <c:v>14.333</c:v>
                </c:pt>
                <c:pt idx="459" formatCode="0.00">
                  <c:v>12.243</c:v>
                </c:pt>
                <c:pt idx="460" formatCode="0.00">
                  <c:v>11.941000000000001</c:v>
                </c:pt>
                <c:pt idx="461" formatCode="0.00">
                  <c:v>12.619</c:v>
                </c:pt>
                <c:pt idx="462" formatCode="0.00">
                  <c:v>12.038</c:v>
                </c:pt>
                <c:pt idx="463" formatCode="0.00">
                  <c:v>11.8</c:v>
                </c:pt>
                <c:pt idx="464" formatCode="0.00">
                  <c:v>11.99</c:v>
                </c:pt>
                <c:pt idx="465" formatCode="0.00">
                  <c:v>11.500999999999999</c:v>
                </c:pt>
                <c:pt idx="466" formatCode="0.00">
                  <c:v>11.236000000000001</c:v>
                </c:pt>
                <c:pt idx="467" formatCode="0.00">
                  <c:v>11.464</c:v>
                </c:pt>
                <c:pt idx="468" formatCode="0.00">
                  <c:v>11.394</c:v>
                </c:pt>
                <c:pt idx="469" formatCode="0.00">
                  <c:v>11.737</c:v>
                </c:pt>
                <c:pt idx="470" formatCode="0.00">
                  <c:v>11.685</c:v>
                </c:pt>
                <c:pt idx="471" formatCode="0.00">
                  <c:v>11.839</c:v>
                </c:pt>
                <c:pt idx="472" formatCode="0.00">
                  <c:v>12.297000000000001</c:v>
                </c:pt>
                <c:pt idx="473" formatCode="0.00">
                  <c:v>12.68</c:v>
                </c:pt>
                <c:pt idx="474" formatCode="0.00">
                  <c:v>13.356999999999999</c:v>
                </c:pt>
                <c:pt idx="475" formatCode="0.00">
                  <c:v>13.948</c:v>
                </c:pt>
                <c:pt idx="476" formatCode="0.00">
                  <c:v>13.977</c:v>
                </c:pt>
                <c:pt idx="477" formatCode="0.00">
                  <c:v>14.284000000000001</c:v>
                </c:pt>
                <c:pt idx="478" formatCode="0.00">
                  <c:v>13.989000000000001</c:v>
                </c:pt>
                <c:pt idx="479" formatCode="0.00">
                  <c:v>14.333</c:v>
                </c:pt>
              </c:numCache>
            </c:numRef>
          </c:yVal>
          <c:smooth val="0"/>
          <c:extLst>
            <c:ext xmlns:c16="http://schemas.microsoft.com/office/drawing/2014/chart" uri="{C3380CC4-5D6E-409C-BE32-E72D297353CC}">
              <c16:uniqueId val="{00000002-CF7B-044C-99AF-C44A7F96F353}"/>
            </c:ext>
          </c:extLst>
        </c:ser>
        <c:ser>
          <c:idx val="2"/>
          <c:order val="2"/>
          <c:tx>
            <c:strRef>
              <c:f>Sheet1!$E$1</c:f>
              <c:strCache>
                <c:ptCount val="1"/>
                <c:pt idx="0">
                  <c:v>1990-2009</c:v>
                </c:pt>
              </c:strCache>
            </c:strRef>
          </c:tx>
          <c:spPr>
            <a:ln w="25400" cap="rnd">
              <a:noFill/>
              <a:round/>
            </a:ln>
            <a:effectLst/>
          </c:spPr>
          <c:marker>
            <c:symbol val="circle"/>
            <c:size val="5"/>
            <c:spPr>
              <a:solidFill>
                <a:srgbClr val="EFC6E4"/>
              </a:solidFill>
              <a:ln w="9525">
                <a:noFill/>
              </a:ln>
              <a:effectLst/>
            </c:spPr>
          </c:marker>
          <c:dPt>
            <c:idx val="608"/>
            <c:marker>
              <c:symbol val="triangle"/>
              <c:size val="8"/>
              <c:spPr>
                <a:solidFill>
                  <a:srgbClr val="088E77"/>
                </a:solidFill>
                <a:ln w="9525">
                  <a:noFill/>
                </a:ln>
                <a:effectLst/>
              </c:spPr>
            </c:marker>
            <c:bubble3D val="0"/>
            <c:extLst>
              <c:ext xmlns:c16="http://schemas.microsoft.com/office/drawing/2014/chart" uri="{C3380CC4-5D6E-409C-BE32-E72D297353CC}">
                <c16:uniqueId val="{00000000-6719-6144-826F-060F7B98EA30}"/>
              </c:ext>
            </c:extLst>
          </c:dPt>
          <c:xVal>
            <c:numRef>
              <c:f>Sheet1!$B$2:$B$912</c:f>
              <c:numCache>
                <c:formatCode>0.00</c:formatCode>
                <c:ptCount val="911"/>
                <c:pt idx="0">
                  <c:v>1.8</c:v>
                </c:pt>
                <c:pt idx="1">
                  <c:v>1.9</c:v>
                </c:pt>
                <c:pt idx="2">
                  <c:v>1.92</c:v>
                </c:pt>
                <c:pt idx="3">
                  <c:v>1.94</c:v>
                </c:pt>
                <c:pt idx="4">
                  <c:v>1.99</c:v>
                </c:pt>
                <c:pt idx="5">
                  <c:v>2</c:v>
                </c:pt>
                <c:pt idx="6">
                  <c:v>2.06</c:v>
                </c:pt>
                <c:pt idx="7">
                  <c:v>2.06</c:v>
                </c:pt>
                <c:pt idx="8">
                  <c:v>2.06</c:v>
                </c:pt>
                <c:pt idx="9">
                  <c:v>2.1</c:v>
                </c:pt>
                <c:pt idx="10">
                  <c:v>2.16</c:v>
                </c:pt>
                <c:pt idx="11">
                  <c:v>2.19</c:v>
                </c:pt>
                <c:pt idx="12">
                  <c:v>2.1800000000000002</c:v>
                </c:pt>
                <c:pt idx="13">
                  <c:v>2.13</c:v>
                </c:pt>
                <c:pt idx="14">
                  <c:v>2.19</c:v>
                </c:pt>
                <c:pt idx="15">
                  <c:v>2.34</c:v>
                </c:pt>
                <c:pt idx="16">
                  <c:v>2.44</c:v>
                </c:pt>
                <c:pt idx="17">
                  <c:v>2.5299999999999998</c:v>
                </c:pt>
                <c:pt idx="18">
                  <c:v>2.54</c:v>
                </c:pt>
                <c:pt idx="19">
                  <c:v>2.44</c:v>
                </c:pt>
                <c:pt idx="20">
                  <c:v>2.33</c:v>
                </c:pt>
                <c:pt idx="21">
                  <c:v>2.4700000000000002</c:v>
                </c:pt>
                <c:pt idx="22">
                  <c:v>2.5</c:v>
                </c:pt>
                <c:pt idx="23">
                  <c:v>2.54</c:v>
                </c:pt>
                <c:pt idx="24">
                  <c:v>2.5099999999999998</c:v>
                </c:pt>
                <c:pt idx="25">
                  <c:v>2.4500000000000002</c:v>
                </c:pt>
                <c:pt idx="26">
                  <c:v>2.5</c:v>
                </c:pt>
                <c:pt idx="27">
                  <c:v>2.5</c:v>
                </c:pt>
                <c:pt idx="28">
                  <c:v>2.39</c:v>
                </c:pt>
                <c:pt idx="29">
                  <c:v>2.35</c:v>
                </c:pt>
                <c:pt idx="30">
                  <c:v>2.39</c:v>
                </c:pt>
                <c:pt idx="31">
                  <c:v>2.4500000000000002</c:v>
                </c:pt>
                <c:pt idx="32">
                  <c:v>2.54</c:v>
                </c:pt>
                <c:pt idx="33">
                  <c:v>2.65</c:v>
                </c:pt>
                <c:pt idx="34">
                  <c:v>2.5099999999999998</c:v>
                </c:pt>
                <c:pt idx="35">
                  <c:v>2.5</c:v>
                </c:pt>
                <c:pt idx="36">
                  <c:v>2.52</c:v>
                </c:pt>
                <c:pt idx="37">
                  <c:v>2.63</c:v>
                </c:pt>
                <c:pt idx="38">
                  <c:v>2.7</c:v>
                </c:pt>
                <c:pt idx="39">
                  <c:v>2.83</c:v>
                </c:pt>
                <c:pt idx="40">
                  <c:v>3.05</c:v>
                </c:pt>
                <c:pt idx="41">
                  <c:v>3.11</c:v>
                </c:pt>
                <c:pt idx="42">
                  <c:v>2.93</c:v>
                </c:pt>
                <c:pt idx="43">
                  <c:v>2.95</c:v>
                </c:pt>
                <c:pt idx="44">
                  <c:v>2.87</c:v>
                </c:pt>
                <c:pt idx="45">
                  <c:v>2.66</c:v>
                </c:pt>
                <c:pt idx="46">
                  <c:v>2.68</c:v>
                </c:pt>
                <c:pt idx="47">
                  <c:v>2.59</c:v>
                </c:pt>
                <c:pt idx="48">
                  <c:v>2.48</c:v>
                </c:pt>
                <c:pt idx="49">
                  <c:v>2.4700000000000002</c:v>
                </c:pt>
                <c:pt idx="50">
                  <c:v>2.37</c:v>
                </c:pt>
                <c:pt idx="51">
                  <c:v>2.29</c:v>
                </c:pt>
                <c:pt idx="52">
                  <c:v>2.37</c:v>
                </c:pt>
                <c:pt idx="53">
                  <c:v>2.38</c:v>
                </c:pt>
                <c:pt idx="54">
                  <c:v>2.2999999999999998</c:v>
                </c:pt>
                <c:pt idx="55">
                  <c:v>2.36</c:v>
                </c:pt>
                <c:pt idx="56">
                  <c:v>2.38</c:v>
                </c:pt>
                <c:pt idx="57">
                  <c:v>2.4300000000000002</c:v>
                </c:pt>
                <c:pt idx="58">
                  <c:v>2.48</c:v>
                </c:pt>
                <c:pt idx="59">
                  <c:v>2.5099999999999998</c:v>
                </c:pt>
                <c:pt idx="60">
                  <c:v>2.61</c:v>
                </c:pt>
                <c:pt idx="61">
                  <c:v>2.65</c:v>
                </c:pt>
                <c:pt idx="62">
                  <c:v>2.68</c:v>
                </c:pt>
                <c:pt idx="63">
                  <c:v>2.75</c:v>
                </c:pt>
                <c:pt idx="64">
                  <c:v>2.76</c:v>
                </c:pt>
                <c:pt idx="65">
                  <c:v>2.78</c:v>
                </c:pt>
                <c:pt idx="66">
                  <c:v>2.9</c:v>
                </c:pt>
                <c:pt idx="67">
                  <c:v>2.97</c:v>
                </c:pt>
                <c:pt idx="68">
                  <c:v>2.97</c:v>
                </c:pt>
                <c:pt idx="69">
                  <c:v>2.88</c:v>
                </c:pt>
                <c:pt idx="70">
                  <c:v>2.89</c:v>
                </c:pt>
                <c:pt idx="71">
                  <c:v>2.96</c:v>
                </c:pt>
                <c:pt idx="72">
                  <c:v>2.9</c:v>
                </c:pt>
                <c:pt idx="73">
                  <c:v>2.84</c:v>
                </c:pt>
                <c:pt idx="74">
                  <c:v>2.96</c:v>
                </c:pt>
                <c:pt idx="75">
                  <c:v>3.18</c:v>
                </c:pt>
                <c:pt idx="76">
                  <c:v>3.07</c:v>
                </c:pt>
                <c:pt idx="77">
                  <c:v>3</c:v>
                </c:pt>
                <c:pt idx="78">
                  <c:v>3.11</c:v>
                </c:pt>
                <c:pt idx="79">
                  <c:v>3.33</c:v>
                </c:pt>
                <c:pt idx="80">
                  <c:v>3.38</c:v>
                </c:pt>
                <c:pt idx="81">
                  <c:v>3.34</c:v>
                </c:pt>
                <c:pt idx="82">
                  <c:v>3.49</c:v>
                </c:pt>
                <c:pt idx="83">
                  <c:v>3.59</c:v>
                </c:pt>
                <c:pt idx="84">
                  <c:v>3.46</c:v>
                </c:pt>
                <c:pt idx="85">
                  <c:v>3.34</c:v>
                </c:pt>
                <c:pt idx="86">
                  <c:v>3.41</c:v>
                </c:pt>
                <c:pt idx="87">
                  <c:v>3.48</c:v>
                </c:pt>
                <c:pt idx="88">
                  <c:v>3.6</c:v>
                </c:pt>
                <c:pt idx="89">
                  <c:v>3.8</c:v>
                </c:pt>
                <c:pt idx="90">
                  <c:v>3.93</c:v>
                </c:pt>
                <c:pt idx="91">
                  <c:v>3.93</c:v>
                </c:pt>
                <c:pt idx="92">
                  <c:v>3.92</c:v>
                </c:pt>
                <c:pt idx="93">
                  <c:v>3.97</c:v>
                </c:pt>
                <c:pt idx="94">
                  <c:v>3.72</c:v>
                </c:pt>
                <c:pt idx="95">
                  <c:v>3.21</c:v>
                </c:pt>
                <c:pt idx="96">
                  <c:v>3.09</c:v>
                </c:pt>
                <c:pt idx="97">
                  <c:v>3.05</c:v>
                </c:pt>
                <c:pt idx="98">
                  <c:v>2.98</c:v>
                </c:pt>
                <c:pt idx="99">
                  <c:v>2.88</c:v>
                </c:pt>
                <c:pt idx="100">
                  <c:v>2.92</c:v>
                </c:pt>
                <c:pt idx="101">
                  <c:v>2.97</c:v>
                </c:pt>
                <c:pt idx="102">
                  <c:v>3.2</c:v>
                </c:pt>
                <c:pt idx="103">
                  <c:v>3.54</c:v>
                </c:pt>
                <c:pt idx="104">
                  <c:v>3.76</c:v>
                </c:pt>
                <c:pt idx="105">
                  <c:v>3.8</c:v>
                </c:pt>
                <c:pt idx="106">
                  <c:v>3.74</c:v>
                </c:pt>
                <c:pt idx="107">
                  <c:v>3.86</c:v>
                </c:pt>
                <c:pt idx="108">
                  <c:v>4.0199999999999996</c:v>
                </c:pt>
                <c:pt idx="109">
                  <c:v>3.96</c:v>
                </c:pt>
                <c:pt idx="110">
                  <c:v>3.99</c:v>
                </c:pt>
                <c:pt idx="111">
                  <c:v>4.12</c:v>
                </c:pt>
                <c:pt idx="112">
                  <c:v>4.3099999999999996</c:v>
                </c:pt>
                <c:pt idx="113">
                  <c:v>4.34</c:v>
                </c:pt>
                <c:pt idx="114">
                  <c:v>4.4000000000000004</c:v>
                </c:pt>
                <c:pt idx="115">
                  <c:v>4.43</c:v>
                </c:pt>
                <c:pt idx="116">
                  <c:v>4.68</c:v>
                </c:pt>
                <c:pt idx="117">
                  <c:v>4.53</c:v>
                </c:pt>
                <c:pt idx="118">
                  <c:v>4.53</c:v>
                </c:pt>
                <c:pt idx="119">
                  <c:v>4.6900000000000004</c:v>
                </c:pt>
                <c:pt idx="120">
                  <c:v>4.72</c:v>
                </c:pt>
                <c:pt idx="121">
                  <c:v>4.49</c:v>
                </c:pt>
                <c:pt idx="122">
                  <c:v>4.25</c:v>
                </c:pt>
                <c:pt idx="123">
                  <c:v>4.28</c:v>
                </c:pt>
                <c:pt idx="124">
                  <c:v>4.3499999999999996</c:v>
                </c:pt>
                <c:pt idx="125">
                  <c:v>4.1500000000000004</c:v>
                </c:pt>
                <c:pt idx="126">
                  <c:v>3.9</c:v>
                </c:pt>
                <c:pt idx="127">
                  <c:v>3.8</c:v>
                </c:pt>
                <c:pt idx="128">
                  <c:v>3.8</c:v>
                </c:pt>
                <c:pt idx="129">
                  <c:v>3.89</c:v>
                </c:pt>
                <c:pt idx="130">
                  <c:v>3.93</c:v>
                </c:pt>
                <c:pt idx="131">
                  <c:v>3.84</c:v>
                </c:pt>
                <c:pt idx="132">
                  <c:v>3.84</c:v>
                </c:pt>
                <c:pt idx="133">
                  <c:v>3.78</c:v>
                </c:pt>
                <c:pt idx="134">
                  <c:v>3.74</c:v>
                </c:pt>
                <c:pt idx="135">
                  <c:v>3.78</c:v>
                </c:pt>
                <c:pt idx="136">
                  <c:v>3.71</c:v>
                </c:pt>
                <c:pt idx="137">
                  <c:v>3.88</c:v>
                </c:pt>
                <c:pt idx="138">
                  <c:v>3.92</c:v>
                </c:pt>
                <c:pt idx="139">
                  <c:v>4.04</c:v>
                </c:pt>
                <c:pt idx="140">
                  <c:v>3.98</c:v>
                </c:pt>
                <c:pt idx="141">
                  <c:v>3.92</c:v>
                </c:pt>
                <c:pt idx="142">
                  <c:v>3.94</c:v>
                </c:pt>
                <c:pt idx="143">
                  <c:v>4.0599999999999996</c:v>
                </c:pt>
                <c:pt idx="144">
                  <c:v>4.08</c:v>
                </c:pt>
                <c:pt idx="145">
                  <c:v>4.04</c:v>
                </c:pt>
                <c:pt idx="146">
                  <c:v>3.93</c:v>
                </c:pt>
                <c:pt idx="147">
                  <c:v>3.84</c:v>
                </c:pt>
                <c:pt idx="148">
                  <c:v>3.87</c:v>
                </c:pt>
                <c:pt idx="149">
                  <c:v>3.91</c:v>
                </c:pt>
                <c:pt idx="150">
                  <c:v>4.01</c:v>
                </c:pt>
                <c:pt idx="151">
                  <c:v>3.98</c:v>
                </c:pt>
                <c:pt idx="152">
                  <c:v>3.98</c:v>
                </c:pt>
                <c:pt idx="153">
                  <c:v>3.93</c:v>
                </c:pt>
                <c:pt idx="154">
                  <c:v>3.92</c:v>
                </c:pt>
                <c:pt idx="155">
                  <c:v>3.86</c:v>
                </c:pt>
                <c:pt idx="156">
                  <c:v>3.83</c:v>
                </c:pt>
                <c:pt idx="157">
                  <c:v>3.92</c:v>
                </c:pt>
                <c:pt idx="158">
                  <c:v>3.93</c:v>
                </c:pt>
                <c:pt idx="159">
                  <c:v>3.97</c:v>
                </c:pt>
                <c:pt idx="160">
                  <c:v>3.93</c:v>
                </c:pt>
                <c:pt idx="161">
                  <c:v>3.99</c:v>
                </c:pt>
                <c:pt idx="162">
                  <c:v>4.0199999999999996</c:v>
                </c:pt>
                <c:pt idx="163">
                  <c:v>4</c:v>
                </c:pt>
                <c:pt idx="164">
                  <c:v>4.08</c:v>
                </c:pt>
                <c:pt idx="165">
                  <c:v>4.1100000000000003</c:v>
                </c:pt>
                <c:pt idx="166">
                  <c:v>4.12</c:v>
                </c:pt>
                <c:pt idx="167">
                  <c:v>4.13</c:v>
                </c:pt>
                <c:pt idx="168">
                  <c:v>4.17</c:v>
                </c:pt>
                <c:pt idx="169">
                  <c:v>4.1500000000000004</c:v>
                </c:pt>
                <c:pt idx="170">
                  <c:v>4.22</c:v>
                </c:pt>
                <c:pt idx="171">
                  <c:v>4.2300000000000004</c:v>
                </c:pt>
                <c:pt idx="172">
                  <c:v>4.2</c:v>
                </c:pt>
                <c:pt idx="173">
                  <c:v>4.17</c:v>
                </c:pt>
                <c:pt idx="174">
                  <c:v>4.1900000000000004</c:v>
                </c:pt>
                <c:pt idx="175">
                  <c:v>4.1900000000000004</c:v>
                </c:pt>
                <c:pt idx="176">
                  <c:v>4.2</c:v>
                </c:pt>
                <c:pt idx="177">
                  <c:v>4.1900000000000004</c:v>
                </c:pt>
                <c:pt idx="178">
                  <c:v>4.1500000000000004</c:v>
                </c:pt>
                <c:pt idx="179">
                  <c:v>4.18</c:v>
                </c:pt>
                <c:pt idx="180">
                  <c:v>4.1900000000000004</c:v>
                </c:pt>
                <c:pt idx="181">
                  <c:v>4.21</c:v>
                </c:pt>
                <c:pt idx="182">
                  <c:v>4.21</c:v>
                </c:pt>
                <c:pt idx="183">
                  <c:v>4.2</c:v>
                </c:pt>
                <c:pt idx="184">
                  <c:v>4.21</c:v>
                </c:pt>
                <c:pt idx="185">
                  <c:v>4.21</c:v>
                </c:pt>
                <c:pt idx="186">
                  <c:v>4.2</c:v>
                </c:pt>
                <c:pt idx="187">
                  <c:v>4.25</c:v>
                </c:pt>
                <c:pt idx="188">
                  <c:v>4.29</c:v>
                </c:pt>
                <c:pt idx="189">
                  <c:v>4.3499999999999996</c:v>
                </c:pt>
                <c:pt idx="190">
                  <c:v>4.45</c:v>
                </c:pt>
                <c:pt idx="191">
                  <c:v>4.62</c:v>
                </c:pt>
                <c:pt idx="192">
                  <c:v>4.6100000000000003</c:v>
                </c:pt>
                <c:pt idx="193">
                  <c:v>4.83</c:v>
                </c:pt>
                <c:pt idx="194">
                  <c:v>4.87</c:v>
                </c:pt>
                <c:pt idx="195">
                  <c:v>4.75</c:v>
                </c:pt>
                <c:pt idx="196">
                  <c:v>4.78</c:v>
                </c:pt>
                <c:pt idx="197">
                  <c:v>4.8099999999999996</c:v>
                </c:pt>
                <c:pt idx="198">
                  <c:v>5.0199999999999996</c:v>
                </c:pt>
                <c:pt idx="199">
                  <c:v>5.22</c:v>
                </c:pt>
                <c:pt idx="200">
                  <c:v>5.18</c:v>
                </c:pt>
                <c:pt idx="201">
                  <c:v>5.01</c:v>
                </c:pt>
                <c:pt idx="202">
                  <c:v>5.16</c:v>
                </c:pt>
                <c:pt idx="203">
                  <c:v>4.84</c:v>
                </c:pt>
                <c:pt idx="204">
                  <c:v>4.58</c:v>
                </c:pt>
                <c:pt idx="205">
                  <c:v>4.63</c:v>
                </c:pt>
                <c:pt idx="206">
                  <c:v>4.54</c:v>
                </c:pt>
                <c:pt idx="207">
                  <c:v>4.59</c:v>
                </c:pt>
                <c:pt idx="208">
                  <c:v>4.8499999999999996</c:v>
                </c:pt>
                <c:pt idx="209">
                  <c:v>5.0199999999999996</c:v>
                </c:pt>
                <c:pt idx="210">
                  <c:v>5.16</c:v>
                </c:pt>
                <c:pt idx="211">
                  <c:v>5.28</c:v>
                </c:pt>
                <c:pt idx="212">
                  <c:v>5.3</c:v>
                </c:pt>
                <c:pt idx="213">
                  <c:v>5.48</c:v>
                </c:pt>
                <c:pt idx="214">
                  <c:v>5.75</c:v>
                </c:pt>
                <c:pt idx="215">
                  <c:v>5.7</c:v>
                </c:pt>
                <c:pt idx="216">
                  <c:v>5.53</c:v>
                </c:pt>
                <c:pt idx="217">
                  <c:v>5.56</c:v>
                </c:pt>
                <c:pt idx="218">
                  <c:v>5.74</c:v>
                </c:pt>
                <c:pt idx="219">
                  <c:v>5.64</c:v>
                </c:pt>
                <c:pt idx="220">
                  <c:v>5.87</c:v>
                </c:pt>
                <c:pt idx="221">
                  <c:v>5.72</c:v>
                </c:pt>
                <c:pt idx="222">
                  <c:v>5.5</c:v>
                </c:pt>
                <c:pt idx="223">
                  <c:v>5.42</c:v>
                </c:pt>
                <c:pt idx="224">
                  <c:v>5.46</c:v>
                </c:pt>
                <c:pt idx="225">
                  <c:v>5.58</c:v>
                </c:pt>
                <c:pt idx="226">
                  <c:v>5.7</c:v>
                </c:pt>
                <c:pt idx="227">
                  <c:v>6.03</c:v>
                </c:pt>
                <c:pt idx="228">
                  <c:v>6.04</c:v>
                </c:pt>
                <c:pt idx="229">
                  <c:v>6.19</c:v>
                </c:pt>
                <c:pt idx="230">
                  <c:v>6.3</c:v>
                </c:pt>
                <c:pt idx="231">
                  <c:v>6.17</c:v>
                </c:pt>
                <c:pt idx="232">
                  <c:v>6.32</c:v>
                </c:pt>
                <c:pt idx="233">
                  <c:v>6.57</c:v>
                </c:pt>
                <c:pt idx="234">
                  <c:v>6.72</c:v>
                </c:pt>
                <c:pt idx="235">
                  <c:v>6.69</c:v>
                </c:pt>
                <c:pt idx="236">
                  <c:v>7.16</c:v>
                </c:pt>
                <c:pt idx="237">
                  <c:v>7.1</c:v>
                </c:pt>
                <c:pt idx="238">
                  <c:v>7.14</c:v>
                </c:pt>
                <c:pt idx="239">
                  <c:v>7.65</c:v>
                </c:pt>
                <c:pt idx="240">
                  <c:v>7.79</c:v>
                </c:pt>
                <c:pt idx="241">
                  <c:v>7.24</c:v>
                </c:pt>
                <c:pt idx="242">
                  <c:v>7.07</c:v>
                </c:pt>
                <c:pt idx="243">
                  <c:v>7.39</c:v>
                </c:pt>
                <c:pt idx="244">
                  <c:v>7.91</c:v>
                </c:pt>
                <c:pt idx="245">
                  <c:v>7.84</c:v>
                </c:pt>
                <c:pt idx="246">
                  <c:v>7.46</c:v>
                </c:pt>
                <c:pt idx="247">
                  <c:v>7.53</c:v>
                </c:pt>
                <c:pt idx="248">
                  <c:v>7.39</c:v>
                </c:pt>
                <c:pt idx="249">
                  <c:v>7.33</c:v>
                </c:pt>
                <c:pt idx="250">
                  <c:v>6.84</c:v>
                </c:pt>
                <c:pt idx="251">
                  <c:v>6.39</c:v>
                </c:pt>
                <c:pt idx="252">
                  <c:v>6.24</c:v>
                </c:pt>
                <c:pt idx="253">
                  <c:v>6.11</c:v>
                </c:pt>
                <c:pt idx="254">
                  <c:v>5.7</c:v>
                </c:pt>
                <c:pt idx="255">
                  <c:v>5.83</c:v>
                </c:pt>
                <c:pt idx="256">
                  <c:v>6.39</c:v>
                </c:pt>
                <c:pt idx="257">
                  <c:v>6.52</c:v>
                </c:pt>
                <c:pt idx="258">
                  <c:v>6.73</c:v>
                </c:pt>
                <c:pt idx="259">
                  <c:v>6.58</c:v>
                </c:pt>
                <c:pt idx="260">
                  <c:v>6.14</c:v>
                </c:pt>
                <c:pt idx="261">
                  <c:v>5.93</c:v>
                </c:pt>
                <c:pt idx="262">
                  <c:v>5.81</c:v>
                </c:pt>
                <c:pt idx="263">
                  <c:v>5.93</c:v>
                </c:pt>
                <c:pt idx="264">
                  <c:v>5.95</c:v>
                </c:pt>
                <c:pt idx="265">
                  <c:v>6.08</c:v>
                </c:pt>
                <c:pt idx="266">
                  <c:v>6.07</c:v>
                </c:pt>
                <c:pt idx="267">
                  <c:v>6.19</c:v>
                </c:pt>
                <c:pt idx="268">
                  <c:v>6.13</c:v>
                </c:pt>
                <c:pt idx="269">
                  <c:v>6.11</c:v>
                </c:pt>
                <c:pt idx="270">
                  <c:v>6.11</c:v>
                </c:pt>
                <c:pt idx="271">
                  <c:v>6.21</c:v>
                </c:pt>
                <c:pt idx="272">
                  <c:v>6.55</c:v>
                </c:pt>
                <c:pt idx="273">
                  <c:v>6.48</c:v>
                </c:pt>
                <c:pt idx="274">
                  <c:v>6.28</c:v>
                </c:pt>
                <c:pt idx="275">
                  <c:v>6.36</c:v>
                </c:pt>
                <c:pt idx="276">
                  <c:v>6.46</c:v>
                </c:pt>
                <c:pt idx="277">
                  <c:v>6.64</c:v>
                </c:pt>
                <c:pt idx="278">
                  <c:v>6.71</c:v>
                </c:pt>
                <c:pt idx="279">
                  <c:v>6.67</c:v>
                </c:pt>
                <c:pt idx="280">
                  <c:v>6.85</c:v>
                </c:pt>
                <c:pt idx="281">
                  <c:v>6.9</c:v>
                </c:pt>
                <c:pt idx="282">
                  <c:v>7.13</c:v>
                </c:pt>
                <c:pt idx="283">
                  <c:v>7.4</c:v>
                </c:pt>
                <c:pt idx="284">
                  <c:v>7.09</c:v>
                </c:pt>
                <c:pt idx="285">
                  <c:v>6.79</c:v>
                </c:pt>
                <c:pt idx="286">
                  <c:v>6.73</c:v>
                </c:pt>
                <c:pt idx="287">
                  <c:v>6.74</c:v>
                </c:pt>
                <c:pt idx="288">
                  <c:v>6.99</c:v>
                </c:pt>
                <c:pt idx="289">
                  <c:v>6.96</c:v>
                </c:pt>
                <c:pt idx="290">
                  <c:v>7.21</c:v>
                </c:pt>
                <c:pt idx="291">
                  <c:v>7.51</c:v>
                </c:pt>
                <c:pt idx="292">
                  <c:v>7.58</c:v>
                </c:pt>
                <c:pt idx="293">
                  <c:v>7.54</c:v>
                </c:pt>
                <c:pt idx="294">
                  <c:v>7.81</c:v>
                </c:pt>
                <c:pt idx="295">
                  <c:v>8.0399999999999991</c:v>
                </c:pt>
                <c:pt idx="296">
                  <c:v>8.0399999999999991</c:v>
                </c:pt>
                <c:pt idx="297">
                  <c:v>7.9</c:v>
                </c:pt>
                <c:pt idx="298">
                  <c:v>7.68</c:v>
                </c:pt>
                <c:pt idx="299">
                  <c:v>7.43</c:v>
                </c:pt>
                <c:pt idx="300">
                  <c:v>7.5</c:v>
                </c:pt>
                <c:pt idx="301">
                  <c:v>7.39</c:v>
                </c:pt>
                <c:pt idx="302">
                  <c:v>7.73</c:v>
                </c:pt>
                <c:pt idx="303">
                  <c:v>8.23</c:v>
                </c:pt>
                <c:pt idx="304">
                  <c:v>8.06</c:v>
                </c:pt>
                <c:pt idx="305">
                  <c:v>7.86</c:v>
                </c:pt>
                <c:pt idx="306">
                  <c:v>8.06</c:v>
                </c:pt>
                <c:pt idx="307">
                  <c:v>8.4</c:v>
                </c:pt>
                <c:pt idx="308">
                  <c:v>8.43</c:v>
                </c:pt>
                <c:pt idx="309">
                  <c:v>8.14</c:v>
                </c:pt>
                <c:pt idx="310">
                  <c:v>8.0500000000000007</c:v>
                </c:pt>
                <c:pt idx="311">
                  <c:v>8</c:v>
                </c:pt>
                <c:pt idx="312">
                  <c:v>7.74</c:v>
                </c:pt>
                <c:pt idx="313">
                  <c:v>7.79</c:v>
                </c:pt>
                <c:pt idx="314">
                  <c:v>7.73</c:v>
                </c:pt>
                <c:pt idx="315">
                  <c:v>7.56</c:v>
                </c:pt>
                <c:pt idx="316">
                  <c:v>7.9</c:v>
                </c:pt>
                <c:pt idx="317">
                  <c:v>7.86</c:v>
                </c:pt>
                <c:pt idx="318">
                  <c:v>7.83</c:v>
                </c:pt>
                <c:pt idx="319">
                  <c:v>7.77</c:v>
                </c:pt>
                <c:pt idx="320">
                  <c:v>7.59</c:v>
                </c:pt>
                <c:pt idx="321">
                  <c:v>7.41</c:v>
                </c:pt>
                <c:pt idx="322">
                  <c:v>7.29</c:v>
                </c:pt>
                <c:pt idx="323">
                  <c:v>6.87</c:v>
                </c:pt>
                <c:pt idx="324">
                  <c:v>7.21</c:v>
                </c:pt>
                <c:pt idx="325">
                  <c:v>7.39</c:v>
                </c:pt>
                <c:pt idx="326">
                  <c:v>7.46</c:v>
                </c:pt>
                <c:pt idx="327">
                  <c:v>7.37</c:v>
                </c:pt>
                <c:pt idx="328">
                  <c:v>7.46</c:v>
                </c:pt>
                <c:pt idx="329">
                  <c:v>7.28</c:v>
                </c:pt>
                <c:pt idx="330">
                  <c:v>7.33</c:v>
                </c:pt>
                <c:pt idx="331">
                  <c:v>7.4</c:v>
                </c:pt>
                <c:pt idx="332">
                  <c:v>7.34</c:v>
                </c:pt>
                <c:pt idx="333">
                  <c:v>7.52</c:v>
                </c:pt>
                <c:pt idx="334">
                  <c:v>7.58</c:v>
                </c:pt>
                <c:pt idx="335">
                  <c:v>7.69</c:v>
                </c:pt>
                <c:pt idx="336">
                  <c:v>7.96</c:v>
                </c:pt>
                <c:pt idx="337">
                  <c:v>8.0299999999999994</c:v>
                </c:pt>
                <c:pt idx="338">
                  <c:v>8.0399999999999991</c:v>
                </c:pt>
                <c:pt idx="339">
                  <c:v>8.15</c:v>
                </c:pt>
                <c:pt idx="340">
                  <c:v>8.35</c:v>
                </c:pt>
                <c:pt idx="341">
                  <c:v>8.4600000000000009</c:v>
                </c:pt>
                <c:pt idx="342">
                  <c:v>8.64</c:v>
                </c:pt>
                <c:pt idx="343">
                  <c:v>8.41</c:v>
                </c:pt>
                <c:pt idx="344">
                  <c:v>8.42</c:v>
                </c:pt>
                <c:pt idx="345">
                  <c:v>8.64</c:v>
                </c:pt>
                <c:pt idx="346">
                  <c:v>8.81</c:v>
                </c:pt>
                <c:pt idx="347">
                  <c:v>9.01</c:v>
                </c:pt>
                <c:pt idx="348">
                  <c:v>9.1</c:v>
                </c:pt>
                <c:pt idx="349">
                  <c:v>9.1</c:v>
                </c:pt>
                <c:pt idx="350">
                  <c:v>9.1199999999999992</c:v>
                </c:pt>
                <c:pt idx="351">
                  <c:v>9.18</c:v>
                </c:pt>
                <c:pt idx="352">
                  <c:v>9.25</c:v>
                </c:pt>
                <c:pt idx="353">
                  <c:v>8.91</c:v>
                </c:pt>
                <c:pt idx="354">
                  <c:v>8.9499999999999993</c:v>
                </c:pt>
                <c:pt idx="355">
                  <c:v>9.0299999999999994</c:v>
                </c:pt>
                <c:pt idx="356">
                  <c:v>9.33</c:v>
                </c:pt>
                <c:pt idx="357">
                  <c:v>10.3</c:v>
                </c:pt>
                <c:pt idx="358">
                  <c:v>10.65</c:v>
                </c:pt>
                <c:pt idx="359">
                  <c:v>10.39</c:v>
                </c:pt>
                <c:pt idx="360">
                  <c:v>10.8</c:v>
                </c:pt>
                <c:pt idx="361">
                  <c:v>12.41</c:v>
                </c:pt>
                <c:pt idx="362">
                  <c:v>12.75</c:v>
                </c:pt>
                <c:pt idx="363">
                  <c:v>11.47</c:v>
                </c:pt>
                <c:pt idx="364">
                  <c:v>10.18</c:v>
                </c:pt>
                <c:pt idx="365">
                  <c:v>9.7799999999999994</c:v>
                </c:pt>
                <c:pt idx="366">
                  <c:v>10.25</c:v>
                </c:pt>
                <c:pt idx="367">
                  <c:v>11.1</c:v>
                </c:pt>
                <c:pt idx="368">
                  <c:v>11.51</c:v>
                </c:pt>
                <c:pt idx="369">
                  <c:v>11.75</c:v>
                </c:pt>
                <c:pt idx="370">
                  <c:v>12.68</c:v>
                </c:pt>
                <c:pt idx="371">
                  <c:v>12.84</c:v>
                </c:pt>
                <c:pt idx="372">
                  <c:v>12.57</c:v>
                </c:pt>
                <c:pt idx="373">
                  <c:v>13.19</c:v>
                </c:pt>
                <c:pt idx="374">
                  <c:v>13.12</c:v>
                </c:pt>
                <c:pt idx="375">
                  <c:v>13.68</c:v>
                </c:pt>
                <c:pt idx="376">
                  <c:v>14.1</c:v>
                </c:pt>
                <c:pt idx="377">
                  <c:v>13.47</c:v>
                </c:pt>
                <c:pt idx="378">
                  <c:v>14.28</c:v>
                </c:pt>
                <c:pt idx="379">
                  <c:v>14.94</c:v>
                </c:pt>
                <c:pt idx="380">
                  <c:v>15.32</c:v>
                </c:pt>
                <c:pt idx="381">
                  <c:v>15.15</c:v>
                </c:pt>
                <c:pt idx="382">
                  <c:v>13.39</c:v>
                </c:pt>
                <c:pt idx="383">
                  <c:v>13.72</c:v>
                </c:pt>
                <c:pt idx="384">
                  <c:v>14.59</c:v>
                </c:pt>
                <c:pt idx="385">
                  <c:v>14.43</c:v>
                </c:pt>
                <c:pt idx="386">
                  <c:v>13.86</c:v>
                </c:pt>
                <c:pt idx="387">
                  <c:v>13.87</c:v>
                </c:pt>
                <c:pt idx="388">
                  <c:v>13.62</c:v>
                </c:pt>
                <c:pt idx="389">
                  <c:v>14.3</c:v>
                </c:pt>
                <c:pt idx="390">
                  <c:v>13.95</c:v>
                </c:pt>
                <c:pt idx="391">
                  <c:v>13.06</c:v>
                </c:pt>
                <c:pt idx="392">
                  <c:v>12.34</c:v>
                </c:pt>
                <c:pt idx="393">
                  <c:v>10.91</c:v>
                </c:pt>
                <c:pt idx="394">
                  <c:v>10.55</c:v>
                </c:pt>
                <c:pt idx="395">
                  <c:v>10.54</c:v>
                </c:pt>
                <c:pt idx="396">
                  <c:v>10.46</c:v>
                </c:pt>
                <c:pt idx="397">
                  <c:v>10.72</c:v>
                </c:pt>
                <c:pt idx="398">
                  <c:v>10.51</c:v>
                </c:pt>
                <c:pt idx="399">
                  <c:v>10.4</c:v>
                </c:pt>
                <c:pt idx="400">
                  <c:v>10.38</c:v>
                </c:pt>
                <c:pt idx="401">
                  <c:v>10.85</c:v>
                </c:pt>
                <c:pt idx="402">
                  <c:v>11.38</c:v>
                </c:pt>
                <c:pt idx="403">
                  <c:v>11.85</c:v>
                </c:pt>
                <c:pt idx="404">
                  <c:v>11.65</c:v>
                </c:pt>
                <c:pt idx="405">
                  <c:v>11.54</c:v>
                </c:pt>
                <c:pt idx="406">
                  <c:v>11.69</c:v>
                </c:pt>
                <c:pt idx="407">
                  <c:v>11.83</c:v>
                </c:pt>
                <c:pt idx="408">
                  <c:v>11.67</c:v>
                </c:pt>
                <c:pt idx="409">
                  <c:v>11.84</c:v>
                </c:pt>
                <c:pt idx="410">
                  <c:v>12.32</c:v>
                </c:pt>
                <c:pt idx="411">
                  <c:v>12.63</c:v>
                </c:pt>
                <c:pt idx="412">
                  <c:v>13.41</c:v>
                </c:pt>
                <c:pt idx="413">
                  <c:v>13.56</c:v>
                </c:pt>
                <c:pt idx="414">
                  <c:v>13.36</c:v>
                </c:pt>
                <c:pt idx="415">
                  <c:v>12.72</c:v>
                </c:pt>
                <c:pt idx="416">
                  <c:v>12.52</c:v>
                </c:pt>
                <c:pt idx="417">
                  <c:v>12.16</c:v>
                </c:pt>
                <c:pt idx="418">
                  <c:v>11.57</c:v>
                </c:pt>
                <c:pt idx="419">
                  <c:v>11.5</c:v>
                </c:pt>
                <c:pt idx="420">
                  <c:v>11.38</c:v>
                </c:pt>
                <c:pt idx="421">
                  <c:v>11.51</c:v>
                </c:pt>
                <c:pt idx="422">
                  <c:v>11.86</c:v>
                </c:pt>
                <c:pt idx="423">
                  <c:v>11.43</c:v>
                </c:pt>
                <c:pt idx="424">
                  <c:v>10.85</c:v>
                </c:pt>
                <c:pt idx="425">
                  <c:v>10.16</c:v>
                </c:pt>
                <c:pt idx="426">
                  <c:v>10.31</c:v>
                </c:pt>
                <c:pt idx="427">
                  <c:v>10.33</c:v>
                </c:pt>
                <c:pt idx="428">
                  <c:v>10.37</c:v>
                </c:pt>
                <c:pt idx="429">
                  <c:v>10.24</c:v>
                </c:pt>
                <c:pt idx="430">
                  <c:v>9.7799999999999994</c:v>
                </c:pt>
                <c:pt idx="431">
                  <c:v>9.26</c:v>
                </c:pt>
                <c:pt idx="432">
                  <c:v>9.19</c:v>
                </c:pt>
                <c:pt idx="433">
                  <c:v>8.6999999999999993</c:v>
                </c:pt>
                <c:pt idx="434">
                  <c:v>7.78</c:v>
                </c:pt>
                <c:pt idx="435">
                  <c:v>7.3</c:v>
                </c:pt>
                <c:pt idx="436">
                  <c:v>7.71</c:v>
                </c:pt>
                <c:pt idx="437">
                  <c:v>7.8</c:v>
                </c:pt>
                <c:pt idx="438">
                  <c:v>7.3</c:v>
                </c:pt>
                <c:pt idx="439">
                  <c:v>7.17</c:v>
                </c:pt>
                <c:pt idx="440">
                  <c:v>7.45</c:v>
                </c:pt>
                <c:pt idx="441">
                  <c:v>7.43</c:v>
                </c:pt>
                <c:pt idx="442">
                  <c:v>7.25</c:v>
                </c:pt>
                <c:pt idx="443">
                  <c:v>7.11</c:v>
                </c:pt>
                <c:pt idx="444">
                  <c:v>7.08</c:v>
                </c:pt>
                <c:pt idx="445">
                  <c:v>7.25</c:v>
                </c:pt>
                <c:pt idx="446">
                  <c:v>7.25</c:v>
                </c:pt>
                <c:pt idx="447">
                  <c:v>8.02</c:v>
                </c:pt>
                <c:pt idx="448">
                  <c:v>8.61</c:v>
                </c:pt>
                <c:pt idx="449">
                  <c:v>8.4</c:v>
                </c:pt>
                <c:pt idx="450">
                  <c:v>8.4499999999999993</c:v>
                </c:pt>
                <c:pt idx="451">
                  <c:v>8.76</c:v>
                </c:pt>
                <c:pt idx="452">
                  <c:v>9.42</c:v>
                </c:pt>
                <c:pt idx="453">
                  <c:v>9.52</c:v>
                </c:pt>
                <c:pt idx="454">
                  <c:v>8.86</c:v>
                </c:pt>
                <c:pt idx="455">
                  <c:v>8.99</c:v>
                </c:pt>
                <c:pt idx="456">
                  <c:v>8.67</c:v>
                </c:pt>
                <c:pt idx="457">
                  <c:v>8.2100000000000009</c:v>
                </c:pt>
                <c:pt idx="458">
                  <c:v>8.3699999999999992</c:v>
                </c:pt>
                <c:pt idx="459">
                  <c:v>8.7200000000000006</c:v>
                </c:pt>
                <c:pt idx="460">
                  <c:v>9.09</c:v>
                </c:pt>
                <c:pt idx="461">
                  <c:v>8.92</c:v>
                </c:pt>
                <c:pt idx="462">
                  <c:v>9.06</c:v>
                </c:pt>
                <c:pt idx="463">
                  <c:v>9.26</c:v>
                </c:pt>
                <c:pt idx="464">
                  <c:v>8.98</c:v>
                </c:pt>
                <c:pt idx="465">
                  <c:v>8.8000000000000007</c:v>
                </c:pt>
                <c:pt idx="466">
                  <c:v>8.9600000000000009</c:v>
                </c:pt>
                <c:pt idx="467">
                  <c:v>9.11</c:v>
                </c:pt>
                <c:pt idx="468">
                  <c:v>9.09</c:v>
                </c:pt>
                <c:pt idx="469">
                  <c:v>9.17</c:v>
                </c:pt>
                <c:pt idx="470">
                  <c:v>9.36</c:v>
                </c:pt>
                <c:pt idx="471">
                  <c:v>9.18</c:v>
                </c:pt>
                <c:pt idx="472">
                  <c:v>8.86</c:v>
                </c:pt>
                <c:pt idx="473">
                  <c:v>8.2799999999999994</c:v>
                </c:pt>
                <c:pt idx="474">
                  <c:v>8.02</c:v>
                </c:pt>
                <c:pt idx="475">
                  <c:v>8.11</c:v>
                </c:pt>
                <c:pt idx="476">
                  <c:v>8.19</c:v>
                </c:pt>
                <c:pt idx="477">
                  <c:v>8.01</c:v>
                </c:pt>
                <c:pt idx="478">
                  <c:v>7.87</c:v>
                </c:pt>
                <c:pt idx="479">
                  <c:v>7.84</c:v>
                </c:pt>
                <c:pt idx="480">
                  <c:v>8.2100000000000009</c:v>
                </c:pt>
                <c:pt idx="481">
                  <c:v>8.4700000000000006</c:v>
                </c:pt>
                <c:pt idx="482">
                  <c:v>8.59</c:v>
                </c:pt>
                <c:pt idx="483">
                  <c:v>8.7899999999999991</c:v>
                </c:pt>
                <c:pt idx="484">
                  <c:v>8.76</c:v>
                </c:pt>
                <c:pt idx="485">
                  <c:v>8.48</c:v>
                </c:pt>
                <c:pt idx="486">
                  <c:v>8.4700000000000006</c:v>
                </c:pt>
                <c:pt idx="487">
                  <c:v>8.75</c:v>
                </c:pt>
                <c:pt idx="488">
                  <c:v>8.89</c:v>
                </c:pt>
                <c:pt idx="489">
                  <c:v>8.7200000000000006</c:v>
                </c:pt>
                <c:pt idx="490">
                  <c:v>8.39</c:v>
                </c:pt>
                <c:pt idx="491">
                  <c:v>8.08</c:v>
                </c:pt>
                <c:pt idx="492">
                  <c:v>8.09</c:v>
                </c:pt>
                <c:pt idx="493">
                  <c:v>7.85</c:v>
                </c:pt>
                <c:pt idx="494">
                  <c:v>8.11</c:v>
                </c:pt>
                <c:pt idx="495">
                  <c:v>8.0399999999999991</c:v>
                </c:pt>
                <c:pt idx="496">
                  <c:v>8.07</c:v>
                </c:pt>
                <c:pt idx="497">
                  <c:v>8.2799999999999994</c:v>
                </c:pt>
                <c:pt idx="498">
                  <c:v>8.27</c:v>
                </c:pt>
                <c:pt idx="499">
                  <c:v>7.9</c:v>
                </c:pt>
                <c:pt idx="500">
                  <c:v>7.65</c:v>
                </c:pt>
                <c:pt idx="501">
                  <c:v>7.53</c:v>
                </c:pt>
                <c:pt idx="502">
                  <c:v>7.42</c:v>
                </c:pt>
                <c:pt idx="503">
                  <c:v>7.09</c:v>
                </c:pt>
                <c:pt idx="504">
                  <c:v>7.03</c:v>
                </c:pt>
                <c:pt idx="505">
                  <c:v>7.34</c:v>
                </c:pt>
                <c:pt idx="506">
                  <c:v>7.54</c:v>
                </c:pt>
                <c:pt idx="507">
                  <c:v>7.48</c:v>
                </c:pt>
                <c:pt idx="508">
                  <c:v>7.39</c:v>
                </c:pt>
                <c:pt idx="509">
                  <c:v>7.26</c:v>
                </c:pt>
                <c:pt idx="510">
                  <c:v>6.84</c:v>
                </c:pt>
                <c:pt idx="511">
                  <c:v>6.59</c:v>
                </c:pt>
                <c:pt idx="512">
                  <c:v>6.42</c:v>
                </c:pt>
                <c:pt idx="513">
                  <c:v>6.59</c:v>
                </c:pt>
                <c:pt idx="514">
                  <c:v>6.87</c:v>
                </c:pt>
                <c:pt idx="515">
                  <c:v>6.77</c:v>
                </c:pt>
                <c:pt idx="516">
                  <c:v>6.6</c:v>
                </c:pt>
                <c:pt idx="517">
                  <c:v>6.26</c:v>
                </c:pt>
                <c:pt idx="518">
                  <c:v>5.98</c:v>
                </c:pt>
                <c:pt idx="519">
                  <c:v>5.97</c:v>
                </c:pt>
                <c:pt idx="520">
                  <c:v>6.04</c:v>
                </c:pt>
                <c:pt idx="521">
                  <c:v>5.96</c:v>
                </c:pt>
                <c:pt idx="522">
                  <c:v>5.81</c:v>
                </c:pt>
                <c:pt idx="523">
                  <c:v>5.68</c:v>
                </c:pt>
                <c:pt idx="524">
                  <c:v>5.36</c:v>
                </c:pt>
                <c:pt idx="525">
                  <c:v>5.33</c:v>
                </c:pt>
                <c:pt idx="526">
                  <c:v>5.72</c:v>
                </c:pt>
                <c:pt idx="527">
                  <c:v>5.77</c:v>
                </c:pt>
                <c:pt idx="528">
                  <c:v>5.75</c:v>
                </c:pt>
                <c:pt idx="529">
                  <c:v>5.97</c:v>
                </c:pt>
                <c:pt idx="530">
                  <c:v>6.48</c:v>
                </c:pt>
                <c:pt idx="531">
                  <c:v>6.97</c:v>
                </c:pt>
                <c:pt idx="532">
                  <c:v>7.18</c:v>
                </c:pt>
                <c:pt idx="533">
                  <c:v>7.1</c:v>
                </c:pt>
                <c:pt idx="534">
                  <c:v>7.3</c:v>
                </c:pt>
                <c:pt idx="535">
                  <c:v>7.24</c:v>
                </c:pt>
                <c:pt idx="536">
                  <c:v>7.46</c:v>
                </c:pt>
                <c:pt idx="537">
                  <c:v>7.74</c:v>
                </c:pt>
                <c:pt idx="538">
                  <c:v>7.96</c:v>
                </c:pt>
                <c:pt idx="539">
                  <c:v>7.81</c:v>
                </c:pt>
                <c:pt idx="540">
                  <c:v>7.78</c:v>
                </c:pt>
                <c:pt idx="541">
                  <c:v>7.47</c:v>
                </c:pt>
                <c:pt idx="542">
                  <c:v>7.2</c:v>
                </c:pt>
                <c:pt idx="543">
                  <c:v>7.06</c:v>
                </c:pt>
                <c:pt idx="544">
                  <c:v>6.63</c:v>
                </c:pt>
                <c:pt idx="545">
                  <c:v>6.17</c:v>
                </c:pt>
                <c:pt idx="546">
                  <c:v>6.28</c:v>
                </c:pt>
                <c:pt idx="547">
                  <c:v>6.49</c:v>
                </c:pt>
                <c:pt idx="548">
                  <c:v>6.2</c:v>
                </c:pt>
                <c:pt idx="549">
                  <c:v>6.04</c:v>
                </c:pt>
                <c:pt idx="550">
                  <c:v>5.93</c:v>
                </c:pt>
                <c:pt idx="551">
                  <c:v>5.71</c:v>
                </c:pt>
                <c:pt idx="552">
                  <c:v>5.65</c:v>
                </c:pt>
                <c:pt idx="553">
                  <c:v>5.81</c:v>
                </c:pt>
                <c:pt idx="554">
                  <c:v>6.27</c:v>
                </c:pt>
                <c:pt idx="555">
                  <c:v>6.51</c:v>
                </c:pt>
                <c:pt idx="556">
                  <c:v>6.74</c:v>
                </c:pt>
                <c:pt idx="557">
                  <c:v>6.91</c:v>
                </c:pt>
                <c:pt idx="558">
                  <c:v>6.87</c:v>
                </c:pt>
                <c:pt idx="559">
                  <c:v>6.64</c:v>
                </c:pt>
                <c:pt idx="560">
                  <c:v>6.83</c:v>
                </c:pt>
                <c:pt idx="561">
                  <c:v>6.53</c:v>
                </c:pt>
                <c:pt idx="562">
                  <c:v>6.2</c:v>
                </c:pt>
                <c:pt idx="563">
                  <c:v>6.3</c:v>
                </c:pt>
                <c:pt idx="564">
                  <c:v>6.58</c:v>
                </c:pt>
                <c:pt idx="565">
                  <c:v>6.42</c:v>
                </c:pt>
                <c:pt idx="566">
                  <c:v>6.69</c:v>
                </c:pt>
                <c:pt idx="567">
                  <c:v>6.89</c:v>
                </c:pt>
                <c:pt idx="568">
                  <c:v>6.71</c:v>
                </c:pt>
                <c:pt idx="569">
                  <c:v>6.49</c:v>
                </c:pt>
                <c:pt idx="570">
                  <c:v>6.22</c:v>
                </c:pt>
                <c:pt idx="571">
                  <c:v>6.3</c:v>
                </c:pt>
                <c:pt idx="572">
                  <c:v>6.21</c:v>
                </c:pt>
                <c:pt idx="573">
                  <c:v>6.03</c:v>
                </c:pt>
                <c:pt idx="574">
                  <c:v>5.88</c:v>
                </c:pt>
                <c:pt idx="575">
                  <c:v>5.81</c:v>
                </c:pt>
                <c:pt idx="576">
                  <c:v>5.54</c:v>
                </c:pt>
                <c:pt idx="577">
                  <c:v>5.57</c:v>
                </c:pt>
                <c:pt idx="578">
                  <c:v>5.65</c:v>
                </c:pt>
                <c:pt idx="579">
                  <c:v>5.64</c:v>
                </c:pt>
                <c:pt idx="580">
                  <c:v>5.65</c:v>
                </c:pt>
                <c:pt idx="581">
                  <c:v>5.5</c:v>
                </c:pt>
                <c:pt idx="582">
                  <c:v>5.46</c:v>
                </c:pt>
                <c:pt idx="583">
                  <c:v>5.34</c:v>
                </c:pt>
                <c:pt idx="584">
                  <c:v>4.8099999999999996</c:v>
                </c:pt>
                <c:pt idx="585">
                  <c:v>4.53</c:v>
                </c:pt>
                <c:pt idx="586">
                  <c:v>4.83</c:v>
                </c:pt>
                <c:pt idx="587">
                  <c:v>4.6500000000000004</c:v>
                </c:pt>
                <c:pt idx="588">
                  <c:v>4.72</c:v>
                </c:pt>
                <c:pt idx="589">
                  <c:v>5</c:v>
                </c:pt>
                <c:pt idx="590">
                  <c:v>5.23</c:v>
                </c:pt>
                <c:pt idx="591">
                  <c:v>5.18</c:v>
                </c:pt>
                <c:pt idx="592">
                  <c:v>5.54</c:v>
                </c:pt>
                <c:pt idx="593">
                  <c:v>5.9</c:v>
                </c:pt>
                <c:pt idx="594">
                  <c:v>5.79</c:v>
                </c:pt>
                <c:pt idx="595">
                  <c:v>5.94</c:v>
                </c:pt>
                <c:pt idx="596">
                  <c:v>5.92</c:v>
                </c:pt>
                <c:pt idx="597">
                  <c:v>6.11</c:v>
                </c:pt>
                <c:pt idx="598">
                  <c:v>6.03</c:v>
                </c:pt>
                <c:pt idx="599">
                  <c:v>6.28</c:v>
                </c:pt>
                <c:pt idx="600">
                  <c:v>6.66</c:v>
                </c:pt>
                <c:pt idx="601">
                  <c:v>6.52</c:v>
                </c:pt>
                <c:pt idx="602">
                  <c:v>6.26</c:v>
                </c:pt>
                <c:pt idx="603">
                  <c:v>5.99</c:v>
                </c:pt>
                <c:pt idx="604">
                  <c:v>6.44</c:v>
                </c:pt>
                <c:pt idx="605">
                  <c:v>6.1</c:v>
                </c:pt>
                <c:pt idx="606">
                  <c:v>6.05</c:v>
                </c:pt>
                <c:pt idx="607">
                  <c:v>5.83</c:v>
                </c:pt>
                <c:pt idx="608">
                  <c:v>5.8</c:v>
                </c:pt>
                <c:pt idx="609">
                  <c:v>5.74</c:v>
                </c:pt>
                <c:pt idx="610">
                  <c:v>5.72</c:v>
                </c:pt>
                <c:pt idx="611">
                  <c:v>5.24</c:v>
                </c:pt>
                <c:pt idx="612">
                  <c:v>5.16</c:v>
                </c:pt>
                <c:pt idx="613">
                  <c:v>5.0999999999999996</c:v>
                </c:pt>
                <c:pt idx="614">
                  <c:v>4.8899999999999997</c:v>
                </c:pt>
                <c:pt idx="615">
                  <c:v>5.14</c:v>
                </c:pt>
                <c:pt idx="616">
                  <c:v>5.39</c:v>
                </c:pt>
                <c:pt idx="617">
                  <c:v>5.28</c:v>
                </c:pt>
                <c:pt idx="618">
                  <c:v>5.24</c:v>
                </c:pt>
                <c:pt idx="619">
                  <c:v>4.97</c:v>
                </c:pt>
                <c:pt idx="620">
                  <c:v>4.7300000000000004</c:v>
                </c:pt>
                <c:pt idx="621">
                  <c:v>4.57</c:v>
                </c:pt>
                <c:pt idx="622">
                  <c:v>4.6500000000000004</c:v>
                </c:pt>
                <c:pt idx="623">
                  <c:v>5.09</c:v>
                </c:pt>
                <c:pt idx="624">
                  <c:v>5.04</c:v>
                </c:pt>
                <c:pt idx="625">
                  <c:v>4.91</c:v>
                </c:pt>
                <c:pt idx="626">
                  <c:v>5.28</c:v>
                </c:pt>
                <c:pt idx="627">
                  <c:v>5.21</c:v>
                </c:pt>
                <c:pt idx="628">
                  <c:v>5.16</c:v>
                </c:pt>
                <c:pt idx="629">
                  <c:v>4.93</c:v>
                </c:pt>
                <c:pt idx="630">
                  <c:v>4.6500000000000004</c:v>
                </c:pt>
                <c:pt idx="631">
                  <c:v>4.26</c:v>
                </c:pt>
                <c:pt idx="632">
                  <c:v>3.87</c:v>
                </c:pt>
                <c:pt idx="633">
                  <c:v>3.94</c:v>
                </c:pt>
                <c:pt idx="634">
                  <c:v>4.05</c:v>
                </c:pt>
                <c:pt idx="635">
                  <c:v>4.03</c:v>
                </c:pt>
                <c:pt idx="636">
                  <c:v>4.05</c:v>
                </c:pt>
                <c:pt idx="637">
                  <c:v>3.9</c:v>
                </c:pt>
                <c:pt idx="638">
                  <c:v>3.81</c:v>
                </c:pt>
                <c:pt idx="639">
                  <c:v>3.96</c:v>
                </c:pt>
                <c:pt idx="640">
                  <c:v>3.57</c:v>
                </c:pt>
                <c:pt idx="641">
                  <c:v>3.33</c:v>
                </c:pt>
                <c:pt idx="642">
                  <c:v>3.98</c:v>
                </c:pt>
                <c:pt idx="643">
                  <c:v>4.45</c:v>
                </c:pt>
                <c:pt idx="644">
                  <c:v>4.2699999999999996</c:v>
                </c:pt>
                <c:pt idx="645">
                  <c:v>4.29</c:v>
                </c:pt>
                <c:pt idx="646">
                  <c:v>4.3</c:v>
                </c:pt>
                <c:pt idx="647">
                  <c:v>4.2699999999999996</c:v>
                </c:pt>
                <c:pt idx="648">
                  <c:v>4.1500000000000004</c:v>
                </c:pt>
                <c:pt idx="649">
                  <c:v>4.08</c:v>
                </c:pt>
                <c:pt idx="650">
                  <c:v>3.83</c:v>
                </c:pt>
                <c:pt idx="651">
                  <c:v>4.3499999999999996</c:v>
                </c:pt>
                <c:pt idx="652">
                  <c:v>4.72</c:v>
                </c:pt>
                <c:pt idx="653">
                  <c:v>4.7300000000000004</c:v>
                </c:pt>
                <c:pt idx="654">
                  <c:v>4.5</c:v>
                </c:pt>
                <c:pt idx="655">
                  <c:v>4.28</c:v>
                </c:pt>
                <c:pt idx="656">
                  <c:v>4.13</c:v>
                </c:pt>
                <c:pt idx="657">
                  <c:v>4.0999999999999996</c:v>
                </c:pt>
                <c:pt idx="658">
                  <c:v>4.1900000000000004</c:v>
                </c:pt>
                <c:pt idx="659">
                  <c:v>4.2300000000000004</c:v>
                </c:pt>
                <c:pt idx="660">
                  <c:v>4.22</c:v>
                </c:pt>
                <c:pt idx="661">
                  <c:v>4.17</c:v>
                </c:pt>
                <c:pt idx="662">
                  <c:v>4.5</c:v>
                </c:pt>
                <c:pt idx="663">
                  <c:v>4.34</c:v>
                </c:pt>
                <c:pt idx="664">
                  <c:v>4.1399999999999997</c:v>
                </c:pt>
                <c:pt idx="665">
                  <c:v>4</c:v>
                </c:pt>
                <c:pt idx="666">
                  <c:v>4.18</c:v>
                </c:pt>
                <c:pt idx="667">
                  <c:v>4.26</c:v>
                </c:pt>
                <c:pt idx="668">
                  <c:v>4.2</c:v>
                </c:pt>
                <c:pt idx="669">
                  <c:v>4.46</c:v>
                </c:pt>
                <c:pt idx="670">
                  <c:v>4.54</c:v>
                </c:pt>
                <c:pt idx="671">
                  <c:v>4.47</c:v>
                </c:pt>
                <c:pt idx="672">
                  <c:v>4.42</c:v>
                </c:pt>
                <c:pt idx="673">
                  <c:v>4.57</c:v>
                </c:pt>
                <c:pt idx="674">
                  <c:v>4.72</c:v>
                </c:pt>
                <c:pt idx="675">
                  <c:v>4.99</c:v>
                </c:pt>
                <c:pt idx="676">
                  <c:v>5.1100000000000003</c:v>
                </c:pt>
                <c:pt idx="677">
                  <c:v>5.1100000000000003</c:v>
                </c:pt>
                <c:pt idx="678">
                  <c:v>5.09</c:v>
                </c:pt>
                <c:pt idx="679">
                  <c:v>4.88</c:v>
                </c:pt>
                <c:pt idx="680">
                  <c:v>4.72</c:v>
                </c:pt>
                <c:pt idx="681">
                  <c:v>4.7300000000000004</c:v>
                </c:pt>
                <c:pt idx="682">
                  <c:v>4.5999999999999996</c:v>
                </c:pt>
                <c:pt idx="683">
                  <c:v>4.5599999999999996</c:v>
                </c:pt>
                <c:pt idx="684">
                  <c:v>4.76</c:v>
                </c:pt>
                <c:pt idx="685">
                  <c:v>4.72</c:v>
                </c:pt>
                <c:pt idx="686">
                  <c:v>4.5599999999999996</c:v>
                </c:pt>
                <c:pt idx="687">
                  <c:v>4.6900000000000004</c:v>
                </c:pt>
                <c:pt idx="688">
                  <c:v>4.75</c:v>
                </c:pt>
                <c:pt idx="689">
                  <c:v>5.0999999999999996</c:v>
                </c:pt>
                <c:pt idx="690">
                  <c:v>5</c:v>
                </c:pt>
                <c:pt idx="691">
                  <c:v>4.67</c:v>
                </c:pt>
                <c:pt idx="692">
                  <c:v>4.5199999999999996</c:v>
                </c:pt>
                <c:pt idx="693">
                  <c:v>4.53</c:v>
                </c:pt>
                <c:pt idx="694">
                  <c:v>4.1500000000000004</c:v>
                </c:pt>
                <c:pt idx="695">
                  <c:v>4.0999999999999996</c:v>
                </c:pt>
                <c:pt idx="696">
                  <c:v>3.74</c:v>
                </c:pt>
                <c:pt idx="697">
                  <c:v>3.74</c:v>
                </c:pt>
                <c:pt idx="698">
                  <c:v>3.51</c:v>
                </c:pt>
                <c:pt idx="699">
                  <c:v>3.68</c:v>
                </c:pt>
                <c:pt idx="700">
                  <c:v>3.88</c:v>
                </c:pt>
                <c:pt idx="701">
                  <c:v>4.0999999999999996</c:v>
                </c:pt>
                <c:pt idx="702">
                  <c:v>4.01</c:v>
                </c:pt>
                <c:pt idx="703">
                  <c:v>3.89</c:v>
                </c:pt>
                <c:pt idx="704">
                  <c:v>3.69</c:v>
                </c:pt>
                <c:pt idx="705">
                  <c:v>3.81</c:v>
                </c:pt>
                <c:pt idx="706">
                  <c:v>3.53</c:v>
                </c:pt>
                <c:pt idx="707">
                  <c:v>2.42</c:v>
                </c:pt>
                <c:pt idx="708">
                  <c:v>2.52</c:v>
                </c:pt>
                <c:pt idx="709">
                  <c:v>2.87</c:v>
                </c:pt>
                <c:pt idx="710">
                  <c:v>2.82</c:v>
                </c:pt>
                <c:pt idx="711">
                  <c:v>2.93</c:v>
                </c:pt>
                <c:pt idx="712">
                  <c:v>3.29</c:v>
                </c:pt>
                <c:pt idx="713">
                  <c:v>3.72</c:v>
                </c:pt>
                <c:pt idx="714">
                  <c:v>3.56</c:v>
                </c:pt>
                <c:pt idx="715">
                  <c:v>3.59</c:v>
                </c:pt>
                <c:pt idx="716">
                  <c:v>3.4</c:v>
                </c:pt>
                <c:pt idx="717">
                  <c:v>3.39</c:v>
                </c:pt>
                <c:pt idx="718">
                  <c:v>3.4</c:v>
                </c:pt>
                <c:pt idx="719">
                  <c:v>3.59</c:v>
                </c:pt>
                <c:pt idx="720">
                  <c:v>3.73</c:v>
                </c:pt>
                <c:pt idx="721">
                  <c:v>3.69</c:v>
                </c:pt>
                <c:pt idx="722">
                  <c:v>3.73</c:v>
                </c:pt>
                <c:pt idx="723">
                  <c:v>3.85</c:v>
                </c:pt>
                <c:pt idx="724">
                  <c:v>3.42</c:v>
                </c:pt>
                <c:pt idx="725">
                  <c:v>3.2</c:v>
                </c:pt>
                <c:pt idx="726">
                  <c:v>3.01</c:v>
                </c:pt>
                <c:pt idx="727">
                  <c:v>2.7</c:v>
                </c:pt>
                <c:pt idx="728">
                  <c:v>2.65</c:v>
                </c:pt>
                <c:pt idx="729">
                  <c:v>2.54</c:v>
                </c:pt>
                <c:pt idx="730">
                  <c:v>2.76</c:v>
                </c:pt>
                <c:pt idx="731">
                  <c:v>3.29</c:v>
                </c:pt>
                <c:pt idx="732">
                  <c:v>3.39</c:v>
                </c:pt>
                <c:pt idx="733">
                  <c:v>3.58</c:v>
                </c:pt>
                <c:pt idx="734">
                  <c:v>3.41</c:v>
                </c:pt>
                <c:pt idx="735">
                  <c:v>3.46</c:v>
                </c:pt>
                <c:pt idx="736">
                  <c:v>3.17</c:v>
                </c:pt>
                <c:pt idx="737">
                  <c:v>3</c:v>
                </c:pt>
                <c:pt idx="738">
                  <c:v>3</c:v>
                </c:pt>
                <c:pt idx="739">
                  <c:v>2.2999999999999998</c:v>
                </c:pt>
                <c:pt idx="740">
                  <c:v>1.98</c:v>
                </c:pt>
                <c:pt idx="741">
                  <c:v>2.15</c:v>
                </c:pt>
                <c:pt idx="742">
                  <c:v>2.0099999999999998</c:v>
                </c:pt>
                <c:pt idx="743">
                  <c:v>1.98</c:v>
                </c:pt>
                <c:pt idx="744">
                  <c:v>1.97</c:v>
                </c:pt>
                <c:pt idx="745">
                  <c:v>1.97</c:v>
                </c:pt>
                <c:pt idx="746">
                  <c:v>2.17</c:v>
                </c:pt>
                <c:pt idx="747">
                  <c:v>2.0499999999999998</c:v>
                </c:pt>
                <c:pt idx="748">
                  <c:v>1.8</c:v>
                </c:pt>
                <c:pt idx="749">
                  <c:v>1.62</c:v>
                </c:pt>
                <c:pt idx="750">
                  <c:v>1.53</c:v>
                </c:pt>
                <c:pt idx="751">
                  <c:v>1.68</c:v>
                </c:pt>
                <c:pt idx="752">
                  <c:v>1.72</c:v>
                </c:pt>
                <c:pt idx="753">
                  <c:v>1.75</c:v>
                </c:pt>
                <c:pt idx="754">
                  <c:v>1.65</c:v>
                </c:pt>
                <c:pt idx="755">
                  <c:v>1.72</c:v>
                </c:pt>
                <c:pt idx="756">
                  <c:v>1.91</c:v>
                </c:pt>
                <c:pt idx="757">
                  <c:v>1.98</c:v>
                </c:pt>
                <c:pt idx="758">
                  <c:v>1.96</c:v>
                </c:pt>
                <c:pt idx="759">
                  <c:v>1.76</c:v>
                </c:pt>
                <c:pt idx="760">
                  <c:v>1.93</c:v>
                </c:pt>
                <c:pt idx="761">
                  <c:v>2.2999999999999998</c:v>
                </c:pt>
                <c:pt idx="762">
                  <c:v>2.58</c:v>
                </c:pt>
                <c:pt idx="763">
                  <c:v>2.74</c:v>
                </c:pt>
                <c:pt idx="764">
                  <c:v>2.81</c:v>
                </c:pt>
                <c:pt idx="765">
                  <c:v>2.62</c:v>
                </c:pt>
                <c:pt idx="766">
                  <c:v>2.72</c:v>
                </c:pt>
                <c:pt idx="767">
                  <c:v>2.9</c:v>
                </c:pt>
                <c:pt idx="768">
                  <c:v>2.86</c:v>
                </c:pt>
                <c:pt idx="769">
                  <c:v>2.71</c:v>
                </c:pt>
                <c:pt idx="770">
                  <c:v>2.72</c:v>
                </c:pt>
                <c:pt idx="771">
                  <c:v>2.71</c:v>
                </c:pt>
                <c:pt idx="772">
                  <c:v>2.56</c:v>
                </c:pt>
                <c:pt idx="773">
                  <c:v>2.6</c:v>
                </c:pt>
                <c:pt idx="774">
                  <c:v>2.54</c:v>
                </c:pt>
                <c:pt idx="775">
                  <c:v>2.42</c:v>
                </c:pt>
                <c:pt idx="776">
                  <c:v>2.5299999999999998</c:v>
                </c:pt>
                <c:pt idx="777">
                  <c:v>2.2999999999999998</c:v>
                </c:pt>
                <c:pt idx="778">
                  <c:v>2.33</c:v>
                </c:pt>
                <c:pt idx="779">
                  <c:v>2.21</c:v>
                </c:pt>
                <c:pt idx="780">
                  <c:v>1.88</c:v>
                </c:pt>
                <c:pt idx="781">
                  <c:v>1.98</c:v>
                </c:pt>
                <c:pt idx="782">
                  <c:v>2.04</c:v>
                </c:pt>
                <c:pt idx="783">
                  <c:v>1.94</c:v>
                </c:pt>
                <c:pt idx="784">
                  <c:v>2.2000000000000002</c:v>
                </c:pt>
                <c:pt idx="785">
                  <c:v>2.36</c:v>
                </c:pt>
                <c:pt idx="786">
                  <c:v>2.3199999999999998</c:v>
                </c:pt>
                <c:pt idx="787">
                  <c:v>2.17</c:v>
                </c:pt>
                <c:pt idx="788">
                  <c:v>2.17</c:v>
                </c:pt>
                <c:pt idx="789">
                  <c:v>2.0699999999999998</c:v>
                </c:pt>
                <c:pt idx="790">
                  <c:v>2.2599999999999998</c:v>
                </c:pt>
                <c:pt idx="791">
                  <c:v>2.2400000000000002</c:v>
                </c:pt>
                <c:pt idx="792">
                  <c:v>2.09</c:v>
                </c:pt>
                <c:pt idx="793">
                  <c:v>1.78</c:v>
                </c:pt>
                <c:pt idx="794">
                  <c:v>1.89</c:v>
                </c:pt>
                <c:pt idx="795">
                  <c:v>1.81</c:v>
                </c:pt>
                <c:pt idx="796">
                  <c:v>1.81</c:v>
                </c:pt>
                <c:pt idx="797">
                  <c:v>1.64</c:v>
                </c:pt>
                <c:pt idx="798">
                  <c:v>1.5</c:v>
                </c:pt>
                <c:pt idx="799">
                  <c:v>1.56</c:v>
                </c:pt>
                <c:pt idx="800">
                  <c:v>1.63</c:v>
                </c:pt>
                <c:pt idx="801">
                  <c:v>1.76</c:v>
                </c:pt>
                <c:pt idx="802">
                  <c:v>2.14</c:v>
                </c:pt>
                <c:pt idx="803">
                  <c:v>2.4900000000000002</c:v>
                </c:pt>
                <c:pt idx="804">
                  <c:v>2.4300000000000002</c:v>
                </c:pt>
                <c:pt idx="805">
                  <c:v>2.42</c:v>
                </c:pt>
                <c:pt idx="806">
                  <c:v>2.48</c:v>
                </c:pt>
                <c:pt idx="807">
                  <c:v>2.2999999999999998</c:v>
                </c:pt>
                <c:pt idx="808">
                  <c:v>2.2999999999999998</c:v>
                </c:pt>
                <c:pt idx="809">
                  <c:v>2.19</c:v>
                </c:pt>
                <c:pt idx="810">
                  <c:v>2.3199999999999998</c:v>
                </c:pt>
                <c:pt idx="811">
                  <c:v>2.21</c:v>
                </c:pt>
                <c:pt idx="812">
                  <c:v>2.2000000000000002</c:v>
                </c:pt>
                <c:pt idx="813">
                  <c:v>2.36</c:v>
                </c:pt>
                <c:pt idx="814">
                  <c:v>2.35</c:v>
                </c:pt>
                <c:pt idx="815">
                  <c:v>2.4</c:v>
                </c:pt>
                <c:pt idx="816">
                  <c:v>2.58</c:v>
                </c:pt>
                <c:pt idx="817">
                  <c:v>2.86</c:v>
                </c:pt>
                <c:pt idx="818">
                  <c:v>2.84</c:v>
                </c:pt>
                <c:pt idx="819">
                  <c:v>2.87</c:v>
                </c:pt>
                <c:pt idx="820">
                  <c:v>2.98</c:v>
                </c:pt>
                <c:pt idx="821">
                  <c:v>2.91</c:v>
                </c:pt>
                <c:pt idx="822">
                  <c:v>2.89</c:v>
                </c:pt>
                <c:pt idx="823">
                  <c:v>2.89</c:v>
                </c:pt>
                <c:pt idx="824">
                  <c:v>3</c:v>
                </c:pt>
                <c:pt idx="825">
                  <c:v>3.15</c:v>
                </c:pt>
                <c:pt idx="826">
                  <c:v>3.12</c:v>
                </c:pt>
                <c:pt idx="827">
                  <c:v>2.8328570000000002</c:v>
                </c:pt>
                <c:pt idx="828">
                  <c:v>2.715652</c:v>
                </c:pt>
                <c:pt idx="829">
                  <c:v>2.6755</c:v>
                </c:pt>
                <c:pt idx="830">
                  <c:v>2.5709520000000001</c:v>
                </c:pt>
                <c:pt idx="831">
                  <c:v>2.533182</c:v>
                </c:pt>
                <c:pt idx="832">
                  <c:v>2.3921739999999998</c:v>
                </c:pt>
                <c:pt idx="833">
                  <c:v>2.0739999999999998</c:v>
                </c:pt>
                <c:pt idx="834">
                  <c:v>2.0543480000000001</c:v>
                </c:pt>
                <c:pt idx="835">
                  <c:v>1.6263639999999999</c:v>
                </c:pt>
                <c:pt idx="836">
                  <c:v>1.6995</c:v>
                </c:pt>
                <c:pt idx="837">
                  <c:v>1.7068179999999999</c:v>
                </c:pt>
                <c:pt idx="838">
                  <c:v>1.8121050000000001</c:v>
                </c:pt>
                <c:pt idx="839">
                  <c:v>1.862857</c:v>
                </c:pt>
                <c:pt idx="840">
                  <c:v>1.757619</c:v>
                </c:pt>
                <c:pt idx="841">
                  <c:v>1.504211</c:v>
                </c:pt>
                <c:pt idx="842">
                  <c:v>0.87</c:v>
                </c:pt>
                <c:pt idx="843">
                  <c:v>0.65761899999999995</c:v>
                </c:pt>
                <c:pt idx="844">
                  <c:v>0.67400000000000004</c:v>
                </c:pt>
                <c:pt idx="845">
                  <c:v>0.72863599999999995</c:v>
                </c:pt>
                <c:pt idx="846">
                  <c:v>0.62363599999999997</c:v>
                </c:pt>
                <c:pt idx="847">
                  <c:v>0.65</c:v>
                </c:pt>
                <c:pt idx="848">
                  <c:v>0.67952400000000002</c:v>
                </c:pt>
                <c:pt idx="849">
                  <c:v>0.78714300000000004</c:v>
                </c:pt>
                <c:pt idx="850">
                  <c:v>0.87</c:v>
                </c:pt>
                <c:pt idx="851">
                  <c:v>0.93363600000000002</c:v>
                </c:pt>
                <c:pt idx="852">
                  <c:v>1.0810526315789499</c:v>
                </c:pt>
                <c:pt idx="853">
                  <c:v>1.2578947368421101</c:v>
                </c:pt>
                <c:pt idx="854">
                  <c:v>1.6108695652173901</c:v>
                </c:pt>
                <c:pt idx="855">
                  <c:v>1.635</c:v>
                </c:pt>
                <c:pt idx="856">
                  <c:v>1.621</c:v>
                </c:pt>
                <c:pt idx="857">
                  <c:v>1.5190909090909099</c:v>
                </c:pt>
                <c:pt idx="858">
                  <c:v>1.3185714285714301</c:v>
                </c:pt>
                <c:pt idx="859">
                  <c:v>1.28318181818182</c:v>
                </c:pt>
                <c:pt idx="860">
                  <c:v>1.3747619047619</c:v>
                </c:pt>
                <c:pt idx="861">
                  <c:v>1.5825</c:v>
                </c:pt>
                <c:pt idx="862">
                  <c:v>1.5595000000000001</c:v>
                </c:pt>
                <c:pt idx="863">
                  <c:v>1.4650000000000001</c:v>
                </c:pt>
                <c:pt idx="864">
                  <c:v>1.764</c:v>
                </c:pt>
                <c:pt idx="865">
                  <c:v>1.93421052631579</c:v>
                </c:pt>
                <c:pt idx="866">
                  <c:v>2.12782608695652</c:v>
                </c:pt>
                <c:pt idx="867">
                  <c:v>2.7475000000000001</c:v>
                </c:pt>
                <c:pt idx="868">
                  <c:v>2.8980952380952401</c:v>
                </c:pt>
                <c:pt idx="869">
                  <c:v>3.14333333333333</c:v>
                </c:pt>
                <c:pt idx="870">
                  <c:v>2.8959999999999999</c:v>
                </c:pt>
                <c:pt idx="871">
                  <c:v>2.89782608695652</c:v>
                </c:pt>
                <c:pt idx="872">
                  <c:v>3.5190476190476199</c:v>
                </c:pt>
                <c:pt idx="873">
                  <c:v>3.9834999999999998</c:v>
                </c:pt>
                <c:pt idx="874">
                  <c:v>3.891</c:v>
                </c:pt>
                <c:pt idx="875">
                  <c:v>3.61619047619048</c:v>
                </c:pt>
                <c:pt idx="876">
                  <c:v>3.53</c:v>
                </c:pt>
                <c:pt idx="877">
                  <c:v>3.75</c:v>
                </c:pt>
                <c:pt idx="878">
                  <c:v>3.66</c:v>
                </c:pt>
                <c:pt idx="879">
                  <c:v>3.46</c:v>
                </c:pt>
                <c:pt idx="880">
                  <c:v>3.57</c:v>
                </c:pt>
                <c:pt idx="881">
                  <c:v>3.75</c:v>
                </c:pt>
                <c:pt idx="882">
                  <c:v>3.9</c:v>
                </c:pt>
                <c:pt idx="883">
                  <c:v>4.17</c:v>
                </c:pt>
                <c:pt idx="884">
                  <c:v>4.38</c:v>
                </c:pt>
                <c:pt idx="885">
                  <c:v>4.8</c:v>
                </c:pt>
                <c:pt idx="886">
                  <c:v>4.5</c:v>
                </c:pt>
                <c:pt idx="887">
                  <c:v>4.0199999999999996</c:v>
                </c:pt>
                <c:pt idx="888">
                  <c:v>4.0580952380952402</c:v>
                </c:pt>
                <c:pt idx="889">
                  <c:v>4.2074999999999996</c:v>
                </c:pt>
                <c:pt idx="890">
                  <c:v>4.2084999999999999</c:v>
                </c:pt>
                <c:pt idx="891">
                  <c:v>4.53909090909091</c:v>
                </c:pt>
                <c:pt idx="892">
                  <c:v>4.4822727272727301</c:v>
                </c:pt>
                <c:pt idx="893">
                  <c:v>4.30526315789474</c:v>
                </c:pt>
                <c:pt idx="894">
                  <c:v>4.2486363636363604</c:v>
                </c:pt>
                <c:pt idx="895">
                  <c:v>3.8709090909090902</c:v>
                </c:pt>
                <c:pt idx="896">
                  <c:v>3.7235</c:v>
                </c:pt>
                <c:pt idx="897">
                  <c:v>4.0954545454545404</c:v>
                </c:pt>
                <c:pt idx="898">
                  <c:v>4.3557894736842098</c:v>
                </c:pt>
                <c:pt idx="899">
                  <c:v>4.3914285714285697</c:v>
                </c:pt>
                <c:pt idx="900">
                  <c:v>4.6290476190476202</c:v>
                </c:pt>
                <c:pt idx="901">
                  <c:v>4.4510526315789498</c:v>
                </c:pt>
                <c:pt idx="902">
                  <c:v>4.2804761904761897</c:v>
                </c:pt>
                <c:pt idx="903">
                  <c:v>4.2790476190476197</c:v>
                </c:pt>
                <c:pt idx="904">
                  <c:v>4.4238095238095196</c:v>
                </c:pt>
                <c:pt idx="905">
                  <c:v>4.3834999999999997</c:v>
                </c:pt>
                <c:pt idx="906" formatCode="General">
                  <c:v>4.3899999999999997</c:v>
                </c:pt>
                <c:pt idx="907" formatCode="General">
                  <c:v>4.26</c:v>
                </c:pt>
                <c:pt idx="908" formatCode="General">
                  <c:v>4.12</c:v>
                </c:pt>
                <c:pt idx="909">
                  <c:v>4.16</c:v>
                </c:pt>
                <c:pt idx="910">
                  <c:v>4.16</c:v>
                </c:pt>
              </c:numCache>
            </c:numRef>
          </c:xVal>
          <c:yVal>
            <c:numRef>
              <c:f>Sheet1!$E$2:$E$912</c:f>
              <c:numCache>
                <c:formatCode>General</c:formatCode>
                <c:ptCount val="911"/>
                <c:pt idx="480" formatCode="0.00">
                  <c:v>14.455</c:v>
                </c:pt>
                <c:pt idx="481" formatCode="0.00">
                  <c:v>14.05</c:v>
                </c:pt>
                <c:pt idx="482" formatCode="0.00">
                  <c:v>14.391</c:v>
                </c:pt>
                <c:pt idx="483" formatCode="0.00">
                  <c:v>14.670999999999999</c:v>
                </c:pt>
                <c:pt idx="484" formatCode="0.00">
                  <c:v>15.195</c:v>
                </c:pt>
                <c:pt idx="485" formatCode="0.00">
                  <c:v>15.635</c:v>
                </c:pt>
                <c:pt idx="486" formatCode="0.00">
                  <c:v>15.334</c:v>
                </c:pt>
                <c:pt idx="487" formatCode="0.00">
                  <c:v>14.086</c:v>
                </c:pt>
                <c:pt idx="488" formatCode="0.00">
                  <c:v>13.433</c:v>
                </c:pt>
                <c:pt idx="489" formatCode="0.00">
                  <c:v>13.56</c:v>
                </c:pt>
                <c:pt idx="490" formatCode="0.00">
                  <c:v>13.92</c:v>
                </c:pt>
                <c:pt idx="491" formatCode="0.00">
                  <c:v>14.513999999999999</c:v>
                </c:pt>
                <c:pt idx="492" formatCode="0.00">
                  <c:v>14.923999999999999</c:v>
                </c:pt>
                <c:pt idx="493" formatCode="0.00">
                  <c:v>16.61</c:v>
                </c:pt>
                <c:pt idx="494" formatCode="0.00">
                  <c:v>17.068999999999999</c:v>
                </c:pt>
                <c:pt idx="495" formatCode="0.00">
                  <c:v>18.484999999999999</c:v>
                </c:pt>
                <c:pt idx="496" formatCode="0.00">
                  <c:v>18.402999999999999</c:v>
                </c:pt>
                <c:pt idx="497" formatCode="0.00">
                  <c:v>18.417000000000002</c:v>
                </c:pt>
                <c:pt idx="498" formatCode="0.00">
                  <c:v>19.32</c:v>
                </c:pt>
                <c:pt idx="499" formatCode="0.00">
                  <c:v>19.786999999999999</c:v>
                </c:pt>
                <c:pt idx="500" formatCode="0.00">
                  <c:v>19.675000000000001</c:v>
                </c:pt>
                <c:pt idx="501" formatCode="0.00">
                  <c:v>20.045999999999999</c:v>
                </c:pt>
                <c:pt idx="502" formatCode="0.00">
                  <c:v>19.995999999999999</c:v>
                </c:pt>
                <c:pt idx="503" formatCode="0.00">
                  <c:v>20.13</c:v>
                </c:pt>
                <c:pt idx="504" formatCode="0.00">
                  <c:v>21.381</c:v>
                </c:pt>
                <c:pt idx="505" formatCode="0.00">
                  <c:v>21.2</c:v>
                </c:pt>
                <c:pt idx="506" formatCode="0.00">
                  <c:v>20.933</c:v>
                </c:pt>
                <c:pt idx="507" formatCode="0.00">
                  <c:v>20.492999999999999</c:v>
                </c:pt>
                <c:pt idx="508" formatCode="0.00">
                  <c:v>20.866</c:v>
                </c:pt>
                <c:pt idx="509" formatCode="0.00">
                  <c:v>20.536999999999999</c:v>
                </c:pt>
                <c:pt idx="510" formatCode="0.00">
                  <c:v>20.867000000000001</c:v>
                </c:pt>
                <c:pt idx="511" formatCode="0.00">
                  <c:v>21.012</c:v>
                </c:pt>
                <c:pt idx="512" formatCode="0.00">
                  <c:v>21.04</c:v>
                </c:pt>
                <c:pt idx="513" formatCode="0.00">
                  <c:v>19.765000000000001</c:v>
                </c:pt>
                <c:pt idx="514" formatCode="0.00">
                  <c:v>20.260999999999999</c:v>
                </c:pt>
                <c:pt idx="515" formatCode="0.00">
                  <c:v>20.873999999999999</c:v>
                </c:pt>
                <c:pt idx="516" formatCode="0.00">
                  <c:v>19.614000000000001</c:v>
                </c:pt>
                <c:pt idx="517" formatCode="0.00">
                  <c:v>19.905999999999999</c:v>
                </c:pt>
                <c:pt idx="518" formatCode="0.00">
                  <c:v>20.286000000000001</c:v>
                </c:pt>
                <c:pt idx="519" formatCode="0.00">
                  <c:v>18.814</c:v>
                </c:pt>
                <c:pt idx="520" formatCode="0.00">
                  <c:v>18.905999999999999</c:v>
                </c:pt>
                <c:pt idx="521" formatCode="0.00">
                  <c:v>19.026</c:v>
                </c:pt>
                <c:pt idx="522" formatCode="0.00">
                  <c:v>17.643999999999998</c:v>
                </c:pt>
                <c:pt idx="523" formatCode="0.00">
                  <c:v>17.914000000000001</c:v>
                </c:pt>
                <c:pt idx="524" formatCode="0.00">
                  <c:v>18.116</c:v>
                </c:pt>
                <c:pt idx="525" formatCode="0.00">
                  <c:v>17.245000000000001</c:v>
                </c:pt>
                <c:pt idx="526" formatCode="0.00">
                  <c:v>17.207999999999998</c:v>
                </c:pt>
                <c:pt idx="527" formatCode="0.00">
                  <c:v>17.321000000000002</c:v>
                </c:pt>
                <c:pt idx="528" formatCode="0.00">
                  <c:v>17.001999999999999</c:v>
                </c:pt>
                <c:pt idx="529" formatCode="0.00">
                  <c:v>16.951000000000001</c:v>
                </c:pt>
                <c:pt idx="530" formatCode="0.00">
                  <c:v>16.672000000000001</c:v>
                </c:pt>
                <c:pt idx="531" formatCode="0.00">
                  <c:v>15.422000000000001</c:v>
                </c:pt>
                <c:pt idx="532" formatCode="0.00">
                  <c:v>15.548</c:v>
                </c:pt>
                <c:pt idx="533" formatCode="0.00">
                  <c:v>15.683999999999999</c:v>
                </c:pt>
                <c:pt idx="534" formatCode="0.00">
                  <c:v>14.992000000000001</c:v>
                </c:pt>
                <c:pt idx="535" formatCode="0.00">
                  <c:v>15.417999999999999</c:v>
                </c:pt>
                <c:pt idx="536" formatCode="0.00">
                  <c:v>15.507999999999999</c:v>
                </c:pt>
                <c:pt idx="537" formatCode="0.00">
                  <c:v>14.608000000000001</c:v>
                </c:pt>
                <c:pt idx="538" formatCode="0.00">
                  <c:v>14.52</c:v>
                </c:pt>
                <c:pt idx="539" formatCode="0.00">
                  <c:v>14.337</c:v>
                </c:pt>
                <c:pt idx="540" formatCode="0.00">
                  <c:v>14.005000000000001</c:v>
                </c:pt>
                <c:pt idx="541" formatCode="0.00">
                  <c:v>14.507</c:v>
                </c:pt>
                <c:pt idx="542" formatCode="0.00">
                  <c:v>14.845000000000001</c:v>
                </c:pt>
                <c:pt idx="543" formatCode="0.00">
                  <c:v>14.523999999999999</c:v>
                </c:pt>
                <c:pt idx="544" formatCode="0.00">
                  <c:v>14.978999999999999</c:v>
                </c:pt>
                <c:pt idx="545" formatCode="0.00">
                  <c:v>15.423</c:v>
                </c:pt>
                <c:pt idx="546" formatCode="0.00">
                  <c:v>15.179</c:v>
                </c:pt>
                <c:pt idx="547" formatCode="0.00">
                  <c:v>15.226000000000001</c:v>
                </c:pt>
                <c:pt idx="548" formatCode="0.00">
                  <c:v>15.762</c:v>
                </c:pt>
                <c:pt idx="549" formatCode="0.00">
                  <c:v>15.462</c:v>
                </c:pt>
                <c:pt idx="550" formatCode="0.00">
                  <c:v>15.797000000000001</c:v>
                </c:pt>
                <c:pt idx="551" formatCode="0.00">
                  <c:v>16.302</c:v>
                </c:pt>
                <c:pt idx="552" formatCode="0.00">
                  <c:v>15.98</c:v>
                </c:pt>
                <c:pt idx="553" formatCode="0.00">
                  <c:v>16.893000000000001</c:v>
                </c:pt>
                <c:pt idx="554" formatCode="0.00">
                  <c:v>16.829000000000001</c:v>
                </c:pt>
                <c:pt idx="555" formatCode="0.00">
                  <c:v>16.484000000000002</c:v>
                </c:pt>
                <c:pt idx="556" formatCode="0.00">
                  <c:v>16.841999999999999</c:v>
                </c:pt>
                <c:pt idx="557" formatCode="0.00">
                  <c:v>17.027000000000001</c:v>
                </c:pt>
                <c:pt idx="558" formatCode="0.00">
                  <c:v>16.347000000000001</c:v>
                </c:pt>
                <c:pt idx="559" formatCode="0.00">
                  <c:v>16.818999999999999</c:v>
                </c:pt>
                <c:pt idx="560" formatCode="0.00">
                  <c:v>17.129000000000001</c:v>
                </c:pt>
                <c:pt idx="561" formatCode="0.00">
                  <c:v>17.263999999999999</c:v>
                </c:pt>
                <c:pt idx="562" formatCode="0.00">
                  <c:v>18.106999999999999</c:v>
                </c:pt>
                <c:pt idx="563" formatCode="0.00">
                  <c:v>18.292999999999999</c:v>
                </c:pt>
                <c:pt idx="564" formatCode="0.00">
                  <c:v>18.331</c:v>
                </c:pt>
                <c:pt idx="565" formatCode="0.00">
                  <c:v>19.100000000000001</c:v>
                </c:pt>
                <c:pt idx="566" formatCode="0.00">
                  <c:v>18.951000000000001</c:v>
                </c:pt>
                <c:pt idx="567" formatCode="0.00">
                  <c:v>17.923999999999999</c:v>
                </c:pt>
                <c:pt idx="568" formatCode="0.00">
                  <c:v>19.547000000000001</c:v>
                </c:pt>
                <c:pt idx="569" formatCode="0.00">
                  <c:v>20.56</c:v>
                </c:pt>
                <c:pt idx="570" formatCode="0.00">
                  <c:v>21.158999999999999</c:v>
                </c:pt>
                <c:pt idx="571" formatCode="0.00">
                  <c:v>21.215</c:v>
                </c:pt>
                <c:pt idx="572" formatCode="0.00">
                  <c:v>21.427</c:v>
                </c:pt>
                <c:pt idx="573" formatCode="0.00">
                  <c:v>21.611999999999998</c:v>
                </c:pt>
                <c:pt idx="574" formatCode="0.00">
                  <c:v>21.334</c:v>
                </c:pt>
                <c:pt idx="575" formatCode="0.00">
                  <c:v>21.867000000000001</c:v>
                </c:pt>
                <c:pt idx="576" formatCode="0.00">
                  <c:v>21.712</c:v>
                </c:pt>
                <c:pt idx="577" formatCode="0.00">
                  <c:v>23.073</c:v>
                </c:pt>
                <c:pt idx="578" formatCode="0.00">
                  <c:v>24.268999999999998</c:v>
                </c:pt>
                <c:pt idx="579" formatCode="0.00">
                  <c:v>24.898</c:v>
                </c:pt>
                <c:pt idx="580" formatCode="0.00">
                  <c:v>24.812999999999999</c:v>
                </c:pt>
                <c:pt idx="581" formatCode="0.00">
                  <c:v>24.812999999999999</c:v>
                </c:pt>
                <c:pt idx="582" formatCode="0.00">
                  <c:v>26.231999999999999</c:v>
                </c:pt>
                <c:pt idx="583" formatCode="0.00">
                  <c:v>24.373000000000001</c:v>
                </c:pt>
                <c:pt idx="584" formatCode="0.00">
                  <c:v>23.149000000000001</c:v>
                </c:pt>
                <c:pt idx="585" formatCode="0.00">
                  <c:v>23.321999999999999</c:v>
                </c:pt>
                <c:pt idx="586" formatCode="0.00">
                  <c:v>25.850999999999999</c:v>
                </c:pt>
                <c:pt idx="587" formatCode="0.00">
                  <c:v>26.882000000000001</c:v>
                </c:pt>
                <c:pt idx="588" formatCode="0.00">
                  <c:v>27.701000000000001</c:v>
                </c:pt>
                <c:pt idx="589" formatCode="0.00">
                  <c:v>27.652999999999999</c:v>
                </c:pt>
                <c:pt idx="590" formatCode="0.00">
                  <c:v>28.431000000000001</c:v>
                </c:pt>
                <c:pt idx="591" formatCode="0.00">
                  <c:v>28.484000000000002</c:v>
                </c:pt>
                <c:pt idx="592" formatCode="0.00">
                  <c:v>28.427</c:v>
                </c:pt>
                <c:pt idx="593" formatCode="0.00">
                  <c:v>28.222999999999999</c:v>
                </c:pt>
                <c:pt idx="594" formatCode="0.00">
                  <c:v>27.966999999999999</c:v>
                </c:pt>
                <c:pt idx="595" formatCode="0.00">
                  <c:v>26.882999999999999</c:v>
                </c:pt>
                <c:pt idx="596" formatCode="0.00">
                  <c:v>26.693999999999999</c:v>
                </c:pt>
                <c:pt idx="597" formatCode="0.00">
                  <c:v>25.155000000000001</c:v>
                </c:pt>
                <c:pt idx="598" formatCode="0.00">
                  <c:v>26.916</c:v>
                </c:pt>
                <c:pt idx="599" formatCode="0.00">
                  <c:v>27.645</c:v>
                </c:pt>
                <c:pt idx="600" formatCode="0.00">
                  <c:v>26.4389</c:v>
                </c:pt>
                <c:pt idx="601" formatCode="0.00">
                  <c:v>25.758099999999999</c:v>
                </c:pt>
                <c:pt idx="602" formatCode="0.00">
                  <c:v>26.747299999999999</c:v>
                </c:pt>
                <c:pt idx="603" formatCode="0.00">
                  <c:v>26.2881</c:v>
                </c:pt>
                <c:pt idx="604" formatCode="0.00">
                  <c:v>25.5168</c:v>
                </c:pt>
                <c:pt idx="605" formatCode="0.00">
                  <c:v>26.298999999999999</c:v>
                </c:pt>
                <c:pt idx="606" formatCode="0.00">
                  <c:v>25.9377</c:v>
                </c:pt>
                <c:pt idx="607" formatCode="0.00">
                  <c:v>26.157</c:v>
                </c:pt>
                <c:pt idx="608" formatCode="0.00">
                  <c:v>25.8506</c:v>
                </c:pt>
                <c:pt idx="609" formatCode="0.00">
                  <c:v>24.766500000000001</c:v>
                </c:pt>
                <c:pt idx="610" formatCode="0.00">
                  <c:v>24.497399999999999</c:v>
                </c:pt>
                <c:pt idx="611" formatCode="0.00">
                  <c:v>23.711600000000001</c:v>
                </c:pt>
                <c:pt idx="612" formatCode="0.00">
                  <c:v>25.253</c:v>
                </c:pt>
                <c:pt idx="613" formatCode="0.00">
                  <c:v>24.688199999999998</c:v>
                </c:pt>
                <c:pt idx="614" formatCode="0.00">
                  <c:v>22.421199999999999</c:v>
                </c:pt>
                <c:pt idx="615" formatCode="0.00">
                  <c:v>25.299600000000002</c:v>
                </c:pt>
                <c:pt idx="616" formatCode="0.00">
                  <c:v>27.012</c:v>
                </c:pt>
                <c:pt idx="617" formatCode="0.00">
                  <c:v>26.338899999999999</c:v>
                </c:pt>
                <c:pt idx="618" formatCode="0.00">
                  <c:v>28.663799999999998</c:v>
                </c:pt>
                <c:pt idx="619" formatCode="0.00">
                  <c:v>28.046399999999998</c:v>
                </c:pt>
                <c:pt idx="620" formatCode="0.00">
                  <c:v>24.860800000000001</c:v>
                </c:pt>
                <c:pt idx="621" formatCode="0.00">
                  <c:v>27.711500000000001</c:v>
                </c:pt>
                <c:pt idx="622" formatCode="0.00">
                  <c:v>29.078199999999999</c:v>
                </c:pt>
                <c:pt idx="623" formatCode="0.00">
                  <c:v>29.470300000000002</c:v>
                </c:pt>
                <c:pt idx="624" formatCode="0.00">
                  <c:v>29.258600000000001</c:v>
                </c:pt>
                <c:pt idx="625" formatCode="0.00">
                  <c:v>28.244</c:v>
                </c:pt>
                <c:pt idx="626" formatCode="0.00">
                  <c:v>29.607099999999999</c:v>
                </c:pt>
                <c:pt idx="627" formatCode="0.00">
                  <c:v>26.738</c:v>
                </c:pt>
                <c:pt idx="628" formatCode="0.00">
                  <c:v>25.950099999999999</c:v>
                </c:pt>
                <c:pt idx="629" formatCode="0.00">
                  <c:v>24.382000000000001</c:v>
                </c:pt>
                <c:pt idx="630" formatCode="0.00">
                  <c:v>20.517499999999998</c:v>
                </c:pt>
                <c:pt idx="631" formatCode="0.00">
                  <c:v>20.721</c:v>
                </c:pt>
                <c:pt idx="632" formatCode="0.00">
                  <c:v>19.705100000000002</c:v>
                </c:pt>
                <c:pt idx="633" formatCode="0.00">
                  <c:v>18.562799999999999</c:v>
                </c:pt>
                <c:pt idx="634" formatCode="0.00">
                  <c:v>19.7638</c:v>
                </c:pt>
                <c:pt idx="635" formatCode="0.00">
                  <c:v>19.5304</c:v>
                </c:pt>
                <c:pt idx="636" formatCode="0.00">
                  <c:v>18.7925</c:v>
                </c:pt>
                <c:pt idx="637" formatCode="0.00">
                  <c:v>17.571200000000001</c:v>
                </c:pt>
                <c:pt idx="638" formatCode="0.00">
                  <c:v>17.760000000000002</c:v>
                </c:pt>
                <c:pt idx="639" formatCode="0.00">
                  <c:v>18.182300000000001</c:v>
                </c:pt>
                <c:pt idx="640" formatCode="0.00">
                  <c:v>19.120799999999999</c:v>
                </c:pt>
                <c:pt idx="641" formatCode="0.00">
                  <c:v>20.183800000000002</c:v>
                </c:pt>
                <c:pt idx="642" formatCode="0.00">
                  <c:v>19.179400000000001</c:v>
                </c:pt>
                <c:pt idx="643" formatCode="0.00">
                  <c:v>19.121400000000001</c:v>
                </c:pt>
                <c:pt idx="644" formatCode="0.00">
                  <c:v>19.699400000000001</c:v>
                </c:pt>
                <c:pt idx="645" formatCode="0.00">
                  <c:v>18.993099999999998</c:v>
                </c:pt>
                <c:pt idx="646" formatCode="0.00">
                  <c:v>19.197299999999998</c:v>
                </c:pt>
                <c:pt idx="647" formatCode="0.00">
                  <c:v>19.7593</c:v>
                </c:pt>
                <c:pt idx="648" formatCode="0.00">
                  <c:v>19.499300000000002</c:v>
                </c:pt>
                <c:pt idx="649" formatCode="0.00">
                  <c:v>19.6859</c:v>
                </c:pt>
                <c:pt idx="650" formatCode="0.00">
                  <c:v>19.3523</c:v>
                </c:pt>
                <c:pt idx="651" formatCode="0.00">
                  <c:v>18.234300000000001</c:v>
                </c:pt>
                <c:pt idx="652" formatCode="0.00">
                  <c:v>17.746700000000001</c:v>
                </c:pt>
                <c:pt idx="653" formatCode="0.00">
                  <c:v>18.229099999999999</c:v>
                </c:pt>
                <c:pt idx="654" formatCode="0.00">
                  <c:v>17.1157</c:v>
                </c:pt>
                <c:pt idx="655" formatCode="0.00">
                  <c:v>16.853999999999999</c:v>
                </c:pt>
                <c:pt idx="656" formatCode="0.00">
                  <c:v>17.298500000000001</c:v>
                </c:pt>
                <c:pt idx="657" formatCode="0.00">
                  <c:v>16.5199</c:v>
                </c:pt>
                <c:pt idx="658" formatCode="0.00">
                  <c:v>17.2715</c:v>
                </c:pt>
                <c:pt idx="659" formatCode="0.00">
                  <c:v>17.718800000000002</c:v>
                </c:pt>
                <c:pt idx="660" formatCode="0.00">
                  <c:v>16.923200000000001</c:v>
                </c:pt>
                <c:pt idx="661" formatCode="0.00">
                  <c:v>17.184200000000001</c:v>
                </c:pt>
                <c:pt idx="662" formatCode="0.00">
                  <c:v>17.116399999999999</c:v>
                </c:pt>
                <c:pt idx="663" formatCode="0.00">
                  <c:v>16.116599999999998</c:v>
                </c:pt>
                <c:pt idx="664" formatCode="0.00">
                  <c:v>16.308299999999999</c:v>
                </c:pt>
                <c:pt idx="665" formatCode="0.00">
                  <c:v>16.6402</c:v>
                </c:pt>
                <c:pt idx="666" formatCode="0.00">
                  <c:v>16.47</c:v>
                </c:pt>
                <c:pt idx="667" formatCode="0.00">
                  <c:v>16.497399999999999</c:v>
                </c:pt>
                <c:pt idx="668" formatCode="0.00">
                  <c:v>16.519500000000001</c:v>
                </c:pt>
                <c:pt idx="669" formatCode="0.00">
                  <c:v>15.5914</c:v>
                </c:pt>
                <c:pt idx="670" formatCode="0.00">
                  <c:v>16.185300000000002</c:v>
                </c:pt>
                <c:pt idx="671" formatCode="0.00">
                  <c:v>16.508500000000002</c:v>
                </c:pt>
                <c:pt idx="672" formatCode="0.00">
                  <c:v>16.145499999999998</c:v>
                </c:pt>
                <c:pt idx="673" formatCode="0.00">
                  <c:v>16.119299999999999</c:v>
                </c:pt>
                <c:pt idx="674" formatCode="0.00">
                  <c:v>16.335100000000001</c:v>
                </c:pt>
                <c:pt idx="675" formatCode="0.00">
                  <c:v>15.9328</c:v>
                </c:pt>
                <c:pt idx="676" formatCode="0.00">
                  <c:v>15.7837</c:v>
                </c:pt>
                <c:pt idx="677" formatCode="0.00">
                  <c:v>15.3325</c:v>
                </c:pt>
                <c:pt idx="678" formatCode="0.00">
                  <c:v>14.6676</c:v>
                </c:pt>
                <c:pt idx="679" formatCode="0.00">
                  <c:v>14.9808</c:v>
                </c:pt>
                <c:pt idx="680" formatCode="0.00">
                  <c:v>15.3376</c:v>
                </c:pt>
                <c:pt idx="681" formatCode="0.00">
                  <c:v>15.5425</c:v>
                </c:pt>
                <c:pt idx="682" formatCode="0.00">
                  <c:v>15.830299999999999</c:v>
                </c:pt>
                <c:pt idx="683" formatCode="0.00">
                  <c:v>16.147099999999998</c:v>
                </c:pt>
                <c:pt idx="684" formatCode="0.00">
                  <c:v>15.9374</c:v>
                </c:pt>
                <c:pt idx="685" formatCode="0.00">
                  <c:v>16.168299999999999</c:v>
                </c:pt>
                <c:pt idx="686" formatCode="0.00">
                  <c:v>15.7448</c:v>
                </c:pt>
                <c:pt idx="687" formatCode="0.00">
                  <c:v>16.0014</c:v>
                </c:pt>
                <c:pt idx="688" formatCode="0.00">
                  <c:v>16.520600000000002</c:v>
                </c:pt>
                <c:pt idx="689" formatCode="0.00">
                  <c:v>16.557200000000002</c:v>
                </c:pt>
                <c:pt idx="690" formatCode="0.00">
                  <c:v>17.0273</c:v>
                </c:pt>
                <c:pt idx="691" formatCode="0.00">
                  <c:v>16.287299999999998</c:v>
                </c:pt>
                <c:pt idx="692" formatCode="0.00">
                  <c:v>16.763100000000001</c:v>
                </c:pt>
                <c:pt idx="693" formatCode="0.00">
                  <c:v>18.653500000000001</c:v>
                </c:pt>
                <c:pt idx="694" formatCode="0.00">
                  <c:v>17.729399999999998</c:v>
                </c:pt>
                <c:pt idx="695" formatCode="0.00">
                  <c:v>17.921299999999999</c:v>
                </c:pt>
                <c:pt idx="696" formatCode="0.00">
                  <c:v>17.959700000000002</c:v>
                </c:pt>
                <c:pt idx="697" formatCode="0.00">
                  <c:v>17.648499999999999</c:v>
                </c:pt>
                <c:pt idx="698" formatCode="0.00">
                  <c:v>17.154399999999999</c:v>
                </c:pt>
                <c:pt idx="699" formatCode="0.00">
                  <c:v>19.6539</c:v>
                </c:pt>
                <c:pt idx="700" formatCode="0.00">
                  <c:v>20.1236</c:v>
                </c:pt>
                <c:pt idx="701" formatCode="0.00">
                  <c:v>19.2349</c:v>
                </c:pt>
                <c:pt idx="702" formatCode="0.00">
                  <c:v>19.397200000000002</c:v>
                </c:pt>
                <c:pt idx="703" formatCode="0.00">
                  <c:v>19.7697</c:v>
                </c:pt>
                <c:pt idx="704" formatCode="0.00">
                  <c:v>18.775200000000002</c:v>
                </c:pt>
                <c:pt idx="705" formatCode="0.00">
                  <c:v>19.567799999999998</c:v>
                </c:pt>
                <c:pt idx="706" formatCode="0.00">
                  <c:v>17.835599999999999</c:v>
                </c:pt>
                <c:pt idx="707" formatCode="0.00">
                  <c:v>17.724900000000002</c:v>
                </c:pt>
                <c:pt idx="708" formatCode="0.00">
                  <c:v>20.1297</c:v>
                </c:pt>
                <c:pt idx="709" formatCode="0.00">
                  <c:v>18.726199999999999</c:v>
                </c:pt>
                <c:pt idx="710" formatCode="0.00">
                  <c:v>17.607600000000001</c:v>
                </c:pt>
                <c:pt idx="711" formatCode="0.00">
                  <c:v>21.3157</c:v>
                </c:pt>
                <c:pt idx="712" formatCode="0.00">
                  <c:v>22.679300000000001</c:v>
                </c:pt>
                <c:pt idx="713" formatCode="0.00">
                  <c:v>23.275099999999998</c:v>
                </c:pt>
                <c:pt idx="714" formatCode="0.00">
                  <c:v>23.625900000000001</c:v>
                </c:pt>
                <c:pt idx="715" formatCode="0.00">
                  <c:v>25.491700000000002</c:v>
                </c:pt>
                <c:pt idx="716" formatCode="0.00">
                  <c:v>26.370899999999999</c:v>
                </c:pt>
                <c:pt idx="717" formatCode="0.00">
                  <c:v>18.777100000000001</c:v>
                </c:pt>
                <c:pt idx="718" formatCode="0.00">
                  <c:v>19.135899999999999</c:v>
                </c:pt>
                <c:pt idx="719" formatCode="0.00">
                  <c:v>19.528300000000002</c:v>
                </c:pt>
              </c:numCache>
            </c:numRef>
          </c:yVal>
          <c:smooth val="0"/>
          <c:extLst>
            <c:ext xmlns:c16="http://schemas.microsoft.com/office/drawing/2014/chart" uri="{C3380CC4-5D6E-409C-BE32-E72D297353CC}">
              <c16:uniqueId val="{00000003-CF7B-044C-99AF-C44A7F96F353}"/>
            </c:ext>
          </c:extLst>
        </c:ser>
        <c:ser>
          <c:idx val="3"/>
          <c:order val="3"/>
          <c:tx>
            <c:strRef>
              <c:f>Sheet1!$F$1</c:f>
              <c:strCache>
                <c:ptCount val="1"/>
                <c:pt idx="0">
                  <c:v>2010-present</c:v>
                </c:pt>
              </c:strCache>
            </c:strRef>
          </c:tx>
          <c:spPr>
            <a:ln w="25400" cap="rnd">
              <a:noFill/>
              <a:round/>
            </a:ln>
            <a:effectLst/>
          </c:spPr>
          <c:marker>
            <c:symbol val="circle"/>
            <c:size val="5"/>
            <c:spPr>
              <a:solidFill>
                <a:schemeClr val="accent2">
                  <a:lumMod val="40000"/>
                  <a:lumOff val="60000"/>
                </a:schemeClr>
              </a:solidFill>
              <a:ln w="9525">
                <a:noFill/>
              </a:ln>
              <a:effectLst/>
            </c:spPr>
          </c:marker>
          <c:dPt>
            <c:idx val="877"/>
            <c:marker>
              <c:symbol val="diamond"/>
              <c:size val="5"/>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4-CF7B-044C-99AF-C44A7F96F353}"/>
              </c:ext>
            </c:extLst>
          </c:dPt>
          <c:dPt>
            <c:idx val="885"/>
            <c:marker>
              <c:symbol val="circle"/>
              <c:size val="5"/>
              <c:spPr>
                <a:solidFill>
                  <a:srgbClr val="8BDDFF"/>
                </a:solidFill>
                <a:ln w="9525">
                  <a:noFill/>
                </a:ln>
                <a:effectLst/>
              </c:spPr>
            </c:marker>
            <c:bubble3D val="0"/>
            <c:extLst>
              <c:ext xmlns:c16="http://schemas.microsoft.com/office/drawing/2014/chart" uri="{C3380CC4-5D6E-409C-BE32-E72D297353CC}">
                <c16:uniqueId val="{00000005-CF7B-044C-99AF-C44A7F96F353}"/>
              </c:ext>
            </c:extLst>
          </c:dPt>
          <c:dPt>
            <c:idx val="888"/>
            <c:marker>
              <c:symbol val="diamond"/>
              <c:size val="5"/>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6-CF7B-044C-99AF-C44A7F96F353}"/>
              </c:ext>
            </c:extLst>
          </c:dPt>
          <c:dPt>
            <c:idx val="890"/>
            <c:marker>
              <c:symbol val="diamond"/>
              <c:size val="5"/>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7-CF7B-044C-99AF-C44A7F96F353}"/>
              </c:ext>
            </c:extLst>
          </c:dPt>
          <c:dPt>
            <c:idx val="899"/>
            <c:marker>
              <c:symbol val="circle"/>
              <c:size val="5"/>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8-CF7B-044C-99AF-C44A7F96F353}"/>
              </c:ext>
            </c:extLst>
          </c:dPt>
          <c:dPt>
            <c:idx val="900"/>
            <c:marker>
              <c:symbol val="circle"/>
              <c:size val="5"/>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9-CF7B-044C-99AF-C44A7F96F353}"/>
              </c:ext>
            </c:extLst>
          </c:dPt>
          <c:dPt>
            <c:idx val="901"/>
            <c:marker>
              <c:symbol val="circle"/>
              <c:size val="5"/>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A-CF7B-044C-99AF-C44A7F96F353}"/>
              </c:ext>
            </c:extLst>
          </c:dPt>
          <c:dPt>
            <c:idx val="902"/>
            <c:marker>
              <c:symbol val="diamond"/>
              <c:size val="10"/>
              <c:spPr>
                <a:solidFill>
                  <a:schemeClr val="accent2">
                    <a:lumMod val="40000"/>
                    <a:lumOff val="60000"/>
                  </a:schemeClr>
                </a:solidFill>
                <a:ln w="9525">
                  <a:noFill/>
                </a:ln>
                <a:effectLst/>
              </c:spPr>
            </c:marker>
            <c:bubble3D val="0"/>
            <c:extLst>
              <c:ext xmlns:c16="http://schemas.microsoft.com/office/drawing/2014/chart" uri="{C3380CC4-5D6E-409C-BE32-E72D297353CC}">
                <c16:uniqueId val="{0000000B-CF7B-044C-99AF-C44A7F96F353}"/>
              </c:ext>
            </c:extLst>
          </c:dPt>
          <c:xVal>
            <c:numRef>
              <c:f>Sheet1!$B$2:$B$912</c:f>
              <c:numCache>
                <c:formatCode>0.00</c:formatCode>
                <c:ptCount val="911"/>
                <c:pt idx="0">
                  <c:v>1.8</c:v>
                </c:pt>
                <c:pt idx="1">
                  <c:v>1.9</c:v>
                </c:pt>
                <c:pt idx="2">
                  <c:v>1.92</c:v>
                </c:pt>
                <c:pt idx="3">
                  <c:v>1.94</c:v>
                </c:pt>
                <c:pt idx="4">
                  <c:v>1.99</c:v>
                </c:pt>
                <c:pt idx="5">
                  <c:v>2</c:v>
                </c:pt>
                <c:pt idx="6">
                  <c:v>2.06</c:v>
                </c:pt>
                <c:pt idx="7">
                  <c:v>2.06</c:v>
                </c:pt>
                <c:pt idx="8">
                  <c:v>2.06</c:v>
                </c:pt>
                <c:pt idx="9">
                  <c:v>2.1</c:v>
                </c:pt>
                <c:pt idx="10">
                  <c:v>2.16</c:v>
                </c:pt>
                <c:pt idx="11">
                  <c:v>2.19</c:v>
                </c:pt>
                <c:pt idx="12">
                  <c:v>2.1800000000000002</c:v>
                </c:pt>
                <c:pt idx="13">
                  <c:v>2.13</c:v>
                </c:pt>
                <c:pt idx="14">
                  <c:v>2.19</c:v>
                </c:pt>
                <c:pt idx="15">
                  <c:v>2.34</c:v>
                </c:pt>
                <c:pt idx="16">
                  <c:v>2.44</c:v>
                </c:pt>
                <c:pt idx="17">
                  <c:v>2.5299999999999998</c:v>
                </c:pt>
                <c:pt idx="18">
                  <c:v>2.54</c:v>
                </c:pt>
                <c:pt idx="19">
                  <c:v>2.44</c:v>
                </c:pt>
                <c:pt idx="20">
                  <c:v>2.33</c:v>
                </c:pt>
                <c:pt idx="21">
                  <c:v>2.4700000000000002</c:v>
                </c:pt>
                <c:pt idx="22">
                  <c:v>2.5</c:v>
                </c:pt>
                <c:pt idx="23">
                  <c:v>2.54</c:v>
                </c:pt>
                <c:pt idx="24">
                  <c:v>2.5099999999999998</c:v>
                </c:pt>
                <c:pt idx="25">
                  <c:v>2.4500000000000002</c:v>
                </c:pt>
                <c:pt idx="26">
                  <c:v>2.5</c:v>
                </c:pt>
                <c:pt idx="27">
                  <c:v>2.5</c:v>
                </c:pt>
                <c:pt idx="28">
                  <c:v>2.39</c:v>
                </c:pt>
                <c:pt idx="29">
                  <c:v>2.35</c:v>
                </c:pt>
                <c:pt idx="30">
                  <c:v>2.39</c:v>
                </c:pt>
                <c:pt idx="31">
                  <c:v>2.4500000000000002</c:v>
                </c:pt>
                <c:pt idx="32">
                  <c:v>2.54</c:v>
                </c:pt>
                <c:pt idx="33">
                  <c:v>2.65</c:v>
                </c:pt>
                <c:pt idx="34">
                  <c:v>2.5099999999999998</c:v>
                </c:pt>
                <c:pt idx="35">
                  <c:v>2.5</c:v>
                </c:pt>
                <c:pt idx="36">
                  <c:v>2.52</c:v>
                </c:pt>
                <c:pt idx="37">
                  <c:v>2.63</c:v>
                </c:pt>
                <c:pt idx="38">
                  <c:v>2.7</c:v>
                </c:pt>
                <c:pt idx="39">
                  <c:v>2.83</c:v>
                </c:pt>
                <c:pt idx="40">
                  <c:v>3.05</c:v>
                </c:pt>
                <c:pt idx="41">
                  <c:v>3.11</c:v>
                </c:pt>
                <c:pt idx="42">
                  <c:v>2.93</c:v>
                </c:pt>
                <c:pt idx="43">
                  <c:v>2.95</c:v>
                </c:pt>
                <c:pt idx="44">
                  <c:v>2.87</c:v>
                </c:pt>
                <c:pt idx="45">
                  <c:v>2.66</c:v>
                </c:pt>
                <c:pt idx="46">
                  <c:v>2.68</c:v>
                </c:pt>
                <c:pt idx="47">
                  <c:v>2.59</c:v>
                </c:pt>
                <c:pt idx="48">
                  <c:v>2.48</c:v>
                </c:pt>
                <c:pt idx="49">
                  <c:v>2.4700000000000002</c:v>
                </c:pt>
                <c:pt idx="50">
                  <c:v>2.37</c:v>
                </c:pt>
                <c:pt idx="51">
                  <c:v>2.29</c:v>
                </c:pt>
                <c:pt idx="52">
                  <c:v>2.37</c:v>
                </c:pt>
                <c:pt idx="53">
                  <c:v>2.38</c:v>
                </c:pt>
                <c:pt idx="54">
                  <c:v>2.2999999999999998</c:v>
                </c:pt>
                <c:pt idx="55">
                  <c:v>2.36</c:v>
                </c:pt>
                <c:pt idx="56">
                  <c:v>2.38</c:v>
                </c:pt>
                <c:pt idx="57">
                  <c:v>2.4300000000000002</c:v>
                </c:pt>
                <c:pt idx="58">
                  <c:v>2.48</c:v>
                </c:pt>
                <c:pt idx="59">
                  <c:v>2.5099999999999998</c:v>
                </c:pt>
                <c:pt idx="60">
                  <c:v>2.61</c:v>
                </c:pt>
                <c:pt idx="61">
                  <c:v>2.65</c:v>
                </c:pt>
                <c:pt idx="62">
                  <c:v>2.68</c:v>
                </c:pt>
                <c:pt idx="63">
                  <c:v>2.75</c:v>
                </c:pt>
                <c:pt idx="64">
                  <c:v>2.76</c:v>
                </c:pt>
                <c:pt idx="65">
                  <c:v>2.78</c:v>
                </c:pt>
                <c:pt idx="66">
                  <c:v>2.9</c:v>
                </c:pt>
                <c:pt idx="67">
                  <c:v>2.97</c:v>
                </c:pt>
                <c:pt idx="68">
                  <c:v>2.97</c:v>
                </c:pt>
                <c:pt idx="69">
                  <c:v>2.88</c:v>
                </c:pt>
                <c:pt idx="70">
                  <c:v>2.89</c:v>
                </c:pt>
                <c:pt idx="71">
                  <c:v>2.96</c:v>
                </c:pt>
                <c:pt idx="72">
                  <c:v>2.9</c:v>
                </c:pt>
                <c:pt idx="73">
                  <c:v>2.84</c:v>
                </c:pt>
                <c:pt idx="74">
                  <c:v>2.96</c:v>
                </c:pt>
                <c:pt idx="75">
                  <c:v>3.18</c:v>
                </c:pt>
                <c:pt idx="76">
                  <c:v>3.07</c:v>
                </c:pt>
                <c:pt idx="77">
                  <c:v>3</c:v>
                </c:pt>
                <c:pt idx="78">
                  <c:v>3.11</c:v>
                </c:pt>
                <c:pt idx="79">
                  <c:v>3.33</c:v>
                </c:pt>
                <c:pt idx="80">
                  <c:v>3.38</c:v>
                </c:pt>
                <c:pt idx="81">
                  <c:v>3.34</c:v>
                </c:pt>
                <c:pt idx="82">
                  <c:v>3.49</c:v>
                </c:pt>
                <c:pt idx="83">
                  <c:v>3.59</c:v>
                </c:pt>
                <c:pt idx="84">
                  <c:v>3.46</c:v>
                </c:pt>
                <c:pt idx="85">
                  <c:v>3.34</c:v>
                </c:pt>
                <c:pt idx="86">
                  <c:v>3.41</c:v>
                </c:pt>
                <c:pt idx="87">
                  <c:v>3.48</c:v>
                </c:pt>
                <c:pt idx="88">
                  <c:v>3.6</c:v>
                </c:pt>
                <c:pt idx="89">
                  <c:v>3.8</c:v>
                </c:pt>
                <c:pt idx="90">
                  <c:v>3.93</c:v>
                </c:pt>
                <c:pt idx="91">
                  <c:v>3.93</c:v>
                </c:pt>
                <c:pt idx="92">
                  <c:v>3.92</c:v>
                </c:pt>
                <c:pt idx="93">
                  <c:v>3.97</c:v>
                </c:pt>
                <c:pt idx="94">
                  <c:v>3.72</c:v>
                </c:pt>
                <c:pt idx="95">
                  <c:v>3.21</c:v>
                </c:pt>
                <c:pt idx="96">
                  <c:v>3.09</c:v>
                </c:pt>
                <c:pt idx="97">
                  <c:v>3.05</c:v>
                </c:pt>
                <c:pt idx="98">
                  <c:v>2.98</c:v>
                </c:pt>
                <c:pt idx="99">
                  <c:v>2.88</c:v>
                </c:pt>
                <c:pt idx="100">
                  <c:v>2.92</c:v>
                </c:pt>
                <c:pt idx="101">
                  <c:v>2.97</c:v>
                </c:pt>
                <c:pt idx="102">
                  <c:v>3.2</c:v>
                </c:pt>
                <c:pt idx="103">
                  <c:v>3.54</c:v>
                </c:pt>
                <c:pt idx="104">
                  <c:v>3.76</c:v>
                </c:pt>
                <c:pt idx="105">
                  <c:v>3.8</c:v>
                </c:pt>
                <c:pt idx="106">
                  <c:v>3.74</c:v>
                </c:pt>
                <c:pt idx="107">
                  <c:v>3.86</c:v>
                </c:pt>
                <c:pt idx="108">
                  <c:v>4.0199999999999996</c:v>
                </c:pt>
                <c:pt idx="109">
                  <c:v>3.96</c:v>
                </c:pt>
                <c:pt idx="110">
                  <c:v>3.99</c:v>
                </c:pt>
                <c:pt idx="111">
                  <c:v>4.12</c:v>
                </c:pt>
                <c:pt idx="112">
                  <c:v>4.3099999999999996</c:v>
                </c:pt>
                <c:pt idx="113">
                  <c:v>4.34</c:v>
                </c:pt>
                <c:pt idx="114">
                  <c:v>4.4000000000000004</c:v>
                </c:pt>
                <c:pt idx="115">
                  <c:v>4.43</c:v>
                </c:pt>
                <c:pt idx="116">
                  <c:v>4.68</c:v>
                </c:pt>
                <c:pt idx="117">
                  <c:v>4.53</c:v>
                </c:pt>
                <c:pt idx="118">
                  <c:v>4.53</c:v>
                </c:pt>
                <c:pt idx="119">
                  <c:v>4.6900000000000004</c:v>
                </c:pt>
                <c:pt idx="120">
                  <c:v>4.72</c:v>
                </c:pt>
                <c:pt idx="121">
                  <c:v>4.49</c:v>
                </c:pt>
                <c:pt idx="122">
                  <c:v>4.25</c:v>
                </c:pt>
                <c:pt idx="123">
                  <c:v>4.28</c:v>
                </c:pt>
                <c:pt idx="124">
                  <c:v>4.3499999999999996</c:v>
                </c:pt>
                <c:pt idx="125">
                  <c:v>4.1500000000000004</c:v>
                </c:pt>
                <c:pt idx="126">
                  <c:v>3.9</c:v>
                </c:pt>
                <c:pt idx="127">
                  <c:v>3.8</c:v>
                </c:pt>
                <c:pt idx="128">
                  <c:v>3.8</c:v>
                </c:pt>
                <c:pt idx="129">
                  <c:v>3.89</c:v>
                </c:pt>
                <c:pt idx="130">
                  <c:v>3.93</c:v>
                </c:pt>
                <c:pt idx="131">
                  <c:v>3.84</c:v>
                </c:pt>
                <c:pt idx="132">
                  <c:v>3.84</c:v>
                </c:pt>
                <c:pt idx="133">
                  <c:v>3.78</c:v>
                </c:pt>
                <c:pt idx="134">
                  <c:v>3.74</c:v>
                </c:pt>
                <c:pt idx="135">
                  <c:v>3.78</c:v>
                </c:pt>
                <c:pt idx="136">
                  <c:v>3.71</c:v>
                </c:pt>
                <c:pt idx="137">
                  <c:v>3.88</c:v>
                </c:pt>
                <c:pt idx="138">
                  <c:v>3.92</c:v>
                </c:pt>
                <c:pt idx="139">
                  <c:v>4.04</c:v>
                </c:pt>
                <c:pt idx="140">
                  <c:v>3.98</c:v>
                </c:pt>
                <c:pt idx="141">
                  <c:v>3.92</c:v>
                </c:pt>
                <c:pt idx="142">
                  <c:v>3.94</c:v>
                </c:pt>
                <c:pt idx="143">
                  <c:v>4.0599999999999996</c:v>
                </c:pt>
                <c:pt idx="144">
                  <c:v>4.08</c:v>
                </c:pt>
                <c:pt idx="145">
                  <c:v>4.04</c:v>
                </c:pt>
                <c:pt idx="146">
                  <c:v>3.93</c:v>
                </c:pt>
                <c:pt idx="147">
                  <c:v>3.84</c:v>
                </c:pt>
                <c:pt idx="148">
                  <c:v>3.87</c:v>
                </c:pt>
                <c:pt idx="149">
                  <c:v>3.91</c:v>
                </c:pt>
                <c:pt idx="150">
                  <c:v>4.01</c:v>
                </c:pt>
                <c:pt idx="151">
                  <c:v>3.98</c:v>
                </c:pt>
                <c:pt idx="152">
                  <c:v>3.98</c:v>
                </c:pt>
                <c:pt idx="153">
                  <c:v>3.93</c:v>
                </c:pt>
                <c:pt idx="154">
                  <c:v>3.92</c:v>
                </c:pt>
                <c:pt idx="155">
                  <c:v>3.86</c:v>
                </c:pt>
                <c:pt idx="156">
                  <c:v>3.83</c:v>
                </c:pt>
                <c:pt idx="157">
                  <c:v>3.92</c:v>
                </c:pt>
                <c:pt idx="158">
                  <c:v>3.93</c:v>
                </c:pt>
                <c:pt idx="159">
                  <c:v>3.97</c:v>
                </c:pt>
                <c:pt idx="160">
                  <c:v>3.93</c:v>
                </c:pt>
                <c:pt idx="161">
                  <c:v>3.99</c:v>
                </c:pt>
                <c:pt idx="162">
                  <c:v>4.0199999999999996</c:v>
                </c:pt>
                <c:pt idx="163">
                  <c:v>4</c:v>
                </c:pt>
                <c:pt idx="164">
                  <c:v>4.08</c:v>
                </c:pt>
                <c:pt idx="165">
                  <c:v>4.1100000000000003</c:v>
                </c:pt>
                <c:pt idx="166">
                  <c:v>4.12</c:v>
                </c:pt>
                <c:pt idx="167">
                  <c:v>4.13</c:v>
                </c:pt>
                <c:pt idx="168">
                  <c:v>4.17</c:v>
                </c:pt>
                <c:pt idx="169">
                  <c:v>4.1500000000000004</c:v>
                </c:pt>
                <c:pt idx="170">
                  <c:v>4.22</c:v>
                </c:pt>
                <c:pt idx="171">
                  <c:v>4.2300000000000004</c:v>
                </c:pt>
                <c:pt idx="172">
                  <c:v>4.2</c:v>
                </c:pt>
                <c:pt idx="173">
                  <c:v>4.17</c:v>
                </c:pt>
                <c:pt idx="174">
                  <c:v>4.1900000000000004</c:v>
                </c:pt>
                <c:pt idx="175">
                  <c:v>4.1900000000000004</c:v>
                </c:pt>
                <c:pt idx="176">
                  <c:v>4.2</c:v>
                </c:pt>
                <c:pt idx="177">
                  <c:v>4.1900000000000004</c:v>
                </c:pt>
                <c:pt idx="178">
                  <c:v>4.1500000000000004</c:v>
                </c:pt>
                <c:pt idx="179">
                  <c:v>4.18</c:v>
                </c:pt>
                <c:pt idx="180">
                  <c:v>4.1900000000000004</c:v>
                </c:pt>
                <c:pt idx="181">
                  <c:v>4.21</c:v>
                </c:pt>
                <c:pt idx="182">
                  <c:v>4.21</c:v>
                </c:pt>
                <c:pt idx="183">
                  <c:v>4.2</c:v>
                </c:pt>
                <c:pt idx="184">
                  <c:v>4.21</c:v>
                </c:pt>
                <c:pt idx="185">
                  <c:v>4.21</c:v>
                </c:pt>
                <c:pt idx="186">
                  <c:v>4.2</c:v>
                </c:pt>
                <c:pt idx="187">
                  <c:v>4.25</c:v>
                </c:pt>
                <c:pt idx="188">
                  <c:v>4.29</c:v>
                </c:pt>
                <c:pt idx="189">
                  <c:v>4.3499999999999996</c:v>
                </c:pt>
                <c:pt idx="190">
                  <c:v>4.45</c:v>
                </c:pt>
                <c:pt idx="191">
                  <c:v>4.62</c:v>
                </c:pt>
                <c:pt idx="192">
                  <c:v>4.6100000000000003</c:v>
                </c:pt>
                <c:pt idx="193">
                  <c:v>4.83</c:v>
                </c:pt>
                <c:pt idx="194">
                  <c:v>4.87</c:v>
                </c:pt>
                <c:pt idx="195">
                  <c:v>4.75</c:v>
                </c:pt>
                <c:pt idx="196">
                  <c:v>4.78</c:v>
                </c:pt>
                <c:pt idx="197">
                  <c:v>4.8099999999999996</c:v>
                </c:pt>
                <c:pt idx="198">
                  <c:v>5.0199999999999996</c:v>
                </c:pt>
                <c:pt idx="199">
                  <c:v>5.22</c:v>
                </c:pt>
                <c:pt idx="200">
                  <c:v>5.18</c:v>
                </c:pt>
                <c:pt idx="201">
                  <c:v>5.01</c:v>
                </c:pt>
                <c:pt idx="202">
                  <c:v>5.16</c:v>
                </c:pt>
                <c:pt idx="203">
                  <c:v>4.84</c:v>
                </c:pt>
                <c:pt idx="204">
                  <c:v>4.58</c:v>
                </c:pt>
                <c:pt idx="205">
                  <c:v>4.63</c:v>
                </c:pt>
                <c:pt idx="206">
                  <c:v>4.54</c:v>
                </c:pt>
                <c:pt idx="207">
                  <c:v>4.59</c:v>
                </c:pt>
                <c:pt idx="208">
                  <c:v>4.8499999999999996</c:v>
                </c:pt>
                <c:pt idx="209">
                  <c:v>5.0199999999999996</c:v>
                </c:pt>
                <c:pt idx="210">
                  <c:v>5.16</c:v>
                </c:pt>
                <c:pt idx="211">
                  <c:v>5.28</c:v>
                </c:pt>
                <c:pt idx="212">
                  <c:v>5.3</c:v>
                </c:pt>
                <c:pt idx="213">
                  <c:v>5.48</c:v>
                </c:pt>
                <c:pt idx="214">
                  <c:v>5.75</c:v>
                </c:pt>
                <c:pt idx="215">
                  <c:v>5.7</c:v>
                </c:pt>
                <c:pt idx="216">
                  <c:v>5.53</c:v>
                </c:pt>
                <c:pt idx="217">
                  <c:v>5.56</c:v>
                </c:pt>
                <c:pt idx="218">
                  <c:v>5.74</c:v>
                </c:pt>
                <c:pt idx="219">
                  <c:v>5.64</c:v>
                </c:pt>
                <c:pt idx="220">
                  <c:v>5.87</c:v>
                </c:pt>
                <c:pt idx="221">
                  <c:v>5.72</c:v>
                </c:pt>
                <c:pt idx="222">
                  <c:v>5.5</c:v>
                </c:pt>
                <c:pt idx="223">
                  <c:v>5.42</c:v>
                </c:pt>
                <c:pt idx="224">
                  <c:v>5.46</c:v>
                </c:pt>
                <c:pt idx="225">
                  <c:v>5.58</c:v>
                </c:pt>
                <c:pt idx="226">
                  <c:v>5.7</c:v>
                </c:pt>
                <c:pt idx="227">
                  <c:v>6.03</c:v>
                </c:pt>
                <c:pt idx="228">
                  <c:v>6.04</c:v>
                </c:pt>
                <c:pt idx="229">
                  <c:v>6.19</c:v>
                </c:pt>
                <c:pt idx="230">
                  <c:v>6.3</c:v>
                </c:pt>
                <c:pt idx="231">
                  <c:v>6.17</c:v>
                </c:pt>
                <c:pt idx="232">
                  <c:v>6.32</c:v>
                </c:pt>
                <c:pt idx="233">
                  <c:v>6.57</c:v>
                </c:pt>
                <c:pt idx="234">
                  <c:v>6.72</c:v>
                </c:pt>
                <c:pt idx="235">
                  <c:v>6.69</c:v>
                </c:pt>
                <c:pt idx="236">
                  <c:v>7.16</c:v>
                </c:pt>
                <c:pt idx="237">
                  <c:v>7.1</c:v>
                </c:pt>
                <c:pt idx="238">
                  <c:v>7.14</c:v>
                </c:pt>
                <c:pt idx="239">
                  <c:v>7.65</c:v>
                </c:pt>
                <c:pt idx="240">
                  <c:v>7.79</c:v>
                </c:pt>
                <c:pt idx="241">
                  <c:v>7.24</c:v>
                </c:pt>
                <c:pt idx="242">
                  <c:v>7.07</c:v>
                </c:pt>
                <c:pt idx="243">
                  <c:v>7.39</c:v>
                </c:pt>
                <c:pt idx="244">
                  <c:v>7.91</c:v>
                </c:pt>
                <c:pt idx="245">
                  <c:v>7.84</c:v>
                </c:pt>
                <c:pt idx="246">
                  <c:v>7.46</c:v>
                </c:pt>
                <c:pt idx="247">
                  <c:v>7.53</c:v>
                </c:pt>
                <c:pt idx="248">
                  <c:v>7.39</c:v>
                </c:pt>
                <c:pt idx="249">
                  <c:v>7.33</c:v>
                </c:pt>
                <c:pt idx="250">
                  <c:v>6.84</c:v>
                </c:pt>
                <c:pt idx="251">
                  <c:v>6.39</c:v>
                </c:pt>
                <c:pt idx="252">
                  <c:v>6.24</c:v>
                </c:pt>
                <c:pt idx="253">
                  <c:v>6.11</c:v>
                </c:pt>
                <c:pt idx="254">
                  <c:v>5.7</c:v>
                </c:pt>
                <c:pt idx="255">
                  <c:v>5.83</c:v>
                </c:pt>
                <c:pt idx="256">
                  <c:v>6.39</c:v>
                </c:pt>
                <c:pt idx="257">
                  <c:v>6.52</c:v>
                </c:pt>
                <c:pt idx="258">
                  <c:v>6.73</c:v>
                </c:pt>
                <c:pt idx="259">
                  <c:v>6.58</c:v>
                </c:pt>
                <c:pt idx="260">
                  <c:v>6.14</c:v>
                </c:pt>
                <c:pt idx="261">
                  <c:v>5.93</c:v>
                </c:pt>
                <c:pt idx="262">
                  <c:v>5.81</c:v>
                </c:pt>
                <c:pt idx="263">
                  <c:v>5.93</c:v>
                </c:pt>
                <c:pt idx="264">
                  <c:v>5.95</c:v>
                </c:pt>
                <c:pt idx="265">
                  <c:v>6.08</c:v>
                </c:pt>
                <c:pt idx="266">
                  <c:v>6.07</c:v>
                </c:pt>
                <c:pt idx="267">
                  <c:v>6.19</c:v>
                </c:pt>
                <c:pt idx="268">
                  <c:v>6.13</c:v>
                </c:pt>
                <c:pt idx="269">
                  <c:v>6.11</c:v>
                </c:pt>
                <c:pt idx="270">
                  <c:v>6.11</c:v>
                </c:pt>
                <c:pt idx="271">
                  <c:v>6.21</c:v>
                </c:pt>
                <c:pt idx="272">
                  <c:v>6.55</c:v>
                </c:pt>
                <c:pt idx="273">
                  <c:v>6.48</c:v>
                </c:pt>
                <c:pt idx="274">
                  <c:v>6.28</c:v>
                </c:pt>
                <c:pt idx="275">
                  <c:v>6.36</c:v>
                </c:pt>
                <c:pt idx="276">
                  <c:v>6.46</c:v>
                </c:pt>
                <c:pt idx="277">
                  <c:v>6.64</c:v>
                </c:pt>
                <c:pt idx="278">
                  <c:v>6.71</c:v>
                </c:pt>
                <c:pt idx="279">
                  <c:v>6.67</c:v>
                </c:pt>
                <c:pt idx="280">
                  <c:v>6.85</c:v>
                </c:pt>
                <c:pt idx="281">
                  <c:v>6.9</c:v>
                </c:pt>
                <c:pt idx="282">
                  <c:v>7.13</c:v>
                </c:pt>
                <c:pt idx="283">
                  <c:v>7.4</c:v>
                </c:pt>
                <c:pt idx="284">
                  <c:v>7.09</c:v>
                </c:pt>
                <c:pt idx="285">
                  <c:v>6.79</c:v>
                </c:pt>
                <c:pt idx="286">
                  <c:v>6.73</c:v>
                </c:pt>
                <c:pt idx="287">
                  <c:v>6.74</c:v>
                </c:pt>
                <c:pt idx="288">
                  <c:v>6.99</c:v>
                </c:pt>
                <c:pt idx="289">
                  <c:v>6.96</c:v>
                </c:pt>
                <c:pt idx="290">
                  <c:v>7.21</c:v>
                </c:pt>
                <c:pt idx="291">
                  <c:v>7.51</c:v>
                </c:pt>
                <c:pt idx="292">
                  <c:v>7.58</c:v>
                </c:pt>
                <c:pt idx="293">
                  <c:v>7.54</c:v>
                </c:pt>
                <c:pt idx="294">
                  <c:v>7.81</c:v>
                </c:pt>
                <c:pt idx="295">
                  <c:v>8.0399999999999991</c:v>
                </c:pt>
                <c:pt idx="296">
                  <c:v>8.0399999999999991</c:v>
                </c:pt>
                <c:pt idx="297">
                  <c:v>7.9</c:v>
                </c:pt>
                <c:pt idx="298">
                  <c:v>7.68</c:v>
                </c:pt>
                <c:pt idx="299">
                  <c:v>7.43</c:v>
                </c:pt>
                <c:pt idx="300">
                  <c:v>7.5</c:v>
                </c:pt>
                <c:pt idx="301">
                  <c:v>7.39</c:v>
                </c:pt>
                <c:pt idx="302">
                  <c:v>7.73</c:v>
                </c:pt>
                <c:pt idx="303">
                  <c:v>8.23</c:v>
                </c:pt>
                <c:pt idx="304">
                  <c:v>8.06</c:v>
                </c:pt>
                <c:pt idx="305">
                  <c:v>7.86</c:v>
                </c:pt>
                <c:pt idx="306">
                  <c:v>8.06</c:v>
                </c:pt>
                <c:pt idx="307">
                  <c:v>8.4</c:v>
                </c:pt>
                <c:pt idx="308">
                  <c:v>8.43</c:v>
                </c:pt>
                <c:pt idx="309">
                  <c:v>8.14</c:v>
                </c:pt>
                <c:pt idx="310">
                  <c:v>8.0500000000000007</c:v>
                </c:pt>
                <c:pt idx="311">
                  <c:v>8</c:v>
                </c:pt>
                <c:pt idx="312">
                  <c:v>7.74</c:v>
                </c:pt>
                <c:pt idx="313">
                  <c:v>7.79</c:v>
                </c:pt>
                <c:pt idx="314">
                  <c:v>7.73</c:v>
                </c:pt>
                <c:pt idx="315">
                  <c:v>7.56</c:v>
                </c:pt>
                <c:pt idx="316">
                  <c:v>7.9</c:v>
                </c:pt>
                <c:pt idx="317">
                  <c:v>7.86</c:v>
                </c:pt>
                <c:pt idx="318">
                  <c:v>7.83</c:v>
                </c:pt>
                <c:pt idx="319">
                  <c:v>7.77</c:v>
                </c:pt>
                <c:pt idx="320">
                  <c:v>7.59</c:v>
                </c:pt>
                <c:pt idx="321">
                  <c:v>7.41</c:v>
                </c:pt>
                <c:pt idx="322">
                  <c:v>7.29</c:v>
                </c:pt>
                <c:pt idx="323">
                  <c:v>6.87</c:v>
                </c:pt>
                <c:pt idx="324">
                  <c:v>7.21</c:v>
                </c:pt>
                <c:pt idx="325">
                  <c:v>7.39</c:v>
                </c:pt>
                <c:pt idx="326">
                  <c:v>7.46</c:v>
                </c:pt>
                <c:pt idx="327">
                  <c:v>7.37</c:v>
                </c:pt>
                <c:pt idx="328">
                  <c:v>7.46</c:v>
                </c:pt>
                <c:pt idx="329">
                  <c:v>7.28</c:v>
                </c:pt>
                <c:pt idx="330">
                  <c:v>7.33</c:v>
                </c:pt>
                <c:pt idx="331">
                  <c:v>7.4</c:v>
                </c:pt>
                <c:pt idx="332">
                  <c:v>7.34</c:v>
                </c:pt>
                <c:pt idx="333">
                  <c:v>7.52</c:v>
                </c:pt>
                <c:pt idx="334">
                  <c:v>7.58</c:v>
                </c:pt>
                <c:pt idx="335">
                  <c:v>7.69</c:v>
                </c:pt>
                <c:pt idx="336">
                  <c:v>7.96</c:v>
                </c:pt>
                <c:pt idx="337">
                  <c:v>8.0299999999999994</c:v>
                </c:pt>
                <c:pt idx="338">
                  <c:v>8.0399999999999991</c:v>
                </c:pt>
                <c:pt idx="339">
                  <c:v>8.15</c:v>
                </c:pt>
                <c:pt idx="340">
                  <c:v>8.35</c:v>
                </c:pt>
                <c:pt idx="341">
                  <c:v>8.4600000000000009</c:v>
                </c:pt>
                <c:pt idx="342">
                  <c:v>8.64</c:v>
                </c:pt>
                <c:pt idx="343">
                  <c:v>8.41</c:v>
                </c:pt>
                <c:pt idx="344">
                  <c:v>8.42</c:v>
                </c:pt>
                <c:pt idx="345">
                  <c:v>8.64</c:v>
                </c:pt>
                <c:pt idx="346">
                  <c:v>8.81</c:v>
                </c:pt>
                <c:pt idx="347">
                  <c:v>9.01</c:v>
                </c:pt>
                <c:pt idx="348">
                  <c:v>9.1</c:v>
                </c:pt>
                <c:pt idx="349">
                  <c:v>9.1</c:v>
                </c:pt>
                <c:pt idx="350">
                  <c:v>9.1199999999999992</c:v>
                </c:pt>
                <c:pt idx="351">
                  <c:v>9.18</c:v>
                </c:pt>
                <c:pt idx="352">
                  <c:v>9.25</c:v>
                </c:pt>
                <c:pt idx="353">
                  <c:v>8.91</c:v>
                </c:pt>
                <c:pt idx="354">
                  <c:v>8.9499999999999993</c:v>
                </c:pt>
                <c:pt idx="355">
                  <c:v>9.0299999999999994</c:v>
                </c:pt>
                <c:pt idx="356">
                  <c:v>9.33</c:v>
                </c:pt>
                <c:pt idx="357">
                  <c:v>10.3</c:v>
                </c:pt>
                <c:pt idx="358">
                  <c:v>10.65</c:v>
                </c:pt>
                <c:pt idx="359">
                  <c:v>10.39</c:v>
                </c:pt>
                <c:pt idx="360">
                  <c:v>10.8</c:v>
                </c:pt>
                <c:pt idx="361">
                  <c:v>12.41</c:v>
                </c:pt>
                <c:pt idx="362">
                  <c:v>12.75</c:v>
                </c:pt>
                <c:pt idx="363">
                  <c:v>11.47</c:v>
                </c:pt>
                <c:pt idx="364">
                  <c:v>10.18</c:v>
                </c:pt>
                <c:pt idx="365">
                  <c:v>9.7799999999999994</c:v>
                </c:pt>
                <c:pt idx="366">
                  <c:v>10.25</c:v>
                </c:pt>
                <c:pt idx="367">
                  <c:v>11.1</c:v>
                </c:pt>
                <c:pt idx="368">
                  <c:v>11.51</c:v>
                </c:pt>
                <c:pt idx="369">
                  <c:v>11.75</c:v>
                </c:pt>
                <c:pt idx="370">
                  <c:v>12.68</c:v>
                </c:pt>
                <c:pt idx="371">
                  <c:v>12.84</c:v>
                </c:pt>
                <c:pt idx="372">
                  <c:v>12.57</c:v>
                </c:pt>
                <c:pt idx="373">
                  <c:v>13.19</c:v>
                </c:pt>
                <c:pt idx="374">
                  <c:v>13.12</c:v>
                </c:pt>
                <c:pt idx="375">
                  <c:v>13.68</c:v>
                </c:pt>
                <c:pt idx="376">
                  <c:v>14.1</c:v>
                </c:pt>
                <c:pt idx="377">
                  <c:v>13.47</c:v>
                </c:pt>
                <c:pt idx="378">
                  <c:v>14.28</c:v>
                </c:pt>
                <c:pt idx="379">
                  <c:v>14.94</c:v>
                </c:pt>
                <c:pt idx="380">
                  <c:v>15.32</c:v>
                </c:pt>
                <c:pt idx="381">
                  <c:v>15.15</c:v>
                </c:pt>
                <c:pt idx="382">
                  <c:v>13.39</c:v>
                </c:pt>
                <c:pt idx="383">
                  <c:v>13.72</c:v>
                </c:pt>
                <c:pt idx="384">
                  <c:v>14.59</c:v>
                </c:pt>
                <c:pt idx="385">
                  <c:v>14.43</c:v>
                </c:pt>
                <c:pt idx="386">
                  <c:v>13.86</c:v>
                </c:pt>
                <c:pt idx="387">
                  <c:v>13.87</c:v>
                </c:pt>
                <c:pt idx="388">
                  <c:v>13.62</c:v>
                </c:pt>
                <c:pt idx="389">
                  <c:v>14.3</c:v>
                </c:pt>
                <c:pt idx="390">
                  <c:v>13.95</c:v>
                </c:pt>
                <c:pt idx="391">
                  <c:v>13.06</c:v>
                </c:pt>
                <c:pt idx="392">
                  <c:v>12.34</c:v>
                </c:pt>
                <c:pt idx="393">
                  <c:v>10.91</c:v>
                </c:pt>
                <c:pt idx="394">
                  <c:v>10.55</c:v>
                </c:pt>
                <c:pt idx="395">
                  <c:v>10.54</c:v>
                </c:pt>
                <c:pt idx="396">
                  <c:v>10.46</c:v>
                </c:pt>
                <c:pt idx="397">
                  <c:v>10.72</c:v>
                </c:pt>
                <c:pt idx="398">
                  <c:v>10.51</c:v>
                </c:pt>
                <c:pt idx="399">
                  <c:v>10.4</c:v>
                </c:pt>
                <c:pt idx="400">
                  <c:v>10.38</c:v>
                </c:pt>
                <c:pt idx="401">
                  <c:v>10.85</c:v>
                </c:pt>
                <c:pt idx="402">
                  <c:v>11.38</c:v>
                </c:pt>
                <c:pt idx="403">
                  <c:v>11.85</c:v>
                </c:pt>
                <c:pt idx="404">
                  <c:v>11.65</c:v>
                </c:pt>
                <c:pt idx="405">
                  <c:v>11.54</c:v>
                </c:pt>
                <c:pt idx="406">
                  <c:v>11.69</c:v>
                </c:pt>
                <c:pt idx="407">
                  <c:v>11.83</c:v>
                </c:pt>
                <c:pt idx="408">
                  <c:v>11.67</c:v>
                </c:pt>
                <c:pt idx="409">
                  <c:v>11.84</c:v>
                </c:pt>
                <c:pt idx="410">
                  <c:v>12.32</c:v>
                </c:pt>
                <c:pt idx="411">
                  <c:v>12.63</c:v>
                </c:pt>
                <c:pt idx="412">
                  <c:v>13.41</c:v>
                </c:pt>
                <c:pt idx="413">
                  <c:v>13.56</c:v>
                </c:pt>
                <c:pt idx="414">
                  <c:v>13.36</c:v>
                </c:pt>
                <c:pt idx="415">
                  <c:v>12.72</c:v>
                </c:pt>
                <c:pt idx="416">
                  <c:v>12.52</c:v>
                </c:pt>
                <c:pt idx="417">
                  <c:v>12.16</c:v>
                </c:pt>
                <c:pt idx="418">
                  <c:v>11.57</c:v>
                </c:pt>
                <c:pt idx="419">
                  <c:v>11.5</c:v>
                </c:pt>
                <c:pt idx="420">
                  <c:v>11.38</c:v>
                </c:pt>
                <c:pt idx="421">
                  <c:v>11.51</c:v>
                </c:pt>
                <c:pt idx="422">
                  <c:v>11.86</c:v>
                </c:pt>
                <c:pt idx="423">
                  <c:v>11.43</c:v>
                </c:pt>
                <c:pt idx="424">
                  <c:v>10.85</c:v>
                </c:pt>
                <c:pt idx="425">
                  <c:v>10.16</c:v>
                </c:pt>
                <c:pt idx="426">
                  <c:v>10.31</c:v>
                </c:pt>
                <c:pt idx="427">
                  <c:v>10.33</c:v>
                </c:pt>
                <c:pt idx="428">
                  <c:v>10.37</c:v>
                </c:pt>
                <c:pt idx="429">
                  <c:v>10.24</c:v>
                </c:pt>
                <c:pt idx="430">
                  <c:v>9.7799999999999994</c:v>
                </c:pt>
                <c:pt idx="431">
                  <c:v>9.26</c:v>
                </c:pt>
                <c:pt idx="432">
                  <c:v>9.19</c:v>
                </c:pt>
                <c:pt idx="433">
                  <c:v>8.6999999999999993</c:v>
                </c:pt>
                <c:pt idx="434">
                  <c:v>7.78</c:v>
                </c:pt>
                <c:pt idx="435">
                  <c:v>7.3</c:v>
                </c:pt>
                <c:pt idx="436">
                  <c:v>7.71</c:v>
                </c:pt>
                <c:pt idx="437">
                  <c:v>7.8</c:v>
                </c:pt>
                <c:pt idx="438">
                  <c:v>7.3</c:v>
                </c:pt>
                <c:pt idx="439">
                  <c:v>7.17</c:v>
                </c:pt>
                <c:pt idx="440">
                  <c:v>7.45</c:v>
                </c:pt>
                <c:pt idx="441">
                  <c:v>7.43</c:v>
                </c:pt>
                <c:pt idx="442">
                  <c:v>7.25</c:v>
                </c:pt>
                <c:pt idx="443">
                  <c:v>7.11</c:v>
                </c:pt>
                <c:pt idx="444">
                  <c:v>7.08</c:v>
                </c:pt>
                <c:pt idx="445">
                  <c:v>7.25</c:v>
                </c:pt>
                <c:pt idx="446">
                  <c:v>7.25</c:v>
                </c:pt>
                <c:pt idx="447">
                  <c:v>8.02</c:v>
                </c:pt>
                <c:pt idx="448">
                  <c:v>8.61</c:v>
                </c:pt>
                <c:pt idx="449">
                  <c:v>8.4</c:v>
                </c:pt>
                <c:pt idx="450">
                  <c:v>8.4499999999999993</c:v>
                </c:pt>
                <c:pt idx="451">
                  <c:v>8.76</c:v>
                </c:pt>
                <c:pt idx="452">
                  <c:v>9.42</c:v>
                </c:pt>
                <c:pt idx="453">
                  <c:v>9.52</c:v>
                </c:pt>
                <c:pt idx="454">
                  <c:v>8.86</c:v>
                </c:pt>
                <c:pt idx="455">
                  <c:v>8.99</c:v>
                </c:pt>
                <c:pt idx="456">
                  <c:v>8.67</c:v>
                </c:pt>
                <c:pt idx="457">
                  <c:v>8.2100000000000009</c:v>
                </c:pt>
                <c:pt idx="458">
                  <c:v>8.3699999999999992</c:v>
                </c:pt>
                <c:pt idx="459">
                  <c:v>8.7200000000000006</c:v>
                </c:pt>
                <c:pt idx="460">
                  <c:v>9.09</c:v>
                </c:pt>
                <c:pt idx="461">
                  <c:v>8.92</c:v>
                </c:pt>
                <c:pt idx="462">
                  <c:v>9.06</c:v>
                </c:pt>
                <c:pt idx="463">
                  <c:v>9.26</c:v>
                </c:pt>
                <c:pt idx="464">
                  <c:v>8.98</c:v>
                </c:pt>
                <c:pt idx="465">
                  <c:v>8.8000000000000007</c:v>
                </c:pt>
                <c:pt idx="466">
                  <c:v>8.9600000000000009</c:v>
                </c:pt>
                <c:pt idx="467">
                  <c:v>9.11</c:v>
                </c:pt>
                <c:pt idx="468">
                  <c:v>9.09</c:v>
                </c:pt>
                <c:pt idx="469">
                  <c:v>9.17</c:v>
                </c:pt>
                <c:pt idx="470">
                  <c:v>9.36</c:v>
                </c:pt>
                <c:pt idx="471">
                  <c:v>9.18</c:v>
                </c:pt>
                <c:pt idx="472">
                  <c:v>8.86</c:v>
                </c:pt>
                <c:pt idx="473">
                  <c:v>8.2799999999999994</c:v>
                </c:pt>
                <c:pt idx="474">
                  <c:v>8.02</c:v>
                </c:pt>
                <c:pt idx="475">
                  <c:v>8.11</c:v>
                </c:pt>
                <c:pt idx="476">
                  <c:v>8.19</c:v>
                </c:pt>
                <c:pt idx="477">
                  <c:v>8.01</c:v>
                </c:pt>
                <c:pt idx="478">
                  <c:v>7.87</c:v>
                </c:pt>
                <c:pt idx="479">
                  <c:v>7.84</c:v>
                </c:pt>
                <c:pt idx="480">
                  <c:v>8.2100000000000009</c:v>
                </c:pt>
                <c:pt idx="481">
                  <c:v>8.4700000000000006</c:v>
                </c:pt>
                <c:pt idx="482">
                  <c:v>8.59</c:v>
                </c:pt>
                <c:pt idx="483">
                  <c:v>8.7899999999999991</c:v>
                </c:pt>
                <c:pt idx="484">
                  <c:v>8.76</c:v>
                </c:pt>
                <c:pt idx="485">
                  <c:v>8.48</c:v>
                </c:pt>
                <c:pt idx="486">
                  <c:v>8.4700000000000006</c:v>
                </c:pt>
                <c:pt idx="487">
                  <c:v>8.75</c:v>
                </c:pt>
                <c:pt idx="488">
                  <c:v>8.89</c:v>
                </c:pt>
                <c:pt idx="489">
                  <c:v>8.7200000000000006</c:v>
                </c:pt>
                <c:pt idx="490">
                  <c:v>8.39</c:v>
                </c:pt>
                <c:pt idx="491">
                  <c:v>8.08</c:v>
                </c:pt>
                <c:pt idx="492">
                  <c:v>8.09</c:v>
                </c:pt>
                <c:pt idx="493">
                  <c:v>7.85</c:v>
                </c:pt>
                <c:pt idx="494">
                  <c:v>8.11</c:v>
                </c:pt>
                <c:pt idx="495">
                  <c:v>8.0399999999999991</c:v>
                </c:pt>
                <c:pt idx="496">
                  <c:v>8.07</c:v>
                </c:pt>
                <c:pt idx="497">
                  <c:v>8.2799999999999994</c:v>
                </c:pt>
                <c:pt idx="498">
                  <c:v>8.27</c:v>
                </c:pt>
                <c:pt idx="499">
                  <c:v>7.9</c:v>
                </c:pt>
                <c:pt idx="500">
                  <c:v>7.65</c:v>
                </c:pt>
                <c:pt idx="501">
                  <c:v>7.53</c:v>
                </c:pt>
                <c:pt idx="502">
                  <c:v>7.42</c:v>
                </c:pt>
                <c:pt idx="503">
                  <c:v>7.09</c:v>
                </c:pt>
                <c:pt idx="504">
                  <c:v>7.03</c:v>
                </c:pt>
                <c:pt idx="505">
                  <c:v>7.34</c:v>
                </c:pt>
                <c:pt idx="506">
                  <c:v>7.54</c:v>
                </c:pt>
                <c:pt idx="507">
                  <c:v>7.48</c:v>
                </c:pt>
                <c:pt idx="508">
                  <c:v>7.39</c:v>
                </c:pt>
                <c:pt idx="509">
                  <c:v>7.26</c:v>
                </c:pt>
                <c:pt idx="510">
                  <c:v>6.84</c:v>
                </c:pt>
                <c:pt idx="511">
                  <c:v>6.59</c:v>
                </c:pt>
                <c:pt idx="512">
                  <c:v>6.42</c:v>
                </c:pt>
                <c:pt idx="513">
                  <c:v>6.59</c:v>
                </c:pt>
                <c:pt idx="514">
                  <c:v>6.87</c:v>
                </c:pt>
                <c:pt idx="515">
                  <c:v>6.77</c:v>
                </c:pt>
                <c:pt idx="516">
                  <c:v>6.6</c:v>
                </c:pt>
                <c:pt idx="517">
                  <c:v>6.26</c:v>
                </c:pt>
                <c:pt idx="518">
                  <c:v>5.98</c:v>
                </c:pt>
                <c:pt idx="519">
                  <c:v>5.97</c:v>
                </c:pt>
                <c:pt idx="520">
                  <c:v>6.04</c:v>
                </c:pt>
                <c:pt idx="521">
                  <c:v>5.96</c:v>
                </c:pt>
                <c:pt idx="522">
                  <c:v>5.81</c:v>
                </c:pt>
                <c:pt idx="523">
                  <c:v>5.68</c:v>
                </c:pt>
                <c:pt idx="524">
                  <c:v>5.36</c:v>
                </c:pt>
                <c:pt idx="525">
                  <c:v>5.33</c:v>
                </c:pt>
                <c:pt idx="526">
                  <c:v>5.72</c:v>
                </c:pt>
                <c:pt idx="527">
                  <c:v>5.77</c:v>
                </c:pt>
                <c:pt idx="528">
                  <c:v>5.75</c:v>
                </c:pt>
                <c:pt idx="529">
                  <c:v>5.97</c:v>
                </c:pt>
                <c:pt idx="530">
                  <c:v>6.48</c:v>
                </c:pt>
                <c:pt idx="531">
                  <c:v>6.97</c:v>
                </c:pt>
                <c:pt idx="532">
                  <c:v>7.18</c:v>
                </c:pt>
                <c:pt idx="533">
                  <c:v>7.1</c:v>
                </c:pt>
                <c:pt idx="534">
                  <c:v>7.3</c:v>
                </c:pt>
                <c:pt idx="535">
                  <c:v>7.24</c:v>
                </c:pt>
                <c:pt idx="536">
                  <c:v>7.46</c:v>
                </c:pt>
                <c:pt idx="537">
                  <c:v>7.74</c:v>
                </c:pt>
                <c:pt idx="538">
                  <c:v>7.96</c:v>
                </c:pt>
                <c:pt idx="539">
                  <c:v>7.81</c:v>
                </c:pt>
                <c:pt idx="540">
                  <c:v>7.78</c:v>
                </c:pt>
                <c:pt idx="541">
                  <c:v>7.47</c:v>
                </c:pt>
                <c:pt idx="542">
                  <c:v>7.2</c:v>
                </c:pt>
                <c:pt idx="543">
                  <c:v>7.06</c:v>
                </c:pt>
                <c:pt idx="544">
                  <c:v>6.63</c:v>
                </c:pt>
                <c:pt idx="545">
                  <c:v>6.17</c:v>
                </c:pt>
                <c:pt idx="546">
                  <c:v>6.28</c:v>
                </c:pt>
                <c:pt idx="547">
                  <c:v>6.49</c:v>
                </c:pt>
                <c:pt idx="548">
                  <c:v>6.2</c:v>
                </c:pt>
                <c:pt idx="549">
                  <c:v>6.04</c:v>
                </c:pt>
                <c:pt idx="550">
                  <c:v>5.93</c:v>
                </c:pt>
                <c:pt idx="551">
                  <c:v>5.71</c:v>
                </c:pt>
                <c:pt idx="552">
                  <c:v>5.65</c:v>
                </c:pt>
                <c:pt idx="553">
                  <c:v>5.81</c:v>
                </c:pt>
                <c:pt idx="554">
                  <c:v>6.27</c:v>
                </c:pt>
                <c:pt idx="555">
                  <c:v>6.51</c:v>
                </c:pt>
                <c:pt idx="556">
                  <c:v>6.74</c:v>
                </c:pt>
                <c:pt idx="557">
                  <c:v>6.91</c:v>
                </c:pt>
                <c:pt idx="558">
                  <c:v>6.87</c:v>
                </c:pt>
                <c:pt idx="559">
                  <c:v>6.64</c:v>
                </c:pt>
                <c:pt idx="560">
                  <c:v>6.83</c:v>
                </c:pt>
                <c:pt idx="561">
                  <c:v>6.53</c:v>
                </c:pt>
                <c:pt idx="562">
                  <c:v>6.2</c:v>
                </c:pt>
                <c:pt idx="563">
                  <c:v>6.3</c:v>
                </c:pt>
                <c:pt idx="564">
                  <c:v>6.58</c:v>
                </c:pt>
                <c:pt idx="565">
                  <c:v>6.42</c:v>
                </c:pt>
                <c:pt idx="566">
                  <c:v>6.69</c:v>
                </c:pt>
                <c:pt idx="567">
                  <c:v>6.89</c:v>
                </c:pt>
                <c:pt idx="568">
                  <c:v>6.71</c:v>
                </c:pt>
                <c:pt idx="569">
                  <c:v>6.49</c:v>
                </c:pt>
                <c:pt idx="570">
                  <c:v>6.22</c:v>
                </c:pt>
                <c:pt idx="571">
                  <c:v>6.3</c:v>
                </c:pt>
                <c:pt idx="572">
                  <c:v>6.21</c:v>
                </c:pt>
                <c:pt idx="573">
                  <c:v>6.03</c:v>
                </c:pt>
                <c:pt idx="574">
                  <c:v>5.88</c:v>
                </c:pt>
                <c:pt idx="575">
                  <c:v>5.81</c:v>
                </c:pt>
                <c:pt idx="576">
                  <c:v>5.54</c:v>
                </c:pt>
                <c:pt idx="577">
                  <c:v>5.57</c:v>
                </c:pt>
                <c:pt idx="578">
                  <c:v>5.65</c:v>
                </c:pt>
                <c:pt idx="579">
                  <c:v>5.64</c:v>
                </c:pt>
                <c:pt idx="580">
                  <c:v>5.65</c:v>
                </c:pt>
                <c:pt idx="581">
                  <c:v>5.5</c:v>
                </c:pt>
                <c:pt idx="582">
                  <c:v>5.46</c:v>
                </c:pt>
                <c:pt idx="583">
                  <c:v>5.34</c:v>
                </c:pt>
                <c:pt idx="584">
                  <c:v>4.8099999999999996</c:v>
                </c:pt>
                <c:pt idx="585">
                  <c:v>4.53</c:v>
                </c:pt>
                <c:pt idx="586">
                  <c:v>4.83</c:v>
                </c:pt>
                <c:pt idx="587">
                  <c:v>4.6500000000000004</c:v>
                </c:pt>
                <c:pt idx="588">
                  <c:v>4.72</c:v>
                </c:pt>
                <c:pt idx="589">
                  <c:v>5</c:v>
                </c:pt>
                <c:pt idx="590">
                  <c:v>5.23</c:v>
                </c:pt>
                <c:pt idx="591">
                  <c:v>5.18</c:v>
                </c:pt>
                <c:pt idx="592">
                  <c:v>5.54</c:v>
                </c:pt>
                <c:pt idx="593">
                  <c:v>5.9</c:v>
                </c:pt>
                <c:pt idx="594">
                  <c:v>5.79</c:v>
                </c:pt>
                <c:pt idx="595">
                  <c:v>5.94</c:v>
                </c:pt>
                <c:pt idx="596">
                  <c:v>5.92</c:v>
                </c:pt>
                <c:pt idx="597">
                  <c:v>6.11</c:v>
                </c:pt>
                <c:pt idx="598">
                  <c:v>6.03</c:v>
                </c:pt>
                <c:pt idx="599">
                  <c:v>6.28</c:v>
                </c:pt>
                <c:pt idx="600">
                  <c:v>6.66</c:v>
                </c:pt>
                <c:pt idx="601">
                  <c:v>6.52</c:v>
                </c:pt>
                <c:pt idx="602">
                  <c:v>6.26</c:v>
                </c:pt>
                <c:pt idx="603">
                  <c:v>5.99</c:v>
                </c:pt>
                <c:pt idx="604">
                  <c:v>6.44</c:v>
                </c:pt>
                <c:pt idx="605">
                  <c:v>6.1</c:v>
                </c:pt>
                <c:pt idx="606">
                  <c:v>6.05</c:v>
                </c:pt>
                <c:pt idx="607">
                  <c:v>5.83</c:v>
                </c:pt>
                <c:pt idx="608">
                  <c:v>5.8</c:v>
                </c:pt>
                <c:pt idx="609">
                  <c:v>5.74</c:v>
                </c:pt>
                <c:pt idx="610">
                  <c:v>5.72</c:v>
                </c:pt>
                <c:pt idx="611">
                  <c:v>5.24</c:v>
                </c:pt>
                <c:pt idx="612">
                  <c:v>5.16</c:v>
                </c:pt>
                <c:pt idx="613">
                  <c:v>5.0999999999999996</c:v>
                </c:pt>
                <c:pt idx="614">
                  <c:v>4.8899999999999997</c:v>
                </c:pt>
                <c:pt idx="615">
                  <c:v>5.14</c:v>
                </c:pt>
                <c:pt idx="616">
                  <c:v>5.39</c:v>
                </c:pt>
                <c:pt idx="617">
                  <c:v>5.28</c:v>
                </c:pt>
                <c:pt idx="618">
                  <c:v>5.24</c:v>
                </c:pt>
                <c:pt idx="619">
                  <c:v>4.97</c:v>
                </c:pt>
                <c:pt idx="620">
                  <c:v>4.7300000000000004</c:v>
                </c:pt>
                <c:pt idx="621">
                  <c:v>4.57</c:v>
                </c:pt>
                <c:pt idx="622">
                  <c:v>4.6500000000000004</c:v>
                </c:pt>
                <c:pt idx="623">
                  <c:v>5.09</c:v>
                </c:pt>
                <c:pt idx="624">
                  <c:v>5.04</c:v>
                </c:pt>
                <c:pt idx="625">
                  <c:v>4.91</c:v>
                </c:pt>
                <c:pt idx="626">
                  <c:v>5.28</c:v>
                </c:pt>
                <c:pt idx="627">
                  <c:v>5.21</c:v>
                </c:pt>
                <c:pt idx="628">
                  <c:v>5.16</c:v>
                </c:pt>
                <c:pt idx="629">
                  <c:v>4.93</c:v>
                </c:pt>
                <c:pt idx="630">
                  <c:v>4.6500000000000004</c:v>
                </c:pt>
                <c:pt idx="631">
                  <c:v>4.26</c:v>
                </c:pt>
                <c:pt idx="632">
                  <c:v>3.87</c:v>
                </c:pt>
                <c:pt idx="633">
                  <c:v>3.94</c:v>
                </c:pt>
                <c:pt idx="634">
                  <c:v>4.05</c:v>
                </c:pt>
                <c:pt idx="635">
                  <c:v>4.03</c:v>
                </c:pt>
                <c:pt idx="636">
                  <c:v>4.05</c:v>
                </c:pt>
                <c:pt idx="637">
                  <c:v>3.9</c:v>
                </c:pt>
                <c:pt idx="638">
                  <c:v>3.81</c:v>
                </c:pt>
                <c:pt idx="639">
                  <c:v>3.96</c:v>
                </c:pt>
                <c:pt idx="640">
                  <c:v>3.57</c:v>
                </c:pt>
                <c:pt idx="641">
                  <c:v>3.33</c:v>
                </c:pt>
                <c:pt idx="642">
                  <c:v>3.98</c:v>
                </c:pt>
                <c:pt idx="643">
                  <c:v>4.45</c:v>
                </c:pt>
                <c:pt idx="644">
                  <c:v>4.2699999999999996</c:v>
                </c:pt>
                <c:pt idx="645">
                  <c:v>4.29</c:v>
                </c:pt>
                <c:pt idx="646">
                  <c:v>4.3</c:v>
                </c:pt>
                <c:pt idx="647">
                  <c:v>4.2699999999999996</c:v>
                </c:pt>
                <c:pt idx="648">
                  <c:v>4.1500000000000004</c:v>
                </c:pt>
                <c:pt idx="649">
                  <c:v>4.08</c:v>
                </c:pt>
                <c:pt idx="650">
                  <c:v>3.83</c:v>
                </c:pt>
                <c:pt idx="651">
                  <c:v>4.3499999999999996</c:v>
                </c:pt>
                <c:pt idx="652">
                  <c:v>4.72</c:v>
                </c:pt>
                <c:pt idx="653">
                  <c:v>4.7300000000000004</c:v>
                </c:pt>
                <c:pt idx="654">
                  <c:v>4.5</c:v>
                </c:pt>
                <c:pt idx="655">
                  <c:v>4.28</c:v>
                </c:pt>
                <c:pt idx="656">
                  <c:v>4.13</c:v>
                </c:pt>
                <c:pt idx="657">
                  <c:v>4.0999999999999996</c:v>
                </c:pt>
                <c:pt idx="658">
                  <c:v>4.1900000000000004</c:v>
                </c:pt>
                <c:pt idx="659">
                  <c:v>4.2300000000000004</c:v>
                </c:pt>
                <c:pt idx="660">
                  <c:v>4.22</c:v>
                </c:pt>
                <c:pt idx="661">
                  <c:v>4.17</c:v>
                </c:pt>
                <c:pt idx="662">
                  <c:v>4.5</c:v>
                </c:pt>
                <c:pt idx="663">
                  <c:v>4.34</c:v>
                </c:pt>
                <c:pt idx="664">
                  <c:v>4.1399999999999997</c:v>
                </c:pt>
                <c:pt idx="665">
                  <c:v>4</c:v>
                </c:pt>
                <c:pt idx="666">
                  <c:v>4.18</c:v>
                </c:pt>
                <c:pt idx="667">
                  <c:v>4.26</c:v>
                </c:pt>
                <c:pt idx="668">
                  <c:v>4.2</c:v>
                </c:pt>
                <c:pt idx="669">
                  <c:v>4.46</c:v>
                </c:pt>
                <c:pt idx="670">
                  <c:v>4.54</c:v>
                </c:pt>
                <c:pt idx="671">
                  <c:v>4.47</c:v>
                </c:pt>
                <c:pt idx="672">
                  <c:v>4.42</c:v>
                </c:pt>
                <c:pt idx="673">
                  <c:v>4.57</c:v>
                </c:pt>
                <c:pt idx="674">
                  <c:v>4.72</c:v>
                </c:pt>
                <c:pt idx="675">
                  <c:v>4.99</c:v>
                </c:pt>
                <c:pt idx="676">
                  <c:v>5.1100000000000003</c:v>
                </c:pt>
                <c:pt idx="677">
                  <c:v>5.1100000000000003</c:v>
                </c:pt>
                <c:pt idx="678">
                  <c:v>5.09</c:v>
                </c:pt>
                <c:pt idx="679">
                  <c:v>4.88</c:v>
                </c:pt>
                <c:pt idx="680">
                  <c:v>4.72</c:v>
                </c:pt>
                <c:pt idx="681">
                  <c:v>4.7300000000000004</c:v>
                </c:pt>
                <c:pt idx="682">
                  <c:v>4.5999999999999996</c:v>
                </c:pt>
                <c:pt idx="683">
                  <c:v>4.5599999999999996</c:v>
                </c:pt>
                <c:pt idx="684">
                  <c:v>4.76</c:v>
                </c:pt>
                <c:pt idx="685">
                  <c:v>4.72</c:v>
                </c:pt>
                <c:pt idx="686">
                  <c:v>4.5599999999999996</c:v>
                </c:pt>
                <c:pt idx="687">
                  <c:v>4.6900000000000004</c:v>
                </c:pt>
                <c:pt idx="688">
                  <c:v>4.75</c:v>
                </c:pt>
                <c:pt idx="689">
                  <c:v>5.0999999999999996</c:v>
                </c:pt>
                <c:pt idx="690">
                  <c:v>5</c:v>
                </c:pt>
                <c:pt idx="691">
                  <c:v>4.67</c:v>
                </c:pt>
                <c:pt idx="692">
                  <c:v>4.5199999999999996</c:v>
                </c:pt>
                <c:pt idx="693">
                  <c:v>4.53</c:v>
                </c:pt>
                <c:pt idx="694">
                  <c:v>4.1500000000000004</c:v>
                </c:pt>
                <c:pt idx="695">
                  <c:v>4.0999999999999996</c:v>
                </c:pt>
                <c:pt idx="696">
                  <c:v>3.74</c:v>
                </c:pt>
                <c:pt idx="697">
                  <c:v>3.74</c:v>
                </c:pt>
                <c:pt idx="698">
                  <c:v>3.51</c:v>
                </c:pt>
                <c:pt idx="699">
                  <c:v>3.68</c:v>
                </c:pt>
                <c:pt idx="700">
                  <c:v>3.88</c:v>
                </c:pt>
                <c:pt idx="701">
                  <c:v>4.0999999999999996</c:v>
                </c:pt>
                <c:pt idx="702">
                  <c:v>4.01</c:v>
                </c:pt>
                <c:pt idx="703">
                  <c:v>3.89</c:v>
                </c:pt>
                <c:pt idx="704">
                  <c:v>3.69</c:v>
                </c:pt>
                <c:pt idx="705">
                  <c:v>3.81</c:v>
                </c:pt>
                <c:pt idx="706">
                  <c:v>3.53</c:v>
                </c:pt>
                <c:pt idx="707">
                  <c:v>2.42</c:v>
                </c:pt>
                <c:pt idx="708">
                  <c:v>2.52</c:v>
                </c:pt>
                <c:pt idx="709">
                  <c:v>2.87</c:v>
                </c:pt>
                <c:pt idx="710">
                  <c:v>2.82</c:v>
                </c:pt>
                <c:pt idx="711">
                  <c:v>2.93</c:v>
                </c:pt>
                <c:pt idx="712">
                  <c:v>3.29</c:v>
                </c:pt>
                <c:pt idx="713">
                  <c:v>3.72</c:v>
                </c:pt>
                <c:pt idx="714">
                  <c:v>3.56</c:v>
                </c:pt>
                <c:pt idx="715">
                  <c:v>3.59</c:v>
                </c:pt>
                <c:pt idx="716">
                  <c:v>3.4</c:v>
                </c:pt>
                <c:pt idx="717">
                  <c:v>3.39</c:v>
                </c:pt>
                <c:pt idx="718">
                  <c:v>3.4</c:v>
                </c:pt>
                <c:pt idx="719">
                  <c:v>3.59</c:v>
                </c:pt>
                <c:pt idx="720">
                  <c:v>3.73</c:v>
                </c:pt>
                <c:pt idx="721">
                  <c:v>3.69</c:v>
                </c:pt>
                <c:pt idx="722">
                  <c:v>3.73</c:v>
                </c:pt>
                <c:pt idx="723">
                  <c:v>3.85</c:v>
                </c:pt>
                <c:pt idx="724">
                  <c:v>3.42</c:v>
                </c:pt>
                <c:pt idx="725">
                  <c:v>3.2</c:v>
                </c:pt>
                <c:pt idx="726">
                  <c:v>3.01</c:v>
                </c:pt>
                <c:pt idx="727">
                  <c:v>2.7</c:v>
                </c:pt>
                <c:pt idx="728">
                  <c:v>2.65</c:v>
                </c:pt>
                <c:pt idx="729">
                  <c:v>2.54</c:v>
                </c:pt>
                <c:pt idx="730">
                  <c:v>2.76</c:v>
                </c:pt>
                <c:pt idx="731">
                  <c:v>3.29</c:v>
                </c:pt>
                <c:pt idx="732">
                  <c:v>3.39</c:v>
                </c:pt>
                <c:pt idx="733">
                  <c:v>3.58</c:v>
                </c:pt>
                <c:pt idx="734">
                  <c:v>3.41</c:v>
                </c:pt>
                <c:pt idx="735">
                  <c:v>3.46</c:v>
                </c:pt>
                <c:pt idx="736">
                  <c:v>3.17</c:v>
                </c:pt>
                <c:pt idx="737">
                  <c:v>3</c:v>
                </c:pt>
                <c:pt idx="738">
                  <c:v>3</c:v>
                </c:pt>
                <c:pt idx="739">
                  <c:v>2.2999999999999998</c:v>
                </c:pt>
                <c:pt idx="740">
                  <c:v>1.98</c:v>
                </c:pt>
                <c:pt idx="741">
                  <c:v>2.15</c:v>
                </c:pt>
                <c:pt idx="742">
                  <c:v>2.0099999999999998</c:v>
                </c:pt>
                <c:pt idx="743">
                  <c:v>1.98</c:v>
                </c:pt>
                <c:pt idx="744">
                  <c:v>1.97</c:v>
                </c:pt>
                <c:pt idx="745">
                  <c:v>1.97</c:v>
                </c:pt>
                <c:pt idx="746">
                  <c:v>2.17</c:v>
                </c:pt>
                <c:pt idx="747">
                  <c:v>2.0499999999999998</c:v>
                </c:pt>
                <c:pt idx="748">
                  <c:v>1.8</c:v>
                </c:pt>
                <c:pt idx="749">
                  <c:v>1.62</c:v>
                </c:pt>
                <c:pt idx="750">
                  <c:v>1.53</c:v>
                </c:pt>
                <c:pt idx="751">
                  <c:v>1.68</c:v>
                </c:pt>
                <c:pt idx="752">
                  <c:v>1.72</c:v>
                </c:pt>
                <c:pt idx="753">
                  <c:v>1.75</c:v>
                </c:pt>
                <c:pt idx="754">
                  <c:v>1.65</c:v>
                </c:pt>
                <c:pt idx="755">
                  <c:v>1.72</c:v>
                </c:pt>
                <c:pt idx="756">
                  <c:v>1.91</c:v>
                </c:pt>
                <c:pt idx="757">
                  <c:v>1.98</c:v>
                </c:pt>
                <c:pt idx="758">
                  <c:v>1.96</c:v>
                </c:pt>
                <c:pt idx="759">
                  <c:v>1.76</c:v>
                </c:pt>
                <c:pt idx="760">
                  <c:v>1.93</c:v>
                </c:pt>
                <c:pt idx="761">
                  <c:v>2.2999999999999998</c:v>
                </c:pt>
                <c:pt idx="762">
                  <c:v>2.58</c:v>
                </c:pt>
                <c:pt idx="763">
                  <c:v>2.74</c:v>
                </c:pt>
                <c:pt idx="764">
                  <c:v>2.81</c:v>
                </c:pt>
                <c:pt idx="765">
                  <c:v>2.62</c:v>
                </c:pt>
                <c:pt idx="766">
                  <c:v>2.72</c:v>
                </c:pt>
                <c:pt idx="767">
                  <c:v>2.9</c:v>
                </c:pt>
                <c:pt idx="768">
                  <c:v>2.86</c:v>
                </c:pt>
                <c:pt idx="769">
                  <c:v>2.71</c:v>
                </c:pt>
                <c:pt idx="770">
                  <c:v>2.72</c:v>
                </c:pt>
                <c:pt idx="771">
                  <c:v>2.71</c:v>
                </c:pt>
                <c:pt idx="772">
                  <c:v>2.56</c:v>
                </c:pt>
                <c:pt idx="773">
                  <c:v>2.6</c:v>
                </c:pt>
                <c:pt idx="774">
                  <c:v>2.54</c:v>
                </c:pt>
                <c:pt idx="775">
                  <c:v>2.42</c:v>
                </c:pt>
                <c:pt idx="776">
                  <c:v>2.5299999999999998</c:v>
                </c:pt>
                <c:pt idx="777">
                  <c:v>2.2999999999999998</c:v>
                </c:pt>
                <c:pt idx="778">
                  <c:v>2.33</c:v>
                </c:pt>
                <c:pt idx="779">
                  <c:v>2.21</c:v>
                </c:pt>
                <c:pt idx="780">
                  <c:v>1.88</c:v>
                </c:pt>
                <c:pt idx="781">
                  <c:v>1.98</c:v>
                </c:pt>
                <c:pt idx="782">
                  <c:v>2.04</c:v>
                </c:pt>
                <c:pt idx="783">
                  <c:v>1.94</c:v>
                </c:pt>
                <c:pt idx="784">
                  <c:v>2.2000000000000002</c:v>
                </c:pt>
                <c:pt idx="785">
                  <c:v>2.36</c:v>
                </c:pt>
                <c:pt idx="786">
                  <c:v>2.3199999999999998</c:v>
                </c:pt>
                <c:pt idx="787">
                  <c:v>2.17</c:v>
                </c:pt>
                <c:pt idx="788">
                  <c:v>2.17</c:v>
                </c:pt>
                <c:pt idx="789">
                  <c:v>2.0699999999999998</c:v>
                </c:pt>
                <c:pt idx="790">
                  <c:v>2.2599999999999998</c:v>
                </c:pt>
                <c:pt idx="791">
                  <c:v>2.2400000000000002</c:v>
                </c:pt>
                <c:pt idx="792">
                  <c:v>2.09</c:v>
                </c:pt>
                <c:pt idx="793">
                  <c:v>1.78</c:v>
                </c:pt>
                <c:pt idx="794">
                  <c:v>1.89</c:v>
                </c:pt>
                <c:pt idx="795">
                  <c:v>1.81</c:v>
                </c:pt>
                <c:pt idx="796">
                  <c:v>1.81</c:v>
                </c:pt>
                <c:pt idx="797">
                  <c:v>1.64</c:v>
                </c:pt>
                <c:pt idx="798">
                  <c:v>1.5</c:v>
                </c:pt>
                <c:pt idx="799">
                  <c:v>1.56</c:v>
                </c:pt>
                <c:pt idx="800">
                  <c:v>1.63</c:v>
                </c:pt>
                <c:pt idx="801">
                  <c:v>1.76</c:v>
                </c:pt>
                <c:pt idx="802">
                  <c:v>2.14</c:v>
                </c:pt>
                <c:pt idx="803">
                  <c:v>2.4900000000000002</c:v>
                </c:pt>
                <c:pt idx="804">
                  <c:v>2.4300000000000002</c:v>
                </c:pt>
                <c:pt idx="805">
                  <c:v>2.42</c:v>
                </c:pt>
                <c:pt idx="806">
                  <c:v>2.48</c:v>
                </c:pt>
                <c:pt idx="807">
                  <c:v>2.2999999999999998</c:v>
                </c:pt>
                <c:pt idx="808">
                  <c:v>2.2999999999999998</c:v>
                </c:pt>
                <c:pt idx="809">
                  <c:v>2.19</c:v>
                </c:pt>
                <c:pt idx="810">
                  <c:v>2.3199999999999998</c:v>
                </c:pt>
                <c:pt idx="811">
                  <c:v>2.21</c:v>
                </c:pt>
                <c:pt idx="812">
                  <c:v>2.2000000000000002</c:v>
                </c:pt>
                <c:pt idx="813">
                  <c:v>2.36</c:v>
                </c:pt>
                <c:pt idx="814">
                  <c:v>2.35</c:v>
                </c:pt>
                <c:pt idx="815">
                  <c:v>2.4</c:v>
                </c:pt>
                <c:pt idx="816">
                  <c:v>2.58</c:v>
                </c:pt>
                <c:pt idx="817">
                  <c:v>2.86</c:v>
                </c:pt>
                <c:pt idx="818">
                  <c:v>2.84</c:v>
                </c:pt>
                <c:pt idx="819">
                  <c:v>2.87</c:v>
                </c:pt>
                <c:pt idx="820">
                  <c:v>2.98</c:v>
                </c:pt>
                <c:pt idx="821">
                  <c:v>2.91</c:v>
                </c:pt>
                <c:pt idx="822">
                  <c:v>2.89</c:v>
                </c:pt>
                <c:pt idx="823">
                  <c:v>2.89</c:v>
                </c:pt>
                <c:pt idx="824">
                  <c:v>3</c:v>
                </c:pt>
                <c:pt idx="825">
                  <c:v>3.15</c:v>
                </c:pt>
                <c:pt idx="826">
                  <c:v>3.12</c:v>
                </c:pt>
                <c:pt idx="827">
                  <c:v>2.8328570000000002</c:v>
                </c:pt>
                <c:pt idx="828">
                  <c:v>2.715652</c:v>
                </c:pt>
                <c:pt idx="829">
                  <c:v>2.6755</c:v>
                </c:pt>
                <c:pt idx="830">
                  <c:v>2.5709520000000001</c:v>
                </c:pt>
                <c:pt idx="831">
                  <c:v>2.533182</c:v>
                </c:pt>
                <c:pt idx="832">
                  <c:v>2.3921739999999998</c:v>
                </c:pt>
                <c:pt idx="833">
                  <c:v>2.0739999999999998</c:v>
                </c:pt>
                <c:pt idx="834">
                  <c:v>2.0543480000000001</c:v>
                </c:pt>
                <c:pt idx="835">
                  <c:v>1.6263639999999999</c:v>
                </c:pt>
                <c:pt idx="836">
                  <c:v>1.6995</c:v>
                </c:pt>
                <c:pt idx="837">
                  <c:v>1.7068179999999999</c:v>
                </c:pt>
                <c:pt idx="838">
                  <c:v>1.8121050000000001</c:v>
                </c:pt>
                <c:pt idx="839">
                  <c:v>1.862857</c:v>
                </c:pt>
                <c:pt idx="840">
                  <c:v>1.757619</c:v>
                </c:pt>
                <c:pt idx="841">
                  <c:v>1.504211</c:v>
                </c:pt>
                <c:pt idx="842">
                  <c:v>0.87</c:v>
                </c:pt>
                <c:pt idx="843">
                  <c:v>0.65761899999999995</c:v>
                </c:pt>
                <c:pt idx="844">
                  <c:v>0.67400000000000004</c:v>
                </c:pt>
                <c:pt idx="845">
                  <c:v>0.72863599999999995</c:v>
                </c:pt>
                <c:pt idx="846">
                  <c:v>0.62363599999999997</c:v>
                </c:pt>
                <c:pt idx="847">
                  <c:v>0.65</c:v>
                </c:pt>
                <c:pt idx="848">
                  <c:v>0.67952400000000002</c:v>
                </c:pt>
                <c:pt idx="849">
                  <c:v>0.78714300000000004</c:v>
                </c:pt>
                <c:pt idx="850">
                  <c:v>0.87</c:v>
                </c:pt>
                <c:pt idx="851">
                  <c:v>0.93363600000000002</c:v>
                </c:pt>
                <c:pt idx="852">
                  <c:v>1.0810526315789499</c:v>
                </c:pt>
                <c:pt idx="853">
                  <c:v>1.2578947368421101</c:v>
                </c:pt>
                <c:pt idx="854">
                  <c:v>1.6108695652173901</c:v>
                </c:pt>
                <c:pt idx="855">
                  <c:v>1.635</c:v>
                </c:pt>
                <c:pt idx="856">
                  <c:v>1.621</c:v>
                </c:pt>
                <c:pt idx="857">
                  <c:v>1.5190909090909099</c:v>
                </c:pt>
                <c:pt idx="858">
                  <c:v>1.3185714285714301</c:v>
                </c:pt>
                <c:pt idx="859">
                  <c:v>1.28318181818182</c:v>
                </c:pt>
                <c:pt idx="860">
                  <c:v>1.3747619047619</c:v>
                </c:pt>
                <c:pt idx="861">
                  <c:v>1.5825</c:v>
                </c:pt>
                <c:pt idx="862">
                  <c:v>1.5595000000000001</c:v>
                </c:pt>
                <c:pt idx="863">
                  <c:v>1.4650000000000001</c:v>
                </c:pt>
                <c:pt idx="864">
                  <c:v>1.764</c:v>
                </c:pt>
                <c:pt idx="865">
                  <c:v>1.93421052631579</c:v>
                </c:pt>
                <c:pt idx="866">
                  <c:v>2.12782608695652</c:v>
                </c:pt>
                <c:pt idx="867">
                  <c:v>2.7475000000000001</c:v>
                </c:pt>
                <c:pt idx="868">
                  <c:v>2.8980952380952401</c:v>
                </c:pt>
                <c:pt idx="869">
                  <c:v>3.14333333333333</c:v>
                </c:pt>
                <c:pt idx="870">
                  <c:v>2.8959999999999999</c:v>
                </c:pt>
                <c:pt idx="871">
                  <c:v>2.89782608695652</c:v>
                </c:pt>
                <c:pt idx="872">
                  <c:v>3.5190476190476199</c:v>
                </c:pt>
                <c:pt idx="873">
                  <c:v>3.9834999999999998</c:v>
                </c:pt>
                <c:pt idx="874">
                  <c:v>3.891</c:v>
                </c:pt>
                <c:pt idx="875">
                  <c:v>3.61619047619048</c:v>
                </c:pt>
                <c:pt idx="876">
                  <c:v>3.53</c:v>
                </c:pt>
                <c:pt idx="877">
                  <c:v>3.75</c:v>
                </c:pt>
                <c:pt idx="878">
                  <c:v>3.66</c:v>
                </c:pt>
                <c:pt idx="879">
                  <c:v>3.46</c:v>
                </c:pt>
                <c:pt idx="880">
                  <c:v>3.57</c:v>
                </c:pt>
                <c:pt idx="881">
                  <c:v>3.75</c:v>
                </c:pt>
                <c:pt idx="882">
                  <c:v>3.9</c:v>
                </c:pt>
                <c:pt idx="883">
                  <c:v>4.17</c:v>
                </c:pt>
                <c:pt idx="884">
                  <c:v>4.38</c:v>
                </c:pt>
                <c:pt idx="885">
                  <c:v>4.8</c:v>
                </c:pt>
                <c:pt idx="886">
                  <c:v>4.5</c:v>
                </c:pt>
                <c:pt idx="887">
                  <c:v>4.0199999999999996</c:v>
                </c:pt>
                <c:pt idx="888">
                  <c:v>4.0580952380952402</c:v>
                </c:pt>
                <c:pt idx="889">
                  <c:v>4.2074999999999996</c:v>
                </c:pt>
                <c:pt idx="890">
                  <c:v>4.2084999999999999</c:v>
                </c:pt>
                <c:pt idx="891">
                  <c:v>4.53909090909091</c:v>
                </c:pt>
                <c:pt idx="892">
                  <c:v>4.4822727272727301</c:v>
                </c:pt>
                <c:pt idx="893">
                  <c:v>4.30526315789474</c:v>
                </c:pt>
                <c:pt idx="894">
                  <c:v>4.2486363636363604</c:v>
                </c:pt>
                <c:pt idx="895">
                  <c:v>3.8709090909090902</c:v>
                </c:pt>
                <c:pt idx="896">
                  <c:v>3.7235</c:v>
                </c:pt>
                <c:pt idx="897">
                  <c:v>4.0954545454545404</c:v>
                </c:pt>
                <c:pt idx="898">
                  <c:v>4.3557894736842098</c:v>
                </c:pt>
                <c:pt idx="899">
                  <c:v>4.3914285714285697</c:v>
                </c:pt>
                <c:pt idx="900">
                  <c:v>4.6290476190476202</c:v>
                </c:pt>
                <c:pt idx="901">
                  <c:v>4.4510526315789498</c:v>
                </c:pt>
                <c:pt idx="902">
                  <c:v>4.2804761904761897</c:v>
                </c:pt>
                <c:pt idx="903">
                  <c:v>4.2790476190476197</c:v>
                </c:pt>
                <c:pt idx="904">
                  <c:v>4.4238095238095196</c:v>
                </c:pt>
                <c:pt idx="905">
                  <c:v>4.3834999999999997</c:v>
                </c:pt>
                <c:pt idx="906" formatCode="General">
                  <c:v>4.3899999999999997</c:v>
                </c:pt>
                <c:pt idx="907" formatCode="General">
                  <c:v>4.26</c:v>
                </c:pt>
                <c:pt idx="908" formatCode="General">
                  <c:v>4.12</c:v>
                </c:pt>
                <c:pt idx="909">
                  <c:v>4.16</c:v>
                </c:pt>
                <c:pt idx="910">
                  <c:v>4.16</c:v>
                </c:pt>
              </c:numCache>
            </c:numRef>
          </c:xVal>
          <c:yVal>
            <c:numRef>
              <c:f>Sheet1!$F$2:$F$912</c:f>
              <c:numCache>
                <c:formatCode>General</c:formatCode>
                <c:ptCount val="911"/>
                <c:pt idx="720" formatCode="0.00">
                  <c:v>16.989999999999998</c:v>
                </c:pt>
                <c:pt idx="721" formatCode="0.00">
                  <c:v>16.47</c:v>
                </c:pt>
                <c:pt idx="722" formatCode="0.00">
                  <c:v>17.420000000000002</c:v>
                </c:pt>
                <c:pt idx="723" formatCode="0.00">
                  <c:v>16.350000000000001</c:v>
                </c:pt>
                <c:pt idx="724" formatCode="0.00">
                  <c:v>15.37</c:v>
                </c:pt>
                <c:pt idx="725" formatCode="0.00">
                  <c:v>14.8</c:v>
                </c:pt>
                <c:pt idx="726" formatCode="0.00">
                  <c:v>13.67</c:v>
                </c:pt>
                <c:pt idx="727" formatCode="0.00">
                  <c:v>13.76</c:v>
                </c:pt>
                <c:pt idx="728" formatCode="0.00">
                  <c:v>14.2</c:v>
                </c:pt>
                <c:pt idx="729" formatCode="0.00">
                  <c:v>13.99</c:v>
                </c:pt>
                <c:pt idx="730" formatCode="0.00">
                  <c:v>14.31</c:v>
                </c:pt>
                <c:pt idx="731" formatCode="0.00">
                  <c:v>14.82</c:v>
                </c:pt>
                <c:pt idx="732" formatCode="0.00">
                  <c:v>14.75</c:v>
                </c:pt>
                <c:pt idx="733" formatCode="0.00">
                  <c:v>15.19</c:v>
                </c:pt>
                <c:pt idx="734" formatCode="0.00">
                  <c:v>15</c:v>
                </c:pt>
                <c:pt idx="735" formatCode="0.00">
                  <c:v>14.65</c:v>
                </c:pt>
                <c:pt idx="736" formatCode="0.00">
                  <c:v>14.72</c:v>
                </c:pt>
                <c:pt idx="737" formatCode="0.00">
                  <c:v>14.16</c:v>
                </c:pt>
                <c:pt idx="738" formatCode="0.00">
                  <c:v>14</c:v>
                </c:pt>
                <c:pt idx="739" formatCode="0.00">
                  <c:v>12.52</c:v>
                </c:pt>
                <c:pt idx="740" formatCode="0.00">
                  <c:v>12.4</c:v>
                </c:pt>
                <c:pt idx="741" formatCode="0.00">
                  <c:v>12.52</c:v>
                </c:pt>
                <c:pt idx="742" formatCode="0.00">
                  <c:v>12.72</c:v>
                </c:pt>
                <c:pt idx="743" formatCode="0.00">
                  <c:v>12.89</c:v>
                </c:pt>
                <c:pt idx="744" formatCode="0.00">
                  <c:v>13.26</c:v>
                </c:pt>
                <c:pt idx="745" formatCode="0.00">
                  <c:v>13.78</c:v>
                </c:pt>
                <c:pt idx="746" formatCode="0.00">
                  <c:v>14.16</c:v>
                </c:pt>
                <c:pt idx="747" formatCode="0.00">
                  <c:v>14.05</c:v>
                </c:pt>
                <c:pt idx="748" formatCode="0.00">
                  <c:v>13.59</c:v>
                </c:pt>
                <c:pt idx="749" formatCode="0.00">
                  <c:v>13.41</c:v>
                </c:pt>
                <c:pt idx="750" formatCode="0.00">
                  <c:v>13.96</c:v>
                </c:pt>
                <c:pt idx="751" formatCode="0.00">
                  <c:v>14.41</c:v>
                </c:pt>
                <c:pt idx="752" formatCode="0.00">
                  <c:v>14.82</c:v>
                </c:pt>
                <c:pt idx="753" formatCode="0.00">
                  <c:v>14.85</c:v>
                </c:pt>
                <c:pt idx="754" formatCode="0.00">
                  <c:v>14.4</c:v>
                </c:pt>
                <c:pt idx="755" formatCode="0.00">
                  <c:v>14.69</c:v>
                </c:pt>
                <c:pt idx="756" formatCode="0.00">
                  <c:v>15.05</c:v>
                </c:pt>
                <c:pt idx="757" formatCode="0.00">
                  <c:v>15.38</c:v>
                </c:pt>
                <c:pt idx="758" formatCode="0.00">
                  <c:v>15.77</c:v>
                </c:pt>
                <c:pt idx="759" formatCode="0.00">
                  <c:v>15.82</c:v>
                </c:pt>
                <c:pt idx="760" formatCode="0.00">
                  <c:v>16.52</c:v>
                </c:pt>
                <c:pt idx="761" formatCode="0.00">
                  <c:v>16.309999999999999</c:v>
                </c:pt>
                <c:pt idx="762" formatCode="0.00">
                  <c:v>16.329999999999998</c:v>
                </c:pt>
                <c:pt idx="763" formatCode="0.00">
                  <c:v>16.34</c:v>
                </c:pt>
                <c:pt idx="764" formatCode="0.00">
                  <c:v>16.510000000000002</c:v>
                </c:pt>
                <c:pt idx="765" formatCode="0.00">
                  <c:v>16.03</c:v>
                </c:pt>
                <c:pt idx="766" formatCode="0.00">
                  <c:v>16.62</c:v>
                </c:pt>
                <c:pt idx="767" formatCode="0.00">
                  <c:v>16.850000000000001</c:v>
                </c:pt>
                <c:pt idx="768" formatCode="0.00">
                  <c:v>16.739999999999998</c:v>
                </c:pt>
                <c:pt idx="769" formatCode="0.00">
                  <c:v>16.690000000000001</c:v>
                </c:pt>
                <c:pt idx="770" formatCode="0.00">
                  <c:v>17.12</c:v>
                </c:pt>
                <c:pt idx="771" formatCode="0.00">
                  <c:v>16.670000000000002</c:v>
                </c:pt>
                <c:pt idx="772" formatCode="0.00">
                  <c:v>16.899999999999999</c:v>
                </c:pt>
                <c:pt idx="773" formatCode="0.00">
                  <c:v>17.41</c:v>
                </c:pt>
                <c:pt idx="774" formatCode="0.00">
                  <c:v>17.23</c:v>
                </c:pt>
                <c:pt idx="775" formatCode="0.00">
                  <c:v>17.13</c:v>
                </c:pt>
                <c:pt idx="776" formatCode="0.00">
                  <c:v>17.41</c:v>
                </c:pt>
                <c:pt idx="777" formatCode="0.00">
                  <c:v>17.14</c:v>
                </c:pt>
                <c:pt idx="778" formatCode="0.00">
                  <c:v>18.09</c:v>
                </c:pt>
                <c:pt idx="779" formatCode="0.00">
                  <c:v>18.18</c:v>
                </c:pt>
                <c:pt idx="780" formatCode="0.00">
                  <c:v>18.189941699999999</c:v>
                </c:pt>
                <c:pt idx="781" formatCode="0.00">
                  <c:v>18.674401700000001</c:v>
                </c:pt>
                <c:pt idx="782" formatCode="0.00">
                  <c:v>18.654622910000001</c:v>
                </c:pt>
                <c:pt idx="783" formatCode="0.00">
                  <c:v>19.343147340000002</c:v>
                </c:pt>
                <c:pt idx="784" formatCode="0.00">
                  <c:v>19.500863339999999</c:v>
                </c:pt>
                <c:pt idx="785" formatCode="0.00">
                  <c:v>19.383967089999999</c:v>
                </c:pt>
                <c:pt idx="786" formatCode="0.00">
                  <c:v>20.108926790000002</c:v>
                </c:pt>
                <c:pt idx="787" formatCode="0.00">
                  <c:v>19.587729880000001</c:v>
                </c:pt>
                <c:pt idx="788" formatCode="0.00">
                  <c:v>18.67104264</c:v>
                </c:pt>
                <c:pt idx="789" formatCode="0.00">
                  <c:v>20.157418889999999</c:v>
                </c:pt>
                <c:pt idx="790" formatCode="0.00">
                  <c:v>20.712956689999999</c:v>
                </c:pt>
                <c:pt idx="791" formatCode="0.00">
                  <c:v>20.448775959999999</c:v>
                </c:pt>
                <c:pt idx="792" formatCode="0.00">
                  <c:v>19.456423229999999</c:v>
                </c:pt>
                <c:pt idx="793" formatCode="0.00">
                  <c:v>19.312630559999999</c:v>
                </c:pt>
                <c:pt idx="794" formatCode="0.00">
                  <c:v>20.504554209999998</c:v>
                </c:pt>
                <c:pt idx="795" formatCode="0.00">
                  <c:v>21.14225566</c:v>
                </c:pt>
                <c:pt idx="796" formatCode="0.00">
                  <c:v>21.040551610000001</c:v>
                </c:pt>
                <c:pt idx="797" formatCode="0.00">
                  <c:v>21.227374600000001</c:v>
                </c:pt>
                <c:pt idx="798" formatCode="0.00">
                  <c:v>21.188148290000001</c:v>
                </c:pt>
                <c:pt idx="799" formatCode="0.00">
                  <c:v>21.469948469999999</c:v>
                </c:pt>
                <c:pt idx="800" formatCode="0.00">
                  <c:v>21.274807259999999</c:v>
                </c:pt>
                <c:pt idx="801" formatCode="0.00">
                  <c:v>20.16771082</c:v>
                </c:pt>
                <c:pt idx="802" formatCode="0.00">
                  <c:v>20.374418540000001</c:v>
                </c:pt>
                <c:pt idx="803" formatCode="0.00">
                  <c:v>21.142754069999999</c:v>
                </c:pt>
                <c:pt idx="804" formatCode="0.00">
                  <c:v>20.476248760000001</c:v>
                </c:pt>
                <c:pt idx="805" formatCode="0.00">
                  <c:v>20.969404430000001</c:v>
                </c:pt>
                <c:pt idx="806" formatCode="0.00">
                  <c:v>21.30161258</c:v>
                </c:pt>
                <c:pt idx="807" formatCode="0.00">
                  <c:v>20.35291127</c:v>
                </c:pt>
                <c:pt idx="808" formatCode="0.00">
                  <c:v>20.663784580000002</c:v>
                </c:pt>
                <c:pt idx="809" formatCode="0.00">
                  <c:v>20.997114</c:v>
                </c:pt>
                <c:pt idx="810" formatCode="0.00">
                  <c:v>20.69924511</c:v>
                </c:pt>
                <c:pt idx="811" formatCode="0.00">
                  <c:v>20.71713093</c:v>
                </c:pt>
                <c:pt idx="812" formatCode="0.00">
                  <c:v>21.025986840000002</c:v>
                </c:pt>
                <c:pt idx="813" formatCode="0.00">
                  <c:v>20.53648119</c:v>
                </c:pt>
                <c:pt idx="814" formatCode="0.00">
                  <c:v>20.83050128</c:v>
                </c:pt>
                <c:pt idx="815" formatCode="0.00">
                  <c:v>21.398606539999999</c:v>
                </c:pt>
                <c:pt idx="816" formatCode="0.00">
                  <c:v>21.098115480602001</c:v>
                </c:pt>
                <c:pt idx="817" formatCode="0.00">
                  <c:v>20.457954042199201</c:v>
                </c:pt>
                <c:pt idx="818" formatCode="0.00">
                  <c:v>20.439944112531201</c:v>
                </c:pt>
                <c:pt idx="819" formatCode="0.00">
                  <c:v>18.904504082068801</c:v>
                </c:pt>
                <c:pt idx="820" formatCode="0.00">
                  <c:v>19.245519954406198</c:v>
                </c:pt>
                <c:pt idx="821" formatCode="0.00">
                  <c:v>19.6220905962813</c:v>
                </c:pt>
                <c:pt idx="822" formatCode="0.00">
                  <c:v>18.572286484509998</c:v>
                </c:pt>
                <c:pt idx="823" formatCode="0.00">
                  <c:v>18.998939203563399</c:v>
                </c:pt>
                <c:pt idx="824" formatCode="0.00">
                  <c:v>19.289326725169499</c:v>
                </c:pt>
                <c:pt idx="825" formatCode="0.00">
                  <c:v>18.373778251978901</c:v>
                </c:pt>
                <c:pt idx="826" formatCode="0.00">
                  <c:v>17.963255435356199</c:v>
                </c:pt>
                <c:pt idx="827" formatCode="0.00">
                  <c:v>16.934745171504002</c:v>
                </c:pt>
                <c:pt idx="828" formatCode="0.00">
                  <c:v>17.0361973211369</c:v>
                </c:pt>
                <c:pt idx="829" formatCode="0.00">
                  <c:v>17.9997661613852</c:v>
                </c:pt>
                <c:pt idx="830" formatCode="0.00">
                  <c:v>18.320704410323401</c:v>
                </c:pt>
                <c:pt idx="831" formatCode="0.00">
                  <c:v>18.7899572926103</c:v>
                </c:pt>
                <c:pt idx="832" formatCode="0.00">
                  <c:v>18.472278432768199</c:v>
                </c:pt>
                <c:pt idx="833" formatCode="0.00">
                  <c:v>18.7017341788534</c:v>
                </c:pt>
                <c:pt idx="834" formatCode="0.00">
                  <c:v>19.586282512911001</c:v>
                </c:pt>
                <c:pt idx="835" formatCode="0.00">
                  <c:v>18.941610655684102</c:v>
                </c:pt>
                <c:pt idx="836" formatCode="0.00">
                  <c:v>19.495038242792699</c:v>
                </c:pt>
                <c:pt idx="837" formatCode="0.00">
                  <c:v>18.95159889</c:v>
                </c:pt>
                <c:pt idx="838" formatCode="0.00">
                  <c:v>19.76135756</c:v>
                </c:pt>
                <c:pt idx="839" formatCode="0.00">
                  <c:v>20.21861968</c:v>
                </c:pt>
                <c:pt idx="840" formatCode="0.00">
                  <c:v>23.6471388371925</c:v>
                </c:pt>
                <c:pt idx="841" formatCode="0.00">
                  <c:v>23.6407286373801</c:v>
                </c:pt>
                <c:pt idx="842" formatCode="0.00">
                  <c:v>19.132897900887301</c:v>
                </c:pt>
                <c:pt idx="843" formatCode="0.00">
                  <c:v>22.046417927841599</c:v>
                </c:pt>
                <c:pt idx="844" formatCode="0.00">
                  <c:v>23.304717432950198</c:v>
                </c:pt>
                <c:pt idx="845" formatCode="0.00">
                  <c:v>24.781776093550398</c:v>
                </c:pt>
                <c:pt idx="846" formatCode="0.00">
                  <c:v>25.9999926319202</c:v>
                </c:pt>
                <c:pt idx="847" formatCode="0.00">
                  <c:v>27.4921780011348</c:v>
                </c:pt>
                <c:pt idx="848" formatCode="0.00">
                  <c:v>27.2798627462106</c:v>
                </c:pt>
                <c:pt idx="849" formatCode="0.00">
                  <c:v>27.937414104764201</c:v>
                </c:pt>
                <c:pt idx="850" formatCode="0.00">
                  <c:v>29.002145133611201</c:v>
                </c:pt>
                <c:pt idx="851" formatCode="0.00">
                  <c:v>30.1978426084825</c:v>
                </c:pt>
                <c:pt idx="852" formatCode="0.00">
                  <c:v>25.2445330117115</c:v>
                </c:pt>
                <c:pt idx="853" formatCode="0.00">
                  <c:v>25.841310254192202</c:v>
                </c:pt>
                <c:pt idx="854" formatCode="0.00">
                  <c:v>26.021481640936901</c:v>
                </c:pt>
                <c:pt idx="855" formatCode="0.00">
                  <c:v>23.591068645322999</c:v>
                </c:pt>
                <c:pt idx="856" formatCode="0.00">
                  <c:v>23.743018685199999</c:v>
                </c:pt>
                <c:pt idx="857" formatCode="0.00">
                  <c:v>24.145434345448301</c:v>
                </c:pt>
                <c:pt idx="858" formatCode="0.00">
                  <c:v>23.0080821311821</c:v>
                </c:pt>
                <c:pt idx="859" formatCode="0.00">
                  <c:v>23.485217568280099</c:v>
                </c:pt>
                <c:pt idx="860" formatCode="0.00">
                  <c:v>23.439540931139899</c:v>
                </c:pt>
                <c:pt idx="861" formatCode="0.00">
                  <c:v>21.424077340185399</c:v>
                </c:pt>
                <c:pt idx="862" formatCode="0.00">
                  <c:v>22.416726703808699</c:v>
                </c:pt>
                <c:pt idx="863" formatCode="0.00">
                  <c:v>22.4522007924691</c:v>
                </c:pt>
                <c:pt idx="864" formatCode="0.00">
                  <c:v>21.763492101256201</c:v>
                </c:pt>
                <c:pt idx="865" formatCode="0.00">
                  <c:v>21.107634783022501</c:v>
                </c:pt>
                <c:pt idx="866" formatCode="0.00">
                  <c:v>20.894866849067402</c:v>
                </c:pt>
                <c:pt idx="867" formatCode="0.00">
                  <c:v>21.423046150844002</c:v>
                </c:pt>
                <c:pt idx="868" formatCode="0.00">
                  <c:v>19.710996194750699</c:v>
                </c:pt>
                <c:pt idx="869" formatCode="0.00">
                  <c:v>19.021107751975801</c:v>
                </c:pt>
                <c:pt idx="870" formatCode="0.00">
                  <c:v>19.240221828734398</c:v>
                </c:pt>
                <c:pt idx="871" formatCode="0.00">
                  <c:v>20.454296606167901</c:v>
                </c:pt>
                <c:pt idx="872" formatCode="0.00">
                  <c:v>18.9391592936894</c:v>
                </c:pt>
                <c:pt idx="873" formatCode="0.00">
                  <c:v>18.918765940594099</c:v>
                </c:pt>
                <c:pt idx="874" formatCode="0.00">
                  <c:v>19.890777207412999</c:v>
                </c:pt>
                <c:pt idx="875" formatCode="0.00">
                  <c:v>19.864843625285602</c:v>
                </c:pt>
                <c:pt idx="876" formatCode="0.00">
                  <c:v>19.7904187278269</c:v>
                </c:pt>
                <c:pt idx="877" formatCode="0.00">
                  <c:v>20.385173322340499</c:v>
                </c:pt>
                <c:pt idx="878" formatCode="0.00">
                  <c:v>19.8299062109629</c:v>
                </c:pt>
                <c:pt idx="879" formatCode="0.00">
                  <c:v>19.8052252186449</c:v>
                </c:pt>
                <c:pt idx="880" formatCode="0.00">
                  <c:v>19.923946093224401</c:v>
                </c:pt>
                <c:pt idx="881" formatCode="0.00">
                  <c:v>20.881176631427198</c:v>
                </c:pt>
                <c:pt idx="882" formatCode="0.00">
                  <c:v>21.467026190476201</c:v>
                </c:pt>
                <c:pt idx="883" formatCode="0.00">
                  <c:v>21.2255176</c:v>
                </c:pt>
                <c:pt idx="884" formatCode="0.00">
                  <c:v>20.9956904761905</c:v>
                </c:pt>
                <c:pt idx="885" formatCode="0.00">
                  <c:v>19.9943844377839</c:v>
                </c:pt>
                <c:pt idx="886" formatCode="0.00">
                  <c:v>20.887291401676599</c:v>
                </c:pt>
                <c:pt idx="887" formatCode="0.00">
                  <c:v>21.940952091041101</c:v>
                </c:pt>
                <c:pt idx="888" formatCode="0.00">
                  <c:v>22.282216069937899</c:v>
                </c:pt>
                <c:pt idx="889" formatCode="0.00">
                  <c:v>23.2444184212967</c:v>
                </c:pt>
                <c:pt idx="890" formatCode="0.00">
                  <c:v>23.980022725164599</c:v>
                </c:pt>
                <c:pt idx="891" formatCode="0.00">
                  <c:v>23.329801619969</c:v>
                </c:pt>
                <c:pt idx="892" formatCode="0.00">
                  <c:v>23.889867002829199</c:v>
                </c:pt>
                <c:pt idx="893" formatCode="0.00">
                  <c:v>24.7108721639135</c:v>
                </c:pt>
                <c:pt idx="894" formatCode="0.00">
                  <c:v>24.499024751161201</c:v>
                </c:pt>
                <c:pt idx="895" formatCode="0.00">
                  <c:v>24.234525746516301</c:v>
                </c:pt>
                <c:pt idx="896" formatCode="0.00">
                  <c:v>24.8673324485733</c:v>
                </c:pt>
                <c:pt idx="897" formatCode="0.00">
                  <c:v>24.821389976859798</c:v>
                </c:pt>
                <c:pt idx="898" formatCode="0.00">
                  <c:v>25.4110215975317</c:v>
                </c:pt>
                <c:pt idx="899" formatCode="0.00">
                  <c:v>25.758092950805601</c:v>
                </c:pt>
                <c:pt idx="900" formatCode="0.00">
                  <c:v>25.3111898916356</c:v>
                </c:pt>
                <c:pt idx="901" formatCode="0.00">
                  <c:v>25.561674568235699</c:v>
                </c:pt>
                <c:pt idx="902" formatCode="0.00">
                  <c:v>24.060207132576998</c:v>
                </c:pt>
                <c:pt idx="903" formatCode="0.00">
                  <c:v>22.1990065900447</c:v>
                </c:pt>
                <c:pt idx="904" formatCode="0.00">
                  <c:v>24.0239768645609</c:v>
                </c:pt>
                <c:pt idx="905" formatCode="0.00">
                  <c:v>24.9295167024971</c:v>
                </c:pt>
                <c:pt idx="906" formatCode="0.00">
                  <c:v>25.2263548958333</c:v>
                </c:pt>
                <c:pt idx="907" formatCode="0.00">
                  <c:v>25.676881105769201</c:v>
                </c:pt>
              </c:numCache>
            </c:numRef>
          </c:yVal>
          <c:smooth val="0"/>
          <c:extLst>
            <c:ext xmlns:c16="http://schemas.microsoft.com/office/drawing/2014/chart" uri="{C3380CC4-5D6E-409C-BE32-E72D297353CC}">
              <c16:uniqueId val="{0000000C-CF7B-044C-99AF-C44A7F96F353}"/>
            </c:ext>
          </c:extLst>
        </c:ser>
        <c:ser>
          <c:idx val="5"/>
          <c:order val="5"/>
          <c:tx>
            <c:strRef>
              <c:f>Sheet1!$G$1</c:f>
              <c:strCache>
                <c:ptCount val="1"/>
                <c:pt idx="0">
                  <c:v>key points</c:v>
                </c:pt>
              </c:strCache>
            </c:strRef>
          </c:tx>
          <c:spPr>
            <a:ln w="25400" cap="rnd">
              <a:noFill/>
              <a:round/>
            </a:ln>
            <a:effectLst/>
          </c:spPr>
          <c:marker>
            <c:symbol val="circle"/>
            <c:size val="5"/>
            <c:spPr>
              <a:solidFill>
                <a:schemeClr val="accent6"/>
              </a:solidFill>
              <a:ln w="9525">
                <a:solidFill>
                  <a:schemeClr val="accent6"/>
                </a:solidFill>
              </a:ln>
              <a:effectLst/>
            </c:spPr>
          </c:marker>
          <c:dPt>
            <c:idx val="5"/>
            <c:marker>
              <c:symbol val="circle"/>
              <c:size val="5"/>
              <c:spPr>
                <a:solidFill>
                  <a:srgbClr val="8BDDFF"/>
                </a:solidFill>
                <a:ln w="9525">
                  <a:noFill/>
                </a:ln>
                <a:effectLst/>
              </c:spPr>
            </c:marker>
            <c:bubble3D val="0"/>
            <c:extLst>
              <c:ext xmlns:c16="http://schemas.microsoft.com/office/drawing/2014/chart" uri="{C3380CC4-5D6E-409C-BE32-E72D297353CC}">
                <c16:uniqueId val="{0000000D-CF7B-044C-99AF-C44A7F96F353}"/>
              </c:ext>
            </c:extLst>
          </c:dPt>
          <c:dPt>
            <c:idx val="6"/>
            <c:marker>
              <c:symbol val="circle"/>
              <c:size val="2"/>
              <c:spPr>
                <a:solidFill>
                  <a:schemeClr val="accent6"/>
                </a:solidFill>
                <a:ln w="9525">
                  <a:solidFill>
                    <a:schemeClr val="accent6"/>
                  </a:solidFill>
                </a:ln>
                <a:effectLst/>
              </c:spPr>
            </c:marker>
            <c:bubble3D val="0"/>
            <c:extLst>
              <c:ext xmlns:c16="http://schemas.microsoft.com/office/drawing/2014/chart" uri="{C3380CC4-5D6E-409C-BE32-E72D297353CC}">
                <c16:uniqueId val="{0000000E-CF7B-044C-99AF-C44A7F96F353}"/>
              </c:ext>
            </c:extLst>
          </c:dPt>
          <c:dPt>
            <c:idx val="7"/>
            <c:marker>
              <c:symbol val="circle"/>
              <c:size val="2"/>
              <c:spPr>
                <a:solidFill>
                  <a:schemeClr val="accent6"/>
                </a:solidFill>
                <a:ln w="9525">
                  <a:solidFill>
                    <a:schemeClr val="accent6"/>
                  </a:solidFill>
                </a:ln>
                <a:effectLst/>
              </c:spPr>
            </c:marker>
            <c:bubble3D val="0"/>
            <c:extLst>
              <c:ext xmlns:c16="http://schemas.microsoft.com/office/drawing/2014/chart" uri="{C3380CC4-5D6E-409C-BE32-E72D297353CC}">
                <c16:uniqueId val="{0000000F-CF7B-044C-99AF-C44A7F96F353}"/>
              </c:ext>
            </c:extLst>
          </c:dPt>
          <c:xVal>
            <c:numRef>
              <c:f>Sheet1!$B$902:$B$912</c:f>
              <c:numCache>
                <c:formatCode>0.00</c:formatCode>
                <c:ptCount val="11"/>
                <c:pt idx="0">
                  <c:v>4.6290476190476202</c:v>
                </c:pt>
                <c:pt idx="1">
                  <c:v>4.4510526315789498</c:v>
                </c:pt>
                <c:pt idx="2">
                  <c:v>4.2804761904761897</c:v>
                </c:pt>
                <c:pt idx="3">
                  <c:v>4.2790476190476197</c:v>
                </c:pt>
                <c:pt idx="4">
                  <c:v>4.4238095238095196</c:v>
                </c:pt>
                <c:pt idx="5">
                  <c:v>4.3834999999999997</c:v>
                </c:pt>
                <c:pt idx="6" formatCode="General">
                  <c:v>4.3899999999999997</c:v>
                </c:pt>
                <c:pt idx="7" formatCode="General">
                  <c:v>4.26</c:v>
                </c:pt>
                <c:pt idx="8" formatCode="General">
                  <c:v>4.12</c:v>
                </c:pt>
                <c:pt idx="9">
                  <c:v>4.16</c:v>
                </c:pt>
                <c:pt idx="10">
                  <c:v>4.16</c:v>
                </c:pt>
              </c:numCache>
            </c:numRef>
          </c:xVal>
          <c:yVal>
            <c:numRef>
              <c:f>Sheet1!$G$902:$G$912</c:f>
              <c:numCache>
                <c:formatCode>General</c:formatCode>
                <c:ptCount val="11"/>
                <c:pt idx="8" formatCode="0.00">
                  <c:v>26.378277624198699</c:v>
                </c:pt>
                <c:pt idx="9">
                  <c:v>26.8</c:v>
                </c:pt>
                <c:pt idx="10" formatCode="0.0">
                  <c:v>25.548100000000002</c:v>
                </c:pt>
              </c:numCache>
            </c:numRef>
          </c:yVal>
          <c:smooth val="0"/>
          <c:extLst>
            <c:ext xmlns:c16="http://schemas.microsoft.com/office/drawing/2014/chart" uri="{C3380CC4-5D6E-409C-BE32-E72D297353CC}">
              <c16:uniqueId val="{00000010-CF7B-044C-99AF-C44A7F96F353}"/>
            </c:ext>
          </c:extLst>
        </c:ser>
        <c:dLbls>
          <c:showLegendKey val="0"/>
          <c:showVal val="0"/>
          <c:showCatName val="0"/>
          <c:showSerName val="0"/>
          <c:showPercent val="0"/>
          <c:showBubbleSize val="0"/>
        </c:dLbls>
        <c:axId val="293960143"/>
        <c:axId val="156685344"/>
      </c:scatterChart>
      <c:valAx>
        <c:axId val="293960143"/>
        <c:scaling>
          <c:orientation val="minMax"/>
          <c:max val="16"/>
        </c:scaling>
        <c:delete val="0"/>
        <c:axPos val="b"/>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56685344"/>
        <c:crosses val="autoZero"/>
        <c:crossBetween val="midCat"/>
      </c:valAx>
      <c:valAx>
        <c:axId val="156685344"/>
        <c:scaling>
          <c:orientation val="minMax"/>
          <c:max val="35"/>
          <c:min val="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93960143"/>
        <c:crosses val="autoZero"/>
        <c:crossBetween val="midCat"/>
      </c:valAx>
      <c:valAx>
        <c:axId val="1998852287"/>
        <c:scaling>
          <c:orientation val="minMax"/>
          <c:max val="35"/>
          <c:min val="5"/>
        </c:scaling>
        <c:delete val="1"/>
        <c:axPos val="r"/>
        <c:numFmt formatCode="0.00" sourceLinked="1"/>
        <c:majorTickMark val="out"/>
        <c:minorTickMark val="none"/>
        <c:tickLblPos val="nextTo"/>
        <c:crossAx val="1998855263"/>
        <c:crosses val="max"/>
        <c:crossBetween val="between"/>
      </c:valAx>
      <c:catAx>
        <c:axId val="1998855263"/>
        <c:scaling>
          <c:orientation val="minMax"/>
        </c:scaling>
        <c:delete val="1"/>
        <c:axPos val="b"/>
        <c:numFmt formatCode="General" sourceLinked="1"/>
        <c:majorTickMark val="out"/>
        <c:minorTickMark val="none"/>
        <c:tickLblPos val="nextTo"/>
        <c:crossAx val="199885228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ln(Nominal Advanced Foreign Economies Index), exp(Nominal Advanced Foreign Economies Index)</c:v>
                </c:pt>
              </c:strCache>
            </c:strRef>
          </c:tx>
          <c:spPr>
            <a:ln w="28575" cap="rnd">
              <a:solidFill>
                <a:schemeClr val="accent1"/>
              </a:solidFill>
              <a:round/>
            </a:ln>
            <a:effectLst/>
          </c:spPr>
          <c:marker>
            <c:symbol val="none"/>
          </c:marker>
          <c:cat>
            <c:numRef>
              <c:f>Sheet1!$A$2:$A$670</c:f>
              <c:numCache>
                <c:formatCode>m/d/yy</c:formatCode>
                <c:ptCount val="669"/>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pt idx="632">
                  <c:v>44805</c:v>
                </c:pt>
                <c:pt idx="633">
                  <c:v>44835</c:v>
                </c:pt>
                <c:pt idx="634">
                  <c:v>44866</c:v>
                </c:pt>
                <c:pt idx="635">
                  <c:v>44896</c:v>
                </c:pt>
                <c:pt idx="636">
                  <c:v>44927</c:v>
                </c:pt>
                <c:pt idx="637">
                  <c:v>44958</c:v>
                </c:pt>
                <c:pt idx="638">
                  <c:v>44986</c:v>
                </c:pt>
                <c:pt idx="639">
                  <c:v>45017</c:v>
                </c:pt>
                <c:pt idx="640">
                  <c:v>45047</c:v>
                </c:pt>
                <c:pt idx="641">
                  <c:v>45078</c:v>
                </c:pt>
                <c:pt idx="642">
                  <c:v>45108</c:v>
                </c:pt>
                <c:pt idx="643">
                  <c:v>45139</c:v>
                </c:pt>
                <c:pt idx="644">
                  <c:v>45170</c:v>
                </c:pt>
                <c:pt idx="645">
                  <c:v>45200</c:v>
                </c:pt>
                <c:pt idx="646">
                  <c:v>45231</c:v>
                </c:pt>
                <c:pt idx="647">
                  <c:v>45261</c:v>
                </c:pt>
                <c:pt idx="648">
                  <c:v>45292</c:v>
                </c:pt>
                <c:pt idx="649">
                  <c:v>45323</c:v>
                </c:pt>
                <c:pt idx="650">
                  <c:v>45352</c:v>
                </c:pt>
                <c:pt idx="651">
                  <c:v>45383</c:v>
                </c:pt>
                <c:pt idx="652">
                  <c:v>45413</c:v>
                </c:pt>
                <c:pt idx="653">
                  <c:v>45444</c:v>
                </c:pt>
                <c:pt idx="654">
                  <c:v>45474</c:v>
                </c:pt>
                <c:pt idx="655">
                  <c:v>45505</c:v>
                </c:pt>
                <c:pt idx="656">
                  <c:v>45536</c:v>
                </c:pt>
                <c:pt idx="657">
                  <c:v>45566</c:v>
                </c:pt>
                <c:pt idx="658">
                  <c:v>45597</c:v>
                </c:pt>
                <c:pt idx="659">
                  <c:v>45627</c:v>
                </c:pt>
                <c:pt idx="660">
                  <c:v>45658</c:v>
                </c:pt>
                <c:pt idx="661">
                  <c:v>45689</c:v>
                </c:pt>
                <c:pt idx="662">
                  <c:v>45717</c:v>
                </c:pt>
                <c:pt idx="663">
                  <c:v>45748</c:v>
                </c:pt>
                <c:pt idx="664">
                  <c:v>45778</c:v>
                </c:pt>
                <c:pt idx="665">
                  <c:v>45809</c:v>
                </c:pt>
                <c:pt idx="666">
                  <c:v>45839</c:v>
                </c:pt>
                <c:pt idx="667">
                  <c:v>45870</c:v>
                </c:pt>
                <c:pt idx="668">
                  <c:v>45901</c:v>
                </c:pt>
              </c:numCache>
            </c:numRef>
          </c:cat>
          <c:val>
            <c:numRef>
              <c:f>Sheet1!$B$2:$B$670</c:f>
              <c:numCache>
                <c:formatCode>General</c:formatCode>
                <c:ptCount val="669"/>
                <c:pt idx="38">
                  <c:v>113.98650000000001</c:v>
                </c:pt>
                <c:pt idx="39">
                  <c:v>114.99009999999997</c:v>
                </c:pt>
                <c:pt idx="40">
                  <c:v>114.14900000000003</c:v>
                </c:pt>
                <c:pt idx="41">
                  <c:v>112.02930000000005</c:v>
                </c:pt>
                <c:pt idx="42">
                  <c:v>109.93110000000003</c:v>
                </c:pt>
                <c:pt idx="43">
                  <c:v>111.48350000000001</c:v>
                </c:pt>
                <c:pt idx="44">
                  <c:v>111.69139999999997</c:v>
                </c:pt>
                <c:pt idx="45">
                  <c:v>111.12020000000001</c:v>
                </c:pt>
                <c:pt idx="46">
                  <c:v>114.19920000000002</c:v>
                </c:pt>
                <c:pt idx="47">
                  <c:v>116.02930000000003</c:v>
                </c:pt>
                <c:pt idx="48">
                  <c:v>119.92280000000004</c:v>
                </c:pt>
                <c:pt idx="49">
                  <c:v>117.68580000000001</c:v>
                </c:pt>
                <c:pt idx="50">
                  <c:v>115.25029999999997</c:v>
                </c:pt>
                <c:pt idx="51">
                  <c:v>113.70949999999998</c:v>
                </c:pt>
                <c:pt idx="52">
                  <c:v>112.68819999999997</c:v>
                </c:pt>
                <c:pt idx="53">
                  <c:v>113.98100000000004</c:v>
                </c:pt>
                <c:pt idx="54">
                  <c:v>114.87889999999997</c:v>
                </c:pt>
                <c:pt idx="55">
                  <c:v>116.79369999999999</c:v>
                </c:pt>
                <c:pt idx="56">
                  <c:v>117.51369999999999</c:v>
                </c:pt>
                <c:pt idx="57">
                  <c:v>116.94749999999998</c:v>
                </c:pt>
                <c:pt idx="58">
                  <c:v>116.36729999999997</c:v>
                </c:pt>
                <c:pt idx="59">
                  <c:v>115.39459999999998</c:v>
                </c:pt>
                <c:pt idx="60">
                  <c:v>114.24560000000001</c:v>
                </c:pt>
                <c:pt idx="61">
                  <c:v>113.05200000000001</c:v>
                </c:pt>
                <c:pt idx="62">
                  <c:v>112.27109999999999</c:v>
                </c:pt>
                <c:pt idx="63">
                  <c:v>113.85610000000003</c:v>
                </c:pt>
                <c:pt idx="64">
                  <c:v>114.15679999999998</c:v>
                </c:pt>
                <c:pt idx="65">
                  <c:v>114.29670000000004</c:v>
                </c:pt>
                <c:pt idx="66">
                  <c:v>117.14500000000004</c:v>
                </c:pt>
                <c:pt idx="67">
                  <c:v>119.31649999999996</c:v>
                </c:pt>
                <c:pt idx="68">
                  <c:v>120.03820000000002</c:v>
                </c:pt>
                <c:pt idx="69">
                  <c:v>119.96599999999997</c:v>
                </c:pt>
                <c:pt idx="70">
                  <c:v>119.60549999999996</c:v>
                </c:pt>
                <c:pt idx="71">
                  <c:v>120.41540000000003</c:v>
                </c:pt>
                <c:pt idx="72">
                  <c:v>120.0219</c:v>
                </c:pt>
                <c:pt idx="73">
                  <c:v>119.65900000000003</c:v>
                </c:pt>
                <c:pt idx="74">
                  <c:v>120.5333</c:v>
                </c:pt>
                <c:pt idx="75">
                  <c:v>121.19600000000003</c:v>
                </c:pt>
                <c:pt idx="76">
                  <c:v>121.39780000000005</c:v>
                </c:pt>
                <c:pt idx="77">
                  <c:v>121.58060000000002</c:v>
                </c:pt>
                <c:pt idx="78">
                  <c:v>121.03400000000003</c:v>
                </c:pt>
                <c:pt idx="79">
                  <c:v>121.00000000000003</c:v>
                </c:pt>
                <c:pt idx="80">
                  <c:v>120.21400000000001</c:v>
                </c:pt>
                <c:pt idx="81">
                  <c:v>120.63209999999998</c:v>
                </c:pt>
                <c:pt idx="82">
                  <c:v>121.49519999999997</c:v>
                </c:pt>
                <c:pt idx="83">
                  <c:v>122.72140000000003</c:v>
                </c:pt>
                <c:pt idx="84">
                  <c:v>121.98469999999998</c:v>
                </c:pt>
                <c:pt idx="85">
                  <c:v>122.33729999999998</c:v>
                </c:pt>
                <c:pt idx="86">
                  <c:v>122.76049999999998</c:v>
                </c:pt>
                <c:pt idx="87">
                  <c:v>122.14600000000006</c:v>
                </c:pt>
                <c:pt idx="88">
                  <c:v>122.10580000000004</c:v>
                </c:pt>
                <c:pt idx="89">
                  <c:v>122.0248</c:v>
                </c:pt>
                <c:pt idx="90">
                  <c:v>120.94540000000003</c:v>
                </c:pt>
                <c:pt idx="91">
                  <c:v>121.98930000000001</c:v>
                </c:pt>
                <c:pt idx="92">
                  <c:v>122.20470000000002</c:v>
                </c:pt>
                <c:pt idx="93">
                  <c:v>121.16259999999997</c:v>
                </c:pt>
                <c:pt idx="94">
                  <c:v>119.79520000000001</c:v>
                </c:pt>
                <c:pt idx="95">
                  <c:v>117.61590000000004</c:v>
                </c:pt>
                <c:pt idx="96">
                  <c:v>116.53759999999998</c:v>
                </c:pt>
                <c:pt idx="97">
                  <c:v>116.48519999999998</c:v>
                </c:pt>
                <c:pt idx="98">
                  <c:v>115.48569999999995</c:v>
                </c:pt>
                <c:pt idx="99">
                  <c:v>115.20280000000004</c:v>
                </c:pt>
                <c:pt idx="100">
                  <c:v>116.11920000000003</c:v>
                </c:pt>
                <c:pt idx="101">
                  <c:v>114.19570000000002</c:v>
                </c:pt>
                <c:pt idx="102">
                  <c:v>111.53899999999997</c:v>
                </c:pt>
                <c:pt idx="103">
                  <c:v>109.3155</c:v>
                </c:pt>
                <c:pt idx="104">
                  <c:v>109.69550000000002</c:v>
                </c:pt>
                <c:pt idx="105">
                  <c:v>107.32709999999997</c:v>
                </c:pt>
                <c:pt idx="106">
                  <c:v>109.67260000000003</c:v>
                </c:pt>
                <c:pt idx="107">
                  <c:v>109.89090000000003</c:v>
                </c:pt>
                <c:pt idx="108">
                  <c:v>109.7778</c:v>
                </c:pt>
                <c:pt idx="109">
                  <c:v>110.48310000000002</c:v>
                </c:pt>
                <c:pt idx="110">
                  <c:v>110.48849999999996</c:v>
                </c:pt>
                <c:pt idx="111">
                  <c:v>111.23360000000001</c:v>
                </c:pt>
                <c:pt idx="112">
                  <c:v>112.15980000000005</c:v>
                </c:pt>
                <c:pt idx="113">
                  <c:v>111.99389999999995</c:v>
                </c:pt>
                <c:pt idx="114">
                  <c:v>109.67899999999999</c:v>
                </c:pt>
                <c:pt idx="115">
                  <c:v>110.15249999999999</c:v>
                </c:pt>
                <c:pt idx="116">
                  <c:v>110.10289999999998</c:v>
                </c:pt>
                <c:pt idx="117">
                  <c:v>111.61339999999996</c:v>
                </c:pt>
                <c:pt idx="118">
                  <c:v>113.2454</c:v>
                </c:pt>
                <c:pt idx="119">
                  <c:v>111.34650000000003</c:v>
                </c:pt>
                <c:pt idx="120">
                  <c:v>110.38370000000002</c:v>
                </c:pt>
                <c:pt idx="121">
                  <c:v>111.14679999999998</c:v>
                </c:pt>
                <c:pt idx="122">
                  <c:v>114.7852</c:v>
                </c:pt>
                <c:pt idx="123">
                  <c:v>115.84090000000002</c:v>
                </c:pt>
                <c:pt idx="124">
                  <c:v>110.80090000000004</c:v>
                </c:pt>
                <c:pt idx="125">
                  <c:v>108.30099999999997</c:v>
                </c:pt>
                <c:pt idx="126">
                  <c:v>108.06860000000002</c:v>
                </c:pt>
                <c:pt idx="127">
                  <c:v>109.453</c:v>
                </c:pt>
                <c:pt idx="128">
                  <c:v>108.41009999999996</c:v>
                </c:pt>
                <c:pt idx="129">
                  <c:v>108.78489999999995</c:v>
                </c:pt>
                <c:pt idx="130">
                  <c:v>111.34730000000002</c:v>
                </c:pt>
                <c:pt idx="131">
                  <c:v>112.55549999999999</c:v>
                </c:pt>
                <c:pt idx="132">
                  <c:v>111.97150000000003</c:v>
                </c:pt>
                <c:pt idx="133">
                  <c:v>115.70290000000004</c:v>
                </c:pt>
                <c:pt idx="134">
                  <c:v>116.00769999999999</c:v>
                </c:pt>
                <c:pt idx="135">
                  <c:v>118.29859999999999</c:v>
                </c:pt>
                <c:pt idx="136">
                  <c:v>122.2064</c:v>
                </c:pt>
                <c:pt idx="137">
                  <c:v>124.78919999999997</c:v>
                </c:pt>
                <c:pt idx="138">
                  <c:v>127.74760000000003</c:v>
                </c:pt>
                <c:pt idx="139">
                  <c:v>129.75839999999999</c:v>
                </c:pt>
                <c:pt idx="140">
                  <c:v>126.22490000000001</c:v>
                </c:pt>
                <c:pt idx="141">
                  <c:v>125.26250000000006</c:v>
                </c:pt>
                <c:pt idx="142">
                  <c:v>122.97839999999995</c:v>
                </c:pt>
                <c:pt idx="143">
                  <c:v>122.96770000000001</c:v>
                </c:pt>
                <c:pt idx="144">
                  <c:v>124.75889999999995</c:v>
                </c:pt>
                <c:pt idx="145">
                  <c:v>128.62899999999996</c:v>
                </c:pt>
                <c:pt idx="146">
                  <c:v>130.84660000000002</c:v>
                </c:pt>
                <c:pt idx="147">
                  <c:v>132.36999999999998</c:v>
                </c:pt>
                <c:pt idx="148">
                  <c:v>130.03549999999998</c:v>
                </c:pt>
                <c:pt idx="149">
                  <c:v>136.25930000000005</c:v>
                </c:pt>
                <c:pt idx="150">
                  <c:v>137.84829999999994</c:v>
                </c:pt>
                <c:pt idx="151">
                  <c:v>138.09329999999994</c:v>
                </c:pt>
                <c:pt idx="152">
                  <c:v>139.03319999999994</c:v>
                </c:pt>
                <c:pt idx="153">
                  <c:v>141.11660000000003</c:v>
                </c:pt>
                <c:pt idx="154">
                  <c:v>141.24850000000001</c:v>
                </c:pt>
                <c:pt idx="155">
                  <c:v>136.72300000000004</c:v>
                </c:pt>
                <c:pt idx="156">
                  <c:v>134.77990000000005</c:v>
                </c:pt>
                <c:pt idx="157">
                  <c:v>136.37969999999999</c:v>
                </c:pt>
                <c:pt idx="158">
                  <c:v>137.73910000000004</c:v>
                </c:pt>
                <c:pt idx="159">
                  <c:v>138.41260000000003</c:v>
                </c:pt>
                <c:pt idx="160">
                  <c:v>138.01589999999993</c:v>
                </c:pt>
                <c:pt idx="161">
                  <c:v>140.53210000000007</c:v>
                </c:pt>
                <c:pt idx="162">
                  <c:v>141.52900000000002</c:v>
                </c:pt>
                <c:pt idx="163">
                  <c:v>143.87009999999998</c:v>
                </c:pt>
                <c:pt idx="164">
                  <c:v>143.63630000000001</c:v>
                </c:pt>
                <c:pt idx="165">
                  <c:v>141.18120000000005</c:v>
                </c:pt>
                <c:pt idx="166">
                  <c:v>143.1841</c:v>
                </c:pt>
                <c:pt idx="167">
                  <c:v>145.07100000000003</c:v>
                </c:pt>
                <c:pt idx="168">
                  <c:v>146.15610000000007</c:v>
                </c:pt>
                <c:pt idx="169">
                  <c:v>144.27510000000001</c:v>
                </c:pt>
                <c:pt idx="170">
                  <c:v>141.84530000000007</c:v>
                </c:pt>
                <c:pt idx="171">
                  <c:v>143.35660000000001</c:v>
                </c:pt>
                <c:pt idx="172">
                  <c:v>146.71419999999995</c:v>
                </c:pt>
                <c:pt idx="173">
                  <c:v>147.73660000000007</c:v>
                </c:pt>
                <c:pt idx="174">
                  <c:v>152.53550000000004</c:v>
                </c:pt>
                <c:pt idx="175">
                  <c:v>152.33160000000007</c:v>
                </c:pt>
                <c:pt idx="176">
                  <c:v>156.0162</c:v>
                </c:pt>
                <c:pt idx="177">
                  <c:v>157.59780000000003</c:v>
                </c:pt>
                <c:pt idx="178">
                  <c:v>155.49759999999998</c:v>
                </c:pt>
                <c:pt idx="179">
                  <c:v>158.7774</c:v>
                </c:pt>
                <c:pt idx="180">
                  <c:v>161.87680000000006</c:v>
                </c:pt>
                <c:pt idx="181">
                  <c:v>167.05659999999997</c:v>
                </c:pt>
                <c:pt idx="182">
                  <c:v>167.75689999999994</c:v>
                </c:pt>
                <c:pt idx="183">
                  <c:v>161.58809999999997</c:v>
                </c:pt>
                <c:pt idx="184">
                  <c:v>161.91900000000004</c:v>
                </c:pt>
                <c:pt idx="185">
                  <c:v>160.10929999999993</c:v>
                </c:pt>
                <c:pt idx="186">
                  <c:v>154.73320000000007</c:v>
                </c:pt>
                <c:pt idx="187">
                  <c:v>152.38069999999993</c:v>
                </c:pt>
                <c:pt idx="188">
                  <c:v>153.70880000000005</c:v>
                </c:pt>
                <c:pt idx="189">
                  <c:v>145.97420000000005</c:v>
                </c:pt>
                <c:pt idx="190">
                  <c:v>143.4023</c:v>
                </c:pt>
                <c:pt idx="191">
                  <c:v>142.49299999999999</c:v>
                </c:pt>
                <c:pt idx="192">
                  <c:v>141.18180000000004</c:v>
                </c:pt>
                <c:pt idx="193">
                  <c:v>135.98060000000007</c:v>
                </c:pt>
                <c:pt idx="194">
                  <c:v>133.20379999999997</c:v>
                </c:pt>
                <c:pt idx="195">
                  <c:v>131.97719999999998</c:v>
                </c:pt>
                <c:pt idx="196">
                  <c:v>128.98169999999996</c:v>
                </c:pt>
                <c:pt idx="197">
                  <c:v>129.79719999999998</c:v>
                </c:pt>
                <c:pt idx="198">
                  <c:v>126.44339999999998</c:v>
                </c:pt>
                <c:pt idx="199">
                  <c:v>124.39269999999996</c:v>
                </c:pt>
                <c:pt idx="200">
                  <c:v>124.2677</c:v>
                </c:pt>
                <c:pt idx="201">
                  <c:v>124.30759999999998</c:v>
                </c:pt>
                <c:pt idx="202">
                  <c:v>126.13230000000001</c:v>
                </c:pt>
                <c:pt idx="203">
                  <c:v>124.95630000000001</c:v>
                </c:pt>
                <c:pt idx="204">
                  <c:v>120.17229999999995</c:v>
                </c:pt>
                <c:pt idx="205">
                  <c:v>118.25350000000005</c:v>
                </c:pt>
                <c:pt idx="206">
                  <c:v>117.07589999999999</c:v>
                </c:pt>
                <c:pt idx="207">
                  <c:v>114.3651</c:v>
                </c:pt>
                <c:pt idx="208">
                  <c:v>113.71270000000001</c:v>
                </c:pt>
                <c:pt idx="209">
                  <c:v>115.42359999999999</c:v>
                </c:pt>
                <c:pt idx="210">
                  <c:v>117.08739999999996</c:v>
                </c:pt>
                <c:pt idx="211">
                  <c:v>116.65799999999997</c:v>
                </c:pt>
                <c:pt idx="212">
                  <c:v>114.24459999999996</c:v>
                </c:pt>
                <c:pt idx="213">
                  <c:v>113.82869999999997</c:v>
                </c:pt>
                <c:pt idx="214">
                  <c:v>109.37520000000005</c:v>
                </c:pt>
                <c:pt idx="215">
                  <c:v>106.18590000000003</c:v>
                </c:pt>
                <c:pt idx="216">
                  <c:v>105.96509999999999</c:v>
                </c:pt>
                <c:pt idx="217">
                  <c:v>107.09899999999998</c:v>
                </c:pt>
                <c:pt idx="218">
                  <c:v>105.28849999999997</c:v>
                </c:pt>
                <c:pt idx="219">
                  <c:v>104.02150000000002</c:v>
                </c:pt>
                <c:pt idx="220">
                  <c:v>104.44399999999996</c:v>
                </c:pt>
                <c:pt idx="221">
                  <c:v>106.18470000000002</c:v>
                </c:pt>
                <c:pt idx="222">
                  <c:v>109.29610000000004</c:v>
                </c:pt>
                <c:pt idx="223">
                  <c:v>110.73200000000001</c:v>
                </c:pt>
                <c:pt idx="224">
                  <c:v>110.79840000000002</c:v>
                </c:pt>
                <c:pt idx="225">
                  <c:v>107.7187</c:v>
                </c:pt>
                <c:pt idx="226">
                  <c:v>104.83430000000003</c:v>
                </c:pt>
                <c:pt idx="227">
                  <c:v>104.40700000000001</c:v>
                </c:pt>
                <c:pt idx="228">
                  <c:v>106.62960000000002</c:v>
                </c:pt>
                <c:pt idx="229">
                  <c:v>107.14109999999997</c:v>
                </c:pt>
                <c:pt idx="230">
                  <c:v>108.67689999999997</c:v>
                </c:pt>
                <c:pt idx="231">
                  <c:v>108.98350000000002</c:v>
                </c:pt>
                <c:pt idx="232">
                  <c:v>112.40050000000004</c:v>
                </c:pt>
                <c:pt idx="233">
                  <c:v>114.98139999999999</c:v>
                </c:pt>
                <c:pt idx="234">
                  <c:v>111.84659999999998</c:v>
                </c:pt>
                <c:pt idx="235">
                  <c:v>112.44100000000003</c:v>
                </c:pt>
                <c:pt idx="236">
                  <c:v>114.01379999999997</c:v>
                </c:pt>
                <c:pt idx="237">
                  <c:v>111.71250000000005</c:v>
                </c:pt>
                <c:pt idx="238">
                  <c:v>111.28280000000002</c:v>
                </c:pt>
                <c:pt idx="239">
                  <c:v>109.29540000000004</c:v>
                </c:pt>
                <c:pt idx="240">
                  <c:v>108.5308</c:v>
                </c:pt>
                <c:pt idx="241">
                  <c:v>108.72050000000002</c:v>
                </c:pt>
                <c:pt idx="242">
                  <c:v>110.72150000000003</c:v>
                </c:pt>
                <c:pt idx="243">
                  <c:v>110.61049999999996</c:v>
                </c:pt>
                <c:pt idx="244">
                  <c:v>109.23050000000001</c:v>
                </c:pt>
                <c:pt idx="245">
                  <c:v>109.22309999999997</c:v>
                </c:pt>
                <c:pt idx="246">
                  <c:v>106.34900000000003</c:v>
                </c:pt>
                <c:pt idx="247">
                  <c:v>103.67710000000001</c:v>
                </c:pt>
                <c:pt idx="248">
                  <c:v>102.53120000000003</c:v>
                </c:pt>
                <c:pt idx="249">
                  <c:v>99.62</c:v>
                </c:pt>
                <c:pt idx="250">
                  <c:v>98.858899999999977</c:v>
                </c:pt>
                <c:pt idx="251">
                  <c:v>100.41020000000005</c:v>
                </c:pt>
                <c:pt idx="252">
                  <c:v>100.23709999999996</c:v>
                </c:pt>
                <c:pt idx="253">
                  <c:v>98.821599999999961</c:v>
                </c:pt>
                <c:pt idx="254">
                  <c:v>103.81290000000003</c:v>
                </c:pt>
                <c:pt idx="255">
                  <c:v>105.76470000000005</c:v>
                </c:pt>
                <c:pt idx="256">
                  <c:v>106.43440000000001</c:v>
                </c:pt>
                <c:pt idx="257">
                  <c:v>108.45270000000004</c:v>
                </c:pt>
                <c:pt idx="258">
                  <c:v>108.3199</c:v>
                </c:pt>
                <c:pt idx="259">
                  <c:v>106.89660000000001</c:v>
                </c:pt>
                <c:pt idx="260">
                  <c:v>104.97749999999998</c:v>
                </c:pt>
                <c:pt idx="261">
                  <c:v>103.87589999999996</c:v>
                </c:pt>
                <c:pt idx="262">
                  <c:v>102.14119999999998</c:v>
                </c:pt>
                <c:pt idx="263">
                  <c:v>100.78940000000003</c:v>
                </c:pt>
                <c:pt idx="264">
                  <c:v>100.99990000000001</c:v>
                </c:pt>
                <c:pt idx="265">
                  <c:v>103.1288</c:v>
                </c:pt>
                <c:pt idx="266">
                  <c:v>105.6455</c:v>
                </c:pt>
                <c:pt idx="267">
                  <c:v>105.18540000000002</c:v>
                </c:pt>
                <c:pt idx="268">
                  <c:v>103.96999999999996</c:v>
                </c:pt>
                <c:pt idx="269">
                  <c:v>101.80989999999996</c:v>
                </c:pt>
                <c:pt idx="270">
                  <c:v>99.484300000000005</c:v>
                </c:pt>
                <c:pt idx="271">
                  <c:v>98.553399999999968</c:v>
                </c:pt>
                <c:pt idx="272">
                  <c:v>99.440799999999982</c:v>
                </c:pt>
                <c:pt idx="273">
                  <c:v>102.13830000000003</c:v>
                </c:pt>
                <c:pt idx="274">
                  <c:v>106.49420000000002</c:v>
                </c:pt>
                <c:pt idx="275">
                  <c:v>106.7047</c:v>
                </c:pt>
                <c:pt idx="276">
                  <c:v>108.19000000000004</c:v>
                </c:pt>
                <c:pt idx="277">
                  <c:v>108.26729999999996</c:v>
                </c:pt>
                <c:pt idx="278">
                  <c:v>107.01750000000001</c:v>
                </c:pt>
                <c:pt idx="279">
                  <c:v>104.59140000000001</c:v>
                </c:pt>
                <c:pt idx="280">
                  <c:v>104.2466</c:v>
                </c:pt>
                <c:pt idx="281">
                  <c:v>105.02530000000002</c:v>
                </c:pt>
                <c:pt idx="282">
                  <c:v>106.68219999999999</c:v>
                </c:pt>
                <c:pt idx="283">
                  <c:v>106.38040000000001</c:v>
                </c:pt>
                <c:pt idx="284">
                  <c:v>105.76439999999999</c:v>
                </c:pt>
                <c:pt idx="285">
                  <c:v>106.7587</c:v>
                </c:pt>
                <c:pt idx="286">
                  <c:v>108.01949999999998</c:v>
                </c:pt>
                <c:pt idx="287">
                  <c:v>108.78219999999996</c:v>
                </c:pt>
                <c:pt idx="288">
                  <c:v>109.14439999999999</c:v>
                </c:pt>
                <c:pt idx="289">
                  <c:v>108.21060000000001</c:v>
                </c:pt>
                <c:pt idx="290">
                  <c:v>107.72719999999998</c:v>
                </c:pt>
                <c:pt idx="291">
                  <c:v>107.81620000000002</c:v>
                </c:pt>
                <c:pt idx="292">
                  <c:v>106.89300000000003</c:v>
                </c:pt>
                <c:pt idx="293">
                  <c:v>105.93690000000001</c:v>
                </c:pt>
                <c:pt idx="294">
                  <c:v>103.63610000000003</c:v>
                </c:pt>
                <c:pt idx="295">
                  <c:v>103.9372</c:v>
                </c:pt>
                <c:pt idx="296">
                  <c:v>102.51529999999998</c:v>
                </c:pt>
                <c:pt idx="297">
                  <c:v>101.47240000000002</c:v>
                </c:pt>
                <c:pt idx="298">
                  <c:v>102.23539999999996</c:v>
                </c:pt>
                <c:pt idx="299">
                  <c:v>104.27049999999998</c:v>
                </c:pt>
                <c:pt idx="300">
                  <c:v>103.91180000000004</c:v>
                </c:pt>
                <c:pt idx="301">
                  <c:v>102.84039999999996</c:v>
                </c:pt>
                <c:pt idx="302">
                  <c:v>99.344500000000025</c:v>
                </c:pt>
                <c:pt idx="303">
                  <c:v>96.139899999999983</c:v>
                </c:pt>
                <c:pt idx="304">
                  <c:v>96.673199999999952</c:v>
                </c:pt>
                <c:pt idx="305">
                  <c:v>96.685099999999991</c:v>
                </c:pt>
                <c:pt idx="306">
                  <c:v>96.727399999999989</c:v>
                </c:pt>
                <c:pt idx="307">
                  <c:v>99.699800000000025</c:v>
                </c:pt>
                <c:pt idx="308">
                  <c:v>101.35750000000004</c:v>
                </c:pt>
                <c:pt idx="309">
                  <c:v>100.40700000000001</c:v>
                </c:pt>
                <c:pt idx="310">
                  <c:v>100.87180000000002</c:v>
                </c:pt>
                <c:pt idx="311">
                  <c:v>101.80070000000005</c:v>
                </c:pt>
                <c:pt idx="312">
                  <c:v>103.05779999999997</c:v>
                </c:pt>
                <c:pt idx="313">
                  <c:v>103.37890000000004</c:v>
                </c:pt>
                <c:pt idx="314">
                  <c:v>103.2998</c:v>
                </c:pt>
                <c:pt idx="315">
                  <c:v>103.87930000000001</c:v>
                </c:pt>
                <c:pt idx="316">
                  <c:v>104.41130000000003</c:v>
                </c:pt>
                <c:pt idx="317">
                  <c:v>104.62880000000004</c:v>
                </c:pt>
                <c:pt idx="318">
                  <c:v>104.20910000000005</c:v>
                </c:pt>
                <c:pt idx="319">
                  <c:v>103.6254</c:v>
                </c:pt>
                <c:pt idx="320">
                  <c:v>104.34080000000002</c:v>
                </c:pt>
                <c:pt idx="321">
                  <c:v>104.63189999999997</c:v>
                </c:pt>
                <c:pt idx="322">
                  <c:v>103.52280000000003</c:v>
                </c:pt>
                <c:pt idx="323">
                  <c:v>105.27789999999997</c:v>
                </c:pt>
                <c:pt idx="324">
                  <c:v>106.9002</c:v>
                </c:pt>
                <c:pt idx="325">
                  <c:v>109.98250000000004</c:v>
                </c:pt>
                <c:pt idx="326">
                  <c:v>110.90789999999998</c:v>
                </c:pt>
                <c:pt idx="327">
                  <c:v>112.227</c:v>
                </c:pt>
                <c:pt idx="328">
                  <c:v>110.3463</c:v>
                </c:pt>
                <c:pt idx="329">
                  <c:v>109.82120000000005</c:v>
                </c:pt>
                <c:pt idx="330">
                  <c:v>110.83929999999995</c:v>
                </c:pt>
                <c:pt idx="331">
                  <c:v>113.20259999999998</c:v>
                </c:pt>
                <c:pt idx="332">
                  <c:v>112.77000000000002</c:v>
                </c:pt>
                <c:pt idx="333">
                  <c:v>112.03709999999995</c:v>
                </c:pt>
                <c:pt idx="334">
                  <c:v>112.78570000000002</c:v>
                </c:pt>
                <c:pt idx="335">
                  <c:v>115.3477</c:v>
                </c:pt>
                <c:pt idx="336">
                  <c:v>116.77260000000001</c:v>
                </c:pt>
                <c:pt idx="337">
                  <c:v>115.75990000000002</c:v>
                </c:pt>
                <c:pt idx="338">
                  <c:v>116.05660000000003</c:v>
                </c:pt>
                <c:pt idx="339">
                  <c:v>116.60189999999996</c:v>
                </c:pt>
                <c:pt idx="340">
                  <c:v>117.1185</c:v>
                </c:pt>
                <c:pt idx="341">
                  <c:v>119.04459999999997</c:v>
                </c:pt>
                <c:pt idx="342">
                  <c:v>119.83599999999996</c:v>
                </c:pt>
                <c:pt idx="343">
                  <c:v>121.74470000000004</c:v>
                </c:pt>
                <c:pt idx="344">
                  <c:v>117.25709999999998</c:v>
                </c:pt>
                <c:pt idx="345">
                  <c:v>113.61680000000004</c:v>
                </c:pt>
                <c:pt idx="346">
                  <c:v>114.72900000000003</c:v>
                </c:pt>
                <c:pt idx="347">
                  <c:v>113.78809999999997</c:v>
                </c:pt>
                <c:pt idx="348">
                  <c:v>112.89600000000002</c:v>
                </c:pt>
                <c:pt idx="349">
                  <c:v>114.34360000000001</c:v>
                </c:pt>
                <c:pt idx="350">
                  <c:v>116.63960000000003</c:v>
                </c:pt>
                <c:pt idx="351">
                  <c:v>116.65840000000001</c:v>
                </c:pt>
                <c:pt idx="352">
                  <c:v>116.56559999999996</c:v>
                </c:pt>
                <c:pt idx="353">
                  <c:v>117.57890000000003</c:v>
                </c:pt>
                <c:pt idx="354">
                  <c:v>118.02159999999998</c:v>
                </c:pt>
                <c:pt idx="355">
                  <c:v>115.80250000000002</c:v>
                </c:pt>
                <c:pt idx="356">
                  <c:v>114.28300000000002</c:v>
                </c:pt>
                <c:pt idx="357">
                  <c:v>113.09969999999996</c:v>
                </c:pt>
                <c:pt idx="358">
                  <c:v>114.22000000000003</c:v>
                </c:pt>
                <c:pt idx="359">
                  <c:v>114.71230000000001</c:v>
                </c:pt>
                <c:pt idx="360">
                  <c:v>114.39639999999999</c:v>
                </c:pt>
                <c:pt idx="361">
                  <c:v>116.90379999999996</c:v>
                </c:pt>
                <c:pt idx="362">
                  <c:v>117.42600000000004</c:v>
                </c:pt>
                <c:pt idx="363">
                  <c:v>118.25850000000001</c:v>
                </c:pt>
                <c:pt idx="364">
                  <c:v>121.90009999999998</c:v>
                </c:pt>
                <c:pt idx="365">
                  <c:v>118.94429999999996</c:v>
                </c:pt>
                <c:pt idx="366">
                  <c:v>119.93139999999998</c:v>
                </c:pt>
                <c:pt idx="367">
                  <c:v>121.77459999999998</c:v>
                </c:pt>
                <c:pt idx="368">
                  <c:v>123.69129999999997</c:v>
                </c:pt>
                <c:pt idx="369">
                  <c:v>125.631</c:v>
                </c:pt>
                <c:pt idx="370">
                  <c:v>126.86199999999995</c:v>
                </c:pt>
                <c:pt idx="371">
                  <c:v>124.39809999999999</c:v>
                </c:pt>
                <c:pt idx="372">
                  <c:v>122.97139999999999</c:v>
                </c:pt>
                <c:pt idx="373">
                  <c:v>124.6156</c:v>
                </c:pt>
                <c:pt idx="374">
                  <c:v>127.51099999999997</c:v>
                </c:pt>
                <c:pt idx="375">
                  <c:v>128.78539999999995</c:v>
                </c:pt>
                <c:pt idx="376">
                  <c:v>128.84020000000001</c:v>
                </c:pt>
                <c:pt idx="377">
                  <c:v>129.88160000000002</c:v>
                </c:pt>
                <c:pt idx="378">
                  <c:v>129.96</c:v>
                </c:pt>
                <c:pt idx="379">
                  <c:v>127.25840000000004</c:v>
                </c:pt>
                <c:pt idx="380">
                  <c:v>126.87220000000005</c:v>
                </c:pt>
                <c:pt idx="381">
                  <c:v>127.85380000000006</c:v>
                </c:pt>
                <c:pt idx="382">
                  <c:v>129.54360000000003</c:v>
                </c:pt>
                <c:pt idx="383">
                  <c:v>130.07779999999997</c:v>
                </c:pt>
                <c:pt idx="384">
                  <c:v>131.94809999999998</c:v>
                </c:pt>
                <c:pt idx="385">
                  <c:v>132.82560000000004</c:v>
                </c:pt>
                <c:pt idx="386">
                  <c:v>131.69660000000005</c:v>
                </c:pt>
                <c:pt idx="387">
                  <c:v>130.73970000000003</c:v>
                </c:pt>
                <c:pt idx="388">
                  <c:v>127.20690000000003</c:v>
                </c:pt>
                <c:pt idx="389">
                  <c:v>124.0065</c:v>
                </c:pt>
                <c:pt idx="390">
                  <c:v>121.14459999999995</c:v>
                </c:pt>
                <c:pt idx="391">
                  <c:v>122.85180000000004</c:v>
                </c:pt>
                <c:pt idx="392">
                  <c:v>123.05179999999996</c:v>
                </c:pt>
                <c:pt idx="393">
                  <c:v>123.60170000000005</c:v>
                </c:pt>
                <c:pt idx="394">
                  <c:v>121.9285</c:v>
                </c:pt>
                <c:pt idx="395">
                  <c:v>120.72180000000006</c:v>
                </c:pt>
                <c:pt idx="396">
                  <c:v>117.6949</c:v>
                </c:pt>
                <c:pt idx="397">
                  <c:v>116.36720000000004</c:v>
                </c:pt>
                <c:pt idx="398">
                  <c:v>115.46930000000002</c:v>
                </c:pt>
                <c:pt idx="399">
                  <c:v>115.02020000000003</c:v>
                </c:pt>
                <c:pt idx="400">
                  <c:v>109.57920000000004</c:v>
                </c:pt>
                <c:pt idx="401">
                  <c:v>108.24150000000002</c:v>
                </c:pt>
                <c:pt idx="402">
                  <c:v>110.38849999999998</c:v>
                </c:pt>
                <c:pt idx="403">
                  <c:v>111.85959999999997</c:v>
                </c:pt>
                <c:pt idx="404">
                  <c:v>109.84159999999996</c:v>
                </c:pt>
                <c:pt idx="405">
                  <c:v>105.63110000000005</c:v>
                </c:pt>
                <c:pt idx="406">
                  <c:v>105.22309999999996</c:v>
                </c:pt>
                <c:pt idx="407">
                  <c:v>102.61380000000004</c:v>
                </c:pt>
                <c:pt idx="408">
                  <c:v>100.51080000000002</c:v>
                </c:pt>
                <c:pt idx="409">
                  <c:v>101.08589999999998</c:v>
                </c:pt>
                <c:pt idx="410">
                  <c:v>102.86370000000004</c:v>
                </c:pt>
                <c:pt idx="411">
                  <c:v>104.06230000000001</c:v>
                </c:pt>
                <c:pt idx="412">
                  <c:v>105.82019999999997</c:v>
                </c:pt>
                <c:pt idx="413">
                  <c:v>104.18320000000004</c:v>
                </c:pt>
                <c:pt idx="414">
                  <c:v>102.76650000000002</c:v>
                </c:pt>
                <c:pt idx="415">
                  <c:v>103.0445</c:v>
                </c:pt>
                <c:pt idx="416">
                  <c:v>102.50430000000001</c:v>
                </c:pt>
                <c:pt idx="417">
                  <c:v>100.14689999999997</c:v>
                </c:pt>
                <c:pt idx="418">
                  <c:v>96.264399999999966</c:v>
                </c:pt>
                <c:pt idx="419">
                  <c:v>95.28949999999999</c:v>
                </c:pt>
                <c:pt idx="420">
                  <c:v>96.425200000000018</c:v>
                </c:pt>
                <c:pt idx="421">
                  <c:v>97.299600000000027</c:v>
                </c:pt>
                <c:pt idx="422">
                  <c:v>96.155199999999965</c:v>
                </c:pt>
                <c:pt idx="423">
                  <c:v>97.720099999999974</c:v>
                </c:pt>
                <c:pt idx="424">
                  <c:v>99.142599999999959</c:v>
                </c:pt>
                <c:pt idx="425">
                  <c:v>100.84640000000003</c:v>
                </c:pt>
                <c:pt idx="426">
                  <c:v>101.73420000000002</c:v>
                </c:pt>
                <c:pt idx="427">
                  <c:v>99.88930000000002</c:v>
                </c:pt>
                <c:pt idx="428">
                  <c:v>99.286400000000029</c:v>
                </c:pt>
                <c:pt idx="429">
                  <c:v>100.76190000000001</c:v>
                </c:pt>
                <c:pt idx="430">
                  <c:v>102.41700000000002</c:v>
                </c:pt>
                <c:pt idx="431">
                  <c:v>101.48909999999998</c:v>
                </c:pt>
                <c:pt idx="432">
                  <c:v>100.00000000000004</c:v>
                </c:pt>
                <c:pt idx="433">
                  <c:v>100.79070000000002</c:v>
                </c:pt>
                <c:pt idx="434">
                  <c:v>100.75670000000001</c:v>
                </c:pt>
                <c:pt idx="435">
                  <c:v>99.411799999999957</c:v>
                </c:pt>
                <c:pt idx="436">
                  <c:v>95.55689999999997</c:v>
                </c:pt>
                <c:pt idx="437">
                  <c:v>96.56170000000003</c:v>
                </c:pt>
                <c:pt idx="438">
                  <c:v>97.031599999999997</c:v>
                </c:pt>
                <c:pt idx="439">
                  <c:v>96.115499999999997</c:v>
                </c:pt>
                <c:pt idx="440">
                  <c:v>96.546100000000024</c:v>
                </c:pt>
                <c:pt idx="441">
                  <c:v>97.481900000000024</c:v>
                </c:pt>
                <c:pt idx="442">
                  <c:v>96.464100000000016</c:v>
                </c:pt>
                <c:pt idx="443">
                  <c:v>95.783100000000033</c:v>
                </c:pt>
                <c:pt idx="444">
                  <c:v>97.485299999999967</c:v>
                </c:pt>
                <c:pt idx="445">
                  <c:v>97.075299999999984</c:v>
                </c:pt>
                <c:pt idx="446">
                  <c:v>96.183000000000035</c:v>
                </c:pt>
                <c:pt idx="447">
                  <c:v>94.475700000000046</c:v>
                </c:pt>
                <c:pt idx="448">
                  <c:v>93.628699999999967</c:v>
                </c:pt>
                <c:pt idx="449">
                  <c:v>93.253199999999978</c:v>
                </c:pt>
                <c:pt idx="450">
                  <c:v>91.574400000000011</c:v>
                </c:pt>
                <c:pt idx="451">
                  <c:v>91.693900000000014</c:v>
                </c:pt>
                <c:pt idx="452">
                  <c:v>89.817700000000002</c:v>
                </c:pt>
                <c:pt idx="453">
                  <c:v>87.408699999999968</c:v>
                </c:pt>
                <c:pt idx="454">
                  <c:v>85.383899999999997</c:v>
                </c:pt>
                <c:pt idx="455">
                  <c:v>87.22909999999996</c:v>
                </c:pt>
                <c:pt idx="456">
                  <c:v>86.629100000000008</c:v>
                </c:pt>
                <c:pt idx="457">
                  <c:v>86.054200000000023</c:v>
                </c:pt>
                <c:pt idx="458">
                  <c:v>83.408899999999988</c:v>
                </c:pt>
                <c:pt idx="459">
                  <c:v>83.517100000000028</c:v>
                </c:pt>
                <c:pt idx="460">
                  <c:v>83.810099999999977</c:v>
                </c:pt>
                <c:pt idx="461">
                  <c:v>84.555800000000019</c:v>
                </c:pt>
                <c:pt idx="462">
                  <c:v>83.927300000000031</c:v>
                </c:pt>
                <c:pt idx="463">
                  <c:v>87.791300000000035</c:v>
                </c:pt>
                <c:pt idx="464">
                  <c:v>89.687000000000012</c:v>
                </c:pt>
                <c:pt idx="465">
                  <c:v>96.041299999999993</c:v>
                </c:pt>
                <c:pt idx="466">
                  <c:v>99.173099999999977</c:v>
                </c:pt>
                <c:pt idx="467">
                  <c:v>96.818200000000004</c:v>
                </c:pt>
                <c:pt idx="468">
                  <c:v>97.412200000000013</c:v>
                </c:pt>
                <c:pt idx="469">
                  <c:v>100.01269999999997</c:v>
                </c:pt>
                <c:pt idx="470">
                  <c:v>100.55710000000002</c:v>
                </c:pt>
                <c:pt idx="471">
                  <c:v>98.585999999999999</c:v>
                </c:pt>
                <c:pt idx="472">
                  <c:v>94.473299999999981</c:v>
                </c:pt>
                <c:pt idx="473">
                  <c:v>92.030999999999992</c:v>
                </c:pt>
                <c:pt idx="474">
                  <c:v>91.362800000000021</c:v>
                </c:pt>
                <c:pt idx="475">
                  <c:v>89.907799999999995</c:v>
                </c:pt>
                <c:pt idx="476">
                  <c:v>88.50139999999999</c:v>
                </c:pt>
                <c:pt idx="477">
                  <c:v>87.045699999999982</c:v>
                </c:pt>
                <c:pt idx="478">
                  <c:v>86.52170000000001</c:v>
                </c:pt>
                <c:pt idx="479">
                  <c:v>87.531899999999979</c:v>
                </c:pt>
                <c:pt idx="480">
                  <c:v>88.192799999999963</c:v>
                </c:pt>
                <c:pt idx="481">
                  <c:v>90.285299999999992</c:v>
                </c:pt>
                <c:pt idx="482">
                  <c:v>89.945999999999998</c:v>
                </c:pt>
                <c:pt idx="483">
                  <c:v>90.013699999999986</c:v>
                </c:pt>
                <c:pt idx="484">
                  <c:v>93.832399999999978</c:v>
                </c:pt>
                <c:pt idx="485">
                  <c:v>94.483299999999986</c:v>
                </c:pt>
                <c:pt idx="486">
                  <c:v>91.790600000000026</c:v>
                </c:pt>
                <c:pt idx="487">
                  <c:v>90.824099999999987</c:v>
                </c:pt>
                <c:pt idx="488">
                  <c:v>89.714100000000045</c:v>
                </c:pt>
                <c:pt idx="489">
                  <c:v>86.587000000000046</c:v>
                </c:pt>
                <c:pt idx="490">
                  <c:v>87.158000000000015</c:v>
                </c:pt>
                <c:pt idx="491">
                  <c:v>88.284099999999967</c:v>
                </c:pt>
                <c:pt idx="492">
                  <c:v>87.248300000000029</c:v>
                </c:pt>
                <c:pt idx="493">
                  <c:v>86.106899999999953</c:v>
                </c:pt>
                <c:pt idx="494">
                  <c:v>84.707300000000032</c:v>
                </c:pt>
                <c:pt idx="495">
                  <c:v>83.14400000000002</c:v>
                </c:pt>
                <c:pt idx="496">
                  <c:v>83.304699999999968</c:v>
                </c:pt>
                <c:pt idx="497">
                  <c:v>83.228100000000012</c:v>
                </c:pt>
                <c:pt idx="498">
                  <c:v>82.678299999999965</c:v>
                </c:pt>
                <c:pt idx="499">
                  <c:v>82.693799999999996</c:v>
                </c:pt>
                <c:pt idx="500">
                  <c:v>85.338200000000015</c:v>
                </c:pt>
                <c:pt idx="501">
                  <c:v>85.899100000000018</c:v>
                </c:pt>
                <c:pt idx="502">
                  <c:v>86.620199999999983</c:v>
                </c:pt>
                <c:pt idx="503">
                  <c:v>87.81819999999999</c:v>
                </c:pt>
                <c:pt idx="504">
                  <c:v>87.963100000000026</c:v>
                </c:pt>
                <c:pt idx="505">
                  <c:v>86.618600000000015</c:v>
                </c:pt>
                <c:pt idx="506">
                  <c:v>87.31659999999998</c:v>
                </c:pt>
                <c:pt idx="507">
                  <c:v>87.161000000000044</c:v>
                </c:pt>
                <c:pt idx="508">
                  <c:v>88.510800000000017</c:v>
                </c:pt>
                <c:pt idx="509">
                  <c:v>89.888400000000019</c:v>
                </c:pt>
                <c:pt idx="510">
                  <c:v>90.070100000000011</c:v>
                </c:pt>
                <c:pt idx="511">
                  <c:v>88.892200000000003</c:v>
                </c:pt>
                <c:pt idx="512">
                  <c:v>86.9071</c:v>
                </c:pt>
                <c:pt idx="513">
                  <c:v>87.062700000000007</c:v>
                </c:pt>
                <c:pt idx="514">
                  <c:v>88.103400000000022</c:v>
                </c:pt>
                <c:pt idx="515">
                  <c:v>87.468800000000002</c:v>
                </c:pt>
                <c:pt idx="516">
                  <c:v>87.957999999999984</c:v>
                </c:pt>
                <c:pt idx="517">
                  <c:v>89.197799999999958</c:v>
                </c:pt>
                <c:pt idx="518">
                  <c:v>91.151000000000025</c:v>
                </c:pt>
                <c:pt idx="519">
                  <c:v>91.018899999999974</c:v>
                </c:pt>
                <c:pt idx="520">
                  <c:v>91.811300000000003</c:v>
                </c:pt>
                <c:pt idx="521">
                  <c:v>91.045299999999983</c:v>
                </c:pt>
                <c:pt idx="522">
                  <c:v>92.220399999999998</c:v>
                </c:pt>
                <c:pt idx="523">
                  <c:v>91.166700000000006</c:v>
                </c:pt>
                <c:pt idx="524">
                  <c:v>90.724099999999979</c:v>
                </c:pt>
                <c:pt idx="525">
                  <c:v>89.622200000000007</c:v>
                </c:pt>
                <c:pt idx="526">
                  <c:v>90.750799999999998</c:v>
                </c:pt>
                <c:pt idx="527">
                  <c:v>90.932000000000031</c:v>
                </c:pt>
                <c:pt idx="528">
                  <c:v>91.994399999999985</c:v>
                </c:pt>
                <c:pt idx="529">
                  <c:v>91.848500000000016</c:v>
                </c:pt>
                <c:pt idx="530">
                  <c:v>91.46999999999997</c:v>
                </c:pt>
                <c:pt idx="531">
                  <c:v>91.10469999999998</c:v>
                </c:pt>
                <c:pt idx="532">
                  <c:v>90.928299999999979</c:v>
                </c:pt>
                <c:pt idx="533">
                  <c:v>91.148800000000023</c:v>
                </c:pt>
                <c:pt idx="534">
                  <c:v>90.961899999999986</c:v>
                </c:pt>
                <c:pt idx="535">
                  <c:v>92.437499999999972</c:v>
                </c:pt>
                <c:pt idx="536">
                  <c:v>94.80600000000004</c:v>
                </c:pt>
                <c:pt idx="537">
                  <c:v>96.294300000000007</c:v>
                </c:pt>
                <c:pt idx="538">
                  <c:v>98.461599999999962</c:v>
                </c:pt>
                <c:pt idx="539">
                  <c:v>100.08379999999995</c:v>
                </c:pt>
                <c:pt idx="540">
                  <c:v>104.05929999999998</c:v>
                </c:pt>
                <c:pt idx="541">
                  <c:v>105.93540000000004</c:v>
                </c:pt>
                <c:pt idx="542">
                  <c:v>109.01809999999996</c:v>
                </c:pt>
                <c:pt idx="543">
                  <c:v>108.01599999999998</c:v>
                </c:pt>
                <c:pt idx="544">
                  <c:v>105.8434</c:v>
                </c:pt>
                <c:pt idx="545">
                  <c:v>106.40229999999995</c:v>
                </c:pt>
                <c:pt idx="546">
                  <c:v>108.72430000000001</c:v>
                </c:pt>
                <c:pt idx="547">
                  <c:v>108.98140000000002</c:v>
                </c:pt>
                <c:pt idx="548">
                  <c:v>108.88420000000002</c:v>
                </c:pt>
                <c:pt idx="549">
                  <c:v>108.32300000000002</c:v>
                </c:pt>
                <c:pt idx="550">
                  <c:v>111.44159999999999</c:v>
                </c:pt>
                <c:pt idx="551">
                  <c:v>111.73449999999997</c:v>
                </c:pt>
                <c:pt idx="552">
                  <c:v>113.24500000000002</c:v>
                </c:pt>
                <c:pt idx="553">
                  <c:v>110.88549999999995</c:v>
                </c:pt>
                <c:pt idx="554">
                  <c:v>108.99719999999998</c:v>
                </c:pt>
                <c:pt idx="555">
                  <c:v>106.56300000000005</c:v>
                </c:pt>
                <c:pt idx="556">
                  <c:v>106.97200000000002</c:v>
                </c:pt>
                <c:pt idx="557">
                  <c:v>106.88429999999997</c:v>
                </c:pt>
                <c:pt idx="558">
                  <c:v>108.72940000000004</c:v>
                </c:pt>
                <c:pt idx="559">
                  <c:v>107.53449999999999</c:v>
                </c:pt>
                <c:pt idx="560">
                  <c:v>107.82570000000003</c:v>
                </c:pt>
                <c:pt idx="561">
                  <c:v>110.10479999999995</c:v>
                </c:pt>
                <c:pt idx="562">
                  <c:v>112.06009999999999</c:v>
                </c:pt>
                <c:pt idx="563">
                  <c:v>114.01890000000003</c:v>
                </c:pt>
                <c:pt idx="564">
                  <c:v>113.08159999999997</c:v>
                </c:pt>
                <c:pt idx="565">
                  <c:v>112.32279999999994</c:v>
                </c:pt>
                <c:pt idx="566">
                  <c:v>112.99090000000004</c:v>
                </c:pt>
                <c:pt idx="567">
                  <c:v>112.395</c:v>
                </c:pt>
                <c:pt idx="568">
                  <c:v>111.3986</c:v>
                </c:pt>
                <c:pt idx="569">
                  <c:v>109.73379999999996</c:v>
                </c:pt>
                <c:pt idx="570">
                  <c:v>107.06269999999998</c:v>
                </c:pt>
                <c:pt idx="571">
                  <c:v>105.54740000000001</c:v>
                </c:pt>
                <c:pt idx="572">
                  <c:v>104.16140000000001</c:v>
                </c:pt>
                <c:pt idx="573">
                  <c:v>106.07260000000004</c:v>
                </c:pt>
                <c:pt idx="574">
                  <c:v>106.63959999999996</c:v>
                </c:pt>
                <c:pt idx="575">
                  <c:v>106.11810000000003</c:v>
                </c:pt>
                <c:pt idx="576">
                  <c:v>103.19430000000001</c:v>
                </c:pt>
                <c:pt idx="577">
                  <c:v>102.50349999999999</c:v>
                </c:pt>
                <c:pt idx="578">
                  <c:v>103.16410000000002</c:v>
                </c:pt>
                <c:pt idx="579">
                  <c:v>103.23990000000002</c:v>
                </c:pt>
                <c:pt idx="580">
                  <c:v>106.09019999999998</c:v>
                </c:pt>
                <c:pt idx="581">
                  <c:v>107.36330000000002</c:v>
                </c:pt>
                <c:pt idx="582">
                  <c:v>107.7347</c:v>
                </c:pt>
                <c:pt idx="583">
                  <c:v>108.2546</c:v>
                </c:pt>
                <c:pt idx="584">
                  <c:v>107.67640000000003</c:v>
                </c:pt>
                <c:pt idx="585">
                  <c:v>108.59690000000003</c:v>
                </c:pt>
                <c:pt idx="586">
                  <c:v>109.68470000000001</c:v>
                </c:pt>
                <c:pt idx="587">
                  <c:v>110.21180000000004</c:v>
                </c:pt>
                <c:pt idx="588">
                  <c:v>109.15270000000001</c:v>
                </c:pt>
                <c:pt idx="589">
                  <c:v>109.40969999999999</c:v>
                </c:pt>
                <c:pt idx="590">
                  <c:v>109.94760000000001</c:v>
                </c:pt>
                <c:pt idx="591">
                  <c:v>110.43789999999997</c:v>
                </c:pt>
                <c:pt idx="592">
                  <c:v>110.87639999999998</c:v>
                </c:pt>
                <c:pt idx="593">
                  <c:v>109.83120000000004</c:v>
                </c:pt>
                <c:pt idx="594">
                  <c:v>109.97410000000002</c:v>
                </c:pt>
                <c:pt idx="595">
                  <c:v>110.75709999999999</c:v>
                </c:pt>
                <c:pt idx="596">
                  <c:v>111.19669999999999</c:v>
                </c:pt>
                <c:pt idx="597">
                  <c:v>110.72730000000003</c:v>
                </c:pt>
                <c:pt idx="598">
                  <c:v>110.7073</c:v>
                </c:pt>
                <c:pt idx="599">
                  <c:v>109.99810000000001</c:v>
                </c:pt>
                <c:pt idx="600">
                  <c:v>109.87950000000004</c:v>
                </c:pt>
                <c:pt idx="601">
                  <c:v>111.43480000000001</c:v>
                </c:pt>
                <c:pt idx="602">
                  <c:v>112.71389999999998</c:v>
                </c:pt>
                <c:pt idx="603">
                  <c:v>113.62330000000003</c:v>
                </c:pt>
                <c:pt idx="604">
                  <c:v>113.20549999999997</c:v>
                </c:pt>
                <c:pt idx="605">
                  <c:v>110.34169999999996</c:v>
                </c:pt>
                <c:pt idx="606">
                  <c:v>108.82640000000001</c:v>
                </c:pt>
                <c:pt idx="607">
                  <c:v>106.21999999999997</c:v>
                </c:pt>
                <c:pt idx="608">
                  <c:v>106.55399999999996</c:v>
                </c:pt>
                <c:pt idx="609">
                  <c:v>106.53209999999996</c:v>
                </c:pt>
                <c:pt idx="610">
                  <c:v>105.63399999999996</c:v>
                </c:pt>
                <c:pt idx="611">
                  <c:v>103.28520000000002</c:v>
                </c:pt>
                <c:pt idx="612">
                  <c:v>102.80590000000002</c:v>
                </c:pt>
                <c:pt idx="613">
                  <c:v>103.13100000000001</c:v>
                </c:pt>
                <c:pt idx="614">
                  <c:v>104.16930000000002</c:v>
                </c:pt>
                <c:pt idx="615">
                  <c:v>103.76280000000003</c:v>
                </c:pt>
                <c:pt idx="616">
                  <c:v>101.9286</c:v>
                </c:pt>
                <c:pt idx="617">
                  <c:v>102.72619999999998</c:v>
                </c:pt>
                <c:pt idx="618">
                  <c:v>104.59649999999996</c:v>
                </c:pt>
                <c:pt idx="619">
                  <c:v>104.94849999999997</c:v>
                </c:pt>
                <c:pt idx="620">
                  <c:v>105.25949999999999</c:v>
                </c:pt>
                <c:pt idx="621">
                  <c:v>105.61890000000001</c:v>
                </c:pt>
                <c:pt idx="622">
                  <c:v>106.95339999999997</c:v>
                </c:pt>
                <c:pt idx="623">
                  <c:v>108.14730000000004</c:v>
                </c:pt>
                <c:pt idx="624">
                  <c:v>107.56729999999999</c:v>
                </c:pt>
                <c:pt idx="625">
                  <c:v>107.7568</c:v>
                </c:pt>
                <c:pt idx="626">
                  <c:v>109.60530000000001</c:v>
                </c:pt>
                <c:pt idx="627">
                  <c:v>111.53509999999996</c:v>
                </c:pt>
                <c:pt idx="628">
                  <c:v>114.25300000000003</c:v>
                </c:pt>
                <c:pt idx="629">
                  <c:v>114.66689999999996</c:v>
                </c:pt>
                <c:pt idx="630">
                  <c:v>117.54359999999997</c:v>
                </c:pt>
                <c:pt idx="631">
                  <c:v>117.41399999999996</c:v>
                </c:pt>
                <c:pt idx="632">
                  <c:v>121.38019999999996</c:v>
                </c:pt>
                <c:pt idx="633">
                  <c:v>123.15989999999994</c:v>
                </c:pt>
                <c:pt idx="634">
                  <c:v>119.6758</c:v>
                </c:pt>
                <c:pt idx="635">
                  <c:v>116.54979999999998</c:v>
                </c:pt>
                <c:pt idx="636">
                  <c:v>114.70329999999998</c:v>
                </c:pt>
                <c:pt idx="637">
                  <c:v>115.553</c:v>
                </c:pt>
                <c:pt idx="638">
                  <c:v>116.15930000000002</c:v>
                </c:pt>
                <c:pt idx="639">
                  <c:v>114.05210000000002</c:v>
                </c:pt>
                <c:pt idx="640">
                  <c:v>114.874</c:v>
                </c:pt>
                <c:pt idx="641">
                  <c:v>114.73339999999996</c:v>
                </c:pt>
                <c:pt idx="642">
                  <c:v>113.03859999999999</c:v>
                </c:pt>
                <c:pt idx="643">
                  <c:v>115.05459999999995</c:v>
                </c:pt>
                <c:pt idx="644">
                  <c:v>117.04179999999998</c:v>
                </c:pt>
                <c:pt idx="645">
                  <c:v>118.37510000000003</c:v>
                </c:pt>
                <c:pt idx="646">
                  <c:v>116.73269999999995</c:v>
                </c:pt>
                <c:pt idx="647">
                  <c:v>114.60509999999995</c:v>
                </c:pt>
                <c:pt idx="648">
                  <c:v>114.81619999999998</c:v>
                </c:pt>
                <c:pt idx="649">
                  <c:v>116.02610000000004</c:v>
                </c:pt>
                <c:pt idx="650">
                  <c:v>115.78309999999999</c:v>
                </c:pt>
                <c:pt idx="651">
                  <c:v>117.53960000000004</c:v>
                </c:pt>
                <c:pt idx="652">
                  <c:v>117.11169999999997</c:v>
                </c:pt>
                <c:pt idx="653">
                  <c:v>117.33979999999997</c:v>
                </c:pt>
                <c:pt idx="654">
                  <c:v>116.80399999999996</c:v>
                </c:pt>
                <c:pt idx="655">
                  <c:v>114.60079999999999</c:v>
                </c:pt>
                <c:pt idx="656">
                  <c:v>113.29789999999996</c:v>
                </c:pt>
                <c:pt idx="657">
                  <c:v>115.62219999999996</c:v>
                </c:pt>
                <c:pt idx="658">
                  <c:v>118.2611</c:v>
                </c:pt>
                <c:pt idx="659">
                  <c:v>119.87709999999997</c:v>
                </c:pt>
                <c:pt idx="660">
                  <c:v>121.49270000000003</c:v>
                </c:pt>
                <c:pt idx="661">
                  <c:v>120.27289999999995</c:v>
                </c:pt>
                <c:pt idx="662">
                  <c:v>117.72860000000001</c:v>
                </c:pt>
                <c:pt idx="663">
                  <c:v>113.98810000000002</c:v>
                </c:pt>
                <c:pt idx="664">
                  <c:v>113.30190000000003</c:v>
                </c:pt>
                <c:pt idx="665">
                  <c:v>111.38930000000002</c:v>
                </c:pt>
                <c:pt idx="666">
                  <c:v>111.07120000000002</c:v>
                </c:pt>
                <c:pt idx="667">
                  <c:v>111.52159999999999</c:v>
                </c:pt>
                <c:pt idx="668">
                  <c:v>111.07549999999996</c:v>
                </c:pt>
              </c:numCache>
            </c:numRef>
          </c:val>
          <c:smooth val="0"/>
          <c:extLst>
            <c:ext xmlns:c16="http://schemas.microsoft.com/office/drawing/2014/chart" uri="{C3380CC4-5D6E-409C-BE32-E72D297353CC}">
              <c16:uniqueId val="{00000000-8BD9-1F4F-ABD6-E7A170AC56D0}"/>
            </c:ext>
          </c:extLst>
        </c:ser>
        <c:ser>
          <c:idx val="1"/>
          <c:order val="1"/>
          <c:tx>
            <c:strRef>
              <c:f>Sheet1!$C$1</c:f>
              <c:strCache>
                <c:ptCount val="1"/>
                <c:pt idx="0">
                  <c:v>ln(Nominal Advanced Foreign Economies Index), exp(Nominal Advanced Foreign Economies Index)2</c:v>
                </c:pt>
              </c:strCache>
            </c:strRef>
          </c:tx>
          <c:spPr>
            <a:ln w="22225" cap="rnd">
              <a:solidFill>
                <a:srgbClr val="3F4A51"/>
              </a:solidFill>
              <a:round/>
            </a:ln>
            <a:effectLst/>
          </c:spPr>
          <c:marker>
            <c:symbol val="none"/>
          </c:marker>
          <c:cat>
            <c:numRef>
              <c:f>Sheet1!$A$2:$A$670</c:f>
              <c:numCache>
                <c:formatCode>m/d/yy</c:formatCode>
                <c:ptCount val="669"/>
                <c:pt idx="0">
                  <c:v>25569</c:v>
                </c:pt>
                <c:pt idx="1">
                  <c:v>25600</c:v>
                </c:pt>
                <c:pt idx="2">
                  <c:v>25628</c:v>
                </c:pt>
                <c:pt idx="3">
                  <c:v>25659</c:v>
                </c:pt>
                <c:pt idx="4">
                  <c:v>25689</c:v>
                </c:pt>
                <c:pt idx="5">
                  <c:v>25720</c:v>
                </c:pt>
                <c:pt idx="6">
                  <c:v>25750</c:v>
                </c:pt>
                <c:pt idx="7">
                  <c:v>25781</c:v>
                </c:pt>
                <c:pt idx="8">
                  <c:v>25812</c:v>
                </c:pt>
                <c:pt idx="9">
                  <c:v>25842</c:v>
                </c:pt>
                <c:pt idx="10">
                  <c:v>25873</c:v>
                </c:pt>
                <c:pt idx="11">
                  <c:v>25903</c:v>
                </c:pt>
                <c:pt idx="12">
                  <c:v>25934</c:v>
                </c:pt>
                <c:pt idx="13">
                  <c:v>25965</c:v>
                </c:pt>
                <c:pt idx="14">
                  <c:v>25993</c:v>
                </c:pt>
                <c:pt idx="15">
                  <c:v>26024</c:v>
                </c:pt>
                <c:pt idx="16">
                  <c:v>26054</c:v>
                </c:pt>
                <c:pt idx="17">
                  <c:v>26085</c:v>
                </c:pt>
                <c:pt idx="18">
                  <c:v>26115</c:v>
                </c:pt>
                <c:pt idx="19">
                  <c:v>26146</c:v>
                </c:pt>
                <c:pt idx="20">
                  <c:v>26177</c:v>
                </c:pt>
                <c:pt idx="21">
                  <c:v>26207</c:v>
                </c:pt>
                <c:pt idx="22">
                  <c:v>26238</c:v>
                </c:pt>
                <c:pt idx="23">
                  <c:v>26268</c:v>
                </c:pt>
                <c:pt idx="24">
                  <c:v>26299</c:v>
                </c:pt>
                <c:pt idx="25">
                  <c:v>26330</c:v>
                </c:pt>
                <c:pt idx="26">
                  <c:v>26359</c:v>
                </c:pt>
                <c:pt idx="27">
                  <c:v>26390</c:v>
                </c:pt>
                <c:pt idx="28">
                  <c:v>26420</c:v>
                </c:pt>
                <c:pt idx="29">
                  <c:v>26451</c:v>
                </c:pt>
                <c:pt idx="30">
                  <c:v>26481</c:v>
                </c:pt>
                <c:pt idx="31">
                  <c:v>26512</c:v>
                </c:pt>
                <c:pt idx="32">
                  <c:v>26543</c:v>
                </c:pt>
                <c:pt idx="33">
                  <c:v>26573</c:v>
                </c:pt>
                <c:pt idx="34">
                  <c:v>26604</c:v>
                </c:pt>
                <c:pt idx="35">
                  <c:v>26634</c:v>
                </c:pt>
                <c:pt idx="36">
                  <c:v>26665</c:v>
                </c:pt>
                <c:pt idx="37">
                  <c:v>26696</c:v>
                </c:pt>
                <c:pt idx="38">
                  <c:v>26724</c:v>
                </c:pt>
                <c:pt idx="39">
                  <c:v>26755</c:v>
                </c:pt>
                <c:pt idx="40">
                  <c:v>26785</c:v>
                </c:pt>
                <c:pt idx="41">
                  <c:v>26816</c:v>
                </c:pt>
                <c:pt idx="42">
                  <c:v>26846</c:v>
                </c:pt>
                <c:pt idx="43">
                  <c:v>26877</c:v>
                </c:pt>
                <c:pt idx="44">
                  <c:v>26908</c:v>
                </c:pt>
                <c:pt idx="45">
                  <c:v>26938</c:v>
                </c:pt>
                <c:pt idx="46">
                  <c:v>26969</c:v>
                </c:pt>
                <c:pt idx="47">
                  <c:v>26999</c:v>
                </c:pt>
                <c:pt idx="48">
                  <c:v>27030</c:v>
                </c:pt>
                <c:pt idx="49">
                  <c:v>27061</c:v>
                </c:pt>
                <c:pt idx="50">
                  <c:v>27089</c:v>
                </c:pt>
                <c:pt idx="51">
                  <c:v>27120</c:v>
                </c:pt>
                <c:pt idx="52">
                  <c:v>27150</c:v>
                </c:pt>
                <c:pt idx="53">
                  <c:v>27181</c:v>
                </c:pt>
                <c:pt idx="54">
                  <c:v>27211</c:v>
                </c:pt>
                <c:pt idx="55">
                  <c:v>27242</c:v>
                </c:pt>
                <c:pt idx="56">
                  <c:v>27273</c:v>
                </c:pt>
                <c:pt idx="57">
                  <c:v>27303</c:v>
                </c:pt>
                <c:pt idx="58">
                  <c:v>27334</c:v>
                </c:pt>
                <c:pt idx="59">
                  <c:v>27364</c:v>
                </c:pt>
                <c:pt idx="60">
                  <c:v>27395</c:v>
                </c:pt>
                <c:pt idx="61">
                  <c:v>27426</c:v>
                </c:pt>
                <c:pt idx="62">
                  <c:v>27454</c:v>
                </c:pt>
                <c:pt idx="63">
                  <c:v>27485</c:v>
                </c:pt>
                <c:pt idx="64">
                  <c:v>27515</c:v>
                </c:pt>
                <c:pt idx="65">
                  <c:v>27546</c:v>
                </c:pt>
                <c:pt idx="66">
                  <c:v>27576</c:v>
                </c:pt>
                <c:pt idx="67">
                  <c:v>27607</c:v>
                </c:pt>
                <c:pt idx="68">
                  <c:v>27638</c:v>
                </c:pt>
                <c:pt idx="69">
                  <c:v>27668</c:v>
                </c:pt>
                <c:pt idx="70">
                  <c:v>27699</c:v>
                </c:pt>
                <c:pt idx="71">
                  <c:v>27729</c:v>
                </c:pt>
                <c:pt idx="72">
                  <c:v>27760</c:v>
                </c:pt>
                <c:pt idx="73">
                  <c:v>27791</c:v>
                </c:pt>
                <c:pt idx="74">
                  <c:v>27820</c:v>
                </c:pt>
                <c:pt idx="75">
                  <c:v>27851</c:v>
                </c:pt>
                <c:pt idx="76">
                  <c:v>27881</c:v>
                </c:pt>
                <c:pt idx="77">
                  <c:v>27912</c:v>
                </c:pt>
                <c:pt idx="78">
                  <c:v>27942</c:v>
                </c:pt>
                <c:pt idx="79">
                  <c:v>27973</c:v>
                </c:pt>
                <c:pt idx="80">
                  <c:v>28004</c:v>
                </c:pt>
                <c:pt idx="81">
                  <c:v>28034</c:v>
                </c:pt>
                <c:pt idx="82">
                  <c:v>28065</c:v>
                </c:pt>
                <c:pt idx="83">
                  <c:v>28095</c:v>
                </c:pt>
                <c:pt idx="84">
                  <c:v>28126</c:v>
                </c:pt>
                <c:pt idx="85">
                  <c:v>28157</c:v>
                </c:pt>
                <c:pt idx="86">
                  <c:v>28185</c:v>
                </c:pt>
                <c:pt idx="87">
                  <c:v>28216</c:v>
                </c:pt>
                <c:pt idx="88">
                  <c:v>28246</c:v>
                </c:pt>
                <c:pt idx="89">
                  <c:v>28277</c:v>
                </c:pt>
                <c:pt idx="90">
                  <c:v>28307</c:v>
                </c:pt>
                <c:pt idx="91">
                  <c:v>28338</c:v>
                </c:pt>
                <c:pt idx="92">
                  <c:v>28369</c:v>
                </c:pt>
                <c:pt idx="93">
                  <c:v>28399</c:v>
                </c:pt>
                <c:pt idx="94">
                  <c:v>28430</c:v>
                </c:pt>
                <c:pt idx="95">
                  <c:v>28460</c:v>
                </c:pt>
                <c:pt idx="96">
                  <c:v>28491</c:v>
                </c:pt>
                <c:pt idx="97">
                  <c:v>28522</c:v>
                </c:pt>
                <c:pt idx="98">
                  <c:v>28550</c:v>
                </c:pt>
                <c:pt idx="99">
                  <c:v>28581</c:v>
                </c:pt>
                <c:pt idx="100">
                  <c:v>28611</c:v>
                </c:pt>
                <c:pt idx="101">
                  <c:v>28642</c:v>
                </c:pt>
                <c:pt idx="102">
                  <c:v>28672</c:v>
                </c:pt>
                <c:pt idx="103">
                  <c:v>28703</c:v>
                </c:pt>
                <c:pt idx="104">
                  <c:v>28734</c:v>
                </c:pt>
                <c:pt idx="105">
                  <c:v>28764</c:v>
                </c:pt>
                <c:pt idx="106">
                  <c:v>28795</c:v>
                </c:pt>
                <c:pt idx="107">
                  <c:v>28825</c:v>
                </c:pt>
                <c:pt idx="108">
                  <c:v>28856</c:v>
                </c:pt>
                <c:pt idx="109">
                  <c:v>28887</c:v>
                </c:pt>
                <c:pt idx="110">
                  <c:v>28915</c:v>
                </c:pt>
                <c:pt idx="111">
                  <c:v>28946</c:v>
                </c:pt>
                <c:pt idx="112">
                  <c:v>28976</c:v>
                </c:pt>
                <c:pt idx="113">
                  <c:v>29007</c:v>
                </c:pt>
                <c:pt idx="114">
                  <c:v>29037</c:v>
                </c:pt>
                <c:pt idx="115">
                  <c:v>29068</c:v>
                </c:pt>
                <c:pt idx="116">
                  <c:v>29099</c:v>
                </c:pt>
                <c:pt idx="117">
                  <c:v>29129</c:v>
                </c:pt>
                <c:pt idx="118">
                  <c:v>29160</c:v>
                </c:pt>
                <c:pt idx="119">
                  <c:v>29190</c:v>
                </c:pt>
                <c:pt idx="120">
                  <c:v>29221</c:v>
                </c:pt>
                <c:pt idx="121">
                  <c:v>29252</c:v>
                </c:pt>
                <c:pt idx="122">
                  <c:v>29281</c:v>
                </c:pt>
                <c:pt idx="123">
                  <c:v>29312</c:v>
                </c:pt>
                <c:pt idx="124">
                  <c:v>29342</c:v>
                </c:pt>
                <c:pt idx="125">
                  <c:v>29373</c:v>
                </c:pt>
                <c:pt idx="126">
                  <c:v>29403</c:v>
                </c:pt>
                <c:pt idx="127">
                  <c:v>29434</c:v>
                </c:pt>
                <c:pt idx="128">
                  <c:v>29465</c:v>
                </c:pt>
                <c:pt idx="129">
                  <c:v>29495</c:v>
                </c:pt>
                <c:pt idx="130">
                  <c:v>29526</c:v>
                </c:pt>
                <c:pt idx="131">
                  <c:v>29556</c:v>
                </c:pt>
                <c:pt idx="132">
                  <c:v>29587</c:v>
                </c:pt>
                <c:pt idx="133">
                  <c:v>29618</c:v>
                </c:pt>
                <c:pt idx="134">
                  <c:v>29646</c:v>
                </c:pt>
                <c:pt idx="135">
                  <c:v>29677</c:v>
                </c:pt>
                <c:pt idx="136">
                  <c:v>29707</c:v>
                </c:pt>
                <c:pt idx="137">
                  <c:v>29738</c:v>
                </c:pt>
                <c:pt idx="138">
                  <c:v>29768</c:v>
                </c:pt>
                <c:pt idx="139">
                  <c:v>29799</c:v>
                </c:pt>
                <c:pt idx="140">
                  <c:v>29830</c:v>
                </c:pt>
                <c:pt idx="141">
                  <c:v>29860</c:v>
                </c:pt>
                <c:pt idx="142">
                  <c:v>29891</c:v>
                </c:pt>
                <c:pt idx="143">
                  <c:v>29921</c:v>
                </c:pt>
                <c:pt idx="144">
                  <c:v>29952</c:v>
                </c:pt>
                <c:pt idx="145">
                  <c:v>29983</c:v>
                </c:pt>
                <c:pt idx="146">
                  <c:v>30011</c:v>
                </c:pt>
                <c:pt idx="147">
                  <c:v>30042</c:v>
                </c:pt>
                <c:pt idx="148">
                  <c:v>30072</c:v>
                </c:pt>
                <c:pt idx="149">
                  <c:v>30103</c:v>
                </c:pt>
                <c:pt idx="150">
                  <c:v>30133</c:v>
                </c:pt>
                <c:pt idx="151">
                  <c:v>30164</c:v>
                </c:pt>
                <c:pt idx="152">
                  <c:v>30195</c:v>
                </c:pt>
                <c:pt idx="153">
                  <c:v>30225</c:v>
                </c:pt>
                <c:pt idx="154">
                  <c:v>30256</c:v>
                </c:pt>
                <c:pt idx="155">
                  <c:v>30286</c:v>
                </c:pt>
                <c:pt idx="156">
                  <c:v>30317</c:v>
                </c:pt>
                <c:pt idx="157">
                  <c:v>30348</c:v>
                </c:pt>
                <c:pt idx="158">
                  <c:v>30376</c:v>
                </c:pt>
                <c:pt idx="159">
                  <c:v>30407</c:v>
                </c:pt>
                <c:pt idx="160">
                  <c:v>30437</c:v>
                </c:pt>
                <c:pt idx="161">
                  <c:v>30468</c:v>
                </c:pt>
                <c:pt idx="162">
                  <c:v>30498</c:v>
                </c:pt>
                <c:pt idx="163">
                  <c:v>30529</c:v>
                </c:pt>
                <c:pt idx="164">
                  <c:v>30560</c:v>
                </c:pt>
                <c:pt idx="165">
                  <c:v>30590</c:v>
                </c:pt>
                <c:pt idx="166">
                  <c:v>30621</c:v>
                </c:pt>
                <c:pt idx="167">
                  <c:v>30651</c:v>
                </c:pt>
                <c:pt idx="168">
                  <c:v>30682</c:v>
                </c:pt>
                <c:pt idx="169">
                  <c:v>30713</c:v>
                </c:pt>
                <c:pt idx="170">
                  <c:v>30742</c:v>
                </c:pt>
                <c:pt idx="171">
                  <c:v>30773</c:v>
                </c:pt>
                <c:pt idx="172">
                  <c:v>30803</c:v>
                </c:pt>
                <c:pt idx="173">
                  <c:v>30834</c:v>
                </c:pt>
                <c:pt idx="174">
                  <c:v>30864</c:v>
                </c:pt>
                <c:pt idx="175">
                  <c:v>30895</c:v>
                </c:pt>
                <c:pt idx="176">
                  <c:v>30926</c:v>
                </c:pt>
                <c:pt idx="177">
                  <c:v>30956</c:v>
                </c:pt>
                <c:pt idx="178">
                  <c:v>30987</c:v>
                </c:pt>
                <c:pt idx="179">
                  <c:v>31017</c:v>
                </c:pt>
                <c:pt idx="180">
                  <c:v>31048</c:v>
                </c:pt>
                <c:pt idx="181">
                  <c:v>31079</c:v>
                </c:pt>
                <c:pt idx="182">
                  <c:v>31107</c:v>
                </c:pt>
                <c:pt idx="183">
                  <c:v>31138</c:v>
                </c:pt>
                <c:pt idx="184">
                  <c:v>31168</c:v>
                </c:pt>
                <c:pt idx="185">
                  <c:v>31199</c:v>
                </c:pt>
                <c:pt idx="186">
                  <c:v>31229</c:v>
                </c:pt>
                <c:pt idx="187">
                  <c:v>31260</c:v>
                </c:pt>
                <c:pt idx="188">
                  <c:v>31291</c:v>
                </c:pt>
                <c:pt idx="189">
                  <c:v>31321</c:v>
                </c:pt>
                <c:pt idx="190">
                  <c:v>31352</c:v>
                </c:pt>
                <c:pt idx="191">
                  <c:v>31382</c:v>
                </c:pt>
                <c:pt idx="192">
                  <c:v>31413</c:v>
                </c:pt>
                <c:pt idx="193">
                  <c:v>31444</c:v>
                </c:pt>
                <c:pt idx="194">
                  <c:v>31472</c:v>
                </c:pt>
                <c:pt idx="195">
                  <c:v>31503</c:v>
                </c:pt>
                <c:pt idx="196">
                  <c:v>31533</c:v>
                </c:pt>
                <c:pt idx="197">
                  <c:v>31564</c:v>
                </c:pt>
                <c:pt idx="198">
                  <c:v>31594</c:v>
                </c:pt>
                <c:pt idx="199">
                  <c:v>31625</c:v>
                </c:pt>
                <c:pt idx="200">
                  <c:v>31656</c:v>
                </c:pt>
                <c:pt idx="201">
                  <c:v>31686</c:v>
                </c:pt>
                <c:pt idx="202">
                  <c:v>31717</c:v>
                </c:pt>
                <c:pt idx="203">
                  <c:v>31747</c:v>
                </c:pt>
                <c:pt idx="204">
                  <c:v>31778</c:v>
                </c:pt>
                <c:pt idx="205">
                  <c:v>31809</c:v>
                </c:pt>
                <c:pt idx="206">
                  <c:v>31837</c:v>
                </c:pt>
                <c:pt idx="207">
                  <c:v>31868</c:v>
                </c:pt>
                <c:pt idx="208">
                  <c:v>31898</c:v>
                </c:pt>
                <c:pt idx="209">
                  <c:v>31929</c:v>
                </c:pt>
                <c:pt idx="210">
                  <c:v>31959</c:v>
                </c:pt>
                <c:pt idx="211">
                  <c:v>31990</c:v>
                </c:pt>
                <c:pt idx="212">
                  <c:v>32021</c:v>
                </c:pt>
                <c:pt idx="213">
                  <c:v>32051</c:v>
                </c:pt>
                <c:pt idx="214">
                  <c:v>32082</c:v>
                </c:pt>
                <c:pt idx="215">
                  <c:v>32112</c:v>
                </c:pt>
                <c:pt idx="216">
                  <c:v>32143</c:v>
                </c:pt>
                <c:pt idx="217">
                  <c:v>32174</c:v>
                </c:pt>
                <c:pt idx="218">
                  <c:v>32203</c:v>
                </c:pt>
                <c:pt idx="219">
                  <c:v>32234</c:v>
                </c:pt>
                <c:pt idx="220">
                  <c:v>32264</c:v>
                </c:pt>
                <c:pt idx="221">
                  <c:v>32295</c:v>
                </c:pt>
                <c:pt idx="222">
                  <c:v>32325</c:v>
                </c:pt>
                <c:pt idx="223">
                  <c:v>32356</c:v>
                </c:pt>
                <c:pt idx="224">
                  <c:v>32387</c:v>
                </c:pt>
                <c:pt idx="225">
                  <c:v>32417</c:v>
                </c:pt>
                <c:pt idx="226">
                  <c:v>32448</c:v>
                </c:pt>
                <c:pt idx="227">
                  <c:v>32478</c:v>
                </c:pt>
                <c:pt idx="228">
                  <c:v>32509</c:v>
                </c:pt>
                <c:pt idx="229">
                  <c:v>32540</c:v>
                </c:pt>
                <c:pt idx="230">
                  <c:v>32568</c:v>
                </c:pt>
                <c:pt idx="231">
                  <c:v>32599</c:v>
                </c:pt>
                <c:pt idx="232">
                  <c:v>32629</c:v>
                </c:pt>
                <c:pt idx="233">
                  <c:v>32660</c:v>
                </c:pt>
                <c:pt idx="234">
                  <c:v>32690</c:v>
                </c:pt>
                <c:pt idx="235">
                  <c:v>32721</c:v>
                </c:pt>
                <c:pt idx="236">
                  <c:v>32752</c:v>
                </c:pt>
                <c:pt idx="237">
                  <c:v>32782</c:v>
                </c:pt>
                <c:pt idx="238">
                  <c:v>32813</c:v>
                </c:pt>
                <c:pt idx="239">
                  <c:v>32843</c:v>
                </c:pt>
                <c:pt idx="240">
                  <c:v>32874</c:v>
                </c:pt>
                <c:pt idx="241">
                  <c:v>32905</c:v>
                </c:pt>
                <c:pt idx="242">
                  <c:v>32933</c:v>
                </c:pt>
                <c:pt idx="243">
                  <c:v>32964</c:v>
                </c:pt>
                <c:pt idx="244">
                  <c:v>32994</c:v>
                </c:pt>
                <c:pt idx="245">
                  <c:v>33025</c:v>
                </c:pt>
                <c:pt idx="246">
                  <c:v>33055</c:v>
                </c:pt>
                <c:pt idx="247">
                  <c:v>33086</c:v>
                </c:pt>
                <c:pt idx="248">
                  <c:v>33117</c:v>
                </c:pt>
                <c:pt idx="249">
                  <c:v>33147</c:v>
                </c:pt>
                <c:pt idx="250">
                  <c:v>33178</c:v>
                </c:pt>
                <c:pt idx="251">
                  <c:v>33208</c:v>
                </c:pt>
                <c:pt idx="252">
                  <c:v>33239</c:v>
                </c:pt>
                <c:pt idx="253">
                  <c:v>33270</c:v>
                </c:pt>
                <c:pt idx="254">
                  <c:v>33298</c:v>
                </c:pt>
                <c:pt idx="255">
                  <c:v>33329</c:v>
                </c:pt>
                <c:pt idx="256">
                  <c:v>33359</c:v>
                </c:pt>
                <c:pt idx="257">
                  <c:v>33390</c:v>
                </c:pt>
                <c:pt idx="258">
                  <c:v>33420</c:v>
                </c:pt>
                <c:pt idx="259">
                  <c:v>33451</c:v>
                </c:pt>
                <c:pt idx="260">
                  <c:v>33482</c:v>
                </c:pt>
                <c:pt idx="261">
                  <c:v>33512</c:v>
                </c:pt>
                <c:pt idx="262">
                  <c:v>33543</c:v>
                </c:pt>
                <c:pt idx="263">
                  <c:v>33573</c:v>
                </c:pt>
                <c:pt idx="264">
                  <c:v>33604</c:v>
                </c:pt>
                <c:pt idx="265">
                  <c:v>33635</c:v>
                </c:pt>
                <c:pt idx="266">
                  <c:v>33664</c:v>
                </c:pt>
                <c:pt idx="267">
                  <c:v>33695</c:v>
                </c:pt>
                <c:pt idx="268">
                  <c:v>33725</c:v>
                </c:pt>
                <c:pt idx="269">
                  <c:v>33756</c:v>
                </c:pt>
                <c:pt idx="270">
                  <c:v>33786</c:v>
                </c:pt>
                <c:pt idx="271">
                  <c:v>33817</c:v>
                </c:pt>
                <c:pt idx="272">
                  <c:v>33848</c:v>
                </c:pt>
                <c:pt idx="273">
                  <c:v>33878</c:v>
                </c:pt>
                <c:pt idx="274">
                  <c:v>33909</c:v>
                </c:pt>
                <c:pt idx="275">
                  <c:v>33939</c:v>
                </c:pt>
                <c:pt idx="276">
                  <c:v>33970</c:v>
                </c:pt>
                <c:pt idx="277">
                  <c:v>34001</c:v>
                </c:pt>
                <c:pt idx="278">
                  <c:v>34029</c:v>
                </c:pt>
                <c:pt idx="279">
                  <c:v>34060</c:v>
                </c:pt>
                <c:pt idx="280">
                  <c:v>34090</c:v>
                </c:pt>
                <c:pt idx="281">
                  <c:v>34121</c:v>
                </c:pt>
                <c:pt idx="282">
                  <c:v>34151</c:v>
                </c:pt>
                <c:pt idx="283">
                  <c:v>34182</c:v>
                </c:pt>
                <c:pt idx="284">
                  <c:v>34213</c:v>
                </c:pt>
                <c:pt idx="285">
                  <c:v>34243</c:v>
                </c:pt>
                <c:pt idx="286">
                  <c:v>34274</c:v>
                </c:pt>
                <c:pt idx="287">
                  <c:v>34304</c:v>
                </c:pt>
                <c:pt idx="288">
                  <c:v>34335</c:v>
                </c:pt>
                <c:pt idx="289">
                  <c:v>34366</c:v>
                </c:pt>
                <c:pt idx="290">
                  <c:v>34394</c:v>
                </c:pt>
                <c:pt idx="291">
                  <c:v>34425</c:v>
                </c:pt>
                <c:pt idx="292">
                  <c:v>34455</c:v>
                </c:pt>
                <c:pt idx="293">
                  <c:v>34486</c:v>
                </c:pt>
                <c:pt idx="294">
                  <c:v>34516</c:v>
                </c:pt>
                <c:pt idx="295">
                  <c:v>34547</c:v>
                </c:pt>
                <c:pt idx="296">
                  <c:v>34578</c:v>
                </c:pt>
                <c:pt idx="297">
                  <c:v>34608</c:v>
                </c:pt>
                <c:pt idx="298">
                  <c:v>34639</c:v>
                </c:pt>
                <c:pt idx="299">
                  <c:v>34669</c:v>
                </c:pt>
                <c:pt idx="300">
                  <c:v>34700</c:v>
                </c:pt>
                <c:pt idx="301">
                  <c:v>34731</c:v>
                </c:pt>
                <c:pt idx="302">
                  <c:v>34759</c:v>
                </c:pt>
                <c:pt idx="303">
                  <c:v>34790</c:v>
                </c:pt>
                <c:pt idx="304">
                  <c:v>34820</c:v>
                </c:pt>
                <c:pt idx="305">
                  <c:v>34851</c:v>
                </c:pt>
                <c:pt idx="306">
                  <c:v>34881</c:v>
                </c:pt>
                <c:pt idx="307">
                  <c:v>34912</c:v>
                </c:pt>
                <c:pt idx="308">
                  <c:v>34943</c:v>
                </c:pt>
                <c:pt idx="309">
                  <c:v>34973</c:v>
                </c:pt>
                <c:pt idx="310">
                  <c:v>35004</c:v>
                </c:pt>
                <c:pt idx="311">
                  <c:v>35034</c:v>
                </c:pt>
                <c:pt idx="312">
                  <c:v>35065</c:v>
                </c:pt>
                <c:pt idx="313">
                  <c:v>35096</c:v>
                </c:pt>
                <c:pt idx="314">
                  <c:v>35125</c:v>
                </c:pt>
                <c:pt idx="315">
                  <c:v>35156</c:v>
                </c:pt>
                <c:pt idx="316">
                  <c:v>35186</c:v>
                </c:pt>
                <c:pt idx="317">
                  <c:v>35217</c:v>
                </c:pt>
                <c:pt idx="318">
                  <c:v>35247</c:v>
                </c:pt>
                <c:pt idx="319">
                  <c:v>35278</c:v>
                </c:pt>
                <c:pt idx="320">
                  <c:v>35309</c:v>
                </c:pt>
                <c:pt idx="321">
                  <c:v>35339</c:v>
                </c:pt>
                <c:pt idx="322">
                  <c:v>35370</c:v>
                </c:pt>
                <c:pt idx="323">
                  <c:v>35400</c:v>
                </c:pt>
                <c:pt idx="324">
                  <c:v>35431</c:v>
                </c:pt>
                <c:pt idx="325">
                  <c:v>35462</c:v>
                </c:pt>
                <c:pt idx="326">
                  <c:v>35490</c:v>
                </c:pt>
                <c:pt idx="327">
                  <c:v>35521</c:v>
                </c:pt>
                <c:pt idx="328">
                  <c:v>35551</c:v>
                </c:pt>
                <c:pt idx="329">
                  <c:v>35582</c:v>
                </c:pt>
                <c:pt idx="330">
                  <c:v>35612</c:v>
                </c:pt>
                <c:pt idx="331">
                  <c:v>35643</c:v>
                </c:pt>
                <c:pt idx="332">
                  <c:v>35674</c:v>
                </c:pt>
                <c:pt idx="333">
                  <c:v>35704</c:v>
                </c:pt>
                <c:pt idx="334">
                  <c:v>35735</c:v>
                </c:pt>
                <c:pt idx="335">
                  <c:v>35765</c:v>
                </c:pt>
                <c:pt idx="336">
                  <c:v>35796</c:v>
                </c:pt>
                <c:pt idx="337">
                  <c:v>35827</c:v>
                </c:pt>
                <c:pt idx="338">
                  <c:v>35855</c:v>
                </c:pt>
                <c:pt idx="339">
                  <c:v>35886</c:v>
                </c:pt>
                <c:pt idx="340">
                  <c:v>35916</c:v>
                </c:pt>
                <c:pt idx="341">
                  <c:v>35947</c:v>
                </c:pt>
                <c:pt idx="342">
                  <c:v>35977</c:v>
                </c:pt>
                <c:pt idx="343">
                  <c:v>36008</c:v>
                </c:pt>
                <c:pt idx="344">
                  <c:v>36039</c:v>
                </c:pt>
                <c:pt idx="345">
                  <c:v>36069</c:v>
                </c:pt>
                <c:pt idx="346">
                  <c:v>36100</c:v>
                </c:pt>
                <c:pt idx="347">
                  <c:v>36130</c:v>
                </c:pt>
                <c:pt idx="348">
                  <c:v>36161</c:v>
                </c:pt>
                <c:pt idx="349">
                  <c:v>36192</c:v>
                </c:pt>
                <c:pt idx="350">
                  <c:v>36220</c:v>
                </c:pt>
                <c:pt idx="351">
                  <c:v>36251</c:v>
                </c:pt>
                <c:pt idx="352">
                  <c:v>36281</c:v>
                </c:pt>
                <c:pt idx="353">
                  <c:v>36312</c:v>
                </c:pt>
                <c:pt idx="354">
                  <c:v>36342</c:v>
                </c:pt>
                <c:pt idx="355">
                  <c:v>36373</c:v>
                </c:pt>
                <c:pt idx="356">
                  <c:v>36404</c:v>
                </c:pt>
                <c:pt idx="357">
                  <c:v>36434</c:v>
                </c:pt>
                <c:pt idx="358">
                  <c:v>36465</c:v>
                </c:pt>
                <c:pt idx="359">
                  <c:v>36495</c:v>
                </c:pt>
                <c:pt idx="360">
                  <c:v>36526</c:v>
                </c:pt>
                <c:pt idx="361">
                  <c:v>36557</c:v>
                </c:pt>
                <c:pt idx="362">
                  <c:v>36586</c:v>
                </c:pt>
                <c:pt idx="363">
                  <c:v>36617</c:v>
                </c:pt>
                <c:pt idx="364">
                  <c:v>36647</c:v>
                </c:pt>
                <c:pt idx="365">
                  <c:v>36678</c:v>
                </c:pt>
                <c:pt idx="366">
                  <c:v>36708</c:v>
                </c:pt>
                <c:pt idx="367">
                  <c:v>36739</c:v>
                </c:pt>
                <c:pt idx="368">
                  <c:v>36770</c:v>
                </c:pt>
                <c:pt idx="369">
                  <c:v>36800</c:v>
                </c:pt>
                <c:pt idx="370">
                  <c:v>36831</c:v>
                </c:pt>
                <c:pt idx="371">
                  <c:v>36861</c:v>
                </c:pt>
                <c:pt idx="372">
                  <c:v>36892</c:v>
                </c:pt>
                <c:pt idx="373">
                  <c:v>36923</c:v>
                </c:pt>
                <c:pt idx="374">
                  <c:v>36951</c:v>
                </c:pt>
                <c:pt idx="375">
                  <c:v>36982</c:v>
                </c:pt>
                <c:pt idx="376">
                  <c:v>37012</c:v>
                </c:pt>
                <c:pt idx="377">
                  <c:v>37043</c:v>
                </c:pt>
                <c:pt idx="378">
                  <c:v>37073</c:v>
                </c:pt>
                <c:pt idx="379">
                  <c:v>37104</c:v>
                </c:pt>
                <c:pt idx="380">
                  <c:v>37135</c:v>
                </c:pt>
                <c:pt idx="381">
                  <c:v>37165</c:v>
                </c:pt>
                <c:pt idx="382">
                  <c:v>37196</c:v>
                </c:pt>
                <c:pt idx="383">
                  <c:v>37226</c:v>
                </c:pt>
                <c:pt idx="384">
                  <c:v>37257</c:v>
                </c:pt>
                <c:pt idx="385">
                  <c:v>37288</c:v>
                </c:pt>
                <c:pt idx="386">
                  <c:v>37316</c:v>
                </c:pt>
                <c:pt idx="387">
                  <c:v>37347</c:v>
                </c:pt>
                <c:pt idx="388">
                  <c:v>37377</c:v>
                </c:pt>
                <c:pt idx="389">
                  <c:v>37408</c:v>
                </c:pt>
                <c:pt idx="390">
                  <c:v>37438</c:v>
                </c:pt>
                <c:pt idx="391">
                  <c:v>37469</c:v>
                </c:pt>
                <c:pt idx="392">
                  <c:v>37500</c:v>
                </c:pt>
                <c:pt idx="393">
                  <c:v>37530</c:v>
                </c:pt>
                <c:pt idx="394">
                  <c:v>37561</c:v>
                </c:pt>
                <c:pt idx="395">
                  <c:v>37591</c:v>
                </c:pt>
                <c:pt idx="396">
                  <c:v>37622</c:v>
                </c:pt>
                <c:pt idx="397">
                  <c:v>37653</c:v>
                </c:pt>
                <c:pt idx="398">
                  <c:v>37681</c:v>
                </c:pt>
                <c:pt idx="399">
                  <c:v>37712</c:v>
                </c:pt>
                <c:pt idx="400">
                  <c:v>37742</c:v>
                </c:pt>
                <c:pt idx="401">
                  <c:v>37773</c:v>
                </c:pt>
                <c:pt idx="402">
                  <c:v>37803</c:v>
                </c:pt>
                <c:pt idx="403">
                  <c:v>37834</c:v>
                </c:pt>
                <c:pt idx="404">
                  <c:v>37865</c:v>
                </c:pt>
                <c:pt idx="405">
                  <c:v>37895</c:v>
                </c:pt>
                <c:pt idx="406">
                  <c:v>37926</c:v>
                </c:pt>
                <c:pt idx="407">
                  <c:v>37956</c:v>
                </c:pt>
                <c:pt idx="408">
                  <c:v>37987</c:v>
                </c:pt>
                <c:pt idx="409">
                  <c:v>38018</c:v>
                </c:pt>
                <c:pt idx="410">
                  <c:v>38047</c:v>
                </c:pt>
                <c:pt idx="411">
                  <c:v>38078</c:v>
                </c:pt>
                <c:pt idx="412">
                  <c:v>38108</c:v>
                </c:pt>
                <c:pt idx="413">
                  <c:v>38139</c:v>
                </c:pt>
                <c:pt idx="414">
                  <c:v>38169</c:v>
                </c:pt>
                <c:pt idx="415">
                  <c:v>38200</c:v>
                </c:pt>
                <c:pt idx="416">
                  <c:v>38231</c:v>
                </c:pt>
                <c:pt idx="417">
                  <c:v>38261</c:v>
                </c:pt>
                <c:pt idx="418">
                  <c:v>38292</c:v>
                </c:pt>
                <c:pt idx="419">
                  <c:v>38322</c:v>
                </c:pt>
                <c:pt idx="420">
                  <c:v>38353</c:v>
                </c:pt>
                <c:pt idx="421">
                  <c:v>38384</c:v>
                </c:pt>
                <c:pt idx="422">
                  <c:v>38412</c:v>
                </c:pt>
                <c:pt idx="423">
                  <c:v>38443</c:v>
                </c:pt>
                <c:pt idx="424">
                  <c:v>38473</c:v>
                </c:pt>
                <c:pt idx="425">
                  <c:v>38504</c:v>
                </c:pt>
                <c:pt idx="426">
                  <c:v>38534</c:v>
                </c:pt>
                <c:pt idx="427">
                  <c:v>38565</c:v>
                </c:pt>
                <c:pt idx="428">
                  <c:v>38596</c:v>
                </c:pt>
                <c:pt idx="429">
                  <c:v>38626</c:v>
                </c:pt>
                <c:pt idx="430">
                  <c:v>38657</c:v>
                </c:pt>
                <c:pt idx="431">
                  <c:v>38687</c:v>
                </c:pt>
                <c:pt idx="432">
                  <c:v>38718</c:v>
                </c:pt>
                <c:pt idx="433">
                  <c:v>38749</c:v>
                </c:pt>
                <c:pt idx="434">
                  <c:v>38777</c:v>
                </c:pt>
                <c:pt idx="435">
                  <c:v>38808</c:v>
                </c:pt>
                <c:pt idx="436">
                  <c:v>38838</c:v>
                </c:pt>
                <c:pt idx="437">
                  <c:v>38869</c:v>
                </c:pt>
                <c:pt idx="438">
                  <c:v>38899</c:v>
                </c:pt>
                <c:pt idx="439">
                  <c:v>38930</c:v>
                </c:pt>
                <c:pt idx="440">
                  <c:v>38961</c:v>
                </c:pt>
                <c:pt idx="441">
                  <c:v>38991</c:v>
                </c:pt>
                <c:pt idx="442">
                  <c:v>39022</c:v>
                </c:pt>
                <c:pt idx="443">
                  <c:v>39052</c:v>
                </c:pt>
                <c:pt idx="444">
                  <c:v>39083</c:v>
                </c:pt>
                <c:pt idx="445">
                  <c:v>39114</c:v>
                </c:pt>
                <c:pt idx="446">
                  <c:v>39142</c:v>
                </c:pt>
                <c:pt idx="447">
                  <c:v>39173</c:v>
                </c:pt>
                <c:pt idx="448">
                  <c:v>39203</c:v>
                </c:pt>
                <c:pt idx="449">
                  <c:v>39234</c:v>
                </c:pt>
                <c:pt idx="450">
                  <c:v>39264</c:v>
                </c:pt>
                <c:pt idx="451">
                  <c:v>39295</c:v>
                </c:pt>
                <c:pt idx="452">
                  <c:v>39326</c:v>
                </c:pt>
                <c:pt idx="453">
                  <c:v>39356</c:v>
                </c:pt>
                <c:pt idx="454">
                  <c:v>39387</c:v>
                </c:pt>
                <c:pt idx="455">
                  <c:v>39417</c:v>
                </c:pt>
                <c:pt idx="456">
                  <c:v>39448</c:v>
                </c:pt>
                <c:pt idx="457">
                  <c:v>39479</c:v>
                </c:pt>
                <c:pt idx="458">
                  <c:v>39508</c:v>
                </c:pt>
                <c:pt idx="459">
                  <c:v>39539</c:v>
                </c:pt>
                <c:pt idx="460">
                  <c:v>39569</c:v>
                </c:pt>
                <c:pt idx="461">
                  <c:v>39600</c:v>
                </c:pt>
                <c:pt idx="462">
                  <c:v>39630</c:v>
                </c:pt>
                <c:pt idx="463">
                  <c:v>39661</c:v>
                </c:pt>
                <c:pt idx="464">
                  <c:v>39692</c:v>
                </c:pt>
                <c:pt idx="465">
                  <c:v>39722</c:v>
                </c:pt>
                <c:pt idx="466">
                  <c:v>39753</c:v>
                </c:pt>
                <c:pt idx="467">
                  <c:v>39783</c:v>
                </c:pt>
                <c:pt idx="468">
                  <c:v>39814</c:v>
                </c:pt>
                <c:pt idx="469">
                  <c:v>39845</c:v>
                </c:pt>
                <c:pt idx="470">
                  <c:v>39873</c:v>
                </c:pt>
                <c:pt idx="471">
                  <c:v>39904</c:v>
                </c:pt>
                <c:pt idx="472">
                  <c:v>39934</c:v>
                </c:pt>
                <c:pt idx="473">
                  <c:v>39965</c:v>
                </c:pt>
                <c:pt idx="474">
                  <c:v>39995</c:v>
                </c:pt>
                <c:pt idx="475">
                  <c:v>40026</c:v>
                </c:pt>
                <c:pt idx="476">
                  <c:v>40057</c:v>
                </c:pt>
                <c:pt idx="477">
                  <c:v>40087</c:v>
                </c:pt>
                <c:pt idx="478">
                  <c:v>40118</c:v>
                </c:pt>
                <c:pt idx="479">
                  <c:v>40148</c:v>
                </c:pt>
                <c:pt idx="480">
                  <c:v>40179</c:v>
                </c:pt>
                <c:pt idx="481">
                  <c:v>40210</c:v>
                </c:pt>
                <c:pt idx="482">
                  <c:v>40238</c:v>
                </c:pt>
                <c:pt idx="483">
                  <c:v>40269</c:v>
                </c:pt>
                <c:pt idx="484">
                  <c:v>40299</c:v>
                </c:pt>
                <c:pt idx="485">
                  <c:v>40330</c:v>
                </c:pt>
                <c:pt idx="486">
                  <c:v>40360</c:v>
                </c:pt>
                <c:pt idx="487">
                  <c:v>40391</c:v>
                </c:pt>
                <c:pt idx="488">
                  <c:v>40422</c:v>
                </c:pt>
                <c:pt idx="489">
                  <c:v>40452</c:v>
                </c:pt>
                <c:pt idx="490">
                  <c:v>40483</c:v>
                </c:pt>
                <c:pt idx="491">
                  <c:v>40513</c:v>
                </c:pt>
                <c:pt idx="492">
                  <c:v>40544</c:v>
                </c:pt>
                <c:pt idx="493">
                  <c:v>40575</c:v>
                </c:pt>
                <c:pt idx="494">
                  <c:v>40603</c:v>
                </c:pt>
                <c:pt idx="495">
                  <c:v>40634</c:v>
                </c:pt>
                <c:pt idx="496">
                  <c:v>40664</c:v>
                </c:pt>
                <c:pt idx="497">
                  <c:v>40695</c:v>
                </c:pt>
                <c:pt idx="498">
                  <c:v>40725</c:v>
                </c:pt>
                <c:pt idx="499">
                  <c:v>40756</c:v>
                </c:pt>
                <c:pt idx="500">
                  <c:v>40787</c:v>
                </c:pt>
                <c:pt idx="501">
                  <c:v>40817</c:v>
                </c:pt>
                <c:pt idx="502">
                  <c:v>40848</c:v>
                </c:pt>
                <c:pt idx="503">
                  <c:v>40878</c:v>
                </c:pt>
                <c:pt idx="504">
                  <c:v>40909</c:v>
                </c:pt>
                <c:pt idx="505">
                  <c:v>40940</c:v>
                </c:pt>
                <c:pt idx="506">
                  <c:v>40969</c:v>
                </c:pt>
                <c:pt idx="507">
                  <c:v>41000</c:v>
                </c:pt>
                <c:pt idx="508">
                  <c:v>41030</c:v>
                </c:pt>
                <c:pt idx="509">
                  <c:v>41061</c:v>
                </c:pt>
                <c:pt idx="510">
                  <c:v>41091</c:v>
                </c:pt>
                <c:pt idx="511">
                  <c:v>41122</c:v>
                </c:pt>
                <c:pt idx="512">
                  <c:v>41153</c:v>
                </c:pt>
                <c:pt idx="513">
                  <c:v>41183</c:v>
                </c:pt>
                <c:pt idx="514">
                  <c:v>41214</c:v>
                </c:pt>
                <c:pt idx="515">
                  <c:v>41244</c:v>
                </c:pt>
                <c:pt idx="516">
                  <c:v>41275</c:v>
                </c:pt>
                <c:pt idx="517">
                  <c:v>41306</c:v>
                </c:pt>
                <c:pt idx="518">
                  <c:v>41334</c:v>
                </c:pt>
                <c:pt idx="519">
                  <c:v>41365</c:v>
                </c:pt>
                <c:pt idx="520">
                  <c:v>41395</c:v>
                </c:pt>
                <c:pt idx="521">
                  <c:v>41426</c:v>
                </c:pt>
                <c:pt idx="522">
                  <c:v>41456</c:v>
                </c:pt>
                <c:pt idx="523">
                  <c:v>41487</c:v>
                </c:pt>
                <c:pt idx="524">
                  <c:v>41518</c:v>
                </c:pt>
                <c:pt idx="525">
                  <c:v>41548</c:v>
                </c:pt>
                <c:pt idx="526">
                  <c:v>41579</c:v>
                </c:pt>
                <c:pt idx="527">
                  <c:v>41609</c:v>
                </c:pt>
                <c:pt idx="528">
                  <c:v>41640</c:v>
                </c:pt>
                <c:pt idx="529">
                  <c:v>41671</c:v>
                </c:pt>
                <c:pt idx="530">
                  <c:v>41699</c:v>
                </c:pt>
                <c:pt idx="531">
                  <c:v>41730</c:v>
                </c:pt>
                <c:pt idx="532">
                  <c:v>41760</c:v>
                </c:pt>
                <c:pt idx="533">
                  <c:v>41791</c:v>
                </c:pt>
                <c:pt idx="534">
                  <c:v>41821</c:v>
                </c:pt>
                <c:pt idx="535">
                  <c:v>41852</c:v>
                </c:pt>
                <c:pt idx="536">
                  <c:v>41883</c:v>
                </c:pt>
                <c:pt idx="537">
                  <c:v>41913</c:v>
                </c:pt>
                <c:pt idx="538">
                  <c:v>41944</c:v>
                </c:pt>
                <c:pt idx="539">
                  <c:v>41974</c:v>
                </c:pt>
                <c:pt idx="540">
                  <c:v>42005</c:v>
                </c:pt>
                <c:pt idx="541">
                  <c:v>42036</c:v>
                </c:pt>
                <c:pt idx="542">
                  <c:v>42064</c:v>
                </c:pt>
                <c:pt idx="543">
                  <c:v>42095</c:v>
                </c:pt>
                <c:pt idx="544">
                  <c:v>42125</c:v>
                </c:pt>
                <c:pt idx="545">
                  <c:v>42156</c:v>
                </c:pt>
                <c:pt idx="546">
                  <c:v>42186</c:v>
                </c:pt>
                <c:pt idx="547">
                  <c:v>42217</c:v>
                </c:pt>
                <c:pt idx="548">
                  <c:v>42248</c:v>
                </c:pt>
                <c:pt idx="549">
                  <c:v>42278</c:v>
                </c:pt>
                <c:pt idx="550">
                  <c:v>42309</c:v>
                </c:pt>
                <c:pt idx="551">
                  <c:v>42339</c:v>
                </c:pt>
                <c:pt idx="552">
                  <c:v>42370</c:v>
                </c:pt>
                <c:pt idx="553">
                  <c:v>42401</c:v>
                </c:pt>
                <c:pt idx="554">
                  <c:v>42430</c:v>
                </c:pt>
                <c:pt idx="555">
                  <c:v>42461</c:v>
                </c:pt>
                <c:pt idx="556">
                  <c:v>42491</c:v>
                </c:pt>
                <c:pt idx="557">
                  <c:v>42522</c:v>
                </c:pt>
                <c:pt idx="558">
                  <c:v>42552</c:v>
                </c:pt>
                <c:pt idx="559">
                  <c:v>42583</c:v>
                </c:pt>
                <c:pt idx="560">
                  <c:v>42614</c:v>
                </c:pt>
                <c:pt idx="561">
                  <c:v>42644</c:v>
                </c:pt>
                <c:pt idx="562">
                  <c:v>42675</c:v>
                </c:pt>
                <c:pt idx="563">
                  <c:v>42705</c:v>
                </c:pt>
                <c:pt idx="564">
                  <c:v>42736</c:v>
                </c:pt>
                <c:pt idx="565">
                  <c:v>42767</c:v>
                </c:pt>
                <c:pt idx="566">
                  <c:v>42795</c:v>
                </c:pt>
                <c:pt idx="567">
                  <c:v>42826</c:v>
                </c:pt>
                <c:pt idx="568">
                  <c:v>42856</c:v>
                </c:pt>
                <c:pt idx="569">
                  <c:v>42887</c:v>
                </c:pt>
                <c:pt idx="570">
                  <c:v>42917</c:v>
                </c:pt>
                <c:pt idx="571">
                  <c:v>42948</c:v>
                </c:pt>
                <c:pt idx="572">
                  <c:v>42979</c:v>
                </c:pt>
                <c:pt idx="573">
                  <c:v>43009</c:v>
                </c:pt>
                <c:pt idx="574">
                  <c:v>43040</c:v>
                </c:pt>
                <c:pt idx="575">
                  <c:v>43070</c:v>
                </c:pt>
                <c:pt idx="576">
                  <c:v>43101</c:v>
                </c:pt>
                <c:pt idx="577">
                  <c:v>43132</c:v>
                </c:pt>
                <c:pt idx="578">
                  <c:v>43160</c:v>
                </c:pt>
                <c:pt idx="579">
                  <c:v>43191</c:v>
                </c:pt>
                <c:pt idx="580">
                  <c:v>43221</c:v>
                </c:pt>
                <c:pt idx="581">
                  <c:v>43252</c:v>
                </c:pt>
                <c:pt idx="582">
                  <c:v>43282</c:v>
                </c:pt>
                <c:pt idx="583">
                  <c:v>43313</c:v>
                </c:pt>
                <c:pt idx="584">
                  <c:v>43344</c:v>
                </c:pt>
                <c:pt idx="585">
                  <c:v>43374</c:v>
                </c:pt>
                <c:pt idx="586">
                  <c:v>43405</c:v>
                </c:pt>
                <c:pt idx="587">
                  <c:v>43435</c:v>
                </c:pt>
                <c:pt idx="588">
                  <c:v>43466</c:v>
                </c:pt>
                <c:pt idx="589">
                  <c:v>43497</c:v>
                </c:pt>
                <c:pt idx="590">
                  <c:v>43525</c:v>
                </c:pt>
                <c:pt idx="591">
                  <c:v>43556</c:v>
                </c:pt>
                <c:pt idx="592">
                  <c:v>43586</c:v>
                </c:pt>
                <c:pt idx="593">
                  <c:v>43617</c:v>
                </c:pt>
                <c:pt idx="594">
                  <c:v>43647</c:v>
                </c:pt>
                <c:pt idx="595">
                  <c:v>43678</c:v>
                </c:pt>
                <c:pt idx="596">
                  <c:v>43709</c:v>
                </c:pt>
                <c:pt idx="597">
                  <c:v>43739</c:v>
                </c:pt>
                <c:pt idx="598">
                  <c:v>43770</c:v>
                </c:pt>
                <c:pt idx="599">
                  <c:v>43800</c:v>
                </c:pt>
                <c:pt idx="600">
                  <c:v>43831</c:v>
                </c:pt>
                <c:pt idx="601">
                  <c:v>43862</c:v>
                </c:pt>
                <c:pt idx="602">
                  <c:v>43891</c:v>
                </c:pt>
                <c:pt idx="603">
                  <c:v>43922</c:v>
                </c:pt>
                <c:pt idx="604">
                  <c:v>43952</c:v>
                </c:pt>
                <c:pt idx="605">
                  <c:v>43983</c:v>
                </c:pt>
                <c:pt idx="606">
                  <c:v>44013</c:v>
                </c:pt>
                <c:pt idx="607">
                  <c:v>44044</c:v>
                </c:pt>
                <c:pt idx="608">
                  <c:v>44075</c:v>
                </c:pt>
                <c:pt idx="609">
                  <c:v>44105</c:v>
                </c:pt>
                <c:pt idx="610">
                  <c:v>44136</c:v>
                </c:pt>
                <c:pt idx="611">
                  <c:v>44166</c:v>
                </c:pt>
                <c:pt idx="612">
                  <c:v>44197</c:v>
                </c:pt>
                <c:pt idx="613">
                  <c:v>44228</c:v>
                </c:pt>
                <c:pt idx="614">
                  <c:v>44256</c:v>
                </c:pt>
                <c:pt idx="615">
                  <c:v>44287</c:v>
                </c:pt>
                <c:pt idx="616">
                  <c:v>44317</c:v>
                </c:pt>
                <c:pt idx="617">
                  <c:v>44348</c:v>
                </c:pt>
                <c:pt idx="618">
                  <c:v>44378</c:v>
                </c:pt>
                <c:pt idx="619">
                  <c:v>44409</c:v>
                </c:pt>
                <c:pt idx="620">
                  <c:v>44440</c:v>
                </c:pt>
                <c:pt idx="621">
                  <c:v>44470</c:v>
                </c:pt>
                <c:pt idx="622">
                  <c:v>44501</c:v>
                </c:pt>
                <c:pt idx="623">
                  <c:v>44531</c:v>
                </c:pt>
                <c:pt idx="624">
                  <c:v>44562</c:v>
                </c:pt>
                <c:pt idx="625">
                  <c:v>44593</c:v>
                </c:pt>
                <c:pt idx="626">
                  <c:v>44621</c:v>
                </c:pt>
                <c:pt idx="627">
                  <c:v>44652</c:v>
                </c:pt>
                <c:pt idx="628">
                  <c:v>44682</c:v>
                </c:pt>
                <c:pt idx="629">
                  <c:v>44713</c:v>
                </c:pt>
                <c:pt idx="630">
                  <c:v>44743</c:v>
                </c:pt>
                <c:pt idx="631">
                  <c:v>44774</c:v>
                </c:pt>
                <c:pt idx="632">
                  <c:v>44805</c:v>
                </c:pt>
                <c:pt idx="633">
                  <c:v>44835</c:v>
                </c:pt>
                <c:pt idx="634">
                  <c:v>44866</c:v>
                </c:pt>
                <c:pt idx="635">
                  <c:v>44896</c:v>
                </c:pt>
                <c:pt idx="636">
                  <c:v>44927</c:v>
                </c:pt>
                <c:pt idx="637">
                  <c:v>44958</c:v>
                </c:pt>
                <c:pt idx="638">
                  <c:v>44986</c:v>
                </c:pt>
                <c:pt idx="639">
                  <c:v>45017</c:v>
                </c:pt>
                <c:pt idx="640">
                  <c:v>45047</c:v>
                </c:pt>
                <c:pt idx="641">
                  <c:v>45078</c:v>
                </c:pt>
                <c:pt idx="642">
                  <c:v>45108</c:v>
                </c:pt>
                <c:pt idx="643">
                  <c:v>45139</c:v>
                </c:pt>
                <c:pt idx="644">
                  <c:v>45170</c:v>
                </c:pt>
                <c:pt idx="645">
                  <c:v>45200</c:v>
                </c:pt>
                <c:pt idx="646">
                  <c:v>45231</c:v>
                </c:pt>
                <c:pt idx="647">
                  <c:v>45261</c:v>
                </c:pt>
                <c:pt idx="648">
                  <c:v>45292</c:v>
                </c:pt>
                <c:pt idx="649">
                  <c:v>45323</c:v>
                </c:pt>
                <c:pt idx="650">
                  <c:v>45352</c:v>
                </c:pt>
                <c:pt idx="651">
                  <c:v>45383</c:v>
                </c:pt>
                <c:pt idx="652">
                  <c:v>45413</c:v>
                </c:pt>
                <c:pt idx="653">
                  <c:v>45444</c:v>
                </c:pt>
                <c:pt idx="654">
                  <c:v>45474</c:v>
                </c:pt>
                <c:pt idx="655">
                  <c:v>45505</c:v>
                </c:pt>
                <c:pt idx="656">
                  <c:v>45536</c:v>
                </c:pt>
                <c:pt idx="657">
                  <c:v>45566</c:v>
                </c:pt>
                <c:pt idx="658">
                  <c:v>45597</c:v>
                </c:pt>
                <c:pt idx="659">
                  <c:v>45627</c:v>
                </c:pt>
                <c:pt idx="660">
                  <c:v>45658</c:v>
                </c:pt>
                <c:pt idx="661">
                  <c:v>45689</c:v>
                </c:pt>
                <c:pt idx="662">
                  <c:v>45717</c:v>
                </c:pt>
                <c:pt idx="663">
                  <c:v>45748</c:v>
                </c:pt>
                <c:pt idx="664">
                  <c:v>45778</c:v>
                </c:pt>
                <c:pt idx="665">
                  <c:v>45809</c:v>
                </c:pt>
                <c:pt idx="666">
                  <c:v>45839</c:v>
                </c:pt>
                <c:pt idx="667">
                  <c:v>45870</c:v>
                </c:pt>
                <c:pt idx="668">
                  <c:v>45901</c:v>
                </c:pt>
              </c:numCache>
            </c:numRef>
          </c:cat>
          <c:val>
            <c:numRef>
              <c:f>Sheet1!$C$2:$C$670</c:f>
              <c:numCache>
                <c:formatCode>General</c:formatCode>
                <c:ptCount val="669"/>
                <c:pt idx="38">
                  <c:v>111.08191841924109</c:v>
                </c:pt>
                <c:pt idx="39">
                  <c:v>111.24436236759767</c:v>
                </c:pt>
                <c:pt idx="40">
                  <c:v>111.6395698711589</c:v>
                </c:pt>
                <c:pt idx="41">
                  <c:v>111.65629964697536</c:v>
                </c:pt>
                <c:pt idx="42">
                  <c:v>112.30787445473908</c:v>
                </c:pt>
                <c:pt idx="43">
                  <c:v>111.673035426813</c:v>
                </c:pt>
                <c:pt idx="44">
                  <c:v>112.04217803770675</c:v>
                </c:pt>
                <c:pt idx="45">
                  <c:v>111.92387589795901</c:v>
                </c:pt>
                <c:pt idx="46">
                  <c:v>112.21252879451208</c:v>
                </c:pt>
                <c:pt idx="47">
                  <c:v>112.68288686284303</c:v>
                </c:pt>
                <c:pt idx="48">
                  <c:v>112.94935202604294</c:v>
                </c:pt>
                <c:pt idx="49">
                  <c:v>113.37186675341042</c:v>
                </c:pt>
                <c:pt idx="50">
                  <c:v>113.33001732748335</c:v>
                </c:pt>
                <c:pt idx="51">
                  <c:v>113.6717881343494</c:v>
                </c:pt>
                <c:pt idx="52">
                  <c:v>113.82385121720961</c:v>
                </c:pt>
                <c:pt idx="53">
                  <c:v>113.91465005368059</c:v>
                </c:pt>
                <c:pt idx="54">
                  <c:v>114.31962433295944</c:v>
                </c:pt>
                <c:pt idx="55">
                  <c:v>114.22850555885664</c:v>
                </c:pt>
                <c:pt idx="56">
                  <c:v>113.97401592379958</c:v>
                </c:pt>
                <c:pt idx="57">
                  <c:v>114.43076018619814</c:v>
                </c:pt>
                <c:pt idx="58">
                  <c:v>114.56317027019321</c:v>
                </c:pt>
                <c:pt idx="59">
                  <c:v>114.77929064233199</c:v>
                </c:pt>
                <c:pt idx="60">
                  <c:v>114.66563784576779</c:v>
                </c:pt>
                <c:pt idx="61">
                  <c:v>114.88689969421871</c:v>
                </c:pt>
                <c:pt idx="62">
                  <c:v>115.13054910216331</c:v>
                </c:pt>
                <c:pt idx="63">
                  <c:v>115.51754267118046</c:v>
                </c:pt>
                <c:pt idx="64">
                  <c:v>116.23008492416639</c:v>
                </c:pt>
                <c:pt idx="65">
                  <c:v>116.40056210278797</c:v>
                </c:pt>
                <c:pt idx="66">
                  <c:v>116.24336450341266</c:v>
                </c:pt>
                <c:pt idx="67">
                  <c:v>116.58256185476006</c:v>
                </c:pt>
                <c:pt idx="68">
                  <c:v>116.56398299368959</c:v>
                </c:pt>
                <c:pt idx="69">
                  <c:v>116.75144126157153</c:v>
                </c:pt>
                <c:pt idx="70">
                  <c:v>116.82704659015417</c:v>
                </c:pt>
                <c:pt idx="71">
                  <c:v>116.95199931084603</c:v>
                </c:pt>
                <c:pt idx="72">
                  <c:v>117.3119280197856</c:v>
                </c:pt>
                <c:pt idx="73">
                  <c:v>117.74352447647522</c:v>
                </c:pt>
                <c:pt idx="74">
                  <c:v>118.04284251644744</c:v>
                </c:pt>
                <c:pt idx="75">
                  <c:v>118.53611418868577</c:v>
                </c:pt>
                <c:pt idx="76">
                  <c:v>118.6823360300759</c:v>
                </c:pt>
                <c:pt idx="77">
                  <c:v>118.70556886383847</c:v>
                </c:pt>
                <c:pt idx="78">
                  <c:v>118.6747861757881</c:v>
                </c:pt>
                <c:pt idx="79">
                  <c:v>118.62501459971314</c:v>
                </c:pt>
                <c:pt idx="80">
                  <c:v>119.01881954202737</c:v>
                </c:pt>
                <c:pt idx="81">
                  <c:v>119.2440792156918</c:v>
                </c:pt>
                <c:pt idx="82">
                  <c:v>119.63282142006956</c:v>
                </c:pt>
                <c:pt idx="83">
                  <c:v>119.99467315204225</c:v>
                </c:pt>
                <c:pt idx="84">
                  <c:v>120.26768835736159</c:v>
                </c:pt>
                <c:pt idx="85">
                  <c:v>119.94179358750019</c:v>
                </c:pt>
                <c:pt idx="86">
                  <c:v>120.22583760195671</c:v>
                </c:pt>
                <c:pt idx="87">
                  <c:v>120.30779195832979</c:v>
                </c:pt>
                <c:pt idx="88">
                  <c:v>120.71097201759875</c:v>
                </c:pt>
                <c:pt idx="89">
                  <c:v>120.73099833829949</c:v>
                </c:pt>
                <c:pt idx="90">
                  <c:v>120.83749516895068</c:v>
                </c:pt>
                <c:pt idx="91">
                  <c:v>120.85626981067207</c:v>
                </c:pt>
                <c:pt idx="92">
                  <c:v>121.18258217255075</c:v>
                </c:pt>
                <c:pt idx="93">
                  <c:v>121.30850125550127</c:v>
                </c:pt>
                <c:pt idx="94">
                  <c:v>121.13262660964828</c:v>
                </c:pt>
                <c:pt idx="95">
                  <c:v>121.18493356328864</c:v>
                </c:pt>
                <c:pt idx="96">
                  <c:v>120.95426263754769</c:v>
                </c:pt>
                <c:pt idx="97">
                  <c:v>121.02602748575585</c:v>
                </c:pt>
                <c:pt idx="98">
                  <c:v>121.082018265549</c:v>
                </c:pt>
                <c:pt idx="99">
                  <c:v>120.76613334517671</c:v>
                </c:pt>
                <c:pt idx="100">
                  <c:v>120.54602611529748</c:v>
                </c:pt>
                <c:pt idx="101">
                  <c:v>120.38436018647955</c:v>
                </c:pt>
                <c:pt idx="102">
                  <c:v>120.45719170775972</c:v>
                </c:pt>
                <c:pt idx="103">
                  <c:v>120.41303476210874</c:v>
                </c:pt>
                <c:pt idx="104">
                  <c:v>119.78775520442116</c:v>
                </c:pt>
                <c:pt idx="105">
                  <c:v>119.70914275556568</c:v>
                </c:pt>
                <c:pt idx="106">
                  <c:v>119.5140933685873</c:v>
                </c:pt>
                <c:pt idx="107">
                  <c:v>119.44573530527973</c:v>
                </c:pt>
                <c:pt idx="108">
                  <c:v>119.13777673182419</c:v>
                </c:pt>
                <c:pt idx="109">
                  <c:v>118.792874697663</c:v>
                </c:pt>
                <c:pt idx="110">
                  <c:v>118.72336220641162</c:v>
                </c:pt>
                <c:pt idx="111">
                  <c:v>118.42312092732435</c:v>
                </c:pt>
                <c:pt idx="112">
                  <c:v>118.04329418353056</c:v>
                </c:pt>
                <c:pt idx="113">
                  <c:v>117.76867372265161</c:v>
                </c:pt>
                <c:pt idx="114">
                  <c:v>117.89916990251355</c:v>
                </c:pt>
                <c:pt idx="115">
                  <c:v>117.38573540395798</c:v>
                </c:pt>
                <c:pt idx="116">
                  <c:v>117.31664734613425</c:v>
                </c:pt>
                <c:pt idx="117">
                  <c:v>117.11548643669333</c:v>
                </c:pt>
                <c:pt idx="118">
                  <c:v>116.97967167641139</c:v>
                </c:pt>
                <c:pt idx="119">
                  <c:v>116.7013592209581</c:v>
                </c:pt>
                <c:pt idx="120">
                  <c:v>116.38570999682491</c:v>
                </c:pt>
                <c:pt idx="121">
                  <c:v>116.16880510393186</c:v>
                </c:pt>
                <c:pt idx="122">
                  <c:v>115.60901653522718</c:v>
                </c:pt>
                <c:pt idx="123">
                  <c:v>115.6616905748469</c:v>
                </c:pt>
                <c:pt idx="124">
                  <c:v>115.37230440873952</c:v>
                </c:pt>
                <c:pt idx="125">
                  <c:v>115.31742122621363</c:v>
                </c:pt>
                <c:pt idx="126">
                  <c:v>115.7721718482172</c:v>
                </c:pt>
                <c:pt idx="127">
                  <c:v>115.8083631672514</c:v>
                </c:pt>
                <c:pt idx="128">
                  <c:v>115.7273224834513</c:v>
                </c:pt>
                <c:pt idx="129">
                  <c:v>115.4236859057569</c:v>
                </c:pt>
                <c:pt idx="130">
                  <c:v>115.39172623623793</c:v>
                </c:pt>
                <c:pt idx="131">
                  <c:v>115.22510228920737</c:v>
                </c:pt>
                <c:pt idx="132">
                  <c:v>115.33804043203511</c:v>
                </c:pt>
                <c:pt idx="133">
                  <c:v>115.22711106087598</c:v>
                </c:pt>
                <c:pt idx="134">
                  <c:v>115.32694610142991</c:v>
                </c:pt>
                <c:pt idx="135">
                  <c:v>115.43286061073445</c:v>
                </c:pt>
                <c:pt idx="136">
                  <c:v>115.43890176031762</c:v>
                </c:pt>
                <c:pt idx="137">
                  <c:v>115.40656259186964</c:v>
                </c:pt>
                <c:pt idx="138">
                  <c:v>115.09681675791876</c:v>
                </c:pt>
                <c:pt idx="139">
                  <c:v>115.0617552256935</c:v>
                </c:pt>
                <c:pt idx="140">
                  <c:v>114.9601669739784</c:v>
                </c:pt>
                <c:pt idx="141">
                  <c:v>115.20680440424174</c:v>
                </c:pt>
                <c:pt idx="142">
                  <c:v>115.57881332074469</c:v>
                </c:pt>
                <c:pt idx="143">
                  <c:v>115.83373673716848</c:v>
                </c:pt>
                <c:pt idx="144">
                  <c:v>115.90059481766191</c:v>
                </c:pt>
                <c:pt idx="145">
                  <c:v>116.08607264384936</c:v>
                </c:pt>
                <c:pt idx="146">
                  <c:v>116.5890700874924</c:v>
                </c:pt>
                <c:pt idx="147">
                  <c:v>116.85040194127049</c:v>
                </c:pt>
                <c:pt idx="148">
                  <c:v>116.74516922445135</c:v>
                </c:pt>
                <c:pt idx="149">
                  <c:v>116.37635351863739</c:v>
                </c:pt>
                <c:pt idx="150">
                  <c:v>116.27471379864997</c:v>
                </c:pt>
                <c:pt idx="151">
                  <c:v>116.62276034692481</c:v>
                </c:pt>
                <c:pt idx="152">
                  <c:v>117.02826229189824</c:v>
                </c:pt>
                <c:pt idx="153">
                  <c:v>117.1176222370748</c:v>
                </c:pt>
                <c:pt idx="154">
                  <c:v>117.47462835452528</c:v>
                </c:pt>
                <c:pt idx="155">
                  <c:v>118.03802942253759</c:v>
                </c:pt>
                <c:pt idx="156">
                  <c:v>118.02024009611837</c:v>
                </c:pt>
                <c:pt idx="157">
                  <c:v>118.11561112533639</c:v>
                </c:pt>
                <c:pt idx="158">
                  <c:v>118.51556647670168</c:v>
                </c:pt>
                <c:pt idx="159">
                  <c:v>118.17168991027691</c:v>
                </c:pt>
                <c:pt idx="160">
                  <c:v>118.18036440038181</c:v>
                </c:pt>
                <c:pt idx="161">
                  <c:v>118.34216092784135</c:v>
                </c:pt>
                <c:pt idx="162">
                  <c:v>118.33303781700722</c:v>
                </c:pt>
                <c:pt idx="163">
                  <c:v>118.55911869140232</c:v>
                </c:pt>
                <c:pt idx="164">
                  <c:v>118.65143198113893</c:v>
                </c:pt>
                <c:pt idx="165">
                  <c:v>118.69563875393138</c:v>
                </c:pt>
                <c:pt idx="166">
                  <c:v>118.72490171219556</c:v>
                </c:pt>
                <c:pt idx="167">
                  <c:v>118.76336090392424</c:v>
                </c:pt>
                <c:pt idx="168">
                  <c:v>118.46788120201258</c:v>
                </c:pt>
                <c:pt idx="169">
                  <c:v>118.57493656414154</c:v>
                </c:pt>
                <c:pt idx="170">
                  <c:v>118.51276838423857</c:v>
                </c:pt>
                <c:pt idx="171">
                  <c:v>118.36132510968024</c:v>
                </c:pt>
                <c:pt idx="172">
                  <c:v>118.39462989211579</c:v>
                </c:pt>
                <c:pt idx="173">
                  <c:v>118.44541254449095</c:v>
                </c:pt>
                <c:pt idx="174">
                  <c:v>118.36439333405173</c:v>
                </c:pt>
                <c:pt idx="175">
                  <c:v>118.30207583371053</c:v>
                </c:pt>
                <c:pt idx="176">
                  <c:v>118.32542624162583</c:v>
                </c:pt>
                <c:pt idx="177">
                  <c:v>118.43869533752108</c:v>
                </c:pt>
                <c:pt idx="178">
                  <c:v>118.51793152306384</c:v>
                </c:pt>
                <c:pt idx="179">
                  <c:v>118.71339303230259</c:v>
                </c:pt>
                <c:pt idx="180">
                  <c:v>118.8546390608233</c:v>
                </c:pt>
                <c:pt idx="181">
                  <c:v>118.67131299004464</c:v>
                </c:pt>
                <c:pt idx="182">
                  <c:v>118.66286542543698</c:v>
                </c:pt>
                <c:pt idx="183">
                  <c:v>118.85642088232015</c:v>
                </c:pt>
                <c:pt idx="184">
                  <c:v>118.87354240732975</c:v>
                </c:pt>
                <c:pt idx="185">
                  <c:v>118.93477050409422</c:v>
                </c:pt>
                <c:pt idx="186">
                  <c:v>119.11644852489391</c:v>
                </c:pt>
                <c:pt idx="187">
                  <c:v>119.02713011797022</c:v>
                </c:pt>
                <c:pt idx="188">
                  <c:v>118.88251255368945</c:v>
                </c:pt>
                <c:pt idx="189">
                  <c:v>118.88250402550382</c:v>
                </c:pt>
                <c:pt idx="190">
                  <c:v>118.65366848949377</c:v>
                </c:pt>
                <c:pt idx="191">
                  <c:v>118.64386582288647</c:v>
                </c:pt>
                <c:pt idx="192">
                  <c:v>118.68546428770723</c:v>
                </c:pt>
                <c:pt idx="193">
                  <c:v>118.95587874139382</c:v>
                </c:pt>
                <c:pt idx="194">
                  <c:v>119.39961808610362</c:v>
                </c:pt>
                <c:pt idx="195">
                  <c:v>119.71976002619158</c:v>
                </c:pt>
                <c:pt idx="196">
                  <c:v>119.71149746136911</c:v>
                </c:pt>
                <c:pt idx="197">
                  <c:v>119.4493128676469</c:v>
                </c:pt>
                <c:pt idx="198">
                  <c:v>119.53834624377564</c:v>
                </c:pt>
                <c:pt idx="199">
                  <c:v>119.57935130503482</c:v>
                </c:pt>
                <c:pt idx="200">
                  <c:v>119.44229829548996</c:v>
                </c:pt>
                <c:pt idx="201">
                  <c:v>119.39501353572678</c:v>
                </c:pt>
                <c:pt idx="202">
                  <c:v>119.48664905768126</c:v>
                </c:pt>
                <c:pt idx="203">
                  <c:v>119.41349764155636</c:v>
                </c:pt>
                <c:pt idx="204">
                  <c:v>119.12077274579448</c:v>
                </c:pt>
                <c:pt idx="205">
                  <c:v>119.00569793497374</c:v>
                </c:pt>
                <c:pt idx="206">
                  <c:v>118.8626828697297</c:v>
                </c:pt>
                <c:pt idx="207">
                  <c:v>118.77756034840014</c:v>
                </c:pt>
                <c:pt idx="208">
                  <c:v>118.69174502175143</c:v>
                </c:pt>
                <c:pt idx="209">
                  <c:v>118.53472332387481</c:v>
                </c:pt>
                <c:pt idx="210">
                  <c:v>118.46666830041896</c:v>
                </c:pt>
                <c:pt idx="211">
                  <c:v>118.38378714102731</c:v>
                </c:pt>
                <c:pt idx="212">
                  <c:v>118.26095879055741</c:v>
                </c:pt>
                <c:pt idx="213">
                  <c:v>118.17621742262588</c:v>
                </c:pt>
                <c:pt idx="214">
                  <c:v>118.05804314578809</c:v>
                </c:pt>
                <c:pt idx="215">
                  <c:v>118.14825395263433</c:v>
                </c:pt>
                <c:pt idx="216">
                  <c:v>117.79454500152072</c:v>
                </c:pt>
                <c:pt idx="217">
                  <c:v>117.90806089897835</c:v>
                </c:pt>
                <c:pt idx="218">
                  <c:v>117.93268981413891</c:v>
                </c:pt>
                <c:pt idx="219">
                  <c:v>117.59001356651432</c:v>
                </c:pt>
                <c:pt idx="220">
                  <c:v>117.55992952131196</c:v>
                </c:pt>
                <c:pt idx="221">
                  <c:v>117.43596876686594</c:v>
                </c:pt>
                <c:pt idx="222">
                  <c:v>117.37968118502685</c:v>
                </c:pt>
                <c:pt idx="223">
                  <c:v>117.30518044706992</c:v>
                </c:pt>
                <c:pt idx="224">
                  <c:v>117.21975504696013</c:v>
                </c:pt>
                <c:pt idx="225">
                  <c:v>117.27328086262129</c:v>
                </c:pt>
                <c:pt idx="226">
                  <c:v>117.08870834066555</c:v>
                </c:pt>
                <c:pt idx="227">
                  <c:v>117.07016527576486</c:v>
                </c:pt>
                <c:pt idx="228">
                  <c:v>116.87638325630013</c:v>
                </c:pt>
                <c:pt idx="229">
                  <c:v>116.85906542544687</c:v>
                </c:pt>
                <c:pt idx="230">
                  <c:v>116.74985745658172</c:v>
                </c:pt>
                <c:pt idx="231">
                  <c:v>116.67382159789845</c:v>
                </c:pt>
                <c:pt idx="232">
                  <c:v>116.78285176129035</c:v>
                </c:pt>
                <c:pt idx="233">
                  <c:v>116.7350494405401</c:v>
                </c:pt>
                <c:pt idx="234">
                  <c:v>116.8216907868028</c:v>
                </c:pt>
                <c:pt idx="235">
                  <c:v>116.92052240279168</c:v>
                </c:pt>
                <c:pt idx="236">
                  <c:v>117.0387552843932</c:v>
                </c:pt>
                <c:pt idx="237">
                  <c:v>116.98269078384618</c:v>
                </c:pt>
                <c:pt idx="238">
                  <c:v>116.71375505738364</c:v>
                </c:pt>
                <c:pt idx="239">
                  <c:v>116.74913174980759</c:v>
                </c:pt>
                <c:pt idx="240">
                  <c:v>116.45839179659181</c:v>
                </c:pt>
                <c:pt idx="241">
                  <c:v>116.46868590208442</c:v>
                </c:pt>
                <c:pt idx="242">
                  <c:v>116.33554512068315</c:v>
                </c:pt>
                <c:pt idx="243">
                  <c:v>116.383771891423</c:v>
                </c:pt>
                <c:pt idx="244">
                  <c:v>116.50162881874245</c:v>
                </c:pt>
                <c:pt idx="245">
                  <c:v>116.22295476111968</c:v>
                </c:pt>
                <c:pt idx="246">
                  <c:v>116.10352295078111</c:v>
                </c:pt>
                <c:pt idx="247">
                  <c:v>115.82728057980773</c:v>
                </c:pt>
                <c:pt idx="248">
                  <c:v>115.73700528053588</c:v>
                </c:pt>
                <c:pt idx="249">
                  <c:v>115.75155647626843</c:v>
                </c:pt>
                <c:pt idx="250">
                  <c:v>115.79773999854007</c:v>
                </c:pt>
                <c:pt idx="251">
                  <c:v>115.7079298759635</c:v>
                </c:pt>
                <c:pt idx="252">
                  <c:v>116.16768692022444</c:v>
                </c:pt>
                <c:pt idx="253">
                  <c:v>116.18652481435291</c:v>
                </c:pt>
                <c:pt idx="254">
                  <c:v>116.36671972230491</c:v>
                </c:pt>
                <c:pt idx="255">
                  <c:v>116.49229475465452</c:v>
                </c:pt>
                <c:pt idx="256">
                  <c:v>116.46366751180581</c:v>
                </c:pt>
                <c:pt idx="257">
                  <c:v>116.53459629997667</c:v>
                </c:pt>
                <c:pt idx="258">
                  <c:v>116.74657320033654</c:v>
                </c:pt>
                <c:pt idx="259">
                  <c:v>116.66870473704755</c:v>
                </c:pt>
                <c:pt idx="260">
                  <c:v>116.52518530797859</c:v>
                </c:pt>
                <c:pt idx="261">
                  <c:v>116.71849013709746</c:v>
                </c:pt>
                <c:pt idx="262">
                  <c:v>116.74256683821399</c:v>
                </c:pt>
                <c:pt idx="263">
                  <c:v>116.4376760394166</c:v>
                </c:pt>
                <c:pt idx="264">
                  <c:v>116.45099228034528</c:v>
                </c:pt>
                <c:pt idx="265">
                  <c:v>116.4683329286846</c:v>
                </c:pt>
                <c:pt idx="266">
                  <c:v>116.44096860602833</c:v>
                </c:pt>
                <c:pt idx="267">
                  <c:v>116.46716439485809</c:v>
                </c:pt>
                <c:pt idx="268">
                  <c:v>116.41693968990081</c:v>
                </c:pt>
                <c:pt idx="269">
                  <c:v>116.40069545363576</c:v>
                </c:pt>
                <c:pt idx="270">
                  <c:v>116.18270770465604</c:v>
                </c:pt>
                <c:pt idx="271">
                  <c:v>116.10160277228384</c:v>
                </c:pt>
                <c:pt idx="272">
                  <c:v>115.97702639314288</c:v>
                </c:pt>
                <c:pt idx="273">
                  <c:v>115.83018103370848</c:v>
                </c:pt>
                <c:pt idx="274">
                  <c:v>115.81452934059303</c:v>
                </c:pt>
                <c:pt idx="275">
                  <c:v>115.85240006174762</c:v>
                </c:pt>
                <c:pt idx="276">
                  <c:v>115.8440381966833</c:v>
                </c:pt>
                <c:pt idx="277">
                  <c:v>115.91460391928761</c:v>
                </c:pt>
                <c:pt idx="278">
                  <c:v>115.90729564272608</c:v>
                </c:pt>
                <c:pt idx="279">
                  <c:v>115.77566788352645</c:v>
                </c:pt>
                <c:pt idx="280">
                  <c:v>115.5949724071759</c:v>
                </c:pt>
                <c:pt idx="281">
                  <c:v>115.6902127977507</c:v>
                </c:pt>
                <c:pt idx="282">
                  <c:v>115.8701344148629</c:v>
                </c:pt>
                <c:pt idx="283">
                  <c:v>115.85217427114993</c:v>
                </c:pt>
                <c:pt idx="284">
                  <c:v>115.80756623169505</c:v>
                </c:pt>
                <c:pt idx="285">
                  <c:v>115.49971208326674</c:v>
                </c:pt>
                <c:pt idx="286">
                  <c:v>115.3569962254294</c:v>
                </c:pt>
                <c:pt idx="287">
                  <c:v>115.3138989610723</c:v>
                </c:pt>
                <c:pt idx="288">
                  <c:v>115.40118759704804</c:v>
                </c:pt>
                <c:pt idx="289">
                  <c:v>115.06571073772868</c:v>
                </c:pt>
                <c:pt idx="290">
                  <c:v>114.98184111054989</c:v>
                </c:pt>
                <c:pt idx="291">
                  <c:v>114.93244911309206</c:v>
                </c:pt>
                <c:pt idx="292">
                  <c:v>114.80803784130187</c:v>
                </c:pt>
                <c:pt idx="293">
                  <c:v>114.66632010875327</c:v>
                </c:pt>
                <c:pt idx="294">
                  <c:v>114.57650299090797</c:v>
                </c:pt>
                <c:pt idx="295">
                  <c:v>114.439813600492</c:v>
                </c:pt>
                <c:pt idx="296">
                  <c:v>114.36871657321977</c:v>
                </c:pt>
                <c:pt idx="297">
                  <c:v>114.4042819556696</c:v>
                </c:pt>
                <c:pt idx="298">
                  <c:v>114.32818305234106</c:v>
                </c:pt>
                <c:pt idx="299">
                  <c:v>114.30087490525666</c:v>
                </c:pt>
                <c:pt idx="300">
                  <c:v>114.26952985384582</c:v>
                </c:pt>
                <c:pt idx="301">
                  <c:v>114.23961391079482</c:v>
                </c:pt>
                <c:pt idx="302">
                  <c:v>114.15807292417792</c:v>
                </c:pt>
                <c:pt idx="303">
                  <c:v>113.93778356035615</c:v>
                </c:pt>
                <c:pt idx="304">
                  <c:v>113.88879846113363</c:v>
                </c:pt>
                <c:pt idx="305">
                  <c:v>113.88199427003146</c:v>
                </c:pt>
                <c:pt idx="306">
                  <c:v>113.81059044218351</c:v>
                </c:pt>
                <c:pt idx="307">
                  <c:v>113.70310951446859</c:v>
                </c:pt>
                <c:pt idx="308">
                  <c:v>113.73153191083607</c:v>
                </c:pt>
                <c:pt idx="309">
                  <c:v>113.48312643086774</c:v>
                </c:pt>
                <c:pt idx="310">
                  <c:v>113.481964389444</c:v>
                </c:pt>
                <c:pt idx="311">
                  <c:v>113.48870084209219</c:v>
                </c:pt>
                <c:pt idx="312">
                  <c:v>113.15016492845848</c:v>
                </c:pt>
                <c:pt idx="313">
                  <c:v>113.16731863565546</c:v>
                </c:pt>
                <c:pt idx="314">
                  <c:v>113.1314914048168</c:v>
                </c:pt>
                <c:pt idx="315">
                  <c:v>112.95798602834903</c:v>
                </c:pt>
                <c:pt idx="316">
                  <c:v>112.92031476616482</c:v>
                </c:pt>
                <c:pt idx="317">
                  <c:v>112.78056754975722</c:v>
                </c:pt>
                <c:pt idx="318">
                  <c:v>112.72559544973575</c:v>
                </c:pt>
                <c:pt idx="319">
                  <c:v>112.61742996252623</c:v>
                </c:pt>
                <c:pt idx="320">
                  <c:v>112.45128319363022</c:v>
                </c:pt>
                <c:pt idx="321">
                  <c:v>112.37014886963831</c:v>
                </c:pt>
                <c:pt idx="322">
                  <c:v>112.29066721637723</c:v>
                </c:pt>
                <c:pt idx="323">
                  <c:v>112.25841402642598</c:v>
                </c:pt>
                <c:pt idx="324">
                  <c:v>112.20009867994123</c:v>
                </c:pt>
                <c:pt idx="325">
                  <c:v>112.16726246734692</c:v>
                </c:pt>
                <c:pt idx="326">
                  <c:v>112.11026839588484</c:v>
                </c:pt>
                <c:pt idx="327">
                  <c:v>112.33944614240313</c:v>
                </c:pt>
                <c:pt idx="328">
                  <c:v>112.33236703986574</c:v>
                </c:pt>
                <c:pt idx="329">
                  <c:v>112.35764964244586</c:v>
                </c:pt>
                <c:pt idx="330">
                  <c:v>112.32044363178102</c:v>
                </c:pt>
                <c:pt idx="331">
                  <c:v>112.28026917560841</c:v>
                </c:pt>
                <c:pt idx="332">
                  <c:v>112.18412653362564</c:v>
                </c:pt>
                <c:pt idx="333">
                  <c:v>112.07994413573044</c:v>
                </c:pt>
                <c:pt idx="334">
                  <c:v>112.01778757691112</c:v>
                </c:pt>
                <c:pt idx="335">
                  <c:v>111.97560461307445</c:v>
                </c:pt>
                <c:pt idx="336">
                  <c:v>111.97238146940752</c:v>
                </c:pt>
                <c:pt idx="337">
                  <c:v>112.07045466288288</c:v>
                </c:pt>
                <c:pt idx="338">
                  <c:v>112.09821212328262</c:v>
                </c:pt>
                <c:pt idx="339">
                  <c:v>112.00432522871749</c:v>
                </c:pt>
                <c:pt idx="340">
                  <c:v>111.91016419865363</c:v>
                </c:pt>
                <c:pt idx="341">
                  <c:v>111.8497502081716</c:v>
                </c:pt>
                <c:pt idx="342">
                  <c:v>111.66433805063835</c:v>
                </c:pt>
                <c:pt idx="343">
                  <c:v>111.57996571914127</c:v>
                </c:pt>
                <c:pt idx="344">
                  <c:v>111.58713589648347</c:v>
                </c:pt>
                <c:pt idx="345">
                  <c:v>111.56234877368749</c:v>
                </c:pt>
                <c:pt idx="346">
                  <c:v>111.65678625665693</c:v>
                </c:pt>
                <c:pt idx="347">
                  <c:v>111.44158127171494</c:v>
                </c:pt>
                <c:pt idx="348">
                  <c:v>111.34848087603585</c:v>
                </c:pt>
                <c:pt idx="349">
                  <c:v>111.30616841820171</c:v>
                </c:pt>
                <c:pt idx="350">
                  <c:v>111.38540283495105</c:v>
                </c:pt>
                <c:pt idx="351">
                  <c:v>111.08737814190344</c:v>
                </c:pt>
                <c:pt idx="352">
                  <c:v>111.07379788164452</c:v>
                </c:pt>
                <c:pt idx="353">
                  <c:v>111.05920578474961</c:v>
                </c:pt>
                <c:pt idx="354">
                  <c:v>110.87554065252793</c:v>
                </c:pt>
                <c:pt idx="355">
                  <c:v>110.8745098656489</c:v>
                </c:pt>
                <c:pt idx="356">
                  <c:v>110.68742054614511</c:v>
                </c:pt>
                <c:pt idx="357">
                  <c:v>110.60624491817219</c:v>
                </c:pt>
                <c:pt idx="358">
                  <c:v>110.54231704721151</c:v>
                </c:pt>
                <c:pt idx="359">
                  <c:v>110.47842032195277</c:v>
                </c:pt>
                <c:pt idx="360">
                  <c:v>110.3284901839797</c:v>
                </c:pt>
                <c:pt idx="361">
                  <c:v>110.14429773669677</c:v>
                </c:pt>
                <c:pt idx="362">
                  <c:v>109.85036562929908</c:v>
                </c:pt>
                <c:pt idx="363">
                  <c:v>109.75761214273571</c:v>
                </c:pt>
                <c:pt idx="364">
                  <c:v>109.68909470054143</c:v>
                </c:pt>
                <c:pt idx="365">
                  <c:v>109.58127603800813</c:v>
                </c:pt>
                <c:pt idx="366">
                  <c:v>109.50500284546052</c:v>
                </c:pt>
                <c:pt idx="367">
                  <c:v>109.57553296989295</c:v>
                </c:pt>
                <c:pt idx="368">
                  <c:v>109.29930878690874</c:v>
                </c:pt>
                <c:pt idx="369">
                  <c:v>109.30825862350846</c:v>
                </c:pt>
                <c:pt idx="370">
                  <c:v>109.48174440032695</c:v>
                </c:pt>
                <c:pt idx="371">
                  <c:v>109.36484391708748</c:v>
                </c:pt>
                <c:pt idx="372">
                  <c:v>108.95613990126532</c:v>
                </c:pt>
                <c:pt idx="373">
                  <c:v>108.91109238398218</c:v>
                </c:pt>
                <c:pt idx="374">
                  <c:v>108.93721652898439</c:v>
                </c:pt>
                <c:pt idx="375">
                  <c:v>109.08022043878616</c:v>
                </c:pt>
                <c:pt idx="376">
                  <c:v>109.01756125847353</c:v>
                </c:pt>
                <c:pt idx="377">
                  <c:v>108.8926991208251</c:v>
                </c:pt>
                <c:pt idx="378">
                  <c:v>108.93710587874898</c:v>
                </c:pt>
                <c:pt idx="379">
                  <c:v>108.98732712581518</c:v>
                </c:pt>
                <c:pt idx="380">
                  <c:v>108.76870113556542</c:v>
                </c:pt>
                <c:pt idx="381">
                  <c:v>108.8490017416738</c:v>
                </c:pt>
                <c:pt idx="382">
                  <c:v>108.76973214164134</c:v>
                </c:pt>
                <c:pt idx="383">
                  <c:v>108.98588532221406</c:v>
                </c:pt>
                <c:pt idx="384">
                  <c:v>109.05270043886949</c:v>
                </c:pt>
                <c:pt idx="385">
                  <c:v>108.98326175190087</c:v>
                </c:pt>
                <c:pt idx="386">
                  <c:v>108.96526119904209</c:v>
                </c:pt>
                <c:pt idx="387">
                  <c:v>108.88371564336825</c:v>
                </c:pt>
                <c:pt idx="388">
                  <c:v>108.80495166633665</c:v>
                </c:pt>
                <c:pt idx="389">
                  <c:v>108.87490108354336</c:v>
                </c:pt>
                <c:pt idx="390">
                  <c:v>108.93271222197004</c:v>
                </c:pt>
                <c:pt idx="391">
                  <c:v>108.85882274734709</c:v>
                </c:pt>
                <c:pt idx="392">
                  <c:v>108.76621407779928</c:v>
                </c:pt>
                <c:pt idx="393">
                  <c:v>108.79282266646663</c:v>
                </c:pt>
                <c:pt idx="394">
                  <c:v>108.823633782873</c:v>
                </c:pt>
                <c:pt idx="395">
                  <c:v>108.75541832630576</c:v>
                </c:pt>
                <c:pt idx="396">
                  <c:v>108.79022296938527</c:v>
                </c:pt>
                <c:pt idx="397">
                  <c:v>108.58134457143287</c:v>
                </c:pt>
                <c:pt idx="398">
                  <c:v>108.55409968764582</c:v>
                </c:pt>
                <c:pt idx="399">
                  <c:v>108.6358959695809</c:v>
                </c:pt>
                <c:pt idx="400">
                  <c:v>108.63085178421508</c:v>
                </c:pt>
                <c:pt idx="401">
                  <c:v>108.66535398034743</c:v>
                </c:pt>
                <c:pt idx="402">
                  <c:v>108.48118274221609</c:v>
                </c:pt>
                <c:pt idx="403">
                  <c:v>108.36077190708788</c:v>
                </c:pt>
                <c:pt idx="404">
                  <c:v>108.32733411570048</c:v>
                </c:pt>
                <c:pt idx="405">
                  <c:v>108.31971299036526</c:v>
                </c:pt>
                <c:pt idx="406">
                  <c:v>108.38512175417236</c:v>
                </c:pt>
                <c:pt idx="407">
                  <c:v>108.35062536949657</c:v>
                </c:pt>
                <c:pt idx="408">
                  <c:v>108.20786765275547</c:v>
                </c:pt>
                <c:pt idx="409">
                  <c:v>108.03814812431887</c:v>
                </c:pt>
                <c:pt idx="410">
                  <c:v>107.96710790890501</c:v>
                </c:pt>
                <c:pt idx="411">
                  <c:v>107.96253826255992</c:v>
                </c:pt>
                <c:pt idx="412">
                  <c:v>107.8330440787603</c:v>
                </c:pt>
                <c:pt idx="413">
                  <c:v>107.72483558600482</c:v>
                </c:pt>
                <c:pt idx="414">
                  <c:v>107.66837902057232</c:v>
                </c:pt>
                <c:pt idx="415">
                  <c:v>107.65621637272855</c:v>
                </c:pt>
                <c:pt idx="416">
                  <c:v>107.5236357920472</c:v>
                </c:pt>
                <c:pt idx="417">
                  <c:v>107.38623685660214</c:v>
                </c:pt>
                <c:pt idx="418">
                  <c:v>107.20640852992824</c:v>
                </c:pt>
                <c:pt idx="419">
                  <c:v>107.25629918525654</c:v>
                </c:pt>
                <c:pt idx="420">
                  <c:v>107.28559577946058</c:v>
                </c:pt>
                <c:pt idx="421">
                  <c:v>107.09399816397051</c:v>
                </c:pt>
                <c:pt idx="422">
                  <c:v>107.00310967815754</c:v>
                </c:pt>
                <c:pt idx="423">
                  <c:v>106.84329776692771</c:v>
                </c:pt>
                <c:pt idx="424">
                  <c:v>106.92110485223152</c:v>
                </c:pt>
                <c:pt idx="425">
                  <c:v>106.93765871161287</c:v>
                </c:pt>
                <c:pt idx="426">
                  <c:v>106.67128363194117</c:v>
                </c:pt>
                <c:pt idx="427">
                  <c:v>106.36121875905347</c:v>
                </c:pt>
                <c:pt idx="428">
                  <c:v>105.74691515573424</c:v>
                </c:pt>
                <c:pt idx="429">
                  <c:v>105.66930834856994</c:v>
                </c:pt>
                <c:pt idx="430">
                  <c:v>106.01143104386951</c:v>
                </c:pt>
                <c:pt idx="431">
                  <c:v>106.09159724549941</c:v>
                </c:pt>
                <c:pt idx="432">
                  <c:v>106.00498385154553</c:v>
                </c:pt>
                <c:pt idx="433">
                  <c:v>105.91441476487886</c:v>
                </c:pt>
                <c:pt idx="434">
                  <c:v>105.83103839767232</c:v>
                </c:pt>
                <c:pt idx="435">
                  <c:v>105.6903469383392</c:v>
                </c:pt>
                <c:pt idx="436">
                  <c:v>105.60445793439857</c:v>
                </c:pt>
                <c:pt idx="437">
                  <c:v>105.47188911790633</c:v>
                </c:pt>
                <c:pt idx="438">
                  <c:v>105.15914322299015</c:v>
                </c:pt>
                <c:pt idx="439">
                  <c:v>105.00046971183743</c:v>
                </c:pt>
                <c:pt idx="440">
                  <c:v>105.23189331167727</c:v>
                </c:pt>
                <c:pt idx="441">
                  <c:v>105.5831471115302</c:v>
                </c:pt>
                <c:pt idx="442">
                  <c:v>105.70885737813335</c:v>
                </c:pt>
                <c:pt idx="443">
                  <c:v>105.52109235834853</c:v>
                </c:pt>
                <c:pt idx="444">
                  <c:v>105.52536359181589</c:v>
                </c:pt>
                <c:pt idx="445">
                  <c:v>105.34615347213467</c:v>
                </c:pt>
                <c:pt idx="446">
                  <c:v>105.17367576716164</c:v>
                </c:pt>
                <c:pt idx="447">
                  <c:v>105.11323289137064</c:v>
                </c:pt>
                <c:pt idx="448">
                  <c:v>104.89858138893665</c:v>
                </c:pt>
                <c:pt idx="449">
                  <c:v>104.73052036800107</c:v>
                </c:pt>
                <c:pt idx="450">
                  <c:v>104.70402977785903</c:v>
                </c:pt>
                <c:pt idx="451">
                  <c:v>104.67080071012634</c:v>
                </c:pt>
                <c:pt idx="452">
                  <c:v>104.56218170656859</c:v>
                </c:pt>
                <c:pt idx="453">
                  <c:v>104.57744661052205</c:v>
                </c:pt>
                <c:pt idx="454">
                  <c:v>104.29992549878084</c:v>
                </c:pt>
                <c:pt idx="455">
                  <c:v>104.35301036182949</c:v>
                </c:pt>
                <c:pt idx="456">
                  <c:v>104.2100438908071</c:v>
                </c:pt>
                <c:pt idx="457">
                  <c:v>104.17834160503293</c:v>
                </c:pt>
                <c:pt idx="458">
                  <c:v>104.0810668495681</c:v>
                </c:pt>
                <c:pt idx="459">
                  <c:v>104.03064494865413</c:v>
                </c:pt>
                <c:pt idx="460">
                  <c:v>104.00558348100913</c:v>
                </c:pt>
                <c:pt idx="461">
                  <c:v>103.68481278615126</c:v>
                </c:pt>
                <c:pt idx="462">
                  <c:v>103.47585111283364</c:v>
                </c:pt>
                <c:pt idx="463">
                  <c:v>103.56435403669823</c:v>
                </c:pt>
                <c:pt idx="464">
                  <c:v>103.57266921466505</c:v>
                </c:pt>
                <c:pt idx="465">
                  <c:v>104.00989332816242</c:v>
                </c:pt>
                <c:pt idx="466">
                  <c:v>105.01130611479958</c:v>
                </c:pt>
                <c:pt idx="467">
                  <c:v>105.33569925511907</c:v>
                </c:pt>
                <c:pt idx="468">
                  <c:v>105.08827260581991</c:v>
                </c:pt>
                <c:pt idx="469">
                  <c:v>105.07361233841495</c:v>
                </c:pt>
                <c:pt idx="470">
                  <c:v>105.02843622968871</c:v>
                </c:pt>
                <c:pt idx="471">
                  <c:v>104.89121960569994</c:v>
                </c:pt>
                <c:pt idx="472">
                  <c:v>104.90399781735692</c:v>
                </c:pt>
                <c:pt idx="473">
                  <c:v>104.48620962852328</c:v>
                </c:pt>
                <c:pt idx="474">
                  <c:v>104.39112955868168</c:v>
                </c:pt>
                <c:pt idx="475">
                  <c:v>104.35618659063179</c:v>
                </c:pt>
                <c:pt idx="476">
                  <c:v>104.22130034793386</c:v>
                </c:pt>
                <c:pt idx="477">
                  <c:v>104.06819397005081</c:v>
                </c:pt>
                <c:pt idx="478">
                  <c:v>104.08102708809847</c:v>
                </c:pt>
                <c:pt idx="479">
                  <c:v>104.05921672959215</c:v>
                </c:pt>
                <c:pt idx="480">
                  <c:v>104.24035845971007</c:v>
                </c:pt>
                <c:pt idx="481">
                  <c:v>104.34605160262998</c:v>
                </c:pt>
                <c:pt idx="482">
                  <c:v>104.37215661245455</c:v>
                </c:pt>
                <c:pt idx="483">
                  <c:v>104.42922844340251</c:v>
                </c:pt>
                <c:pt idx="484">
                  <c:v>104.5208878729153</c:v>
                </c:pt>
                <c:pt idx="485">
                  <c:v>104.62686698416448</c:v>
                </c:pt>
                <c:pt idx="486">
                  <c:v>104.64202308698125</c:v>
                </c:pt>
                <c:pt idx="487">
                  <c:v>104.56763518416916</c:v>
                </c:pt>
                <c:pt idx="488">
                  <c:v>104.54661413569116</c:v>
                </c:pt>
                <c:pt idx="489">
                  <c:v>104.53654026287528</c:v>
                </c:pt>
                <c:pt idx="490">
                  <c:v>104.53926483638466</c:v>
                </c:pt>
                <c:pt idx="491">
                  <c:v>104.48746753273778</c:v>
                </c:pt>
                <c:pt idx="492">
                  <c:v>104.4292795512429</c:v>
                </c:pt>
                <c:pt idx="493">
                  <c:v>104.27674302625904</c:v>
                </c:pt>
                <c:pt idx="494">
                  <c:v>104.20008865326594</c:v>
                </c:pt>
                <c:pt idx="495">
                  <c:v>104.1225558532378</c:v>
                </c:pt>
                <c:pt idx="496">
                  <c:v>103.9901400104447</c:v>
                </c:pt>
                <c:pt idx="497">
                  <c:v>103.94276530159183</c:v>
                </c:pt>
                <c:pt idx="498">
                  <c:v>103.84628639884949</c:v>
                </c:pt>
                <c:pt idx="499">
                  <c:v>103.72158748494226</c:v>
                </c:pt>
                <c:pt idx="500">
                  <c:v>103.80537365472566</c:v>
                </c:pt>
                <c:pt idx="501">
                  <c:v>103.91370238822641</c:v>
                </c:pt>
                <c:pt idx="502">
                  <c:v>103.86250014387819</c:v>
                </c:pt>
                <c:pt idx="503">
                  <c:v>103.85433981046999</c:v>
                </c:pt>
                <c:pt idx="504">
                  <c:v>103.90514413088182</c:v>
                </c:pt>
                <c:pt idx="505">
                  <c:v>103.83134551732137</c:v>
                </c:pt>
                <c:pt idx="506">
                  <c:v>103.83094826340725</c:v>
                </c:pt>
                <c:pt idx="507">
                  <c:v>103.88536285678879</c:v>
                </c:pt>
                <c:pt idx="508">
                  <c:v>103.89838701861876</c:v>
                </c:pt>
                <c:pt idx="509">
                  <c:v>103.84974906265685</c:v>
                </c:pt>
                <c:pt idx="510">
                  <c:v>103.89109464520709</c:v>
                </c:pt>
                <c:pt idx="511">
                  <c:v>103.67343717583731</c:v>
                </c:pt>
                <c:pt idx="512">
                  <c:v>103.50032006131171</c:v>
                </c:pt>
                <c:pt idx="513">
                  <c:v>103.39706827317448</c:v>
                </c:pt>
                <c:pt idx="514">
                  <c:v>103.55660485268413</c:v>
                </c:pt>
                <c:pt idx="515">
                  <c:v>103.61284262425018</c:v>
                </c:pt>
                <c:pt idx="516">
                  <c:v>103.56432464506878</c:v>
                </c:pt>
                <c:pt idx="517">
                  <c:v>103.3711625272469</c:v>
                </c:pt>
                <c:pt idx="518">
                  <c:v>103.6084958129257</c:v>
                </c:pt>
                <c:pt idx="519">
                  <c:v>103.61898498982418</c:v>
                </c:pt>
                <c:pt idx="520">
                  <c:v>103.63753770116405</c:v>
                </c:pt>
                <c:pt idx="521">
                  <c:v>103.59259704083787</c:v>
                </c:pt>
                <c:pt idx="522">
                  <c:v>103.57754718526503</c:v>
                </c:pt>
                <c:pt idx="523">
                  <c:v>103.47715769799524</c:v>
                </c:pt>
                <c:pt idx="524">
                  <c:v>103.56340702652768</c:v>
                </c:pt>
                <c:pt idx="525">
                  <c:v>103.47294692155528</c:v>
                </c:pt>
                <c:pt idx="526">
                  <c:v>103.47881672665986</c:v>
                </c:pt>
                <c:pt idx="527">
                  <c:v>103.4484871120077</c:v>
                </c:pt>
                <c:pt idx="528">
                  <c:v>103.35180863421196</c:v>
                </c:pt>
                <c:pt idx="529">
                  <c:v>103.38718277779645</c:v>
                </c:pt>
                <c:pt idx="530">
                  <c:v>103.2999883927544</c:v>
                </c:pt>
                <c:pt idx="531">
                  <c:v>103.42455710381353</c:v>
                </c:pt>
                <c:pt idx="532">
                  <c:v>103.29219399056005</c:v>
                </c:pt>
                <c:pt idx="533">
                  <c:v>103.31457750157192</c:v>
                </c:pt>
                <c:pt idx="534">
                  <c:v>103.24347964092345</c:v>
                </c:pt>
                <c:pt idx="535">
                  <c:v>103.30297878576698</c:v>
                </c:pt>
                <c:pt idx="536">
                  <c:v>103.34667776110643</c:v>
                </c:pt>
                <c:pt idx="537">
                  <c:v>103.34998678933343</c:v>
                </c:pt>
                <c:pt idx="538">
                  <c:v>103.46530402670567</c:v>
                </c:pt>
                <c:pt idx="539">
                  <c:v>103.56694161487513</c:v>
                </c:pt>
                <c:pt idx="540">
                  <c:v>103.81962870604139</c:v>
                </c:pt>
                <c:pt idx="541">
                  <c:v>103.79458757550738</c:v>
                </c:pt>
                <c:pt idx="542">
                  <c:v>103.8256974849502</c:v>
                </c:pt>
                <c:pt idx="543">
                  <c:v>103.73592074633844</c:v>
                </c:pt>
                <c:pt idx="544">
                  <c:v>103.66894582667884</c:v>
                </c:pt>
                <c:pt idx="545">
                  <c:v>103.55067841400856</c:v>
                </c:pt>
                <c:pt idx="546">
                  <c:v>103.48322615804872</c:v>
                </c:pt>
                <c:pt idx="547">
                  <c:v>103.47053754968023</c:v>
                </c:pt>
                <c:pt idx="548">
                  <c:v>103.56236509297878</c:v>
                </c:pt>
                <c:pt idx="549">
                  <c:v>103.55237550311988</c:v>
                </c:pt>
                <c:pt idx="550">
                  <c:v>103.46584958071833</c:v>
                </c:pt>
                <c:pt idx="551">
                  <c:v>103.50176549928449</c:v>
                </c:pt>
                <c:pt idx="552">
                  <c:v>103.43025189573842</c:v>
                </c:pt>
                <c:pt idx="553">
                  <c:v>103.50538345134569</c:v>
                </c:pt>
                <c:pt idx="554">
                  <c:v>103.46694371572774</c:v>
                </c:pt>
                <c:pt idx="555">
                  <c:v>103.20080519258774</c:v>
                </c:pt>
                <c:pt idx="556">
                  <c:v>103.18287246306549</c:v>
                </c:pt>
                <c:pt idx="557">
                  <c:v>103.11954349696565</c:v>
                </c:pt>
                <c:pt idx="558">
                  <c:v>103.16240349023489</c:v>
                </c:pt>
                <c:pt idx="559">
                  <c:v>103.04886193010688</c:v>
                </c:pt>
                <c:pt idx="560">
                  <c:v>102.93904816682206</c:v>
                </c:pt>
                <c:pt idx="561">
                  <c:v>102.93918923071885</c:v>
                </c:pt>
                <c:pt idx="562">
                  <c:v>102.87422463009469</c:v>
                </c:pt>
                <c:pt idx="563">
                  <c:v>102.87788442447653</c:v>
                </c:pt>
                <c:pt idx="564">
                  <c:v>102.82133370638252</c:v>
                </c:pt>
                <c:pt idx="565">
                  <c:v>102.76952093853075</c:v>
                </c:pt>
                <c:pt idx="566">
                  <c:v>102.78043755101687</c:v>
                </c:pt>
                <c:pt idx="567">
                  <c:v>102.85459875942142</c:v>
                </c:pt>
                <c:pt idx="568">
                  <c:v>102.84310719796014</c:v>
                </c:pt>
                <c:pt idx="569">
                  <c:v>102.81509361967282</c:v>
                </c:pt>
                <c:pt idx="570">
                  <c:v>102.87113025779524</c:v>
                </c:pt>
                <c:pt idx="571">
                  <c:v>102.74002699962726</c:v>
                </c:pt>
                <c:pt idx="572">
                  <c:v>102.52414290852546</c:v>
                </c:pt>
                <c:pt idx="573">
                  <c:v>102.50422034417583</c:v>
                </c:pt>
                <c:pt idx="574">
                  <c:v>102.57576165214026</c:v>
                </c:pt>
                <c:pt idx="575">
                  <c:v>102.56696746388107</c:v>
                </c:pt>
                <c:pt idx="576">
                  <c:v>102.43266082729329</c:v>
                </c:pt>
                <c:pt idx="577">
                  <c:v>102.30537759973768</c:v>
                </c:pt>
                <c:pt idx="578">
                  <c:v>102.35896127284867</c:v>
                </c:pt>
                <c:pt idx="579">
                  <c:v>102.20087083158359</c:v>
                </c:pt>
                <c:pt idx="580">
                  <c:v>102.24038401679583</c:v>
                </c:pt>
                <c:pt idx="581">
                  <c:v>102.23805115758184</c:v>
                </c:pt>
                <c:pt idx="582">
                  <c:v>102.38487829928144</c:v>
                </c:pt>
                <c:pt idx="583">
                  <c:v>102.41128676464118</c:v>
                </c:pt>
                <c:pt idx="584">
                  <c:v>102.32856232152258</c:v>
                </c:pt>
                <c:pt idx="585">
                  <c:v>102.30023948555692</c:v>
                </c:pt>
                <c:pt idx="586">
                  <c:v>102.28709663333727</c:v>
                </c:pt>
                <c:pt idx="587">
                  <c:v>102.23597278816118</c:v>
                </c:pt>
                <c:pt idx="588">
                  <c:v>102.27778876091514</c:v>
                </c:pt>
                <c:pt idx="589">
                  <c:v>102.18350444273185</c:v>
                </c:pt>
                <c:pt idx="590">
                  <c:v>102.06989403964072</c:v>
                </c:pt>
                <c:pt idx="591">
                  <c:v>102.01175087839029</c:v>
                </c:pt>
                <c:pt idx="592">
                  <c:v>102.07659306693279</c:v>
                </c:pt>
                <c:pt idx="593">
                  <c:v>102.12226543762125</c:v>
                </c:pt>
                <c:pt idx="594">
                  <c:v>102.05175903289957</c:v>
                </c:pt>
                <c:pt idx="595">
                  <c:v>102.06040055962168</c:v>
                </c:pt>
                <c:pt idx="596">
                  <c:v>101.9772360958915</c:v>
                </c:pt>
                <c:pt idx="597">
                  <c:v>101.8425617548984</c:v>
                </c:pt>
                <c:pt idx="598">
                  <c:v>101.73052260104105</c:v>
                </c:pt>
                <c:pt idx="599">
                  <c:v>101.687878253685</c:v>
                </c:pt>
                <c:pt idx="600">
                  <c:v>101.5751159908223</c:v>
                </c:pt>
                <c:pt idx="601">
                  <c:v>101.54651719925789</c:v>
                </c:pt>
                <c:pt idx="602">
                  <c:v>101.60341544688997</c:v>
                </c:pt>
                <c:pt idx="603">
                  <c:v>101.90462128677365</c:v>
                </c:pt>
                <c:pt idx="604">
                  <c:v>101.87362768574826</c:v>
                </c:pt>
                <c:pt idx="605">
                  <c:v>101.79299254705545</c:v>
                </c:pt>
                <c:pt idx="606">
                  <c:v>101.56575523927641</c:v>
                </c:pt>
                <c:pt idx="607">
                  <c:v>101.20164054713347</c:v>
                </c:pt>
                <c:pt idx="608">
                  <c:v>101.07841752453287</c:v>
                </c:pt>
                <c:pt idx="609">
                  <c:v>101.03779565250372</c:v>
                </c:pt>
                <c:pt idx="610">
                  <c:v>100.94078348704085</c:v>
                </c:pt>
                <c:pt idx="611">
                  <c:v>100.8434186584079</c:v>
                </c:pt>
                <c:pt idx="612">
                  <c:v>101.09663319344186</c:v>
                </c:pt>
                <c:pt idx="613">
                  <c:v>100.87240550424052</c:v>
                </c:pt>
                <c:pt idx="614">
                  <c:v>100.64441878579942</c:v>
                </c:pt>
                <c:pt idx="615">
                  <c:v>100.24889310463338</c:v>
                </c:pt>
                <c:pt idx="616">
                  <c:v>99.982928968220222</c:v>
                </c:pt>
                <c:pt idx="617">
                  <c:v>99.585218827794208</c:v>
                </c:pt>
                <c:pt idx="618">
                  <c:v>99.506591941481773</c:v>
                </c:pt>
                <c:pt idx="619">
                  <c:v>99.584360909244126</c:v>
                </c:pt>
                <c:pt idx="620">
                  <c:v>99.585295785354276</c:v>
                </c:pt>
                <c:pt idx="621">
                  <c:v>99.300109202350995</c:v>
                </c:pt>
                <c:pt idx="622">
                  <c:v>99.158340619214641</c:v>
                </c:pt>
                <c:pt idx="623">
                  <c:v>98.971906994825943</c:v>
                </c:pt>
                <c:pt idx="624">
                  <c:v>99.056577736915727</c:v>
                </c:pt>
                <c:pt idx="625">
                  <c:v>98.995581194415635</c:v>
                </c:pt>
                <c:pt idx="626">
                  <c:v>99.114434637810106</c:v>
                </c:pt>
                <c:pt idx="627">
                  <c:v>99.150532664352241</c:v>
                </c:pt>
                <c:pt idx="628">
                  <c:v>99.058513934074639</c:v>
                </c:pt>
                <c:pt idx="629">
                  <c:v>98.655365420250519</c:v>
                </c:pt>
                <c:pt idx="630">
                  <c:v>98.94382051728148</c:v>
                </c:pt>
                <c:pt idx="631">
                  <c:v>99.122890909035632</c:v>
                </c:pt>
                <c:pt idx="632">
                  <c:v>99.356820972827776</c:v>
                </c:pt>
                <c:pt idx="633">
                  <c:v>99.624783126845387</c:v>
                </c:pt>
                <c:pt idx="634">
                  <c:v>99.733864309858561</c:v>
                </c:pt>
                <c:pt idx="635">
                  <c:v>99.681625514369856</c:v>
                </c:pt>
                <c:pt idx="636">
                  <c:v>99.590290422584715</c:v>
                </c:pt>
                <c:pt idx="637">
                  <c:v>99.590370837074943</c:v>
                </c:pt>
                <c:pt idx="638">
                  <c:v>99.722504356819741</c:v>
                </c:pt>
                <c:pt idx="639">
                  <c:v>99.67031169879391</c:v>
                </c:pt>
                <c:pt idx="640">
                  <c:v>99.65407976135198</c:v>
                </c:pt>
                <c:pt idx="641">
                  <c:v>99.633094922112988</c:v>
                </c:pt>
                <c:pt idx="642">
                  <c:v>99.735165859601693</c:v>
                </c:pt>
                <c:pt idx="643">
                  <c:v>99.69001641932546</c:v>
                </c:pt>
                <c:pt idx="644">
                  <c:v>99.651146276573527</c:v>
                </c:pt>
                <c:pt idx="645">
                  <c:v>99.585276054177115</c:v>
                </c:pt>
                <c:pt idx="646">
                  <c:v>99.515470604907065</c:v>
                </c:pt>
                <c:pt idx="647">
                  <c:v>99.531109593506102</c:v>
                </c:pt>
                <c:pt idx="648">
                  <c:v>99.398663252335609</c:v>
                </c:pt>
                <c:pt idx="649">
                  <c:v>99.292630034787749</c:v>
                </c:pt>
                <c:pt idx="650">
                  <c:v>99.186514894877433</c:v>
                </c:pt>
                <c:pt idx="651">
                  <c:v>99.086712302827451</c:v>
                </c:pt>
                <c:pt idx="652">
                  <c:v>99.231608305547553</c:v>
                </c:pt>
                <c:pt idx="653">
                  <c:v>99.33783679958502</c:v>
                </c:pt>
                <c:pt idx="654">
                  <c:v>99.439468553456166</c:v>
                </c:pt>
                <c:pt idx="655">
                  <c:v>99.387305353058608</c:v>
                </c:pt>
                <c:pt idx="656">
                  <c:v>99.221742595754833</c:v>
                </c:pt>
                <c:pt idx="657">
                  <c:v>99.199729333410062</c:v>
                </c:pt>
                <c:pt idx="658">
                  <c:v>99.152515121481002</c:v>
                </c:pt>
                <c:pt idx="659">
                  <c:v>99.138147476253522</c:v>
                </c:pt>
                <c:pt idx="660">
                  <c:v>99.037673526429629</c:v>
                </c:pt>
                <c:pt idx="661">
                  <c:v>99.045171351826511</c:v>
                </c:pt>
                <c:pt idx="662">
                  <c:v>99.101550031288866</c:v>
                </c:pt>
                <c:pt idx="663">
                  <c:v>99.002393801854609</c:v>
                </c:pt>
                <c:pt idx="664">
                  <c:v>99.020476126252262</c:v>
                </c:pt>
                <c:pt idx="665">
                  <c:v>99.004270876747981</c:v>
                </c:pt>
                <c:pt idx="666">
                  <c:v>99.247497478432933</c:v>
                </c:pt>
                <c:pt idx="667">
                  <c:v>99.062308593682005</c:v>
                </c:pt>
                <c:pt idx="668">
                  <c:v>99.018172344831086</c:v>
                </c:pt>
              </c:numCache>
            </c:numRef>
          </c:val>
          <c:smooth val="0"/>
          <c:extLst>
            <c:ext xmlns:c16="http://schemas.microsoft.com/office/drawing/2014/chart" uri="{C3380CC4-5D6E-409C-BE32-E72D297353CC}">
              <c16:uniqueId val="{00000001-8BD9-1F4F-ABD6-E7A170AC56D0}"/>
            </c:ext>
          </c:extLst>
        </c:ser>
        <c:dLbls>
          <c:showLegendKey val="0"/>
          <c:showVal val="0"/>
          <c:showCatName val="0"/>
          <c:showSerName val="0"/>
          <c:showPercent val="0"/>
          <c:showBubbleSize val="0"/>
        </c:dLbls>
        <c:smooth val="0"/>
        <c:axId val="79418208"/>
        <c:axId val="1840764079"/>
      </c:lineChart>
      <c:dateAx>
        <c:axId val="7941820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840764079"/>
        <c:crosses val="autoZero"/>
        <c:auto val="1"/>
        <c:lblOffset val="100"/>
        <c:baseTimeUnit val="months"/>
        <c:majorUnit val="5"/>
        <c:majorTimeUnit val="years"/>
      </c:dateAx>
      <c:valAx>
        <c:axId val="1840764079"/>
        <c:scaling>
          <c:orientation val="minMax"/>
          <c:max val="180"/>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941820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83452106662536E-2"/>
          <c:y val="2.186678678233395E-2"/>
          <c:w val="0.88966180767331693"/>
          <c:h val="0.90544798008905825"/>
        </c:manualLayout>
      </c:layout>
      <c:lineChart>
        <c:grouping val="standard"/>
        <c:varyColors val="0"/>
        <c:ser>
          <c:idx val="2"/>
          <c:order val="0"/>
          <c:tx>
            <c:strRef>
              <c:f>Sheet1!$D$1</c:f>
              <c:strCache>
                <c:ptCount val="1"/>
                <c:pt idx="0">
                  <c:v>0</c:v>
                </c:pt>
              </c:strCache>
            </c:strRef>
          </c:tx>
          <c:spPr>
            <a:ln w="25400" cap="flat">
              <a:solidFill>
                <a:schemeClr val="accent1"/>
              </a:solidFill>
              <a:prstDash val="sysDot"/>
              <a:miter lim="800000"/>
            </a:ln>
            <a:effectLst/>
          </c:spPr>
          <c:marker>
            <c:symbol val="none"/>
          </c:marker>
          <c:cat>
            <c:numRef>
              <c:f>Sheet1!$A$2:$A$550</c:f>
              <c:numCache>
                <c:formatCode>m/d/yy</c:formatCode>
                <c:ptCount val="549"/>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pt idx="543">
                  <c:v>45777</c:v>
                </c:pt>
                <c:pt idx="544">
                  <c:v>45808</c:v>
                </c:pt>
                <c:pt idx="545">
                  <c:v>45838</c:v>
                </c:pt>
                <c:pt idx="546">
                  <c:v>45869</c:v>
                </c:pt>
                <c:pt idx="547">
                  <c:v>45900</c:v>
                </c:pt>
                <c:pt idx="548">
                  <c:v>45930</c:v>
                </c:pt>
              </c:numCache>
            </c:numRef>
          </c:cat>
          <c:val>
            <c:numRef>
              <c:f>Sheet1!$D$2:$D$550</c:f>
              <c:numCache>
                <c:formatCode>0.0</c:formatCode>
                <c:ptCount val="549"/>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pt idx="31">
                  <c:v>11</c:v>
                </c:pt>
                <c:pt idx="32">
                  <c:v>11</c:v>
                </c:pt>
                <c:pt idx="33">
                  <c:v>11</c:v>
                </c:pt>
                <c:pt idx="34">
                  <c:v>11</c:v>
                </c:pt>
                <c:pt idx="35">
                  <c:v>11</c:v>
                </c:pt>
                <c:pt idx="36">
                  <c:v>11</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numCache>
            </c:numRef>
          </c:val>
          <c:smooth val="0"/>
          <c:extLst>
            <c:ext xmlns:c16="http://schemas.microsoft.com/office/drawing/2014/chart" uri="{C3380CC4-5D6E-409C-BE32-E72D297353CC}">
              <c16:uniqueId val="{00000000-E851-E448-9B8A-636B493E0E79}"/>
            </c:ext>
          </c:extLst>
        </c:ser>
        <c:ser>
          <c:idx val="3"/>
          <c:order val="1"/>
          <c:tx>
            <c:strRef>
              <c:f>Sheet1!$E$1</c:f>
              <c:strCache>
                <c:ptCount val="1"/>
                <c:pt idx="0">
                  <c:v>1</c:v>
                </c:pt>
              </c:strCache>
            </c:strRef>
          </c:tx>
          <c:spPr>
            <a:ln w="25400" cap="flat">
              <a:solidFill>
                <a:schemeClr val="tx2"/>
              </a:solidFill>
              <a:prstDash val="sysDot"/>
              <a:miter lim="800000"/>
            </a:ln>
            <a:effectLst/>
          </c:spPr>
          <c:marker>
            <c:symbol val="none"/>
          </c:marker>
          <c:cat>
            <c:numRef>
              <c:f>Sheet1!$A$2:$A$550</c:f>
              <c:numCache>
                <c:formatCode>m/d/yy</c:formatCode>
                <c:ptCount val="549"/>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pt idx="543">
                  <c:v>45777</c:v>
                </c:pt>
                <c:pt idx="544">
                  <c:v>45808</c:v>
                </c:pt>
                <c:pt idx="545">
                  <c:v>45838</c:v>
                </c:pt>
                <c:pt idx="546">
                  <c:v>45869</c:v>
                </c:pt>
                <c:pt idx="547">
                  <c:v>45900</c:v>
                </c:pt>
                <c:pt idx="548">
                  <c:v>45930</c:v>
                </c:pt>
              </c:numCache>
            </c:numRef>
          </c:cat>
          <c:val>
            <c:numRef>
              <c:f>Sheet1!$E$2:$E$550</c:f>
              <c:numCache>
                <c:formatCode>General</c:formatCode>
                <c:ptCount val="549"/>
                <c:pt idx="37" formatCode="0">
                  <c:v>20</c:v>
                </c:pt>
                <c:pt idx="38" formatCode="0">
                  <c:v>20</c:v>
                </c:pt>
                <c:pt idx="39" formatCode="0">
                  <c:v>20</c:v>
                </c:pt>
                <c:pt idx="40" formatCode="0">
                  <c:v>20</c:v>
                </c:pt>
                <c:pt idx="41" formatCode="0">
                  <c:v>20</c:v>
                </c:pt>
                <c:pt idx="42" formatCode="0">
                  <c:v>20</c:v>
                </c:pt>
                <c:pt idx="43" formatCode="0">
                  <c:v>20</c:v>
                </c:pt>
                <c:pt idx="44" formatCode="0">
                  <c:v>20</c:v>
                </c:pt>
                <c:pt idx="45" formatCode="0">
                  <c:v>20</c:v>
                </c:pt>
                <c:pt idx="46" formatCode="0">
                  <c:v>20</c:v>
                </c:pt>
                <c:pt idx="47" formatCode="0">
                  <c:v>20</c:v>
                </c:pt>
                <c:pt idx="48" formatCode="0">
                  <c:v>20</c:v>
                </c:pt>
                <c:pt idx="49" formatCode="0">
                  <c:v>20</c:v>
                </c:pt>
                <c:pt idx="50" formatCode="0">
                  <c:v>20</c:v>
                </c:pt>
                <c:pt idx="51" formatCode="0">
                  <c:v>20</c:v>
                </c:pt>
                <c:pt idx="52" formatCode="0">
                  <c:v>20</c:v>
                </c:pt>
                <c:pt idx="53" formatCode="0">
                  <c:v>20</c:v>
                </c:pt>
                <c:pt idx="54" formatCode="0">
                  <c:v>20</c:v>
                </c:pt>
                <c:pt idx="55" formatCode="0">
                  <c:v>20</c:v>
                </c:pt>
                <c:pt idx="56" formatCode="0">
                  <c:v>20</c:v>
                </c:pt>
                <c:pt idx="57" formatCode="0">
                  <c:v>20</c:v>
                </c:pt>
                <c:pt idx="58" formatCode="0">
                  <c:v>20</c:v>
                </c:pt>
                <c:pt idx="59" formatCode="0">
                  <c:v>20</c:v>
                </c:pt>
                <c:pt idx="60" formatCode="0">
                  <c:v>20</c:v>
                </c:pt>
                <c:pt idx="61" formatCode="0">
                  <c:v>20</c:v>
                </c:pt>
                <c:pt idx="62" formatCode="0">
                  <c:v>20</c:v>
                </c:pt>
                <c:pt idx="63" formatCode="0">
                  <c:v>20</c:v>
                </c:pt>
                <c:pt idx="64" formatCode="0">
                  <c:v>20</c:v>
                </c:pt>
                <c:pt idx="65" formatCode="0">
                  <c:v>20</c:v>
                </c:pt>
                <c:pt idx="66" formatCode="0">
                  <c:v>20</c:v>
                </c:pt>
                <c:pt idx="67" formatCode="0">
                  <c:v>20</c:v>
                </c:pt>
                <c:pt idx="68" formatCode="0">
                  <c:v>20</c:v>
                </c:pt>
                <c:pt idx="69" formatCode="0">
                  <c:v>20</c:v>
                </c:pt>
                <c:pt idx="70" formatCode="0">
                  <c:v>20</c:v>
                </c:pt>
                <c:pt idx="71" formatCode="0">
                  <c:v>20</c:v>
                </c:pt>
                <c:pt idx="72" formatCode="0">
                  <c:v>20</c:v>
                </c:pt>
                <c:pt idx="73" formatCode="0">
                  <c:v>20</c:v>
                </c:pt>
                <c:pt idx="74" formatCode="0">
                  <c:v>20</c:v>
                </c:pt>
                <c:pt idx="75" formatCode="0">
                  <c:v>20</c:v>
                </c:pt>
                <c:pt idx="76" formatCode="0">
                  <c:v>20</c:v>
                </c:pt>
                <c:pt idx="77" formatCode="0">
                  <c:v>20</c:v>
                </c:pt>
                <c:pt idx="78" formatCode="0">
                  <c:v>20</c:v>
                </c:pt>
                <c:pt idx="79" formatCode="0">
                  <c:v>20</c:v>
                </c:pt>
                <c:pt idx="80" formatCode="0">
                  <c:v>20</c:v>
                </c:pt>
                <c:pt idx="81" formatCode="0">
                  <c:v>20</c:v>
                </c:pt>
                <c:pt idx="82" formatCode="0">
                  <c:v>20</c:v>
                </c:pt>
                <c:pt idx="83" formatCode="0">
                  <c:v>20</c:v>
                </c:pt>
                <c:pt idx="84" formatCode="0">
                  <c:v>20</c:v>
                </c:pt>
                <c:pt idx="85" formatCode="0">
                  <c:v>20</c:v>
                </c:pt>
                <c:pt idx="86" formatCode="0">
                  <c:v>20</c:v>
                </c:pt>
                <c:pt idx="87" formatCode="0">
                  <c:v>20</c:v>
                </c:pt>
                <c:pt idx="88" formatCode="0">
                  <c:v>20</c:v>
                </c:pt>
                <c:pt idx="89" formatCode="0">
                  <c:v>20</c:v>
                </c:pt>
                <c:pt idx="90" formatCode="0">
                  <c:v>20</c:v>
                </c:pt>
                <c:pt idx="91" formatCode="0">
                  <c:v>20</c:v>
                </c:pt>
                <c:pt idx="92" formatCode="0">
                  <c:v>20</c:v>
                </c:pt>
                <c:pt idx="93" formatCode="0">
                  <c:v>20</c:v>
                </c:pt>
                <c:pt idx="94" formatCode="0">
                  <c:v>20</c:v>
                </c:pt>
                <c:pt idx="95" formatCode="0">
                  <c:v>20</c:v>
                </c:pt>
                <c:pt idx="96" formatCode="0">
                  <c:v>20</c:v>
                </c:pt>
                <c:pt idx="97" formatCode="0">
                  <c:v>20</c:v>
                </c:pt>
                <c:pt idx="98" formatCode="0">
                  <c:v>20</c:v>
                </c:pt>
                <c:pt idx="99" formatCode="0">
                  <c:v>20</c:v>
                </c:pt>
                <c:pt idx="100" formatCode="0">
                  <c:v>20</c:v>
                </c:pt>
                <c:pt idx="101" formatCode="0">
                  <c:v>20</c:v>
                </c:pt>
                <c:pt idx="102" formatCode="0">
                  <c:v>20</c:v>
                </c:pt>
                <c:pt idx="103" formatCode="0">
                  <c:v>20</c:v>
                </c:pt>
                <c:pt idx="104" formatCode="0">
                  <c:v>20</c:v>
                </c:pt>
                <c:pt idx="105" formatCode="0">
                  <c:v>20</c:v>
                </c:pt>
                <c:pt idx="106" formatCode="0">
                  <c:v>20</c:v>
                </c:pt>
                <c:pt idx="107" formatCode="0">
                  <c:v>20</c:v>
                </c:pt>
                <c:pt idx="108" formatCode="0">
                  <c:v>20</c:v>
                </c:pt>
                <c:pt idx="109" formatCode="0">
                  <c:v>20</c:v>
                </c:pt>
                <c:pt idx="110" formatCode="0">
                  <c:v>20</c:v>
                </c:pt>
                <c:pt idx="111" formatCode="0">
                  <c:v>20</c:v>
                </c:pt>
                <c:pt idx="112" formatCode="0">
                  <c:v>20</c:v>
                </c:pt>
                <c:pt idx="113" formatCode="0">
                  <c:v>20</c:v>
                </c:pt>
                <c:pt idx="114" formatCode="0">
                  <c:v>20</c:v>
                </c:pt>
                <c:pt idx="115" formatCode="0">
                  <c:v>20</c:v>
                </c:pt>
                <c:pt idx="116" formatCode="0">
                  <c:v>20</c:v>
                </c:pt>
                <c:pt idx="117" formatCode="0">
                  <c:v>20</c:v>
                </c:pt>
                <c:pt idx="118" formatCode="0">
                  <c:v>20</c:v>
                </c:pt>
                <c:pt idx="119" formatCode="0">
                  <c:v>20</c:v>
                </c:pt>
                <c:pt idx="120" formatCode="0">
                  <c:v>20</c:v>
                </c:pt>
                <c:pt idx="121" formatCode="0">
                  <c:v>20</c:v>
                </c:pt>
                <c:pt idx="122" formatCode="0">
                  <c:v>20</c:v>
                </c:pt>
                <c:pt idx="123" formatCode="0">
                  <c:v>20</c:v>
                </c:pt>
                <c:pt idx="124" formatCode="0">
                  <c:v>20</c:v>
                </c:pt>
                <c:pt idx="125" formatCode="0">
                  <c:v>20</c:v>
                </c:pt>
                <c:pt idx="126" formatCode="0">
                  <c:v>20</c:v>
                </c:pt>
                <c:pt idx="127" formatCode="0">
                  <c:v>20</c:v>
                </c:pt>
                <c:pt idx="128" formatCode="0">
                  <c:v>20</c:v>
                </c:pt>
                <c:pt idx="129" formatCode="0">
                  <c:v>20</c:v>
                </c:pt>
                <c:pt idx="130" formatCode="0">
                  <c:v>20</c:v>
                </c:pt>
                <c:pt idx="131" formatCode="0">
                  <c:v>20</c:v>
                </c:pt>
                <c:pt idx="132" formatCode="0">
                  <c:v>20</c:v>
                </c:pt>
                <c:pt idx="133" formatCode="0">
                  <c:v>20</c:v>
                </c:pt>
                <c:pt idx="134" formatCode="0">
                  <c:v>20</c:v>
                </c:pt>
                <c:pt idx="135" formatCode="0">
                  <c:v>20</c:v>
                </c:pt>
                <c:pt idx="136" formatCode="0">
                  <c:v>20</c:v>
                </c:pt>
                <c:pt idx="137" formatCode="0">
                  <c:v>20</c:v>
                </c:pt>
                <c:pt idx="138" formatCode="0">
                  <c:v>20</c:v>
                </c:pt>
                <c:pt idx="139" formatCode="0">
                  <c:v>20</c:v>
                </c:pt>
                <c:pt idx="140" formatCode="0">
                  <c:v>20</c:v>
                </c:pt>
                <c:pt idx="141" formatCode="0">
                  <c:v>20</c:v>
                </c:pt>
                <c:pt idx="142" formatCode="0">
                  <c:v>20</c:v>
                </c:pt>
                <c:pt idx="143" formatCode="0">
                  <c:v>20</c:v>
                </c:pt>
                <c:pt idx="144" formatCode="0">
                  <c:v>20</c:v>
                </c:pt>
                <c:pt idx="145" formatCode="0">
                  <c:v>20</c:v>
                </c:pt>
                <c:pt idx="146" formatCode="0">
                  <c:v>20</c:v>
                </c:pt>
                <c:pt idx="147" formatCode="0">
                  <c:v>20</c:v>
                </c:pt>
                <c:pt idx="148" formatCode="0">
                  <c:v>20</c:v>
                </c:pt>
                <c:pt idx="149" formatCode="0">
                  <c:v>20</c:v>
                </c:pt>
                <c:pt idx="150" formatCode="0">
                  <c:v>20</c:v>
                </c:pt>
                <c:pt idx="151" formatCode="0">
                  <c:v>20</c:v>
                </c:pt>
                <c:pt idx="152" formatCode="0">
                  <c:v>20</c:v>
                </c:pt>
                <c:pt idx="153" formatCode="0">
                  <c:v>20</c:v>
                </c:pt>
                <c:pt idx="154" formatCode="0">
                  <c:v>20</c:v>
                </c:pt>
                <c:pt idx="155" formatCode="0">
                  <c:v>20</c:v>
                </c:pt>
                <c:pt idx="156" formatCode="0">
                  <c:v>20</c:v>
                </c:pt>
                <c:pt idx="157" formatCode="0">
                  <c:v>20</c:v>
                </c:pt>
                <c:pt idx="158" formatCode="0">
                  <c:v>20</c:v>
                </c:pt>
                <c:pt idx="159" formatCode="0">
                  <c:v>20</c:v>
                </c:pt>
                <c:pt idx="160" formatCode="0">
                  <c:v>20</c:v>
                </c:pt>
                <c:pt idx="161" formatCode="0">
                  <c:v>20</c:v>
                </c:pt>
                <c:pt idx="162" formatCode="0">
                  <c:v>20</c:v>
                </c:pt>
                <c:pt idx="163" formatCode="0">
                  <c:v>20</c:v>
                </c:pt>
                <c:pt idx="164" formatCode="0">
                  <c:v>20</c:v>
                </c:pt>
                <c:pt idx="165" formatCode="0">
                  <c:v>20</c:v>
                </c:pt>
                <c:pt idx="166" formatCode="0">
                  <c:v>20</c:v>
                </c:pt>
                <c:pt idx="167" formatCode="0">
                  <c:v>20</c:v>
                </c:pt>
                <c:pt idx="168" formatCode="0">
                  <c:v>20</c:v>
                </c:pt>
                <c:pt idx="169" formatCode="0">
                  <c:v>20</c:v>
                </c:pt>
                <c:pt idx="170" formatCode="0">
                  <c:v>20</c:v>
                </c:pt>
                <c:pt idx="171" formatCode="0">
                  <c:v>20</c:v>
                </c:pt>
                <c:pt idx="172" formatCode="0">
                  <c:v>20</c:v>
                </c:pt>
                <c:pt idx="173" formatCode="0">
                  <c:v>20</c:v>
                </c:pt>
                <c:pt idx="174" formatCode="0">
                  <c:v>20</c:v>
                </c:pt>
                <c:pt idx="175" formatCode="0">
                  <c:v>20</c:v>
                </c:pt>
                <c:pt idx="176" formatCode="0">
                  <c:v>20</c:v>
                </c:pt>
                <c:pt idx="177" formatCode="0">
                  <c:v>20</c:v>
                </c:pt>
                <c:pt idx="178" formatCode="0">
                  <c:v>20</c:v>
                </c:pt>
                <c:pt idx="179" formatCode="0">
                  <c:v>20</c:v>
                </c:pt>
                <c:pt idx="180" formatCode="0">
                  <c:v>20</c:v>
                </c:pt>
                <c:pt idx="181" formatCode="0">
                  <c:v>20</c:v>
                </c:pt>
                <c:pt idx="182" formatCode="0">
                  <c:v>20</c:v>
                </c:pt>
                <c:pt idx="183" formatCode="0">
                  <c:v>20</c:v>
                </c:pt>
                <c:pt idx="184" formatCode="0">
                  <c:v>20</c:v>
                </c:pt>
                <c:pt idx="185" formatCode="0">
                  <c:v>20</c:v>
                </c:pt>
                <c:pt idx="186" formatCode="0">
                  <c:v>20</c:v>
                </c:pt>
                <c:pt idx="187" formatCode="0">
                  <c:v>20</c:v>
                </c:pt>
                <c:pt idx="188" formatCode="0">
                  <c:v>20</c:v>
                </c:pt>
                <c:pt idx="189" formatCode="0">
                  <c:v>20</c:v>
                </c:pt>
                <c:pt idx="190" formatCode="0">
                  <c:v>20</c:v>
                </c:pt>
                <c:pt idx="191" formatCode="0">
                  <c:v>20</c:v>
                </c:pt>
                <c:pt idx="192" formatCode="0">
                  <c:v>20</c:v>
                </c:pt>
                <c:pt idx="193" formatCode="0">
                  <c:v>20</c:v>
                </c:pt>
                <c:pt idx="194" formatCode="0">
                  <c:v>20</c:v>
                </c:pt>
                <c:pt idx="195" formatCode="0">
                  <c:v>20</c:v>
                </c:pt>
                <c:pt idx="196" formatCode="0">
                  <c:v>20</c:v>
                </c:pt>
                <c:pt idx="197" formatCode="0">
                  <c:v>20</c:v>
                </c:pt>
                <c:pt idx="198" formatCode="0">
                  <c:v>20</c:v>
                </c:pt>
                <c:pt idx="199" formatCode="0">
                  <c:v>20</c:v>
                </c:pt>
                <c:pt idx="200" formatCode="0">
                  <c:v>20</c:v>
                </c:pt>
                <c:pt idx="201" formatCode="0">
                  <c:v>20</c:v>
                </c:pt>
                <c:pt idx="202" formatCode="0">
                  <c:v>20</c:v>
                </c:pt>
                <c:pt idx="203" formatCode="0">
                  <c:v>20</c:v>
                </c:pt>
                <c:pt idx="204" formatCode="0">
                  <c:v>20</c:v>
                </c:pt>
                <c:pt idx="205" formatCode="0">
                  <c:v>20</c:v>
                </c:pt>
                <c:pt idx="206" formatCode="0">
                  <c:v>20</c:v>
                </c:pt>
                <c:pt idx="207" formatCode="0">
                  <c:v>20</c:v>
                </c:pt>
                <c:pt idx="208" formatCode="0">
                  <c:v>20</c:v>
                </c:pt>
                <c:pt idx="209" formatCode="0">
                  <c:v>20</c:v>
                </c:pt>
                <c:pt idx="210" formatCode="0">
                  <c:v>20</c:v>
                </c:pt>
                <c:pt idx="211" formatCode="0">
                  <c:v>20</c:v>
                </c:pt>
                <c:pt idx="212" formatCode="0">
                  <c:v>20</c:v>
                </c:pt>
                <c:pt idx="213" formatCode="0">
                  <c:v>20</c:v>
                </c:pt>
                <c:pt idx="214" formatCode="0">
                  <c:v>20</c:v>
                </c:pt>
                <c:pt idx="215" formatCode="0">
                  <c:v>20</c:v>
                </c:pt>
                <c:pt idx="216" formatCode="0">
                  <c:v>20</c:v>
                </c:pt>
                <c:pt idx="217" formatCode="0">
                  <c:v>20</c:v>
                </c:pt>
                <c:pt idx="218" formatCode="0">
                  <c:v>20</c:v>
                </c:pt>
                <c:pt idx="219" formatCode="0">
                  <c:v>20</c:v>
                </c:pt>
                <c:pt idx="220" formatCode="0">
                  <c:v>20</c:v>
                </c:pt>
                <c:pt idx="221" formatCode="0">
                  <c:v>20</c:v>
                </c:pt>
                <c:pt idx="222" formatCode="0">
                  <c:v>20</c:v>
                </c:pt>
                <c:pt idx="223" formatCode="0">
                  <c:v>20</c:v>
                </c:pt>
                <c:pt idx="224" formatCode="0">
                  <c:v>20</c:v>
                </c:pt>
                <c:pt idx="225" formatCode="0">
                  <c:v>20</c:v>
                </c:pt>
                <c:pt idx="226" formatCode="0">
                  <c:v>20</c:v>
                </c:pt>
                <c:pt idx="227" formatCode="0">
                  <c:v>20</c:v>
                </c:pt>
                <c:pt idx="228" formatCode="0">
                  <c:v>20</c:v>
                </c:pt>
                <c:pt idx="229" formatCode="0">
                  <c:v>20</c:v>
                </c:pt>
                <c:pt idx="230" formatCode="0">
                  <c:v>20</c:v>
                </c:pt>
                <c:pt idx="231" formatCode="0">
                  <c:v>20</c:v>
                </c:pt>
                <c:pt idx="232" formatCode="0">
                  <c:v>20</c:v>
                </c:pt>
                <c:pt idx="233" formatCode="0">
                  <c:v>20</c:v>
                </c:pt>
                <c:pt idx="234" formatCode="0">
                  <c:v>20</c:v>
                </c:pt>
                <c:pt idx="235" formatCode="0">
                  <c:v>20</c:v>
                </c:pt>
                <c:pt idx="236" formatCode="0">
                  <c:v>20</c:v>
                </c:pt>
                <c:pt idx="237" formatCode="0">
                  <c:v>20</c:v>
                </c:pt>
                <c:pt idx="238" formatCode="0">
                  <c:v>20</c:v>
                </c:pt>
                <c:pt idx="239" formatCode="0">
                  <c:v>20</c:v>
                </c:pt>
                <c:pt idx="240" formatCode="0">
                  <c:v>20</c:v>
                </c:pt>
                <c:pt idx="241" formatCode="0">
                  <c:v>20</c:v>
                </c:pt>
                <c:pt idx="242" formatCode="0">
                  <c:v>20</c:v>
                </c:pt>
                <c:pt idx="243" formatCode="0">
                  <c:v>20</c:v>
                </c:pt>
                <c:pt idx="244" formatCode="0">
                  <c:v>20</c:v>
                </c:pt>
                <c:pt idx="245" formatCode="0">
                  <c:v>20</c:v>
                </c:pt>
                <c:pt idx="246" formatCode="0">
                  <c:v>20</c:v>
                </c:pt>
                <c:pt idx="247" formatCode="0">
                  <c:v>20</c:v>
                </c:pt>
                <c:pt idx="248" formatCode="0">
                  <c:v>20</c:v>
                </c:pt>
                <c:pt idx="249" formatCode="0">
                  <c:v>20</c:v>
                </c:pt>
                <c:pt idx="250" formatCode="0">
                  <c:v>20</c:v>
                </c:pt>
                <c:pt idx="251" formatCode="0">
                  <c:v>20</c:v>
                </c:pt>
                <c:pt idx="252" formatCode="0">
                  <c:v>20</c:v>
                </c:pt>
                <c:pt idx="253" formatCode="0">
                  <c:v>20</c:v>
                </c:pt>
                <c:pt idx="254" formatCode="0">
                  <c:v>20</c:v>
                </c:pt>
                <c:pt idx="255" formatCode="0">
                  <c:v>20</c:v>
                </c:pt>
                <c:pt idx="256" formatCode="0">
                  <c:v>20</c:v>
                </c:pt>
                <c:pt idx="257" formatCode="0">
                  <c:v>20</c:v>
                </c:pt>
                <c:pt idx="258" formatCode="0">
                  <c:v>20</c:v>
                </c:pt>
                <c:pt idx="259" formatCode="0">
                  <c:v>20</c:v>
                </c:pt>
                <c:pt idx="260" formatCode="0">
                  <c:v>20</c:v>
                </c:pt>
                <c:pt idx="261" formatCode="0">
                  <c:v>20</c:v>
                </c:pt>
                <c:pt idx="262" formatCode="0">
                  <c:v>20</c:v>
                </c:pt>
                <c:pt idx="263" formatCode="0">
                  <c:v>20</c:v>
                </c:pt>
                <c:pt idx="264" formatCode="0">
                  <c:v>20</c:v>
                </c:pt>
                <c:pt idx="265" formatCode="0">
                  <c:v>20</c:v>
                </c:pt>
                <c:pt idx="266" formatCode="0">
                  <c:v>20</c:v>
                </c:pt>
                <c:pt idx="267" formatCode="0">
                  <c:v>20</c:v>
                </c:pt>
                <c:pt idx="268" formatCode="0">
                  <c:v>20</c:v>
                </c:pt>
                <c:pt idx="269" formatCode="0">
                  <c:v>20</c:v>
                </c:pt>
                <c:pt idx="270" formatCode="0">
                  <c:v>20</c:v>
                </c:pt>
                <c:pt idx="271" formatCode="0">
                  <c:v>20</c:v>
                </c:pt>
                <c:pt idx="272" formatCode="0">
                  <c:v>20</c:v>
                </c:pt>
                <c:pt idx="273" formatCode="0">
                  <c:v>20</c:v>
                </c:pt>
                <c:pt idx="274" formatCode="0">
                  <c:v>20</c:v>
                </c:pt>
                <c:pt idx="275" formatCode="0">
                  <c:v>20</c:v>
                </c:pt>
                <c:pt idx="276" formatCode="0">
                  <c:v>20</c:v>
                </c:pt>
                <c:pt idx="277" formatCode="0">
                  <c:v>20</c:v>
                </c:pt>
                <c:pt idx="278" formatCode="0">
                  <c:v>20</c:v>
                </c:pt>
                <c:pt idx="279" formatCode="0">
                  <c:v>20</c:v>
                </c:pt>
                <c:pt idx="280" formatCode="0">
                  <c:v>20</c:v>
                </c:pt>
                <c:pt idx="281" formatCode="0">
                  <c:v>20</c:v>
                </c:pt>
                <c:pt idx="282" formatCode="0">
                  <c:v>20</c:v>
                </c:pt>
                <c:pt idx="283" formatCode="0">
                  <c:v>20</c:v>
                </c:pt>
                <c:pt idx="284" formatCode="0">
                  <c:v>20</c:v>
                </c:pt>
                <c:pt idx="285" formatCode="0">
                  <c:v>20</c:v>
                </c:pt>
                <c:pt idx="286" formatCode="0">
                  <c:v>20</c:v>
                </c:pt>
                <c:pt idx="287" formatCode="0">
                  <c:v>20</c:v>
                </c:pt>
                <c:pt idx="288" formatCode="0">
                  <c:v>20</c:v>
                </c:pt>
                <c:pt idx="289" formatCode="0">
                  <c:v>20</c:v>
                </c:pt>
                <c:pt idx="290" formatCode="0">
                  <c:v>20</c:v>
                </c:pt>
                <c:pt idx="291" formatCode="0">
                  <c:v>20</c:v>
                </c:pt>
                <c:pt idx="292" formatCode="0">
                  <c:v>20</c:v>
                </c:pt>
                <c:pt idx="293" formatCode="0">
                  <c:v>20</c:v>
                </c:pt>
                <c:pt idx="294" formatCode="0">
                  <c:v>20</c:v>
                </c:pt>
                <c:pt idx="295" formatCode="0">
                  <c:v>20</c:v>
                </c:pt>
                <c:pt idx="296" formatCode="0">
                  <c:v>20</c:v>
                </c:pt>
                <c:pt idx="297" formatCode="0">
                  <c:v>20</c:v>
                </c:pt>
                <c:pt idx="298" formatCode="0">
                  <c:v>20</c:v>
                </c:pt>
                <c:pt idx="299" formatCode="0">
                  <c:v>20</c:v>
                </c:pt>
                <c:pt idx="300" formatCode="0">
                  <c:v>20</c:v>
                </c:pt>
                <c:pt idx="301" formatCode="0">
                  <c:v>20</c:v>
                </c:pt>
                <c:pt idx="302" formatCode="0">
                  <c:v>20</c:v>
                </c:pt>
                <c:pt idx="303" formatCode="0">
                  <c:v>20</c:v>
                </c:pt>
                <c:pt idx="304" formatCode="0">
                  <c:v>20</c:v>
                </c:pt>
                <c:pt idx="305" formatCode="0">
                  <c:v>20</c:v>
                </c:pt>
                <c:pt idx="306" formatCode="0">
                  <c:v>20</c:v>
                </c:pt>
                <c:pt idx="307" formatCode="0">
                  <c:v>20</c:v>
                </c:pt>
                <c:pt idx="308" formatCode="0">
                  <c:v>20</c:v>
                </c:pt>
                <c:pt idx="309" formatCode="0">
                  <c:v>20</c:v>
                </c:pt>
                <c:pt idx="310" formatCode="0">
                  <c:v>20</c:v>
                </c:pt>
                <c:pt idx="311" formatCode="0">
                  <c:v>20</c:v>
                </c:pt>
                <c:pt idx="312" formatCode="0">
                  <c:v>20</c:v>
                </c:pt>
                <c:pt idx="313" formatCode="0">
                  <c:v>20</c:v>
                </c:pt>
                <c:pt idx="314" formatCode="0">
                  <c:v>20</c:v>
                </c:pt>
                <c:pt idx="315" formatCode="0">
                  <c:v>20</c:v>
                </c:pt>
                <c:pt idx="316" formatCode="0">
                  <c:v>20</c:v>
                </c:pt>
                <c:pt idx="317" formatCode="0">
                  <c:v>20</c:v>
                </c:pt>
                <c:pt idx="318" formatCode="0">
                  <c:v>20</c:v>
                </c:pt>
                <c:pt idx="319" formatCode="0">
                  <c:v>20</c:v>
                </c:pt>
                <c:pt idx="320" formatCode="0">
                  <c:v>20</c:v>
                </c:pt>
                <c:pt idx="321" formatCode="0">
                  <c:v>20</c:v>
                </c:pt>
                <c:pt idx="322" formatCode="0">
                  <c:v>20</c:v>
                </c:pt>
                <c:pt idx="323" formatCode="0">
                  <c:v>20</c:v>
                </c:pt>
                <c:pt idx="324" formatCode="0">
                  <c:v>20</c:v>
                </c:pt>
                <c:pt idx="325" formatCode="0">
                  <c:v>20</c:v>
                </c:pt>
                <c:pt idx="326" formatCode="0">
                  <c:v>20</c:v>
                </c:pt>
                <c:pt idx="327" formatCode="0">
                  <c:v>20</c:v>
                </c:pt>
                <c:pt idx="328" formatCode="0">
                  <c:v>20</c:v>
                </c:pt>
                <c:pt idx="329" formatCode="0">
                  <c:v>20</c:v>
                </c:pt>
                <c:pt idx="330" formatCode="0">
                  <c:v>20</c:v>
                </c:pt>
                <c:pt idx="331" formatCode="0">
                  <c:v>20</c:v>
                </c:pt>
                <c:pt idx="332" formatCode="0">
                  <c:v>20</c:v>
                </c:pt>
                <c:pt idx="333" formatCode="0">
                  <c:v>20</c:v>
                </c:pt>
                <c:pt idx="334" formatCode="0">
                  <c:v>20</c:v>
                </c:pt>
                <c:pt idx="335" formatCode="0">
                  <c:v>20</c:v>
                </c:pt>
                <c:pt idx="336" formatCode="0">
                  <c:v>20</c:v>
                </c:pt>
                <c:pt idx="337" formatCode="0">
                  <c:v>20</c:v>
                </c:pt>
                <c:pt idx="338" formatCode="0">
                  <c:v>20</c:v>
                </c:pt>
                <c:pt idx="339" formatCode="0">
                  <c:v>20</c:v>
                </c:pt>
                <c:pt idx="340" formatCode="0">
                  <c:v>20</c:v>
                </c:pt>
                <c:pt idx="341" formatCode="0">
                  <c:v>20</c:v>
                </c:pt>
                <c:pt idx="342" formatCode="0">
                  <c:v>20</c:v>
                </c:pt>
                <c:pt idx="343" formatCode="0">
                  <c:v>20</c:v>
                </c:pt>
                <c:pt idx="344" formatCode="0">
                  <c:v>20</c:v>
                </c:pt>
                <c:pt idx="345" formatCode="0">
                  <c:v>20</c:v>
                </c:pt>
                <c:pt idx="346" formatCode="0">
                  <c:v>20</c:v>
                </c:pt>
                <c:pt idx="347" formatCode="0">
                  <c:v>20</c:v>
                </c:pt>
                <c:pt idx="348" formatCode="0">
                  <c:v>20</c:v>
                </c:pt>
                <c:pt idx="349" formatCode="0">
                  <c:v>20</c:v>
                </c:pt>
                <c:pt idx="350" formatCode="0">
                  <c:v>20</c:v>
                </c:pt>
                <c:pt idx="351" formatCode="0">
                  <c:v>20</c:v>
                </c:pt>
                <c:pt idx="352" formatCode="0">
                  <c:v>20</c:v>
                </c:pt>
                <c:pt idx="353" formatCode="0">
                  <c:v>20</c:v>
                </c:pt>
                <c:pt idx="354" formatCode="0">
                  <c:v>20</c:v>
                </c:pt>
                <c:pt idx="355" formatCode="0">
                  <c:v>20</c:v>
                </c:pt>
                <c:pt idx="356" formatCode="0">
                  <c:v>20</c:v>
                </c:pt>
                <c:pt idx="357" formatCode="0">
                  <c:v>20</c:v>
                </c:pt>
                <c:pt idx="358" formatCode="0">
                  <c:v>20</c:v>
                </c:pt>
                <c:pt idx="359" formatCode="0">
                  <c:v>20</c:v>
                </c:pt>
                <c:pt idx="360" formatCode="0">
                  <c:v>20</c:v>
                </c:pt>
                <c:pt idx="361" formatCode="0">
                  <c:v>20</c:v>
                </c:pt>
                <c:pt idx="362" formatCode="0">
                  <c:v>20</c:v>
                </c:pt>
                <c:pt idx="363" formatCode="0">
                  <c:v>20</c:v>
                </c:pt>
                <c:pt idx="364" formatCode="0">
                  <c:v>20</c:v>
                </c:pt>
                <c:pt idx="365" formatCode="0">
                  <c:v>20</c:v>
                </c:pt>
                <c:pt idx="366" formatCode="0">
                  <c:v>20</c:v>
                </c:pt>
                <c:pt idx="367" formatCode="0">
                  <c:v>20</c:v>
                </c:pt>
                <c:pt idx="368" formatCode="0">
                  <c:v>20</c:v>
                </c:pt>
                <c:pt idx="369" formatCode="0">
                  <c:v>20</c:v>
                </c:pt>
                <c:pt idx="370" formatCode="0">
                  <c:v>20</c:v>
                </c:pt>
                <c:pt idx="371" formatCode="0">
                  <c:v>20</c:v>
                </c:pt>
                <c:pt idx="372" formatCode="0">
                  <c:v>20</c:v>
                </c:pt>
                <c:pt idx="373" formatCode="0">
                  <c:v>20</c:v>
                </c:pt>
                <c:pt idx="374" formatCode="0">
                  <c:v>20</c:v>
                </c:pt>
                <c:pt idx="375" formatCode="0">
                  <c:v>20</c:v>
                </c:pt>
                <c:pt idx="376" formatCode="0">
                  <c:v>20</c:v>
                </c:pt>
                <c:pt idx="377" formatCode="0">
                  <c:v>20</c:v>
                </c:pt>
                <c:pt idx="378" formatCode="0">
                  <c:v>20</c:v>
                </c:pt>
                <c:pt idx="379" formatCode="0">
                  <c:v>20</c:v>
                </c:pt>
                <c:pt idx="380" formatCode="0">
                  <c:v>20</c:v>
                </c:pt>
                <c:pt idx="381" formatCode="0">
                  <c:v>20</c:v>
                </c:pt>
                <c:pt idx="382" formatCode="0">
                  <c:v>20</c:v>
                </c:pt>
                <c:pt idx="383" formatCode="0">
                  <c:v>20</c:v>
                </c:pt>
                <c:pt idx="384" formatCode="0">
                  <c:v>20</c:v>
                </c:pt>
                <c:pt idx="385" formatCode="0">
                  <c:v>20</c:v>
                </c:pt>
                <c:pt idx="386" formatCode="0">
                  <c:v>20</c:v>
                </c:pt>
                <c:pt idx="387" formatCode="0">
                  <c:v>20</c:v>
                </c:pt>
                <c:pt idx="388" formatCode="0">
                  <c:v>20</c:v>
                </c:pt>
                <c:pt idx="389" formatCode="0">
                  <c:v>20</c:v>
                </c:pt>
                <c:pt idx="390" formatCode="0">
                  <c:v>20</c:v>
                </c:pt>
                <c:pt idx="391" formatCode="0">
                  <c:v>20</c:v>
                </c:pt>
                <c:pt idx="392" formatCode="0">
                  <c:v>20</c:v>
                </c:pt>
                <c:pt idx="393" formatCode="0">
                  <c:v>20</c:v>
                </c:pt>
                <c:pt idx="394" formatCode="0">
                  <c:v>20</c:v>
                </c:pt>
                <c:pt idx="395" formatCode="0">
                  <c:v>20</c:v>
                </c:pt>
                <c:pt idx="396" formatCode="0">
                  <c:v>20</c:v>
                </c:pt>
                <c:pt idx="397" formatCode="0">
                  <c:v>20</c:v>
                </c:pt>
                <c:pt idx="398" formatCode="0">
                  <c:v>20</c:v>
                </c:pt>
                <c:pt idx="399" formatCode="0">
                  <c:v>20</c:v>
                </c:pt>
                <c:pt idx="400" formatCode="0">
                  <c:v>20</c:v>
                </c:pt>
                <c:pt idx="401" formatCode="0">
                  <c:v>20</c:v>
                </c:pt>
                <c:pt idx="402" formatCode="0">
                  <c:v>20</c:v>
                </c:pt>
                <c:pt idx="403" formatCode="0">
                  <c:v>20</c:v>
                </c:pt>
                <c:pt idx="404" formatCode="0">
                  <c:v>20</c:v>
                </c:pt>
                <c:pt idx="405" formatCode="0">
                  <c:v>20</c:v>
                </c:pt>
                <c:pt idx="406" formatCode="0">
                  <c:v>20</c:v>
                </c:pt>
                <c:pt idx="407" formatCode="0">
                  <c:v>20</c:v>
                </c:pt>
                <c:pt idx="408" formatCode="0">
                  <c:v>20</c:v>
                </c:pt>
                <c:pt idx="409" formatCode="0">
                  <c:v>20</c:v>
                </c:pt>
                <c:pt idx="410" formatCode="0">
                  <c:v>20</c:v>
                </c:pt>
                <c:pt idx="411" formatCode="0">
                  <c:v>20</c:v>
                </c:pt>
                <c:pt idx="412" formatCode="0">
                  <c:v>20</c:v>
                </c:pt>
                <c:pt idx="413" formatCode="0">
                  <c:v>20</c:v>
                </c:pt>
                <c:pt idx="414" formatCode="0">
                  <c:v>20</c:v>
                </c:pt>
                <c:pt idx="415" formatCode="0">
                  <c:v>20</c:v>
                </c:pt>
                <c:pt idx="416" formatCode="0">
                  <c:v>20</c:v>
                </c:pt>
                <c:pt idx="417" formatCode="0">
                  <c:v>20</c:v>
                </c:pt>
                <c:pt idx="418" formatCode="0">
                  <c:v>20</c:v>
                </c:pt>
                <c:pt idx="419" formatCode="0">
                  <c:v>20</c:v>
                </c:pt>
                <c:pt idx="420" formatCode="0">
                  <c:v>20</c:v>
                </c:pt>
                <c:pt idx="421" formatCode="0">
                  <c:v>20</c:v>
                </c:pt>
                <c:pt idx="422" formatCode="0">
                  <c:v>20</c:v>
                </c:pt>
                <c:pt idx="423" formatCode="0">
                  <c:v>20</c:v>
                </c:pt>
                <c:pt idx="424" formatCode="0">
                  <c:v>20</c:v>
                </c:pt>
                <c:pt idx="425" formatCode="0">
                  <c:v>20</c:v>
                </c:pt>
                <c:pt idx="426" formatCode="0">
                  <c:v>20</c:v>
                </c:pt>
                <c:pt idx="427" formatCode="0">
                  <c:v>20</c:v>
                </c:pt>
                <c:pt idx="428" formatCode="0">
                  <c:v>20</c:v>
                </c:pt>
                <c:pt idx="429" formatCode="0">
                  <c:v>20</c:v>
                </c:pt>
                <c:pt idx="430" formatCode="0">
                  <c:v>20</c:v>
                </c:pt>
                <c:pt idx="431" formatCode="0">
                  <c:v>20</c:v>
                </c:pt>
                <c:pt idx="432" formatCode="0">
                  <c:v>20</c:v>
                </c:pt>
                <c:pt idx="433" formatCode="0">
                  <c:v>20</c:v>
                </c:pt>
                <c:pt idx="434" formatCode="0">
                  <c:v>20</c:v>
                </c:pt>
                <c:pt idx="435" formatCode="0">
                  <c:v>20</c:v>
                </c:pt>
                <c:pt idx="436" formatCode="0">
                  <c:v>20</c:v>
                </c:pt>
                <c:pt idx="437" formatCode="0">
                  <c:v>20</c:v>
                </c:pt>
                <c:pt idx="438" formatCode="0">
                  <c:v>20</c:v>
                </c:pt>
                <c:pt idx="439" formatCode="0">
                  <c:v>20</c:v>
                </c:pt>
                <c:pt idx="440" formatCode="0">
                  <c:v>20</c:v>
                </c:pt>
                <c:pt idx="441" formatCode="0">
                  <c:v>20</c:v>
                </c:pt>
                <c:pt idx="442" formatCode="0">
                  <c:v>20</c:v>
                </c:pt>
                <c:pt idx="443" formatCode="0">
                  <c:v>20</c:v>
                </c:pt>
                <c:pt idx="444" formatCode="0">
                  <c:v>20</c:v>
                </c:pt>
                <c:pt idx="445" formatCode="0">
                  <c:v>20</c:v>
                </c:pt>
                <c:pt idx="446" formatCode="0">
                  <c:v>20</c:v>
                </c:pt>
                <c:pt idx="447" formatCode="0">
                  <c:v>20</c:v>
                </c:pt>
                <c:pt idx="448" formatCode="0">
                  <c:v>20</c:v>
                </c:pt>
                <c:pt idx="449" formatCode="0">
                  <c:v>20</c:v>
                </c:pt>
                <c:pt idx="450" formatCode="0">
                  <c:v>20</c:v>
                </c:pt>
                <c:pt idx="451" formatCode="0">
                  <c:v>20</c:v>
                </c:pt>
                <c:pt idx="452" formatCode="0">
                  <c:v>20</c:v>
                </c:pt>
                <c:pt idx="453" formatCode="0">
                  <c:v>20</c:v>
                </c:pt>
                <c:pt idx="454" formatCode="0">
                  <c:v>20</c:v>
                </c:pt>
                <c:pt idx="455" formatCode="0">
                  <c:v>20</c:v>
                </c:pt>
                <c:pt idx="456" formatCode="0">
                  <c:v>20</c:v>
                </c:pt>
                <c:pt idx="457" formatCode="0">
                  <c:v>20</c:v>
                </c:pt>
                <c:pt idx="458" formatCode="0">
                  <c:v>20</c:v>
                </c:pt>
                <c:pt idx="459" formatCode="0">
                  <c:v>20</c:v>
                </c:pt>
                <c:pt idx="460" formatCode="0">
                  <c:v>20</c:v>
                </c:pt>
                <c:pt idx="461" formatCode="0">
                  <c:v>20</c:v>
                </c:pt>
                <c:pt idx="462" formatCode="0">
                  <c:v>20</c:v>
                </c:pt>
                <c:pt idx="463" formatCode="0">
                  <c:v>20</c:v>
                </c:pt>
                <c:pt idx="464" formatCode="0">
                  <c:v>20</c:v>
                </c:pt>
                <c:pt idx="465" formatCode="0">
                  <c:v>20</c:v>
                </c:pt>
                <c:pt idx="466" formatCode="0">
                  <c:v>20</c:v>
                </c:pt>
                <c:pt idx="467" formatCode="0">
                  <c:v>20</c:v>
                </c:pt>
                <c:pt idx="468" formatCode="0">
                  <c:v>20</c:v>
                </c:pt>
                <c:pt idx="469" formatCode="0">
                  <c:v>20</c:v>
                </c:pt>
                <c:pt idx="470" formatCode="0">
                  <c:v>20</c:v>
                </c:pt>
                <c:pt idx="471" formatCode="0">
                  <c:v>20</c:v>
                </c:pt>
                <c:pt idx="472" formatCode="0">
                  <c:v>20</c:v>
                </c:pt>
                <c:pt idx="473" formatCode="0">
                  <c:v>20</c:v>
                </c:pt>
                <c:pt idx="474" formatCode="0">
                  <c:v>20</c:v>
                </c:pt>
                <c:pt idx="475" formatCode="0">
                  <c:v>20</c:v>
                </c:pt>
                <c:pt idx="476" formatCode="0">
                  <c:v>20</c:v>
                </c:pt>
                <c:pt idx="477" formatCode="0">
                  <c:v>20</c:v>
                </c:pt>
                <c:pt idx="478" formatCode="0">
                  <c:v>20</c:v>
                </c:pt>
                <c:pt idx="479" formatCode="0">
                  <c:v>20</c:v>
                </c:pt>
                <c:pt idx="480" formatCode="0">
                  <c:v>20</c:v>
                </c:pt>
                <c:pt idx="481" formatCode="0">
                  <c:v>20</c:v>
                </c:pt>
                <c:pt idx="482" formatCode="0">
                  <c:v>20</c:v>
                </c:pt>
                <c:pt idx="483" formatCode="0">
                  <c:v>20</c:v>
                </c:pt>
                <c:pt idx="484" formatCode="0">
                  <c:v>20</c:v>
                </c:pt>
                <c:pt idx="485" formatCode="0">
                  <c:v>20</c:v>
                </c:pt>
                <c:pt idx="486" formatCode="0">
                  <c:v>20</c:v>
                </c:pt>
                <c:pt idx="487" formatCode="0">
                  <c:v>20</c:v>
                </c:pt>
                <c:pt idx="488" formatCode="0">
                  <c:v>20</c:v>
                </c:pt>
                <c:pt idx="489" formatCode="0">
                  <c:v>20</c:v>
                </c:pt>
                <c:pt idx="490" formatCode="0">
                  <c:v>20</c:v>
                </c:pt>
                <c:pt idx="491" formatCode="0">
                  <c:v>20</c:v>
                </c:pt>
                <c:pt idx="492" formatCode="0">
                  <c:v>20</c:v>
                </c:pt>
                <c:pt idx="493" formatCode="0">
                  <c:v>20</c:v>
                </c:pt>
                <c:pt idx="494" formatCode="0">
                  <c:v>20</c:v>
                </c:pt>
                <c:pt idx="495" formatCode="0">
                  <c:v>20</c:v>
                </c:pt>
                <c:pt idx="496" formatCode="0">
                  <c:v>20</c:v>
                </c:pt>
                <c:pt idx="497" formatCode="0">
                  <c:v>20</c:v>
                </c:pt>
                <c:pt idx="498" formatCode="0">
                  <c:v>20</c:v>
                </c:pt>
                <c:pt idx="499" formatCode="0">
                  <c:v>20</c:v>
                </c:pt>
                <c:pt idx="500" formatCode="0">
                  <c:v>20</c:v>
                </c:pt>
                <c:pt idx="501" formatCode="0">
                  <c:v>20</c:v>
                </c:pt>
                <c:pt idx="502" formatCode="0">
                  <c:v>20</c:v>
                </c:pt>
                <c:pt idx="503" formatCode="0">
                  <c:v>20</c:v>
                </c:pt>
                <c:pt idx="504" formatCode="0">
                  <c:v>20</c:v>
                </c:pt>
                <c:pt idx="505" formatCode="0">
                  <c:v>20</c:v>
                </c:pt>
                <c:pt idx="506" formatCode="0">
                  <c:v>20</c:v>
                </c:pt>
                <c:pt idx="507" formatCode="0">
                  <c:v>20</c:v>
                </c:pt>
                <c:pt idx="508" formatCode="0">
                  <c:v>20</c:v>
                </c:pt>
                <c:pt idx="509" formatCode="0">
                  <c:v>20</c:v>
                </c:pt>
                <c:pt idx="510" formatCode="0">
                  <c:v>20</c:v>
                </c:pt>
                <c:pt idx="511" formatCode="0">
                  <c:v>20</c:v>
                </c:pt>
                <c:pt idx="512" formatCode="0">
                  <c:v>20</c:v>
                </c:pt>
                <c:pt idx="513" formatCode="0">
                  <c:v>20</c:v>
                </c:pt>
                <c:pt idx="514" formatCode="0">
                  <c:v>20</c:v>
                </c:pt>
                <c:pt idx="515" formatCode="0">
                  <c:v>20</c:v>
                </c:pt>
                <c:pt idx="516" formatCode="0">
                  <c:v>20</c:v>
                </c:pt>
                <c:pt idx="517" formatCode="0">
                  <c:v>20</c:v>
                </c:pt>
                <c:pt idx="518" formatCode="0">
                  <c:v>20</c:v>
                </c:pt>
                <c:pt idx="519" formatCode="0">
                  <c:v>20</c:v>
                </c:pt>
                <c:pt idx="520" formatCode="0">
                  <c:v>20</c:v>
                </c:pt>
                <c:pt idx="521" formatCode="0">
                  <c:v>20</c:v>
                </c:pt>
                <c:pt idx="522" formatCode="0">
                  <c:v>20</c:v>
                </c:pt>
                <c:pt idx="523" formatCode="0">
                  <c:v>20</c:v>
                </c:pt>
                <c:pt idx="524" formatCode="0">
                  <c:v>20</c:v>
                </c:pt>
                <c:pt idx="525" formatCode="0">
                  <c:v>20</c:v>
                </c:pt>
                <c:pt idx="526" formatCode="0">
                  <c:v>20</c:v>
                </c:pt>
                <c:pt idx="527" formatCode="0">
                  <c:v>20</c:v>
                </c:pt>
                <c:pt idx="528" formatCode="0">
                  <c:v>20</c:v>
                </c:pt>
                <c:pt idx="529" formatCode="0">
                  <c:v>20</c:v>
                </c:pt>
                <c:pt idx="530" formatCode="0">
                  <c:v>20</c:v>
                </c:pt>
                <c:pt idx="531" formatCode="0">
                  <c:v>20</c:v>
                </c:pt>
                <c:pt idx="532" formatCode="0">
                  <c:v>20</c:v>
                </c:pt>
                <c:pt idx="533" formatCode="0">
                  <c:v>20</c:v>
                </c:pt>
                <c:pt idx="534" formatCode="0">
                  <c:v>20</c:v>
                </c:pt>
                <c:pt idx="535" formatCode="0">
                  <c:v>20</c:v>
                </c:pt>
                <c:pt idx="536" formatCode="0">
                  <c:v>20</c:v>
                </c:pt>
                <c:pt idx="537" formatCode="0">
                  <c:v>20</c:v>
                </c:pt>
                <c:pt idx="538" formatCode="0">
                  <c:v>20</c:v>
                </c:pt>
                <c:pt idx="539" formatCode="0">
                  <c:v>20</c:v>
                </c:pt>
                <c:pt idx="540" formatCode="0">
                  <c:v>20</c:v>
                </c:pt>
                <c:pt idx="541" formatCode="0">
                  <c:v>20</c:v>
                </c:pt>
                <c:pt idx="542" formatCode="0">
                  <c:v>20</c:v>
                </c:pt>
                <c:pt idx="543" formatCode="0">
                  <c:v>20</c:v>
                </c:pt>
                <c:pt idx="544" formatCode="0">
                  <c:v>20</c:v>
                </c:pt>
                <c:pt idx="545" formatCode="0">
                  <c:v>20</c:v>
                </c:pt>
                <c:pt idx="546" formatCode="0">
                  <c:v>20</c:v>
                </c:pt>
                <c:pt idx="547" formatCode="0">
                  <c:v>20</c:v>
                </c:pt>
                <c:pt idx="548" formatCode="0">
                  <c:v>20</c:v>
                </c:pt>
              </c:numCache>
            </c:numRef>
          </c:val>
          <c:smooth val="0"/>
          <c:extLst>
            <c:ext xmlns:c16="http://schemas.microsoft.com/office/drawing/2014/chart" uri="{C3380CC4-5D6E-409C-BE32-E72D297353CC}">
              <c16:uniqueId val="{00000001-E851-E448-9B8A-636B493E0E79}"/>
            </c:ext>
          </c:extLst>
        </c:ser>
        <c:ser>
          <c:idx val="0"/>
          <c:order val="2"/>
          <c:tx>
            <c:strRef>
              <c:f>Sheet1!$B$1</c:f>
              <c:strCache>
                <c:ptCount val="1"/>
                <c:pt idx="0">
                  <c:v>Lowest valuation quintile</c:v>
                </c:pt>
              </c:strCache>
            </c:strRef>
          </c:tx>
          <c:spPr>
            <a:ln w="22225" cap="rnd">
              <a:solidFill>
                <a:schemeClr val="accent1"/>
              </a:solidFill>
              <a:round/>
            </a:ln>
            <a:effectLst/>
          </c:spPr>
          <c:marker>
            <c:symbol val="none"/>
          </c:marker>
          <c:dPt>
            <c:idx val="527"/>
            <c:marker>
              <c:symbol val="none"/>
            </c:marker>
            <c:bubble3D val="0"/>
            <c:extLst>
              <c:ext xmlns:c16="http://schemas.microsoft.com/office/drawing/2014/chart" uri="{C3380CC4-5D6E-409C-BE32-E72D297353CC}">
                <c16:uniqueId val="{00000002-E851-E448-9B8A-636B493E0E79}"/>
              </c:ext>
            </c:extLst>
          </c:dPt>
          <c:dPt>
            <c:idx val="530"/>
            <c:marker>
              <c:symbol val="none"/>
            </c:marker>
            <c:bubble3D val="0"/>
            <c:extLst>
              <c:ext xmlns:c16="http://schemas.microsoft.com/office/drawing/2014/chart" uri="{C3380CC4-5D6E-409C-BE32-E72D297353CC}">
                <c16:uniqueId val="{00000003-E851-E448-9B8A-636B493E0E79}"/>
              </c:ext>
            </c:extLst>
          </c:dPt>
          <c:dPt>
            <c:idx val="533"/>
            <c:marker>
              <c:symbol val="none"/>
            </c:marker>
            <c:bubble3D val="0"/>
            <c:extLst>
              <c:ext xmlns:c16="http://schemas.microsoft.com/office/drawing/2014/chart" uri="{C3380CC4-5D6E-409C-BE32-E72D297353CC}">
                <c16:uniqueId val="{00000004-E851-E448-9B8A-636B493E0E79}"/>
              </c:ext>
            </c:extLst>
          </c:dPt>
          <c:cat>
            <c:numRef>
              <c:f>Sheet1!$A$2:$A$550</c:f>
              <c:numCache>
                <c:formatCode>m/d/yy</c:formatCode>
                <c:ptCount val="549"/>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pt idx="543">
                  <c:v>45777</c:v>
                </c:pt>
                <c:pt idx="544">
                  <c:v>45808</c:v>
                </c:pt>
                <c:pt idx="545">
                  <c:v>45838</c:v>
                </c:pt>
                <c:pt idx="546">
                  <c:v>45869</c:v>
                </c:pt>
                <c:pt idx="547">
                  <c:v>45900</c:v>
                </c:pt>
                <c:pt idx="548">
                  <c:v>45930</c:v>
                </c:pt>
              </c:numCache>
            </c:numRef>
          </c:cat>
          <c:val>
            <c:numRef>
              <c:f>Sheet1!$B$2:$B$550</c:f>
              <c:numCache>
                <c:formatCode>0.0</c:formatCode>
                <c:ptCount val="549"/>
                <c:pt idx="0">
                  <c:v>5.3</c:v>
                </c:pt>
                <c:pt idx="1">
                  <c:v>4.32</c:v>
                </c:pt>
                <c:pt idx="2">
                  <c:v>3.65</c:v>
                </c:pt>
                <c:pt idx="3">
                  <c:v>3.94</c:v>
                </c:pt>
                <c:pt idx="4">
                  <c:v>4.1100000000000003</c:v>
                </c:pt>
                <c:pt idx="5">
                  <c:v>4.5599999999999996</c:v>
                </c:pt>
                <c:pt idx="6">
                  <c:v>4.71</c:v>
                </c:pt>
                <c:pt idx="7">
                  <c:v>5.09</c:v>
                </c:pt>
                <c:pt idx="8">
                  <c:v>5</c:v>
                </c:pt>
                <c:pt idx="9">
                  <c:v>5.0599999999999996</c:v>
                </c:pt>
                <c:pt idx="10">
                  <c:v>5.05</c:v>
                </c:pt>
                <c:pt idx="11">
                  <c:v>4.99</c:v>
                </c:pt>
                <c:pt idx="12">
                  <c:v>5.15</c:v>
                </c:pt>
                <c:pt idx="13">
                  <c:v>4.25</c:v>
                </c:pt>
                <c:pt idx="14">
                  <c:v>4.45</c:v>
                </c:pt>
                <c:pt idx="15">
                  <c:v>4.8099999999999996</c:v>
                </c:pt>
                <c:pt idx="16">
                  <c:v>4.75</c:v>
                </c:pt>
                <c:pt idx="17">
                  <c:v>4.78</c:v>
                </c:pt>
                <c:pt idx="18">
                  <c:v>4.79</c:v>
                </c:pt>
                <c:pt idx="19">
                  <c:v>4.38</c:v>
                </c:pt>
                <c:pt idx="20">
                  <c:v>4.22</c:v>
                </c:pt>
                <c:pt idx="21">
                  <c:v>4.42</c:v>
                </c:pt>
                <c:pt idx="22">
                  <c:v>4.82</c:v>
                </c:pt>
                <c:pt idx="23">
                  <c:v>4.92</c:v>
                </c:pt>
                <c:pt idx="24">
                  <c:v>4.84</c:v>
                </c:pt>
                <c:pt idx="25">
                  <c:v>4.17</c:v>
                </c:pt>
                <c:pt idx="26">
                  <c:v>3.96</c:v>
                </c:pt>
                <c:pt idx="27">
                  <c:v>4.2699999999999996</c:v>
                </c:pt>
                <c:pt idx="28">
                  <c:v>4.16</c:v>
                </c:pt>
                <c:pt idx="29">
                  <c:v>4.24</c:v>
                </c:pt>
                <c:pt idx="30">
                  <c:v>4.13</c:v>
                </c:pt>
                <c:pt idx="31">
                  <c:v>4.7</c:v>
                </c:pt>
                <c:pt idx="32">
                  <c:v>5.15</c:v>
                </c:pt>
                <c:pt idx="33">
                  <c:v>5.92</c:v>
                </c:pt>
                <c:pt idx="34">
                  <c:v>6.05</c:v>
                </c:pt>
                <c:pt idx="35">
                  <c:v>6.15</c:v>
                </c:pt>
                <c:pt idx="36">
                  <c:v>6.51</c:v>
                </c:pt>
                <c:pt idx="37">
                  <c:v>5.47</c:v>
                </c:pt>
                <c:pt idx="38">
                  <c:v>5.72</c:v>
                </c:pt>
                <c:pt idx="39">
                  <c:v>6.37</c:v>
                </c:pt>
                <c:pt idx="40">
                  <c:v>6.68</c:v>
                </c:pt>
                <c:pt idx="41">
                  <c:v>6.71</c:v>
                </c:pt>
                <c:pt idx="42">
                  <c:v>6.55</c:v>
                </c:pt>
                <c:pt idx="43">
                  <c:v>7.02</c:v>
                </c:pt>
                <c:pt idx="44">
                  <c:v>7</c:v>
                </c:pt>
                <c:pt idx="45">
                  <c:v>6.77</c:v>
                </c:pt>
                <c:pt idx="46">
                  <c:v>7.2</c:v>
                </c:pt>
                <c:pt idx="47">
                  <c:v>7.07</c:v>
                </c:pt>
                <c:pt idx="48">
                  <c:v>6.96</c:v>
                </c:pt>
                <c:pt idx="49">
                  <c:v>5.54</c:v>
                </c:pt>
                <c:pt idx="50">
                  <c:v>5.42</c:v>
                </c:pt>
                <c:pt idx="51">
                  <c:v>5.22</c:v>
                </c:pt>
                <c:pt idx="52">
                  <c:v>5.16</c:v>
                </c:pt>
                <c:pt idx="53">
                  <c:v>4.84</c:v>
                </c:pt>
                <c:pt idx="54">
                  <c:v>4.7</c:v>
                </c:pt>
                <c:pt idx="55">
                  <c:v>5.76</c:v>
                </c:pt>
                <c:pt idx="56">
                  <c:v>5.82</c:v>
                </c:pt>
                <c:pt idx="57">
                  <c:v>6.07</c:v>
                </c:pt>
                <c:pt idx="58">
                  <c:v>6.03</c:v>
                </c:pt>
                <c:pt idx="59">
                  <c:v>6.18</c:v>
                </c:pt>
                <c:pt idx="60">
                  <c:v>6.9</c:v>
                </c:pt>
                <c:pt idx="61">
                  <c:v>6.85</c:v>
                </c:pt>
                <c:pt idx="62">
                  <c:v>6.3</c:v>
                </c:pt>
                <c:pt idx="63">
                  <c:v>6.17</c:v>
                </c:pt>
                <c:pt idx="64">
                  <c:v>6.84</c:v>
                </c:pt>
                <c:pt idx="65">
                  <c:v>6.69</c:v>
                </c:pt>
                <c:pt idx="66">
                  <c:v>7.05</c:v>
                </c:pt>
                <c:pt idx="67">
                  <c:v>7.09</c:v>
                </c:pt>
                <c:pt idx="68">
                  <c:v>6.93</c:v>
                </c:pt>
                <c:pt idx="69">
                  <c:v>6.95</c:v>
                </c:pt>
                <c:pt idx="70">
                  <c:v>7.81</c:v>
                </c:pt>
                <c:pt idx="71">
                  <c:v>8.52</c:v>
                </c:pt>
                <c:pt idx="72">
                  <c:v>8.51</c:v>
                </c:pt>
                <c:pt idx="73">
                  <c:v>8.24</c:v>
                </c:pt>
                <c:pt idx="74">
                  <c:v>9.11</c:v>
                </c:pt>
                <c:pt idx="75">
                  <c:v>8.4</c:v>
                </c:pt>
                <c:pt idx="76">
                  <c:v>8.25</c:v>
                </c:pt>
                <c:pt idx="77">
                  <c:v>8.5399999999999991</c:v>
                </c:pt>
                <c:pt idx="78">
                  <c:v>8.09</c:v>
                </c:pt>
                <c:pt idx="79">
                  <c:v>9.0399999999999991</c:v>
                </c:pt>
                <c:pt idx="80">
                  <c:v>8.7100000000000009</c:v>
                </c:pt>
                <c:pt idx="81">
                  <c:v>9.01</c:v>
                </c:pt>
                <c:pt idx="82">
                  <c:v>9.0500000000000007</c:v>
                </c:pt>
                <c:pt idx="83">
                  <c:v>8.5399999999999991</c:v>
                </c:pt>
                <c:pt idx="84">
                  <c:v>10.029999999999999</c:v>
                </c:pt>
                <c:pt idx="85">
                  <c:v>8.8000000000000007</c:v>
                </c:pt>
                <c:pt idx="86">
                  <c:v>9.2200000000000006</c:v>
                </c:pt>
                <c:pt idx="87">
                  <c:v>9.33</c:v>
                </c:pt>
                <c:pt idx="88">
                  <c:v>9.3800000000000008</c:v>
                </c:pt>
                <c:pt idx="89">
                  <c:v>9.84</c:v>
                </c:pt>
                <c:pt idx="90">
                  <c:v>10.58</c:v>
                </c:pt>
                <c:pt idx="91">
                  <c:v>10.02</c:v>
                </c:pt>
                <c:pt idx="92">
                  <c:v>10.4</c:v>
                </c:pt>
                <c:pt idx="93">
                  <c:v>7.01</c:v>
                </c:pt>
                <c:pt idx="94">
                  <c:v>6.88</c:v>
                </c:pt>
                <c:pt idx="95">
                  <c:v>7.69</c:v>
                </c:pt>
                <c:pt idx="96">
                  <c:v>7.72</c:v>
                </c:pt>
                <c:pt idx="97">
                  <c:v>8.75</c:v>
                </c:pt>
                <c:pt idx="98">
                  <c:v>8.19</c:v>
                </c:pt>
                <c:pt idx="99">
                  <c:v>7.96</c:v>
                </c:pt>
                <c:pt idx="100">
                  <c:v>7.45</c:v>
                </c:pt>
                <c:pt idx="101">
                  <c:v>7.8</c:v>
                </c:pt>
                <c:pt idx="102">
                  <c:v>7.82</c:v>
                </c:pt>
                <c:pt idx="103">
                  <c:v>7.41</c:v>
                </c:pt>
                <c:pt idx="104">
                  <c:v>7.96</c:v>
                </c:pt>
                <c:pt idx="105">
                  <c:v>7.83</c:v>
                </c:pt>
                <c:pt idx="106">
                  <c:v>7.22</c:v>
                </c:pt>
                <c:pt idx="107">
                  <c:v>6.86</c:v>
                </c:pt>
                <c:pt idx="108">
                  <c:v>7.33</c:v>
                </c:pt>
                <c:pt idx="109">
                  <c:v>6.87</c:v>
                </c:pt>
                <c:pt idx="110">
                  <c:v>6.85</c:v>
                </c:pt>
                <c:pt idx="111">
                  <c:v>7.98</c:v>
                </c:pt>
                <c:pt idx="112">
                  <c:v>8.19</c:v>
                </c:pt>
                <c:pt idx="113">
                  <c:v>8.0399999999999991</c:v>
                </c:pt>
                <c:pt idx="114">
                  <c:v>8.76</c:v>
                </c:pt>
                <c:pt idx="115">
                  <c:v>9.19</c:v>
                </c:pt>
                <c:pt idx="116">
                  <c:v>8.7799999999999994</c:v>
                </c:pt>
                <c:pt idx="117">
                  <c:v>8.06</c:v>
                </c:pt>
                <c:pt idx="118">
                  <c:v>8.35</c:v>
                </c:pt>
                <c:pt idx="119">
                  <c:v>8.51</c:v>
                </c:pt>
                <c:pt idx="120">
                  <c:v>7.96</c:v>
                </c:pt>
                <c:pt idx="121">
                  <c:v>7.82</c:v>
                </c:pt>
                <c:pt idx="122">
                  <c:v>7.97</c:v>
                </c:pt>
                <c:pt idx="123">
                  <c:v>7.49</c:v>
                </c:pt>
                <c:pt idx="124">
                  <c:v>7.83</c:v>
                </c:pt>
                <c:pt idx="125">
                  <c:v>8.01</c:v>
                </c:pt>
                <c:pt idx="126">
                  <c:v>7.69</c:v>
                </c:pt>
                <c:pt idx="127">
                  <c:v>6.76</c:v>
                </c:pt>
                <c:pt idx="128">
                  <c:v>6.01</c:v>
                </c:pt>
                <c:pt idx="129">
                  <c:v>6.03</c:v>
                </c:pt>
                <c:pt idx="130">
                  <c:v>7</c:v>
                </c:pt>
                <c:pt idx="131">
                  <c:v>7.75</c:v>
                </c:pt>
                <c:pt idx="132">
                  <c:v>8.09</c:v>
                </c:pt>
                <c:pt idx="133">
                  <c:v>8.39</c:v>
                </c:pt>
                <c:pt idx="134">
                  <c:v>8.77</c:v>
                </c:pt>
                <c:pt idx="135">
                  <c:v>8.8800000000000008</c:v>
                </c:pt>
                <c:pt idx="136">
                  <c:v>9.17</c:v>
                </c:pt>
                <c:pt idx="137">
                  <c:v>8.49</c:v>
                </c:pt>
                <c:pt idx="138">
                  <c:v>9.08</c:v>
                </c:pt>
                <c:pt idx="139">
                  <c:v>8.99</c:v>
                </c:pt>
                <c:pt idx="140">
                  <c:v>8.33</c:v>
                </c:pt>
                <c:pt idx="141">
                  <c:v>8.5500000000000007</c:v>
                </c:pt>
                <c:pt idx="142">
                  <c:v>8.1199999999999992</c:v>
                </c:pt>
                <c:pt idx="143">
                  <c:v>9.56</c:v>
                </c:pt>
                <c:pt idx="144">
                  <c:v>9.85</c:v>
                </c:pt>
                <c:pt idx="145">
                  <c:v>9.0399999999999991</c:v>
                </c:pt>
                <c:pt idx="146">
                  <c:v>9.0299999999999994</c:v>
                </c:pt>
                <c:pt idx="147">
                  <c:v>8.98</c:v>
                </c:pt>
                <c:pt idx="148">
                  <c:v>9.11</c:v>
                </c:pt>
                <c:pt idx="149">
                  <c:v>8.7100000000000009</c:v>
                </c:pt>
                <c:pt idx="150">
                  <c:v>9.27</c:v>
                </c:pt>
                <c:pt idx="151">
                  <c:v>8.6300000000000008</c:v>
                </c:pt>
                <c:pt idx="152">
                  <c:v>9.18</c:v>
                </c:pt>
                <c:pt idx="153">
                  <c:v>9.33</c:v>
                </c:pt>
                <c:pt idx="154">
                  <c:v>9.92</c:v>
                </c:pt>
                <c:pt idx="155">
                  <c:v>10.09</c:v>
                </c:pt>
                <c:pt idx="156">
                  <c:v>10.71</c:v>
                </c:pt>
                <c:pt idx="157">
                  <c:v>9.85</c:v>
                </c:pt>
                <c:pt idx="158">
                  <c:v>10.11</c:v>
                </c:pt>
                <c:pt idx="159">
                  <c:v>9.65</c:v>
                </c:pt>
                <c:pt idx="160">
                  <c:v>9.6199999999999992</c:v>
                </c:pt>
                <c:pt idx="161">
                  <c:v>9.58</c:v>
                </c:pt>
                <c:pt idx="162">
                  <c:v>9.5500000000000007</c:v>
                </c:pt>
                <c:pt idx="163">
                  <c:v>10.29</c:v>
                </c:pt>
                <c:pt idx="164">
                  <c:v>9.86</c:v>
                </c:pt>
                <c:pt idx="165">
                  <c:v>10.17</c:v>
                </c:pt>
                <c:pt idx="166">
                  <c:v>10.65</c:v>
                </c:pt>
                <c:pt idx="167">
                  <c:v>10.65</c:v>
                </c:pt>
                <c:pt idx="168">
                  <c:v>10.97</c:v>
                </c:pt>
                <c:pt idx="169">
                  <c:v>9.59</c:v>
                </c:pt>
                <c:pt idx="170">
                  <c:v>9.35</c:v>
                </c:pt>
                <c:pt idx="171">
                  <c:v>9.2799999999999994</c:v>
                </c:pt>
                <c:pt idx="172">
                  <c:v>8.83</c:v>
                </c:pt>
                <c:pt idx="173">
                  <c:v>8.44</c:v>
                </c:pt>
                <c:pt idx="174">
                  <c:v>8.7799999999999994</c:v>
                </c:pt>
                <c:pt idx="175">
                  <c:v>9.16</c:v>
                </c:pt>
                <c:pt idx="176">
                  <c:v>8.7899999999999991</c:v>
                </c:pt>
                <c:pt idx="177">
                  <c:v>8.84</c:v>
                </c:pt>
                <c:pt idx="178">
                  <c:v>9.01</c:v>
                </c:pt>
                <c:pt idx="179">
                  <c:v>8.99</c:v>
                </c:pt>
                <c:pt idx="180">
                  <c:v>8.9</c:v>
                </c:pt>
                <c:pt idx="181">
                  <c:v>8.44</c:v>
                </c:pt>
                <c:pt idx="182">
                  <c:v>8.82</c:v>
                </c:pt>
                <c:pt idx="183">
                  <c:v>8.92</c:v>
                </c:pt>
                <c:pt idx="184">
                  <c:v>8.76</c:v>
                </c:pt>
                <c:pt idx="185">
                  <c:v>8.83</c:v>
                </c:pt>
                <c:pt idx="186">
                  <c:v>8.74</c:v>
                </c:pt>
                <c:pt idx="187">
                  <c:v>8.61</c:v>
                </c:pt>
                <c:pt idx="188">
                  <c:v>8.8800000000000008</c:v>
                </c:pt>
                <c:pt idx="189">
                  <c:v>8.4700000000000006</c:v>
                </c:pt>
                <c:pt idx="190">
                  <c:v>9.1199999999999992</c:v>
                </c:pt>
                <c:pt idx="191">
                  <c:v>8.9700000000000006</c:v>
                </c:pt>
                <c:pt idx="192">
                  <c:v>9.67</c:v>
                </c:pt>
                <c:pt idx="193">
                  <c:v>9.2899999999999991</c:v>
                </c:pt>
                <c:pt idx="194">
                  <c:v>9.5500000000000007</c:v>
                </c:pt>
                <c:pt idx="195">
                  <c:v>9.73</c:v>
                </c:pt>
                <c:pt idx="196">
                  <c:v>9.7200000000000006</c:v>
                </c:pt>
                <c:pt idx="197">
                  <c:v>9.4700000000000006</c:v>
                </c:pt>
                <c:pt idx="198">
                  <c:v>8.91</c:v>
                </c:pt>
                <c:pt idx="199">
                  <c:v>9.52</c:v>
                </c:pt>
                <c:pt idx="200">
                  <c:v>9.73</c:v>
                </c:pt>
                <c:pt idx="201">
                  <c:v>9.86</c:v>
                </c:pt>
                <c:pt idx="202">
                  <c:v>10.4</c:v>
                </c:pt>
                <c:pt idx="203">
                  <c:v>10.68</c:v>
                </c:pt>
                <c:pt idx="204">
                  <c:v>10.91</c:v>
                </c:pt>
                <c:pt idx="205">
                  <c:v>10.28</c:v>
                </c:pt>
                <c:pt idx="206">
                  <c:v>9.84</c:v>
                </c:pt>
                <c:pt idx="207">
                  <c:v>10.11</c:v>
                </c:pt>
                <c:pt idx="208">
                  <c:v>10.83</c:v>
                </c:pt>
                <c:pt idx="209">
                  <c:v>10.56</c:v>
                </c:pt>
                <c:pt idx="210">
                  <c:v>11.56</c:v>
                </c:pt>
                <c:pt idx="211">
                  <c:v>11.01</c:v>
                </c:pt>
                <c:pt idx="212">
                  <c:v>12.02</c:v>
                </c:pt>
                <c:pt idx="213">
                  <c:v>11.33</c:v>
                </c:pt>
                <c:pt idx="214">
                  <c:v>11.31</c:v>
                </c:pt>
                <c:pt idx="215">
                  <c:v>11.41</c:v>
                </c:pt>
                <c:pt idx="216">
                  <c:v>11.01</c:v>
                </c:pt>
                <c:pt idx="217">
                  <c:v>11.17</c:v>
                </c:pt>
                <c:pt idx="218">
                  <c:v>11.95</c:v>
                </c:pt>
                <c:pt idx="219">
                  <c:v>11.87</c:v>
                </c:pt>
                <c:pt idx="220">
                  <c:v>12.07</c:v>
                </c:pt>
                <c:pt idx="221">
                  <c:v>11.77</c:v>
                </c:pt>
                <c:pt idx="222">
                  <c:v>10.79</c:v>
                </c:pt>
                <c:pt idx="223">
                  <c:v>8.57</c:v>
                </c:pt>
                <c:pt idx="224">
                  <c:v>8.57</c:v>
                </c:pt>
                <c:pt idx="225">
                  <c:v>9.8800000000000008</c:v>
                </c:pt>
                <c:pt idx="226">
                  <c:v>11.49</c:v>
                </c:pt>
                <c:pt idx="227">
                  <c:v>11.49</c:v>
                </c:pt>
                <c:pt idx="228">
                  <c:v>11.22</c:v>
                </c:pt>
                <c:pt idx="229">
                  <c:v>10.15</c:v>
                </c:pt>
                <c:pt idx="230">
                  <c:v>10.27</c:v>
                </c:pt>
                <c:pt idx="231">
                  <c:v>11.25</c:v>
                </c:pt>
                <c:pt idx="232">
                  <c:v>10.93</c:v>
                </c:pt>
                <c:pt idx="233">
                  <c:v>11.17</c:v>
                </c:pt>
                <c:pt idx="234">
                  <c:v>10.65</c:v>
                </c:pt>
                <c:pt idx="235">
                  <c:v>10.050000000000001</c:v>
                </c:pt>
                <c:pt idx="236">
                  <c:v>9.0399999999999991</c:v>
                </c:pt>
                <c:pt idx="237">
                  <c:v>9.25</c:v>
                </c:pt>
                <c:pt idx="238">
                  <c:v>9.01</c:v>
                </c:pt>
                <c:pt idx="239">
                  <c:v>8.76</c:v>
                </c:pt>
                <c:pt idx="240">
                  <c:v>7.99</c:v>
                </c:pt>
                <c:pt idx="241">
                  <c:v>7.07</c:v>
                </c:pt>
                <c:pt idx="242">
                  <c:v>7.77</c:v>
                </c:pt>
                <c:pt idx="243">
                  <c:v>8.11</c:v>
                </c:pt>
                <c:pt idx="244">
                  <c:v>8.33</c:v>
                </c:pt>
                <c:pt idx="245">
                  <c:v>7.61</c:v>
                </c:pt>
                <c:pt idx="246">
                  <c:v>7.87</c:v>
                </c:pt>
                <c:pt idx="247">
                  <c:v>8.68</c:v>
                </c:pt>
                <c:pt idx="248">
                  <c:v>8.4700000000000006</c:v>
                </c:pt>
                <c:pt idx="249">
                  <c:v>9.4</c:v>
                </c:pt>
                <c:pt idx="250">
                  <c:v>8.56</c:v>
                </c:pt>
                <c:pt idx="251">
                  <c:v>9.9600000000000009</c:v>
                </c:pt>
                <c:pt idx="252">
                  <c:v>11.15</c:v>
                </c:pt>
                <c:pt idx="253">
                  <c:v>10.46</c:v>
                </c:pt>
                <c:pt idx="254">
                  <c:v>10.27</c:v>
                </c:pt>
                <c:pt idx="255">
                  <c:v>11.15</c:v>
                </c:pt>
                <c:pt idx="256">
                  <c:v>11.33</c:v>
                </c:pt>
                <c:pt idx="257">
                  <c:v>11.45</c:v>
                </c:pt>
                <c:pt idx="258">
                  <c:v>11.72</c:v>
                </c:pt>
                <c:pt idx="259">
                  <c:v>12.01</c:v>
                </c:pt>
                <c:pt idx="260">
                  <c:v>10.46</c:v>
                </c:pt>
                <c:pt idx="261">
                  <c:v>11.52</c:v>
                </c:pt>
                <c:pt idx="262">
                  <c:v>13.22</c:v>
                </c:pt>
                <c:pt idx="263">
                  <c:v>13.37</c:v>
                </c:pt>
                <c:pt idx="264">
                  <c:v>13.32</c:v>
                </c:pt>
                <c:pt idx="265">
                  <c:v>12.92</c:v>
                </c:pt>
                <c:pt idx="266">
                  <c:v>12.72</c:v>
                </c:pt>
                <c:pt idx="267">
                  <c:v>12.3</c:v>
                </c:pt>
                <c:pt idx="268">
                  <c:v>12.38</c:v>
                </c:pt>
                <c:pt idx="269">
                  <c:v>11</c:v>
                </c:pt>
                <c:pt idx="270">
                  <c:v>10.01</c:v>
                </c:pt>
                <c:pt idx="271">
                  <c:v>10.65</c:v>
                </c:pt>
                <c:pt idx="272">
                  <c:v>8.77</c:v>
                </c:pt>
                <c:pt idx="273">
                  <c:v>9.14</c:v>
                </c:pt>
                <c:pt idx="274">
                  <c:v>10.29</c:v>
                </c:pt>
                <c:pt idx="275">
                  <c:v>9.89</c:v>
                </c:pt>
                <c:pt idx="276">
                  <c:v>9.25</c:v>
                </c:pt>
                <c:pt idx="277">
                  <c:v>8.5399999999999991</c:v>
                </c:pt>
                <c:pt idx="278">
                  <c:v>8.6300000000000008</c:v>
                </c:pt>
                <c:pt idx="279">
                  <c:v>9.3800000000000008</c:v>
                </c:pt>
                <c:pt idx="280">
                  <c:v>10.47</c:v>
                </c:pt>
                <c:pt idx="281">
                  <c:v>10.95</c:v>
                </c:pt>
                <c:pt idx="282">
                  <c:v>11.23</c:v>
                </c:pt>
                <c:pt idx="283">
                  <c:v>11.92</c:v>
                </c:pt>
                <c:pt idx="284">
                  <c:v>11.69</c:v>
                </c:pt>
                <c:pt idx="285">
                  <c:v>12.31</c:v>
                </c:pt>
                <c:pt idx="286">
                  <c:v>12.12</c:v>
                </c:pt>
                <c:pt idx="287">
                  <c:v>12.61</c:v>
                </c:pt>
                <c:pt idx="288">
                  <c:v>12.79</c:v>
                </c:pt>
                <c:pt idx="289">
                  <c:v>12.76</c:v>
                </c:pt>
                <c:pt idx="290">
                  <c:v>12.92</c:v>
                </c:pt>
                <c:pt idx="291">
                  <c:v>12.37</c:v>
                </c:pt>
                <c:pt idx="292">
                  <c:v>12.1</c:v>
                </c:pt>
                <c:pt idx="293">
                  <c:v>12.58</c:v>
                </c:pt>
                <c:pt idx="294">
                  <c:v>11.68</c:v>
                </c:pt>
                <c:pt idx="295">
                  <c:v>11.47</c:v>
                </c:pt>
                <c:pt idx="296">
                  <c:v>11.82</c:v>
                </c:pt>
                <c:pt idx="297">
                  <c:v>11.49</c:v>
                </c:pt>
                <c:pt idx="298">
                  <c:v>12.78</c:v>
                </c:pt>
                <c:pt idx="299">
                  <c:v>13.4</c:v>
                </c:pt>
                <c:pt idx="300">
                  <c:v>12.91</c:v>
                </c:pt>
                <c:pt idx="301">
                  <c:v>13.12</c:v>
                </c:pt>
                <c:pt idx="302">
                  <c:v>12.65</c:v>
                </c:pt>
                <c:pt idx="303">
                  <c:v>11.53</c:v>
                </c:pt>
                <c:pt idx="304">
                  <c:v>12.34</c:v>
                </c:pt>
                <c:pt idx="305">
                  <c:v>12.39</c:v>
                </c:pt>
                <c:pt idx="306">
                  <c:v>12.81</c:v>
                </c:pt>
                <c:pt idx="307">
                  <c:v>12.04</c:v>
                </c:pt>
                <c:pt idx="308">
                  <c:v>12.37</c:v>
                </c:pt>
                <c:pt idx="309">
                  <c:v>11.99</c:v>
                </c:pt>
                <c:pt idx="310">
                  <c:v>12.56</c:v>
                </c:pt>
                <c:pt idx="311">
                  <c:v>12.78</c:v>
                </c:pt>
                <c:pt idx="312">
                  <c:v>12.91</c:v>
                </c:pt>
                <c:pt idx="313">
                  <c:v>12.33</c:v>
                </c:pt>
                <c:pt idx="314">
                  <c:v>12.51</c:v>
                </c:pt>
                <c:pt idx="315">
                  <c:v>12.3</c:v>
                </c:pt>
                <c:pt idx="316">
                  <c:v>12.23</c:v>
                </c:pt>
                <c:pt idx="317">
                  <c:v>12.07</c:v>
                </c:pt>
                <c:pt idx="318">
                  <c:v>11.95</c:v>
                </c:pt>
                <c:pt idx="319">
                  <c:v>12.03</c:v>
                </c:pt>
                <c:pt idx="320">
                  <c:v>12.35</c:v>
                </c:pt>
                <c:pt idx="321">
                  <c:v>12.41</c:v>
                </c:pt>
                <c:pt idx="322">
                  <c:v>12.92</c:v>
                </c:pt>
                <c:pt idx="323">
                  <c:v>12.83</c:v>
                </c:pt>
                <c:pt idx="324">
                  <c:v>13.14</c:v>
                </c:pt>
                <c:pt idx="325">
                  <c:v>12.46</c:v>
                </c:pt>
                <c:pt idx="326">
                  <c:v>12.33</c:v>
                </c:pt>
                <c:pt idx="327">
                  <c:v>12.95</c:v>
                </c:pt>
                <c:pt idx="328">
                  <c:v>13.52</c:v>
                </c:pt>
                <c:pt idx="329">
                  <c:v>12.87</c:v>
                </c:pt>
                <c:pt idx="330">
                  <c:v>13</c:v>
                </c:pt>
                <c:pt idx="331">
                  <c:v>12.93</c:v>
                </c:pt>
                <c:pt idx="332">
                  <c:v>12.89</c:v>
                </c:pt>
                <c:pt idx="333">
                  <c:v>12.79</c:v>
                </c:pt>
                <c:pt idx="334">
                  <c:v>11.99</c:v>
                </c:pt>
                <c:pt idx="335">
                  <c:v>12.27</c:v>
                </c:pt>
                <c:pt idx="336">
                  <c:v>11.58</c:v>
                </c:pt>
                <c:pt idx="337">
                  <c:v>10.34</c:v>
                </c:pt>
                <c:pt idx="338">
                  <c:v>10</c:v>
                </c:pt>
                <c:pt idx="339">
                  <c:v>10.24</c:v>
                </c:pt>
                <c:pt idx="340">
                  <c:v>10.71</c:v>
                </c:pt>
                <c:pt idx="341">
                  <c:v>9.4</c:v>
                </c:pt>
                <c:pt idx="342">
                  <c:v>8.74</c:v>
                </c:pt>
                <c:pt idx="343">
                  <c:v>9.57</c:v>
                </c:pt>
                <c:pt idx="344">
                  <c:v>7.79</c:v>
                </c:pt>
                <c:pt idx="345">
                  <c:v>5.86</c:v>
                </c:pt>
                <c:pt idx="346">
                  <c:v>6.06</c:v>
                </c:pt>
                <c:pt idx="347">
                  <c:v>7.03</c:v>
                </c:pt>
                <c:pt idx="348">
                  <c:v>7.59</c:v>
                </c:pt>
                <c:pt idx="349">
                  <c:v>6.94</c:v>
                </c:pt>
                <c:pt idx="350">
                  <c:v>7.51</c:v>
                </c:pt>
                <c:pt idx="351">
                  <c:v>8.98</c:v>
                </c:pt>
                <c:pt idx="352">
                  <c:v>8.93</c:v>
                </c:pt>
                <c:pt idx="353">
                  <c:v>8.92</c:v>
                </c:pt>
                <c:pt idx="354">
                  <c:v>9.3000000000000007</c:v>
                </c:pt>
                <c:pt idx="355">
                  <c:v>9.64</c:v>
                </c:pt>
                <c:pt idx="356">
                  <c:v>10.02</c:v>
                </c:pt>
                <c:pt idx="357">
                  <c:v>10.45</c:v>
                </c:pt>
                <c:pt idx="358">
                  <c:v>10.6</c:v>
                </c:pt>
                <c:pt idx="359">
                  <c:v>11.23</c:v>
                </c:pt>
                <c:pt idx="360">
                  <c:v>10.75</c:v>
                </c:pt>
                <c:pt idx="361">
                  <c:v>10.42</c:v>
                </c:pt>
                <c:pt idx="362">
                  <c:v>10.9</c:v>
                </c:pt>
                <c:pt idx="363">
                  <c:v>10.84</c:v>
                </c:pt>
                <c:pt idx="364">
                  <c:v>9.26</c:v>
                </c:pt>
                <c:pt idx="365">
                  <c:v>8.41</c:v>
                </c:pt>
                <c:pt idx="366">
                  <c:v>9.08</c:v>
                </c:pt>
                <c:pt idx="367">
                  <c:v>8.4</c:v>
                </c:pt>
                <c:pt idx="368">
                  <c:v>9.01</c:v>
                </c:pt>
                <c:pt idx="369">
                  <c:v>9.5399999999999991</c:v>
                </c:pt>
                <c:pt idx="370">
                  <c:v>9.35</c:v>
                </c:pt>
                <c:pt idx="371">
                  <c:v>10</c:v>
                </c:pt>
                <c:pt idx="372">
                  <c:v>10.119999999999999</c:v>
                </c:pt>
                <c:pt idx="373">
                  <c:v>9.74</c:v>
                </c:pt>
                <c:pt idx="374">
                  <c:v>9.9</c:v>
                </c:pt>
                <c:pt idx="375">
                  <c:v>9.89</c:v>
                </c:pt>
                <c:pt idx="376">
                  <c:v>9.57</c:v>
                </c:pt>
                <c:pt idx="377">
                  <c:v>9.7200000000000006</c:v>
                </c:pt>
                <c:pt idx="378">
                  <c:v>8.89</c:v>
                </c:pt>
                <c:pt idx="379">
                  <c:v>8.35</c:v>
                </c:pt>
                <c:pt idx="380">
                  <c:v>7.67</c:v>
                </c:pt>
                <c:pt idx="381">
                  <c:v>8.7200000000000006</c:v>
                </c:pt>
                <c:pt idx="382">
                  <c:v>8.91</c:v>
                </c:pt>
                <c:pt idx="383">
                  <c:v>8.66</c:v>
                </c:pt>
                <c:pt idx="384">
                  <c:v>8.93</c:v>
                </c:pt>
                <c:pt idx="385">
                  <c:v>8.94</c:v>
                </c:pt>
                <c:pt idx="386">
                  <c:v>9.61</c:v>
                </c:pt>
                <c:pt idx="387">
                  <c:v>8.77</c:v>
                </c:pt>
                <c:pt idx="388">
                  <c:v>8.1199999999999992</c:v>
                </c:pt>
                <c:pt idx="389">
                  <c:v>8.27</c:v>
                </c:pt>
                <c:pt idx="390">
                  <c:v>8.07</c:v>
                </c:pt>
                <c:pt idx="391">
                  <c:v>8.68</c:v>
                </c:pt>
                <c:pt idx="392">
                  <c:v>9.0399999999999991</c:v>
                </c:pt>
                <c:pt idx="393">
                  <c:v>8.9600000000000009</c:v>
                </c:pt>
                <c:pt idx="394">
                  <c:v>8.81</c:v>
                </c:pt>
                <c:pt idx="395">
                  <c:v>9.27</c:v>
                </c:pt>
                <c:pt idx="396">
                  <c:v>9.6</c:v>
                </c:pt>
                <c:pt idx="397">
                  <c:v>9.52</c:v>
                </c:pt>
                <c:pt idx="398">
                  <c:v>9.59</c:v>
                </c:pt>
                <c:pt idx="399">
                  <c:v>10.11</c:v>
                </c:pt>
                <c:pt idx="400">
                  <c:v>10.74</c:v>
                </c:pt>
                <c:pt idx="401">
                  <c:v>10.64</c:v>
                </c:pt>
                <c:pt idx="402">
                  <c:v>11.51</c:v>
                </c:pt>
                <c:pt idx="403">
                  <c:v>10.78</c:v>
                </c:pt>
                <c:pt idx="404">
                  <c:v>11.58</c:v>
                </c:pt>
                <c:pt idx="405">
                  <c:v>11.88</c:v>
                </c:pt>
                <c:pt idx="406">
                  <c:v>12.33</c:v>
                </c:pt>
                <c:pt idx="407">
                  <c:v>12.61</c:v>
                </c:pt>
                <c:pt idx="408">
                  <c:v>11.71</c:v>
                </c:pt>
                <c:pt idx="409">
                  <c:v>11.98</c:v>
                </c:pt>
                <c:pt idx="410">
                  <c:v>12.36</c:v>
                </c:pt>
                <c:pt idx="411">
                  <c:v>11.87</c:v>
                </c:pt>
                <c:pt idx="412">
                  <c:v>12.28</c:v>
                </c:pt>
                <c:pt idx="413">
                  <c:v>12.39</c:v>
                </c:pt>
                <c:pt idx="414">
                  <c:v>12.13</c:v>
                </c:pt>
                <c:pt idx="415">
                  <c:v>12.55</c:v>
                </c:pt>
                <c:pt idx="416">
                  <c:v>12.23</c:v>
                </c:pt>
                <c:pt idx="417">
                  <c:v>12.85</c:v>
                </c:pt>
                <c:pt idx="418">
                  <c:v>13.41</c:v>
                </c:pt>
                <c:pt idx="419">
                  <c:v>13.11</c:v>
                </c:pt>
                <c:pt idx="420">
                  <c:v>13.02</c:v>
                </c:pt>
                <c:pt idx="421">
                  <c:v>13.19</c:v>
                </c:pt>
                <c:pt idx="422">
                  <c:v>13.17</c:v>
                </c:pt>
                <c:pt idx="423">
                  <c:v>12.83</c:v>
                </c:pt>
                <c:pt idx="424">
                  <c:v>12.79</c:v>
                </c:pt>
                <c:pt idx="425">
                  <c:v>12.49</c:v>
                </c:pt>
                <c:pt idx="426">
                  <c:v>12.7</c:v>
                </c:pt>
                <c:pt idx="427">
                  <c:v>11.88</c:v>
                </c:pt>
                <c:pt idx="428">
                  <c:v>11.1</c:v>
                </c:pt>
                <c:pt idx="429">
                  <c:v>11.12</c:v>
                </c:pt>
                <c:pt idx="430">
                  <c:v>11.44</c:v>
                </c:pt>
                <c:pt idx="431">
                  <c:v>11.05</c:v>
                </c:pt>
                <c:pt idx="432">
                  <c:v>9.9700000000000006</c:v>
                </c:pt>
                <c:pt idx="433">
                  <c:v>10.69</c:v>
                </c:pt>
                <c:pt idx="434">
                  <c:v>10.84</c:v>
                </c:pt>
                <c:pt idx="435">
                  <c:v>10.41</c:v>
                </c:pt>
                <c:pt idx="436">
                  <c:v>10.44</c:v>
                </c:pt>
                <c:pt idx="437">
                  <c:v>10.27</c:v>
                </c:pt>
                <c:pt idx="438">
                  <c:v>10.91</c:v>
                </c:pt>
                <c:pt idx="439">
                  <c:v>10.78</c:v>
                </c:pt>
                <c:pt idx="440">
                  <c:v>10.8</c:v>
                </c:pt>
                <c:pt idx="441">
                  <c:v>11.01</c:v>
                </c:pt>
                <c:pt idx="442">
                  <c:v>11.78</c:v>
                </c:pt>
                <c:pt idx="443">
                  <c:v>12.23</c:v>
                </c:pt>
                <c:pt idx="444">
                  <c:v>11.88</c:v>
                </c:pt>
                <c:pt idx="445">
                  <c:v>11.99</c:v>
                </c:pt>
                <c:pt idx="446">
                  <c:v>11.97</c:v>
                </c:pt>
                <c:pt idx="447">
                  <c:v>12.24</c:v>
                </c:pt>
                <c:pt idx="448">
                  <c:v>11.77</c:v>
                </c:pt>
                <c:pt idx="449">
                  <c:v>11.62</c:v>
                </c:pt>
                <c:pt idx="450">
                  <c:v>12.09</c:v>
                </c:pt>
                <c:pt idx="451">
                  <c:v>11.7</c:v>
                </c:pt>
                <c:pt idx="452">
                  <c:v>12.12</c:v>
                </c:pt>
                <c:pt idx="453">
                  <c:v>12.16</c:v>
                </c:pt>
                <c:pt idx="454">
                  <c:v>12.87</c:v>
                </c:pt>
                <c:pt idx="455">
                  <c:v>12.55</c:v>
                </c:pt>
                <c:pt idx="456">
                  <c:v>12.35</c:v>
                </c:pt>
                <c:pt idx="457">
                  <c:v>11</c:v>
                </c:pt>
                <c:pt idx="458">
                  <c:v>11.04</c:v>
                </c:pt>
                <c:pt idx="459">
                  <c:v>10.58</c:v>
                </c:pt>
                <c:pt idx="460">
                  <c:v>10.39</c:v>
                </c:pt>
                <c:pt idx="461">
                  <c:v>10.119999999999999</c:v>
                </c:pt>
                <c:pt idx="462">
                  <c:v>10.41</c:v>
                </c:pt>
                <c:pt idx="463">
                  <c:v>10.68</c:v>
                </c:pt>
                <c:pt idx="464">
                  <c:v>10.62</c:v>
                </c:pt>
                <c:pt idx="465">
                  <c:v>9.67</c:v>
                </c:pt>
                <c:pt idx="466">
                  <c:v>9.5</c:v>
                </c:pt>
                <c:pt idx="467">
                  <c:v>8.2799999999999994</c:v>
                </c:pt>
                <c:pt idx="468">
                  <c:v>9.64</c:v>
                </c:pt>
                <c:pt idx="469">
                  <c:v>9.59</c:v>
                </c:pt>
                <c:pt idx="470">
                  <c:v>9.0299999999999994</c:v>
                </c:pt>
                <c:pt idx="471">
                  <c:v>9.1999999999999993</c:v>
                </c:pt>
                <c:pt idx="472">
                  <c:v>8.15</c:v>
                </c:pt>
                <c:pt idx="473">
                  <c:v>9.11</c:v>
                </c:pt>
                <c:pt idx="474">
                  <c:v>9.4600000000000009</c:v>
                </c:pt>
                <c:pt idx="475">
                  <c:v>8.86</c:v>
                </c:pt>
                <c:pt idx="476">
                  <c:v>9.66</c:v>
                </c:pt>
                <c:pt idx="477">
                  <c:v>9.9499999999999993</c:v>
                </c:pt>
                <c:pt idx="478">
                  <c:v>10.130000000000001</c:v>
                </c:pt>
                <c:pt idx="479">
                  <c:v>10.46</c:v>
                </c:pt>
                <c:pt idx="480">
                  <c:v>9.8699999999999992</c:v>
                </c:pt>
                <c:pt idx="481">
                  <c:v>8.86</c:v>
                </c:pt>
                <c:pt idx="482">
                  <c:v>7.07</c:v>
                </c:pt>
                <c:pt idx="483">
                  <c:v>8.9600000000000009</c:v>
                </c:pt>
                <c:pt idx="484">
                  <c:v>10.1</c:v>
                </c:pt>
                <c:pt idx="485">
                  <c:v>10.3</c:v>
                </c:pt>
                <c:pt idx="486">
                  <c:v>10.99</c:v>
                </c:pt>
                <c:pt idx="487">
                  <c:v>10.95</c:v>
                </c:pt>
                <c:pt idx="488">
                  <c:v>10.65</c:v>
                </c:pt>
                <c:pt idx="489">
                  <c:v>10.27</c:v>
                </c:pt>
                <c:pt idx="490">
                  <c:v>11.08</c:v>
                </c:pt>
                <c:pt idx="491">
                  <c:v>11.52</c:v>
                </c:pt>
                <c:pt idx="492">
                  <c:v>11.64</c:v>
                </c:pt>
                <c:pt idx="493">
                  <c:v>11.69</c:v>
                </c:pt>
                <c:pt idx="494">
                  <c:v>12.73</c:v>
                </c:pt>
                <c:pt idx="495">
                  <c:v>12.95</c:v>
                </c:pt>
                <c:pt idx="496">
                  <c:v>12.77</c:v>
                </c:pt>
                <c:pt idx="497">
                  <c:v>12.17</c:v>
                </c:pt>
                <c:pt idx="498">
                  <c:v>11.69</c:v>
                </c:pt>
                <c:pt idx="499">
                  <c:v>10.95</c:v>
                </c:pt>
                <c:pt idx="500">
                  <c:v>10.81</c:v>
                </c:pt>
                <c:pt idx="501">
                  <c:v>10.72</c:v>
                </c:pt>
                <c:pt idx="502">
                  <c:v>10.45</c:v>
                </c:pt>
                <c:pt idx="503">
                  <c:v>11.35</c:v>
                </c:pt>
                <c:pt idx="504">
                  <c:v>10.73</c:v>
                </c:pt>
                <c:pt idx="505">
                  <c:v>10.08</c:v>
                </c:pt>
                <c:pt idx="506">
                  <c:v>9.9600000000000009</c:v>
                </c:pt>
                <c:pt idx="507">
                  <c:v>9.16</c:v>
                </c:pt>
                <c:pt idx="508">
                  <c:v>9.26</c:v>
                </c:pt>
                <c:pt idx="509">
                  <c:v>8.7200000000000006</c:v>
                </c:pt>
                <c:pt idx="510">
                  <c:v>9.25</c:v>
                </c:pt>
                <c:pt idx="511">
                  <c:v>9.16</c:v>
                </c:pt>
                <c:pt idx="512">
                  <c:v>8.41</c:v>
                </c:pt>
                <c:pt idx="513">
                  <c:v>9.11</c:v>
                </c:pt>
                <c:pt idx="514">
                  <c:v>10.33</c:v>
                </c:pt>
                <c:pt idx="515">
                  <c:v>10.199999999999999</c:v>
                </c:pt>
                <c:pt idx="516">
                  <c:v>11.17</c:v>
                </c:pt>
                <c:pt idx="517">
                  <c:v>10.34</c:v>
                </c:pt>
                <c:pt idx="518">
                  <c:v>10.77</c:v>
                </c:pt>
                <c:pt idx="519">
                  <c:v>10.36</c:v>
                </c:pt>
                <c:pt idx="520">
                  <c:v>9.64</c:v>
                </c:pt>
                <c:pt idx="521">
                  <c:v>10.46</c:v>
                </c:pt>
                <c:pt idx="522">
                  <c:v>10.68</c:v>
                </c:pt>
                <c:pt idx="523">
                  <c:v>11.1</c:v>
                </c:pt>
                <c:pt idx="524">
                  <c:v>10.210000000000001</c:v>
                </c:pt>
                <c:pt idx="525">
                  <c:v>9.93</c:v>
                </c:pt>
                <c:pt idx="526">
                  <c:v>10.59</c:v>
                </c:pt>
                <c:pt idx="527">
                  <c:v>11.35</c:v>
                </c:pt>
                <c:pt idx="528">
                  <c:v>11.07</c:v>
                </c:pt>
                <c:pt idx="529">
                  <c:v>11.01</c:v>
                </c:pt>
                <c:pt idx="530">
                  <c:v>11.45</c:v>
                </c:pt>
                <c:pt idx="531">
                  <c:v>11.16</c:v>
                </c:pt>
                <c:pt idx="532">
                  <c:v>10.82</c:v>
                </c:pt>
                <c:pt idx="533">
                  <c:v>10.53</c:v>
                </c:pt>
                <c:pt idx="534">
                  <c:v>11.47</c:v>
                </c:pt>
                <c:pt idx="535">
                  <c:v>11.44</c:v>
                </c:pt>
                <c:pt idx="536">
                  <c:v>12.01</c:v>
                </c:pt>
                <c:pt idx="537">
                  <c:v>11.21</c:v>
                </c:pt>
                <c:pt idx="538">
                  <c:v>12.06</c:v>
                </c:pt>
                <c:pt idx="539">
                  <c:v>10.9</c:v>
                </c:pt>
                <c:pt idx="540">
                  <c:v>10.84</c:v>
                </c:pt>
                <c:pt idx="541">
                  <c:v>10.27</c:v>
                </c:pt>
                <c:pt idx="542">
                  <c:v>10.55</c:v>
                </c:pt>
                <c:pt idx="543">
                  <c:v>9.74</c:v>
                </c:pt>
                <c:pt idx="544">
                  <c:v>9.83</c:v>
                </c:pt>
                <c:pt idx="545">
                  <c:v>10.44</c:v>
                </c:pt>
                <c:pt idx="546">
                  <c:v>10</c:v>
                </c:pt>
                <c:pt idx="547">
                  <c:v>10.88</c:v>
                </c:pt>
                <c:pt idx="548">
                  <c:v>11.15</c:v>
                </c:pt>
              </c:numCache>
            </c:numRef>
          </c:val>
          <c:smooth val="0"/>
          <c:extLst>
            <c:ext xmlns:c16="http://schemas.microsoft.com/office/drawing/2014/chart" uri="{C3380CC4-5D6E-409C-BE32-E72D297353CC}">
              <c16:uniqueId val="{00000005-E851-E448-9B8A-636B493E0E79}"/>
            </c:ext>
          </c:extLst>
        </c:ser>
        <c:ser>
          <c:idx val="1"/>
          <c:order val="3"/>
          <c:tx>
            <c:strRef>
              <c:f>Sheet1!$C$1</c:f>
              <c:strCache>
                <c:ptCount val="1"/>
                <c:pt idx="0">
                  <c:v>Highest valuation quintile</c:v>
                </c:pt>
              </c:strCache>
            </c:strRef>
          </c:tx>
          <c:spPr>
            <a:ln w="22225" cap="rnd">
              <a:solidFill>
                <a:schemeClr val="accent1">
                  <a:lumMod val="50000"/>
                </a:schemeClr>
              </a:solidFill>
              <a:round/>
            </a:ln>
            <a:effectLst/>
          </c:spPr>
          <c:marker>
            <c:symbol val="none"/>
          </c:marker>
          <c:dPt>
            <c:idx val="527"/>
            <c:marker>
              <c:symbol val="none"/>
            </c:marker>
            <c:bubble3D val="0"/>
            <c:extLst>
              <c:ext xmlns:c16="http://schemas.microsoft.com/office/drawing/2014/chart" uri="{C3380CC4-5D6E-409C-BE32-E72D297353CC}">
                <c16:uniqueId val="{00000006-E851-E448-9B8A-636B493E0E79}"/>
              </c:ext>
            </c:extLst>
          </c:dPt>
          <c:dPt>
            <c:idx val="530"/>
            <c:marker>
              <c:symbol val="none"/>
            </c:marker>
            <c:bubble3D val="0"/>
            <c:extLst>
              <c:ext xmlns:c16="http://schemas.microsoft.com/office/drawing/2014/chart" uri="{C3380CC4-5D6E-409C-BE32-E72D297353CC}">
                <c16:uniqueId val="{00000007-E851-E448-9B8A-636B493E0E79}"/>
              </c:ext>
            </c:extLst>
          </c:dPt>
          <c:dPt>
            <c:idx val="533"/>
            <c:marker>
              <c:symbol val="none"/>
            </c:marker>
            <c:bubble3D val="0"/>
            <c:extLst>
              <c:ext xmlns:c16="http://schemas.microsoft.com/office/drawing/2014/chart" uri="{C3380CC4-5D6E-409C-BE32-E72D297353CC}">
                <c16:uniqueId val="{00000008-E851-E448-9B8A-636B493E0E79}"/>
              </c:ext>
            </c:extLst>
          </c:dPt>
          <c:cat>
            <c:numRef>
              <c:f>Sheet1!$A$2:$A$550</c:f>
              <c:numCache>
                <c:formatCode>m/d/yy</c:formatCode>
                <c:ptCount val="549"/>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pt idx="543">
                  <c:v>45777</c:v>
                </c:pt>
                <c:pt idx="544">
                  <c:v>45808</c:v>
                </c:pt>
                <c:pt idx="545">
                  <c:v>45838</c:v>
                </c:pt>
                <c:pt idx="546">
                  <c:v>45869</c:v>
                </c:pt>
                <c:pt idx="547">
                  <c:v>45900</c:v>
                </c:pt>
                <c:pt idx="548">
                  <c:v>45930</c:v>
                </c:pt>
              </c:numCache>
            </c:numRef>
          </c:cat>
          <c:val>
            <c:numRef>
              <c:f>Sheet1!$C$2:$C$550</c:f>
              <c:numCache>
                <c:formatCode>0.0</c:formatCode>
                <c:ptCount val="549"/>
                <c:pt idx="0">
                  <c:v>9.7100000000000009</c:v>
                </c:pt>
                <c:pt idx="1">
                  <c:v>8.9600000000000009</c:v>
                </c:pt>
                <c:pt idx="2">
                  <c:v>7.5</c:v>
                </c:pt>
                <c:pt idx="3">
                  <c:v>7.68</c:v>
                </c:pt>
                <c:pt idx="4">
                  <c:v>8.6300000000000008</c:v>
                </c:pt>
                <c:pt idx="5">
                  <c:v>8.83</c:v>
                </c:pt>
                <c:pt idx="6">
                  <c:v>9.7799999999999994</c:v>
                </c:pt>
                <c:pt idx="7">
                  <c:v>10.52</c:v>
                </c:pt>
                <c:pt idx="8">
                  <c:v>10.87</c:v>
                </c:pt>
                <c:pt idx="9">
                  <c:v>11.02</c:v>
                </c:pt>
                <c:pt idx="10">
                  <c:v>12.44</c:v>
                </c:pt>
                <c:pt idx="11">
                  <c:v>12.65</c:v>
                </c:pt>
                <c:pt idx="12">
                  <c:v>11.36</c:v>
                </c:pt>
                <c:pt idx="13">
                  <c:v>10.69</c:v>
                </c:pt>
                <c:pt idx="14">
                  <c:v>11.83</c:v>
                </c:pt>
                <c:pt idx="15">
                  <c:v>10.55</c:v>
                </c:pt>
                <c:pt idx="16">
                  <c:v>11.02</c:v>
                </c:pt>
                <c:pt idx="17">
                  <c:v>10.35</c:v>
                </c:pt>
                <c:pt idx="18">
                  <c:v>10.38</c:v>
                </c:pt>
                <c:pt idx="19">
                  <c:v>9.33</c:v>
                </c:pt>
                <c:pt idx="20">
                  <c:v>9.14</c:v>
                </c:pt>
                <c:pt idx="21">
                  <c:v>9.85</c:v>
                </c:pt>
                <c:pt idx="22">
                  <c:v>10.44</c:v>
                </c:pt>
                <c:pt idx="23">
                  <c:v>10.08</c:v>
                </c:pt>
                <c:pt idx="24">
                  <c:v>10.14</c:v>
                </c:pt>
                <c:pt idx="25">
                  <c:v>9.1199999999999992</c:v>
                </c:pt>
                <c:pt idx="26">
                  <c:v>8.23</c:v>
                </c:pt>
                <c:pt idx="27">
                  <c:v>8.7200000000000006</c:v>
                </c:pt>
                <c:pt idx="28">
                  <c:v>8.58</c:v>
                </c:pt>
                <c:pt idx="29">
                  <c:v>8.31</c:v>
                </c:pt>
                <c:pt idx="30">
                  <c:v>9.1999999999999993</c:v>
                </c:pt>
                <c:pt idx="31">
                  <c:v>9.85</c:v>
                </c:pt>
                <c:pt idx="32">
                  <c:v>10.17</c:v>
                </c:pt>
                <c:pt idx="33">
                  <c:v>12.41</c:v>
                </c:pt>
                <c:pt idx="34">
                  <c:v>13.96</c:v>
                </c:pt>
                <c:pt idx="35">
                  <c:v>13.45</c:v>
                </c:pt>
                <c:pt idx="36">
                  <c:v>12.94</c:v>
                </c:pt>
                <c:pt idx="37">
                  <c:v>12.94</c:v>
                </c:pt>
                <c:pt idx="38">
                  <c:v>13.35</c:v>
                </c:pt>
                <c:pt idx="39">
                  <c:v>12.78</c:v>
                </c:pt>
                <c:pt idx="40">
                  <c:v>13.6</c:v>
                </c:pt>
                <c:pt idx="41">
                  <c:v>14.06</c:v>
                </c:pt>
                <c:pt idx="42">
                  <c:v>13.69</c:v>
                </c:pt>
                <c:pt idx="43">
                  <c:v>13.18</c:v>
                </c:pt>
                <c:pt idx="44">
                  <c:v>13.62</c:v>
                </c:pt>
                <c:pt idx="45">
                  <c:v>13.35</c:v>
                </c:pt>
                <c:pt idx="46">
                  <c:v>13.58</c:v>
                </c:pt>
                <c:pt idx="47">
                  <c:v>13.29</c:v>
                </c:pt>
                <c:pt idx="48">
                  <c:v>12.82</c:v>
                </c:pt>
                <c:pt idx="49">
                  <c:v>11.07</c:v>
                </c:pt>
                <c:pt idx="50">
                  <c:v>10.61</c:v>
                </c:pt>
                <c:pt idx="51">
                  <c:v>10.45</c:v>
                </c:pt>
                <c:pt idx="52">
                  <c:v>10.39</c:v>
                </c:pt>
                <c:pt idx="53">
                  <c:v>10.52</c:v>
                </c:pt>
                <c:pt idx="54">
                  <c:v>10.45</c:v>
                </c:pt>
                <c:pt idx="55">
                  <c:v>11.52</c:v>
                </c:pt>
                <c:pt idx="56">
                  <c:v>11.76</c:v>
                </c:pt>
                <c:pt idx="57">
                  <c:v>11.87</c:v>
                </c:pt>
                <c:pt idx="58">
                  <c:v>11.55</c:v>
                </c:pt>
                <c:pt idx="59">
                  <c:v>12.01</c:v>
                </c:pt>
                <c:pt idx="60">
                  <c:v>13.18</c:v>
                </c:pt>
                <c:pt idx="61">
                  <c:v>12.59</c:v>
                </c:pt>
                <c:pt idx="62">
                  <c:v>12.15</c:v>
                </c:pt>
                <c:pt idx="63">
                  <c:v>12.4</c:v>
                </c:pt>
                <c:pt idx="64">
                  <c:v>13.05</c:v>
                </c:pt>
                <c:pt idx="65">
                  <c:v>13.81</c:v>
                </c:pt>
                <c:pt idx="66">
                  <c:v>13.73</c:v>
                </c:pt>
                <c:pt idx="67">
                  <c:v>13.49</c:v>
                </c:pt>
                <c:pt idx="68">
                  <c:v>13.1</c:v>
                </c:pt>
                <c:pt idx="69">
                  <c:v>13.83</c:v>
                </c:pt>
                <c:pt idx="70">
                  <c:v>15.09</c:v>
                </c:pt>
                <c:pt idx="71">
                  <c:v>15.41</c:v>
                </c:pt>
                <c:pt idx="72">
                  <c:v>16.13</c:v>
                </c:pt>
                <c:pt idx="73">
                  <c:v>15.5</c:v>
                </c:pt>
                <c:pt idx="74">
                  <c:v>16.239999999999998</c:v>
                </c:pt>
                <c:pt idx="75">
                  <c:v>16.25</c:v>
                </c:pt>
                <c:pt idx="76">
                  <c:v>17.5</c:v>
                </c:pt>
                <c:pt idx="77">
                  <c:v>18.46</c:v>
                </c:pt>
                <c:pt idx="78">
                  <c:v>16.96</c:v>
                </c:pt>
                <c:pt idx="79">
                  <c:v>17.809999999999999</c:v>
                </c:pt>
                <c:pt idx="80">
                  <c:v>15.88</c:v>
                </c:pt>
                <c:pt idx="81">
                  <c:v>17.079999999999998</c:v>
                </c:pt>
                <c:pt idx="82">
                  <c:v>17.2</c:v>
                </c:pt>
                <c:pt idx="83">
                  <c:v>16.64</c:v>
                </c:pt>
                <c:pt idx="84">
                  <c:v>19.760000000000002</c:v>
                </c:pt>
                <c:pt idx="85">
                  <c:v>18.440000000000001</c:v>
                </c:pt>
                <c:pt idx="86">
                  <c:v>18.27</c:v>
                </c:pt>
                <c:pt idx="87">
                  <c:v>17.8</c:v>
                </c:pt>
                <c:pt idx="88">
                  <c:v>17.71</c:v>
                </c:pt>
                <c:pt idx="89">
                  <c:v>18.29</c:v>
                </c:pt>
                <c:pt idx="90">
                  <c:v>19.05</c:v>
                </c:pt>
                <c:pt idx="91">
                  <c:v>19.309999999999999</c:v>
                </c:pt>
                <c:pt idx="92">
                  <c:v>19.47</c:v>
                </c:pt>
                <c:pt idx="93">
                  <c:v>14.95</c:v>
                </c:pt>
                <c:pt idx="94">
                  <c:v>13.54</c:v>
                </c:pt>
                <c:pt idx="95">
                  <c:v>15</c:v>
                </c:pt>
                <c:pt idx="96">
                  <c:v>14.84</c:v>
                </c:pt>
                <c:pt idx="97">
                  <c:v>14.38</c:v>
                </c:pt>
                <c:pt idx="98">
                  <c:v>13.68</c:v>
                </c:pt>
                <c:pt idx="99">
                  <c:v>13.59</c:v>
                </c:pt>
                <c:pt idx="100">
                  <c:v>13.4</c:v>
                </c:pt>
                <c:pt idx="101">
                  <c:v>13.96</c:v>
                </c:pt>
                <c:pt idx="102">
                  <c:v>13.78</c:v>
                </c:pt>
                <c:pt idx="103">
                  <c:v>13.22</c:v>
                </c:pt>
                <c:pt idx="104">
                  <c:v>13.67</c:v>
                </c:pt>
                <c:pt idx="105">
                  <c:v>14.31</c:v>
                </c:pt>
                <c:pt idx="106">
                  <c:v>13.9</c:v>
                </c:pt>
                <c:pt idx="107">
                  <c:v>13.67</c:v>
                </c:pt>
                <c:pt idx="108">
                  <c:v>14.24</c:v>
                </c:pt>
                <c:pt idx="109">
                  <c:v>13.11</c:v>
                </c:pt>
                <c:pt idx="110">
                  <c:v>13.35</c:v>
                </c:pt>
                <c:pt idx="111">
                  <c:v>13.95</c:v>
                </c:pt>
                <c:pt idx="112">
                  <c:v>14.41</c:v>
                </c:pt>
                <c:pt idx="113">
                  <c:v>14.29</c:v>
                </c:pt>
                <c:pt idx="114">
                  <c:v>16.39</c:v>
                </c:pt>
                <c:pt idx="115">
                  <c:v>15.65</c:v>
                </c:pt>
                <c:pt idx="116">
                  <c:v>16.239999999999998</c:v>
                </c:pt>
                <c:pt idx="117">
                  <c:v>15.98</c:v>
                </c:pt>
                <c:pt idx="118">
                  <c:v>15.61</c:v>
                </c:pt>
                <c:pt idx="119">
                  <c:v>15.76</c:v>
                </c:pt>
                <c:pt idx="120">
                  <c:v>14.79</c:v>
                </c:pt>
                <c:pt idx="121">
                  <c:v>13.93</c:v>
                </c:pt>
                <c:pt idx="122">
                  <c:v>14.05</c:v>
                </c:pt>
                <c:pt idx="123">
                  <c:v>14.25</c:v>
                </c:pt>
                <c:pt idx="124">
                  <c:v>15.51</c:v>
                </c:pt>
                <c:pt idx="125">
                  <c:v>15.68</c:v>
                </c:pt>
                <c:pt idx="126">
                  <c:v>15.35</c:v>
                </c:pt>
                <c:pt idx="127">
                  <c:v>14.03</c:v>
                </c:pt>
                <c:pt idx="128">
                  <c:v>13.4</c:v>
                </c:pt>
                <c:pt idx="129">
                  <c:v>13.11</c:v>
                </c:pt>
                <c:pt idx="130">
                  <c:v>14.09</c:v>
                </c:pt>
                <c:pt idx="131">
                  <c:v>15.11</c:v>
                </c:pt>
                <c:pt idx="132">
                  <c:v>15.62</c:v>
                </c:pt>
                <c:pt idx="133">
                  <c:v>15.36</c:v>
                </c:pt>
                <c:pt idx="134">
                  <c:v>15.22</c:v>
                </c:pt>
                <c:pt idx="135">
                  <c:v>15.75</c:v>
                </c:pt>
                <c:pt idx="136">
                  <c:v>16.3</c:v>
                </c:pt>
                <c:pt idx="137">
                  <c:v>16.13</c:v>
                </c:pt>
                <c:pt idx="138">
                  <c:v>17.39</c:v>
                </c:pt>
                <c:pt idx="139">
                  <c:v>17.47</c:v>
                </c:pt>
                <c:pt idx="140">
                  <c:v>17.010000000000002</c:v>
                </c:pt>
                <c:pt idx="141">
                  <c:v>17.03</c:v>
                </c:pt>
                <c:pt idx="142">
                  <c:v>16.670000000000002</c:v>
                </c:pt>
                <c:pt idx="143">
                  <c:v>18.78</c:v>
                </c:pt>
                <c:pt idx="144">
                  <c:v>19.07</c:v>
                </c:pt>
                <c:pt idx="145">
                  <c:v>18.079999999999998</c:v>
                </c:pt>
                <c:pt idx="146">
                  <c:v>17.23</c:v>
                </c:pt>
                <c:pt idx="147">
                  <c:v>17.329999999999998</c:v>
                </c:pt>
                <c:pt idx="148">
                  <c:v>17.350000000000001</c:v>
                </c:pt>
                <c:pt idx="149">
                  <c:v>16.489999999999998</c:v>
                </c:pt>
                <c:pt idx="150">
                  <c:v>17.63</c:v>
                </c:pt>
                <c:pt idx="151">
                  <c:v>16.79</c:v>
                </c:pt>
                <c:pt idx="152">
                  <c:v>17.89</c:v>
                </c:pt>
                <c:pt idx="153">
                  <c:v>18.27</c:v>
                </c:pt>
                <c:pt idx="154">
                  <c:v>19.04</c:v>
                </c:pt>
                <c:pt idx="155">
                  <c:v>18.829999999999998</c:v>
                </c:pt>
                <c:pt idx="156">
                  <c:v>19.239999999999998</c:v>
                </c:pt>
                <c:pt idx="157">
                  <c:v>16.8</c:v>
                </c:pt>
                <c:pt idx="158">
                  <c:v>16.420000000000002</c:v>
                </c:pt>
                <c:pt idx="159">
                  <c:v>16.41</c:v>
                </c:pt>
                <c:pt idx="160">
                  <c:v>16.8</c:v>
                </c:pt>
                <c:pt idx="161">
                  <c:v>17.04</c:v>
                </c:pt>
                <c:pt idx="162">
                  <c:v>16.39</c:v>
                </c:pt>
                <c:pt idx="163">
                  <c:v>16.84</c:v>
                </c:pt>
                <c:pt idx="164">
                  <c:v>16.809999999999999</c:v>
                </c:pt>
                <c:pt idx="165">
                  <c:v>18.11</c:v>
                </c:pt>
                <c:pt idx="166">
                  <c:v>17.07</c:v>
                </c:pt>
                <c:pt idx="167">
                  <c:v>17.98</c:v>
                </c:pt>
                <c:pt idx="168">
                  <c:v>18.02</c:v>
                </c:pt>
                <c:pt idx="169">
                  <c:v>16.87</c:v>
                </c:pt>
                <c:pt idx="170">
                  <c:v>16.190000000000001</c:v>
                </c:pt>
                <c:pt idx="171">
                  <c:v>16.23</c:v>
                </c:pt>
                <c:pt idx="172">
                  <c:v>16.440000000000001</c:v>
                </c:pt>
                <c:pt idx="173">
                  <c:v>15.75</c:v>
                </c:pt>
                <c:pt idx="174">
                  <c:v>16.12</c:v>
                </c:pt>
                <c:pt idx="175">
                  <c:v>16.84</c:v>
                </c:pt>
                <c:pt idx="176">
                  <c:v>15.97</c:v>
                </c:pt>
                <c:pt idx="177">
                  <c:v>16.46</c:v>
                </c:pt>
                <c:pt idx="178">
                  <c:v>15.86</c:v>
                </c:pt>
                <c:pt idx="179">
                  <c:v>15.91</c:v>
                </c:pt>
                <c:pt idx="180">
                  <c:v>16.75</c:v>
                </c:pt>
                <c:pt idx="181">
                  <c:v>15.28</c:v>
                </c:pt>
                <c:pt idx="182">
                  <c:v>15.56</c:v>
                </c:pt>
                <c:pt idx="183">
                  <c:v>16.64</c:v>
                </c:pt>
                <c:pt idx="184">
                  <c:v>17.100000000000001</c:v>
                </c:pt>
                <c:pt idx="185">
                  <c:v>17.34</c:v>
                </c:pt>
                <c:pt idx="186">
                  <c:v>17.510000000000002</c:v>
                </c:pt>
                <c:pt idx="187">
                  <c:v>17.600000000000001</c:v>
                </c:pt>
                <c:pt idx="188">
                  <c:v>17.829999999999998</c:v>
                </c:pt>
                <c:pt idx="189">
                  <c:v>17.12</c:v>
                </c:pt>
                <c:pt idx="190">
                  <c:v>17.86</c:v>
                </c:pt>
                <c:pt idx="191">
                  <c:v>18.64</c:v>
                </c:pt>
                <c:pt idx="192">
                  <c:v>18.920000000000002</c:v>
                </c:pt>
                <c:pt idx="193">
                  <c:v>17.64</c:v>
                </c:pt>
                <c:pt idx="194">
                  <c:v>17.77</c:v>
                </c:pt>
                <c:pt idx="195">
                  <c:v>18.27</c:v>
                </c:pt>
                <c:pt idx="196">
                  <c:v>18.46</c:v>
                </c:pt>
                <c:pt idx="197">
                  <c:v>18.260000000000002</c:v>
                </c:pt>
                <c:pt idx="198">
                  <c:v>17.440000000000001</c:v>
                </c:pt>
                <c:pt idx="199">
                  <c:v>17.47</c:v>
                </c:pt>
                <c:pt idx="200">
                  <c:v>18.5</c:v>
                </c:pt>
                <c:pt idx="201">
                  <c:v>19.489999999999998</c:v>
                </c:pt>
                <c:pt idx="202">
                  <c:v>19.63</c:v>
                </c:pt>
                <c:pt idx="203">
                  <c:v>19.23</c:v>
                </c:pt>
                <c:pt idx="204">
                  <c:v>19.600000000000001</c:v>
                </c:pt>
                <c:pt idx="205">
                  <c:v>17.23</c:v>
                </c:pt>
                <c:pt idx="206">
                  <c:v>17.88</c:v>
                </c:pt>
                <c:pt idx="207">
                  <c:v>18</c:v>
                </c:pt>
                <c:pt idx="208">
                  <c:v>18.52</c:v>
                </c:pt>
                <c:pt idx="209">
                  <c:v>20.51</c:v>
                </c:pt>
                <c:pt idx="210">
                  <c:v>21.29</c:v>
                </c:pt>
                <c:pt idx="211">
                  <c:v>20.28</c:v>
                </c:pt>
                <c:pt idx="212">
                  <c:v>22.01</c:v>
                </c:pt>
                <c:pt idx="213">
                  <c:v>20.49</c:v>
                </c:pt>
                <c:pt idx="214">
                  <c:v>21.11</c:v>
                </c:pt>
                <c:pt idx="215">
                  <c:v>22.08</c:v>
                </c:pt>
                <c:pt idx="216">
                  <c:v>22.58</c:v>
                </c:pt>
                <c:pt idx="217">
                  <c:v>20.65</c:v>
                </c:pt>
                <c:pt idx="218">
                  <c:v>22.21</c:v>
                </c:pt>
                <c:pt idx="219">
                  <c:v>23.57</c:v>
                </c:pt>
                <c:pt idx="220">
                  <c:v>22.59</c:v>
                </c:pt>
                <c:pt idx="221">
                  <c:v>24.72</c:v>
                </c:pt>
                <c:pt idx="222">
                  <c:v>23.11</c:v>
                </c:pt>
                <c:pt idx="223">
                  <c:v>20.54</c:v>
                </c:pt>
                <c:pt idx="224">
                  <c:v>21.27</c:v>
                </c:pt>
                <c:pt idx="225">
                  <c:v>23.09</c:v>
                </c:pt>
                <c:pt idx="226">
                  <c:v>24.41</c:v>
                </c:pt>
                <c:pt idx="227">
                  <c:v>27.61</c:v>
                </c:pt>
                <c:pt idx="228">
                  <c:v>29.25</c:v>
                </c:pt>
                <c:pt idx="229">
                  <c:v>24.19</c:v>
                </c:pt>
                <c:pt idx="230">
                  <c:v>25.93</c:v>
                </c:pt>
                <c:pt idx="231">
                  <c:v>28</c:v>
                </c:pt>
                <c:pt idx="232">
                  <c:v>25.4</c:v>
                </c:pt>
                <c:pt idx="233">
                  <c:v>26.59</c:v>
                </c:pt>
                <c:pt idx="234">
                  <c:v>29.39</c:v>
                </c:pt>
                <c:pt idx="235">
                  <c:v>26.74</c:v>
                </c:pt>
                <c:pt idx="236">
                  <c:v>25</c:v>
                </c:pt>
                <c:pt idx="237">
                  <c:v>28.13</c:v>
                </c:pt>
                <c:pt idx="238">
                  <c:v>28.46</c:v>
                </c:pt>
                <c:pt idx="239">
                  <c:v>29.04</c:v>
                </c:pt>
                <c:pt idx="240">
                  <c:v>28.35</c:v>
                </c:pt>
                <c:pt idx="241">
                  <c:v>26.13</c:v>
                </c:pt>
                <c:pt idx="242">
                  <c:v>26.44</c:v>
                </c:pt>
                <c:pt idx="243">
                  <c:v>25.84</c:v>
                </c:pt>
                <c:pt idx="244">
                  <c:v>26.28</c:v>
                </c:pt>
                <c:pt idx="245">
                  <c:v>28.74</c:v>
                </c:pt>
                <c:pt idx="246">
                  <c:v>29.95</c:v>
                </c:pt>
                <c:pt idx="247">
                  <c:v>31.01</c:v>
                </c:pt>
                <c:pt idx="248">
                  <c:v>31.38</c:v>
                </c:pt>
                <c:pt idx="249">
                  <c:v>29.86</c:v>
                </c:pt>
                <c:pt idx="250">
                  <c:v>28.3</c:v>
                </c:pt>
                <c:pt idx="251">
                  <c:v>32.17</c:v>
                </c:pt>
                <c:pt idx="252">
                  <c:v>29.9</c:v>
                </c:pt>
                <c:pt idx="253">
                  <c:v>24.15</c:v>
                </c:pt>
                <c:pt idx="254">
                  <c:v>23.73</c:v>
                </c:pt>
                <c:pt idx="255">
                  <c:v>25.83</c:v>
                </c:pt>
                <c:pt idx="256">
                  <c:v>25.61</c:v>
                </c:pt>
                <c:pt idx="257">
                  <c:v>25.08</c:v>
                </c:pt>
                <c:pt idx="258">
                  <c:v>25.38</c:v>
                </c:pt>
                <c:pt idx="259">
                  <c:v>25</c:v>
                </c:pt>
                <c:pt idx="260">
                  <c:v>23.08</c:v>
                </c:pt>
                <c:pt idx="261">
                  <c:v>25.64</c:v>
                </c:pt>
                <c:pt idx="262">
                  <c:v>27.07</c:v>
                </c:pt>
                <c:pt idx="263">
                  <c:v>27.75</c:v>
                </c:pt>
                <c:pt idx="264">
                  <c:v>27.5</c:v>
                </c:pt>
                <c:pt idx="265">
                  <c:v>26.55</c:v>
                </c:pt>
                <c:pt idx="266">
                  <c:v>26.71</c:v>
                </c:pt>
                <c:pt idx="267">
                  <c:v>26.75</c:v>
                </c:pt>
                <c:pt idx="268">
                  <c:v>25.61</c:v>
                </c:pt>
                <c:pt idx="269">
                  <c:v>23.18</c:v>
                </c:pt>
                <c:pt idx="270">
                  <c:v>21.25</c:v>
                </c:pt>
                <c:pt idx="271">
                  <c:v>23.29</c:v>
                </c:pt>
                <c:pt idx="272">
                  <c:v>21.22</c:v>
                </c:pt>
                <c:pt idx="273">
                  <c:v>23.7</c:v>
                </c:pt>
                <c:pt idx="274">
                  <c:v>24.59</c:v>
                </c:pt>
                <c:pt idx="275">
                  <c:v>23.48</c:v>
                </c:pt>
                <c:pt idx="276">
                  <c:v>21.07</c:v>
                </c:pt>
                <c:pt idx="277">
                  <c:v>19.34</c:v>
                </c:pt>
                <c:pt idx="278">
                  <c:v>19.989999999999998</c:v>
                </c:pt>
                <c:pt idx="279">
                  <c:v>21.48</c:v>
                </c:pt>
                <c:pt idx="280">
                  <c:v>22.59</c:v>
                </c:pt>
                <c:pt idx="281">
                  <c:v>22.98</c:v>
                </c:pt>
                <c:pt idx="282">
                  <c:v>23.37</c:v>
                </c:pt>
                <c:pt idx="283">
                  <c:v>23.71</c:v>
                </c:pt>
                <c:pt idx="284">
                  <c:v>23.76</c:v>
                </c:pt>
                <c:pt idx="285">
                  <c:v>24.25</c:v>
                </c:pt>
                <c:pt idx="286">
                  <c:v>23.63</c:v>
                </c:pt>
                <c:pt idx="287">
                  <c:v>24.65</c:v>
                </c:pt>
                <c:pt idx="288">
                  <c:v>25.16</c:v>
                </c:pt>
                <c:pt idx="289">
                  <c:v>23.52</c:v>
                </c:pt>
                <c:pt idx="290">
                  <c:v>23.41</c:v>
                </c:pt>
                <c:pt idx="291">
                  <c:v>23.31</c:v>
                </c:pt>
                <c:pt idx="292">
                  <c:v>23.16</c:v>
                </c:pt>
                <c:pt idx="293">
                  <c:v>23.42</c:v>
                </c:pt>
                <c:pt idx="294">
                  <c:v>21.79</c:v>
                </c:pt>
                <c:pt idx="295">
                  <c:v>20</c:v>
                </c:pt>
                <c:pt idx="296">
                  <c:v>20.51</c:v>
                </c:pt>
                <c:pt idx="297">
                  <c:v>22.76</c:v>
                </c:pt>
                <c:pt idx="298">
                  <c:v>23.46</c:v>
                </c:pt>
                <c:pt idx="299">
                  <c:v>24.34</c:v>
                </c:pt>
                <c:pt idx="300">
                  <c:v>23.47</c:v>
                </c:pt>
                <c:pt idx="301">
                  <c:v>21.63</c:v>
                </c:pt>
                <c:pt idx="302">
                  <c:v>20.8</c:v>
                </c:pt>
                <c:pt idx="303">
                  <c:v>20.41</c:v>
                </c:pt>
                <c:pt idx="304">
                  <c:v>20.59</c:v>
                </c:pt>
                <c:pt idx="305">
                  <c:v>20.2</c:v>
                </c:pt>
                <c:pt idx="306">
                  <c:v>22.02</c:v>
                </c:pt>
                <c:pt idx="307">
                  <c:v>21.71</c:v>
                </c:pt>
                <c:pt idx="308">
                  <c:v>21.26</c:v>
                </c:pt>
                <c:pt idx="309">
                  <c:v>19.649999999999999</c:v>
                </c:pt>
                <c:pt idx="310">
                  <c:v>20.97</c:v>
                </c:pt>
                <c:pt idx="311">
                  <c:v>21.26</c:v>
                </c:pt>
                <c:pt idx="312">
                  <c:v>22.73</c:v>
                </c:pt>
                <c:pt idx="313">
                  <c:v>20.05</c:v>
                </c:pt>
                <c:pt idx="314">
                  <c:v>20.58</c:v>
                </c:pt>
                <c:pt idx="315">
                  <c:v>20.350000000000001</c:v>
                </c:pt>
                <c:pt idx="316">
                  <c:v>19.440000000000001</c:v>
                </c:pt>
                <c:pt idx="317">
                  <c:v>18.850000000000001</c:v>
                </c:pt>
                <c:pt idx="318">
                  <c:v>19.059999999999999</c:v>
                </c:pt>
                <c:pt idx="319">
                  <c:v>19.34</c:v>
                </c:pt>
                <c:pt idx="320">
                  <c:v>19.52</c:v>
                </c:pt>
                <c:pt idx="321">
                  <c:v>19.809999999999999</c:v>
                </c:pt>
                <c:pt idx="322">
                  <c:v>20.48</c:v>
                </c:pt>
                <c:pt idx="323">
                  <c:v>20.97</c:v>
                </c:pt>
                <c:pt idx="324">
                  <c:v>21.54</c:v>
                </c:pt>
                <c:pt idx="325">
                  <c:v>19.559999999999999</c:v>
                </c:pt>
                <c:pt idx="326">
                  <c:v>19.63</c:v>
                </c:pt>
                <c:pt idx="327">
                  <c:v>20.399999999999999</c:v>
                </c:pt>
                <c:pt idx="328">
                  <c:v>20.61</c:v>
                </c:pt>
                <c:pt idx="329">
                  <c:v>19.760000000000002</c:v>
                </c:pt>
                <c:pt idx="330">
                  <c:v>19.5</c:v>
                </c:pt>
                <c:pt idx="331">
                  <c:v>18.96</c:v>
                </c:pt>
                <c:pt idx="332">
                  <c:v>20.059999999999999</c:v>
                </c:pt>
                <c:pt idx="333">
                  <c:v>20.75</c:v>
                </c:pt>
                <c:pt idx="334">
                  <c:v>20.73</c:v>
                </c:pt>
                <c:pt idx="335">
                  <c:v>20.68</c:v>
                </c:pt>
                <c:pt idx="336">
                  <c:v>18.37</c:v>
                </c:pt>
                <c:pt idx="337">
                  <c:v>16.46</c:v>
                </c:pt>
                <c:pt idx="338">
                  <c:v>16.61</c:v>
                </c:pt>
                <c:pt idx="339">
                  <c:v>17.440000000000001</c:v>
                </c:pt>
                <c:pt idx="340">
                  <c:v>17.600000000000001</c:v>
                </c:pt>
                <c:pt idx="341">
                  <c:v>16.97</c:v>
                </c:pt>
                <c:pt idx="342">
                  <c:v>16.97</c:v>
                </c:pt>
                <c:pt idx="343">
                  <c:v>17.72</c:v>
                </c:pt>
                <c:pt idx="344">
                  <c:v>16.170000000000002</c:v>
                </c:pt>
                <c:pt idx="345">
                  <c:v>14.38</c:v>
                </c:pt>
                <c:pt idx="346">
                  <c:v>14.04</c:v>
                </c:pt>
                <c:pt idx="347">
                  <c:v>14.44</c:v>
                </c:pt>
                <c:pt idx="348">
                  <c:v>14.02</c:v>
                </c:pt>
                <c:pt idx="349">
                  <c:v>12.6</c:v>
                </c:pt>
                <c:pt idx="350">
                  <c:v>14.11</c:v>
                </c:pt>
                <c:pt idx="351">
                  <c:v>15.51</c:v>
                </c:pt>
                <c:pt idx="352">
                  <c:v>15.94</c:v>
                </c:pt>
                <c:pt idx="353">
                  <c:v>16.739999999999998</c:v>
                </c:pt>
                <c:pt idx="354">
                  <c:v>17.95</c:v>
                </c:pt>
                <c:pt idx="355">
                  <c:v>18.899999999999999</c:v>
                </c:pt>
                <c:pt idx="356">
                  <c:v>20.170000000000002</c:v>
                </c:pt>
                <c:pt idx="357">
                  <c:v>19.13</c:v>
                </c:pt>
                <c:pt idx="358">
                  <c:v>18.57</c:v>
                </c:pt>
                <c:pt idx="359">
                  <c:v>19.66</c:v>
                </c:pt>
                <c:pt idx="360">
                  <c:v>18.260000000000002</c:v>
                </c:pt>
                <c:pt idx="361">
                  <c:v>16.61</c:v>
                </c:pt>
                <c:pt idx="362">
                  <c:v>17.38</c:v>
                </c:pt>
                <c:pt idx="363">
                  <c:v>18.57</c:v>
                </c:pt>
                <c:pt idx="364">
                  <c:v>16.03</c:v>
                </c:pt>
                <c:pt idx="365">
                  <c:v>15.49</c:v>
                </c:pt>
                <c:pt idx="366">
                  <c:v>16.670000000000002</c:v>
                </c:pt>
                <c:pt idx="367">
                  <c:v>15.69</c:v>
                </c:pt>
                <c:pt idx="368">
                  <c:v>17.7</c:v>
                </c:pt>
                <c:pt idx="369">
                  <c:v>18.62</c:v>
                </c:pt>
                <c:pt idx="370">
                  <c:v>18.27</c:v>
                </c:pt>
                <c:pt idx="371">
                  <c:v>19.23</c:v>
                </c:pt>
                <c:pt idx="372">
                  <c:v>17.989999999999998</c:v>
                </c:pt>
                <c:pt idx="373">
                  <c:v>17.79</c:v>
                </c:pt>
                <c:pt idx="374">
                  <c:v>17.3</c:v>
                </c:pt>
                <c:pt idx="375">
                  <c:v>18.329999999999998</c:v>
                </c:pt>
                <c:pt idx="376">
                  <c:v>17.760000000000002</c:v>
                </c:pt>
                <c:pt idx="377">
                  <c:v>17.399999999999999</c:v>
                </c:pt>
                <c:pt idx="378">
                  <c:v>17.2</c:v>
                </c:pt>
                <c:pt idx="379">
                  <c:v>15.82</c:v>
                </c:pt>
                <c:pt idx="380">
                  <c:v>15.35</c:v>
                </c:pt>
                <c:pt idx="381">
                  <c:v>17.41</c:v>
                </c:pt>
                <c:pt idx="382">
                  <c:v>17.05</c:v>
                </c:pt>
                <c:pt idx="383">
                  <c:v>17.420000000000002</c:v>
                </c:pt>
                <c:pt idx="384">
                  <c:v>17.88</c:v>
                </c:pt>
                <c:pt idx="385">
                  <c:v>17.579999999999998</c:v>
                </c:pt>
                <c:pt idx="386">
                  <c:v>17.86</c:v>
                </c:pt>
                <c:pt idx="387">
                  <c:v>17.48</c:v>
                </c:pt>
                <c:pt idx="388">
                  <c:v>16.47</c:v>
                </c:pt>
                <c:pt idx="389">
                  <c:v>17.5</c:v>
                </c:pt>
                <c:pt idx="390">
                  <c:v>17.2</c:v>
                </c:pt>
                <c:pt idx="391">
                  <c:v>17.940000000000001</c:v>
                </c:pt>
                <c:pt idx="392">
                  <c:v>18.3</c:v>
                </c:pt>
                <c:pt idx="393">
                  <c:v>17.73</c:v>
                </c:pt>
                <c:pt idx="394">
                  <c:v>18.02</c:v>
                </c:pt>
                <c:pt idx="395">
                  <c:v>18.29</c:v>
                </c:pt>
                <c:pt idx="396">
                  <c:v>19.170000000000002</c:v>
                </c:pt>
                <c:pt idx="397">
                  <c:v>17.86</c:v>
                </c:pt>
                <c:pt idx="398">
                  <c:v>18.66</c:v>
                </c:pt>
                <c:pt idx="399">
                  <c:v>18.47</c:v>
                </c:pt>
                <c:pt idx="400">
                  <c:v>18.850000000000001</c:v>
                </c:pt>
                <c:pt idx="401">
                  <c:v>18.64</c:v>
                </c:pt>
                <c:pt idx="402">
                  <c:v>19.78</c:v>
                </c:pt>
                <c:pt idx="403">
                  <c:v>19.39</c:v>
                </c:pt>
                <c:pt idx="404">
                  <c:v>20.65</c:v>
                </c:pt>
                <c:pt idx="405">
                  <c:v>20.99</c:v>
                </c:pt>
                <c:pt idx="406">
                  <c:v>21.58</c:v>
                </c:pt>
                <c:pt idx="407">
                  <c:v>22.54</c:v>
                </c:pt>
                <c:pt idx="408">
                  <c:v>21.16</c:v>
                </c:pt>
                <c:pt idx="409">
                  <c:v>21.3</c:v>
                </c:pt>
                <c:pt idx="410">
                  <c:v>20.61</c:v>
                </c:pt>
                <c:pt idx="411">
                  <c:v>20.32</c:v>
                </c:pt>
                <c:pt idx="412">
                  <c:v>20.89</c:v>
                </c:pt>
                <c:pt idx="413">
                  <c:v>21.34</c:v>
                </c:pt>
                <c:pt idx="414">
                  <c:v>20.68</c:v>
                </c:pt>
                <c:pt idx="415">
                  <c:v>21.12</c:v>
                </c:pt>
                <c:pt idx="416">
                  <c:v>21.36</c:v>
                </c:pt>
                <c:pt idx="417">
                  <c:v>22.41</c:v>
                </c:pt>
                <c:pt idx="418">
                  <c:v>22.86</c:v>
                </c:pt>
                <c:pt idx="419">
                  <c:v>22.97</c:v>
                </c:pt>
                <c:pt idx="420">
                  <c:v>22.56</c:v>
                </c:pt>
                <c:pt idx="421">
                  <c:v>22.63</c:v>
                </c:pt>
                <c:pt idx="422">
                  <c:v>22.55</c:v>
                </c:pt>
                <c:pt idx="423">
                  <c:v>22.64</c:v>
                </c:pt>
                <c:pt idx="424">
                  <c:v>23.12</c:v>
                </c:pt>
                <c:pt idx="425">
                  <c:v>23.17</c:v>
                </c:pt>
                <c:pt idx="426">
                  <c:v>23.81</c:v>
                </c:pt>
                <c:pt idx="427">
                  <c:v>21.59</c:v>
                </c:pt>
                <c:pt idx="428">
                  <c:v>21.56</c:v>
                </c:pt>
                <c:pt idx="429">
                  <c:v>22.66</c:v>
                </c:pt>
                <c:pt idx="430">
                  <c:v>23.3</c:v>
                </c:pt>
                <c:pt idx="431">
                  <c:v>23.15</c:v>
                </c:pt>
                <c:pt idx="432">
                  <c:v>22.35</c:v>
                </c:pt>
                <c:pt idx="433">
                  <c:v>19.420000000000002</c:v>
                </c:pt>
                <c:pt idx="434">
                  <c:v>21.01</c:v>
                </c:pt>
                <c:pt idx="435">
                  <c:v>21.36</c:v>
                </c:pt>
                <c:pt idx="436">
                  <c:v>21.72</c:v>
                </c:pt>
                <c:pt idx="437">
                  <c:v>21.98</c:v>
                </c:pt>
                <c:pt idx="438">
                  <c:v>22.85</c:v>
                </c:pt>
                <c:pt idx="439">
                  <c:v>22.42</c:v>
                </c:pt>
                <c:pt idx="440">
                  <c:v>22.2</c:v>
                </c:pt>
                <c:pt idx="441">
                  <c:v>21.44</c:v>
                </c:pt>
                <c:pt idx="442">
                  <c:v>22.5</c:v>
                </c:pt>
                <c:pt idx="443">
                  <c:v>21.85</c:v>
                </c:pt>
                <c:pt idx="444">
                  <c:v>22.78</c:v>
                </c:pt>
                <c:pt idx="445">
                  <c:v>21.54</c:v>
                </c:pt>
                <c:pt idx="446">
                  <c:v>21.47</c:v>
                </c:pt>
                <c:pt idx="447">
                  <c:v>22.45</c:v>
                </c:pt>
                <c:pt idx="448">
                  <c:v>23</c:v>
                </c:pt>
                <c:pt idx="449">
                  <c:v>23.16</c:v>
                </c:pt>
                <c:pt idx="450">
                  <c:v>23.5</c:v>
                </c:pt>
                <c:pt idx="451">
                  <c:v>23.6</c:v>
                </c:pt>
                <c:pt idx="452">
                  <c:v>24.43</c:v>
                </c:pt>
                <c:pt idx="453">
                  <c:v>25.09</c:v>
                </c:pt>
                <c:pt idx="454">
                  <c:v>25.7</c:v>
                </c:pt>
                <c:pt idx="455">
                  <c:v>25.64</c:v>
                </c:pt>
                <c:pt idx="456">
                  <c:v>25.77</c:v>
                </c:pt>
                <c:pt idx="457">
                  <c:v>23.46</c:v>
                </c:pt>
                <c:pt idx="458">
                  <c:v>22.8</c:v>
                </c:pt>
                <c:pt idx="459">
                  <c:v>21.97</c:v>
                </c:pt>
                <c:pt idx="460">
                  <c:v>23.01</c:v>
                </c:pt>
                <c:pt idx="461">
                  <c:v>23.75</c:v>
                </c:pt>
                <c:pt idx="462">
                  <c:v>24.14</c:v>
                </c:pt>
                <c:pt idx="463">
                  <c:v>24.61</c:v>
                </c:pt>
                <c:pt idx="464">
                  <c:v>24.78</c:v>
                </c:pt>
                <c:pt idx="465">
                  <c:v>23.99</c:v>
                </c:pt>
                <c:pt idx="466">
                  <c:v>24.24</c:v>
                </c:pt>
                <c:pt idx="467">
                  <c:v>23.55</c:v>
                </c:pt>
                <c:pt idx="468">
                  <c:v>24.15</c:v>
                </c:pt>
                <c:pt idx="469">
                  <c:v>24.53</c:v>
                </c:pt>
                <c:pt idx="470">
                  <c:v>25.05</c:v>
                </c:pt>
                <c:pt idx="471">
                  <c:v>26.25</c:v>
                </c:pt>
                <c:pt idx="472">
                  <c:v>25.54</c:v>
                </c:pt>
                <c:pt idx="473">
                  <c:v>27.08</c:v>
                </c:pt>
                <c:pt idx="474">
                  <c:v>26.58</c:v>
                </c:pt>
                <c:pt idx="475">
                  <c:v>27.41</c:v>
                </c:pt>
                <c:pt idx="476">
                  <c:v>27.02</c:v>
                </c:pt>
                <c:pt idx="477">
                  <c:v>25.71</c:v>
                </c:pt>
                <c:pt idx="478">
                  <c:v>25.78</c:v>
                </c:pt>
                <c:pt idx="479">
                  <c:v>26.38</c:v>
                </c:pt>
                <c:pt idx="480">
                  <c:v>28.13</c:v>
                </c:pt>
                <c:pt idx="481">
                  <c:v>24.39</c:v>
                </c:pt>
                <c:pt idx="482">
                  <c:v>21.32</c:v>
                </c:pt>
                <c:pt idx="483">
                  <c:v>26.67</c:v>
                </c:pt>
                <c:pt idx="484">
                  <c:v>29.95</c:v>
                </c:pt>
                <c:pt idx="485">
                  <c:v>30.44</c:v>
                </c:pt>
                <c:pt idx="486">
                  <c:v>32.119999999999997</c:v>
                </c:pt>
                <c:pt idx="487">
                  <c:v>33.14</c:v>
                </c:pt>
                <c:pt idx="488">
                  <c:v>32.409999999999997</c:v>
                </c:pt>
                <c:pt idx="489">
                  <c:v>32.26</c:v>
                </c:pt>
                <c:pt idx="490">
                  <c:v>35.74</c:v>
                </c:pt>
                <c:pt idx="491">
                  <c:v>37.93</c:v>
                </c:pt>
                <c:pt idx="492">
                  <c:v>35.35</c:v>
                </c:pt>
                <c:pt idx="493">
                  <c:v>32.89</c:v>
                </c:pt>
                <c:pt idx="494">
                  <c:v>33.590000000000003</c:v>
                </c:pt>
                <c:pt idx="495">
                  <c:v>34.61</c:v>
                </c:pt>
                <c:pt idx="496">
                  <c:v>33.94</c:v>
                </c:pt>
                <c:pt idx="497">
                  <c:v>34.79</c:v>
                </c:pt>
                <c:pt idx="498">
                  <c:v>36.56</c:v>
                </c:pt>
                <c:pt idx="499">
                  <c:v>35.69</c:v>
                </c:pt>
                <c:pt idx="500">
                  <c:v>33.979999999999997</c:v>
                </c:pt>
                <c:pt idx="501">
                  <c:v>36.36</c:v>
                </c:pt>
                <c:pt idx="502">
                  <c:v>36.46</c:v>
                </c:pt>
                <c:pt idx="503">
                  <c:v>38.25</c:v>
                </c:pt>
                <c:pt idx="504">
                  <c:v>32.79</c:v>
                </c:pt>
                <c:pt idx="505">
                  <c:v>29.32</c:v>
                </c:pt>
                <c:pt idx="506">
                  <c:v>29.24</c:v>
                </c:pt>
                <c:pt idx="507">
                  <c:v>26.87</c:v>
                </c:pt>
                <c:pt idx="508">
                  <c:v>26.38</c:v>
                </c:pt>
                <c:pt idx="509">
                  <c:v>25.21</c:v>
                </c:pt>
                <c:pt idx="510">
                  <c:v>28.53</c:v>
                </c:pt>
                <c:pt idx="511">
                  <c:v>27.73</c:v>
                </c:pt>
                <c:pt idx="512">
                  <c:v>25.32</c:v>
                </c:pt>
                <c:pt idx="513">
                  <c:v>26.75</c:v>
                </c:pt>
                <c:pt idx="514">
                  <c:v>28.71</c:v>
                </c:pt>
                <c:pt idx="515">
                  <c:v>27.22</c:v>
                </c:pt>
                <c:pt idx="516">
                  <c:v>30.56</c:v>
                </c:pt>
                <c:pt idx="517">
                  <c:v>25.81</c:v>
                </c:pt>
                <c:pt idx="518">
                  <c:v>27.42</c:v>
                </c:pt>
                <c:pt idx="519">
                  <c:v>28.22</c:v>
                </c:pt>
                <c:pt idx="520">
                  <c:v>26.47</c:v>
                </c:pt>
                <c:pt idx="521">
                  <c:v>29.57</c:v>
                </c:pt>
                <c:pt idx="522">
                  <c:v>30.6</c:v>
                </c:pt>
                <c:pt idx="523">
                  <c:v>28.18</c:v>
                </c:pt>
                <c:pt idx="524">
                  <c:v>26.14</c:v>
                </c:pt>
                <c:pt idx="525">
                  <c:v>25.18</c:v>
                </c:pt>
                <c:pt idx="526">
                  <c:v>28.34</c:v>
                </c:pt>
                <c:pt idx="527">
                  <c:v>30.2</c:v>
                </c:pt>
                <c:pt idx="528">
                  <c:v>29.76</c:v>
                </c:pt>
                <c:pt idx="529">
                  <c:v>29.88</c:v>
                </c:pt>
                <c:pt idx="530">
                  <c:v>28.73</c:v>
                </c:pt>
                <c:pt idx="531">
                  <c:v>27.84</c:v>
                </c:pt>
                <c:pt idx="532">
                  <c:v>28.6</c:v>
                </c:pt>
                <c:pt idx="533">
                  <c:v>27.81</c:v>
                </c:pt>
                <c:pt idx="534">
                  <c:v>28.78</c:v>
                </c:pt>
                <c:pt idx="535">
                  <c:v>29.96</c:v>
                </c:pt>
                <c:pt idx="536">
                  <c:v>30.22</c:v>
                </c:pt>
                <c:pt idx="537">
                  <c:v>29.91</c:v>
                </c:pt>
                <c:pt idx="538">
                  <c:v>32.15</c:v>
                </c:pt>
                <c:pt idx="539">
                  <c:v>30.76</c:v>
                </c:pt>
                <c:pt idx="540">
                  <c:v>32.01</c:v>
                </c:pt>
                <c:pt idx="541">
                  <c:v>28.56</c:v>
                </c:pt>
                <c:pt idx="542">
                  <c:v>27.98</c:v>
                </c:pt>
                <c:pt idx="543">
                  <c:v>27.91</c:v>
                </c:pt>
                <c:pt idx="544">
                  <c:v>28.93</c:v>
                </c:pt>
                <c:pt idx="545">
                  <c:v>29.38</c:v>
                </c:pt>
                <c:pt idx="546">
                  <c:v>30.42</c:v>
                </c:pt>
                <c:pt idx="547">
                  <c:v>29.63</c:v>
                </c:pt>
                <c:pt idx="548">
                  <c:v>29.19</c:v>
                </c:pt>
              </c:numCache>
            </c:numRef>
          </c:val>
          <c:smooth val="0"/>
          <c:extLst>
            <c:ext xmlns:c16="http://schemas.microsoft.com/office/drawing/2014/chart" uri="{C3380CC4-5D6E-409C-BE32-E72D297353CC}">
              <c16:uniqueId val="{00000009-E851-E448-9B8A-636B493E0E79}"/>
            </c:ext>
          </c:extLst>
        </c:ser>
        <c:dLbls>
          <c:showLegendKey val="0"/>
          <c:showVal val="0"/>
          <c:showCatName val="0"/>
          <c:showSerName val="0"/>
          <c:showPercent val="0"/>
          <c:showBubbleSize val="0"/>
        </c:dLbls>
        <c:smooth val="0"/>
        <c:axId val="162342400"/>
        <c:axId val="162344128"/>
      </c:lineChart>
      <c:dateAx>
        <c:axId val="162342400"/>
        <c:scaling>
          <c:orientation val="minMax"/>
          <c:max val="45930"/>
          <c:min val="3104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spc="0" baseline="0">
                <a:solidFill>
                  <a:schemeClr val="tx1"/>
                </a:solidFill>
                <a:latin typeface="+mn-lt"/>
                <a:ea typeface="+mn-ea"/>
                <a:cs typeface="+mn-cs"/>
              </a:defRPr>
            </a:pPr>
            <a:endParaRPr lang="en-US"/>
          </a:p>
        </c:txPr>
        <c:crossAx val="162344128"/>
        <c:crosses val="autoZero"/>
        <c:auto val="1"/>
        <c:lblOffset val="100"/>
        <c:baseTimeUnit val="months"/>
        <c:majorUnit val="5"/>
        <c:majorTimeUnit val="years"/>
      </c:dateAx>
      <c:valAx>
        <c:axId val="162344128"/>
        <c:scaling>
          <c:orientation val="minMax"/>
          <c:max val="40"/>
        </c:scaling>
        <c:delete val="0"/>
        <c:axPos val="l"/>
        <c:numFmt formatCode="[=40]0&quot;x&quot;;0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10" baseline="0">
                <a:solidFill>
                  <a:schemeClr val="tx1"/>
                </a:solidFill>
                <a:latin typeface="+mn-lt"/>
                <a:ea typeface="+mn-ea"/>
                <a:cs typeface="+mn-cs"/>
              </a:defRPr>
            </a:pPr>
            <a:endParaRPr lang="en-US"/>
          </a:p>
        </c:txPr>
        <c:crossAx val="1623424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cat>
            <c:numRef>
              <c:f>Sheet1!$A$2:$A$47</c:f>
              <c:numCache>
                <c:formatCode>m/d/yy</c:formatCode>
                <c:ptCount val="46"/>
                <c:pt idx="0">
                  <c:v>31777</c:v>
                </c:pt>
                <c:pt idx="1">
                  <c:v>32142</c:v>
                </c:pt>
                <c:pt idx="2">
                  <c:v>32508</c:v>
                </c:pt>
                <c:pt idx="3">
                  <c:v>32873</c:v>
                </c:pt>
                <c:pt idx="4">
                  <c:v>33238</c:v>
                </c:pt>
                <c:pt idx="5">
                  <c:v>33603</c:v>
                </c:pt>
                <c:pt idx="6">
                  <c:v>33969</c:v>
                </c:pt>
                <c:pt idx="7">
                  <c:v>34334</c:v>
                </c:pt>
                <c:pt idx="8">
                  <c:v>34699</c:v>
                </c:pt>
                <c:pt idx="9">
                  <c:v>35064</c:v>
                </c:pt>
                <c:pt idx="10">
                  <c:v>35430</c:v>
                </c:pt>
                <c:pt idx="11">
                  <c:v>35795</c:v>
                </c:pt>
                <c:pt idx="12">
                  <c:v>36160</c:v>
                </c:pt>
                <c:pt idx="13">
                  <c:v>36525</c:v>
                </c:pt>
                <c:pt idx="14">
                  <c:v>36891</c:v>
                </c:pt>
                <c:pt idx="15">
                  <c:v>37256</c:v>
                </c:pt>
                <c:pt idx="16">
                  <c:v>37621</c:v>
                </c:pt>
                <c:pt idx="17">
                  <c:v>37986</c:v>
                </c:pt>
                <c:pt idx="18">
                  <c:v>38352</c:v>
                </c:pt>
                <c:pt idx="19">
                  <c:v>38717</c:v>
                </c:pt>
                <c:pt idx="20">
                  <c:v>39082</c:v>
                </c:pt>
                <c:pt idx="21">
                  <c:v>39447</c:v>
                </c:pt>
                <c:pt idx="22">
                  <c:v>39813</c:v>
                </c:pt>
                <c:pt idx="23">
                  <c:v>40178</c:v>
                </c:pt>
                <c:pt idx="24">
                  <c:v>40543</c:v>
                </c:pt>
                <c:pt idx="25">
                  <c:v>40908</c:v>
                </c:pt>
                <c:pt idx="26">
                  <c:v>41274</c:v>
                </c:pt>
                <c:pt idx="27">
                  <c:v>41639</c:v>
                </c:pt>
                <c:pt idx="28">
                  <c:v>42004</c:v>
                </c:pt>
                <c:pt idx="29">
                  <c:v>42369</c:v>
                </c:pt>
                <c:pt idx="30">
                  <c:v>42735</c:v>
                </c:pt>
                <c:pt idx="31">
                  <c:v>43100</c:v>
                </c:pt>
                <c:pt idx="32">
                  <c:v>43465</c:v>
                </c:pt>
                <c:pt idx="33">
                  <c:v>43830</c:v>
                </c:pt>
                <c:pt idx="34">
                  <c:v>44196</c:v>
                </c:pt>
                <c:pt idx="35">
                  <c:v>44561</c:v>
                </c:pt>
                <c:pt idx="36">
                  <c:v>44926</c:v>
                </c:pt>
                <c:pt idx="37">
                  <c:v>45291</c:v>
                </c:pt>
                <c:pt idx="38">
                  <c:v>45657</c:v>
                </c:pt>
                <c:pt idx="39">
                  <c:v>46022</c:v>
                </c:pt>
                <c:pt idx="40">
                  <c:v>46387</c:v>
                </c:pt>
                <c:pt idx="41">
                  <c:v>46752</c:v>
                </c:pt>
                <c:pt idx="42">
                  <c:v>47118</c:v>
                </c:pt>
                <c:pt idx="43">
                  <c:v>47483</c:v>
                </c:pt>
                <c:pt idx="44">
                  <c:v>47848</c:v>
                </c:pt>
              </c:numCache>
            </c:numRef>
          </c:cat>
          <c:val>
            <c:numRef>
              <c:f>Sheet1!$B$2:$B$47</c:f>
              <c:numCache>
                <c:formatCode>_(* #,##0.00_);_(* \(#,##0.00\);_(* "-"??_);_(@_)</c:formatCode>
                <c:ptCount val="46"/>
                <c:pt idx="0">
                  <c:v>26.355359</c:v>
                </c:pt>
                <c:pt idx="1">
                  <c:v>32.530451999999997</c:v>
                </c:pt>
                <c:pt idx="2">
                  <c:v>45.004809000000002</c:v>
                </c:pt>
                <c:pt idx="3">
                  <c:v>48.762926</c:v>
                </c:pt>
                <c:pt idx="4">
                  <c:v>50.518932</c:v>
                </c:pt>
                <c:pt idx="5">
                  <c:v>54.607453999999997</c:v>
                </c:pt>
                <c:pt idx="6">
                  <c:v>59.864958000000001</c:v>
                </c:pt>
                <c:pt idx="7">
                  <c:v>77.309680999999998</c:v>
                </c:pt>
                <c:pt idx="8">
                  <c:v>101.878593</c:v>
                </c:pt>
                <c:pt idx="9">
                  <c:v>144.40368100000001</c:v>
                </c:pt>
                <c:pt idx="10">
                  <c:v>131.966432</c:v>
                </c:pt>
                <c:pt idx="11">
                  <c:v>137.20312000000001</c:v>
                </c:pt>
                <c:pt idx="12">
                  <c:v>125.611999</c:v>
                </c:pt>
                <c:pt idx="13">
                  <c:v>149.37855099999999</c:v>
                </c:pt>
                <c:pt idx="14">
                  <c:v>204.39362299999999</c:v>
                </c:pt>
                <c:pt idx="15">
                  <c:v>138.96261000000001</c:v>
                </c:pt>
                <c:pt idx="16">
                  <c:v>140.71332000000001</c:v>
                </c:pt>
                <c:pt idx="17">
                  <c:v>166.425522</c:v>
                </c:pt>
                <c:pt idx="18">
                  <c:v>213.026836</c:v>
                </c:pt>
                <c:pt idx="19">
                  <c:v>227.484137</c:v>
                </c:pt>
                <c:pt idx="20">
                  <c:v>247.716193</c:v>
                </c:pt>
                <c:pt idx="21">
                  <c:v>255.64533800000001</c:v>
                </c:pt>
                <c:pt idx="22">
                  <c:v>248.602812</c:v>
                </c:pt>
                <c:pt idx="23">
                  <c:v>226.313366</c:v>
                </c:pt>
                <c:pt idx="24">
                  <c:v>298.31511499999999</c:v>
                </c:pt>
                <c:pt idx="25">
                  <c:v>299.52133800000001</c:v>
                </c:pt>
                <c:pt idx="26">
                  <c:v>291.562116</c:v>
                </c:pt>
                <c:pt idx="27">
                  <c:v>305.58386400000001</c:v>
                </c:pt>
                <c:pt idx="28">
                  <c:v>335.842917</c:v>
                </c:pt>
                <c:pt idx="29">
                  <c:v>335.16786100000002</c:v>
                </c:pt>
                <c:pt idx="30">
                  <c:v>338.93085500000001</c:v>
                </c:pt>
                <c:pt idx="31">
                  <c:v>412.22094399999997</c:v>
                </c:pt>
                <c:pt idx="32">
                  <c:v>468.77828499999998</c:v>
                </c:pt>
                <c:pt idx="33">
                  <c:v>412.30697600000002</c:v>
                </c:pt>
                <c:pt idx="34">
                  <c:v>440.38935800000002</c:v>
                </c:pt>
                <c:pt idx="35">
                  <c:v>555.89251400000001</c:v>
                </c:pt>
                <c:pt idx="36">
                  <c:v>574.08419400000002</c:v>
                </c:pt>
                <c:pt idx="37">
                  <c:v>526.88542500000005</c:v>
                </c:pt>
                <c:pt idx="38">
                  <c:v>0</c:v>
                </c:pt>
                <c:pt idx="39">
                  <c:v>0</c:v>
                </c:pt>
                <c:pt idx="40">
                  <c:v>0</c:v>
                </c:pt>
                <c:pt idx="41">
                  <c:v>0</c:v>
                </c:pt>
                <c:pt idx="42">
                  <c:v>0</c:v>
                </c:pt>
                <c:pt idx="43">
                  <c:v>0</c:v>
                </c:pt>
                <c:pt idx="44">
                  <c:v>0</c:v>
                </c:pt>
                <c:pt idx="45">
                  <c:v>0</c:v>
                </c:pt>
              </c:numCache>
            </c:numRef>
          </c:val>
          <c:extLst>
            <c:ext xmlns:c16="http://schemas.microsoft.com/office/drawing/2014/chart" uri="{C3380CC4-5D6E-409C-BE32-E72D297353CC}">
              <c16:uniqueId val="{00000000-B45B-3F46-B3E8-31C9DE0D83D9}"/>
            </c:ext>
          </c:extLst>
        </c:ser>
        <c:ser>
          <c:idx val="1"/>
          <c:order val="1"/>
          <c:tx>
            <c:strRef>
              <c:f>Sheet1!$C$1</c:f>
              <c:strCache>
                <c:ptCount val="1"/>
                <c:pt idx="0">
                  <c:v>Forecast</c:v>
                </c:pt>
              </c:strCache>
            </c:strRef>
          </c:tx>
          <c:spPr>
            <a:solidFill>
              <a:schemeClr val="accent2"/>
            </a:solidFill>
            <a:ln>
              <a:noFill/>
            </a:ln>
            <a:effectLst/>
          </c:spPr>
          <c:invertIfNegative val="0"/>
          <c:dPt>
            <c:idx val="44"/>
            <c:invertIfNegative val="0"/>
            <c:bubble3D val="0"/>
            <c:spPr>
              <a:solidFill>
                <a:srgbClr val="0E6563"/>
              </a:solidFill>
              <a:ln>
                <a:noFill/>
              </a:ln>
              <a:effectLst/>
            </c:spPr>
            <c:extLst>
              <c:ext xmlns:c16="http://schemas.microsoft.com/office/drawing/2014/chart" uri="{C3380CC4-5D6E-409C-BE32-E72D297353CC}">
                <c16:uniqueId val="{00000002-B45B-3F46-B3E8-31C9DE0D83D9}"/>
              </c:ext>
            </c:extLst>
          </c:dPt>
          <c:cat>
            <c:numRef>
              <c:f>Sheet1!$A$2:$A$47</c:f>
              <c:numCache>
                <c:formatCode>m/d/yy</c:formatCode>
                <c:ptCount val="46"/>
                <c:pt idx="0">
                  <c:v>31777</c:v>
                </c:pt>
                <c:pt idx="1">
                  <c:v>32142</c:v>
                </c:pt>
                <c:pt idx="2">
                  <c:v>32508</c:v>
                </c:pt>
                <c:pt idx="3">
                  <c:v>32873</c:v>
                </c:pt>
                <c:pt idx="4">
                  <c:v>33238</c:v>
                </c:pt>
                <c:pt idx="5">
                  <c:v>33603</c:v>
                </c:pt>
                <c:pt idx="6">
                  <c:v>33969</c:v>
                </c:pt>
                <c:pt idx="7">
                  <c:v>34334</c:v>
                </c:pt>
                <c:pt idx="8">
                  <c:v>34699</c:v>
                </c:pt>
                <c:pt idx="9">
                  <c:v>35064</c:v>
                </c:pt>
                <c:pt idx="10">
                  <c:v>35430</c:v>
                </c:pt>
                <c:pt idx="11">
                  <c:v>35795</c:v>
                </c:pt>
                <c:pt idx="12">
                  <c:v>36160</c:v>
                </c:pt>
                <c:pt idx="13">
                  <c:v>36525</c:v>
                </c:pt>
                <c:pt idx="14">
                  <c:v>36891</c:v>
                </c:pt>
                <c:pt idx="15">
                  <c:v>37256</c:v>
                </c:pt>
                <c:pt idx="16">
                  <c:v>37621</c:v>
                </c:pt>
                <c:pt idx="17">
                  <c:v>37986</c:v>
                </c:pt>
                <c:pt idx="18">
                  <c:v>38352</c:v>
                </c:pt>
                <c:pt idx="19">
                  <c:v>38717</c:v>
                </c:pt>
                <c:pt idx="20">
                  <c:v>39082</c:v>
                </c:pt>
                <c:pt idx="21">
                  <c:v>39447</c:v>
                </c:pt>
                <c:pt idx="22">
                  <c:v>39813</c:v>
                </c:pt>
                <c:pt idx="23">
                  <c:v>40178</c:v>
                </c:pt>
                <c:pt idx="24">
                  <c:v>40543</c:v>
                </c:pt>
                <c:pt idx="25">
                  <c:v>40908</c:v>
                </c:pt>
                <c:pt idx="26">
                  <c:v>41274</c:v>
                </c:pt>
                <c:pt idx="27">
                  <c:v>41639</c:v>
                </c:pt>
                <c:pt idx="28">
                  <c:v>42004</c:v>
                </c:pt>
                <c:pt idx="29">
                  <c:v>42369</c:v>
                </c:pt>
                <c:pt idx="30">
                  <c:v>42735</c:v>
                </c:pt>
                <c:pt idx="31">
                  <c:v>43100</c:v>
                </c:pt>
                <c:pt idx="32">
                  <c:v>43465</c:v>
                </c:pt>
                <c:pt idx="33">
                  <c:v>43830</c:v>
                </c:pt>
                <c:pt idx="34">
                  <c:v>44196</c:v>
                </c:pt>
                <c:pt idx="35">
                  <c:v>44561</c:v>
                </c:pt>
                <c:pt idx="36">
                  <c:v>44926</c:v>
                </c:pt>
                <c:pt idx="37">
                  <c:v>45291</c:v>
                </c:pt>
                <c:pt idx="38">
                  <c:v>45657</c:v>
                </c:pt>
                <c:pt idx="39">
                  <c:v>46022</c:v>
                </c:pt>
                <c:pt idx="40">
                  <c:v>46387</c:v>
                </c:pt>
                <c:pt idx="41">
                  <c:v>46752</c:v>
                </c:pt>
                <c:pt idx="42">
                  <c:v>47118</c:v>
                </c:pt>
                <c:pt idx="43">
                  <c:v>47483</c:v>
                </c:pt>
                <c:pt idx="44">
                  <c:v>47848</c:v>
                </c:pt>
              </c:numCache>
            </c:numRef>
          </c:cat>
          <c:val>
            <c:numRef>
              <c:f>Sheet1!$C$2:$C$47</c:f>
              <c:numCache>
                <c:formatCode>_(* #,##0.00_);_(* \(#,##0.00\);_(* "-"??_);_(@_)</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1000</c:v>
                </c:pt>
                <c:pt idx="45">
                  <c:v>0</c:v>
                </c:pt>
              </c:numCache>
            </c:numRef>
          </c:val>
          <c:extLst>
            <c:ext xmlns:c16="http://schemas.microsoft.com/office/drawing/2014/chart" uri="{C3380CC4-5D6E-409C-BE32-E72D297353CC}">
              <c16:uniqueId val="{00000003-B45B-3F46-B3E8-31C9DE0D83D9}"/>
            </c:ext>
          </c:extLst>
        </c:ser>
        <c:dLbls>
          <c:showLegendKey val="0"/>
          <c:showVal val="0"/>
          <c:showCatName val="0"/>
          <c:showSerName val="0"/>
          <c:showPercent val="0"/>
          <c:showBubbleSize val="0"/>
        </c:dLbls>
        <c:gapWidth val="0"/>
        <c:overlap val="55"/>
        <c:axId val="236343472"/>
        <c:axId val="236944480"/>
      </c:barChart>
      <c:dateAx>
        <c:axId val="23634347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36944480"/>
        <c:crosses val="autoZero"/>
        <c:auto val="1"/>
        <c:lblOffset val="100"/>
        <c:baseTimeUnit val="years"/>
        <c:majorUnit val="5"/>
        <c:majorTimeUnit val="years"/>
      </c:dateAx>
      <c:valAx>
        <c:axId val="236944480"/>
        <c:scaling>
          <c:orientation val="minMax"/>
          <c:max val="1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36343472"/>
        <c:crosses val="autoZero"/>
        <c:crossBetween val="between"/>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percent</c:v>
                </c:pt>
              </c:strCache>
            </c:strRef>
          </c:tx>
          <c:spPr>
            <a:ln w="28575" cap="rnd">
              <a:solidFill>
                <a:schemeClr val="accent1"/>
              </a:solidFill>
              <a:round/>
            </a:ln>
            <a:effectLst/>
          </c:spPr>
          <c:marker>
            <c:symbol val="none"/>
          </c:marker>
          <c:cat>
            <c:numRef>
              <c:f>Sheet1!$A$2:$A$19</c:f>
              <c:numCache>
                <c:formatCode>General</c:formatCode>
                <c:ptCount val="18"/>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numCache>
            </c:numRef>
          </c:cat>
          <c:val>
            <c:numRef>
              <c:f>Sheet1!$B$2:$B$19</c:f>
              <c:numCache>
                <c:formatCode>0</c:formatCode>
                <c:ptCount val="18"/>
                <c:pt idx="0">
                  <c:v>1.0460554270298192</c:v>
                </c:pt>
                <c:pt idx="1">
                  <c:v>1.6852132576683454</c:v>
                </c:pt>
                <c:pt idx="2">
                  <c:v>1.8544696044760784</c:v>
                </c:pt>
                <c:pt idx="3">
                  <c:v>1.8544696044760784</c:v>
                </c:pt>
                <c:pt idx="4">
                  <c:v>2.7337673148667649</c:v>
                </c:pt>
                <c:pt idx="5">
                  <c:v>3.6888252366291057</c:v>
                </c:pt>
                <c:pt idx="6">
                  <c:v>3.8859274579057441</c:v>
                </c:pt>
                <c:pt idx="7">
                  <c:v>5.4066734208631253</c:v>
                </c:pt>
                <c:pt idx="8">
                  <c:v>7.2164454208669477</c:v>
                </c:pt>
                <c:pt idx="9">
                  <c:v>10.160702091200205</c:v>
                </c:pt>
                <c:pt idx="10">
                  <c:v>10.648335436816204</c:v>
                </c:pt>
                <c:pt idx="11">
                  <c:v>15.644033998178578</c:v>
                </c:pt>
                <c:pt idx="12">
                  <c:v>18.984267059165308</c:v>
                </c:pt>
                <c:pt idx="13">
                  <c:v>19.092923073705251</c:v>
                </c:pt>
                <c:pt idx="14">
                  <c:v>16.160417034111326</c:v>
                </c:pt>
                <c:pt idx="15">
                  <c:v>23.069108027713678</c:v>
                </c:pt>
                <c:pt idx="16">
                  <c:v>31.187836074317932</c:v>
                </c:pt>
                <c:pt idx="17">
                  <c:v>35.549034027523597</c:v>
                </c:pt>
              </c:numCache>
            </c:numRef>
          </c:val>
          <c:smooth val="0"/>
          <c:extLst>
            <c:ext xmlns:c16="http://schemas.microsoft.com/office/drawing/2014/chart" uri="{C3380CC4-5D6E-409C-BE32-E72D297353CC}">
              <c16:uniqueId val="{00000000-A4F0-AC41-804F-B7FCFE0078DF}"/>
            </c:ext>
          </c:extLst>
        </c:ser>
        <c:dLbls>
          <c:showLegendKey val="0"/>
          <c:showVal val="0"/>
          <c:showCatName val="0"/>
          <c:showSerName val="0"/>
          <c:showPercent val="0"/>
          <c:showBubbleSize val="0"/>
        </c:dLbls>
        <c:smooth val="0"/>
        <c:axId val="194415215"/>
        <c:axId val="189166191"/>
      </c:lineChart>
      <c:dateAx>
        <c:axId val="19441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89166191"/>
        <c:crosses val="autoZero"/>
        <c:auto val="0"/>
        <c:lblOffset val="100"/>
        <c:baseTimeUnit val="days"/>
        <c:majorUnit val="4"/>
        <c:majorTimeUnit val="days"/>
        <c:minorUnit val="2"/>
      </c:dateAx>
      <c:valAx>
        <c:axId val="189166191"/>
        <c:scaling>
          <c:orientation val="minMax"/>
          <c:max val="4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94415215"/>
        <c:crossesAt val="1"/>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0.27601</cdr:x>
      <cdr:y>0.26904</cdr:y>
    </cdr:from>
    <cdr:to>
      <cdr:x>0.28581</cdr:x>
      <cdr:y>0.29261</cdr:y>
    </cdr:to>
    <cdr:sp macro="" textlink="">
      <cdr:nvSpPr>
        <cdr:cNvPr id="2" name="Rectangle 1">
          <a:extLst xmlns:a="http://schemas.openxmlformats.org/drawingml/2006/main">
            <a:ext uri="{FF2B5EF4-FFF2-40B4-BE49-F238E27FC236}">
              <a16:creationId xmlns:a16="http://schemas.microsoft.com/office/drawing/2014/main" id="{74698B42-30D3-D735-FFCB-ED3A7E0247EF}"/>
            </a:ext>
          </a:extLst>
        </cdr:cNvPr>
        <cdr:cNvSpPr/>
      </cdr:nvSpPr>
      <cdr:spPr>
        <a:xfrm xmlns:a="http://schemas.openxmlformats.org/drawingml/2006/main" rot="2700000">
          <a:off x="2267074" y="968094"/>
          <a:ext cx="84633" cy="80568"/>
        </a:xfrm>
        <a:prstGeom xmlns:a="http://schemas.openxmlformats.org/drawingml/2006/main" prst="rect">
          <a:avLst/>
        </a:prstGeom>
        <a:solidFill xmlns:a="http://schemas.openxmlformats.org/drawingml/2006/main">
          <a:schemeClr val="accent6"/>
        </a:solidFill>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91440" tIns="91440" rIns="91440" bIns="91440" numCol="1" spcCol="38100" rtlCol="0" anchor="ctr">
          <a:noAutofit/>
        </a:bodyPr>
        <a:lstStyle xmlns:a="http://schemas.openxmlformats.org/drawingml/2006/main"/>
        <a:p xmlns:a="http://schemas.openxmlformats.org/drawingml/2006/main">
          <a:endParaRPr lang="en-US" kern="1200"/>
        </a:p>
      </cdr:txBody>
    </cdr:sp>
  </cdr:relSizeAnchor>
  <cdr:relSizeAnchor xmlns:cdr="http://schemas.openxmlformats.org/drawingml/2006/chartDrawing">
    <cdr:from>
      <cdr:x>0.27655</cdr:x>
      <cdr:y>0.22835</cdr:y>
    </cdr:from>
    <cdr:to>
      <cdr:x>0.28613</cdr:x>
      <cdr:y>0.25192</cdr:y>
    </cdr:to>
    <cdr:sp macro="" textlink="">
      <cdr:nvSpPr>
        <cdr:cNvPr id="3" name="Rectangle 2">
          <a:extLst xmlns:a="http://schemas.openxmlformats.org/drawingml/2006/main">
            <a:ext uri="{FF2B5EF4-FFF2-40B4-BE49-F238E27FC236}">
              <a16:creationId xmlns:a16="http://schemas.microsoft.com/office/drawing/2014/main" id="{5C1DEFBF-9ED8-2B82-2BE9-74C762757368}"/>
            </a:ext>
          </a:extLst>
        </cdr:cNvPr>
        <cdr:cNvSpPr/>
      </cdr:nvSpPr>
      <cdr:spPr>
        <a:xfrm xmlns:a="http://schemas.openxmlformats.org/drawingml/2006/main" rot="2700000">
          <a:off x="2270614" y="822874"/>
          <a:ext cx="84633" cy="78759"/>
        </a:xfrm>
        <a:prstGeom xmlns:a="http://schemas.openxmlformats.org/drawingml/2006/main" prst="rect">
          <a:avLst/>
        </a:prstGeom>
        <a:solidFill xmlns:a="http://schemas.openxmlformats.org/drawingml/2006/main">
          <a:schemeClr val="tx2"/>
        </a:solidFill>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91440" tIns="91440" rIns="91440" bIns="91440" numCol="1" spcCol="38100" rtlCol="0" anchor="ctr">
          <a:noAutofit/>
        </a:bodyPr>
        <a:lstStyle xmlns:a="http://schemas.openxmlformats.org/drawingml/2006/main"/>
        <a:p xmlns:a="http://schemas.openxmlformats.org/drawingml/2006/main">
          <a:endParaRPr lang="en-US" kern="1200" dirty="0"/>
        </a:p>
      </cdr:txBody>
    </cdr:sp>
  </cdr:relSizeAnchor>
  <cdr:relSizeAnchor xmlns:cdr="http://schemas.openxmlformats.org/drawingml/2006/chartDrawing">
    <cdr:from>
      <cdr:x>0.27196</cdr:x>
      <cdr:y>0.24424</cdr:y>
    </cdr:from>
    <cdr:to>
      <cdr:x>0.2822</cdr:x>
      <cdr:y>0.26781</cdr:y>
    </cdr:to>
    <cdr:sp macro="" textlink="">
      <cdr:nvSpPr>
        <cdr:cNvPr id="4" name="Rectangle 3">
          <a:extLst xmlns:a="http://schemas.openxmlformats.org/drawingml/2006/main">
            <a:ext uri="{FF2B5EF4-FFF2-40B4-BE49-F238E27FC236}">
              <a16:creationId xmlns:a16="http://schemas.microsoft.com/office/drawing/2014/main" id="{B0DA2EFA-9E50-D665-7020-D1779F0789AA}"/>
            </a:ext>
          </a:extLst>
        </cdr:cNvPr>
        <cdr:cNvSpPr/>
      </cdr:nvSpPr>
      <cdr:spPr>
        <a:xfrm xmlns:a="http://schemas.openxmlformats.org/drawingml/2006/main" rot="2700000">
          <a:off x="2235614" y="877220"/>
          <a:ext cx="84633" cy="84185"/>
        </a:xfrm>
        <a:prstGeom xmlns:a="http://schemas.openxmlformats.org/drawingml/2006/main" prst="rect">
          <a:avLst/>
        </a:prstGeom>
        <a:solidFill xmlns:a="http://schemas.openxmlformats.org/drawingml/2006/main">
          <a:schemeClr val="accent1"/>
        </a:solidFill>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91440" tIns="91440" rIns="91440" bIns="91440" numCol="1" spcCol="38100" rtlCol="0" anchor="ctr">
          <a:noAutofit/>
        </a:bodyPr>
        <a:lstStyle xmlns:a="http://schemas.openxmlformats.org/drawingml/2006/main"/>
        <a:p xmlns:a="http://schemas.openxmlformats.org/drawingml/2006/main">
          <a:endParaRPr lang="en-US"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0.0191</cdr:y>
    </cdr:from>
    <cdr:to>
      <cdr:x>0.02225</cdr:x>
      <cdr:y>0.05071</cdr:y>
    </cdr:to>
    <cdr:sp macro="" textlink="">
      <cdr:nvSpPr>
        <cdr:cNvPr id="3" name="TextBox 49">
          <a:extLst xmlns:a="http://schemas.openxmlformats.org/drawingml/2006/main">
            <a:ext uri="{FF2B5EF4-FFF2-40B4-BE49-F238E27FC236}">
              <a16:creationId xmlns:a16="http://schemas.microsoft.com/office/drawing/2014/main" id="{130FF08F-A1A1-1E6B-8DEC-60D30ABDF792}"/>
            </a:ext>
          </a:extLst>
        </cdr:cNvPr>
        <cdr:cNvSpPr txBox="1"/>
      </cdr:nvSpPr>
      <cdr:spPr>
        <a:xfrm xmlns:a="http://schemas.openxmlformats.org/drawingml/2006/main">
          <a:off x="0" y="74385"/>
          <a:ext cx="96120" cy="123111"/>
        </a:xfrm>
        <a:prstGeom xmlns:a="http://schemas.openxmlformats.org/drawingml/2006/main" prst="rect">
          <a:avLst/>
        </a:prstGeom>
        <a:ln xmlns:a="http://schemas.openxmlformats.org/drawingml/2006/main" w="12700">
          <a:miter lim="400000"/>
        </a:ln>
      </cdr:spPr>
      <cdr:txBody>
        <a:bodyPr xmlns:a="http://schemas.openxmlformats.org/drawingml/2006/main" wrap="square" lIns="0" tIns="0" rIns="0" bIns="0" rtlCol="0">
          <a:spAutoFit/>
        </a:bodyPr>
        <a:lstStyle xmlns:a="http://schemas.openxmlformats.org/drawingml/2006/main">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xmlns:a="http://schemas.openxmlformats.org/drawingml/2006/main">
          <a:pPr algn="ctr"/>
          <a:r>
            <a:rPr lang="en-US" sz="800" dirty="0">
              <a:solidFill>
                <a:schemeClr val="tx1"/>
              </a:solidFill>
              <a:latin typeface="+mn-lt"/>
            </a:rPr>
            <a:t>$</a:t>
          </a:r>
        </a:p>
      </cdr:txBody>
    </cdr:sp>
  </cdr:relSizeAnchor>
  <cdr:relSizeAnchor xmlns:cdr="http://schemas.openxmlformats.org/drawingml/2006/chartDrawing">
    <cdr:from>
      <cdr:x>0.08731</cdr:x>
      <cdr:y>0.01789</cdr:y>
    </cdr:from>
    <cdr:to>
      <cdr:x>0.18728</cdr:x>
      <cdr:y>0.0495</cdr:y>
    </cdr:to>
    <cdr:sp macro="" textlink="">
      <cdr:nvSpPr>
        <cdr:cNvPr id="4" name="TextBox 49">
          <a:extLst xmlns:a="http://schemas.openxmlformats.org/drawingml/2006/main">
            <a:ext uri="{FF2B5EF4-FFF2-40B4-BE49-F238E27FC236}">
              <a16:creationId xmlns:a16="http://schemas.microsoft.com/office/drawing/2014/main" id="{CF4B81DC-8C5F-C4F5-CE40-107DB28F53B9}"/>
            </a:ext>
          </a:extLst>
        </cdr:cNvPr>
        <cdr:cNvSpPr txBox="1"/>
      </cdr:nvSpPr>
      <cdr:spPr>
        <a:xfrm xmlns:a="http://schemas.openxmlformats.org/drawingml/2006/main">
          <a:off x="377134" y="69676"/>
          <a:ext cx="431771" cy="123111"/>
        </a:xfrm>
        <a:prstGeom xmlns:a="http://schemas.openxmlformats.org/drawingml/2006/main" prst="rect">
          <a:avLst/>
        </a:prstGeom>
        <a:ln xmlns:a="http://schemas.openxmlformats.org/drawingml/2006/main" w="12700">
          <a:miter lim="400000"/>
        </a:ln>
      </cdr:spPr>
      <cdr:txBody>
        <a:bodyPr xmlns:a="http://schemas.openxmlformats.org/drawingml/2006/main" wrap="square" lIns="0" tIns="0" rIns="0" bIns="0" rtlCol="0">
          <a:spAutoFit/>
        </a:bodyPr>
        <a:lstStyle xmlns:a="http://schemas.openxmlformats.org/drawingml/2006/main">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xmlns:a="http://schemas.openxmlformats.org/drawingml/2006/main">
          <a:pPr algn="l"/>
          <a:r>
            <a:rPr lang="en-US" sz="800" dirty="0">
              <a:solidFill>
                <a:schemeClr val="tx1"/>
              </a:solidFill>
              <a:latin typeface="+mn-lt"/>
            </a:rPr>
            <a:t>(billion)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0.01867</cdr:y>
    </cdr:from>
    <cdr:to>
      <cdr:x>0.05425</cdr:x>
      <cdr:y>0.05605</cdr:y>
    </cdr:to>
    <cdr:sp macro="" textlink="">
      <cdr:nvSpPr>
        <cdr:cNvPr id="2" name="TextBox 4">
          <a:extLst xmlns:a="http://schemas.openxmlformats.org/drawingml/2006/main">
            <a:ext uri="{FF2B5EF4-FFF2-40B4-BE49-F238E27FC236}">
              <a16:creationId xmlns:a16="http://schemas.microsoft.com/office/drawing/2014/main" id="{8D49A1CC-0A2F-DBB9-FC11-833D723D7855}"/>
            </a:ext>
          </a:extLst>
        </cdr:cNvPr>
        <cdr:cNvSpPr txBox="1"/>
      </cdr:nvSpPr>
      <cdr:spPr>
        <a:xfrm xmlns:a="http://schemas.openxmlformats.org/drawingml/2006/main">
          <a:off x="0" y="69207"/>
          <a:ext cx="187210" cy="138499"/>
        </a:xfrm>
        <a:prstGeom xmlns:a="http://schemas.openxmlformats.org/drawingml/2006/main" prst="rect">
          <a:avLst/>
        </a:prstGeom>
        <a:ln xmlns:a="http://schemas.openxmlformats.org/drawingml/2006/main" w="12700">
          <a:miter lim="400000"/>
        </a:ln>
      </cdr:spPr>
      <cdr:txBody>
        <a:bodyPr xmlns:a="http://schemas.openxmlformats.org/drawingml/2006/main" wrap="square" lIns="0" tIns="0" rIns="0" bIns="0" rtlCol="0">
          <a:spAutoFit/>
        </a:bodyPr>
        <a:lstStyle xmlns:a="http://schemas.openxmlformats.org/drawingml/2006/main">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xmlns:a="http://schemas.openxmlformats.org/drawingml/2006/main">
          <a:pPr algn="l"/>
          <a:r>
            <a:rPr lang="en-US" sz="900" dirty="0">
              <a:solidFill>
                <a:schemeClr val="tx1">
                  <a:lumMod val="65000"/>
                  <a:lumOff val="35000"/>
                </a:schemeClr>
              </a:solidFill>
            </a:rPr>
            <a:t>¥ </a:t>
          </a:r>
          <a:endParaRPr lang="en-US" sz="1100" b="1" dirty="0">
            <a:solidFill>
              <a:schemeClr val="tx1">
                <a:lumMod val="65000"/>
                <a:lumOff val="35000"/>
              </a:schemeClr>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767754" y="8660247"/>
            <a:ext cx="622412" cy="270623"/>
          </a:xfrm>
          <a:prstGeom prst="rect">
            <a:avLst/>
          </a:prstGeom>
        </p:spPr>
        <p:txBody>
          <a:bodyPr vert="horz" lIns="0" tIns="0" rIns="0" bIns="0" rtlCol="0" anchor="b" anchorCtr="0"/>
          <a:lstStyle>
            <a:lvl1pPr algn="r">
              <a:defRPr sz="1200"/>
            </a:lvl1pPr>
          </a:lstStyle>
          <a:p>
            <a:fld id="{36A13049-6E6B-4E42-BAE6-B016CA40E06B}" type="slidenum">
              <a:rPr lang="en-US" sz="800">
                <a:latin typeface="AvenirNext LT Com Regular" panose="020B0503020202020204" pitchFamily="34" charset="0"/>
              </a:rPr>
              <a:pPr/>
              <a:t>‹#›</a:t>
            </a:fld>
            <a:endParaRPr lang="en-US" sz="800" dirty="0">
              <a:latin typeface="AvenirNext LT Com Regular" panose="020B0503020202020204" pitchFamily="34" charset="0"/>
            </a:endParaRPr>
          </a:p>
        </p:txBody>
      </p:sp>
      <p:sp>
        <p:nvSpPr>
          <p:cNvPr id="7" name="TextBox 6"/>
          <p:cNvSpPr txBox="1"/>
          <p:nvPr/>
        </p:nvSpPr>
        <p:spPr>
          <a:xfrm>
            <a:off x="467833" y="265815"/>
            <a:ext cx="6151797" cy="276999"/>
          </a:xfrm>
          <a:prstGeom prst="rect">
            <a:avLst/>
          </a:prstGeom>
          <a:noFill/>
        </p:spPr>
        <p:txBody>
          <a:bodyPr wrap="square" lIns="0" tIns="0" rIns="0" bIns="0" rtlCol="0">
            <a:noAutofit/>
          </a:bodyPr>
          <a:lstStyle/>
          <a:p>
            <a:pPr algn="l"/>
            <a:r>
              <a:rPr lang="en-US" sz="1700" b="1" dirty="0">
                <a:solidFill>
                  <a:srgbClr val="005E9E"/>
                </a:solidFill>
                <a:latin typeface="AvenirNext LT Com Regular" panose="020B0503020202020204" pitchFamily="34" charset="0"/>
              </a:rPr>
              <a:t>Equity Insights Presentation (EIP) – Public Version – 3Q25</a:t>
            </a:r>
          </a:p>
          <a:p>
            <a:pPr algn="l"/>
            <a:endParaRPr lang="en-US" sz="1800" b="1" dirty="0">
              <a:solidFill>
                <a:schemeClr val="tx1"/>
              </a:solidFill>
              <a:latin typeface="AvenirNext LT Com Regular" panose="020B0503020202020204" pitchFamily="34" charset="0"/>
            </a:endParaRPr>
          </a:p>
        </p:txBody>
      </p:sp>
      <p:cxnSp>
        <p:nvCxnSpPr>
          <p:cNvPr id="9" name="Straight Connector 8"/>
          <p:cNvCxnSpPr/>
          <p:nvPr/>
        </p:nvCxnSpPr>
        <p:spPr>
          <a:xfrm>
            <a:off x="467834" y="652280"/>
            <a:ext cx="59223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F0311E5-DB04-20C6-4C15-BC2C3741587E}"/>
              </a:ext>
            </a:extLst>
          </p:cNvPr>
          <p:cNvSpPr>
            <a:spLocks noGrp="1"/>
          </p:cNvSpPr>
          <p:nvPr>
            <p:ph type="ftr" sz="quarter" idx="2"/>
          </p:nvPr>
        </p:nvSpPr>
        <p:spPr>
          <a:xfrm>
            <a:off x="0" y="8491719"/>
            <a:ext cx="5458691" cy="652281"/>
          </a:xfrm>
          <a:prstGeom prst="rect">
            <a:avLst/>
          </a:prstGeom>
          <a:solidFill>
            <a:schemeClr val="bg1"/>
          </a:solidFill>
        </p:spPr>
        <p:txBody>
          <a:bodyPr vert="horz" lIns="457200" tIns="45720" rIns="91440" bIns="45720" rtlCol="0" anchor="b"/>
          <a:lstStyle>
            <a:lvl1pPr algn="l">
              <a:defRPr sz="1200"/>
            </a:lvl1pPr>
          </a:lstStyle>
          <a:p>
            <a:r>
              <a:rPr lang="en-US" dirty="0">
                <a:latin typeface="AvenirNext LT Com Regular" panose="020B0503020202020204" pitchFamily="34" charset="0"/>
              </a:rPr>
              <a:t>© 2025 Capital Group. All rights reserved.</a:t>
            </a:r>
          </a:p>
          <a:p>
            <a:endParaRPr lang="en-US" dirty="0"/>
          </a:p>
        </p:txBody>
      </p:sp>
    </p:spTree>
    <p:extLst>
      <p:ext uri="{BB962C8B-B14F-4D97-AF65-F5344CB8AC3E}">
        <p14:creationId xmlns:p14="http://schemas.microsoft.com/office/powerpoint/2010/main" val="14644285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5431692" y="8706339"/>
            <a:ext cx="1124557" cy="224532"/>
          </a:xfrm>
          <a:prstGeom prst="rect">
            <a:avLst/>
          </a:prstGeom>
        </p:spPr>
        <p:txBody>
          <a:bodyPr vert="horz" lIns="0" tIns="0" rIns="0" bIns="0" rtlCol="0" anchor="b" anchorCtr="0"/>
          <a:lstStyle>
            <a:lvl1pPr algn="r">
              <a:defRPr lang="en-US" sz="800" smtClean="0">
                <a:latin typeface="+mn-lt"/>
              </a:defRPr>
            </a:lvl1pPr>
          </a:lstStyle>
          <a:p>
            <a:fld id="{313BF4A9-858F-4D59-9EF7-6963AF44619B}" type="slidenum">
              <a:rPr lang="en-US" smtClean="0"/>
              <a:pPr/>
              <a:t>‹#›</a:t>
            </a:fld>
            <a:endParaRPr lang="en-US" dirty="0"/>
          </a:p>
        </p:txBody>
      </p:sp>
      <p:sp>
        <p:nvSpPr>
          <p:cNvPr id="4" name="TextBox 3"/>
          <p:cNvSpPr txBox="1"/>
          <p:nvPr/>
        </p:nvSpPr>
        <p:spPr>
          <a:xfrm>
            <a:off x="304801" y="254346"/>
            <a:ext cx="621792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chemeClr val="tx1"/>
                </a:solidFill>
                <a:effectLst/>
                <a:uFillTx/>
                <a:latin typeface="AvenirNext LT Com Regular" panose="020B0503020202020204" pitchFamily="34" charset="0"/>
                <a:ea typeface="Avenir Next LT Com Regular"/>
                <a:cs typeface="Avenir Next LT Com Regular"/>
                <a:sym typeface="Avenir Next LT Com Regular"/>
              </a:rPr>
              <a:t>Presentation title</a:t>
            </a:r>
          </a:p>
        </p:txBody>
      </p:sp>
      <p:sp>
        <p:nvSpPr>
          <p:cNvPr id="5" name="Notes Placeholder 4">
            <a:extLst>
              <a:ext uri="{FF2B5EF4-FFF2-40B4-BE49-F238E27FC236}">
                <a16:creationId xmlns:a16="http://schemas.microsoft.com/office/drawing/2014/main" id="{C37428A4-3D2A-4F2E-851F-D9A6F8C61C8C}"/>
              </a:ext>
            </a:extLst>
          </p:cNvPr>
          <p:cNvSpPr>
            <a:spLocks noGrp="1"/>
          </p:cNvSpPr>
          <p:nvPr>
            <p:ph type="body" sz="quarter" idx="3"/>
          </p:nvPr>
        </p:nvSpPr>
        <p:spPr>
          <a:xfrm>
            <a:off x="274321" y="3567545"/>
            <a:ext cx="6248400" cy="3955473"/>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a:extLst>
              <a:ext uri="{FF2B5EF4-FFF2-40B4-BE49-F238E27FC236}">
                <a16:creationId xmlns:a16="http://schemas.microsoft.com/office/drawing/2014/main" id="{6B27B754-E3DC-4263-A381-2EF6222752FC}"/>
              </a:ext>
            </a:extLst>
          </p:cNvPr>
          <p:cNvSpPr>
            <a:spLocks noChangeArrowheads="1"/>
          </p:cNvSpPr>
          <p:nvPr/>
        </p:nvSpPr>
        <p:spPr bwMode="auto">
          <a:xfrm>
            <a:off x="301752" y="492033"/>
            <a:ext cx="338328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62025">
              <a:defRPr>
                <a:solidFill>
                  <a:schemeClr val="tx1"/>
                </a:solidFill>
                <a:latin typeface="AvenirNext LT Com Regular" panose="020B0503020202020204" pitchFamily="34" charset="0"/>
                <a:cs typeface="Arial" panose="020B0604020202020204" pitchFamily="34" charset="0"/>
              </a:defRPr>
            </a:lvl1pPr>
            <a:lvl2pPr marL="742950" indent="-285750" defTabSz="962025">
              <a:defRPr>
                <a:solidFill>
                  <a:schemeClr val="tx1"/>
                </a:solidFill>
                <a:latin typeface="AvenirNext LT Com Regular" panose="020B0503020202020204" pitchFamily="34" charset="0"/>
                <a:cs typeface="Arial" panose="020B0604020202020204" pitchFamily="34" charset="0"/>
              </a:defRPr>
            </a:lvl2pPr>
            <a:lvl3pPr marL="1143000" indent="-228600" defTabSz="962025">
              <a:defRPr>
                <a:solidFill>
                  <a:schemeClr val="tx1"/>
                </a:solidFill>
                <a:latin typeface="AvenirNext LT Com Regular" panose="020B0503020202020204" pitchFamily="34" charset="0"/>
                <a:cs typeface="Arial" panose="020B0604020202020204" pitchFamily="34" charset="0"/>
              </a:defRPr>
            </a:lvl3pPr>
            <a:lvl4pPr marL="1600200" indent="-228600" defTabSz="962025">
              <a:defRPr>
                <a:solidFill>
                  <a:schemeClr val="tx1"/>
                </a:solidFill>
                <a:latin typeface="AvenirNext LT Com Regular" panose="020B0503020202020204" pitchFamily="34" charset="0"/>
                <a:cs typeface="Arial" panose="020B0604020202020204" pitchFamily="34" charset="0"/>
              </a:defRPr>
            </a:lvl4pPr>
            <a:lvl5pPr marL="2057400" indent="-228600" defTabSz="962025">
              <a:defRPr>
                <a:solidFill>
                  <a:schemeClr val="tx1"/>
                </a:solidFill>
                <a:latin typeface="AvenirNext LT Com Regular" panose="020B0503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algn="l" eaLnBrk="1" hangingPunct="1">
              <a:defRPr/>
            </a:pPr>
            <a:r>
              <a:rPr lang="en-US" altLang="en-US" sz="1300" b="0" i="0" dirty="0">
                <a:solidFill>
                  <a:schemeClr val="tx1"/>
                </a:solidFill>
                <a:latin typeface="+mn-lt"/>
              </a:rPr>
              <a:t>Slide</a:t>
            </a:r>
            <a:r>
              <a:rPr lang="en-US" altLang="en-US" sz="1300" b="0" i="0" dirty="0">
                <a:solidFill>
                  <a:schemeClr val="tx1"/>
                </a:solidFill>
              </a:rPr>
              <a:t> </a:t>
            </a:r>
            <a:fld id="{B44EDDEE-EE1D-49B5-A8DD-42474B6EA45C}" type="slidenum">
              <a:rPr lang="en-US" altLang="en-US" sz="1300" b="0" i="0" smtClean="0">
                <a:solidFill>
                  <a:schemeClr val="tx1"/>
                </a:solidFill>
                <a:latin typeface="+mn-lt"/>
              </a:rPr>
              <a:pPr algn="l" eaLnBrk="1" hangingPunct="1">
                <a:defRPr/>
              </a:pPr>
              <a:t>‹#›</a:t>
            </a:fld>
            <a:endParaRPr lang="en-US" altLang="en-US" sz="1500" b="0" i="0" dirty="0">
              <a:solidFill>
                <a:schemeClr val="tx1"/>
              </a:solidFill>
              <a:latin typeface="+mn-lt"/>
            </a:endParaRPr>
          </a:p>
        </p:txBody>
      </p:sp>
      <p:sp>
        <p:nvSpPr>
          <p:cNvPr id="8" name="Slide Image Placeholder 7">
            <a:extLst>
              <a:ext uri="{FF2B5EF4-FFF2-40B4-BE49-F238E27FC236}">
                <a16:creationId xmlns:a16="http://schemas.microsoft.com/office/drawing/2014/main" id="{9D58A276-580E-165E-6696-F65EB3DE53AE}"/>
              </a:ext>
            </a:extLst>
          </p:cNvPr>
          <p:cNvSpPr>
            <a:spLocks noGrp="1" noRot="1" noChangeAspect="1"/>
          </p:cNvSpPr>
          <p:nvPr>
            <p:ph type="sldImg" idx="2"/>
          </p:nvPr>
        </p:nvSpPr>
        <p:spPr>
          <a:xfrm>
            <a:off x="301752" y="821783"/>
            <a:ext cx="4114800" cy="2424545"/>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861976928"/>
      </p:ext>
    </p:extLst>
  </p:cSld>
  <p:clrMap bg1="lt1" tx1="dk1" bg2="lt2" tx2="dk2" accent1="accent1" accent2="accent2" accent3="accent3" accent4="accent4" accent5="accent5" accent6="accent6" hlink="hlink" folHlink="folHlink"/>
  <p:hf hdr="0" dt="0"/>
  <p:notesStyle>
    <a:lvl1pPr marL="1714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1pPr>
    <a:lvl2pPr marL="3429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2pPr>
    <a:lvl3pPr marL="5143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3pPr>
    <a:lvl4pPr marL="6858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4pPr>
    <a:lvl5pPr marL="8572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5pPr>
    <a:lvl6pPr indent="571500" defTabSz="228600" latinLnBrk="0">
      <a:defRPr sz="800">
        <a:latin typeface="Avenir Next LT Com Regular"/>
        <a:ea typeface="Avenir Next LT Com Regular"/>
        <a:cs typeface="Avenir Next LT Com Regular"/>
        <a:sym typeface="Avenir Next LT Com Regular"/>
      </a:defRPr>
    </a:lvl6pPr>
    <a:lvl7pPr indent="685800" defTabSz="228600" latinLnBrk="0">
      <a:defRPr sz="800">
        <a:latin typeface="Avenir Next LT Com Regular"/>
        <a:ea typeface="Avenir Next LT Com Regular"/>
        <a:cs typeface="Avenir Next LT Com Regular"/>
        <a:sym typeface="Avenir Next LT Com Regular"/>
      </a:defRPr>
    </a:lvl7pPr>
    <a:lvl8pPr indent="800100" defTabSz="228600" latinLnBrk="0">
      <a:defRPr sz="800">
        <a:latin typeface="Avenir Next LT Com Regular"/>
        <a:ea typeface="Avenir Next LT Com Regular"/>
        <a:cs typeface="Avenir Next LT Com Regular"/>
        <a:sym typeface="Avenir Next LT Com Regular"/>
      </a:defRPr>
    </a:lvl8pPr>
    <a:lvl9pPr indent="914400" defTabSz="228600" latinLnBrk="0">
      <a:defRPr sz="800">
        <a:latin typeface="Avenir Next LT Com Regular"/>
        <a:ea typeface="Avenir Next LT Com Regular"/>
        <a:cs typeface="Avenir Next LT Com Regular"/>
        <a:sym typeface="Avenir Next LT Com Regular"/>
      </a:defRPr>
    </a:lvl9pPr>
  </p:notesStyle>
  <p:extLst>
    <p:ext uri="{620B2872-D7B9-4A21-9093-7833F8D536E1}">
      <p15:sldGuideLst xmlns:p15="http://schemas.microsoft.com/office/powerpoint/2012/main">
        <p15:guide id="2" pos="2160" userDrawn="1">
          <p15:clr>
            <a:srgbClr val="F26B43"/>
          </p15:clr>
        </p15:guide>
        <p15:guide id="3" pos="192" userDrawn="1">
          <p15:clr>
            <a:srgbClr val="F26B43"/>
          </p15:clr>
        </p15:guide>
        <p15:guide id="4" pos="4128" userDrawn="1">
          <p15:clr>
            <a:srgbClr val="F26B43"/>
          </p15:clr>
        </p15:guide>
        <p15:guide id="5" orient="horz" pos="168" userDrawn="1">
          <p15:clr>
            <a:srgbClr val="F26B43"/>
          </p15:clr>
        </p15:guide>
        <p15:guide id="6" orient="horz"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1</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Tree>
    <p:extLst>
      <p:ext uri="{BB962C8B-B14F-4D97-AF65-F5344CB8AC3E}">
        <p14:creationId xmlns:p14="http://schemas.microsoft.com/office/powerpoint/2010/main" val="172651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11</a:t>
            </a:fld>
            <a:endParaRPr lang="en-US" dirty="0"/>
          </a:p>
        </p:txBody>
      </p:sp>
    </p:spTree>
    <p:extLst>
      <p:ext uri="{BB962C8B-B14F-4D97-AF65-F5344CB8AC3E}">
        <p14:creationId xmlns:p14="http://schemas.microsoft.com/office/powerpoint/2010/main" val="44065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12</a:t>
            </a:fld>
            <a:endParaRPr lang="en-US" dirty="0"/>
          </a:p>
        </p:txBody>
      </p:sp>
    </p:spTree>
    <p:extLst>
      <p:ext uri="{BB962C8B-B14F-4D97-AF65-F5344CB8AC3E}">
        <p14:creationId xmlns:p14="http://schemas.microsoft.com/office/powerpoint/2010/main" val="48536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13</a:t>
            </a:fld>
            <a:endParaRPr lang="en-US" dirty="0"/>
          </a:p>
        </p:txBody>
      </p:sp>
    </p:spTree>
    <p:extLst>
      <p:ext uri="{BB962C8B-B14F-4D97-AF65-F5344CB8AC3E}">
        <p14:creationId xmlns:p14="http://schemas.microsoft.com/office/powerpoint/2010/main" val="413966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2E04-79B5-8CB6-BF3F-2548A7ECDCE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A33069-2442-C686-FC69-EBB2833DFB54}"/>
              </a:ext>
            </a:extLst>
          </p:cNvPr>
          <p:cNvSpPr>
            <a:spLocks noGrp="1"/>
          </p:cNvSpPr>
          <p:nvPr>
            <p:ph type="ftr" sz="quarter" idx="4"/>
          </p:nvPr>
        </p:nvSpPr>
        <p:spPr/>
        <p:txBody>
          <a:bodyPr/>
          <a:lstStyle/>
          <a:p>
            <a:r>
              <a:rPr lang="en-US" sz="800" dirty="0"/>
              <a:t>© 2024 Capital Group. All rights reserved.</a:t>
            </a:r>
          </a:p>
        </p:txBody>
      </p:sp>
      <p:sp>
        <p:nvSpPr>
          <p:cNvPr id="5" name="Slide Number Placeholder 4">
            <a:extLst>
              <a:ext uri="{FF2B5EF4-FFF2-40B4-BE49-F238E27FC236}">
                <a16:creationId xmlns:a16="http://schemas.microsoft.com/office/drawing/2014/main" id="{51C8A999-4878-5DF2-A383-D3F7F7B41783}"/>
              </a:ext>
            </a:extLst>
          </p:cNvPr>
          <p:cNvSpPr>
            <a:spLocks noGrp="1"/>
          </p:cNvSpPr>
          <p:nvPr>
            <p:ph type="sldNum" sz="quarter" idx="5"/>
          </p:nvPr>
        </p:nvSpPr>
        <p:spPr/>
        <p:txBody>
          <a:bodyPr/>
          <a:lstStyle/>
          <a:p>
            <a:fld id="{313BF4A9-858F-4D59-9EF7-6963AF44619B}" type="slidenum">
              <a:rPr lang="en-US" smtClean="0"/>
              <a:pPr/>
              <a:t>14</a:t>
            </a:fld>
            <a:endParaRPr lang="en-US" dirty="0"/>
          </a:p>
        </p:txBody>
      </p:sp>
      <p:sp>
        <p:nvSpPr>
          <p:cNvPr id="8" name="Slide Image Placeholder 7">
            <a:extLst>
              <a:ext uri="{FF2B5EF4-FFF2-40B4-BE49-F238E27FC236}">
                <a16:creationId xmlns:a16="http://schemas.microsoft.com/office/drawing/2014/main" id="{68486605-4C43-0A39-F959-C5DC416CAA2D}"/>
              </a:ext>
            </a:extLst>
          </p:cNvPr>
          <p:cNvSpPr>
            <a:spLocks noGrp="1" noRot="1" noChangeAspect="1"/>
          </p:cNvSpPr>
          <p:nvPr>
            <p:ph type="sldImg"/>
          </p:nvPr>
        </p:nvSpPr>
        <p:spPr>
          <a:xfrm>
            <a:off x="763588" y="914400"/>
            <a:ext cx="2744787" cy="2057400"/>
          </a:xfrm>
        </p:spPr>
      </p:sp>
      <p:sp>
        <p:nvSpPr>
          <p:cNvPr id="9" name="Notes Placeholder 8">
            <a:extLst>
              <a:ext uri="{FF2B5EF4-FFF2-40B4-BE49-F238E27FC236}">
                <a16:creationId xmlns:a16="http://schemas.microsoft.com/office/drawing/2014/main" id="{7930D0FB-8D07-8B34-3772-BB2F376384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606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16</a:t>
            </a:fld>
            <a:endParaRPr lang="en-US" dirty="0"/>
          </a:p>
        </p:txBody>
      </p:sp>
    </p:spTree>
    <p:extLst>
      <p:ext uri="{BB962C8B-B14F-4D97-AF65-F5344CB8AC3E}">
        <p14:creationId xmlns:p14="http://schemas.microsoft.com/office/powerpoint/2010/main" val="303534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17</a:t>
            </a:fld>
            <a:endParaRPr lang="en-US" dirty="0"/>
          </a:p>
        </p:txBody>
      </p:sp>
    </p:spTree>
    <p:extLst>
      <p:ext uri="{BB962C8B-B14F-4D97-AF65-F5344CB8AC3E}">
        <p14:creationId xmlns:p14="http://schemas.microsoft.com/office/powerpoint/2010/main" val="57113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60BE-2091-25C8-5949-12332EAF6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C2CCE-1814-BB49-E80A-287CF51F21DC}"/>
              </a:ext>
            </a:extLst>
          </p:cNvPr>
          <p:cNvSpPr>
            <a:spLocks noGrp="1" noRot="1" noChangeAspect="1"/>
          </p:cNvSpPr>
          <p:nvPr>
            <p:ph type="sldImg"/>
          </p:nvPr>
        </p:nvSpPr>
        <p:spPr>
          <a:xfrm>
            <a:off x="742950" y="822325"/>
            <a:ext cx="3232150" cy="2424113"/>
          </a:xfrm>
        </p:spPr>
      </p:sp>
      <p:sp>
        <p:nvSpPr>
          <p:cNvPr id="3" name="Notes Placeholder 2">
            <a:extLst>
              <a:ext uri="{FF2B5EF4-FFF2-40B4-BE49-F238E27FC236}">
                <a16:creationId xmlns:a16="http://schemas.microsoft.com/office/drawing/2014/main" id="{0412EBF7-7014-5912-CB06-0B5746F9B28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FD3F1B48-1F18-BD87-4DAE-22A41BAF7EF4}"/>
              </a:ext>
            </a:extLst>
          </p:cNvPr>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a:extLst>
              <a:ext uri="{FF2B5EF4-FFF2-40B4-BE49-F238E27FC236}">
                <a16:creationId xmlns:a16="http://schemas.microsoft.com/office/drawing/2014/main" id="{8553D867-2F43-C33D-5138-6636901F6C9E}"/>
              </a:ext>
            </a:extLst>
          </p:cNvPr>
          <p:cNvSpPr>
            <a:spLocks noGrp="1"/>
          </p:cNvSpPr>
          <p:nvPr>
            <p:ph type="sldNum" sz="quarter" idx="5"/>
          </p:nvPr>
        </p:nvSpPr>
        <p:spPr/>
        <p:txBody>
          <a:bodyPr/>
          <a:lstStyle/>
          <a:p>
            <a:fld id="{313BF4A9-858F-4D59-9EF7-6963AF44619B}" type="slidenum">
              <a:rPr lang="en-US" smtClean="0"/>
              <a:pPr/>
              <a:t>18</a:t>
            </a:fld>
            <a:endParaRPr lang="en-US" dirty="0"/>
          </a:p>
        </p:txBody>
      </p:sp>
    </p:spTree>
    <p:extLst>
      <p:ext uri="{BB962C8B-B14F-4D97-AF65-F5344CB8AC3E}">
        <p14:creationId xmlns:p14="http://schemas.microsoft.com/office/powerpoint/2010/main" val="247775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19</a:t>
            </a:fld>
            <a:endParaRPr lang="en-US" dirty="0"/>
          </a:p>
        </p:txBody>
      </p:sp>
    </p:spTree>
    <p:extLst>
      <p:ext uri="{BB962C8B-B14F-4D97-AF65-F5344CB8AC3E}">
        <p14:creationId xmlns:p14="http://schemas.microsoft.com/office/powerpoint/2010/main" val="118971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4E925-36FA-CB98-787B-ACA6067C4AE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F4175F-534D-DEA9-FC74-B7224B5966CD}"/>
              </a:ext>
            </a:extLst>
          </p:cNvPr>
          <p:cNvSpPr>
            <a:spLocks noGrp="1"/>
          </p:cNvSpPr>
          <p:nvPr>
            <p:ph type="ftr" sz="quarter" idx="4"/>
          </p:nvPr>
        </p:nvSpPr>
        <p:spPr/>
        <p:txBody>
          <a:bodyPr/>
          <a:lstStyle/>
          <a:p>
            <a:r>
              <a:rPr lang="en-US" sz="800" dirty="0"/>
              <a:t>© 2024 Capital Group. All rights reserved.</a:t>
            </a:r>
          </a:p>
        </p:txBody>
      </p:sp>
      <p:sp>
        <p:nvSpPr>
          <p:cNvPr id="5" name="Slide Number Placeholder 4">
            <a:extLst>
              <a:ext uri="{FF2B5EF4-FFF2-40B4-BE49-F238E27FC236}">
                <a16:creationId xmlns:a16="http://schemas.microsoft.com/office/drawing/2014/main" id="{B6152904-FB62-E29B-D8C4-85E651A62992}"/>
              </a:ext>
            </a:extLst>
          </p:cNvPr>
          <p:cNvSpPr>
            <a:spLocks noGrp="1"/>
          </p:cNvSpPr>
          <p:nvPr>
            <p:ph type="sldNum" sz="quarter" idx="5"/>
          </p:nvPr>
        </p:nvSpPr>
        <p:spPr/>
        <p:txBody>
          <a:bodyPr/>
          <a:lstStyle/>
          <a:p>
            <a:fld id="{313BF4A9-858F-4D59-9EF7-6963AF44619B}" type="slidenum">
              <a:rPr lang="en-US" smtClean="0"/>
              <a:pPr/>
              <a:t>20</a:t>
            </a:fld>
            <a:endParaRPr lang="en-US" dirty="0"/>
          </a:p>
        </p:txBody>
      </p:sp>
      <p:sp>
        <p:nvSpPr>
          <p:cNvPr id="8" name="Slide Image Placeholder 7">
            <a:extLst>
              <a:ext uri="{FF2B5EF4-FFF2-40B4-BE49-F238E27FC236}">
                <a16:creationId xmlns:a16="http://schemas.microsoft.com/office/drawing/2014/main" id="{F3976572-281A-C751-D9F7-FAB4D698B7DD}"/>
              </a:ext>
            </a:extLst>
          </p:cNvPr>
          <p:cNvSpPr>
            <a:spLocks noGrp="1" noRot="1" noChangeAspect="1"/>
          </p:cNvSpPr>
          <p:nvPr>
            <p:ph type="sldImg"/>
          </p:nvPr>
        </p:nvSpPr>
        <p:spPr>
          <a:xfrm>
            <a:off x="763588" y="914400"/>
            <a:ext cx="2744787" cy="2057400"/>
          </a:xfrm>
        </p:spPr>
      </p:sp>
      <p:sp>
        <p:nvSpPr>
          <p:cNvPr id="9" name="Notes Placeholder 8">
            <a:extLst>
              <a:ext uri="{FF2B5EF4-FFF2-40B4-BE49-F238E27FC236}">
                <a16:creationId xmlns:a16="http://schemas.microsoft.com/office/drawing/2014/main" id="{CAC95340-D7E5-9598-F7C8-8A070B26CD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07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21</a:t>
            </a:fld>
            <a:endParaRPr lang="en-US" dirty="0"/>
          </a:p>
        </p:txBody>
      </p:sp>
    </p:spTree>
    <p:extLst>
      <p:ext uri="{BB962C8B-B14F-4D97-AF65-F5344CB8AC3E}">
        <p14:creationId xmlns:p14="http://schemas.microsoft.com/office/powerpoint/2010/main" val="18693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 2024 Capital Group. All rights reserved.</a:t>
            </a:r>
          </a:p>
        </p:txBody>
      </p:sp>
      <p:sp>
        <p:nvSpPr>
          <p:cNvPr id="5" name="Slide Number Placeholder 4"/>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2</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8" name="Slide Image Placeholder 7">
            <a:extLst>
              <a:ext uri="{FF2B5EF4-FFF2-40B4-BE49-F238E27FC236}">
                <a16:creationId xmlns:a16="http://schemas.microsoft.com/office/drawing/2014/main" id="{873B2B06-A980-459E-A994-E902772E3B15}"/>
              </a:ext>
            </a:extLst>
          </p:cNvPr>
          <p:cNvSpPr>
            <a:spLocks noGrp="1" noRot="1" noChangeAspect="1"/>
          </p:cNvSpPr>
          <p:nvPr>
            <p:ph type="sldImg"/>
          </p:nvPr>
        </p:nvSpPr>
        <p:spPr>
          <a:xfrm>
            <a:off x="763588" y="914400"/>
            <a:ext cx="2744787" cy="2057400"/>
          </a:xfrm>
        </p:spPr>
      </p:sp>
      <p:sp>
        <p:nvSpPr>
          <p:cNvPr id="9" name="Notes Placeholder 8">
            <a:extLst>
              <a:ext uri="{FF2B5EF4-FFF2-40B4-BE49-F238E27FC236}">
                <a16:creationId xmlns:a16="http://schemas.microsoft.com/office/drawing/2014/main" id="{4A98F3EF-B4B1-423B-8ECA-8FC3F6E017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3996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22</a:t>
            </a:fld>
            <a:endParaRPr lang="en-US" dirty="0"/>
          </a:p>
        </p:txBody>
      </p:sp>
    </p:spTree>
    <p:extLst>
      <p:ext uri="{BB962C8B-B14F-4D97-AF65-F5344CB8AC3E}">
        <p14:creationId xmlns:p14="http://schemas.microsoft.com/office/powerpoint/2010/main" val="109413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C0750-446D-11DA-EA3E-F1B89A88C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86610-CD1C-2DFD-E080-615FCFF29C52}"/>
              </a:ext>
            </a:extLst>
          </p:cNvPr>
          <p:cNvSpPr>
            <a:spLocks noGrp="1" noRot="1" noChangeAspect="1"/>
          </p:cNvSpPr>
          <p:nvPr>
            <p:ph type="sldImg"/>
          </p:nvPr>
        </p:nvSpPr>
        <p:spPr>
          <a:xfrm>
            <a:off x="742950" y="822325"/>
            <a:ext cx="3232150" cy="2424113"/>
          </a:xfrm>
        </p:spPr>
      </p:sp>
      <p:sp>
        <p:nvSpPr>
          <p:cNvPr id="3" name="Notes Placeholder 2">
            <a:extLst>
              <a:ext uri="{FF2B5EF4-FFF2-40B4-BE49-F238E27FC236}">
                <a16:creationId xmlns:a16="http://schemas.microsoft.com/office/drawing/2014/main" id="{E6F4E2FE-52AA-2F7D-ACDF-25DDBBCBE1A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AFC3B5C-CF75-DBD2-A1D9-B1C65EC2BE48}"/>
              </a:ext>
            </a:extLst>
          </p:cNvPr>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a:extLst>
              <a:ext uri="{FF2B5EF4-FFF2-40B4-BE49-F238E27FC236}">
                <a16:creationId xmlns:a16="http://schemas.microsoft.com/office/drawing/2014/main" id="{08A37CD7-DE85-AE7D-F982-AEDDD6D53D38}"/>
              </a:ext>
            </a:extLst>
          </p:cNvPr>
          <p:cNvSpPr>
            <a:spLocks noGrp="1"/>
          </p:cNvSpPr>
          <p:nvPr>
            <p:ph type="sldNum" sz="quarter" idx="5"/>
          </p:nvPr>
        </p:nvSpPr>
        <p:spPr/>
        <p:txBody>
          <a:bodyPr/>
          <a:lstStyle/>
          <a:p>
            <a:fld id="{313BF4A9-858F-4D59-9EF7-6963AF44619B}" type="slidenum">
              <a:rPr lang="en-US" smtClean="0"/>
              <a:pPr/>
              <a:t>25</a:t>
            </a:fld>
            <a:endParaRPr lang="en-US" dirty="0"/>
          </a:p>
        </p:txBody>
      </p:sp>
    </p:spTree>
    <p:extLst>
      <p:ext uri="{BB962C8B-B14F-4D97-AF65-F5344CB8AC3E}">
        <p14:creationId xmlns:p14="http://schemas.microsoft.com/office/powerpoint/2010/main" val="296648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26</a:t>
            </a:fld>
            <a:endParaRPr lang="en-US" dirty="0"/>
          </a:p>
        </p:txBody>
      </p:sp>
    </p:spTree>
    <p:extLst>
      <p:ext uri="{BB962C8B-B14F-4D97-AF65-F5344CB8AC3E}">
        <p14:creationId xmlns:p14="http://schemas.microsoft.com/office/powerpoint/2010/main" val="2742395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914400"/>
            <a:ext cx="2744787" cy="205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a:xfrm>
            <a:off x="343757" y="8718331"/>
            <a:ext cx="2047751" cy="212540"/>
          </a:xfrm>
          <a:prstGeom prst="rect">
            <a:avLst/>
          </a:prstGeom>
        </p:spPr>
        <p:txBody>
          <a:bodyPr/>
          <a:lstStyle/>
          <a:p>
            <a:r>
              <a:rPr lang="en-US" sz="800"/>
              <a:t>© 2025 Capital Group. All rights reserved. </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27</a:t>
            </a:fld>
            <a:endParaRPr lang="en-US" dirty="0"/>
          </a:p>
        </p:txBody>
      </p:sp>
    </p:spTree>
    <p:extLst>
      <p:ext uri="{BB962C8B-B14F-4D97-AF65-F5344CB8AC3E}">
        <p14:creationId xmlns:p14="http://schemas.microsoft.com/office/powerpoint/2010/main" val="4281573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852B6-1560-3092-EF7C-B199BB916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ABB7E-B842-8D69-B218-F989A455F71C}"/>
              </a:ext>
            </a:extLst>
          </p:cNvPr>
          <p:cNvSpPr>
            <a:spLocks noGrp="1" noRot="1" noChangeAspect="1"/>
          </p:cNvSpPr>
          <p:nvPr>
            <p:ph type="sldImg"/>
          </p:nvPr>
        </p:nvSpPr>
        <p:spPr>
          <a:xfrm>
            <a:off x="763588" y="914400"/>
            <a:ext cx="2744787" cy="2057400"/>
          </a:xfrm>
          <a:prstGeom prst="rect">
            <a:avLst/>
          </a:prstGeom>
        </p:spPr>
      </p:sp>
      <p:sp>
        <p:nvSpPr>
          <p:cNvPr id="3" name="Notes Placeholder 2">
            <a:extLst>
              <a:ext uri="{FF2B5EF4-FFF2-40B4-BE49-F238E27FC236}">
                <a16:creationId xmlns:a16="http://schemas.microsoft.com/office/drawing/2014/main" id="{CFFCF9C3-78FF-59A3-6E9D-148CAF4E06F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B90B56F-6B1B-47F7-A77B-92FCEA92D538}"/>
              </a:ext>
            </a:extLst>
          </p:cNvPr>
          <p:cNvSpPr>
            <a:spLocks noGrp="1"/>
          </p:cNvSpPr>
          <p:nvPr>
            <p:ph type="ftr" sz="quarter" idx="4"/>
          </p:nvPr>
        </p:nvSpPr>
        <p:spPr>
          <a:xfrm>
            <a:off x="343757" y="8718331"/>
            <a:ext cx="2047751" cy="212540"/>
          </a:xfrm>
          <a:prstGeom prst="rect">
            <a:avLst/>
          </a:prstGeom>
        </p:spPr>
        <p:txBody>
          <a:bodyPr/>
          <a:lstStyle/>
          <a:p>
            <a:r>
              <a:rPr lang="en-US" sz="800"/>
              <a:t>© 2025 Capital Group. All rights reserved. </a:t>
            </a:r>
            <a:endParaRPr lang="en-US" sz="800" dirty="0"/>
          </a:p>
        </p:txBody>
      </p:sp>
      <p:sp>
        <p:nvSpPr>
          <p:cNvPr id="5" name="Slide Number Placeholder 4">
            <a:extLst>
              <a:ext uri="{FF2B5EF4-FFF2-40B4-BE49-F238E27FC236}">
                <a16:creationId xmlns:a16="http://schemas.microsoft.com/office/drawing/2014/main" id="{7D9AAFE3-D681-F03A-1BF1-4615123663BB}"/>
              </a:ext>
            </a:extLst>
          </p:cNvPr>
          <p:cNvSpPr>
            <a:spLocks noGrp="1"/>
          </p:cNvSpPr>
          <p:nvPr>
            <p:ph type="sldNum" sz="quarter" idx="5"/>
          </p:nvPr>
        </p:nvSpPr>
        <p:spPr/>
        <p:txBody>
          <a:bodyPr/>
          <a:lstStyle/>
          <a:p>
            <a:fld id="{313BF4A9-858F-4D59-9EF7-6963AF44619B}" type="slidenum">
              <a:rPr lang="en-US" smtClean="0"/>
              <a:pPr/>
              <a:t>28</a:t>
            </a:fld>
            <a:endParaRPr lang="en-US" dirty="0"/>
          </a:p>
        </p:txBody>
      </p:sp>
    </p:spTree>
    <p:extLst>
      <p:ext uri="{BB962C8B-B14F-4D97-AF65-F5344CB8AC3E}">
        <p14:creationId xmlns:p14="http://schemas.microsoft.com/office/powerpoint/2010/main" val="3293157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B0F6-2540-FF95-1EFE-498CF6F59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7ACEC-2582-7B35-6B34-321A3946CAAA}"/>
              </a:ext>
            </a:extLst>
          </p:cNvPr>
          <p:cNvSpPr>
            <a:spLocks noGrp="1" noRot="1" noChangeAspect="1"/>
          </p:cNvSpPr>
          <p:nvPr>
            <p:ph type="sldImg"/>
          </p:nvPr>
        </p:nvSpPr>
        <p:spPr>
          <a:xfrm>
            <a:off x="763588" y="914400"/>
            <a:ext cx="2744787" cy="2057400"/>
          </a:xfrm>
          <a:prstGeom prst="rect">
            <a:avLst/>
          </a:prstGeom>
        </p:spPr>
      </p:sp>
      <p:sp>
        <p:nvSpPr>
          <p:cNvPr id="3" name="Notes Placeholder 2">
            <a:extLst>
              <a:ext uri="{FF2B5EF4-FFF2-40B4-BE49-F238E27FC236}">
                <a16:creationId xmlns:a16="http://schemas.microsoft.com/office/drawing/2014/main" id="{96ECEC52-030E-0A8D-FB33-26DC73A9FE72}"/>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66370718-335D-D923-6AAC-837EBBF9D307}"/>
              </a:ext>
            </a:extLst>
          </p:cNvPr>
          <p:cNvSpPr>
            <a:spLocks noGrp="1"/>
          </p:cNvSpPr>
          <p:nvPr>
            <p:ph type="ftr" sz="quarter" idx="4"/>
          </p:nvPr>
        </p:nvSpPr>
        <p:spPr>
          <a:xfrm>
            <a:off x="343757" y="8718331"/>
            <a:ext cx="2047751" cy="212540"/>
          </a:xfrm>
          <a:prstGeom prst="rect">
            <a:avLst/>
          </a:prstGeom>
        </p:spPr>
        <p:txBody>
          <a:bodyPr/>
          <a:lstStyle/>
          <a:p>
            <a:r>
              <a:rPr lang="en-US" sz="800"/>
              <a:t>© 2025 Capital Group. All rights reserved. </a:t>
            </a:r>
            <a:endParaRPr lang="en-US" sz="800" dirty="0"/>
          </a:p>
        </p:txBody>
      </p:sp>
      <p:sp>
        <p:nvSpPr>
          <p:cNvPr id="5" name="Slide Number Placeholder 4">
            <a:extLst>
              <a:ext uri="{FF2B5EF4-FFF2-40B4-BE49-F238E27FC236}">
                <a16:creationId xmlns:a16="http://schemas.microsoft.com/office/drawing/2014/main" id="{2891C99B-90C2-6631-DCE0-F9622541B64A}"/>
              </a:ext>
            </a:extLst>
          </p:cNvPr>
          <p:cNvSpPr>
            <a:spLocks noGrp="1"/>
          </p:cNvSpPr>
          <p:nvPr>
            <p:ph type="sldNum" sz="quarter" idx="5"/>
          </p:nvPr>
        </p:nvSpPr>
        <p:spPr/>
        <p:txBody>
          <a:bodyPr/>
          <a:lstStyle/>
          <a:p>
            <a:fld id="{313BF4A9-858F-4D59-9EF7-6963AF44619B}" type="slidenum">
              <a:rPr lang="en-US" smtClean="0"/>
              <a:pPr/>
              <a:t>29</a:t>
            </a:fld>
            <a:endParaRPr lang="en-US" dirty="0"/>
          </a:p>
        </p:txBody>
      </p:sp>
    </p:spTree>
    <p:extLst>
      <p:ext uri="{BB962C8B-B14F-4D97-AF65-F5344CB8AC3E}">
        <p14:creationId xmlns:p14="http://schemas.microsoft.com/office/powerpoint/2010/main" val="3769951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914400"/>
            <a:ext cx="2744787" cy="205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a:xfrm>
            <a:off x="343757" y="8718331"/>
            <a:ext cx="2047751" cy="212540"/>
          </a:xfrm>
          <a:prstGeom prst="rect">
            <a:avLst/>
          </a:prstGeom>
        </p:spPr>
        <p:txBody>
          <a:bodyPr/>
          <a:lstStyle/>
          <a:p>
            <a:r>
              <a:rPr lang="en-US" sz="800"/>
              <a:t>© 2025 Capital Group. All rights reserved. </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30</a:t>
            </a:fld>
            <a:endParaRPr lang="en-US" dirty="0"/>
          </a:p>
        </p:txBody>
      </p:sp>
    </p:spTree>
    <p:extLst>
      <p:ext uri="{BB962C8B-B14F-4D97-AF65-F5344CB8AC3E}">
        <p14:creationId xmlns:p14="http://schemas.microsoft.com/office/powerpoint/2010/main" val="366448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3</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5" name="Footer Placeholder 4">
            <a:extLst>
              <a:ext uri="{FF2B5EF4-FFF2-40B4-BE49-F238E27FC236}">
                <a16:creationId xmlns:a16="http://schemas.microsoft.com/office/drawing/2014/main" id="{D7057C7D-BD51-4577-9B89-10EFB7C7DE82}"/>
              </a:ext>
            </a:extLst>
          </p:cNvPr>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 2024 Capital Group. All rights reserved.</a:t>
            </a:r>
          </a:p>
        </p:txBody>
      </p:sp>
      <p:sp>
        <p:nvSpPr>
          <p:cNvPr id="8" name="Slide Image Placeholder 7">
            <a:extLst>
              <a:ext uri="{FF2B5EF4-FFF2-40B4-BE49-F238E27FC236}">
                <a16:creationId xmlns:a16="http://schemas.microsoft.com/office/drawing/2014/main" id="{AE371FD8-9344-4F5F-B114-1F7001DD7E8B}"/>
              </a:ext>
            </a:extLst>
          </p:cNvPr>
          <p:cNvSpPr>
            <a:spLocks noGrp="1" noRot="1" noChangeAspect="1"/>
          </p:cNvSpPr>
          <p:nvPr>
            <p:ph type="sldImg"/>
          </p:nvPr>
        </p:nvSpPr>
        <p:spPr>
          <a:xfrm>
            <a:off x="763588" y="914400"/>
            <a:ext cx="2744787" cy="2057400"/>
          </a:xfrm>
        </p:spPr>
      </p:sp>
      <p:sp>
        <p:nvSpPr>
          <p:cNvPr id="9" name="Notes Placeholder 8">
            <a:extLst>
              <a:ext uri="{FF2B5EF4-FFF2-40B4-BE49-F238E27FC236}">
                <a16:creationId xmlns:a16="http://schemas.microsoft.com/office/drawing/2014/main" id="{72240C01-EF7B-4794-AC00-D79CA18A69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037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4F9AD-BCA8-597A-4592-542E6DFE6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7BDF9-82A3-82CB-FFEA-38865396B548}"/>
              </a:ext>
            </a:extLst>
          </p:cNvPr>
          <p:cNvSpPr>
            <a:spLocks noGrp="1" noRot="1" noChangeAspect="1"/>
          </p:cNvSpPr>
          <p:nvPr>
            <p:ph type="sldImg"/>
          </p:nvPr>
        </p:nvSpPr>
        <p:spPr>
          <a:xfrm>
            <a:off x="742950" y="822325"/>
            <a:ext cx="3232150" cy="2424113"/>
          </a:xfrm>
        </p:spPr>
      </p:sp>
      <p:sp>
        <p:nvSpPr>
          <p:cNvPr id="3" name="Notes Placeholder 2">
            <a:extLst>
              <a:ext uri="{FF2B5EF4-FFF2-40B4-BE49-F238E27FC236}">
                <a16:creationId xmlns:a16="http://schemas.microsoft.com/office/drawing/2014/main" id="{88872149-4B74-16E8-6DDA-0A2D60D6DE6C}"/>
              </a:ext>
            </a:extLst>
          </p:cNvPr>
          <p:cNvSpPr>
            <a:spLocks noGrp="1"/>
          </p:cNvSpPr>
          <p:nvPr>
            <p:ph type="body" idx="1"/>
          </p:nvPr>
        </p:nvSpPr>
        <p:spPr/>
        <p:txBody>
          <a:bodyPr/>
          <a:lstStyle/>
          <a:p>
            <a:r>
              <a:rPr lang="en-US" dirty="0"/>
              <a:t>-13</a:t>
            </a:r>
          </a:p>
        </p:txBody>
      </p:sp>
      <p:sp>
        <p:nvSpPr>
          <p:cNvPr id="4" name="Footer Placeholder 3">
            <a:extLst>
              <a:ext uri="{FF2B5EF4-FFF2-40B4-BE49-F238E27FC236}">
                <a16:creationId xmlns:a16="http://schemas.microsoft.com/office/drawing/2014/main" id="{B1ADC7C4-DEF8-CCD9-6A69-CCD76494B214}"/>
              </a:ext>
            </a:extLst>
          </p:cNvPr>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venirNext LT Com Regular"/>
                <a:sym typeface="Avenir Next LT Com Regular"/>
              </a:rPr>
              <a:t>© 2024 Capital Group. All rights reserved.</a:t>
            </a:r>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5" name="Slide Number Placeholder 4">
            <a:extLst>
              <a:ext uri="{FF2B5EF4-FFF2-40B4-BE49-F238E27FC236}">
                <a16:creationId xmlns:a16="http://schemas.microsoft.com/office/drawing/2014/main" id="{D956AE2C-5EDD-75DB-FC74-8D4CDA7C8A4A}"/>
              </a:ext>
            </a:extLst>
          </p:cNvPr>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4</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Tree>
    <p:extLst>
      <p:ext uri="{BB962C8B-B14F-4D97-AF65-F5344CB8AC3E}">
        <p14:creationId xmlns:p14="http://schemas.microsoft.com/office/powerpoint/2010/main" val="61858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venirNext LT Com Regular"/>
                <a:sym typeface="Avenir Next LT Com Regular"/>
              </a:rPr>
              <a:t>© 2024 Capital Group. All rights reserved.</a:t>
            </a:r>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5" name="Slide Number Placeholder 4"/>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5</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Tree>
    <p:extLst>
      <p:ext uri="{BB962C8B-B14F-4D97-AF65-F5344CB8AC3E}">
        <p14:creationId xmlns:p14="http://schemas.microsoft.com/office/powerpoint/2010/main" val="234003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venirNext LT Com Regular"/>
                <a:sym typeface="Avenir Next LT Com Regular"/>
              </a:rPr>
              <a:t>© 2024 Capital Group. All rights reserved.</a:t>
            </a:r>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5" name="Slide Number Placeholder 4"/>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6</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Tree>
    <p:extLst>
      <p:ext uri="{BB962C8B-B14F-4D97-AF65-F5344CB8AC3E}">
        <p14:creationId xmlns:p14="http://schemas.microsoft.com/office/powerpoint/2010/main" val="360454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AvenirNext LT Com Regular"/>
                <a:sym typeface="Avenir Next LT Com Regular"/>
              </a:rPr>
              <a:t>© 2024 Capital Group. All rights reserved.</a:t>
            </a:r>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5" name="Slide Number Placeholder 4"/>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7</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Tree>
    <p:extLst>
      <p:ext uri="{BB962C8B-B14F-4D97-AF65-F5344CB8AC3E}">
        <p14:creationId xmlns:p14="http://schemas.microsoft.com/office/powerpoint/2010/main" val="213141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A12BC-40BE-49B1-2885-2AA2D54AC74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C6A95C-9D89-AC73-9758-95DAFE8EF823}"/>
              </a:ext>
            </a:extLst>
          </p:cNvPr>
          <p:cNvSpPr>
            <a:spLocks noGrp="1"/>
          </p:cNvSpPr>
          <p:nvPr>
            <p:ph type="ftr" sz="quarter" idx="4"/>
          </p:nvPr>
        </p:nvSpPr>
        <p:spPr/>
        <p:txBody>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 2024 Capital Group. All rights reserved.</a:t>
            </a:r>
          </a:p>
        </p:txBody>
      </p:sp>
      <p:sp>
        <p:nvSpPr>
          <p:cNvPr id="5" name="Slide Number Placeholder 4">
            <a:extLst>
              <a:ext uri="{FF2B5EF4-FFF2-40B4-BE49-F238E27FC236}">
                <a16:creationId xmlns:a16="http://schemas.microsoft.com/office/drawing/2014/main" id="{0938BBB9-0C3F-AFCC-4AE0-6135F46FDC11}"/>
              </a:ext>
            </a:extLst>
          </p:cNvPr>
          <p:cNvSpPr>
            <a:spLocks noGrp="1"/>
          </p:cNvSpPr>
          <p:nvPr>
            <p:ph type="sldNum" sz="quarter" idx="5"/>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313BF4A9-858F-4D59-9EF7-6963AF44619B}" type="slidenum">
              <a:rPr kumimoji="0" lang="en-US" sz="800" b="0" i="0" u="none" strike="noStrike" kern="0" cap="none" spc="0" normalizeH="0" baseline="0" noProof="0" smtClean="0">
                <a:ln>
                  <a:noFill/>
                </a:ln>
                <a:solidFill>
                  <a:srgbClr val="000000"/>
                </a:solidFill>
                <a:effectLst/>
                <a:uLnTx/>
                <a:uFillTx/>
                <a:latin typeface="AvenirNext LT Com Regular"/>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8</a:t>
            </a:fld>
            <a:endPar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8" name="Slide Image Placeholder 7">
            <a:extLst>
              <a:ext uri="{FF2B5EF4-FFF2-40B4-BE49-F238E27FC236}">
                <a16:creationId xmlns:a16="http://schemas.microsoft.com/office/drawing/2014/main" id="{63F8B183-48F0-A460-E49E-7EDE3460150E}"/>
              </a:ext>
            </a:extLst>
          </p:cNvPr>
          <p:cNvSpPr>
            <a:spLocks noGrp="1" noRot="1" noChangeAspect="1"/>
          </p:cNvSpPr>
          <p:nvPr>
            <p:ph type="sldImg"/>
          </p:nvPr>
        </p:nvSpPr>
        <p:spPr>
          <a:xfrm>
            <a:off x="763588" y="914400"/>
            <a:ext cx="2744787" cy="2057400"/>
          </a:xfrm>
        </p:spPr>
      </p:sp>
      <p:sp>
        <p:nvSpPr>
          <p:cNvPr id="9" name="Notes Placeholder 8">
            <a:extLst>
              <a:ext uri="{FF2B5EF4-FFF2-40B4-BE49-F238E27FC236}">
                <a16:creationId xmlns:a16="http://schemas.microsoft.com/office/drawing/2014/main" id="{9E41570B-39A8-2712-6117-C09B9F83CA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084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822325"/>
            <a:ext cx="3232150" cy="242411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sz="800"/>
              <a:t>© 2024 Capital Group. All rights reserved.</a:t>
            </a:r>
            <a:endParaRPr lang="en-US" sz="800" dirty="0"/>
          </a:p>
        </p:txBody>
      </p:sp>
      <p:sp>
        <p:nvSpPr>
          <p:cNvPr id="5" name="Slide Number Placeholder 4"/>
          <p:cNvSpPr>
            <a:spLocks noGrp="1"/>
          </p:cNvSpPr>
          <p:nvPr>
            <p:ph type="sldNum" sz="quarter" idx="5"/>
          </p:nvPr>
        </p:nvSpPr>
        <p:spPr/>
        <p:txBody>
          <a:bodyPr/>
          <a:lstStyle/>
          <a:p>
            <a:fld id="{313BF4A9-858F-4D59-9EF7-6963AF44619B}" type="slidenum">
              <a:rPr lang="en-US" smtClean="0"/>
              <a:pPr/>
              <a:t>10</a:t>
            </a:fld>
            <a:endParaRPr lang="en-US" dirty="0"/>
          </a:p>
        </p:txBody>
      </p:sp>
    </p:spTree>
    <p:extLst>
      <p:ext uri="{BB962C8B-B14F-4D97-AF65-F5344CB8AC3E}">
        <p14:creationId xmlns:p14="http://schemas.microsoft.com/office/powerpoint/2010/main" val="388287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Body">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7C32ACDB-F9F3-C8EC-A524-66F0FDB7CF11}"/>
              </a:ext>
            </a:extLst>
          </p:cNvPr>
          <p:cNvSpPr>
            <a:spLocks noGrp="1"/>
          </p:cNvSpPr>
          <p:nvPr>
            <p:ph type="title"/>
          </p:nvPr>
        </p:nvSpPr>
        <p:spPr/>
        <p:txBody>
          <a:bodyPr/>
          <a:lstStyle/>
          <a:p>
            <a:r>
              <a:rPr lang="en-US" dirty="0"/>
              <a:t>Click to edit Master title style</a:t>
            </a:r>
          </a:p>
        </p:txBody>
      </p:sp>
      <p:sp>
        <p:nvSpPr>
          <p:cNvPr id="16" name="Subtitle"/>
          <p:cNvSpPr>
            <a:spLocks noGrp="1"/>
          </p:cNvSpPr>
          <p:nvPr>
            <p:ph type="body" sz="quarter" idx="15" hasCustomPrompt="1"/>
          </p:nvPr>
        </p:nvSpPr>
        <p:spPr>
          <a:xfrm>
            <a:off x="432054" y="948550"/>
            <a:ext cx="8286706" cy="571500"/>
          </a:xfrm>
          <a:ln w="12700">
            <a:miter lim="400000"/>
          </a:ln>
        </p:spPr>
        <p:txBody>
          <a:bodyPr lIns="0" tIns="0" rIns="0" bIns="0">
            <a:noAutofit/>
          </a:bodyPr>
          <a:lstStyle>
            <a:lvl1pPr>
              <a:defRPr lang="en-US" sz="1800" b="1" baseline="0" smtClean="0">
                <a:solidFill>
                  <a:schemeClr val="accent1"/>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357188" algn="l"/>
              </a:tabLst>
            </a:pPr>
            <a:r>
              <a:rPr lang="en-US" dirty="0"/>
              <a:t>Subtitle</a:t>
            </a:r>
          </a:p>
        </p:txBody>
      </p:sp>
      <p:sp>
        <p:nvSpPr>
          <p:cNvPr id="14" name="Body"/>
          <p:cNvSpPr>
            <a:spLocks noGrp="1"/>
          </p:cNvSpPr>
          <p:nvPr>
            <p:ph type="body" sz="quarter" idx="14"/>
          </p:nvPr>
        </p:nvSpPr>
        <p:spPr>
          <a:xfrm>
            <a:off x="432054" y="1671639"/>
            <a:ext cx="8286706" cy="4290249"/>
          </a:xfrm>
        </p:spPr>
        <p:txBody>
          <a:bodyPr/>
          <a:lstStyle>
            <a:lvl1pPr marL="217885" indent="-217885">
              <a:spcBef>
                <a:spcPts val="450"/>
              </a:spcBef>
              <a:buClr>
                <a:schemeClr val="accent1"/>
              </a:buClr>
              <a:buFont typeface="AvenirNext LT Com Medium" panose="020B0803020202020204" pitchFamily="34" charset="0"/>
              <a:buChar char="•"/>
              <a:tabLst/>
              <a:defRPr sz="1650" baseline="0">
                <a:latin typeface="AvenirNext LT Com Regular" panose="020B0503020202020204" pitchFamily="34" charset="0"/>
              </a:defRPr>
            </a:lvl1pPr>
            <a:lvl2pPr marL="600075" indent="-171450">
              <a:spcBef>
                <a:spcPts val="0"/>
              </a:spcBef>
              <a:buFont typeface="Arial" panose="020B0604020202020204" pitchFamily="34" charset="0"/>
              <a:buChar char="–"/>
              <a:defRPr baseline="0">
                <a:latin typeface="AvenirNext LT Com Regular" panose="020B0503020202020204" pitchFamily="34" charset="0"/>
              </a:defRPr>
            </a:lvl2pPr>
            <a:lvl3pPr marL="771525" indent="-171450">
              <a:spcBef>
                <a:spcPts val="0"/>
              </a:spcBef>
              <a:buFont typeface="Arial" panose="020B0604020202020204" pitchFamily="34" charset="0"/>
              <a:buChar char="•"/>
              <a:defRPr baseline="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Footer Placeholder 2"/>
          <p:cNvSpPr>
            <a:spLocks noGrp="1"/>
          </p:cNvSpPr>
          <p:nvPr>
            <p:ph type="ftr" sz="quarter" idx="10"/>
          </p:nvPr>
        </p:nvSpPr>
        <p:spPr>
          <a:xfrm>
            <a:off x="428624" y="5961888"/>
            <a:ext cx="8286706" cy="323634"/>
          </a:xfrm>
        </p:spPr>
        <p:txBody>
          <a:bodyPr/>
          <a:lstStyle>
            <a:lvl1pPr>
              <a:defRPr sz="800" baseline="0">
                <a:latin typeface="AvenirNext LT Com Regular" panose="020B0503020202020204" pitchFamily="34" charset="0"/>
              </a:defRPr>
            </a:lvl1pPr>
          </a:lstStyle>
          <a:p>
            <a:pPr hangingPunct="1">
              <a:lnSpc>
                <a:spcPts val="675"/>
              </a:lnSpc>
            </a:pPr>
            <a:endParaRPr lang="en-US" dirty="0"/>
          </a:p>
        </p:txBody>
      </p:sp>
      <p:sp>
        <p:nvSpPr>
          <p:cNvPr id="4" name="Slide Number Placeholder 3"/>
          <p:cNvSpPr>
            <a:spLocks noGrp="1"/>
          </p:cNvSpPr>
          <p:nvPr>
            <p:ph type="sldNum" sz="quarter" idx="11"/>
          </p:nvPr>
        </p:nvSpPr>
        <p:spPr/>
        <p:txBody>
          <a:bodyPr/>
          <a:lstStyle>
            <a:lvl1pPr>
              <a:defRPr sz="800" baseline="0">
                <a:latin typeface="AvenirNext LT Com Regular" panose="020B0503020202020204" pitchFamily="34" charset="0"/>
              </a:defRPr>
            </a:lvl1pPr>
          </a:lstStyle>
          <a:p>
            <a:pPr>
              <a:lnSpc>
                <a:spcPct val="110000"/>
              </a:lnSpc>
              <a:spcBef>
                <a:spcPts val="900"/>
              </a:spcBef>
            </a:pPr>
            <a:fld id="{86CB4B4D-7CA3-9044-876B-883B54F8677D}" type="slidenum">
              <a:rPr lang="en-US" smtClean="0"/>
              <a:pPr>
                <a:lnSpc>
                  <a:spcPct val="110000"/>
                </a:lnSpc>
                <a:spcBef>
                  <a:spcPts val="900"/>
                </a:spcBef>
              </a:pPr>
              <a:t>‹#›</a:t>
            </a:fld>
            <a:endParaRPr lang="en-US" dirty="0"/>
          </a:p>
        </p:txBody>
      </p:sp>
    </p:spTree>
    <p:extLst>
      <p:ext uri="{BB962C8B-B14F-4D97-AF65-F5344CB8AC3E}">
        <p14:creationId xmlns:p14="http://schemas.microsoft.com/office/powerpoint/2010/main" val="329711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Title Subtitle Bod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0" y="0"/>
            <a:ext cx="9144000" cy="1143000"/>
          </a:xfrm>
          <a:solidFill>
            <a:schemeClr val="accent1"/>
          </a:solidFill>
        </p:spPr>
        <p:txBody>
          <a:bodyPr lIns="457200" tIns="0" rIns="182880" bIns="0" anchor="ctr" anchorCtr="0"/>
          <a:lstStyle>
            <a:lvl1pPr>
              <a:defRPr lang="en-US" dirty="0">
                <a:solidFill>
                  <a:schemeClr val="bg1"/>
                </a:solidFill>
              </a:defRPr>
            </a:lvl1pPr>
          </a:lstStyle>
          <a:p>
            <a:pPr lvl="0"/>
            <a:r>
              <a:rPr lang="en-US" dirty="0"/>
              <a:t>Title</a:t>
            </a:r>
          </a:p>
        </p:txBody>
      </p:sp>
      <p:sp>
        <p:nvSpPr>
          <p:cNvPr id="16" name="Subtitle"/>
          <p:cNvSpPr>
            <a:spLocks noGrp="1"/>
          </p:cNvSpPr>
          <p:nvPr>
            <p:ph type="body" sz="quarter" idx="15" hasCustomPrompt="1"/>
          </p:nvPr>
        </p:nvSpPr>
        <p:spPr>
          <a:xfrm>
            <a:off x="432054" y="1425343"/>
            <a:ext cx="8286706" cy="607707"/>
          </a:xfrm>
          <a:ln w="12700">
            <a:miter lim="400000"/>
          </a:ln>
        </p:spPr>
        <p:txBody>
          <a:bodyPr lIns="0" tIns="0" rIns="0" bIns="0">
            <a:noAutofit/>
          </a:bodyPr>
          <a:lstStyle>
            <a:lvl1pPr>
              <a:defRPr lang="en-US" sz="1800" b="1" baseline="0" smtClean="0">
                <a:solidFill>
                  <a:schemeClr val="accent1"/>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357188" algn="l"/>
              </a:tabLst>
            </a:pPr>
            <a:r>
              <a:rPr lang="en-US" dirty="0"/>
              <a:t>Subtitle</a:t>
            </a:r>
          </a:p>
        </p:txBody>
      </p:sp>
      <p:sp>
        <p:nvSpPr>
          <p:cNvPr id="14" name="Body"/>
          <p:cNvSpPr>
            <a:spLocks noGrp="1"/>
          </p:cNvSpPr>
          <p:nvPr>
            <p:ph type="body" sz="quarter" idx="14"/>
          </p:nvPr>
        </p:nvSpPr>
        <p:spPr>
          <a:xfrm>
            <a:off x="432054" y="2186396"/>
            <a:ext cx="8286706" cy="3894550"/>
          </a:xfrm>
        </p:spPr>
        <p:txBody>
          <a:bodyPr/>
          <a:lstStyle>
            <a:lvl1pPr marL="257175" indent="-257175">
              <a:spcBef>
                <a:spcPts val="450"/>
              </a:spcBef>
              <a:buClr>
                <a:schemeClr val="accent1"/>
              </a:buClr>
              <a:buFont typeface="AvenirNext LT Com Medium" panose="020B0803020202020204" pitchFamily="34" charset="0"/>
              <a:buChar char="•"/>
              <a:defRPr sz="1650" baseline="0">
                <a:latin typeface="AvenirNext LT Com Regular" panose="020B0503020202020204" pitchFamily="34" charset="0"/>
              </a:defRPr>
            </a:lvl1pPr>
            <a:lvl2pPr marL="600075" indent="-171450">
              <a:spcBef>
                <a:spcPts val="0"/>
              </a:spcBef>
              <a:spcAft>
                <a:spcPts val="1350"/>
              </a:spcAft>
              <a:buFont typeface="Arial" panose="020B0604020202020204" pitchFamily="34" charset="0"/>
              <a:buChar char="–"/>
              <a:defRPr baseline="0">
                <a:latin typeface="AvenirNext LT Com Regular" panose="020B0503020202020204" pitchFamily="34" charset="0"/>
              </a:defRPr>
            </a:lvl2pPr>
            <a:lvl3pPr marL="771525" indent="-171450">
              <a:spcBef>
                <a:spcPts val="0"/>
              </a:spcBef>
              <a:buFont typeface="Arial" panose="020B0604020202020204" pitchFamily="34" charset="0"/>
              <a:buChar char="•"/>
              <a:defRPr baseline="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Footer Placeholder 2"/>
          <p:cNvSpPr>
            <a:spLocks noGrp="1"/>
          </p:cNvSpPr>
          <p:nvPr>
            <p:ph type="ftr" sz="quarter" idx="10"/>
          </p:nvPr>
        </p:nvSpPr>
        <p:spPr>
          <a:xfrm>
            <a:off x="432054" y="5961888"/>
            <a:ext cx="8286706" cy="323634"/>
          </a:xfrm>
        </p:spPr>
        <p:txBody>
          <a:bodyPr/>
          <a:lstStyle>
            <a:lvl1pPr>
              <a:defRPr baseline="0">
                <a:latin typeface="AvenirNext LT Com Regular" panose="020B0503020202020204" pitchFamily="34" charset="0"/>
              </a:defRPr>
            </a:lvl1pPr>
          </a:lstStyle>
          <a:p>
            <a:pPr hangingPunct="1">
              <a:lnSpc>
                <a:spcPts val="675"/>
              </a:lnSpc>
            </a:pPr>
            <a:endParaRPr lang="en-US" dirty="0"/>
          </a:p>
        </p:txBody>
      </p:sp>
      <p:sp>
        <p:nvSpPr>
          <p:cNvPr id="4" name="Slide Number Placeholder 3"/>
          <p:cNvSpPr>
            <a:spLocks noGrp="1"/>
          </p:cNvSpPr>
          <p:nvPr>
            <p:ph type="sldNum" sz="quarter" idx="11"/>
          </p:nvPr>
        </p:nvSpPr>
        <p:spPr>
          <a:xfrm>
            <a:off x="8181595" y="6464055"/>
            <a:ext cx="533735" cy="126509"/>
          </a:xfrm>
        </p:spPr>
        <p:txBody>
          <a:bodyPr/>
          <a:lstStyle>
            <a:lvl1pPr>
              <a:defRPr baseline="0">
                <a:latin typeface="AvenirNext LT Com Regular" panose="020B0503020202020204" pitchFamily="34" charset="0"/>
              </a:defRPr>
            </a:lvl1pPr>
          </a:lstStyle>
          <a:p>
            <a:pPr>
              <a:lnSpc>
                <a:spcPct val="110000"/>
              </a:lnSpc>
              <a:spcBef>
                <a:spcPts val="900"/>
              </a:spcBef>
            </a:pPr>
            <a:fld id="{86CB4B4D-7CA3-9044-876B-883B54F8677D}" type="slidenum">
              <a:rPr lang="en-US" smtClean="0"/>
              <a:pPr>
                <a:lnSpc>
                  <a:spcPct val="110000"/>
                </a:lnSpc>
                <a:spcBef>
                  <a:spcPts val="900"/>
                </a:spcBef>
              </a:pPr>
              <a:t>‹#›</a:t>
            </a:fld>
            <a:endParaRPr lang="en-US" dirty="0"/>
          </a:p>
        </p:txBody>
      </p:sp>
    </p:spTree>
    <p:extLst>
      <p:ext uri="{BB962C8B-B14F-4D97-AF65-F5344CB8AC3E}">
        <p14:creationId xmlns:p14="http://schemas.microsoft.com/office/powerpoint/2010/main" val="1665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ader Title Subtitle Body">
    <p:bg>
      <p:bgPr>
        <a:solidFill>
          <a:schemeClr val="tx2"/>
        </a:solidFill>
        <a:effectLst/>
      </p:bgPr>
    </p:bg>
    <p:spTree>
      <p:nvGrpSpPr>
        <p:cNvPr id="1" name=""/>
        <p:cNvGrpSpPr/>
        <p:nvPr/>
      </p:nvGrpSpPr>
      <p:grpSpPr>
        <a:xfrm>
          <a:off x="0" y="0"/>
          <a:ext cx="0" cy="0"/>
          <a:chOff x="0" y="0"/>
          <a:chExt cx="0" cy="0"/>
        </a:xfrm>
      </p:grpSpPr>
      <p:sp>
        <p:nvSpPr>
          <p:cNvPr id="16" name="Subtitle"/>
          <p:cNvSpPr>
            <a:spLocks noGrp="1"/>
          </p:cNvSpPr>
          <p:nvPr>
            <p:ph type="body" sz="quarter" idx="15" hasCustomPrompt="1"/>
          </p:nvPr>
        </p:nvSpPr>
        <p:spPr>
          <a:xfrm>
            <a:off x="432054" y="1425343"/>
            <a:ext cx="8286706" cy="607707"/>
          </a:xfrm>
          <a:ln w="12700">
            <a:miter lim="400000"/>
          </a:ln>
        </p:spPr>
        <p:txBody>
          <a:bodyPr lIns="0" tIns="0" rIns="0" bIns="0">
            <a:noAutofit/>
          </a:bodyPr>
          <a:lstStyle>
            <a:lvl1pPr>
              <a:defRPr lang="en-US" sz="1800" b="1" baseline="0" smtClean="0">
                <a:solidFill>
                  <a:schemeClr val="accent1"/>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357188" algn="l"/>
              </a:tabLst>
            </a:pPr>
            <a:r>
              <a:rPr lang="en-US" dirty="0"/>
              <a:t>Subtitle</a:t>
            </a:r>
          </a:p>
        </p:txBody>
      </p:sp>
      <p:sp>
        <p:nvSpPr>
          <p:cNvPr id="14" name="Body"/>
          <p:cNvSpPr>
            <a:spLocks noGrp="1"/>
          </p:cNvSpPr>
          <p:nvPr>
            <p:ph type="body" sz="quarter" idx="14"/>
          </p:nvPr>
        </p:nvSpPr>
        <p:spPr>
          <a:xfrm>
            <a:off x="432054" y="2186396"/>
            <a:ext cx="8286706" cy="3894550"/>
          </a:xfrm>
        </p:spPr>
        <p:txBody>
          <a:bodyPr/>
          <a:lstStyle>
            <a:lvl1pPr marL="257175" indent="-257175">
              <a:spcBef>
                <a:spcPts val="450"/>
              </a:spcBef>
              <a:buClr>
                <a:schemeClr val="accent1"/>
              </a:buClr>
              <a:buFont typeface="AvenirNext LT Com Medium" panose="020B0803020202020204" pitchFamily="34" charset="0"/>
              <a:buChar char="•"/>
              <a:defRPr sz="1650" baseline="0">
                <a:latin typeface="AvenirNext LT Com Regular" panose="020B0503020202020204" pitchFamily="34" charset="0"/>
              </a:defRPr>
            </a:lvl1pPr>
            <a:lvl2pPr marL="600075" indent="-171450">
              <a:spcBef>
                <a:spcPts val="0"/>
              </a:spcBef>
              <a:spcAft>
                <a:spcPts val="1350"/>
              </a:spcAft>
              <a:buFont typeface="Arial" panose="020B0604020202020204" pitchFamily="34" charset="0"/>
              <a:buChar char="–"/>
              <a:defRPr baseline="0">
                <a:latin typeface="AvenirNext LT Com Regular" panose="020B0503020202020204" pitchFamily="34" charset="0"/>
              </a:defRPr>
            </a:lvl2pPr>
            <a:lvl3pPr marL="771525" indent="-171450">
              <a:spcBef>
                <a:spcPts val="0"/>
              </a:spcBef>
              <a:buFont typeface="Arial" panose="020B0604020202020204" pitchFamily="34" charset="0"/>
              <a:buChar char="•"/>
              <a:defRPr baseline="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Footer Placeholder 2"/>
          <p:cNvSpPr>
            <a:spLocks noGrp="1"/>
          </p:cNvSpPr>
          <p:nvPr>
            <p:ph type="ftr" sz="quarter" idx="10"/>
          </p:nvPr>
        </p:nvSpPr>
        <p:spPr>
          <a:xfrm>
            <a:off x="432054" y="5961888"/>
            <a:ext cx="8286706" cy="323634"/>
          </a:xfrm>
        </p:spPr>
        <p:txBody>
          <a:bodyPr/>
          <a:lstStyle>
            <a:lvl1pPr>
              <a:defRPr baseline="0">
                <a:latin typeface="AvenirNext LT Com Regular" panose="020B0503020202020204" pitchFamily="34" charset="0"/>
              </a:defRPr>
            </a:lvl1pPr>
          </a:lstStyle>
          <a:p>
            <a:pPr hangingPunct="1">
              <a:lnSpc>
                <a:spcPts val="675"/>
              </a:lnSpc>
            </a:pPr>
            <a:endParaRPr lang="en-US" dirty="0"/>
          </a:p>
        </p:txBody>
      </p:sp>
      <p:sp>
        <p:nvSpPr>
          <p:cNvPr id="4" name="Slide Number Placeholder 3"/>
          <p:cNvSpPr>
            <a:spLocks noGrp="1"/>
          </p:cNvSpPr>
          <p:nvPr>
            <p:ph type="sldNum" sz="quarter" idx="11"/>
          </p:nvPr>
        </p:nvSpPr>
        <p:spPr>
          <a:xfrm>
            <a:off x="8181595" y="6464055"/>
            <a:ext cx="533735" cy="126509"/>
          </a:xfrm>
        </p:spPr>
        <p:txBody>
          <a:bodyPr/>
          <a:lstStyle>
            <a:lvl1pPr>
              <a:defRPr baseline="0">
                <a:solidFill>
                  <a:schemeClr val="bg1"/>
                </a:solidFill>
                <a:latin typeface="AvenirNext LT Com Regular" panose="020B0503020202020204" pitchFamily="34" charset="0"/>
              </a:defRPr>
            </a:lvl1pPr>
          </a:lstStyle>
          <a:p>
            <a:pPr>
              <a:lnSpc>
                <a:spcPct val="110000"/>
              </a:lnSpc>
              <a:spcBef>
                <a:spcPts val="900"/>
              </a:spcBef>
            </a:pPr>
            <a:fld id="{86CB4B4D-7CA3-9044-876B-883B54F8677D}" type="slidenum">
              <a:rPr lang="en-US" smtClean="0"/>
              <a:pPr>
                <a:lnSpc>
                  <a:spcPct val="110000"/>
                </a:lnSpc>
                <a:spcBef>
                  <a:spcPts val="900"/>
                </a:spcBef>
              </a:pPr>
              <a:t>‹#›</a:t>
            </a:fld>
            <a:endParaRPr lang="en-US" dirty="0"/>
          </a:p>
        </p:txBody>
      </p:sp>
      <p:sp>
        <p:nvSpPr>
          <p:cNvPr id="6" name="Title">
            <a:extLst>
              <a:ext uri="{FF2B5EF4-FFF2-40B4-BE49-F238E27FC236}">
                <a16:creationId xmlns:a16="http://schemas.microsoft.com/office/drawing/2014/main" id="{5C6D8910-AD29-88ED-395C-996D208182B0}"/>
              </a:ext>
            </a:extLst>
          </p:cNvPr>
          <p:cNvSpPr>
            <a:spLocks noGrp="1"/>
          </p:cNvSpPr>
          <p:nvPr>
            <p:ph type="title" hasCustomPrompt="1"/>
          </p:nvPr>
        </p:nvSpPr>
        <p:spPr>
          <a:xfrm>
            <a:off x="0" y="0"/>
            <a:ext cx="9144000" cy="1143000"/>
          </a:xfrm>
          <a:solidFill>
            <a:schemeClr val="tx2"/>
          </a:solidFill>
        </p:spPr>
        <p:txBody>
          <a:bodyPr lIns="457200" tIns="0" rIns="182880" bIns="0" anchor="ctr" anchorCtr="0"/>
          <a:lstStyle>
            <a:lvl1pPr>
              <a:defRPr lang="en-US" dirty="0">
                <a:solidFill>
                  <a:schemeClr val="bg1"/>
                </a:solidFill>
              </a:defRPr>
            </a:lvl1pPr>
          </a:lstStyle>
          <a:p>
            <a:pPr lvl="0"/>
            <a:r>
              <a:rPr lang="en-US" dirty="0"/>
              <a:t>Title</a:t>
            </a:r>
          </a:p>
        </p:txBody>
      </p:sp>
    </p:spTree>
    <p:extLst>
      <p:ext uri="{BB962C8B-B14F-4D97-AF65-F5344CB8AC3E}">
        <p14:creationId xmlns:p14="http://schemas.microsoft.com/office/powerpoint/2010/main" val="34913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venirNext LT Com Regular"/>
                <a:cs typeface="AvenirNext LT Com Regula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155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088" y="0"/>
            <a:ext cx="9129395" cy="6843395"/>
          </a:xfrm>
          <a:custGeom>
            <a:avLst/>
            <a:gdLst/>
            <a:ahLst/>
            <a:cxnLst/>
            <a:rect l="l" t="t" r="r" b="b"/>
            <a:pathLst>
              <a:path w="9129395" h="6843395">
                <a:moveTo>
                  <a:pt x="9128910" y="6842894"/>
                </a:moveTo>
                <a:lnTo>
                  <a:pt x="0" y="6842894"/>
                </a:lnTo>
                <a:lnTo>
                  <a:pt x="0" y="0"/>
                </a:lnTo>
                <a:lnTo>
                  <a:pt x="9128905" y="0"/>
                </a:lnTo>
                <a:lnTo>
                  <a:pt x="9128910" y="6842894"/>
                </a:lnTo>
                <a:close/>
              </a:path>
            </a:pathLst>
          </a:custGeom>
          <a:solidFill>
            <a:srgbClr val="00294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AvenirNext LT Com Regular"/>
                <a:cs typeface="AvenirNext LT Com Regula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258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G-Internal widescreen Title Aperture Anima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6D1332-4DF7-C03D-D8A7-069F2ACBF58E}"/>
              </a:ext>
            </a:extLst>
          </p:cNvPr>
          <p:cNvPicPr>
            <a:picLocks noChangeAspect="1"/>
          </p:cNvPicPr>
          <p:nvPr userDrawn="1"/>
        </p:nvPicPr>
        <p:blipFill>
          <a:blip r:embed="rId2">
            <a:extLst>
              <a:ext uri="{28A0092B-C50C-407E-A947-70E740481C1C}">
                <a14:useLocalDpi xmlns:a14="http://schemas.microsoft.com/office/drawing/2010/main" val="0"/>
              </a:ext>
            </a:extLst>
          </a:blip>
          <a:srcRect t="17268" r="26646"/>
          <a:stretch>
            <a:fillRect/>
          </a:stretch>
        </p:blipFill>
        <p:spPr>
          <a:xfrm>
            <a:off x="15777" y="0"/>
            <a:ext cx="9143770" cy="6877228"/>
          </a:xfrm>
          <a:prstGeom prst="rect">
            <a:avLst/>
          </a:prstGeom>
        </p:spPr>
      </p:pic>
      <p:sp>
        <p:nvSpPr>
          <p:cNvPr id="10" name="Freeform 9">
            <a:extLst>
              <a:ext uri="{FF2B5EF4-FFF2-40B4-BE49-F238E27FC236}">
                <a16:creationId xmlns:a16="http://schemas.microsoft.com/office/drawing/2014/main" id="{EE6ED1FF-8F67-6BFD-73F5-4BE4FD616C69}"/>
              </a:ext>
            </a:extLst>
          </p:cNvPr>
          <p:cNvSpPr/>
          <p:nvPr userDrawn="1"/>
        </p:nvSpPr>
        <p:spPr>
          <a:xfrm>
            <a:off x="0" y="0"/>
            <a:ext cx="9151061" cy="6886751"/>
          </a:xfrm>
          <a:custGeom>
            <a:avLst/>
            <a:gdLst>
              <a:gd name="connsiteX0" fmla="*/ 5207241 w 9158122"/>
              <a:gd name="connsiteY0" fmla="*/ 1603717 h 6886750"/>
              <a:gd name="connsiteX1" fmla="*/ 5207241 w 9158122"/>
              <a:gd name="connsiteY1" fmla="*/ 4994031 h 6886750"/>
              <a:gd name="connsiteX2" fmla="*/ 8597555 w 9158122"/>
              <a:gd name="connsiteY2" fmla="*/ 4994031 h 6886750"/>
              <a:gd name="connsiteX3" fmla="*/ 8597555 w 9158122"/>
              <a:gd name="connsiteY3" fmla="*/ 1603717 h 6886750"/>
              <a:gd name="connsiteX4" fmla="*/ 0 w 9158122"/>
              <a:gd name="connsiteY4" fmla="*/ 0 h 6886750"/>
              <a:gd name="connsiteX5" fmla="*/ 9158122 w 9158122"/>
              <a:gd name="connsiteY5" fmla="*/ 0 h 6886750"/>
              <a:gd name="connsiteX6" fmla="*/ 9158122 w 9158122"/>
              <a:gd name="connsiteY6" fmla="*/ 6886750 h 6886750"/>
              <a:gd name="connsiteX7" fmla="*/ 0 w 9158122"/>
              <a:gd name="connsiteY7" fmla="*/ 6886750 h 688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8122" h="6886750">
                <a:moveTo>
                  <a:pt x="5207241" y="1603717"/>
                </a:moveTo>
                <a:lnTo>
                  <a:pt x="5207241" y="4994031"/>
                </a:lnTo>
                <a:lnTo>
                  <a:pt x="8597555" y="4994031"/>
                </a:lnTo>
                <a:lnTo>
                  <a:pt x="8597555" y="1603717"/>
                </a:lnTo>
                <a:close/>
                <a:moveTo>
                  <a:pt x="0" y="0"/>
                </a:moveTo>
                <a:lnTo>
                  <a:pt x="9158122" y="0"/>
                </a:lnTo>
                <a:lnTo>
                  <a:pt x="9158122" y="6886750"/>
                </a:lnTo>
                <a:lnTo>
                  <a:pt x="0" y="6886750"/>
                </a:lnTo>
                <a:close/>
              </a:path>
            </a:pathLst>
          </a:custGeom>
          <a:solidFill>
            <a:srgbClr val="001321">
              <a:alpha val="49805"/>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189"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3" name="Freeform 12"/>
          <p:cNvSpPr/>
          <p:nvPr userDrawn="1"/>
        </p:nvSpPr>
        <p:spPr>
          <a:xfrm>
            <a:off x="5142424" y="-19228"/>
            <a:ext cx="4022048" cy="5061639"/>
          </a:xfrm>
          <a:custGeom>
            <a:avLst/>
            <a:gdLst>
              <a:gd name="connsiteX0" fmla="*/ 0 w 11378436"/>
              <a:gd name="connsiteY0" fmla="*/ 0 h 5933287"/>
              <a:gd name="connsiteX1" fmla="*/ 0 w 11378436"/>
              <a:gd name="connsiteY1" fmla="*/ 5933287 h 5933287"/>
              <a:gd name="connsiteX2" fmla="*/ 11378436 w 11378436"/>
              <a:gd name="connsiteY2" fmla="*/ 5933287 h 5933287"/>
              <a:gd name="connsiteX3" fmla="*/ 11378436 w 11378436"/>
              <a:gd name="connsiteY3" fmla="*/ 5898911 h 5933287"/>
              <a:gd name="connsiteX0" fmla="*/ 0 w 11378436"/>
              <a:gd name="connsiteY0" fmla="*/ 0 h 5933287"/>
              <a:gd name="connsiteX1" fmla="*/ 0 w 11378436"/>
              <a:gd name="connsiteY1" fmla="*/ 5933287 h 5933287"/>
              <a:gd name="connsiteX2" fmla="*/ 11378436 w 11378436"/>
              <a:gd name="connsiteY2" fmla="*/ 5933287 h 5933287"/>
            </a:gdLst>
            <a:ahLst/>
            <a:cxnLst>
              <a:cxn ang="0">
                <a:pos x="connsiteX0" y="connsiteY0"/>
              </a:cxn>
              <a:cxn ang="0">
                <a:pos x="connsiteX1" y="connsiteY1"/>
              </a:cxn>
              <a:cxn ang="0">
                <a:pos x="connsiteX2" y="connsiteY2"/>
              </a:cxn>
            </a:cxnLst>
            <a:rect l="l" t="t" r="r" b="b"/>
            <a:pathLst>
              <a:path w="11378436" h="5933287">
                <a:moveTo>
                  <a:pt x="0" y="0"/>
                </a:moveTo>
                <a:lnTo>
                  <a:pt x="0" y="5933287"/>
                </a:lnTo>
                <a:lnTo>
                  <a:pt x="11378436" y="5933287"/>
                </a:lnTo>
              </a:path>
            </a:pathLst>
          </a:custGeom>
          <a:noFill/>
          <a:ln w="127000" cap="flat">
            <a:solidFill>
              <a:schemeClr val="bg1">
                <a:alpha val="50000"/>
              </a:schemeClr>
            </a:solidFill>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sz="788" dirty="0">
              <a:latin typeface="+mn-lt"/>
            </a:endParaRPr>
          </a:p>
        </p:txBody>
      </p:sp>
      <p:sp>
        <p:nvSpPr>
          <p:cNvPr id="17" name="Freeform 16"/>
          <p:cNvSpPr/>
          <p:nvPr userDrawn="1"/>
        </p:nvSpPr>
        <p:spPr>
          <a:xfrm>
            <a:off x="15777" y="1531575"/>
            <a:ext cx="8628162" cy="5345654"/>
          </a:xfrm>
          <a:custGeom>
            <a:avLst/>
            <a:gdLst>
              <a:gd name="connsiteX0" fmla="*/ 0 w 4715435"/>
              <a:gd name="connsiteY0" fmla="*/ 0 h 4823012"/>
              <a:gd name="connsiteX1" fmla="*/ 4697506 w 4715435"/>
              <a:gd name="connsiteY1" fmla="*/ 0 h 4823012"/>
              <a:gd name="connsiteX2" fmla="*/ 4697506 w 4715435"/>
              <a:gd name="connsiteY2" fmla="*/ 4823012 h 4823012"/>
              <a:gd name="connsiteX3" fmla="*/ 4715435 w 4715435"/>
              <a:gd name="connsiteY3" fmla="*/ 4823012 h 4823012"/>
              <a:gd name="connsiteX0" fmla="*/ 0 w 4697506"/>
              <a:gd name="connsiteY0" fmla="*/ 0 h 4823012"/>
              <a:gd name="connsiteX1" fmla="*/ 4697506 w 4697506"/>
              <a:gd name="connsiteY1" fmla="*/ 0 h 4823012"/>
              <a:gd name="connsiteX2" fmla="*/ 4697506 w 4697506"/>
              <a:gd name="connsiteY2" fmla="*/ 4823012 h 4823012"/>
            </a:gdLst>
            <a:ahLst/>
            <a:cxnLst>
              <a:cxn ang="0">
                <a:pos x="connsiteX0" y="connsiteY0"/>
              </a:cxn>
              <a:cxn ang="0">
                <a:pos x="connsiteX1" y="connsiteY1"/>
              </a:cxn>
              <a:cxn ang="0">
                <a:pos x="connsiteX2" y="connsiteY2"/>
              </a:cxn>
            </a:cxnLst>
            <a:rect l="l" t="t" r="r" b="b"/>
            <a:pathLst>
              <a:path w="4697506" h="4823012">
                <a:moveTo>
                  <a:pt x="0" y="0"/>
                </a:moveTo>
                <a:lnTo>
                  <a:pt x="4697506" y="0"/>
                </a:lnTo>
                <a:lnTo>
                  <a:pt x="4697506" y="4823012"/>
                </a:lnTo>
              </a:path>
            </a:pathLst>
          </a:custGeom>
          <a:noFill/>
          <a:ln w="127000" cap="flat">
            <a:solidFill>
              <a:schemeClr val="bg1">
                <a:alpha val="50000"/>
              </a:schemeClr>
            </a:solidFill>
            <a:miter lim="400000"/>
          </a:ln>
          <a:effectLst/>
          <a:sp3d/>
        </p:spPr>
        <p:style>
          <a:lnRef idx="0">
            <a:scrgbClr r="0" g="0" b="0"/>
          </a:lnRef>
          <a:fillRef idx="0">
            <a:scrgbClr r="0" g="0" b="0"/>
          </a:fillRef>
          <a:effectRef idx="0">
            <a:scrgbClr r="0" g="0" b="0"/>
          </a:effectRef>
          <a:fontRef idx="none"/>
        </p:style>
        <p:txBody>
          <a:bodyPr rtlCol="0" anchor="ctr"/>
          <a:lstStyle/>
          <a:p>
            <a:pPr lvl="0"/>
            <a:endParaRPr lang="en-US" sz="788" dirty="0">
              <a:latin typeface="+mn-lt"/>
            </a:endParaRPr>
          </a:p>
        </p:txBody>
      </p:sp>
      <p:sp>
        <p:nvSpPr>
          <p:cNvPr id="147" name="Title Text"/>
          <p:cNvSpPr txBox="1">
            <a:spLocks noGrp="1"/>
          </p:cNvSpPr>
          <p:nvPr>
            <p:ph type="title"/>
          </p:nvPr>
        </p:nvSpPr>
        <p:spPr>
          <a:xfrm>
            <a:off x="421658" y="2508951"/>
            <a:ext cx="3164306" cy="1472517"/>
          </a:xfrm>
          <a:prstGeom prst="rect">
            <a:avLst/>
          </a:prstGeom>
        </p:spPr>
        <p:txBody>
          <a:bodyPr lIns="0" tIns="0" rIns="0" bIns="0" anchor="t">
            <a:noAutofit/>
          </a:bodyPr>
          <a:lstStyle>
            <a:lvl1pPr>
              <a:lnSpc>
                <a:spcPct val="90000"/>
              </a:lnSpc>
              <a:defRPr sz="3000" spc="-27">
                <a:solidFill>
                  <a:schemeClr val="tx2"/>
                </a:solidFill>
                <a:latin typeface="AvenirNext LT Com Medium" panose="020B0803020202020204" pitchFamily="34" charset="0"/>
              </a:defRPr>
            </a:lvl1pPr>
          </a:lstStyle>
          <a:p>
            <a:r>
              <a:rPr lang="en-GB" dirty="0"/>
              <a:t>Click to edit Master title style</a:t>
            </a:r>
            <a:endParaRPr dirty="0"/>
          </a:p>
        </p:txBody>
      </p:sp>
      <p:sp>
        <p:nvSpPr>
          <p:cNvPr id="149" name="Subtitle"/>
          <p:cNvSpPr>
            <a:spLocks noGrp="1"/>
          </p:cNvSpPr>
          <p:nvPr>
            <p:ph type="body" sz="quarter" idx="13"/>
          </p:nvPr>
        </p:nvSpPr>
        <p:spPr>
          <a:xfrm>
            <a:off x="441425" y="4267203"/>
            <a:ext cx="3158306" cy="738909"/>
          </a:xfrm>
          <a:prstGeom prst="rect">
            <a:avLst/>
          </a:prstGeom>
        </p:spPr>
        <p:txBody>
          <a:bodyPr lIns="0" tIns="0" rIns="0" bIns="0" anchor="b">
            <a:noAutofit/>
          </a:bodyPr>
          <a:lstStyle>
            <a:lvl1pPr marL="0" indent="0">
              <a:lnSpc>
                <a:spcPct val="95000"/>
              </a:lnSpc>
              <a:spcBef>
                <a:spcPts val="0"/>
              </a:spcBef>
              <a:spcAft>
                <a:spcPts val="451"/>
              </a:spcAft>
              <a:buNone/>
              <a:tabLst>
                <a:tab pos="357179" algn="l"/>
              </a:tabLst>
              <a:defRPr sz="1500" b="1">
                <a:solidFill>
                  <a:schemeClr val="bg1"/>
                </a:solidFill>
                <a:latin typeface="+mj-lt"/>
                <a:ea typeface="+mn-ea"/>
                <a:cs typeface="+mn-cs"/>
                <a:sym typeface="Avenir Next LT Com Demi"/>
              </a:defRPr>
            </a:lvl1pPr>
          </a:lstStyle>
          <a:p>
            <a:pPr lvl="0"/>
            <a:r>
              <a:rPr lang="en-GB" dirty="0"/>
              <a:t>Click to edit Master text styles</a:t>
            </a:r>
          </a:p>
        </p:txBody>
      </p:sp>
      <p:sp>
        <p:nvSpPr>
          <p:cNvPr id="4" name="TextBox 3">
            <a:extLst>
              <a:ext uri="{FF2B5EF4-FFF2-40B4-BE49-F238E27FC236}">
                <a16:creationId xmlns:a16="http://schemas.microsoft.com/office/drawing/2014/main" id="{97931AFD-4502-141D-048C-8B5C6C537494}"/>
              </a:ext>
            </a:extLst>
          </p:cNvPr>
          <p:cNvSpPr txBox="1"/>
          <p:nvPr userDrawn="1"/>
        </p:nvSpPr>
        <p:spPr>
          <a:xfrm>
            <a:off x="9456392" y="4267203"/>
            <a:ext cx="65" cy="161711"/>
          </a:xfrm>
          <a:prstGeom prst="rect">
            <a:avLst/>
          </a:prstGeom>
          <a:ln w="12700">
            <a:miter lim="400000"/>
          </a:ln>
        </p:spPr>
        <p:txBody>
          <a:bodyPr wrap="none" lIns="0" tIns="0" rIns="0" bIns="0" rtlCol="0">
            <a:spAutoFit/>
          </a:bodyPr>
          <a:lstStyle/>
          <a:p>
            <a:endParaRPr lang="en-US" sz="1051" b="1" dirty="0" err="1">
              <a:latin typeface="+mn-lt"/>
            </a:endParaRPr>
          </a:p>
        </p:txBody>
      </p:sp>
    </p:spTree>
    <p:extLst>
      <p:ext uri="{BB962C8B-B14F-4D97-AF65-F5344CB8AC3E}">
        <p14:creationId xmlns:p14="http://schemas.microsoft.com/office/powerpoint/2010/main" val="362739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42" presetClass="path" presetSubtype="0" accel="50000" decel="50000" fill="hold" grpId="1" nodeType="withEffect">
                                  <p:stCondLst>
                                    <p:cond delay="0"/>
                                  </p:stCondLst>
                                  <p:childTnLst>
                                    <p:animMotion origin="layout" path="M -3.125E-6 -0.00139 L -0.11093 0.19583 " pathEditMode="relative" rAng="0" ptsTypes="AA">
                                      <p:cBhvr>
                                        <p:cTn id="12" dur="2000" spd="-100000" fill="hold"/>
                                        <p:tgtEl>
                                          <p:spTgt spid="17"/>
                                        </p:tgtEl>
                                        <p:attrNameLst>
                                          <p:attrName>ppt_x</p:attrName>
                                          <p:attrName>ppt_y</p:attrName>
                                        </p:attrNameLst>
                                      </p:cBhvr>
                                      <p:rCtr x="-5547" y="9861"/>
                                    </p:animMotion>
                                  </p:childTnLst>
                                </p:cTn>
                              </p:par>
                              <p:par>
                                <p:cTn id="13" presetID="42" presetClass="path" presetSubtype="0" accel="50000" decel="50000" fill="hold" grpId="1" nodeType="withEffect">
                                  <p:stCondLst>
                                    <p:cond delay="0"/>
                                  </p:stCondLst>
                                  <p:childTnLst>
                                    <p:animMotion origin="layout" path="M 4.79167E-6 -0.00138 L 0.11237 -0.20046 " pathEditMode="relative" rAng="0" ptsTypes="AA">
                                      <p:cBhvr>
                                        <p:cTn id="14" dur="2000" spd="-100000" fill="hold"/>
                                        <p:tgtEl>
                                          <p:spTgt spid="13"/>
                                        </p:tgtEl>
                                        <p:attrNameLst>
                                          <p:attrName>ppt_x</p:attrName>
                                          <p:attrName>ppt_y</p:attrName>
                                        </p:attrNameLst>
                                      </p:cBhvr>
                                      <p:rCtr x="5612" y="-9954"/>
                                    </p:animMotion>
                                  </p:childTnLst>
                                </p:cTn>
                              </p:par>
                              <p:par>
                                <p:cTn id="15" presetID="10" presetClass="entr" presetSubtype="0"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9">
                                            <p:bg/>
                                          </p:spTgt>
                                        </p:tgtEl>
                                        <p:attrNameLst>
                                          <p:attrName>style.visibility</p:attrName>
                                        </p:attrNameLst>
                                      </p:cBhvr>
                                      <p:to>
                                        <p:strVal val="visible"/>
                                      </p:to>
                                    </p:set>
                                    <p:animEffect transition="in" filter="fade">
                                      <p:cBhvr>
                                        <p:cTn id="20" dur="500"/>
                                        <p:tgtEl>
                                          <p:spTgt spid="149">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9">
                                            <p:txEl>
                                              <p:pRg st="0" end="0"/>
                                            </p:txEl>
                                          </p:spTgt>
                                        </p:tgtEl>
                                        <p:attrNameLst>
                                          <p:attrName>style.visibility</p:attrName>
                                        </p:attrNameLst>
                                      </p:cBhvr>
                                      <p:to>
                                        <p:strVal val="visible"/>
                                      </p:to>
                                    </p:set>
                                    <p:animEffect transition="in" filter="fade">
                                      <p:cBhvr>
                                        <p:cTn id="23" dur="500"/>
                                        <p:tgtEl>
                                          <p:spTgt spid="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7" grpId="0" animBg="1"/>
      <p:bldP spid="17" grpId="1" animBg="1"/>
      <p:bldP spid="147" grpId="0"/>
      <p:bldP spid="149" grpId="0" build="p" animBg="1">
        <p:tmplLst>
          <p:tmpl>
            <p:tnLst>
              <p:par>
                <p:cTn presetID="10" presetClass="entr" presetSubtype="0" fill="hold" nodeType="withEffect">
                  <p:stCondLst>
                    <p:cond delay="0"/>
                  </p:stCondLst>
                  <p:childTnLst>
                    <p:set>
                      <p:cBhvr>
                        <p:cTn dur="1" fill="hold">
                          <p:stCondLst>
                            <p:cond delay="0"/>
                          </p:stCondLst>
                        </p:cTn>
                        <p:tgtEl>
                          <p:spTgt spid="149"/>
                        </p:tgtEl>
                        <p:attrNameLst>
                          <p:attrName>style.visibility</p:attrName>
                        </p:attrNameLst>
                      </p:cBhvr>
                      <p:to>
                        <p:strVal val="visible"/>
                      </p:to>
                    </p:set>
                    <p:animEffect transition="in" filter="fade">
                      <p:cBhvr>
                        <p:cTn dur="500"/>
                        <p:tgtEl>
                          <p:spTgt spid="14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9"/>
                        </p:tgtEl>
                        <p:attrNameLst>
                          <p:attrName>style.visibility</p:attrName>
                        </p:attrNameLst>
                      </p:cBhvr>
                      <p:to>
                        <p:strVal val="visible"/>
                      </p:to>
                    </p:set>
                    <p:animEffect transition="in" filter="fade">
                      <p:cBhvr>
                        <p:cTn dur="500"/>
                        <p:tgtEl>
                          <p:spTgt spid="14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Section Divider Sapphire">
    <p:bg>
      <p:bgPr>
        <a:gradFill>
          <a:gsLst>
            <a:gs pos="15000">
              <a:srgbClr val="002B4E"/>
            </a:gs>
            <a:gs pos="100000">
              <a:srgbClr val="0074B4"/>
            </a:gs>
          </a:gsLst>
          <a:lin ang="19200000" scaled="0"/>
        </a:gra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432054" y="1497331"/>
            <a:ext cx="7481888" cy="2387615"/>
          </a:xfrm>
          <a:prstGeom prst="rect">
            <a:avLst/>
          </a:prstGeom>
        </p:spPr>
        <p:txBody>
          <a:bodyPr anchor="t"/>
          <a:lstStyle>
            <a:lvl1pPr>
              <a:lnSpc>
                <a:spcPct val="90000"/>
              </a:lnSpc>
              <a:spcAft>
                <a:spcPts val="900"/>
              </a:spcAft>
              <a:defRPr sz="4950" spc="-54">
                <a:solidFill>
                  <a:srgbClr val="FFFFFF"/>
                </a:solidFill>
                <a:latin typeface="+mj-lt"/>
              </a:defRPr>
            </a:lvl1pPr>
          </a:lstStyle>
          <a:p>
            <a:r>
              <a:rPr lang="en-US" dirty="0"/>
              <a:t>Click to edit Master title style</a:t>
            </a:r>
            <a:endParaRPr dirty="0"/>
          </a:p>
        </p:txBody>
      </p:sp>
      <p:sp>
        <p:nvSpPr>
          <p:cNvPr id="438" name="Subtitle"/>
          <p:cNvSpPr>
            <a:spLocks noGrp="1"/>
          </p:cNvSpPr>
          <p:nvPr>
            <p:ph type="body" sz="quarter" idx="14"/>
          </p:nvPr>
        </p:nvSpPr>
        <p:spPr>
          <a:xfrm>
            <a:off x="432054" y="4418887"/>
            <a:ext cx="7481888" cy="1327864"/>
          </a:xfrm>
          <a:prstGeom prst="rect">
            <a:avLst/>
          </a:prstGeom>
        </p:spPr>
        <p:txBody>
          <a:bodyPr>
            <a:noAutofit/>
          </a:bodyPr>
          <a:lstStyle>
            <a:lvl1pPr marL="0" indent="0">
              <a:lnSpc>
                <a:spcPct val="90000"/>
              </a:lnSpc>
              <a:spcBef>
                <a:spcPts val="0"/>
              </a:spcBef>
              <a:spcAft>
                <a:spcPts val="900"/>
              </a:spcAft>
              <a:buNone/>
              <a:tabLst>
                <a:tab pos="357188" algn="l"/>
              </a:tabLst>
              <a:defRPr sz="2400" b="1" spc="-23">
                <a:solidFill>
                  <a:schemeClr val="accent1">
                    <a:lumMod val="20000"/>
                    <a:lumOff val="80000"/>
                  </a:schemeClr>
                </a:solidFill>
                <a:latin typeface="+mn-lt"/>
                <a:ea typeface="+mn-ea"/>
                <a:cs typeface="+mn-cs"/>
                <a:sym typeface="Avenir Next LT Com Demi"/>
              </a:defRPr>
            </a:lvl1pPr>
          </a:lstStyle>
          <a:p>
            <a:pPr lvl="0"/>
            <a:r>
              <a:rPr lang="en-US" dirty="0"/>
              <a:t>Click to edit Master text styles</a:t>
            </a:r>
          </a:p>
        </p:txBody>
      </p:sp>
      <p:sp>
        <p:nvSpPr>
          <p:cNvPr id="7" name="Footer Placeholder 2"/>
          <p:cNvSpPr>
            <a:spLocks noGrp="1"/>
          </p:cNvSpPr>
          <p:nvPr>
            <p:ph type="ftr" sz="quarter" idx="10"/>
          </p:nvPr>
        </p:nvSpPr>
        <p:spPr>
          <a:xfrm>
            <a:off x="432054" y="5961888"/>
            <a:ext cx="7048121" cy="320040"/>
          </a:xfrm>
        </p:spPr>
        <p:txBody>
          <a:bodyPr/>
          <a:lstStyle>
            <a:lvl1pPr>
              <a:defRPr>
                <a:solidFill>
                  <a:schemeClr val="bg1"/>
                </a:solidFill>
                <a:latin typeface="+mn-lt"/>
              </a:defRPr>
            </a:lvl1pPr>
          </a:lstStyle>
          <a:p>
            <a:pPr hangingPunct="1">
              <a:lnSpc>
                <a:spcPts val="675"/>
              </a:lnSpc>
            </a:pPr>
            <a:endParaRPr lang="en-US" dirty="0"/>
          </a:p>
        </p:txBody>
      </p:sp>
      <p:sp>
        <p:nvSpPr>
          <p:cNvPr id="433" name="Slide Number"/>
          <p:cNvSpPr txBox="1">
            <a:spLocks noGrp="1"/>
          </p:cNvSpPr>
          <p:nvPr>
            <p:ph type="sldNum" sz="quarter" idx="2"/>
          </p:nvPr>
        </p:nvSpPr>
        <p:spPr>
          <a:xfrm>
            <a:off x="8181643" y="6464055"/>
            <a:ext cx="533735"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88589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cNvSpPr txBox="1">
            <a:spLocks noGrp="1"/>
          </p:cNvSpPr>
          <p:nvPr>
            <p:ph type="title"/>
          </p:nvPr>
        </p:nvSpPr>
        <p:spPr>
          <a:xfrm>
            <a:off x="432054" y="15240"/>
            <a:ext cx="8286705" cy="822960"/>
          </a:xfrm>
          <a:prstGeom prst="rect">
            <a:avLst/>
          </a:prstGeom>
          <a:extLst>
            <a:ext uri="{C572A759-6A51-4108-AA02-DFA0A04FC94B}">
              <ma14:wrappingTextBoxFlag xmlns="" xmlns:ma14="http://schemas.microsoft.com/office/mac/drawingml/2011/main" val="1"/>
            </a:ext>
          </a:extLst>
        </p:spPr>
        <p:txBody>
          <a:bodyPr lIns="0" tIns="0" rIns="0" bIns="0" anchor="b" anchorCtr="0"/>
          <a:lstStyle/>
          <a:p>
            <a:pPr lvl="0" fontAlgn="auto" hangingPunct="1"/>
            <a:r>
              <a:rPr dirty="0"/>
              <a:t>Title</a:t>
            </a:r>
          </a:p>
        </p:txBody>
      </p:sp>
      <p:sp>
        <p:nvSpPr>
          <p:cNvPr id="8" name="Body"/>
          <p:cNvSpPr txBox="1">
            <a:spLocks noGrp="1"/>
          </p:cNvSpPr>
          <p:nvPr>
            <p:ph type="body" idx="1"/>
          </p:nvPr>
        </p:nvSpPr>
        <p:spPr>
          <a:xfrm>
            <a:off x="432054" y="1028701"/>
            <a:ext cx="8286705" cy="45142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r>
              <a:rPr dirty="0"/>
              <a:t>Body Level One</a:t>
            </a:r>
          </a:p>
          <a:p>
            <a:pPr lvl="1"/>
            <a:r>
              <a:rPr dirty="0"/>
              <a:t>Body Level Two</a:t>
            </a:r>
          </a:p>
          <a:p>
            <a:pPr lvl="2"/>
            <a:r>
              <a:rPr dirty="0"/>
              <a:t>Body Level Three</a:t>
            </a:r>
          </a:p>
        </p:txBody>
      </p:sp>
      <p:sp>
        <p:nvSpPr>
          <p:cNvPr id="7" name="Footer Placeholder 6"/>
          <p:cNvSpPr>
            <a:spLocks noGrp="1"/>
          </p:cNvSpPr>
          <p:nvPr>
            <p:ph type="ftr" sz="quarter" idx="3"/>
          </p:nvPr>
        </p:nvSpPr>
        <p:spPr>
          <a:xfrm>
            <a:off x="432054" y="5924766"/>
            <a:ext cx="8286705" cy="323634"/>
          </a:xfrm>
          <a:prstGeom prst="rect">
            <a:avLst/>
          </a:prstGeom>
        </p:spPr>
        <p:txBody>
          <a:bodyPr lIns="0" tIns="0" rIns="0" bIns="0" anchor="b">
            <a:noAutofit/>
          </a:bodyPr>
          <a:lstStyle>
            <a:lvl1pPr algn="l">
              <a:lnSpc>
                <a:spcPct val="100000"/>
              </a:lnSpc>
              <a:spcAft>
                <a:spcPts val="225"/>
              </a:spcAft>
              <a:defRPr lang="en-US" sz="600" spc="0" baseline="0" dirty="0">
                <a:solidFill>
                  <a:schemeClr val="tx1"/>
                </a:solidFill>
                <a:latin typeface="+mn-lt"/>
                <a:ea typeface="AvenirNext LT Com Regular" panose="020B0503020202020204" pitchFamily="34" charset="0"/>
                <a:cs typeface="AvenirNext LT Com Regular" panose="020B0503020202020204" pitchFamily="34" charset="0"/>
              </a:defRPr>
            </a:lvl1pPr>
          </a:lstStyle>
          <a:p>
            <a:pPr hangingPunct="1"/>
            <a:endParaRPr lang="en-US" dirty="0"/>
          </a:p>
        </p:txBody>
      </p:sp>
      <p:sp>
        <p:nvSpPr>
          <p:cNvPr id="16" name="Slide Number"/>
          <p:cNvSpPr txBox="1">
            <a:spLocks noGrp="1"/>
          </p:cNvSpPr>
          <p:nvPr>
            <p:ph type="sldNum" sz="quarter" idx="4"/>
          </p:nvPr>
        </p:nvSpPr>
        <p:spPr>
          <a:xfrm>
            <a:off x="8181595" y="6464055"/>
            <a:ext cx="533735" cy="126509"/>
          </a:xfrm>
          <a:prstGeom prst="rect">
            <a:avLst/>
          </a:prstGeom>
          <a:ln w="12700">
            <a:miter lim="400000"/>
          </a:ln>
        </p:spPr>
        <p:txBody>
          <a:bodyPr wrap="square" lIns="0" tIns="0" rIns="0" bIns="0" anchor="b" anchorCtr="0">
            <a:noAutofit/>
          </a:bodyPr>
          <a:lstStyle>
            <a:lvl1pPr algn="r">
              <a:lnSpc>
                <a:spcPct val="100000"/>
              </a:lnSpc>
              <a:spcBef>
                <a:spcPts val="0"/>
              </a:spcBef>
              <a:defRPr lang="en-US" sz="600" spc="0" baseline="0" smtClean="0">
                <a:solidFill>
                  <a:schemeClr val="tx1"/>
                </a:solidFill>
                <a:latin typeface="+mn-lt"/>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2378712"/>
      </p:ext>
    </p:extLst>
  </p:cSld>
  <p:clrMap bg1="lt1" tx1="dk1" bg2="lt2" tx2="dk2" accent1="accent1" accent2="accent2" accent3="accent3" accent4="accent4" accent5="accent5" accent6="accent6" hlink="hlink" folHlink="folHlink"/>
  <p:sldLayoutIdLst>
    <p:sldLayoutId id="2147483802" r:id="rId1"/>
    <p:sldLayoutId id="2147483809" r:id="rId2"/>
    <p:sldLayoutId id="2147483841" r:id="rId3"/>
    <p:sldLayoutId id="2147483842" r:id="rId4"/>
    <p:sldLayoutId id="2147483844" r:id="rId5"/>
    <p:sldLayoutId id="2147483845" r:id="rId6"/>
    <p:sldLayoutId id="2147483846" r:id="rId7"/>
  </p:sldLayoutIdLst>
  <p:transition spd="med"/>
  <p:hf hdr="0" dt="0"/>
  <p:txStyles>
    <p:titleStyle>
      <a:lvl1pPr marL="0" marR="0" indent="0" algn="l" defTabSz="171450" rtl="0" eaLnBrk="1" latinLnBrk="0" hangingPunct="1">
        <a:lnSpc>
          <a:spcPct val="95000"/>
        </a:lnSpc>
        <a:spcBef>
          <a:spcPts val="0"/>
        </a:spcBef>
        <a:spcAft>
          <a:spcPts val="0"/>
        </a:spcAft>
        <a:buClrTx/>
        <a:buSzTx/>
        <a:buFontTx/>
        <a:buNone/>
        <a:tabLst>
          <a:tab pos="357188" algn="l"/>
        </a:tabLst>
        <a:defRPr kumimoji="0" sz="2100" b="1" i="0" u="none" strike="noStrike" cap="none" spc="0" normalizeH="0" baseline="0" dirty="0">
          <a:ln>
            <a:noFill/>
          </a:ln>
          <a:solidFill>
            <a:schemeClr val="tx2"/>
          </a:solidFill>
          <a:effectLst/>
          <a:uFillTx/>
          <a:latin typeface="+mj-lt"/>
          <a:ea typeface="+mn-ea"/>
          <a:cs typeface="+mn-cs"/>
          <a:sym typeface="Avenir Next LT Com Regular"/>
        </a:defRPr>
      </a:lvl1pPr>
      <a:lvl2pPr marL="0" marR="0" indent="8572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2pPr>
      <a:lvl3pPr marL="0" marR="0" indent="17145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3pPr>
      <a:lvl4pPr marL="0" marR="0" indent="25717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4pPr>
      <a:lvl5pPr marL="0" marR="0" indent="34290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5pPr>
      <a:lvl6pPr marL="0" marR="0" indent="42862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6pPr>
      <a:lvl7pPr marL="0" marR="0" indent="51435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7pPr>
      <a:lvl8pPr marL="0" marR="0" indent="60007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8pPr>
      <a:lvl9pPr marL="0" marR="0" indent="68580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9pPr>
    </p:titleStyle>
    <p:bodyStyle>
      <a:lvl1pPr marL="0" marR="0" indent="0" algn="l" defTabSz="171450" rtl="0" eaLnBrk="1" latinLnBrk="0" hangingPunct="1">
        <a:lnSpc>
          <a:spcPct val="100000"/>
        </a:lnSpc>
        <a:spcBef>
          <a:spcPts val="450"/>
        </a:spcBef>
        <a:spcAft>
          <a:spcPts val="1350"/>
        </a:spcAft>
        <a:buClrTx/>
        <a:buSzTx/>
        <a:buFont typeface="AvenirNext LT Com Medium" panose="020B0803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13122" marR="0" indent="0" algn="l" defTabSz="171450" rtl="0" eaLnBrk="1" latinLnBrk="0" hangingPunct="1">
        <a:lnSpc>
          <a:spcPct val="100000"/>
        </a:lnSpc>
        <a:spcBef>
          <a:spcPts val="0"/>
        </a:spcBef>
        <a:spcAft>
          <a:spcPts val="1350"/>
        </a:spcAft>
        <a:buClrTx/>
        <a:buSzTx/>
        <a:buFont typeface="Arial" panose="020B0604020202020204" pitchFamily="34" charset="0"/>
        <a:buNone/>
        <a:tabLst/>
        <a:defRPr sz="15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427435" marR="0" indent="0" algn="l" defTabSz="171450" rtl="0" eaLnBrk="1" latinLnBrk="0" hangingPunct="1">
        <a:lnSpc>
          <a:spcPct val="100000"/>
        </a:lnSpc>
        <a:spcBef>
          <a:spcPts val="0"/>
        </a:spcBef>
        <a:spcAft>
          <a:spcPts val="1350"/>
        </a:spcAft>
        <a:buClrTx/>
        <a:buSzTx/>
        <a:buFont typeface="Arial" panose="020B0604020202020204" pitchFamily="34" charset="0"/>
        <a:buNone/>
        <a:tabLst/>
        <a:defRPr sz="135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257175" algn="l" defTabSz="171450" rtl="0" eaLnBrk="1" latinLnBrk="0" hangingPunct="1">
        <a:lnSpc>
          <a:spcPct val="100000"/>
        </a:lnSpc>
        <a:spcBef>
          <a:spcPts val="0"/>
        </a:spcBef>
        <a:spcAft>
          <a:spcPts val="1350"/>
        </a:spcAft>
        <a:buClrTx/>
        <a:buSzTx/>
        <a:buFontTx/>
        <a:buNone/>
        <a:tabLst/>
        <a:defRPr sz="12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342900" algn="l" defTabSz="171450" rtl="0" eaLnBrk="1" latinLnBrk="0" hangingPunct="1">
        <a:lnSpc>
          <a:spcPct val="100000"/>
        </a:lnSpc>
        <a:spcBef>
          <a:spcPts val="0"/>
        </a:spcBef>
        <a:spcAft>
          <a:spcPts val="1350"/>
        </a:spcAft>
        <a:buClrTx/>
        <a:buSzTx/>
        <a:buFontTx/>
        <a:buNone/>
        <a:tabLst/>
        <a:defRPr sz="12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428625" algn="l" defTabSz="171450" rtl="0" eaLnBrk="1" latinLnBrk="0" hangingPunct="1">
        <a:lnSpc>
          <a:spcPct val="120000"/>
        </a:lnSpc>
        <a:spcBef>
          <a:spcPts val="1125"/>
        </a:spcBef>
        <a:spcAft>
          <a:spcPts val="0"/>
        </a:spcAft>
        <a:buClrTx/>
        <a:buSzTx/>
        <a:buFontTx/>
        <a:buNone/>
        <a:tabLst/>
        <a:defRPr sz="135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514350" algn="l" defTabSz="171450" rtl="0" eaLnBrk="1" latinLnBrk="0" hangingPunct="1">
        <a:lnSpc>
          <a:spcPct val="120000"/>
        </a:lnSpc>
        <a:spcBef>
          <a:spcPts val="1125"/>
        </a:spcBef>
        <a:spcAft>
          <a:spcPts val="0"/>
        </a:spcAft>
        <a:buClrTx/>
        <a:buSzTx/>
        <a:buFontTx/>
        <a:buNone/>
        <a:tabLst/>
        <a:defRPr sz="135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600075" algn="l" defTabSz="171450" rtl="0" eaLnBrk="1" latinLnBrk="0" hangingPunct="1">
        <a:lnSpc>
          <a:spcPct val="120000"/>
        </a:lnSpc>
        <a:spcBef>
          <a:spcPts val="1125"/>
        </a:spcBef>
        <a:spcAft>
          <a:spcPts val="0"/>
        </a:spcAft>
        <a:buClrTx/>
        <a:buSzTx/>
        <a:buFontTx/>
        <a:buNone/>
        <a:tabLst/>
        <a:defRPr sz="135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685800" algn="l" defTabSz="171450" rtl="0" eaLnBrk="1" latinLnBrk="0" hangingPunct="1">
        <a:lnSpc>
          <a:spcPct val="120000"/>
        </a:lnSpc>
        <a:spcBef>
          <a:spcPts val="1125"/>
        </a:spcBef>
        <a:spcAft>
          <a:spcPts val="0"/>
        </a:spcAft>
        <a:buClrTx/>
        <a:buSzTx/>
        <a:buFontTx/>
        <a:buNone/>
        <a:tabLst/>
        <a:defRPr sz="135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p:bodyStyle>
    <p:otherStyle>
      <a:lvl1pPr marL="0" marR="0" indent="0"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1pPr>
      <a:lvl2pPr marL="0" marR="0" indent="85725"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2pPr>
      <a:lvl3pPr marL="0" marR="0" indent="171450"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3pPr>
      <a:lvl4pPr marL="0" marR="0" indent="257175"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4pPr>
      <a:lvl5pPr marL="0" marR="0" indent="342900"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5pPr>
      <a:lvl6pPr marL="0" marR="0" indent="428625"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6pPr>
      <a:lvl7pPr marL="0" marR="0" indent="514350"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7pPr>
      <a:lvl8pPr marL="0" marR="0" indent="600075"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8pPr>
      <a:lvl9pPr marL="0" marR="0" indent="685800" algn="r" defTabSz="171450" eaLnBrk="1" latinLnBrk="0" hangingPunct="1">
        <a:lnSpc>
          <a:spcPct val="110000"/>
        </a:lnSpc>
        <a:spcBef>
          <a:spcPts val="450"/>
        </a:spcBef>
        <a:spcAft>
          <a:spcPts val="0"/>
        </a:spcAft>
        <a:buClrTx/>
        <a:buSzTx/>
        <a:buFontTx/>
        <a:buNone/>
        <a:tabLst/>
        <a:defRPr sz="600" b="0" i="0" u="none" strike="noStrike" cap="none" spc="0" baseline="0">
          <a:ln>
            <a:noFill/>
          </a:ln>
          <a:solidFill>
            <a:schemeClr val="tx1"/>
          </a:solidFill>
          <a:uFillTx/>
          <a:latin typeface="+mn-lt"/>
          <a:ea typeface="+mn-ea"/>
          <a:cs typeface="+mn-cs"/>
          <a:sym typeface="Avenir Next LT Com Regular"/>
        </a:defRPr>
      </a:lvl9pPr>
    </p:otherStyle>
  </p:txStyles>
  <p:extLst>
    <p:ext uri="{27BBF7A9-308A-43DC-89C8-2F10F3537804}">
      <p15:sldGuideLst xmlns:p15="http://schemas.microsoft.com/office/powerpoint/2012/main">
        <p15:guide id="21" pos="270" userDrawn="1">
          <p15:clr>
            <a:srgbClr val="F26B43"/>
          </p15:clr>
        </p15:guide>
        <p15:guide id="22" pos="5490" userDrawn="1">
          <p15:clr>
            <a:srgbClr val="F26B43"/>
          </p15:clr>
        </p15:guide>
        <p15:guide id="23" orient="horz" pos="528" userDrawn="1">
          <p15:clr>
            <a:srgbClr val="F26B43"/>
          </p15:clr>
        </p15:guide>
        <p15:guide id="24" orient="horz" pos="3936" userDrawn="1">
          <p15:clr>
            <a:srgbClr val="F26B43"/>
          </p15:clr>
        </p15:guide>
        <p15:guide id="25" orient="horz" pos="624" userDrawn="1">
          <p15:clr>
            <a:srgbClr val="F26B43"/>
          </p15:clr>
        </p15:guide>
        <p15:guide id="26" pos="1026" userDrawn="1">
          <p15:clr>
            <a:srgbClr val="F26B43"/>
          </p15:clr>
        </p15:guide>
        <p15:guide id="27" pos="1170" userDrawn="1">
          <p15:clr>
            <a:srgbClr val="F26B43"/>
          </p15:clr>
        </p15:guide>
        <p15:guide id="28" pos="1908" userDrawn="1">
          <p15:clr>
            <a:srgbClr val="F26B43"/>
          </p15:clr>
        </p15:guide>
        <p15:guide id="29" pos="2052" userDrawn="1">
          <p15:clr>
            <a:srgbClr val="F26B43"/>
          </p15:clr>
        </p15:guide>
        <p15:guide id="30" pos="2808" userDrawn="1">
          <p15:clr>
            <a:srgbClr val="F26B43"/>
          </p15:clr>
        </p15:guide>
        <p15:guide id="31" pos="2952" userDrawn="1">
          <p15:clr>
            <a:srgbClr val="F26B43"/>
          </p15:clr>
        </p15:guide>
        <p15:guide id="32" pos="3690" userDrawn="1">
          <p15:clr>
            <a:srgbClr val="F26B43"/>
          </p15:clr>
        </p15:guide>
        <p15:guide id="33" pos="3834" userDrawn="1">
          <p15:clr>
            <a:srgbClr val="F26B43"/>
          </p15:clr>
        </p15:guide>
        <p15:guide id="34" pos="4590" userDrawn="1">
          <p15:clr>
            <a:srgbClr val="F26B43"/>
          </p15:clr>
        </p15:guide>
        <p15:guide id="35" pos="4734" userDrawn="1">
          <p15:clr>
            <a:srgbClr val="F26B43"/>
          </p15:clr>
        </p15:guide>
        <p15:guide id="36" orient="horz" pos="2160" userDrawn="1">
          <p15:clr>
            <a:srgbClr val="F26B43"/>
          </p15:clr>
        </p15:guide>
        <p15:guide id="37" orient="horz" pos="23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apital Group. Registered Trademark. American Funds. Registered Trademark. ">
            <a:extLst>
              <a:ext uri="{FF2B5EF4-FFF2-40B4-BE49-F238E27FC236}">
                <a16:creationId xmlns:a16="http://schemas.microsoft.com/office/drawing/2014/main" id="{8F806ACB-56FB-D191-F35E-4606D53E9596}"/>
              </a:ext>
            </a:extLst>
          </p:cNvPr>
          <p:cNvPicPr>
            <a:picLocks noChangeAspect="1"/>
          </p:cNvPicPr>
          <p:nvPr/>
        </p:nvPicPr>
        <p:blipFill>
          <a:blip r:embed="rId3">
            <a:extLst>
              <a:ext uri="{28A0092B-C50C-407E-A947-70E740481C1C}">
                <a14:useLocalDpi xmlns:a14="http://schemas.microsoft.com/office/drawing/2010/main" val="0"/>
              </a:ext>
            </a:extLst>
          </a:blip>
          <a:srcRect l="-272" t="-3838" r="-500" b="3838"/>
          <a:stretch>
            <a:fillRect/>
          </a:stretch>
        </p:blipFill>
        <p:spPr>
          <a:xfrm>
            <a:off x="421659" y="444465"/>
            <a:ext cx="2430247" cy="378971"/>
          </a:xfrm>
          <a:prstGeom prst="rect">
            <a:avLst/>
          </a:prstGeom>
        </p:spPr>
      </p:pic>
      <p:sp>
        <p:nvSpPr>
          <p:cNvPr id="2" name="Title 1">
            <a:extLst>
              <a:ext uri="{FF2B5EF4-FFF2-40B4-BE49-F238E27FC236}">
                <a16:creationId xmlns:a16="http://schemas.microsoft.com/office/drawing/2014/main" id="{BD6F6C2B-43C7-0185-0B92-A1DC3A6DA3FE}"/>
              </a:ext>
            </a:extLst>
          </p:cNvPr>
          <p:cNvSpPr>
            <a:spLocks noGrp="1"/>
          </p:cNvSpPr>
          <p:nvPr>
            <p:ph type="title"/>
          </p:nvPr>
        </p:nvSpPr>
        <p:spPr>
          <a:xfrm>
            <a:off x="423762" y="2473891"/>
            <a:ext cx="4147783" cy="1347790"/>
          </a:xfrm>
        </p:spPr>
        <p:txBody>
          <a:bodyPr/>
          <a:lstStyle/>
          <a:p>
            <a:r>
              <a:rPr lang="en-US" sz="2200" spc="50" dirty="0">
                <a:solidFill>
                  <a:schemeClr val="bg1"/>
                </a:solidFill>
                <a:latin typeface="AvenirNext LT Com Regular" panose="020B0503020202020204" pitchFamily="34" charset="0"/>
              </a:rPr>
              <a:t>The great global rebalance: </a:t>
            </a:r>
            <a:br>
              <a:rPr lang="en-US" sz="2200" spc="50" dirty="0">
                <a:solidFill>
                  <a:schemeClr val="bg1"/>
                </a:solidFill>
              </a:rPr>
            </a:br>
            <a:r>
              <a:rPr lang="en-US" sz="2200" b="0" spc="50" dirty="0">
                <a:solidFill>
                  <a:schemeClr val="bg1"/>
                </a:solidFill>
                <a:latin typeface="AvenirNext LT Com Regular" panose="020B0503020202020204" pitchFamily="34" charset="0"/>
              </a:rPr>
              <a:t>New opportunities in broadening markets</a:t>
            </a:r>
            <a:br>
              <a:rPr lang="en-US" sz="2200" b="0" spc="50" dirty="0">
                <a:solidFill>
                  <a:schemeClr val="bg1"/>
                </a:solidFill>
                <a:latin typeface="AvenirNext LT Com Regular" panose="020B0503020202020204" pitchFamily="34" charset="0"/>
              </a:rPr>
            </a:br>
            <a:endParaRPr lang="en-US" sz="2200" b="0" spc="50" dirty="0">
              <a:solidFill>
                <a:schemeClr val="bg1"/>
              </a:solidFill>
              <a:latin typeface="AvenirNext LT Com Regular" panose="020B0503020202020204" pitchFamily="34" charset="0"/>
            </a:endParaRPr>
          </a:p>
        </p:txBody>
      </p:sp>
      <p:sp>
        <p:nvSpPr>
          <p:cNvPr id="3" name="Text Placeholder 2">
            <a:extLst>
              <a:ext uri="{FF2B5EF4-FFF2-40B4-BE49-F238E27FC236}">
                <a16:creationId xmlns:a16="http://schemas.microsoft.com/office/drawing/2014/main" id="{A71B0930-6A02-D4CE-5E57-EA26C185E162}"/>
              </a:ext>
            </a:extLst>
          </p:cNvPr>
          <p:cNvSpPr>
            <a:spLocks noGrp="1"/>
          </p:cNvSpPr>
          <p:nvPr>
            <p:ph type="body" sz="quarter" idx="13"/>
          </p:nvPr>
        </p:nvSpPr>
        <p:spPr>
          <a:xfrm>
            <a:off x="423761" y="4208172"/>
            <a:ext cx="3758274" cy="417511"/>
          </a:xfrm>
        </p:spPr>
        <p:txBody>
          <a:bodyPr/>
          <a:lstStyle/>
          <a:p>
            <a:r>
              <a:rPr lang="en-US" sz="1400" dirty="0">
                <a:latin typeface="AvenirNext LT Com Regular" panose="020B0503020202020204" pitchFamily="34" charset="0"/>
              </a:rPr>
              <a:t>Capital Group equity insights</a:t>
            </a:r>
          </a:p>
        </p:txBody>
      </p:sp>
      <p:sp>
        <p:nvSpPr>
          <p:cNvPr id="4" name="TextBox 3">
            <a:extLst>
              <a:ext uri="{FF2B5EF4-FFF2-40B4-BE49-F238E27FC236}">
                <a16:creationId xmlns:a16="http://schemas.microsoft.com/office/drawing/2014/main" id="{A4C24026-D2A1-F541-C301-C770FCC4BB1A}"/>
              </a:ext>
            </a:extLst>
          </p:cNvPr>
          <p:cNvSpPr txBox="1"/>
          <p:nvPr/>
        </p:nvSpPr>
        <p:spPr>
          <a:xfrm>
            <a:off x="441427" y="5807268"/>
            <a:ext cx="4858403" cy="394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l" defTabSz="342891" rtl="0" eaLnBrk="1" fontAlgn="auto" latinLnBrk="0" hangingPunct="0">
              <a:lnSpc>
                <a:spcPct val="100000"/>
              </a:lnSpc>
              <a:spcBef>
                <a:spcPts val="0"/>
              </a:spcBef>
              <a:spcAft>
                <a:spcPts val="225"/>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venirNext LT Com Regular"/>
                <a:ea typeface="Avenir Next LT Com Regular"/>
                <a:cs typeface="Avenir Next LT Com Regular"/>
                <a:sym typeface="Avenir Next LT Com Regular"/>
              </a:rPr>
              <a:t>Investments are not FDIC-insured, nor are they deposits of or guaranteed by a bank or any other entity, so they may lose value.</a:t>
            </a:r>
          </a:p>
        </p:txBody>
      </p:sp>
      <p:sp>
        <p:nvSpPr>
          <p:cNvPr id="6" name="© The Capital Group Companies, Inc.">
            <a:extLst>
              <a:ext uri="{FF2B5EF4-FFF2-40B4-BE49-F238E27FC236}">
                <a16:creationId xmlns:a16="http://schemas.microsoft.com/office/drawing/2014/main" id="{DC513138-3DC6-2AC9-F1A3-01B38148983E}"/>
              </a:ext>
            </a:extLst>
          </p:cNvPr>
          <p:cNvSpPr txBox="1"/>
          <p:nvPr/>
        </p:nvSpPr>
        <p:spPr>
          <a:xfrm>
            <a:off x="441427" y="6380495"/>
            <a:ext cx="1484381" cy="9489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lnSpc>
                <a:spcPct val="110000"/>
              </a:lnSpc>
              <a:spcBef>
                <a:spcPts val="1200"/>
              </a:spcBef>
              <a:defRPr sz="1600">
                <a:solidFill>
                  <a:srgbClr val="FFFFFF">
                    <a:alpha val="75000"/>
                  </a:srgbClr>
                </a:solidFill>
              </a:defRPr>
            </a:lvl1pPr>
          </a:lstStyle>
          <a:p>
            <a:pPr marL="0" marR="0" lvl="0" indent="0" algn="l" defTabSz="228600" rtl="0" eaLnBrk="1" fontAlgn="auto" latinLnBrk="0" hangingPunct="0">
              <a:lnSpc>
                <a:spcPct val="110000"/>
              </a:lnSpc>
              <a:spcBef>
                <a:spcPts val="12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venirNext LT Com Regular"/>
                <a:sym typeface="Avenir Next LT Com Regular"/>
              </a:rPr>
              <a:t>© 2025 Capital Group. All rights reserved. </a:t>
            </a:r>
            <a:endParaRPr kumimoji="0" sz="600" b="0" i="0" u="none" strike="noStrike" kern="0" cap="none" spc="0" normalizeH="0" baseline="0" noProof="0" dirty="0">
              <a:ln>
                <a:noFill/>
              </a:ln>
              <a:solidFill>
                <a:srgbClr val="FFFFFF"/>
              </a:solidFill>
              <a:effectLst/>
              <a:uLnTx/>
              <a:uFillTx/>
              <a:latin typeface="AvenirNext LT Com Regular"/>
              <a:sym typeface="Avenir Next LT Com Regular"/>
            </a:endParaRPr>
          </a:p>
        </p:txBody>
      </p:sp>
      <p:sp>
        <p:nvSpPr>
          <p:cNvPr id="9" name="Rounded Rectangle 8">
            <a:extLst>
              <a:ext uri="{FF2B5EF4-FFF2-40B4-BE49-F238E27FC236}">
                <a16:creationId xmlns:a16="http://schemas.microsoft.com/office/drawing/2014/main" id="{FA4AEFE0-2354-A2C9-42C2-8B400378F2BF}"/>
              </a:ext>
              <a:ext uri="{C183D7F6-B498-43B3-948B-1728B52AA6E4}">
                <adec:decorative xmlns:adec="http://schemas.microsoft.com/office/drawing/2017/decorative" val="1"/>
              </a:ext>
            </a:extLst>
          </p:cNvPr>
          <p:cNvSpPr/>
          <p:nvPr/>
        </p:nvSpPr>
        <p:spPr>
          <a:xfrm>
            <a:off x="2555119" y="4140612"/>
            <a:ext cx="382555" cy="135119"/>
          </a:xfrm>
          <a:prstGeom prst="roundRect">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0" name="Rounded Rectangle 9">
            <a:extLst>
              <a:ext uri="{FF2B5EF4-FFF2-40B4-BE49-F238E27FC236}">
                <a16:creationId xmlns:a16="http://schemas.microsoft.com/office/drawing/2014/main" id="{994D677D-8F7D-F1D5-7C24-C556F4B041EB}"/>
              </a:ext>
              <a:ext uri="{C183D7F6-B498-43B3-948B-1728B52AA6E4}">
                <adec:decorative xmlns:adec="http://schemas.microsoft.com/office/drawing/2017/decorative" val="1"/>
              </a:ext>
            </a:extLst>
          </p:cNvPr>
          <p:cNvSpPr/>
          <p:nvPr/>
        </p:nvSpPr>
        <p:spPr>
          <a:xfrm>
            <a:off x="3007884" y="4140612"/>
            <a:ext cx="382555" cy="135119"/>
          </a:xfrm>
          <a:prstGeom prst="roundRect">
            <a:avLst/>
          </a:prstGeom>
          <a:solidFill>
            <a:srgbClr val="088E77"/>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1" name="Rounded Rectangle 10">
            <a:extLst>
              <a:ext uri="{FF2B5EF4-FFF2-40B4-BE49-F238E27FC236}">
                <a16:creationId xmlns:a16="http://schemas.microsoft.com/office/drawing/2014/main" id="{4E1B59E7-6CEC-B18D-58B1-48C3F07F9F8E}"/>
              </a:ext>
              <a:ext uri="{C183D7F6-B498-43B3-948B-1728B52AA6E4}">
                <adec:decorative xmlns:adec="http://schemas.microsoft.com/office/drawing/2017/decorative" val="1"/>
              </a:ext>
            </a:extLst>
          </p:cNvPr>
          <p:cNvSpPr/>
          <p:nvPr/>
        </p:nvSpPr>
        <p:spPr>
          <a:xfrm>
            <a:off x="3453221" y="4140612"/>
            <a:ext cx="382555" cy="135119"/>
          </a:xfrm>
          <a:prstGeom prst="roundRect">
            <a:avLst/>
          </a:prstGeom>
          <a:solidFill>
            <a:srgbClr val="762157"/>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cxnSp>
        <p:nvCxnSpPr>
          <p:cNvPr id="17" name="Straight Connector 16">
            <a:extLst>
              <a:ext uri="{FF2B5EF4-FFF2-40B4-BE49-F238E27FC236}">
                <a16:creationId xmlns:a16="http://schemas.microsoft.com/office/drawing/2014/main" id="{F5FFC89B-B299-12A5-BC6A-131A5172A443}"/>
              </a:ext>
              <a:ext uri="{C183D7F6-B498-43B3-948B-1728B52AA6E4}">
                <adec:decorative xmlns:adec="http://schemas.microsoft.com/office/drawing/2017/decorative" val="1"/>
              </a:ext>
            </a:extLst>
          </p:cNvPr>
          <p:cNvCxnSpPr>
            <a:cxnSpLocks/>
            <a:stCxn id="9" idx="1"/>
          </p:cNvCxnSpPr>
          <p:nvPr/>
        </p:nvCxnSpPr>
        <p:spPr>
          <a:xfrm flipH="1" flipV="1">
            <a:off x="423761" y="4208169"/>
            <a:ext cx="2131358" cy="3"/>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8232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DC802-ABA6-B99F-1BF2-313F9DE7DA57}"/>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E6A28000-654E-3D4C-2AC4-4E0810A83920}"/>
              </a:ext>
            </a:extLst>
          </p:cNvPr>
          <p:cNvSpPr/>
          <p:nvPr/>
        </p:nvSpPr>
        <p:spPr>
          <a:xfrm>
            <a:off x="424278" y="116063"/>
            <a:ext cx="1414233" cy="184293"/>
          </a:xfrm>
          <a:prstGeom prst="roundRect">
            <a:avLst>
              <a:gd name="adj" fmla="val 17903"/>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Dynamic growth</a:t>
            </a:r>
          </a:p>
        </p:txBody>
      </p:sp>
      <p:sp>
        <p:nvSpPr>
          <p:cNvPr id="14" name="TextBox 13">
            <a:extLst>
              <a:ext uri="{FF2B5EF4-FFF2-40B4-BE49-F238E27FC236}">
                <a16:creationId xmlns:a16="http://schemas.microsoft.com/office/drawing/2014/main" id="{50155FAF-4A79-E2B7-8CE7-C84FA4F18E0F}"/>
              </a:ext>
            </a:extLst>
          </p:cNvPr>
          <p:cNvSpPr txBox="1"/>
          <p:nvPr/>
        </p:nvSpPr>
        <p:spPr>
          <a:xfrm>
            <a:off x="2392217" y="131265"/>
            <a:ext cx="905793"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AI mega cycle</a:t>
            </a:r>
          </a:p>
        </p:txBody>
      </p:sp>
      <p:sp>
        <p:nvSpPr>
          <p:cNvPr id="2" name="Title 1">
            <a:extLst>
              <a:ext uri="{FF2B5EF4-FFF2-40B4-BE49-F238E27FC236}">
                <a16:creationId xmlns:a16="http://schemas.microsoft.com/office/drawing/2014/main" id="{4D171755-1208-00AB-F917-232CAAE16C6B}"/>
              </a:ext>
            </a:extLst>
          </p:cNvPr>
          <p:cNvSpPr>
            <a:spLocks noGrp="1"/>
          </p:cNvSpPr>
          <p:nvPr>
            <p:ph type="title"/>
          </p:nvPr>
        </p:nvSpPr>
        <p:spPr>
          <a:xfrm>
            <a:off x="432054" y="519441"/>
            <a:ext cx="8286705" cy="384542"/>
          </a:xfrm>
        </p:spPr>
        <p:txBody>
          <a:bodyPr/>
          <a:lstStyle/>
          <a:p>
            <a:r>
              <a:rPr lang="en-US" dirty="0"/>
              <a:t>A framework for investing in the AI opportunity set</a:t>
            </a:r>
          </a:p>
        </p:txBody>
      </p:sp>
      <p:sp>
        <p:nvSpPr>
          <p:cNvPr id="3" name="Text Placeholder 2">
            <a:extLst>
              <a:ext uri="{FF2B5EF4-FFF2-40B4-BE49-F238E27FC236}">
                <a16:creationId xmlns:a16="http://schemas.microsoft.com/office/drawing/2014/main" id="{BA4E6E6F-D299-4B9F-0C00-27CA0A6C4E9D}"/>
              </a:ext>
            </a:extLst>
          </p:cNvPr>
          <p:cNvSpPr>
            <a:spLocks noGrp="1"/>
          </p:cNvSpPr>
          <p:nvPr>
            <p:ph type="body" sz="quarter" idx="15"/>
          </p:nvPr>
        </p:nvSpPr>
        <p:spPr>
          <a:xfrm>
            <a:off x="432054" y="948550"/>
            <a:ext cx="8286706" cy="571500"/>
          </a:xfrm>
        </p:spPr>
        <p:txBody>
          <a:bodyPr/>
          <a:lstStyle/>
          <a:p>
            <a:r>
              <a:rPr lang="en-US" dirty="0"/>
              <a:t>Beneficiaries are widespread, go beyond household names</a:t>
            </a:r>
          </a:p>
        </p:txBody>
      </p:sp>
      <p:sp>
        <p:nvSpPr>
          <p:cNvPr id="29" name="TextBox 28">
            <a:extLst>
              <a:ext uri="{FF2B5EF4-FFF2-40B4-BE49-F238E27FC236}">
                <a16:creationId xmlns:a16="http://schemas.microsoft.com/office/drawing/2014/main" id="{A3A698E1-BFDB-1DAB-BE28-95BB02A6BD9A}"/>
              </a:ext>
            </a:extLst>
          </p:cNvPr>
          <p:cNvSpPr txBox="1"/>
          <p:nvPr/>
        </p:nvSpPr>
        <p:spPr>
          <a:xfrm>
            <a:off x="432054" y="1667652"/>
            <a:ext cx="4002787" cy="169277"/>
          </a:xfrm>
          <a:prstGeom prst="rect">
            <a:avLst/>
          </a:prstGeom>
          <a:ln w="12700">
            <a:miter lim="400000"/>
          </a:ln>
        </p:spPr>
        <p:txBody>
          <a:bodyPr wrap="square" lIns="0" tIns="0" rIns="0" bIns="0" rtlCol="0">
            <a:spAutoFit/>
          </a:bodyPr>
          <a:lstStyle/>
          <a:p>
            <a:pPr algn="l"/>
            <a:r>
              <a:rPr lang="en-US" sz="1100" b="1" dirty="0">
                <a:latin typeface="+mj-lt"/>
              </a:rPr>
              <a:t>The AI tech stack</a:t>
            </a:r>
          </a:p>
        </p:txBody>
      </p:sp>
      <p:sp>
        <p:nvSpPr>
          <p:cNvPr id="30" name="Rectangle 29">
            <a:extLst>
              <a:ext uri="{FF2B5EF4-FFF2-40B4-BE49-F238E27FC236}">
                <a16:creationId xmlns:a16="http://schemas.microsoft.com/office/drawing/2014/main" id="{17E878A2-D1C8-D634-BCA4-544AE0E52229}"/>
              </a:ext>
              <a:ext uri="{C183D7F6-B498-43B3-948B-1728B52AA6E4}">
                <adec:decorative xmlns:adec="http://schemas.microsoft.com/office/drawing/2017/decorative" val="1"/>
              </a:ext>
            </a:extLst>
          </p:cNvPr>
          <p:cNvSpPr/>
          <p:nvPr/>
        </p:nvSpPr>
        <p:spPr>
          <a:xfrm>
            <a:off x="424278" y="1984532"/>
            <a:ext cx="3609709" cy="252833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1" name="Rectangle 50">
            <a:extLst>
              <a:ext uri="{FF2B5EF4-FFF2-40B4-BE49-F238E27FC236}">
                <a16:creationId xmlns:a16="http://schemas.microsoft.com/office/drawing/2014/main" id="{8B47490C-11D5-4434-0C0F-A04D01B87CC0}"/>
              </a:ext>
              <a:ext uri="{C183D7F6-B498-43B3-948B-1728B52AA6E4}">
                <adec:decorative xmlns:adec="http://schemas.microsoft.com/office/drawing/2017/decorative" val="1"/>
              </a:ext>
            </a:extLst>
          </p:cNvPr>
          <p:cNvSpPr/>
          <p:nvPr/>
        </p:nvSpPr>
        <p:spPr>
          <a:xfrm>
            <a:off x="2007069" y="2135471"/>
            <a:ext cx="1452615" cy="50516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0" name="TextBox 39">
            <a:extLst>
              <a:ext uri="{FF2B5EF4-FFF2-40B4-BE49-F238E27FC236}">
                <a16:creationId xmlns:a16="http://schemas.microsoft.com/office/drawing/2014/main" id="{3E6E045D-98BE-B08A-403E-18113079BE83}"/>
              </a:ext>
            </a:extLst>
          </p:cNvPr>
          <p:cNvSpPr txBox="1"/>
          <p:nvPr/>
        </p:nvSpPr>
        <p:spPr>
          <a:xfrm>
            <a:off x="456521" y="2303269"/>
            <a:ext cx="1561790" cy="13849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5F9E"/>
                </a:solidFill>
                <a:effectLst/>
                <a:uLnTx/>
                <a:uFillTx/>
                <a:latin typeface="AvenirNext LT Com Regular"/>
                <a:ea typeface="+mn-ea"/>
                <a:cs typeface="Arial" pitchFamily="34" charset="0"/>
              </a:rPr>
              <a:t>Applications</a:t>
            </a:r>
          </a:p>
        </p:txBody>
      </p:sp>
      <p:sp>
        <p:nvSpPr>
          <p:cNvPr id="41" name="TextBox 40">
            <a:extLst>
              <a:ext uri="{FF2B5EF4-FFF2-40B4-BE49-F238E27FC236}">
                <a16:creationId xmlns:a16="http://schemas.microsoft.com/office/drawing/2014/main" id="{6DAA6E07-DDFF-92D3-7620-FD8BF719DD38}"/>
              </a:ext>
              <a:ext uri="{C183D7F6-B498-43B3-948B-1728B52AA6E4}">
                <adec:decorative xmlns:adec="http://schemas.microsoft.com/office/drawing/2017/decorative" val="0"/>
              </a:ext>
            </a:extLst>
          </p:cNvPr>
          <p:cNvSpPr txBox="1"/>
          <p:nvPr/>
        </p:nvSpPr>
        <p:spPr>
          <a:xfrm>
            <a:off x="2126809" y="2178658"/>
            <a:ext cx="1616198" cy="397353"/>
          </a:xfrm>
          <a:prstGeom prst="rect">
            <a:avLst/>
          </a:prstGeom>
          <a:noFill/>
        </p:spPr>
        <p:txBody>
          <a:bodyPr wrap="square" lIns="0" tIns="0" rIns="0" bIns="0" rtlCol="0">
            <a:spAutoFit/>
          </a:bodyPr>
          <a:lstStyle/>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Software</a:t>
            </a:r>
          </a:p>
          <a:p>
            <a:pPr lvl="1" indent="0" algn="l" defTabSz="665163" fontAlgn="base">
              <a:lnSpc>
                <a:spcPct val="110000"/>
              </a:lnSpc>
              <a:spcBef>
                <a:spcPct val="0"/>
              </a:spcBef>
              <a:spcAft>
                <a:spcPct val="0"/>
              </a:spcAft>
              <a:buSzPct val="105000"/>
              <a:defRPr/>
            </a:pPr>
            <a:r>
              <a:rPr lang="en-GB" sz="800" b="1" dirty="0">
                <a:solidFill>
                  <a:schemeClr val="bg1"/>
                </a:solidFill>
                <a:latin typeface="+mn-lt"/>
                <a:cs typeface="Arial" pitchFamily="34" charset="0"/>
                <a:sym typeface="Avenir Next LT Com Regular"/>
              </a:rPr>
              <a:t>Services</a:t>
            </a: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Physical applications</a:t>
            </a:r>
          </a:p>
        </p:txBody>
      </p:sp>
      <p:sp>
        <p:nvSpPr>
          <p:cNvPr id="52" name="Rectangle 51">
            <a:extLst>
              <a:ext uri="{FF2B5EF4-FFF2-40B4-BE49-F238E27FC236}">
                <a16:creationId xmlns:a16="http://schemas.microsoft.com/office/drawing/2014/main" id="{9D1255C6-768D-2AB5-6390-60764BCA6673}"/>
              </a:ext>
              <a:ext uri="{C183D7F6-B498-43B3-948B-1728B52AA6E4}">
                <adec:decorative xmlns:adec="http://schemas.microsoft.com/office/drawing/2017/decorative" val="1"/>
              </a:ext>
            </a:extLst>
          </p:cNvPr>
          <p:cNvSpPr/>
          <p:nvPr/>
        </p:nvSpPr>
        <p:spPr>
          <a:xfrm>
            <a:off x="2004888" y="2707451"/>
            <a:ext cx="1452615" cy="50516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7" name="TextBox 36">
            <a:extLst>
              <a:ext uri="{FF2B5EF4-FFF2-40B4-BE49-F238E27FC236}">
                <a16:creationId xmlns:a16="http://schemas.microsoft.com/office/drawing/2014/main" id="{1AC2FE6E-5364-9B7B-8905-E9F069DB0CF1}"/>
              </a:ext>
            </a:extLst>
          </p:cNvPr>
          <p:cNvSpPr txBox="1"/>
          <p:nvPr/>
        </p:nvSpPr>
        <p:spPr>
          <a:xfrm>
            <a:off x="456521" y="2879839"/>
            <a:ext cx="1561790" cy="13849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5F9E"/>
                </a:solidFill>
                <a:effectLst/>
                <a:uLnTx/>
                <a:uFillTx/>
                <a:latin typeface="AvenirNext LT Com Regular"/>
                <a:ea typeface="+mn-ea"/>
                <a:cs typeface="Arial" pitchFamily="34" charset="0"/>
              </a:rPr>
              <a:t>Models</a:t>
            </a:r>
          </a:p>
        </p:txBody>
      </p:sp>
      <p:sp>
        <p:nvSpPr>
          <p:cNvPr id="38" name="TextBox 37">
            <a:extLst>
              <a:ext uri="{FF2B5EF4-FFF2-40B4-BE49-F238E27FC236}">
                <a16:creationId xmlns:a16="http://schemas.microsoft.com/office/drawing/2014/main" id="{547FCEB3-5B6A-33EA-78FF-D676FB622B7C}"/>
              </a:ext>
            </a:extLst>
          </p:cNvPr>
          <p:cNvSpPr txBox="1"/>
          <p:nvPr/>
        </p:nvSpPr>
        <p:spPr>
          <a:xfrm>
            <a:off x="2126809" y="2756807"/>
            <a:ext cx="1237176" cy="397353"/>
          </a:xfrm>
          <a:prstGeom prst="rect">
            <a:avLst/>
          </a:prstGeom>
          <a:noFill/>
        </p:spPr>
        <p:txBody>
          <a:bodyPr wrap="square" lIns="0" tIns="0" rIns="0" bIns="0" rtlCol="0">
            <a:spAutoFit/>
          </a:bodyPr>
          <a:lstStyle/>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Foundational models</a:t>
            </a: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Platforms</a:t>
            </a: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Big data owners</a:t>
            </a:r>
          </a:p>
        </p:txBody>
      </p:sp>
      <p:sp>
        <p:nvSpPr>
          <p:cNvPr id="53" name="Rectangle 52">
            <a:extLst>
              <a:ext uri="{FF2B5EF4-FFF2-40B4-BE49-F238E27FC236}">
                <a16:creationId xmlns:a16="http://schemas.microsoft.com/office/drawing/2014/main" id="{8060B901-6386-7366-A3AE-AFE18532ACFD}"/>
              </a:ext>
              <a:ext uri="{C183D7F6-B498-43B3-948B-1728B52AA6E4}">
                <adec:decorative xmlns:adec="http://schemas.microsoft.com/office/drawing/2017/decorative" val="1"/>
              </a:ext>
            </a:extLst>
          </p:cNvPr>
          <p:cNvSpPr/>
          <p:nvPr/>
        </p:nvSpPr>
        <p:spPr>
          <a:xfrm>
            <a:off x="2002707" y="3279431"/>
            <a:ext cx="1452615" cy="50516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4" name="TextBox 33">
            <a:extLst>
              <a:ext uri="{FF2B5EF4-FFF2-40B4-BE49-F238E27FC236}">
                <a16:creationId xmlns:a16="http://schemas.microsoft.com/office/drawing/2014/main" id="{BC58B999-8B49-13E7-A26E-EA1E8122639B}"/>
              </a:ext>
            </a:extLst>
          </p:cNvPr>
          <p:cNvSpPr txBox="1"/>
          <p:nvPr/>
        </p:nvSpPr>
        <p:spPr>
          <a:xfrm>
            <a:off x="456521" y="3464648"/>
            <a:ext cx="1561790" cy="13849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5F9E"/>
                </a:solidFill>
                <a:effectLst/>
                <a:uLnTx/>
                <a:uFillTx/>
                <a:latin typeface="AvenirNext LT Com Regular"/>
                <a:ea typeface="+mn-ea"/>
                <a:cs typeface="Arial" pitchFamily="34" charset="0"/>
              </a:rPr>
              <a:t>Infrastructure</a:t>
            </a:r>
          </a:p>
        </p:txBody>
      </p:sp>
      <p:sp>
        <p:nvSpPr>
          <p:cNvPr id="35" name="TextBox 34">
            <a:extLst>
              <a:ext uri="{FF2B5EF4-FFF2-40B4-BE49-F238E27FC236}">
                <a16:creationId xmlns:a16="http://schemas.microsoft.com/office/drawing/2014/main" id="{59EC0CD3-6623-4CCA-3384-93749FC7476B}"/>
              </a:ext>
            </a:extLst>
          </p:cNvPr>
          <p:cNvSpPr txBox="1"/>
          <p:nvPr/>
        </p:nvSpPr>
        <p:spPr>
          <a:xfrm>
            <a:off x="2126809" y="3321242"/>
            <a:ext cx="1616198" cy="397353"/>
          </a:xfrm>
          <a:prstGeom prst="rect">
            <a:avLst/>
          </a:prstGeom>
          <a:noFill/>
        </p:spPr>
        <p:txBody>
          <a:bodyPr wrap="square" lIns="0" tIns="0" rIns="0" bIns="0" rtlCol="0">
            <a:spAutoFit/>
          </a:bodyPr>
          <a:lstStyle/>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Cloud </a:t>
            </a:r>
            <a:r>
              <a:rPr kumimoji="0" lang="en-GB" sz="800" b="1" i="0" u="none" strike="noStrike" kern="1200" cap="none" spc="0" normalizeH="0" baseline="0" noProof="0" dirty="0" err="1">
                <a:ln>
                  <a:noFill/>
                </a:ln>
                <a:solidFill>
                  <a:schemeClr val="bg1"/>
                </a:solidFill>
                <a:effectLst/>
                <a:uLnTx/>
                <a:uFillTx/>
                <a:latin typeface="+mn-lt"/>
                <a:ea typeface="+mn-ea"/>
                <a:cs typeface="Arial" pitchFamily="34" charset="0"/>
                <a:sym typeface="Avenir Next LT Com Regular"/>
              </a:rPr>
              <a:t>hyperscalers</a:t>
            </a:r>
            <a:endPar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endParaRP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Data </a:t>
            </a:r>
            <a:r>
              <a:rPr kumimoji="0" lang="en-GB" sz="800" b="1" i="0" u="none" strike="noStrike" kern="1200" cap="none" spc="0" normalizeH="0" baseline="0" noProof="0" dirty="0" err="1">
                <a:ln>
                  <a:noFill/>
                </a:ln>
                <a:solidFill>
                  <a:schemeClr val="bg1"/>
                </a:solidFill>
                <a:effectLst/>
                <a:uLnTx/>
                <a:uFillTx/>
                <a:latin typeface="+mn-lt"/>
                <a:ea typeface="+mn-ea"/>
                <a:cs typeface="Arial" pitchFamily="34" charset="0"/>
                <a:sym typeface="Avenir Next LT Com Regular"/>
              </a:rPr>
              <a:t>cente</a:t>
            </a:r>
            <a:r>
              <a:rPr lang="en-GB" sz="800" b="1" dirty="0">
                <a:solidFill>
                  <a:schemeClr val="bg1"/>
                </a:solidFill>
                <a:latin typeface="+mn-lt"/>
                <a:cs typeface="Arial" pitchFamily="34" charset="0"/>
                <a:sym typeface="Avenir Next LT Com Regular"/>
              </a:rPr>
              <a:t>r</a:t>
            </a: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s</a:t>
            </a: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Networking</a:t>
            </a:r>
          </a:p>
        </p:txBody>
      </p:sp>
      <p:sp>
        <p:nvSpPr>
          <p:cNvPr id="54" name="Rectangle 53">
            <a:extLst>
              <a:ext uri="{FF2B5EF4-FFF2-40B4-BE49-F238E27FC236}">
                <a16:creationId xmlns:a16="http://schemas.microsoft.com/office/drawing/2014/main" id="{A22E6977-45CB-4CC1-2182-477598F0467A}"/>
              </a:ext>
              <a:ext uri="{C183D7F6-B498-43B3-948B-1728B52AA6E4}">
                <adec:decorative xmlns:adec="http://schemas.microsoft.com/office/drawing/2017/decorative" val="1"/>
              </a:ext>
            </a:extLst>
          </p:cNvPr>
          <p:cNvSpPr/>
          <p:nvPr/>
        </p:nvSpPr>
        <p:spPr>
          <a:xfrm>
            <a:off x="2002706" y="3843641"/>
            <a:ext cx="1452615" cy="50516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1" name="TextBox 30">
            <a:extLst>
              <a:ext uri="{FF2B5EF4-FFF2-40B4-BE49-F238E27FC236}">
                <a16:creationId xmlns:a16="http://schemas.microsoft.com/office/drawing/2014/main" id="{BD0EF2DB-BDE0-0CAA-E73B-B9CE20A998C2}"/>
              </a:ext>
            </a:extLst>
          </p:cNvPr>
          <p:cNvSpPr txBox="1"/>
          <p:nvPr/>
        </p:nvSpPr>
        <p:spPr>
          <a:xfrm>
            <a:off x="456521" y="4026798"/>
            <a:ext cx="1561790" cy="13849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5F9E"/>
                </a:solidFill>
                <a:effectLst/>
                <a:uLnTx/>
                <a:uFillTx/>
                <a:latin typeface="AvenirNext LT Com Regular"/>
                <a:ea typeface="+mn-ea"/>
                <a:cs typeface="Arial" pitchFamily="34" charset="0"/>
              </a:rPr>
              <a:t>Semiconductors</a:t>
            </a:r>
          </a:p>
        </p:txBody>
      </p:sp>
      <p:sp>
        <p:nvSpPr>
          <p:cNvPr id="32" name="TextBox 31">
            <a:extLst>
              <a:ext uri="{FF2B5EF4-FFF2-40B4-BE49-F238E27FC236}">
                <a16:creationId xmlns:a16="http://schemas.microsoft.com/office/drawing/2014/main" id="{23874117-9E0F-7D19-F966-1319B4CA30FB}"/>
              </a:ext>
            </a:extLst>
          </p:cNvPr>
          <p:cNvSpPr txBox="1"/>
          <p:nvPr/>
        </p:nvSpPr>
        <p:spPr>
          <a:xfrm>
            <a:off x="2126809" y="3903812"/>
            <a:ext cx="1616198" cy="397353"/>
          </a:xfrm>
          <a:prstGeom prst="rect">
            <a:avLst/>
          </a:prstGeom>
          <a:noFill/>
        </p:spPr>
        <p:txBody>
          <a:bodyPr wrap="square" lIns="0" tIns="0" rIns="0" bIns="0" rtlCol="0">
            <a:spAutoFit/>
          </a:bodyPr>
          <a:lstStyle/>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Designers and providers</a:t>
            </a: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Foundries</a:t>
            </a:r>
          </a:p>
          <a:p>
            <a:pPr marR="0" lvl="1" indent="0" algn="l" defTabSz="665163" rtl="0" eaLnBrk="1" fontAlgn="base" latinLnBrk="0" hangingPunct="1">
              <a:lnSpc>
                <a:spcPct val="110000"/>
              </a:lnSpc>
              <a:spcBef>
                <a:spcPct val="0"/>
              </a:spcBef>
              <a:spcAft>
                <a:spcPct val="0"/>
              </a:spcAft>
              <a:buClrTx/>
              <a:buSzPct val="105000"/>
              <a:tabLst/>
              <a:defRPr/>
            </a:pPr>
            <a:r>
              <a:rPr kumimoji="0" lang="en-GB" sz="800" b="1" i="0" u="none" strike="noStrike" kern="1200" cap="none" spc="0" normalizeH="0" baseline="0" noProof="0" dirty="0">
                <a:ln>
                  <a:noFill/>
                </a:ln>
                <a:solidFill>
                  <a:schemeClr val="bg1"/>
                </a:solidFill>
                <a:effectLst/>
                <a:uLnTx/>
                <a:uFillTx/>
                <a:latin typeface="+mn-lt"/>
                <a:ea typeface="+mn-ea"/>
                <a:cs typeface="Arial" pitchFamily="34" charset="0"/>
                <a:sym typeface="Avenir Next LT Com Regular"/>
              </a:rPr>
              <a:t>Manufacturing equipment</a:t>
            </a:r>
          </a:p>
        </p:txBody>
      </p:sp>
      <p:sp>
        <p:nvSpPr>
          <p:cNvPr id="57" name="TextBox 56">
            <a:extLst>
              <a:ext uri="{FF2B5EF4-FFF2-40B4-BE49-F238E27FC236}">
                <a16:creationId xmlns:a16="http://schemas.microsoft.com/office/drawing/2014/main" id="{35F3DB0F-66A4-76B1-ED28-3A2B21460BD2}"/>
              </a:ext>
            </a:extLst>
          </p:cNvPr>
          <p:cNvSpPr txBox="1"/>
          <p:nvPr/>
        </p:nvSpPr>
        <p:spPr>
          <a:xfrm>
            <a:off x="424278" y="4674545"/>
            <a:ext cx="4002787" cy="169277"/>
          </a:xfrm>
          <a:prstGeom prst="rect">
            <a:avLst/>
          </a:prstGeom>
          <a:ln w="12700">
            <a:miter lim="400000"/>
          </a:ln>
        </p:spPr>
        <p:txBody>
          <a:bodyPr wrap="square" lIns="0" tIns="0" rIns="0" bIns="0" rtlCol="0">
            <a:spAutoFit/>
          </a:bodyPr>
          <a:lstStyle/>
          <a:p>
            <a:pPr algn="l"/>
            <a:r>
              <a:rPr lang="en-US" sz="1100" b="1" dirty="0">
                <a:latin typeface="+mj-lt"/>
              </a:rPr>
              <a:t>Beneficiaries</a:t>
            </a:r>
          </a:p>
        </p:txBody>
      </p:sp>
      <p:graphicFrame>
        <p:nvGraphicFramePr>
          <p:cNvPr id="56" name="Table 55">
            <a:extLst>
              <a:ext uri="{FF2B5EF4-FFF2-40B4-BE49-F238E27FC236}">
                <a16:creationId xmlns:a16="http://schemas.microsoft.com/office/drawing/2014/main" id="{9F3ABF44-EC10-7485-D090-C6795DED94B9}"/>
              </a:ext>
            </a:extLst>
          </p:cNvPr>
          <p:cNvGraphicFramePr>
            <a:graphicFrameLocks noGrp="1"/>
          </p:cNvGraphicFramePr>
          <p:nvPr/>
        </p:nvGraphicFramePr>
        <p:xfrm>
          <a:off x="424278" y="4899368"/>
          <a:ext cx="3609710" cy="962534"/>
        </p:xfrm>
        <a:graphic>
          <a:graphicData uri="http://schemas.openxmlformats.org/drawingml/2006/table">
            <a:tbl>
              <a:tblPr firstRow="1" bandRow="1">
                <a:tableStyleId>{5C22544A-7EE6-4342-B048-85BDC9FD1C3A}</a:tableStyleId>
              </a:tblPr>
              <a:tblGrid>
                <a:gridCol w="1804855">
                  <a:extLst>
                    <a:ext uri="{9D8B030D-6E8A-4147-A177-3AD203B41FA5}">
                      <a16:colId xmlns:a16="http://schemas.microsoft.com/office/drawing/2014/main" val="177344134"/>
                    </a:ext>
                  </a:extLst>
                </a:gridCol>
                <a:gridCol w="1804855">
                  <a:extLst>
                    <a:ext uri="{9D8B030D-6E8A-4147-A177-3AD203B41FA5}">
                      <a16:colId xmlns:a16="http://schemas.microsoft.com/office/drawing/2014/main" val="1622542400"/>
                    </a:ext>
                  </a:extLst>
                </a:gridCol>
              </a:tblGrid>
              <a:tr h="0">
                <a:tc>
                  <a:txBody>
                    <a:bodyPr/>
                    <a:lstStyle/>
                    <a:p>
                      <a:pPr algn="ctr"/>
                      <a:r>
                        <a:rPr lang="en-GB" sz="800" dirty="0"/>
                        <a:t>Second-order beneficiaries of AI physical infrastructure build-out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800" dirty="0"/>
                        <a:t>Companies using AI to improve their products and/or reduce costs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15989400"/>
                  </a:ext>
                </a:extLst>
              </a:tr>
              <a:tr h="0">
                <a:tc>
                  <a:txBody>
                    <a:bodyPr/>
                    <a:lstStyle/>
                    <a:p>
                      <a:pPr algn="ctr"/>
                      <a:r>
                        <a:rPr lang="en-GB" sz="800" dirty="0"/>
                        <a:t>Industrials</a:t>
                      </a:r>
                    </a:p>
                    <a:p>
                      <a:pPr algn="ctr"/>
                      <a:r>
                        <a:rPr lang="en-GB" sz="800" dirty="0"/>
                        <a:t>Utilities</a:t>
                      </a:r>
                    </a:p>
                    <a:p>
                      <a:pPr algn="ctr"/>
                      <a:r>
                        <a:rPr lang="en-GB" sz="800" dirty="0"/>
                        <a:t>Materials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CEFF1"/>
                    </a:solidFill>
                  </a:tcPr>
                </a:tc>
                <a:tc>
                  <a:txBody>
                    <a:bodyPr/>
                    <a:lstStyle/>
                    <a:p>
                      <a:pPr algn="ctr"/>
                      <a:r>
                        <a:rPr lang="en-GB" sz="800" dirty="0"/>
                        <a:t>Health care</a:t>
                      </a:r>
                    </a:p>
                    <a:p>
                      <a:pPr algn="ctr"/>
                      <a:r>
                        <a:rPr lang="en-GB" sz="800" dirty="0"/>
                        <a:t>Financials</a:t>
                      </a:r>
                    </a:p>
                    <a:p>
                      <a:pPr algn="ctr"/>
                      <a:r>
                        <a:rPr lang="en-GB" sz="800" dirty="0"/>
                        <a:t>Consumer services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CEFF1"/>
                    </a:solidFill>
                  </a:tcPr>
                </a:tc>
                <a:extLst>
                  <a:ext uri="{0D108BD9-81ED-4DB2-BD59-A6C34878D82A}">
                    <a16:rowId xmlns:a16="http://schemas.microsoft.com/office/drawing/2014/main" val="3434642799"/>
                  </a:ext>
                </a:extLst>
              </a:tr>
            </a:tbl>
          </a:graphicData>
        </a:graphic>
      </p:graphicFrame>
      <p:sp>
        <p:nvSpPr>
          <p:cNvPr id="5" name="Footer Placeholder 4">
            <a:extLst>
              <a:ext uri="{FF2B5EF4-FFF2-40B4-BE49-F238E27FC236}">
                <a16:creationId xmlns:a16="http://schemas.microsoft.com/office/drawing/2014/main" id="{B88372F2-5B68-2E0F-AA64-9276A8618E55}"/>
              </a:ext>
            </a:extLst>
          </p:cNvPr>
          <p:cNvSpPr>
            <a:spLocks noGrp="1"/>
          </p:cNvSpPr>
          <p:nvPr>
            <p:ph type="ftr" sz="quarter" idx="10"/>
          </p:nvPr>
        </p:nvSpPr>
        <p:spPr>
          <a:xfrm>
            <a:off x="428624" y="5593492"/>
            <a:ext cx="4029076" cy="654908"/>
          </a:xfrm>
        </p:spPr>
        <p:txBody>
          <a:bodyPr/>
          <a:lstStyle/>
          <a:p>
            <a:pPr hangingPunct="1">
              <a:lnSpc>
                <a:spcPts val="675"/>
              </a:lnSpc>
            </a:pPr>
            <a:r>
              <a:rPr lang="en-US" dirty="0"/>
              <a:t>Source: Capital Group. As of 12/31/24.</a:t>
            </a:r>
          </a:p>
        </p:txBody>
      </p:sp>
      <p:sp>
        <p:nvSpPr>
          <p:cNvPr id="23" name="TextBox 22">
            <a:extLst>
              <a:ext uri="{FF2B5EF4-FFF2-40B4-BE49-F238E27FC236}">
                <a16:creationId xmlns:a16="http://schemas.microsoft.com/office/drawing/2014/main" id="{906E0B35-1394-BA04-339D-27245671ECA6}"/>
              </a:ext>
            </a:extLst>
          </p:cNvPr>
          <p:cNvSpPr txBox="1"/>
          <p:nvPr/>
        </p:nvSpPr>
        <p:spPr>
          <a:xfrm>
            <a:off x="4684692" y="1667998"/>
            <a:ext cx="4002787" cy="507831"/>
          </a:xfrm>
          <a:prstGeom prst="rect">
            <a:avLst/>
          </a:prstGeom>
          <a:ln w="12700">
            <a:miter lim="400000"/>
          </a:ln>
        </p:spPr>
        <p:txBody>
          <a:bodyPr wrap="square" lIns="0" tIns="0" rIns="0" bIns="0" rtlCol="0">
            <a:spAutoFit/>
          </a:bodyPr>
          <a:lstStyle/>
          <a:p>
            <a:pPr algn="l"/>
            <a:r>
              <a:rPr lang="en-US" sz="1100" b="1" dirty="0">
                <a:latin typeface="+mj-lt"/>
              </a:rPr>
              <a:t>Global semiconductor sales could reach $1 trillion by 2030, fueled by spending on AI</a:t>
            </a:r>
          </a:p>
          <a:p>
            <a:pPr algn="l"/>
            <a:endParaRPr lang="en-US" sz="1100" b="1" dirty="0">
              <a:latin typeface="+mj-lt"/>
            </a:endParaRPr>
          </a:p>
        </p:txBody>
      </p:sp>
      <p:graphicFrame>
        <p:nvGraphicFramePr>
          <p:cNvPr id="21" name="Chart 20" descr="Need alt text">
            <a:extLst>
              <a:ext uri="{FF2B5EF4-FFF2-40B4-BE49-F238E27FC236}">
                <a16:creationId xmlns:a16="http://schemas.microsoft.com/office/drawing/2014/main" id="{36789B9D-A6F5-CF81-3CAC-E198009FF654}"/>
              </a:ext>
            </a:extLst>
          </p:cNvPr>
          <p:cNvGraphicFramePr/>
          <p:nvPr/>
        </p:nvGraphicFramePr>
        <p:xfrm>
          <a:off x="4614801" y="2298278"/>
          <a:ext cx="4072678" cy="3379759"/>
        </p:xfrm>
        <a:graphic>
          <a:graphicData uri="http://schemas.openxmlformats.org/drawingml/2006/chart">
            <c:chart xmlns:c="http://schemas.openxmlformats.org/drawingml/2006/chart" xmlns:r="http://schemas.openxmlformats.org/officeDocument/2006/relationships" r:id="rId3"/>
          </a:graphicData>
        </a:graphic>
      </p:graphicFrame>
      <p:sp>
        <p:nvSpPr>
          <p:cNvPr id="22" name="Footer Placeholder 4">
            <a:extLst>
              <a:ext uri="{FF2B5EF4-FFF2-40B4-BE49-F238E27FC236}">
                <a16:creationId xmlns:a16="http://schemas.microsoft.com/office/drawing/2014/main" id="{0F7A1592-CB91-BBFD-F9F1-05E395A8048F}"/>
              </a:ext>
            </a:extLst>
          </p:cNvPr>
          <p:cNvSpPr txBox="1">
            <a:spLocks/>
          </p:cNvSpPr>
          <p:nvPr/>
        </p:nvSpPr>
        <p:spPr>
          <a:xfrm>
            <a:off x="4681262" y="5593492"/>
            <a:ext cx="4029076" cy="65490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dirty="0"/>
              <a:t>Source for all years except 2030: WSTS. The actual 2024 figure is year-to-date as of 11/30/24. Source for 2030 estimate: ASML as of 11/14/24</a:t>
            </a:r>
          </a:p>
        </p:txBody>
      </p:sp>
      <p:sp>
        <p:nvSpPr>
          <p:cNvPr id="6" name="Slide Number Placeholder 5">
            <a:extLst>
              <a:ext uri="{FF2B5EF4-FFF2-40B4-BE49-F238E27FC236}">
                <a16:creationId xmlns:a16="http://schemas.microsoft.com/office/drawing/2014/main" id="{D15F3242-C1C5-C286-78D5-98F5B26AAEFA}"/>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10</a:t>
            </a:fld>
            <a:endParaRPr lang="en-US" sz="800" dirty="0"/>
          </a:p>
        </p:txBody>
      </p:sp>
      <p:sp>
        <p:nvSpPr>
          <p:cNvPr id="33" name="Isosceles Triangle 9">
            <a:extLst>
              <a:ext uri="{FF2B5EF4-FFF2-40B4-BE49-F238E27FC236}">
                <a16:creationId xmlns:a16="http://schemas.microsoft.com/office/drawing/2014/main" id="{5E27390D-EE0E-14B3-6D2B-C3B4B035B056}"/>
              </a:ext>
              <a:ext uri="{C183D7F6-B498-43B3-948B-1728B52AA6E4}">
                <adec:decorative xmlns:adec="http://schemas.microsoft.com/office/drawing/2017/decorative" val="1"/>
              </a:ext>
            </a:extLst>
          </p:cNvPr>
          <p:cNvSpPr/>
          <p:nvPr/>
        </p:nvSpPr>
        <p:spPr>
          <a:xfrm>
            <a:off x="1153770" y="3653918"/>
            <a:ext cx="167292" cy="127663"/>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ea typeface="+mn-ea"/>
              <a:cs typeface="+mn-cs"/>
              <a:sym typeface="Avenir Next LT Com Regular"/>
            </a:endParaRPr>
          </a:p>
        </p:txBody>
      </p:sp>
      <p:sp>
        <p:nvSpPr>
          <p:cNvPr id="36" name="Isosceles Triangle 2">
            <a:extLst>
              <a:ext uri="{FF2B5EF4-FFF2-40B4-BE49-F238E27FC236}">
                <a16:creationId xmlns:a16="http://schemas.microsoft.com/office/drawing/2014/main" id="{14403AF2-E84C-F86E-D64E-AC23CB42856F}"/>
              </a:ext>
              <a:ext uri="{C183D7F6-B498-43B3-948B-1728B52AA6E4}">
                <adec:decorative xmlns:adec="http://schemas.microsoft.com/office/drawing/2017/decorative" val="1"/>
              </a:ext>
            </a:extLst>
          </p:cNvPr>
          <p:cNvSpPr/>
          <p:nvPr/>
        </p:nvSpPr>
        <p:spPr>
          <a:xfrm>
            <a:off x="1153770" y="3084957"/>
            <a:ext cx="167292" cy="127663"/>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ea typeface="+mn-ea"/>
              <a:cs typeface="+mn-cs"/>
              <a:sym typeface="Avenir Next LT Com Regular"/>
            </a:endParaRPr>
          </a:p>
        </p:txBody>
      </p:sp>
      <p:sp>
        <p:nvSpPr>
          <p:cNvPr id="39" name="Isosceles Triangle 6">
            <a:extLst>
              <a:ext uri="{FF2B5EF4-FFF2-40B4-BE49-F238E27FC236}">
                <a16:creationId xmlns:a16="http://schemas.microsoft.com/office/drawing/2014/main" id="{BB9F6072-0B81-128E-5030-82C0693C64FA}"/>
              </a:ext>
              <a:ext uri="{C183D7F6-B498-43B3-948B-1728B52AA6E4}">
                <adec:decorative xmlns:adec="http://schemas.microsoft.com/office/drawing/2017/decorative" val="1"/>
              </a:ext>
            </a:extLst>
          </p:cNvPr>
          <p:cNvSpPr/>
          <p:nvPr/>
        </p:nvSpPr>
        <p:spPr>
          <a:xfrm>
            <a:off x="1153770" y="2512972"/>
            <a:ext cx="167292" cy="127663"/>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ea typeface="+mn-ea"/>
              <a:cs typeface="+mn-cs"/>
              <a:sym typeface="Avenir Next LT Com Regular"/>
            </a:endParaRPr>
          </a:p>
        </p:txBody>
      </p:sp>
      <p:cxnSp>
        <p:nvCxnSpPr>
          <p:cNvPr id="46" name="Straight Connector 45">
            <a:extLst>
              <a:ext uri="{FF2B5EF4-FFF2-40B4-BE49-F238E27FC236}">
                <a16:creationId xmlns:a16="http://schemas.microsoft.com/office/drawing/2014/main" id="{3E3A4153-BAEE-F8FF-0284-AC64EFDAE765}"/>
              </a:ext>
              <a:ext uri="{C183D7F6-B498-43B3-948B-1728B52AA6E4}">
                <adec:decorative xmlns:adec="http://schemas.microsoft.com/office/drawing/2017/decorative" val="1"/>
              </a:ext>
            </a:extLst>
          </p:cNvPr>
          <p:cNvCxnSpPr/>
          <p:nvPr/>
        </p:nvCxnSpPr>
        <p:spPr>
          <a:xfrm>
            <a:off x="1276541" y="2633626"/>
            <a:ext cx="823045"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478F1AA7-0DCD-F591-8175-0E3D9791D568}"/>
              </a:ext>
              <a:ext uri="{C183D7F6-B498-43B3-948B-1728B52AA6E4}">
                <adec:decorative xmlns:adec="http://schemas.microsoft.com/office/drawing/2017/decorative" val="1"/>
              </a:ext>
            </a:extLst>
          </p:cNvPr>
          <p:cNvCxnSpPr/>
          <p:nvPr/>
        </p:nvCxnSpPr>
        <p:spPr>
          <a:xfrm>
            <a:off x="1296317" y="3204931"/>
            <a:ext cx="823045"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7E86CEEA-C6BC-921B-81B7-187032DDB9DE}"/>
              </a:ext>
              <a:ext uri="{C183D7F6-B498-43B3-948B-1728B52AA6E4}">
                <adec:decorative xmlns:adec="http://schemas.microsoft.com/office/drawing/2017/decorative" val="1"/>
              </a:ext>
            </a:extLst>
          </p:cNvPr>
          <p:cNvCxnSpPr/>
          <p:nvPr/>
        </p:nvCxnSpPr>
        <p:spPr>
          <a:xfrm>
            <a:off x="1247102" y="3776507"/>
            <a:ext cx="823045"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49" name="Isosceles Triangle 9">
            <a:extLst>
              <a:ext uri="{FF2B5EF4-FFF2-40B4-BE49-F238E27FC236}">
                <a16:creationId xmlns:a16="http://schemas.microsoft.com/office/drawing/2014/main" id="{98866A3C-2EF1-EB16-B537-D4507ECBF82B}"/>
              </a:ext>
              <a:ext uri="{C183D7F6-B498-43B3-948B-1728B52AA6E4}">
                <adec:decorative xmlns:adec="http://schemas.microsoft.com/office/drawing/2017/decorative" val="1"/>
              </a:ext>
            </a:extLst>
          </p:cNvPr>
          <p:cNvSpPr/>
          <p:nvPr/>
        </p:nvSpPr>
        <p:spPr>
          <a:xfrm>
            <a:off x="1153770" y="4221142"/>
            <a:ext cx="167292" cy="127663"/>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ea typeface="+mn-ea"/>
              <a:cs typeface="+mn-cs"/>
              <a:sym typeface="Avenir Next LT Com Regular"/>
            </a:endParaRPr>
          </a:p>
        </p:txBody>
      </p:sp>
      <p:cxnSp>
        <p:nvCxnSpPr>
          <p:cNvPr id="50" name="Straight Connector 49">
            <a:extLst>
              <a:ext uri="{FF2B5EF4-FFF2-40B4-BE49-F238E27FC236}">
                <a16:creationId xmlns:a16="http://schemas.microsoft.com/office/drawing/2014/main" id="{48293E54-605E-8CDF-B879-47876E326767}"/>
              </a:ext>
              <a:ext uri="{C183D7F6-B498-43B3-948B-1728B52AA6E4}">
                <adec:decorative xmlns:adec="http://schemas.microsoft.com/office/drawing/2017/decorative" val="1"/>
              </a:ext>
            </a:extLst>
          </p:cNvPr>
          <p:cNvCxnSpPr/>
          <p:nvPr/>
        </p:nvCxnSpPr>
        <p:spPr>
          <a:xfrm>
            <a:off x="1247102" y="4343731"/>
            <a:ext cx="823045"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5" name="Oval 14">
            <a:extLst>
              <a:ext uri="{FF2B5EF4-FFF2-40B4-BE49-F238E27FC236}">
                <a16:creationId xmlns:a16="http://schemas.microsoft.com/office/drawing/2014/main" id="{B5D7A2B1-E564-8372-C138-94DC232C2811}"/>
              </a:ext>
              <a:ext uri="{C183D7F6-B498-43B3-948B-1728B52AA6E4}">
                <adec:decorative xmlns:adec="http://schemas.microsoft.com/office/drawing/2017/decorative" val="1"/>
              </a:ext>
            </a:extLst>
          </p:cNvPr>
          <p:cNvSpPr/>
          <p:nvPr/>
        </p:nvSpPr>
        <p:spPr>
          <a:xfrm>
            <a:off x="2150105" y="116769"/>
            <a:ext cx="182880" cy="182880"/>
          </a:xfrm>
          <a:prstGeom prst="ellipse">
            <a:avLst/>
          </a:prstGeom>
          <a:solidFill>
            <a:srgbClr val="0B7DB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6" name="TextBox 15">
            <a:extLst>
              <a:ext uri="{FF2B5EF4-FFF2-40B4-BE49-F238E27FC236}">
                <a16:creationId xmlns:a16="http://schemas.microsoft.com/office/drawing/2014/main" id="{F96C0C4D-55EE-CAE1-D4F1-9A9FF53B3996}"/>
              </a:ext>
              <a:ext uri="{C183D7F6-B498-43B3-948B-1728B52AA6E4}">
                <adec:decorative xmlns:adec="http://schemas.microsoft.com/office/drawing/2017/decorative" val="1"/>
              </a:ext>
            </a:extLst>
          </p:cNvPr>
          <p:cNvSpPr txBox="1"/>
          <p:nvPr/>
        </p:nvSpPr>
        <p:spPr>
          <a:xfrm>
            <a:off x="3725931" y="131265"/>
            <a:ext cx="141423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Health care innovation</a:t>
            </a:r>
          </a:p>
        </p:txBody>
      </p:sp>
      <p:sp>
        <p:nvSpPr>
          <p:cNvPr id="17" name="Oval 16">
            <a:extLst>
              <a:ext uri="{FF2B5EF4-FFF2-40B4-BE49-F238E27FC236}">
                <a16:creationId xmlns:a16="http://schemas.microsoft.com/office/drawing/2014/main" id="{473BEA17-6864-4EFC-CDDE-59F660460D81}"/>
              </a:ext>
              <a:ext uri="{C183D7F6-B498-43B3-948B-1728B52AA6E4}">
                <adec:decorative xmlns:adec="http://schemas.microsoft.com/office/drawing/2017/decorative" val="1"/>
              </a:ext>
            </a:extLst>
          </p:cNvPr>
          <p:cNvSpPr/>
          <p:nvPr/>
        </p:nvSpPr>
        <p:spPr>
          <a:xfrm>
            <a:off x="3483819"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9" name="Oval 18">
            <a:extLst>
              <a:ext uri="{FF2B5EF4-FFF2-40B4-BE49-F238E27FC236}">
                <a16:creationId xmlns:a16="http://schemas.microsoft.com/office/drawing/2014/main" id="{F30C5C1C-EA69-A0E3-7BE3-E2B9386CC4D1}"/>
              </a:ext>
              <a:ext uri="{C183D7F6-B498-43B3-948B-1728B52AA6E4}">
                <adec:decorative xmlns:adec="http://schemas.microsoft.com/office/drawing/2017/decorative" val="1"/>
              </a:ext>
            </a:extLst>
          </p:cNvPr>
          <p:cNvSpPr/>
          <p:nvPr/>
        </p:nvSpPr>
        <p:spPr>
          <a:xfrm>
            <a:off x="5280401"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7" name="TextBox 6">
            <a:extLst>
              <a:ext uri="{FF2B5EF4-FFF2-40B4-BE49-F238E27FC236}">
                <a16:creationId xmlns:a16="http://schemas.microsoft.com/office/drawing/2014/main" id="{3BDEFF1B-8D18-8881-9ABA-CF3627F46BC3}"/>
              </a:ext>
              <a:ext uri="{C183D7F6-B498-43B3-948B-1728B52AA6E4}">
                <adec:decorative xmlns:adec="http://schemas.microsoft.com/office/drawing/2017/decorative" val="1"/>
              </a:ext>
            </a:extLst>
          </p:cNvPr>
          <p:cNvSpPr txBox="1"/>
          <p:nvPr/>
        </p:nvSpPr>
        <p:spPr>
          <a:xfrm>
            <a:off x="5542318" y="131265"/>
            <a:ext cx="1580895"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SMIDs: supportive trends</a:t>
            </a:r>
          </a:p>
        </p:txBody>
      </p:sp>
      <p:sp>
        <p:nvSpPr>
          <p:cNvPr id="9" name="Rectangle 8">
            <a:extLst>
              <a:ext uri="{FF2B5EF4-FFF2-40B4-BE49-F238E27FC236}">
                <a16:creationId xmlns:a16="http://schemas.microsoft.com/office/drawing/2014/main" id="{938071F1-700E-D942-2C77-CC0D8DA5BF6F}"/>
              </a:ext>
              <a:ext uri="{C183D7F6-B498-43B3-948B-1728B52AA6E4}">
                <adec:decorative xmlns:adec="http://schemas.microsoft.com/office/drawing/2017/decorative" val="1"/>
              </a:ext>
            </a:extLst>
          </p:cNvPr>
          <p:cNvSpPr/>
          <p:nvPr/>
        </p:nvSpPr>
        <p:spPr>
          <a:xfrm>
            <a:off x="7982157" y="2445880"/>
            <a:ext cx="533741" cy="2960005"/>
          </a:xfrm>
          <a:prstGeom prst="rect">
            <a:avLst/>
          </a:prstGeom>
          <a:solidFill>
            <a:srgbClr val="DDF6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4" name="TextBox 23">
            <a:extLst>
              <a:ext uri="{FF2B5EF4-FFF2-40B4-BE49-F238E27FC236}">
                <a16:creationId xmlns:a16="http://schemas.microsoft.com/office/drawing/2014/main" id="{E2A864F9-7075-3EC7-7EDF-3460101F4034}"/>
              </a:ext>
              <a:ext uri="{C183D7F6-B498-43B3-948B-1728B52AA6E4}">
                <adec:decorative xmlns:adec="http://schemas.microsoft.com/office/drawing/2017/decorative" val="1"/>
              </a:ext>
            </a:extLst>
          </p:cNvPr>
          <p:cNvSpPr txBox="1"/>
          <p:nvPr/>
        </p:nvSpPr>
        <p:spPr>
          <a:xfrm>
            <a:off x="7989604" y="2509034"/>
            <a:ext cx="556274" cy="123111"/>
          </a:xfrm>
          <a:prstGeom prst="rect">
            <a:avLst/>
          </a:prstGeom>
          <a:ln w="12700">
            <a:miter lim="400000"/>
          </a:ln>
        </p:spPr>
        <p:txBody>
          <a:bodyPr wrap="square" lIns="0" tIns="0" rIns="0" bIns="0" rtlCol="0">
            <a:spAutoFit/>
          </a:bodyPr>
          <a:lstStyle/>
          <a:p>
            <a:r>
              <a:rPr lang="en-US" sz="800" b="1" dirty="0">
                <a:solidFill>
                  <a:srgbClr val="0E6563"/>
                </a:solidFill>
                <a:latin typeface="+mn-lt"/>
              </a:rPr>
              <a:t>Forecast</a:t>
            </a:r>
          </a:p>
        </p:txBody>
      </p:sp>
      <p:sp>
        <p:nvSpPr>
          <p:cNvPr id="4" name="TextBox 3">
            <a:extLst>
              <a:ext uri="{FF2B5EF4-FFF2-40B4-BE49-F238E27FC236}">
                <a16:creationId xmlns:a16="http://schemas.microsoft.com/office/drawing/2014/main" id="{7EE0FA40-C13F-14B7-EED9-A2C0B61FE729}"/>
              </a:ext>
              <a:ext uri="{C183D7F6-B498-43B3-948B-1728B52AA6E4}">
                <adec:decorative xmlns:adec="http://schemas.microsoft.com/office/drawing/2017/decorative" val="1"/>
              </a:ext>
            </a:extLst>
          </p:cNvPr>
          <p:cNvSpPr txBox="1"/>
          <p:nvPr/>
        </p:nvSpPr>
        <p:spPr>
          <a:xfrm>
            <a:off x="4407922" y="2372518"/>
            <a:ext cx="1176613" cy="123111"/>
          </a:xfrm>
          <a:prstGeom prst="rect">
            <a:avLst/>
          </a:prstGeom>
          <a:solidFill>
            <a:schemeClr val="bg1"/>
          </a:solidFill>
          <a:ln w="12700">
            <a:miter lim="400000"/>
          </a:ln>
        </p:spPr>
        <p:txBody>
          <a:bodyPr wrap="square" lIns="0" tIns="0" rIns="0" bIns="0" rtlCol="0">
            <a:spAutoFit/>
          </a:bodyPr>
          <a:lstStyle/>
          <a:p>
            <a:r>
              <a:rPr lang="en-US" sz="800" dirty="0">
                <a:latin typeface="+mn-lt"/>
              </a:rPr>
              <a:t>$1,000 (billion)</a:t>
            </a:r>
          </a:p>
        </p:txBody>
      </p:sp>
      <p:sp>
        <p:nvSpPr>
          <p:cNvPr id="11" name="TextBox 10">
            <a:extLst>
              <a:ext uri="{FF2B5EF4-FFF2-40B4-BE49-F238E27FC236}">
                <a16:creationId xmlns:a16="http://schemas.microsoft.com/office/drawing/2014/main" id="{060B50DD-9683-EC43-29A2-7F28941E89F2}"/>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10631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A0693-8806-AE87-0E96-3BD202972A33}"/>
            </a:ext>
          </a:extLst>
        </p:cNvPr>
        <p:cNvGrpSpPr/>
        <p:nvPr/>
      </p:nvGrpSpPr>
      <p:grpSpPr>
        <a:xfrm>
          <a:off x="0" y="0"/>
          <a:ext cx="0" cy="0"/>
          <a:chOff x="0" y="0"/>
          <a:chExt cx="0" cy="0"/>
        </a:xfrm>
      </p:grpSpPr>
      <p:sp>
        <p:nvSpPr>
          <p:cNvPr id="32" name="Rounded Rectangle 31">
            <a:extLst>
              <a:ext uri="{FF2B5EF4-FFF2-40B4-BE49-F238E27FC236}">
                <a16:creationId xmlns:a16="http://schemas.microsoft.com/office/drawing/2014/main" id="{352A9483-8598-F252-3D89-D841BA19B1B0}"/>
              </a:ext>
            </a:extLst>
          </p:cNvPr>
          <p:cNvSpPr/>
          <p:nvPr/>
        </p:nvSpPr>
        <p:spPr>
          <a:xfrm>
            <a:off x="424278" y="116063"/>
            <a:ext cx="1414233" cy="184293"/>
          </a:xfrm>
          <a:prstGeom prst="roundRect">
            <a:avLst>
              <a:gd name="adj" fmla="val 17903"/>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Dynamic growth</a:t>
            </a:r>
          </a:p>
        </p:txBody>
      </p:sp>
      <p:sp>
        <p:nvSpPr>
          <p:cNvPr id="37" name="TextBox 36">
            <a:extLst>
              <a:ext uri="{FF2B5EF4-FFF2-40B4-BE49-F238E27FC236}">
                <a16:creationId xmlns:a16="http://schemas.microsoft.com/office/drawing/2014/main" id="{C4E75F8E-29EC-9459-EC31-88CB5BC2D448}"/>
              </a:ext>
            </a:extLst>
          </p:cNvPr>
          <p:cNvSpPr txBox="1"/>
          <p:nvPr/>
        </p:nvSpPr>
        <p:spPr>
          <a:xfrm>
            <a:off x="2391527" y="131265"/>
            <a:ext cx="905793"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AI mega cycle</a:t>
            </a:r>
          </a:p>
        </p:txBody>
      </p:sp>
      <p:sp>
        <p:nvSpPr>
          <p:cNvPr id="2" name="Title 1">
            <a:extLst>
              <a:ext uri="{FF2B5EF4-FFF2-40B4-BE49-F238E27FC236}">
                <a16:creationId xmlns:a16="http://schemas.microsoft.com/office/drawing/2014/main" id="{26470E1B-3534-B1AA-F117-3E75468BCA26}"/>
              </a:ext>
            </a:extLst>
          </p:cNvPr>
          <p:cNvSpPr>
            <a:spLocks noGrp="1"/>
          </p:cNvSpPr>
          <p:nvPr>
            <p:ph type="title"/>
          </p:nvPr>
        </p:nvSpPr>
        <p:spPr/>
        <p:txBody>
          <a:bodyPr/>
          <a:lstStyle/>
          <a:p>
            <a:r>
              <a:rPr lang="en-US" dirty="0"/>
              <a:t>AI build-out ushering boom in capex spending</a:t>
            </a:r>
          </a:p>
        </p:txBody>
      </p:sp>
      <p:sp>
        <p:nvSpPr>
          <p:cNvPr id="3" name="Text Placeholder 2">
            <a:extLst>
              <a:ext uri="{FF2B5EF4-FFF2-40B4-BE49-F238E27FC236}">
                <a16:creationId xmlns:a16="http://schemas.microsoft.com/office/drawing/2014/main" id="{E4256A5A-6EB8-59F4-C9DD-6FE384C814EF}"/>
              </a:ext>
            </a:extLst>
          </p:cNvPr>
          <p:cNvSpPr>
            <a:spLocks noGrp="1"/>
          </p:cNvSpPr>
          <p:nvPr>
            <p:ph type="body" sz="quarter" idx="15"/>
          </p:nvPr>
        </p:nvSpPr>
        <p:spPr/>
        <p:txBody>
          <a:bodyPr/>
          <a:lstStyle/>
          <a:p>
            <a:r>
              <a:rPr lang="en-US" dirty="0"/>
              <a:t>Spending could be a boon for various sectors</a:t>
            </a:r>
          </a:p>
        </p:txBody>
      </p:sp>
      <p:sp>
        <p:nvSpPr>
          <p:cNvPr id="7" name="TextBox 6">
            <a:extLst>
              <a:ext uri="{FF2B5EF4-FFF2-40B4-BE49-F238E27FC236}">
                <a16:creationId xmlns:a16="http://schemas.microsoft.com/office/drawing/2014/main" id="{B45F80ED-BE74-B777-764F-B9E03A8C6827}"/>
              </a:ext>
            </a:extLst>
          </p:cNvPr>
          <p:cNvSpPr txBox="1"/>
          <p:nvPr/>
        </p:nvSpPr>
        <p:spPr>
          <a:xfrm>
            <a:off x="432054" y="1667998"/>
            <a:ext cx="4002787" cy="169277"/>
          </a:xfrm>
          <a:prstGeom prst="rect">
            <a:avLst/>
          </a:prstGeom>
          <a:ln w="12700">
            <a:miter lim="400000"/>
          </a:ln>
        </p:spPr>
        <p:txBody>
          <a:bodyPr wrap="square" lIns="0" tIns="0" rIns="0" bIns="0" rtlCol="0">
            <a:spAutoFit/>
          </a:bodyPr>
          <a:lstStyle/>
          <a:p>
            <a:pPr algn="l"/>
            <a:r>
              <a:rPr lang="en-US" sz="1100" b="1" dirty="0">
                <a:latin typeface="+mj-lt"/>
              </a:rPr>
              <a:t>Big Tech and Washington funding this cycle</a:t>
            </a:r>
          </a:p>
        </p:txBody>
      </p:sp>
      <p:sp>
        <p:nvSpPr>
          <p:cNvPr id="12" name="Rectangle 11">
            <a:extLst>
              <a:ext uri="{FF2B5EF4-FFF2-40B4-BE49-F238E27FC236}">
                <a16:creationId xmlns:a16="http://schemas.microsoft.com/office/drawing/2014/main" id="{3F90FA2F-B367-2083-C569-66A5E3523FAF}"/>
              </a:ext>
              <a:ext uri="{C183D7F6-B498-43B3-948B-1728B52AA6E4}">
                <adec:decorative xmlns:adec="http://schemas.microsoft.com/office/drawing/2017/decorative" val="1"/>
              </a:ext>
            </a:extLst>
          </p:cNvPr>
          <p:cNvSpPr/>
          <p:nvPr/>
        </p:nvSpPr>
        <p:spPr>
          <a:xfrm>
            <a:off x="4052835" y="2167353"/>
            <a:ext cx="412994" cy="2543793"/>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21" name="Chart 20" descr="Need alt text">
            <a:extLst>
              <a:ext uri="{FF2B5EF4-FFF2-40B4-BE49-F238E27FC236}">
                <a16:creationId xmlns:a16="http://schemas.microsoft.com/office/drawing/2014/main" id="{C7F70C95-236D-9033-F30F-03D6046FFD82}"/>
              </a:ext>
            </a:extLst>
          </p:cNvPr>
          <p:cNvGraphicFramePr/>
          <p:nvPr/>
        </p:nvGraphicFramePr>
        <p:xfrm>
          <a:off x="348202" y="2315302"/>
          <a:ext cx="4223798" cy="264695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16FFE0F1-BFED-5849-5B62-178CA2927403}"/>
              </a:ext>
            </a:extLst>
          </p:cNvPr>
          <p:cNvSpPr>
            <a:spLocks noGrp="1"/>
          </p:cNvSpPr>
          <p:nvPr>
            <p:ph type="ftr" sz="quarter" idx="10"/>
          </p:nvPr>
        </p:nvSpPr>
        <p:spPr>
          <a:xfrm>
            <a:off x="428624" y="5593492"/>
            <a:ext cx="4029076" cy="654908"/>
          </a:xfrm>
        </p:spPr>
        <p:txBody>
          <a:bodyPr/>
          <a:lstStyle/>
          <a:p>
            <a:pPr hangingPunct="1">
              <a:lnSpc>
                <a:spcPts val="675"/>
              </a:lnSpc>
            </a:pPr>
            <a:r>
              <a:rPr lang="en-US" dirty="0"/>
              <a:t>Source: FactSet. Data as of 10/2/25.</a:t>
            </a:r>
          </a:p>
        </p:txBody>
      </p:sp>
      <p:sp>
        <p:nvSpPr>
          <p:cNvPr id="8" name="TextBox 7">
            <a:extLst>
              <a:ext uri="{FF2B5EF4-FFF2-40B4-BE49-F238E27FC236}">
                <a16:creationId xmlns:a16="http://schemas.microsoft.com/office/drawing/2014/main" id="{314AC9B4-B4F8-0C47-C7BF-04923C2C732D}"/>
              </a:ext>
            </a:extLst>
          </p:cNvPr>
          <p:cNvSpPr txBox="1"/>
          <p:nvPr/>
        </p:nvSpPr>
        <p:spPr>
          <a:xfrm>
            <a:off x="4686300" y="1659523"/>
            <a:ext cx="4002787" cy="507831"/>
          </a:xfrm>
          <a:prstGeom prst="rect">
            <a:avLst/>
          </a:prstGeom>
          <a:ln w="12700">
            <a:miter lim="400000"/>
          </a:ln>
        </p:spPr>
        <p:txBody>
          <a:bodyPr wrap="square" lIns="0" tIns="0" rIns="0" bIns="0" rtlCol="0">
            <a:spAutoFit/>
          </a:bodyPr>
          <a:lstStyle/>
          <a:p>
            <a:pPr algn="l"/>
            <a:r>
              <a:rPr lang="en-US" sz="1100" b="1" dirty="0">
                <a:latin typeface="+mj-lt"/>
              </a:rPr>
              <a:t>Data centers as a percentage of U.S. private non-residential construction spending</a:t>
            </a:r>
          </a:p>
          <a:p>
            <a:pPr algn="l"/>
            <a:endParaRPr lang="en-US" sz="1100" b="1" dirty="0">
              <a:latin typeface="+mj-lt"/>
            </a:endParaRPr>
          </a:p>
        </p:txBody>
      </p:sp>
      <p:graphicFrame>
        <p:nvGraphicFramePr>
          <p:cNvPr id="23" name="Chart 22">
            <a:extLst>
              <a:ext uri="{FF2B5EF4-FFF2-40B4-BE49-F238E27FC236}">
                <a16:creationId xmlns:a16="http://schemas.microsoft.com/office/drawing/2014/main" id="{BCAEDEBF-4210-DC5B-A09C-FEF3403737DA}"/>
              </a:ext>
            </a:extLst>
          </p:cNvPr>
          <p:cNvGraphicFramePr/>
          <p:nvPr/>
        </p:nvGraphicFramePr>
        <p:xfrm>
          <a:off x="4629650" y="2336631"/>
          <a:ext cx="4082296" cy="2615618"/>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4">
            <a:extLst>
              <a:ext uri="{FF2B5EF4-FFF2-40B4-BE49-F238E27FC236}">
                <a16:creationId xmlns:a16="http://schemas.microsoft.com/office/drawing/2014/main" id="{7DAE5342-5246-5372-CB16-8667F493B93D}"/>
              </a:ext>
            </a:extLst>
          </p:cNvPr>
          <p:cNvSpPr txBox="1">
            <a:spLocks/>
          </p:cNvSpPr>
          <p:nvPr/>
        </p:nvSpPr>
        <p:spPr>
          <a:xfrm>
            <a:off x="4690645" y="6063048"/>
            <a:ext cx="4029076" cy="185351"/>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6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lnSpc>
                <a:spcPts val="675"/>
              </a:lnSpc>
            </a:pPr>
            <a:r>
              <a:rPr lang="en-US" sz="800" dirty="0"/>
              <a:t>Source: U.S. Census Bureau. As of 7/31/25. Figures are not seasonally adjusted.</a:t>
            </a:r>
          </a:p>
        </p:txBody>
      </p:sp>
      <p:sp>
        <p:nvSpPr>
          <p:cNvPr id="6" name="Slide Number Placeholder 5">
            <a:extLst>
              <a:ext uri="{FF2B5EF4-FFF2-40B4-BE49-F238E27FC236}">
                <a16:creationId xmlns:a16="http://schemas.microsoft.com/office/drawing/2014/main" id="{57EE6A45-1749-001E-F800-35D61E03520B}"/>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11</a:t>
            </a:fld>
            <a:endParaRPr lang="en-US" sz="800" dirty="0"/>
          </a:p>
        </p:txBody>
      </p:sp>
      <p:sp>
        <p:nvSpPr>
          <p:cNvPr id="22" name="TextBox 21">
            <a:extLst>
              <a:ext uri="{FF2B5EF4-FFF2-40B4-BE49-F238E27FC236}">
                <a16:creationId xmlns:a16="http://schemas.microsoft.com/office/drawing/2014/main" id="{0AEEC130-6865-8756-AD84-60BC76D174A8}"/>
              </a:ext>
              <a:ext uri="{C183D7F6-B498-43B3-948B-1728B52AA6E4}">
                <adec:decorative xmlns:adec="http://schemas.microsoft.com/office/drawing/2017/decorative" val="1"/>
              </a:ext>
            </a:extLst>
          </p:cNvPr>
          <p:cNvSpPr txBox="1"/>
          <p:nvPr/>
        </p:nvSpPr>
        <p:spPr>
          <a:xfrm>
            <a:off x="348202" y="2031130"/>
            <a:ext cx="2621516" cy="251928"/>
          </a:xfrm>
          <a:prstGeom prst="rect">
            <a:avLst/>
          </a:prstGeom>
          <a:noFill/>
          <a:ln w="12700">
            <a:miter lim="400000"/>
          </a:ln>
        </p:spPr>
        <p:txBody>
          <a:bodyPr wrap="square">
            <a:spAutoFit/>
          </a:bodyPr>
          <a:lstStyle/>
          <a:p>
            <a:pPr algn="l">
              <a:lnSpc>
                <a:spcPts val="1350"/>
              </a:lnSpc>
            </a:pPr>
            <a:r>
              <a:rPr lang="en-US" sz="800" b="0" i="0" dirty="0">
                <a:solidFill>
                  <a:schemeClr val="tx1"/>
                </a:solidFill>
                <a:effectLst/>
                <a:latin typeface="+mj-lt"/>
              </a:rPr>
              <a:t>Big Tech's AI capex as a percentage of S&amp;P 500</a:t>
            </a:r>
          </a:p>
        </p:txBody>
      </p:sp>
      <p:sp>
        <p:nvSpPr>
          <p:cNvPr id="24" name="Oval 23">
            <a:extLst>
              <a:ext uri="{FF2B5EF4-FFF2-40B4-BE49-F238E27FC236}">
                <a16:creationId xmlns:a16="http://schemas.microsoft.com/office/drawing/2014/main" id="{FC7F72AB-3B4B-EE1B-7591-08BBC0685FE6}"/>
              </a:ext>
              <a:ext uri="{C183D7F6-B498-43B3-948B-1728B52AA6E4}">
                <adec:decorative xmlns:adec="http://schemas.microsoft.com/office/drawing/2017/decorative" val="1"/>
              </a:ext>
            </a:extLst>
          </p:cNvPr>
          <p:cNvSpPr/>
          <p:nvPr/>
        </p:nvSpPr>
        <p:spPr>
          <a:xfrm>
            <a:off x="8412480" y="2527314"/>
            <a:ext cx="77002" cy="77002"/>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5" name="TextBox 24">
            <a:extLst>
              <a:ext uri="{FF2B5EF4-FFF2-40B4-BE49-F238E27FC236}">
                <a16:creationId xmlns:a16="http://schemas.microsoft.com/office/drawing/2014/main" id="{DFA2B5D2-E8B2-4B4D-695B-EDF4518B3BB6}"/>
              </a:ext>
              <a:ext uri="{C183D7F6-B498-43B3-948B-1728B52AA6E4}">
                <adec:decorative xmlns:adec="http://schemas.microsoft.com/office/drawing/2017/decorative" val="1"/>
              </a:ext>
            </a:extLst>
          </p:cNvPr>
          <p:cNvSpPr txBox="1"/>
          <p:nvPr/>
        </p:nvSpPr>
        <p:spPr>
          <a:xfrm>
            <a:off x="7738771" y="2219538"/>
            <a:ext cx="750711" cy="276999"/>
          </a:xfrm>
          <a:prstGeom prst="rect">
            <a:avLst/>
          </a:prstGeom>
          <a:ln w="12700">
            <a:miter lim="400000"/>
          </a:ln>
        </p:spPr>
        <p:txBody>
          <a:bodyPr wrap="square" lIns="0" tIns="0" rIns="0" bIns="0" rtlCol="0">
            <a:spAutoFit/>
          </a:bodyPr>
          <a:lstStyle/>
          <a:p>
            <a:pPr algn="r"/>
            <a:r>
              <a:rPr lang="en-US" sz="900" b="1" dirty="0">
                <a:latin typeface="+mn-lt"/>
              </a:rPr>
              <a:t>July 2025 </a:t>
            </a:r>
          </a:p>
          <a:p>
            <a:pPr algn="r"/>
            <a:r>
              <a:rPr lang="en-US" sz="900" b="1" dirty="0">
                <a:solidFill>
                  <a:schemeClr val="accent6"/>
                </a:solidFill>
                <a:latin typeface="+mn-lt"/>
              </a:rPr>
              <a:t>5.7%</a:t>
            </a:r>
          </a:p>
        </p:txBody>
      </p:sp>
      <p:sp>
        <p:nvSpPr>
          <p:cNvPr id="26" name="TextBox 25">
            <a:extLst>
              <a:ext uri="{FF2B5EF4-FFF2-40B4-BE49-F238E27FC236}">
                <a16:creationId xmlns:a16="http://schemas.microsoft.com/office/drawing/2014/main" id="{58A104A6-1327-0D86-8050-5C00AC5DF11E}"/>
              </a:ext>
              <a:ext uri="{C183D7F6-B498-43B3-948B-1728B52AA6E4}">
                <adec:decorative xmlns:adec="http://schemas.microsoft.com/office/drawing/2017/decorative" val="1"/>
              </a:ext>
            </a:extLst>
          </p:cNvPr>
          <p:cNvSpPr txBox="1"/>
          <p:nvPr/>
        </p:nvSpPr>
        <p:spPr>
          <a:xfrm>
            <a:off x="4927824" y="4119987"/>
            <a:ext cx="750711" cy="276999"/>
          </a:xfrm>
          <a:prstGeom prst="rect">
            <a:avLst/>
          </a:prstGeom>
          <a:ln w="12700">
            <a:miter lim="400000"/>
          </a:ln>
        </p:spPr>
        <p:txBody>
          <a:bodyPr wrap="square" lIns="0" tIns="0" rIns="0" bIns="0" rtlCol="0">
            <a:spAutoFit/>
          </a:bodyPr>
          <a:lstStyle/>
          <a:p>
            <a:pPr algn="l"/>
            <a:r>
              <a:rPr lang="en-US" sz="900" b="1" dirty="0">
                <a:latin typeface="+mn-lt"/>
              </a:rPr>
              <a:t>January 2014 </a:t>
            </a:r>
          </a:p>
          <a:p>
            <a:pPr algn="l"/>
            <a:r>
              <a:rPr lang="en-US" sz="900" b="1" dirty="0">
                <a:solidFill>
                  <a:schemeClr val="accent6"/>
                </a:solidFill>
                <a:latin typeface="+mn-lt"/>
              </a:rPr>
              <a:t>0.5%</a:t>
            </a:r>
          </a:p>
        </p:txBody>
      </p:sp>
      <p:sp>
        <p:nvSpPr>
          <p:cNvPr id="27" name="Oval 26">
            <a:extLst>
              <a:ext uri="{FF2B5EF4-FFF2-40B4-BE49-F238E27FC236}">
                <a16:creationId xmlns:a16="http://schemas.microsoft.com/office/drawing/2014/main" id="{82ABB24C-88B9-B05D-9894-E3F87604A6D0}"/>
              </a:ext>
              <a:ext uri="{C183D7F6-B498-43B3-948B-1728B52AA6E4}">
                <adec:decorative xmlns:adec="http://schemas.microsoft.com/office/drawing/2017/decorative" val="1"/>
              </a:ext>
            </a:extLst>
          </p:cNvPr>
          <p:cNvSpPr/>
          <p:nvPr/>
        </p:nvSpPr>
        <p:spPr>
          <a:xfrm>
            <a:off x="4927824" y="4474143"/>
            <a:ext cx="77002" cy="77002"/>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8" name="TextBox 27">
            <a:extLst>
              <a:ext uri="{FF2B5EF4-FFF2-40B4-BE49-F238E27FC236}">
                <a16:creationId xmlns:a16="http://schemas.microsoft.com/office/drawing/2014/main" id="{CA75D195-6F82-266A-671B-98F179B0FA26}"/>
              </a:ext>
              <a:ext uri="{C183D7F6-B498-43B3-948B-1728B52AA6E4}">
                <adec:decorative xmlns:adec="http://schemas.microsoft.com/office/drawing/2017/decorative" val="1"/>
              </a:ext>
            </a:extLst>
          </p:cNvPr>
          <p:cNvSpPr txBox="1"/>
          <p:nvPr/>
        </p:nvSpPr>
        <p:spPr>
          <a:xfrm>
            <a:off x="701820" y="4242786"/>
            <a:ext cx="750711" cy="276999"/>
          </a:xfrm>
          <a:prstGeom prst="rect">
            <a:avLst/>
          </a:prstGeom>
          <a:ln w="12700">
            <a:miter lim="400000"/>
          </a:ln>
        </p:spPr>
        <p:txBody>
          <a:bodyPr wrap="square" lIns="0" tIns="0" rIns="0" bIns="0" rtlCol="0">
            <a:spAutoFit/>
          </a:bodyPr>
          <a:lstStyle/>
          <a:p>
            <a:pPr algn="l"/>
            <a:r>
              <a:rPr lang="en-US" sz="900" b="1" dirty="0">
                <a:latin typeface="+mn-lt"/>
              </a:rPr>
              <a:t>2009</a:t>
            </a:r>
          </a:p>
          <a:p>
            <a:pPr algn="l"/>
            <a:r>
              <a:rPr lang="en-US" sz="900" b="1" dirty="0">
                <a:solidFill>
                  <a:schemeClr val="accent6"/>
                </a:solidFill>
                <a:latin typeface="+mn-lt"/>
              </a:rPr>
              <a:t>1%</a:t>
            </a:r>
          </a:p>
        </p:txBody>
      </p:sp>
      <p:sp>
        <p:nvSpPr>
          <p:cNvPr id="29" name="Oval 28">
            <a:extLst>
              <a:ext uri="{FF2B5EF4-FFF2-40B4-BE49-F238E27FC236}">
                <a16:creationId xmlns:a16="http://schemas.microsoft.com/office/drawing/2014/main" id="{72664444-561E-4C46-3C63-7001F7C955F2}"/>
              </a:ext>
              <a:ext uri="{C183D7F6-B498-43B3-948B-1728B52AA6E4}">
                <adec:decorative xmlns:adec="http://schemas.microsoft.com/office/drawing/2017/decorative" val="1"/>
              </a:ext>
            </a:extLst>
          </p:cNvPr>
          <p:cNvSpPr/>
          <p:nvPr/>
        </p:nvSpPr>
        <p:spPr>
          <a:xfrm>
            <a:off x="701820" y="4596942"/>
            <a:ext cx="77002" cy="77002"/>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0" name="Oval 29">
            <a:extLst>
              <a:ext uri="{FF2B5EF4-FFF2-40B4-BE49-F238E27FC236}">
                <a16:creationId xmlns:a16="http://schemas.microsoft.com/office/drawing/2014/main" id="{50888C60-96BC-BE82-BAFA-1F13A155DBD2}"/>
              </a:ext>
              <a:ext uri="{C183D7F6-B498-43B3-948B-1728B52AA6E4}">
                <adec:decorative xmlns:adec="http://schemas.microsoft.com/office/drawing/2017/decorative" val="1"/>
              </a:ext>
            </a:extLst>
          </p:cNvPr>
          <p:cNvSpPr/>
          <p:nvPr/>
        </p:nvSpPr>
        <p:spPr>
          <a:xfrm>
            <a:off x="4295923" y="2691264"/>
            <a:ext cx="77002" cy="77002"/>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1" name="TextBox 30">
            <a:extLst>
              <a:ext uri="{FF2B5EF4-FFF2-40B4-BE49-F238E27FC236}">
                <a16:creationId xmlns:a16="http://schemas.microsoft.com/office/drawing/2014/main" id="{C2EC557C-E19C-6E91-AE3D-1333A81C5A46}"/>
              </a:ext>
              <a:ext uri="{C183D7F6-B498-43B3-948B-1728B52AA6E4}">
                <adec:decorative xmlns:adec="http://schemas.microsoft.com/office/drawing/2017/decorative" val="1"/>
              </a:ext>
            </a:extLst>
          </p:cNvPr>
          <p:cNvSpPr txBox="1"/>
          <p:nvPr/>
        </p:nvSpPr>
        <p:spPr>
          <a:xfrm>
            <a:off x="3622214" y="2383488"/>
            <a:ext cx="750711" cy="276999"/>
          </a:xfrm>
          <a:prstGeom prst="rect">
            <a:avLst/>
          </a:prstGeom>
          <a:ln w="12700">
            <a:miter lim="400000"/>
          </a:ln>
        </p:spPr>
        <p:txBody>
          <a:bodyPr wrap="square" lIns="0" tIns="0" rIns="0" bIns="0" rtlCol="0">
            <a:spAutoFit/>
          </a:bodyPr>
          <a:lstStyle/>
          <a:p>
            <a:pPr algn="r"/>
            <a:r>
              <a:rPr lang="en-US" sz="900" b="1" dirty="0">
                <a:latin typeface="+mn-lt"/>
              </a:rPr>
              <a:t>2026</a:t>
            </a:r>
          </a:p>
          <a:p>
            <a:pPr algn="r"/>
            <a:r>
              <a:rPr lang="en-US" sz="900" b="1" dirty="0">
                <a:solidFill>
                  <a:schemeClr val="accent6"/>
                </a:solidFill>
                <a:latin typeface="+mn-lt"/>
              </a:rPr>
              <a:t>36%</a:t>
            </a:r>
          </a:p>
        </p:txBody>
      </p:sp>
      <p:sp>
        <p:nvSpPr>
          <p:cNvPr id="38" name="Oval 37">
            <a:extLst>
              <a:ext uri="{FF2B5EF4-FFF2-40B4-BE49-F238E27FC236}">
                <a16:creationId xmlns:a16="http://schemas.microsoft.com/office/drawing/2014/main" id="{7BDF4ECD-021B-2B4F-6CD1-2677781C144D}"/>
              </a:ext>
              <a:ext uri="{C183D7F6-B498-43B3-948B-1728B52AA6E4}">
                <adec:decorative xmlns:adec="http://schemas.microsoft.com/office/drawing/2017/decorative" val="1"/>
              </a:ext>
            </a:extLst>
          </p:cNvPr>
          <p:cNvSpPr/>
          <p:nvPr/>
        </p:nvSpPr>
        <p:spPr>
          <a:xfrm>
            <a:off x="2149415" y="116769"/>
            <a:ext cx="182880" cy="182880"/>
          </a:xfrm>
          <a:prstGeom prst="ellipse">
            <a:avLst/>
          </a:prstGeom>
          <a:solidFill>
            <a:srgbClr val="0B7DB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9" name="TextBox 38">
            <a:extLst>
              <a:ext uri="{FF2B5EF4-FFF2-40B4-BE49-F238E27FC236}">
                <a16:creationId xmlns:a16="http://schemas.microsoft.com/office/drawing/2014/main" id="{C3E6C907-319D-02A9-F766-3088252906C4}"/>
              </a:ext>
              <a:ext uri="{C183D7F6-B498-43B3-948B-1728B52AA6E4}">
                <adec:decorative xmlns:adec="http://schemas.microsoft.com/office/drawing/2017/decorative" val="1"/>
              </a:ext>
            </a:extLst>
          </p:cNvPr>
          <p:cNvSpPr txBox="1"/>
          <p:nvPr/>
        </p:nvSpPr>
        <p:spPr>
          <a:xfrm>
            <a:off x="3725241" y="131265"/>
            <a:ext cx="141423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Health care innovation</a:t>
            </a:r>
          </a:p>
        </p:txBody>
      </p:sp>
      <p:sp>
        <p:nvSpPr>
          <p:cNvPr id="40" name="Oval 39">
            <a:extLst>
              <a:ext uri="{FF2B5EF4-FFF2-40B4-BE49-F238E27FC236}">
                <a16:creationId xmlns:a16="http://schemas.microsoft.com/office/drawing/2014/main" id="{287C23ED-A818-7939-905E-475844F0CCE0}"/>
              </a:ext>
              <a:ext uri="{C183D7F6-B498-43B3-948B-1728B52AA6E4}">
                <adec:decorative xmlns:adec="http://schemas.microsoft.com/office/drawing/2017/decorative" val="1"/>
              </a:ext>
            </a:extLst>
          </p:cNvPr>
          <p:cNvSpPr/>
          <p:nvPr/>
        </p:nvSpPr>
        <p:spPr>
          <a:xfrm>
            <a:off x="3483129"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1" name="Oval 40">
            <a:extLst>
              <a:ext uri="{FF2B5EF4-FFF2-40B4-BE49-F238E27FC236}">
                <a16:creationId xmlns:a16="http://schemas.microsoft.com/office/drawing/2014/main" id="{1B73F561-A2DF-C461-3695-BD69EDAAD8D7}"/>
              </a:ext>
              <a:ext uri="{C183D7F6-B498-43B3-948B-1728B52AA6E4}">
                <adec:decorative xmlns:adec="http://schemas.microsoft.com/office/drawing/2017/decorative" val="1"/>
              </a:ext>
            </a:extLst>
          </p:cNvPr>
          <p:cNvSpPr/>
          <p:nvPr/>
        </p:nvSpPr>
        <p:spPr>
          <a:xfrm>
            <a:off x="5279711"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2" name="TextBox 41">
            <a:extLst>
              <a:ext uri="{FF2B5EF4-FFF2-40B4-BE49-F238E27FC236}">
                <a16:creationId xmlns:a16="http://schemas.microsoft.com/office/drawing/2014/main" id="{141EEA2A-9FEC-F164-1F59-CA599057BCDD}"/>
              </a:ext>
              <a:ext uri="{C183D7F6-B498-43B3-948B-1728B52AA6E4}">
                <adec:decorative xmlns:adec="http://schemas.microsoft.com/office/drawing/2017/decorative" val="1"/>
              </a:ext>
            </a:extLst>
          </p:cNvPr>
          <p:cNvSpPr txBox="1"/>
          <p:nvPr/>
        </p:nvSpPr>
        <p:spPr>
          <a:xfrm>
            <a:off x="5541628" y="131265"/>
            <a:ext cx="1580895"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SMIDs: supportive trends</a:t>
            </a:r>
          </a:p>
        </p:txBody>
      </p:sp>
      <p:sp>
        <p:nvSpPr>
          <p:cNvPr id="10" name="TextBox 9">
            <a:extLst>
              <a:ext uri="{FF2B5EF4-FFF2-40B4-BE49-F238E27FC236}">
                <a16:creationId xmlns:a16="http://schemas.microsoft.com/office/drawing/2014/main" id="{8BE5A5B4-20DB-44FB-7973-F055810AF7D6}"/>
              </a:ext>
              <a:ext uri="{C183D7F6-B498-43B3-948B-1728B52AA6E4}">
                <adec:decorative xmlns:adec="http://schemas.microsoft.com/office/drawing/2017/decorative" val="1"/>
              </a:ext>
            </a:extLst>
          </p:cNvPr>
          <p:cNvSpPr txBox="1"/>
          <p:nvPr/>
        </p:nvSpPr>
        <p:spPr>
          <a:xfrm>
            <a:off x="424278" y="2393574"/>
            <a:ext cx="259932" cy="123111"/>
          </a:xfrm>
          <a:prstGeom prst="rect">
            <a:avLst/>
          </a:prstGeom>
          <a:solidFill>
            <a:schemeClr val="bg1"/>
          </a:solidFill>
          <a:ln w="12700">
            <a:miter lim="400000"/>
          </a:ln>
        </p:spPr>
        <p:txBody>
          <a:bodyPr wrap="square" lIns="0" tIns="0" rIns="0" bIns="0" rtlCol="0">
            <a:spAutoFit/>
          </a:bodyPr>
          <a:lstStyle/>
          <a:p>
            <a:pPr algn="l"/>
            <a:r>
              <a:rPr lang="en-US" sz="800" dirty="0">
                <a:solidFill>
                  <a:schemeClr val="tx1"/>
                </a:solidFill>
                <a:latin typeface="+mn-lt"/>
              </a:rPr>
              <a:t>40%</a:t>
            </a:r>
          </a:p>
        </p:txBody>
      </p:sp>
      <p:sp>
        <p:nvSpPr>
          <p:cNvPr id="11" name="Rectangle 10">
            <a:extLst>
              <a:ext uri="{FF2B5EF4-FFF2-40B4-BE49-F238E27FC236}">
                <a16:creationId xmlns:a16="http://schemas.microsoft.com/office/drawing/2014/main" id="{C9C71C3D-7C63-8E6F-0C02-61B86C6DDEB3}"/>
              </a:ext>
              <a:ext uri="{C183D7F6-B498-43B3-948B-1728B52AA6E4}">
                <adec:decorative xmlns:adec="http://schemas.microsoft.com/office/drawing/2017/decorative" val="1"/>
              </a:ext>
            </a:extLst>
          </p:cNvPr>
          <p:cNvSpPr/>
          <p:nvPr/>
        </p:nvSpPr>
        <p:spPr>
          <a:xfrm>
            <a:off x="4772702" y="2768266"/>
            <a:ext cx="95715" cy="20340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3" name="TextBox 12">
            <a:extLst>
              <a:ext uri="{FF2B5EF4-FFF2-40B4-BE49-F238E27FC236}">
                <a16:creationId xmlns:a16="http://schemas.microsoft.com/office/drawing/2014/main" id="{C0B3A5B3-B1FF-23F9-D305-26F419BB85ED}"/>
              </a:ext>
              <a:ext uri="{C183D7F6-B498-43B3-948B-1728B52AA6E4}">
                <adec:decorative xmlns:adec="http://schemas.microsoft.com/office/drawing/2017/decorative" val="1"/>
              </a:ext>
            </a:extLst>
          </p:cNvPr>
          <p:cNvSpPr txBox="1"/>
          <p:nvPr/>
        </p:nvSpPr>
        <p:spPr>
          <a:xfrm>
            <a:off x="5134218" y="4766593"/>
            <a:ext cx="475861" cy="123111"/>
          </a:xfrm>
          <a:prstGeom prst="rect">
            <a:avLst/>
          </a:prstGeom>
          <a:solidFill>
            <a:schemeClr val="bg1"/>
          </a:solidFill>
          <a:ln w="12700">
            <a:miter lim="400000"/>
          </a:ln>
        </p:spPr>
        <p:txBody>
          <a:bodyPr wrap="square" lIns="0" tIns="0" rIns="0" bIns="0" rtlCol="0">
            <a:spAutoFit/>
          </a:bodyPr>
          <a:lstStyle/>
          <a:p>
            <a:r>
              <a:rPr lang="en-US" sz="800" dirty="0">
                <a:latin typeface="+mn-lt"/>
              </a:rPr>
              <a:t>2015</a:t>
            </a:r>
          </a:p>
        </p:txBody>
      </p:sp>
      <p:sp>
        <p:nvSpPr>
          <p:cNvPr id="14" name="TextBox 13">
            <a:extLst>
              <a:ext uri="{FF2B5EF4-FFF2-40B4-BE49-F238E27FC236}">
                <a16:creationId xmlns:a16="http://schemas.microsoft.com/office/drawing/2014/main" id="{243E7559-0087-ECFB-8F88-6B8B9E60EE81}"/>
              </a:ext>
              <a:ext uri="{C183D7F6-B498-43B3-948B-1728B52AA6E4}">
                <adec:decorative xmlns:adec="http://schemas.microsoft.com/office/drawing/2017/decorative" val="1"/>
              </a:ext>
            </a:extLst>
          </p:cNvPr>
          <p:cNvSpPr txBox="1"/>
          <p:nvPr/>
        </p:nvSpPr>
        <p:spPr>
          <a:xfrm>
            <a:off x="5769977" y="4766593"/>
            <a:ext cx="475861" cy="123111"/>
          </a:xfrm>
          <a:prstGeom prst="rect">
            <a:avLst/>
          </a:prstGeom>
          <a:solidFill>
            <a:schemeClr val="bg1"/>
          </a:solidFill>
          <a:ln w="12700">
            <a:miter lim="400000"/>
          </a:ln>
        </p:spPr>
        <p:txBody>
          <a:bodyPr wrap="square" lIns="0" tIns="0" rIns="0" bIns="0" rtlCol="0">
            <a:spAutoFit/>
          </a:bodyPr>
          <a:lstStyle/>
          <a:p>
            <a:r>
              <a:rPr lang="en-US" sz="800" dirty="0">
                <a:latin typeface="+mn-lt"/>
              </a:rPr>
              <a:t>2017</a:t>
            </a:r>
          </a:p>
        </p:txBody>
      </p:sp>
      <p:sp>
        <p:nvSpPr>
          <p:cNvPr id="15" name="TextBox 14">
            <a:extLst>
              <a:ext uri="{FF2B5EF4-FFF2-40B4-BE49-F238E27FC236}">
                <a16:creationId xmlns:a16="http://schemas.microsoft.com/office/drawing/2014/main" id="{5E99A149-5567-332D-D669-256710A80F2B}"/>
              </a:ext>
              <a:ext uri="{C183D7F6-B498-43B3-948B-1728B52AA6E4}">
                <adec:decorative xmlns:adec="http://schemas.microsoft.com/office/drawing/2017/decorative" val="1"/>
              </a:ext>
            </a:extLst>
          </p:cNvPr>
          <p:cNvSpPr txBox="1"/>
          <p:nvPr/>
        </p:nvSpPr>
        <p:spPr>
          <a:xfrm>
            <a:off x="6331353" y="4766593"/>
            <a:ext cx="475861" cy="123111"/>
          </a:xfrm>
          <a:prstGeom prst="rect">
            <a:avLst/>
          </a:prstGeom>
          <a:solidFill>
            <a:schemeClr val="bg1"/>
          </a:solidFill>
          <a:ln w="12700">
            <a:miter lim="400000"/>
          </a:ln>
        </p:spPr>
        <p:txBody>
          <a:bodyPr wrap="square" lIns="0" tIns="0" rIns="0" bIns="0" rtlCol="0">
            <a:spAutoFit/>
          </a:bodyPr>
          <a:lstStyle/>
          <a:p>
            <a:r>
              <a:rPr lang="en-US" sz="800" dirty="0">
                <a:latin typeface="+mn-lt"/>
              </a:rPr>
              <a:t>2019</a:t>
            </a:r>
          </a:p>
        </p:txBody>
      </p:sp>
      <p:sp>
        <p:nvSpPr>
          <p:cNvPr id="16" name="TextBox 15">
            <a:extLst>
              <a:ext uri="{FF2B5EF4-FFF2-40B4-BE49-F238E27FC236}">
                <a16:creationId xmlns:a16="http://schemas.microsoft.com/office/drawing/2014/main" id="{F9E7704F-386C-8620-224E-6441026B9DDC}"/>
              </a:ext>
              <a:ext uri="{C183D7F6-B498-43B3-948B-1728B52AA6E4}">
                <adec:decorative xmlns:adec="http://schemas.microsoft.com/office/drawing/2017/decorative" val="1"/>
              </a:ext>
            </a:extLst>
          </p:cNvPr>
          <p:cNvSpPr txBox="1"/>
          <p:nvPr/>
        </p:nvSpPr>
        <p:spPr>
          <a:xfrm>
            <a:off x="6955761" y="4766593"/>
            <a:ext cx="475861" cy="123111"/>
          </a:xfrm>
          <a:prstGeom prst="rect">
            <a:avLst/>
          </a:prstGeom>
          <a:solidFill>
            <a:schemeClr val="bg1"/>
          </a:solidFill>
          <a:ln w="12700">
            <a:miter lim="400000"/>
          </a:ln>
        </p:spPr>
        <p:txBody>
          <a:bodyPr wrap="square" lIns="0" tIns="0" rIns="0" bIns="0" rtlCol="0">
            <a:spAutoFit/>
          </a:bodyPr>
          <a:lstStyle/>
          <a:p>
            <a:r>
              <a:rPr lang="en-US" sz="800" dirty="0">
                <a:latin typeface="+mn-lt"/>
              </a:rPr>
              <a:t>2021</a:t>
            </a:r>
          </a:p>
        </p:txBody>
      </p:sp>
      <p:sp>
        <p:nvSpPr>
          <p:cNvPr id="17" name="TextBox 16">
            <a:extLst>
              <a:ext uri="{FF2B5EF4-FFF2-40B4-BE49-F238E27FC236}">
                <a16:creationId xmlns:a16="http://schemas.microsoft.com/office/drawing/2014/main" id="{74FD0649-E5D2-F310-6420-213988AFF68A}"/>
              </a:ext>
              <a:ext uri="{C183D7F6-B498-43B3-948B-1728B52AA6E4}">
                <adec:decorative xmlns:adec="http://schemas.microsoft.com/office/drawing/2017/decorative" val="1"/>
              </a:ext>
            </a:extLst>
          </p:cNvPr>
          <p:cNvSpPr txBox="1"/>
          <p:nvPr/>
        </p:nvSpPr>
        <p:spPr>
          <a:xfrm>
            <a:off x="7556236" y="4766593"/>
            <a:ext cx="475861" cy="123111"/>
          </a:xfrm>
          <a:prstGeom prst="rect">
            <a:avLst/>
          </a:prstGeom>
          <a:solidFill>
            <a:schemeClr val="bg1"/>
          </a:solidFill>
          <a:ln w="12700">
            <a:miter lim="400000"/>
          </a:ln>
        </p:spPr>
        <p:txBody>
          <a:bodyPr wrap="square" lIns="0" tIns="0" rIns="0" bIns="0" rtlCol="0">
            <a:spAutoFit/>
          </a:bodyPr>
          <a:lstStyle/>
          <a:p>
            <a:r>
              <a:rPr lang="en-US" sz="800" dirty="0">
                <a:latin typeface="+mn-lt"/>
              </a:rPr>
              <a:t>2023</a:t>
            </a:r>
          </a:p>
        </p:txBody>
      </p:sp>
      <p:sp>
        <p:nvSpPr>
          <p:cNvPr id="18" name="TextBox 17">
            <a:extLst>
              <a:ext uri="{FF2B5EF4-FFF2-40B4-BE49-F238E27FC236}">
                <a16:creationId xmlns:a16="http://schemas.microsoft.com/office/drawing/2014/main" id="{2B74338A-C2DB-5CFB-B866-30C26A1E7EDA}"/>
              </a:ext>
              <a:ext uri="{C183D7F6-B498-43B3-948B-1728B52AA6E4}">
                <adec:decorative xmlns:adec="http://schemas.microsoft.com/office/drawing/2017/decorative" val="1"/>
              </a:ext>
            </a:extLst>
          </p:cNvPr>
          <p:cNvSpPr txBox="1"/>
          <p:nvPr/>
        </p:nvSpPr>
        <p:spPr>
          <a:xfrm>
            <a:off x="8156711" y="4766593"/>
            <a:ext cx="475861" cy="123111"/>
          </a:xfrm>
          <a:prstGeom prst="rect">
            <a:avLst/>
          </a:prstGeom>
          <a:solidFill>
            <a:schemeClr val="bg1"/>
          </a:solidFill>
          <a:ln w="12700">
            <a:miter lim="400000"/>
          </a:ln>
        </p:spPr>
        <p:txBody>
          <a:bodyPr wrap="square" lIns="0" tIns="0" rIns="0" bIns="0" rtlCol="0">
            <a:spAutoFit/>
          </a:bodyPr>
          <a:lstStyle/>
          <a:p>
            <a:r>
              <a:rPr lang="en-US" sz="800" dirty="0">
                <a:latin typeface="+mn-lt"/>
              </a:rPr>
              <a:t>2025</a:t>
            </a:r>
          </a:p>
        </p:txBody>
      </p:sp>
      <p:sp>
        <p:nvSpPr>
          <p:cNvPr id="19" name="Rectangle 18">
            <a:extLst>
              <a:ext uri="{FF2B5EF4-FFF2-40B4-BE49-F238E27FC236}">
                <a16:creationId xmlns:a16="http://schemas.microsoft.com/office/drawing/2014/main" id="{8F74331E-C95E-8DF8-F972-0238ED49B238}"/>
              </a:ext>
              <a:ext uri="{C183D7F6-B498-43B3-948B-1728B52AA6E4}">
                <adec:decorative xmlns:adec="http://schemas.microsoft.com/office/drawing/2017/decorative" val="1"/>
              </a:ext>
            </a:extLst>
          </p:cNvPr>
          <p:cNvSpPr/>
          <p:nvPr/>
        </p:nvSpPr>
        <p:spPr>
          <a:xfrm>
            <a:off x="4052835" y="2151282"/>
            <a:ext cx="412994" cy="45719"/>
          </a:xfrm>
          <a:prstGeom prst="rect">
            <a:avLst/>
          </a:prstGeom>
          <a:solidFill>
            <a:srgbClr val="4F5D6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0" name="TextBox 19">
            <a:extLst>
              <a:ext uri="{FF2B5EF4-FFF2-40B4-BE49-F238E27FC236}">
                <a16:creationId xmlns:a16="http://schemas.microsoft.com/office/drawing/2014/main" id="{03FD2E28-885C-AF61-E741-CD6579E10D90}"/>
              </a:ext>
              <a:ext uri="{C183D7F6-B498-43B3-948B-1728B52AA6E4}">
                <adec:decorative xmlns:adec="http://schemas.microsoft.com/office/drawing/2017/decorative" val="1"/>
              </a:ext>
            </a:extLst>
          </p:cNvPr>
          <p:cNvSpPr txBox="1"/>
          <p:nvPr/>
        </p:nvSpPr>
        <p:spPr>
          <a:xfrm>
            <a:off x="3902355" y="1876350"/>
            <a:ext cx="673709" cy="251928"/>
          </a:xfrm>
          <a:prstGeom prst="rect">
            <a:avLst/>
          </a:prstGeom>
          <a:noFill/>
          <a:ln w="12700">
            <a:miter lim="400000"/>
          </a:ln>
        </p:spPr>
        <p:txBody>
          <a:bodyPr wrap="square">
            <a:spAutoFit/>
          </a:bodyPr>
          <a:lstStyle/>
          <a:p>
            <a:pPr>
              <a:lnSpc>
                <a:spcPts val="1350"/>
              </a:lnSpc>
            </a:pPr>
            <a:r>
              <a:rPr lang="en-US" sz="800" b="0" i="0" dirty="0">
                <a:solidFill>
                  <a:schemeClr val="tx1"/>
                </a:solidFill>
                <a:effectLst/>
                <a:latin typeface="+mj-lt"/>
              </a:rPr>
              <a:t>Forecast</a:t>
            </a:r>
          </a:p>
        </p:txBody>
      </p:sp>
      <p:sp>
        <p:nvSpPr>
          <p:cNvPr id="4" name="TextBox 3">
            <a:extLst>
              <a:ext uri="{FF2B5EF4-FFF2-40B4-BE49-F238E27FC236}">
                <a16:creationId xmlns:a16="http://schemas.microsoft.com/office/drawing/2014/main" id="{994B53D3-B29D-CF65-3063-68B5734DA567}"/>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273099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921A8-9747-83C9-0782-8CE19CD30A48}"/>
            </a:ext>
          </a:extLst>
        </p:cNvPr>
        <p:cNvGrpSpPr/>
        <p:nvPr/>
      </p:nvGrpSpPr>
      <p:grpSpPr>
        <a:xfrm>
          <a:off x="0" y="0"/>
          <a:ext cx="0" cy="0"/>
          <a:chOff x="0" y="0"/>
          <a:chExt cx="0" cy="0"/>
        </a:xfrm>
      </p:grpSpPr>
      <p:sp>
        <p:nvSpPr>
          <p:cNvPr id="30" name="Rounded Rectangle 29">
            <a:extLst>
              <a:ext uri="{FF2B5EF4-FFF2-40B4-BE49-F238E27FC236}">
                <a16:creationId xmlns:a16="http://schemas.microsoft.com/office/drawing/2014/main" id="{19C4F27D-7610-43FF-33E8-D7F40CE20B69}"/>
              </a:ext>
            </a:extLst>
          </p:cNvPr>
          <p:cNvSpPr/>
          <p:nvPr/>
        </p:nvSpPr>
        <p:spPr>
          <a:xfrm>
            <a:off x="424278" y="116063"/>
            <a:ext cx="1414233" cy="184293"/>
          </a:xfrm>
          <a:prstGeom prst="roundRect">
            <a:avLst>
              <a:gd name="adj" fmla="val 17903"/>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Dynamic growth</a:t>
            </a:r>
          </a:p>
        </p:txBody>
      </p:sp>
      <p:sp>
        <p:nvSpPr>
          <p:cNvPr id="62" name="TextBox 61">
            <a:extLst>
              <a:ext uri="{FF2B5EF4-FFF2-40B4-BE49-F238E27FC236}">
                <a16:creationId xmlns:a16="http://schemas.microsoft.com/office/drawing/2014/main" id="{B7DA6F4E-6F08-E958-D06E-D2CA4212AE08}"/>
              </a:ext>
            </a:extLst>
          </p:cNvPr>
          <p:cNvSpPr txBox="1"/>
          <p:nvPr/>
        </p:nvSpPr>
        <p:spPr>
          <a:xfrm>
            <a:off x="3731411" y="131265"/>
            <a:ext cx="1414233"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Health care innovation</a:t>
            </a:r>
          </a:p>
        </p:txBody>
      </p:sp>
      <p:sp>
        <p:nvSpPr>
          <p:cNvPr id="2" name="Title 1">
            <a:extLst>
              <a:ext uri="{FF2B5EF4-FFF2-40B4-BE49-F238E27FC236}">
                <a16:creationId xmlns:a16="http://schemas.microsoft.com/office/drawing/2014/main" id="{150165B0-D576-13F7-212C-578042E46B76}"/>
              </a:ext>
            </a:extLst>
          </p:cNvPr>
          <p:cNvSpPr>
            <a:spLocks noGrp="1"/>
          </p:cNvSpPr>
          <p:nvPr>
            <p:ph type="title"/>
          </p:nvPr>
        </p:nvSpPr>
        <p:spPr/>
        <p:txBody>
          <a:bodyPr/>
          <a:lstStyle/>
          <a:p>
            <a:r>
              <a:rPr lang="en-US" dirty="0"/>
              <a:t>Drug breakthroughs could usher in health care golden age</a:t>
            </a:r>
          </a:p>
        </p:txBody>
      </p:sp>
      <p:sp>
        <p:nvSpPr>
          <p:cNvPr id="3" name="Text Placeholder 2">
            <a:extLst>
              <a:ext uri="{FF2B5EF4-FFF2-40B4-BE49-F238E27FC236}">
                <a16:creationId xmlns:a16="http://schemas.microsoft.com/office/drawing/2014/main" id="{C746B531-6198-EC72-F6A5-B6395554FF22}"/>
              </a:ext>
            </a:extLst>
          </p:cNvPr>
          <p:cNvSpPr>
            <a:spLocks noGrp="1"/>
          </p:cNvSpPr>
          <p:nvPr>
            <p:ph type="body" sz="quarter" idx="15"/>
          </p:nvPr>
        </p:nvSpPr>
        <p:spPr/>
        <p:txBody>
          <a:bodyPr/>
          <a:lstStyle/>
          <a:p>
            <a:r>
              <a:rPr lang="en-US" dirty="0"/>
              <a:t>Market is pricing little value for long-term opportunities, despite strong pharma pipeline</a:t>
            </a:r>
          </a:p>
        </p:txBody>
      </p:sp>
      <p:sp>
        <p:nvSpPr>
          <p:cNvPr id="47" name="TextBox 46">
            <a:extLst>
              <a:ext uri="{FF2B5EF4-FFF2-40B4-BE49-F238E27FC236}">
                <a16:creationId xmlns:a16="http://schemas.microsoft.com/office/drawing/2014/main" id="{79013887-3E2C-AD76-957C-99DC0657056A}"/>
              </a:ext>
            </a:extLst>
          </p:cNvPr>
          <p:cNvSpPr txBox="1"/>
          <p:nvPr/>
        </p:nvSpPr>
        <p:spPr>
          <a:xfrm>
            <a:off x="432054" y="1667998"/>
            <a:ext cx="4002787" cy="169277"/>
          </a:xfrm>
          <a:prstGeom prst="rect">
            <a:avLst/>
          </a:prstGeom>
          <a:ln w="12700">
            <a:miter lim="400000"/>
          </a:ln>
        </p:spPr>
        <p:txBody>
          <a:bodyPr wrap="square" lIns="0" tIns="0" rIns="0" bIns="0" rtlCol="0">
            <a:spAutoFit/>
          </a:bodyPr>
          <a:lstStyle/>
          <a:p>
            <a:pPr algn="l"/>
            <a:r>
              <a:rPr lang="en-US" sz="1100" b="1" dirty="0">
                <a:latin typeface="+mj-lt"/>
              </a:rPr>
              <a:t>Pharmaceuticals P/E relative to S&amp;P 500</a:t>
            </a:r>
          </a:p>
        </p:txBody>
      </p:sp>
      <p:graphicFrame>
        <p:nvGraphicFramePr>
          <p:cNvPr id="5" name="Chart 4">
            <a:extLst>
              <a:ext uri="{FF2B5EF4-FFF2-40B4-BE49-F238E27FC236}">
                <a16:creationId xmlns:a16="http://schemas.microsoft.com/office/drawing/2014/main" id="{16013904-D7DB-DE3C-1F1D-89DDD0D96876}"/>
              </a:ext>
            </a:extLst>
          </p:cNvPr>
          <p:cNvGraphicFramePr/>
          <p:nvPr/>
        </p:nvGraphicFramePr>
        <p:xfrm>
          <a:off x="347464" y="1981410"/>
          <a:ext cx="357597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a:extLst>
              <a:ext uri="{FF2B5EF4-FFF2-40B4-BE49-F238E27FC236}">
                <a16:creationId xmlns:a16="http://schemas.microsoft.com/office/drawing/2014/main" id="{E29E1A4D-8221-3E86-8934-932713496826}"/>
              </a:ext>
            </a:extLst>
          </p:cNvPr>
          <p:cNvSpPr txBox="1">
            <a:spLocks/>
          </p:cNvSpPr>
          <p:nvPr/>
        </p:nvSpPr>
        <p:spPr>
          <a:xfrm>
            <a:off x="432053" y="5820047"/>
            <a:ext cx="4124536" cy="416987"/>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dirty="0"/>
              <a:t>Source: Goldman Sachs. As of 9/30/25.</a:t>
            </a:r>
          </a:p>
        </p:txBody>
      </p:sp>
      <p:sp>
        <p:nvSpPr>
          <p:cNvPr id="9" name="TextBox 8">
            <a:extLst>
              <a:ext uri="{FF2B5EF4-FFF2-40B4-BE49-F238E27FC236}">
                <a16:creationId xmlns:a16="http://schemas.microsoft.com/office/drawing/2014/main" id="{1FD8D502-6A62-9316-1615-EF5B795C4564}"/>
              </a:ext>
            </a:extLst>
          </p:cNvPr>
          <p:cNvSpPr txBox="1"/>
          <p:nvPr/>
        </p:nvSpPr>
        <p:spPr>
          <a:xfrm>
            <a:off x="4671886" y="1667998"/>
            <a:ext cx="4203549" cy="169277"/>
          </a:xfrm>
          <a:prstGeom prst="rect">
            <a:avLst/>
          </a:prstGeom>
          <a:ln w="12700">
            <a:miter lim="400000"/>
          </a:ln>
        </p:spPr>
        <p:txBody>
          <a:bodyPr wrap="square" lIns="0" tIns="0" rIns="0" bIns="0" rtlCol="0">
            <a:spAutoFit/>
          </a:bodyPr>
          <a:lstStyle/>
          <a:p>
            <a:pPr algn="l"/>
            <a:r>
              <a:rPr lang="en-US" sz="1100" b="1" dirty="0">
                <a:latin typeface="+mj-lt"/>
              </a:rPr>
              <a:t>Number of indications in pipeline across top pharma companies</a:t>
            </a:r>
          </a:p>
        </p:txBody>
      </p:sp>
      <p:graphicFrame>
        <p:nvGraphicFramePr>
          <p:cNvPr id="70" name="Chart 69" descr="Need alt text">
            <a:extLst>
              <a:ext uri="{FF2B5EF4-FFF2-40B4-BE49-F238E27FC236}">
                <a16:creationId xmlns:a16="http://schemas.microsoft.com/office/drawing/2014/main" id="{F81282BF-871E-3E95-A8EA-C573F27AFFA1}"/>
              </a:ext>
            </a:extLst>
          </p:cNvPr>
          <p:cNvGraphicFramePr/>
          <p:nvPr/>
        </p:nvGraphicFramePr>
        <p:xfrm>
          <a:off x="4434842" y="1735705"/>
          <a:ext cx="4277106" cy="4093486"/>
        </p:xfrm>
        <a:graphic>
          <a:graphicData uri="http://schemas.openxmlformats.org/drawingml/2006/chart">
            <c:chart xmlns:c="http://schemas.openxmlformats.org/drawingml/2006/chart" xmlns:r="http://schemas.openxmlformats.org/officeDocument/2006/relationships" r:id="rId4"/>
          </a:graphicData>
        </a:graphic>
      </p:graphicFrame>
      <p:sp>
        <p:nvSpPr>
          <p:cNvPr id="51" name="Footer Placeholder 4">
            <a:extLst>
              <a:ext uri="{FF2B5EF4-FFF2-40B4-BE49-F238E27FC236}">
                <a16:creationId xmlns:a16="http://schemas.microsoft.com/office/drawing/2014/main" id="{F6D46C3F-C960-8C71-7F76-2E7A421C4922}"/>
              </a:ext>
            </a:extLst>
          </p:cNvPr>
          <p:cNvSpPr>
            <a:spLocks noGrp="1"/>
          </p:cNvSpPr>
          <p:nvPr>
            <p:ph type="ftr" sz="quarter" idx="10"/>
          </p:nvPr>
        </p:nvSpPr>
        <p:spPr>
          <a:xfrm>
            <a:off x="4587412" y="5593492"/>
            <a:ext cx="4086805" cy="654908"/>
          </a:xfrm>
        </p:spPr>
        <p:txBody>
          <a:bodyPr/>
          <a:lstStyle/>
          <a:p>
            <a:pPr hangingPunct="1"/>
            <a:r>
              <a:rPr lang="en-US" dirty="0"/>
              <a:t>Sources: Capital Group, company reports. Pipeline figures based on data available from individual company webpages as of August 29, 2025, and includes drugs in Phase 1—3 of clinical trials or in the filing stage. Pharmaceutical companies listed are among the 10 largest constituents of the MSCI World Pharmaceuticals Index.</a:t>
            </a:r>
          </a:p>
        </p:txBody>
      </p:sp>
      <p:sp>
        <p:nvSpPr>
          <p:cNvPr id="6" name="Slide Number Placeholder 5">
            <a:extLst>
              <a:ext uri="{FF2B5EF4-FFF2-40B4-BE49-F238E27FC236}">
                <a16:creationId xmlns:a16="http://schemas.microsoft.com/office/drawing/2014/main" id="{72F75E4A-0B81-5DFD-DCA6-F63674D04924}"/>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12</a:t>
            </a:fld>
            <a:endParaRPr lang="en-US" sz="800" dirty="0"/>
          </a:p>
        </p:txBody>
      </p:sp>
      <p:sp>
        <p:nvSpPr>
          <p:cNvPr id="60" name="TextBox 59">
            <a:extLst>
              <a:ext uri="{FF2B5EF4-FFF2-40B4-BE49-F238E27FC236}">
                <a16:creationId xmlns:a16="http://schemas.microsoft.com/office/drawing/2014/main" id="{AE00F77A-848F-490C-5098-840AFB5F28CB}"/>
              </a:ext>
              <a:ext uri="{C183D7F6-B498-43B3-948B-1728B52AA6E4}">
                <adec:decorative xmlns:adec="http://schemas.microsoft.com/office/drawing/2017/decorative" val="1"/>
              </a:ext>
            </a:extLst>
          </p:cNvPr>
          <p:cNvSpPr txBox="1"/>
          <p:nvPr/>
        </p:nvSpPr>
        <p:spPr>
          <a:xfrm>
            <a:off x="2397697" y="131265"/>
            <a:ext cx="90579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AI mega cycle</a:t>
            </a:r>
          </a:p>
        </p:txBody>
      </p:sp>
      <p:sp>
        <p:nvSpPr>
          <p:cNvPr id="61" name="Oval 60">
            <a:extLst>
              <a:ext uri="{FF2B5EF4-FFF2-40B4-BE49-F238E27FC236}">
                <a16:creationId xmlns:a16="http://schemas.microsoft.com/office/drawing/2014/main" id="{C92DFD5F-C074-A2DC-F981-B7F388AFE0BD}"/>
              </a:ext>
              <a:ext uri="{C183D7F6-B498-43B3-948B-1728B52AA6E4}">
                <adec:decorative xmlns:adec="http://schemas.microsoft.com/office/drawing/2017/decorative" val="1"/>
              </a:ext>
            </a:extLst>
          </p:cNvPr>
          <p:cNvSpPr/>
          <p:nvPr/>
        </p:nvSpPr>
        <p:spPr>
          <a:xfrm>
            <a:off x="2155585"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3" name="Oval 62">
            <a:extLst>
              <a:ext uri="{FF2B5EF4-FFF2-40B4-BE49-F238E27FC236}">
                <a16:creationId xmlns:a16="http://schemas.microsoft.com/office/drawing/2014/main" id="{1374DA37-734F-0A19-9C83-EC56E6E8663A}"/>
              </a:ext>
              <a:ext uri="{C183D7F6-B498-43B3-948B-1728B52AA6E4}">
                <adec:decorative xmlns:adec="http://schemas.microsoft.com/office/drawing/2017/decorative" val="1"/>
              </a:ext>
            </a:extLst>
          </p:cNvPr>
          <p:cNvSpPr/>
          <p:nvPr/>
        </p:nvSpPr>
        <p:spPr>
          <a:xfrm>
            <a:off x="3489299"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4" name="Oval 63">
            <a:extLst>
              <a:ext uri="{FF2B5EF4-FFF2-40B4-BE49-F238E27FC236}">
                <a16:creationId xmlns:a16="http://schemas.microsoft.com/office/drawing/2014/main" id="{E811B92F-30FF-1F4A-CE5D-5AAB206E1FC9}"/>
              </a:ext>
              <a:ext uri="{C183D7F6-B498-43B3-948B-1728B52AA6E4}">
                <adec:decorative xmlns:adec="http://schemas.microsoft.com/office/drawing/2017/decorative" val="1"/>
              </a:ext>
            </a:extLst>
          </p:cNvPr>
          <p:cNvSpPr/>
          <p:nvPr/>
        </p:nvSpPr>
        <p:spPr>
          <a:xfrm>
            <a:off x="5285881"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5" name="TextBox 64">
            <a:extLst>
              <a:ext uri="{FF2B5EF4-FFF2-40B4-BE49-F238E27FC236}">
                <a16:creationId xmlns:a16="http://schemas.microsoft.com/office/drawing/2014/main" id="{BD756C21-E78C-DD7C-1AC4-7C30FC602E21}"/>
              </a:ext>
              <a:ext uri="{C183D7F6-B498-43B3-948B-1728B52AA6E4}">
                <adec:decorative xmlns:adec="http://schemas.microsoft.com/office/drawing/2017/decorative" val="1"/>
              </a:ext>
            </a:extLst>
          </p:cNvPr>
          <p:cNvSpPr txBox="1"/>
          <p:nvPr/>
        </p:nvSpPr>
        <p:spPr>
          <a:xfrm>
            <a:off x="5547798" y="131265"/>
            <a:ext cx="1580895"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SMIDs: supportive trends</a:t>
            </a:r>
          </a:p>
        </p:txBody>
      </p:sp>
      <p:sp>
        <p:nvSpPr>
          <p:cNvPr id="67" name="Oval 66">
            <a:extLst>
              <a:ext uri="{FF2B5EF4-FFF2-40B4-BE49-F238E27FC236}">
                <a16:creationId xmlns:a16="http://schemas.microsoft.com/office/drawing/2014/main" id="{1EEC54DA-F740-F61E-DA29-873CEB131A09}"/>
              </a:ext>
              <a:ext uri="{C183D7F6-B498-43B3-948B-1728B52AA6E4}">
                <adec:decorative xmlns:adec="http://schemas.microsoft.com/office/drawing/2017/decorative" val="1"/>
              </a:ext>
            </a:extLst>
          </p:cNvPr>
          <p:cNvSpPr/>
          <p:nvPr/>
        </p:nvSpPr>
        <p:spPr>
          <a:xfrm>
            <a:off x="3497093" y="116133"/>
            <a:ext cx="182880" cy="182880"/>
          </a:xfrm>
          <a:prstGeom prst="ellipse">
            <a:avLst/>
          </a:prstGeom>
          <a:solidFill>
            <a:srgbClr val="0DB9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3" name="TextBox 22">
            <a:extLst>
              <a:ext uri="{FF2B5EF4-FFF2-40B4-BE49-F238E27FC236}">
                <a16:creationId xmlns:a16="http://schemas.microsoft.com/office/drawing/2014/main" id="{E480B2C0-5F7B-C14A-A96E-F35C698640C5}"/>
              </a:ext>
              <a:ext uri="{C183D7F6-B498-43B3-948B-1728B52AA6E4}">
                <adec:decorative xmlns:adec="http://schemas.microsoft.com/office/drawing/2017/decorative" val="1"/>
              </a:ext>
            </a:extLst>
          </p:cNvPr>
          <p:cNvSpPr txBox="1"/>
          <p:nvPr/>
        </p:nvSpPr>
        <p:spPr>
          <a:xfrm>
            <a:off x="3933125" y="3923735"/>
            <a:ext cx="792483" cy="400110"/>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1990-Current average</a:t>
            </a:r>
          </a:p>
          <a:p>
            <a:pPr algn="l"/>
            <a:r>
              <a:rPr lang="en-US" sz="1000" b="1" dirty="0">
                <a:solidFill>
                  <a:srgbClr val="0DB9FF"/>
                </a:solidFill>
                <a:latin typeface="+mn-lt"/>
              </a:rPr>
              <a:t>6.9%</a:t>
            </a:r>
            <a:endParaRPr lang="en-US" sz="1000" dirty="0">
              <a:latin typeface="+mn-lt"/>
            </a:endParaRPr>
          </a:p>
        </p:txBody>
      </p:sp>
      <p:sp>
        <p:nvSpPr>
          <p:cNvPr id="24" name="TextBox 23">
            <a:extLst>
              <a:ext uri="{FF2B5EF4-FFF2-40B4-BE49-F238E27FC236}">
                <a16:creationId xmlns:a16="http://schemas.microsoft.com/office/drawing/2014/main" id="{BEBFCCB9-7F1A-189B-AFB0-313129DFA67A}"/>
              </a:ext>
              <a:ext uri="{C183D7F6-B498-43B3-948B-1728B52AA6E4}">
                <adec:decorative xmlns:adec="http://schemas.microsoft.com/office/drawing/2017/decorative" val="1"/>
              </a:ext>
            </a:extLst>
          </p:cNvPr>
          <p:cNvSpPr txBox="1"/>
          <p:nvPr/>
        </p:nvSpPr>
        <p:spPr>
          <a:xfrm>
            <a:off x="3958642" y="5035783"/>
            <a:ext cx="792483" cy="276999"/>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Current </a:t>
            </a:r>
            <a:endParaRPr lang="en-US" sz="1000" b="1" dirty="0">
              <a:solidFill>
                <a:srgbClr val="0DB9FF"/>
              </a:solidFill>
              <a:latin typeface="+mn-lt"/>
            </a:endParaRPr>
          </a:p>
          <a:p>
            <a:pPr algn="l"/>
            <a:r>
              <a:rPr lang="en-US" sz="1000" b="1" dirty="0">
                <a:solidFill>
                  <a:schemeClr val="accent6"/>
                </a:solidFill>
                <a:latin typeface="+mn-lt"/>
              </a:rPr>
              <a:t>-36.5%</a:t>
            </a:r>
            <a:endParaRPr lang="en-US" sz="1000" dirty="0">
              <a:solidFill>
                <a:schemeClr val="accent6"/>
              </a:solidFill>
              <a:latin typeface="+mn-lt"/>
            </a:endParaRPr>
          </a:p>
        </p:txBody>
      </p:sp>
      <p:sp>
        <p:nvSpPr>
          <p:cNvPr id="25" name="TextBox 24">
            <a:extLst>
              <a:ext uri="{FF2B5EF4-FFF2-40B4-BE49-F238E27FC236}">
                <a16:creationId xmlns:a16="http://schemas.microsoft.com/office/drawing/2014/main" id="{4BCE5CD1-10B1-C179-54A7-4555E2952EA8}"/>
              </a:ext>
              <a:ext uri="{C183D7F6-B498-43B3-948B-1728B52AA6E4}">
                <adec:decorative xmlns:adec="http://schemas.microsoft.com/office/drawing/2017/decorative" val="1"/>
              </a:ext>
            </a:extLst>
          </p:cNvPr>
          <p:cNvSpPr txBox="1"/>
          <p:nvPr/>
        </p:nvSpPr>
        <p:spPr>
          <a:xfrm>
            <a:off x="1589312" y="2178853"/>
            <a:ext cx="792483" cy="276999"/>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High </a:t>
            </a:r>
            <a:endParaRPr lang="en-US" sz="1000" b="1" dirty="0">
              <a:solidFill>
                <a:srgbClr val="0DB9FF"/>
              </a:solidFill>
              <a:latin typeface="+mn-lt"/>
            </a:endParaRPr>
          </a:p>
          <a:p>
            <a:pPr algn="l"/>
            <a:r>
              <a:rPr lang="en-US" sz="1000" b="1" dirty="0">
                <a:solidFill>
                  <a:schemeClr val="accent6"/>
                </a:solidFill>
                <a:latin typeface="+mn-lt"/>
              </a:rPr>
              <a:t>86.5%</a:t>
            </a:r>
            <a:endParaRPr lang="en-US" sz="1000" dirty="0">
              <a:solidFill>
                <a:schemeClr val="accent6"/>
              </a:solidFill>
              <a:latin typeface="+mn-lt"/>
            </a:endParaRPr>
          </a:p>
        </p:txBody>
      </p:sp>
      <p:sp>
        <p:nvSpPr>
          <p:cNvPr id="26" name="Oval 25">
            <a:extLst>
              <a:ext uri="{FF2B5EF4-FFF2-40B4-BE49-F238E27FC236}">
                <a16:creationId xmlns:a16="http://schemas.microsoft.com/office/drawing/2014/main" id="{FB98C9F5-6174-37F1-1CE0-0F7266798FFB}"/>
              </a:ext>
              <a:ext uri="{C183D7F6-B498-43B3-948B-1728B52AA6E4}">
                <adec:decorative xmlns:adec="http://schemas.microsoft.com/office/drawing/2017/decorative" val="1"/>
              </a:ext>
            </a:extLst>
          </p:cNvPr>
          <p:cNvSpPr/>
          <p:nvPr/>
        </p:nvSpPr>
        <p:spPr>
          <a:xfrm>
            <a:off x="1413493" y="2374423"/>
            <a:ext cx="81429" cy="81429"/>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7" name="Oval 26">
            <a:extLst>
              <a:ext uri="{FF2B5EF4-FFF2-40B4-BE49-F238E27FC236}">
                <a16:creationId xmlns:a16="http://schemas.microsoft.com/office/drawing/2014/main" id="{EE7DF176-6F79-39F1-D11C-C0B7E659110A}"/>
              </a:ext>
              <a:ext uri="{C183D7F6-B498-43B3-948B-1728B52AA6E4}">
                <adec:decorative xmlns:adec="http://schemas.microsoft.com/office/drawing/2017/decorative" val="1"/>
              </a:ext>
            </a:extLst>
          </p:cNvPr>
          <p:cNvSpPr/>
          <p:nvPr/>
        </p:nvSpPr>
        <p:spPr>
          <a:xfrm>
            <a:off x="3754440" y="5185654"/>
            <a:ext cx="81429" cy="81429"/>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1" name="TextBox 30">
            <a:extLst>
              <a:ext uri="{FF2B5EF4-FFF2-40B4-BE49-F238E27FC236}">
                <a16:creationId xmlns:a16="http://schemas.microsoft.com/office/drawing/2014/main" id="{997944D7-C9FE-DE58-3F0D-6C7F55431700}"/>
              </a:ext>
              <a:ext uri="{C183D7F6-B498-43B3-948B-1728B52AA6E4}">
                <adec:decorative xmlns:adec="http://schemas.microsoft.com/office/drawing/2017/decorative" val="1"/>
              </a:ext>
            </a:extLst>
          </p:cNvPr>
          <p:cNvSpPr txBox="1"/>
          <p:nvPr/>
        </p:nvSpPr>
        <p:spPr>
          <a:xfrm>
            <a:off x="432053" y="2047523"/>
            <a:ext cx="583947" cy="123111"/>
          </a:xfrm>
          <a:prstGeom prst="rect">
            <a:avLst/>
          </a:prstGeom>
          <a:solidFill>
            <a:schemeClr val="bg1"/>
          </a:solidFill>
          <a:ln w="12700">
            <a:miter lim="400000"/>
          </a:ln>
        </p:spPr>
        <p:txBody>
          <a:bodyPr wrap="square" lIns="0" tIns="0" rIns="0" bIns="0" rtlCol="0">
            <a:spAutoFit/>
          </a:bodyPr>
          <a:lstStyle/>
          <a:p>
            <a:pPr algn="l"/>
            <a:r>
              <a:rPr lang="en-US" sz="800" dirty="0">
                <a:latin typeface="+mn-lt"/>
              </a:rPr>
              <a:t>100%</a:t>
            </a:r>
          </a:p>
        </p:txBody>
      </p:sp>
      <p:sp>
        <p:nvSpPr>
          <p:cNvPr id="7" name="TextBox 6">
            <a:extLst>
              <a:ext uri="{FF2B5EF4-FFF2-40B4-BE49-F238E27FC236}">
                <a16:creationId xmlns:a16="http://schemas.microsoft.com/office/drawing/2014/main" id="{76EF1D2D-DD90-954E-8163-0CB94E68FA0E}"/>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185768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5C71-C990-D850-5072-D6FE20DF73D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F1D8BD7-3518-FE9C-DB5C-6EF9C0725046}"/>
              </a:ext>
            </a:extLst>
          </p:cNvPr>
          <p:cNvSpPr/>
          <p:nvPr/>
        </p:nvSpPr>
        <p:spPr>
          <a:xfrm>
            <a:off x="424278" y="116063"/>
            <a:ext cx="1414233" cy="184293"/>
          </a:xfrm>
          <a:prstGeom prst="roundRect">
            <a:avLst>
              <a:gd name="adj" fmla="val 17903"/>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Dynamic growth</a:t>
            </a:r>
          </a:p>
        </p:txBody>
      </p:sp>
      <p:sp>
        <p:nvSpPr>
          <p:cNvPr id="43" name="TextBox 42">
            <a:extLst>
              <a:ext uri="{FF2B5EF4-FFF2-40B4-BE49-F238E27FC236}">
                <a16:creationId xmlns:a16="http://schemas.microsoft.com/office/drawing/2014/main" id="{8D7409F3-070C-9E06-8B49-A3403FD8EBF1}"/>
              </a:ext>
            </a:extLst>
          </p:cNvPr>
          <p:cNvSpPr txBox="1"/>
          <p:nvPr/>
        </p:nvSpPr>
        <p:spPr>
          <a:xfrm>
            <a:off x="5547990" y="131265"/>
            <a:ext cx="1580895"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SMIDs: supportive trends</a:t>
            </a:r>
          </a:p>
        </p:txBody>
      </p:sp>
      <p:sp>
        <p:nvSpPr>
          <p:cNvPr id="2" name="Title 1">
            <a:extLst>
              <a:ext uri="{FF2B5EF4-FFF2-40B4-BE49-F238E27FC236}">
                <a16:creationId xmlns:a16="http://schemas.microsoft.com/office/drawing/2014/main" id="{F5354629-0696-E7EF-3AB0-0B85ABE40308}"/>
              </a:ext>
            </a:extLst>
          </p:cNvPr>
          <p:cNvSpPr>
            <a:spLocks noGrp="1"/>
          </p:cNvSpPr>
          <p:nvPr>
            <p:ph type="title"/>
          </p:nvPr>
        </p:nvSpPr>
        <p:spPr>
          <a:xfrm>
            <a:off x="432054" y="87599"/>
            <a:ext cx="6978799" cy="822960"/>
          </a:xfrm>
        </p:spPr>
        <p:txBody>
          <a:bodyPr/>
          <a:lstStyle/>
          <a:p>
            <a:r>
              <a:rPr lang="en-US" dirty="0"/>
              <a:t>Small- and midcap equities (SMIDs) enjoy tailwinds</a:t>
            </a:r>
          </a:p>
        </p:txBody>
      </p:sp>
      <p:sp>
        <p:nvSpPr>
          <p:cNvPr id="3" name="Text Placeholder 2">
            <a:extLst>
              <a:ext uri="{FF2B5EF4-FFF2-40B4-BE49-F238E27FC236}">
                <a16:creationId xmlns:a16="http://schemas.microsoft.com/office/drawing/2014/main" id="{4A9DF87F-22CD-4EC4-408C-1BB1FE1192AF}"/>
              </a:ext>
            </a:extLst>
          </p:cNvPr>
          <p:cNvSpPr>
            <a:spLocks noGrp="1"/>
          </p:cNvSpPr>
          <p:nvPr>
            <p:ph type="body" sz="quarter" idx="15"/>
          </p:nvPr>
        </p:nvSpPr>
        <p:spPr/>
        <p:txBody>
          <a:bodyPr/>
          <a:lstStyle/>
          <a:p>
            <a:r>
              <a:rPr lang="en-US" dirty="0"/>
              <a:t>Attractive valuations and sector diversification are supportive trends </a:t>
            </a:r>
          </a:p>
        </p:txBody>
      </p:sp>
      <p:sp>
        <p:nvSpPr>
          <p:cNvPr id="10" name="TextBox 9">
            <a:extLst>
              <a:ext uri="{FF2B5EF4-FFF2-40B4-BE49-F238E27FC236}">
                <a16:creationId xmlns:a16="http://schemas.microsoft.com/office/drawing/2014/main" id="{DFA3BC63-DCF2-84AD-E923-0942E8ECEBB2}"/>
              </a:ext>
            </a:extLst>
          </p:cNvPr>
          <p:cNvSpPr txBox="1"/>
          <p:nvPr/>
        </p:nvSpPr>
        <p:spPr>
          <a:xfrm>
            <a:off x="432055" y="1667927"/>
            <a:ext cx="4002786" cy="169277"/>
          </a:xfrm>
          <a:prstGeom prst="rect">
            <a:avLst/>
          </a:prstGeom>
          <a:ln w="12700">
            <a:miter lim="400000"/>
          </a:ln>
        </p:spPr>
        <p:txBody>
          <a:bodyPr wrap="square" lIns="0" tIns="0" rIns="0" bIns="0" rtlCol="0">
            <a:spAutoFit/>
          </a:bodyPr>
          <a:lstStyle/>
          <a:p>
            <a:pPr algn="l"/>
            <a:r>
              <a:rPr lang="en-US" sz="1100" b="1" dirty="0">
                <a:latin typeface="+mj-lt"/>
              </a:rPr>
              <a:t>Small-cap relative valuation not seen since the dot-com burst</a:t>
            </a:r>
          </a:p>
        </p:txBody>
      </p:sp>
      <p:sp>
        <p:nvSpPr>
          <p:cNvPr id="20" name="Rectangle 19">
            <a:extLst>
              <a:ext uri="{FF2B5EF4-FFF2-40B4-BE49-F238E27FC236}">
                <a16:creationId xmlns:a16="http://schemas.microsoft.com/office/drawing/2014/main" id="{16A6A37A-2B13-23E8-C2E6-BA8707FE951F}"/>
              </a:ext>
              <a:ext uri="{C183D7F6-B498-43B3-948B-1728B52AA6E4}">
                <adec:decorative xmlns:adec="http://schemas.microsoft.com/office/drawing/2017/decorative" val="1"/>
              </a:ext>
            </a:extLst>
          </p:cNvPr>
          <p:cNvSpPr/>
          <p:nvPr/>
        </p:nvSpPr>
        <p:spPr>
          <a:xfrm>
            <a:off x="649357" y="2283058"/>
            <a:ext cx="218660" cy="320996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1" name="Rectangle 20">
            <a:extLst>
              <a:ext uri="{FF2B5EF4-FFF2-40B4-BE49-F238E27FC236}">
                <a16:creationId xmlns:a16="http://schemas.microsoft.com/office/drawing/2014/main" id="{C0478CA9-2FE3-9968-ADD5-4158719D46C0}"/>
              </a:ext>
              <a:ext uri="{C183D7F6-B498-43B3-948B-1728B52AA6E4}">
                <adec:decorative xmlns:adec="http://schemas.microsoft.com/office/drawing/2017/decorative" val="1"/>
              </a:ext>
            </a:extLst>
          </p:cNvPr>
          <p:cNvSpPr/>
          <p:nvPr/>
        </p:nvSpPr>
        <p:spPr>
          <a:xfrm>
            <a:off x="4016051" y="2267180"/>
            <a:ext cx="337288" cy="320996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1" name="Chart 10" descr="Need alt text">
            <a:extLst>
              <a:ext uri="{FF2B5EF4-FFF2-40B4-BE49-F238E27FC236}">
                <a16:creationId xmlns:a16="http://schemas.microsoft.com/office/drawing/2014/main" id="{C12B2AF0-7E99-0A8E-C02B-1B275240D856}"/>
              </a:ext>
            </a:extLst>
          </p:cNvPr>
          <p:cNvGraphicFramePr/>
          <p:nvPr/>
        </p:nvGraphicFramePr>
        <p:xfrm>
          <a:off x="351183" y="2183447"/>
          <a:ext cx="4083658" cy="3570654"/>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1D8CD46B-00CB-F88C-0649-A06246FD1F33}"/>
              </a:ext>
            </a:extLst>
          </p:cNvPr>
          <p:cNvSpPr>
            <a:spLocks noGrp="1"/>
          </p:cNvSpPr>
          <p:nvPr>
            <p:ph type="ftr" sz="quarter" idx="10"/>
          </p:nvPr>
        </p:nvSpPr>
        <p:spPr>
          <a:xfrm>
            <a:off x="428624" y="5593492"/>
            <a:ext cx="4029076" cy="654908"/>
          </a:xfrm>
        </p:spPr>
        <p:txBody>
          <a:bodyPr/>
          <a:lstStyle/>
          <a:p>
            <a:pPr hangingPunct="1"/>
            <a:r>
              <a:rPr lang="en-US" dirty="0"/>
              <a:t>Source: FactSet. S&amp;P 500 and Russell 2000 estimates are market weighted and represent consensus expectations as of 9/30/25. LTM: Rolling last 12 months.</a:t>
            </a:r>
          </a:p>
        </p:txBody>
      </p:sp>
      <p:sp>
        <p:nvSpPr>
          <p:cNvPr id="24" name="TextBox 23">
            <a:extLst>
              <a:ext uri="{FF2B5EF4-FFF2-40B4-BE49-F238E27FC236}">
                <a16:creationId xmlns:a16="http://schemas.microsoft.com/office/drawing/2014/main" id="{7322F681-DEC4-FFAB-1E8E-37364C4461E3}"/>
              </a:ext>
            </a:extLst>
          </p:cNvPr>
          <p:cNvSpPr txBox="1"/>
          <p:nvPr/>
        </p:nvSpPr>
        <p:spPr>
          <a:xfrm>
            <a:off x="4670787" y="1667927"/>
            <a:ext cx="4002787" cy="169277"/>
          </a:xfrm>
          <a:prstGeom prst="rect">
            <a:avLst/>
          </a:prstGeom>
          <a:ln w="12700">
            <a:miter lim="400000"/>
          </a:ln>
        </p:spPr>
        <p:txBody>
          <a:bodyPr wrap="square" lIns="0" tIns="0" rIns="0" bIns="0" rtlCol="0">
            <a:spAutoFit/>
          </a:bodyPr>
          <a:lstStyle/>
          <a:p>
            <a:pPr algn="l"/>
            <a:r>
              <a:rPr lang="en-US" sz="1100" b="1" dirty="0">
                <a:latin typeface="+mj-lt"/>
              </a:rPr>
              <a:t>Sectoral concentration among indexes (%)</a:t>
            </a:r>
          </a:p>
        </p:txBody>
      </p:sp>
      <p:graphicFrame>
        <p:nvGraphicFramePr>
          <p:cNvPr id="16" name="Table 15">
            <a:extLst>
              <a:ext uri="{FF2B5EF4-FFF2-40B4-BE49-F238E27FC236}">
                <a16:creationId xmlns:a16="http://schemas.microsoft.com/office/drawing/2014/main" id="{ED42B521-2DB7-8B37-36BB-FEA785198E08}"/>
              </a:ext>
            </a:extLst>
          </p:cNvPr>
          <p:cNvGraphicFramePr>
            <a:graphicFrameLocks noGrp="1"/>
          </p:cNvGraphicFramePr>
          <p:nvPr/>
        </p:nvGraphicFramePr>
        <p:xfrm>
          <a:off x="4686302" y="2067133"/>
          <a:ext cx="4021299" cy="3445481"/>
        </p:xfrm>
        <a:graphic>
          <a:graphicData uri="http://schemas.openxmlformats.org/drawingml/2006/table">
            <a:tbl>
              <a:tblPr>
                <a:tableStyleId>{5940675A-B579-460E-94D1-54222C63F5DA}</a:tableStyleId>
              </a:tblPr>
              <a:tblGrid>
                <a:gridCol w="1407727">
                  <a:extLst>
                    <a:ext uri="{9D8B030D-6E8A-4147-A177-3AD203B41FA5}">
                      <a16:colId xmlns:a16="http://schemas.microsoft.com/office/drawing/2014/main" val="3463708305"/>
                    </a:ext>
                  </a:extLst>
                </a:gridCol>
                <a:gridCol w="843000">
                  <a:extLst>
                    <a:ext uri="{9D8B030D-6E8A-4147-A177-3AD203B41FA5}">
                      <a16:colId xmlns:a16="http://schemas.microsoft.com/office/drawing/2014/main" val="2629969314"/>
                    </a:ext>
                  </a:extLst>
                </a:gridCol>
                <a:gridCol w="908475">
                  <a:extLst>
                    <a:ext uri="{9D8B030D-6E8A-4147-A177-3AD203B41FA5}">
                      <a16:colId xmlns:a16="http://schemas.microsoft.com/office/drawing/2014/main" val="1041618990"/>
                    </a:ext>
                  </a:extLst>
                </a:gridCol>
                <a:gridCol w="862097">
                  <a:extLst>
                    <a:ext uri="{9D8B030D-6E8A-4147-A177-3AD203B41FA5}">
                      <a16:colId xmlns:a16="http://schemas.microsoft.com/office/drawing/2014/main" val="2214689427"/>
                    </a:ext>
                  </a:extLst>
                </a:gridCol>
              </a:tblGrid>
              <a:tr h="352235">
                <a:tc>
                  <a:txBody>
                    <a:bodyPr/>
                    <a:lstStyle/>
                    <a:p>
                      <a:pPr algn="l" fontAlgn="b">
                        <a:buNone/>
                      </a:pP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mpd="sng">
                      <a:noFill/>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900" u="none" strike="noStrike" dirty="0">
                          <a:effectLst/>
                        </a:rPr>
                        <a:t>Russell 2000</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mpd="sng">
                      <a:noFill/>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900" u="none" strike="noStrike" dirty="0">
                          <a:effectLst/>
                        </a:rPr>
                        <a:t>Russell Mid Cap</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mpd="sng">
                      <a:noFill/>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900" u="none" strike="noStrike" dirty="0">
                          <a:effectLst/>
                        </a:rPr>
                        <a:t>S&amp;P 500</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mpd="sng">
                      <a:noFill/>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807938"/>
                  </a:ext>
                </a:extLst>
              </a:tr>
              <a:tr h="195402">
                <a:tc>
                  <a:txBody>
                    <a:bodyPr/>
                    <a:lstStyle/>
                    <a:p>
                      <a:pPr algn="l" fontAlgn="b">
                        <a:buNone/>
                      </a:pP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900" b="1" u="none" strike="noStrike" dirty="0">
                          <a:effectLst/>
                          <a:latin typeface="+mn-lt"/>
                        </a:rPr>
                        <a:t>U.S. small caps</a:t>
                      </a:r>
                      <a:endParaRPr lang="en-US" sz="900" b="1"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900" b="1" u="none" strike="noStrike" dirty="0">
                          <a:effectLst/>
                          <a:latin typeface="+mn-lt"/>
                        </a:rPr>
                        <a:t>U.S. mid caps</a:t>
                      </a:r>
                      <a:endParaRPr lang="en-US" sz="900" b="1"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900" b="1" u="none" strike="noStrike" dirty="0">
                          <a:effectLst/>
                          <a:latin typeface="+mn-lt"/>
                        </a:rPr>
                        <a:t>U.S. large caps</a:t>
                      </a:r>
                      <a:endParaRPr lang="en-US" sz="900" b="1"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319943"/>
                  </a:ext>
                </a:extLst>
              </a:tr>
              <a:tr h="241487">
                <a:tc>
                  <a:txBody>
                    <a:bodyPr/>
                    <a:lstStyle/>
                    <a:p>
                      <a:pPr algn="l" fontAlgn="b">
                        <a:buNone/>
                      </a:pPr>
                      <a:r>
                        <a:rPr lang="en-US" sz="900" u="none" strike="noStrike" dirty="0">
                          <a:effectLst/>
                        </a:rPr>
                        <a:t>Communication services</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rgbClr val="000000"/>
                          </a:solidFill>
                          <a:effectLst/>
                          <a:latin typeface="+mj-lt"/>
                        </a:rPr>
                        <a:t>2.8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tc>
                  <a:txBody>
                    <a:bodyPr/>
                    <a:lstStyle/>
                    <a:p>
                      <a:pPr algn="ctr" fontAlgn="b">
                        <a:buNone/>
                      </a:pPr>
                      <a:r>
                        <a:rPr lang="en-US" sz="1000" b="0" i="0" u="none" strike="noStrike">
                          <a:solidFill>
                            <a:srgbClr val="000000"/>
                          </a:solidFill>
                          <a:effectLst/>
                          <a:latin typeface="+mj-lt"/>
                        </a:rPr>
                        <a:t>4.4</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tc>
                  <a:txBody>
                    <a:bodyPr/>
                    <a:lstStyle/>
                    <a:p>
                      <a:pPr algn="ctr" fontAlgn="b">
                        <a:buNone/>
                      </a:pPr>
                      <a:r>
                        <a:rPr lang="en-US" sz="1000" b="0" i="0" u="none" strike="noStrike">
                          <a:solidFill>
                            <a:srgbClr val="000000"/>
                          </a:solidFill>
                          <a:effectLst/>
                          <a:latin typeface="+mj-lt"/>
                        </a:rPr>
                        <a:t>10.1</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DB9FF"/>
                    </a:solidFill>
                  </a:tcPr>
                </a:tc>
                <a:extLst>
                  <a:ext uri="{0D108BD9-81ED-4DB2-BD59-A6C34878D82A}">
                    <a16:rowId xmlns:a16="http://schemas.microsoft.com/office/drawing/2014/main" val="3237959195"/>
                  </a:ext>
                </a:extLst>
              </a:tr>
              <a:tr h="241487">
                <a:tc>
                  <a:txBody>
                    <a:bodyPr/>
                    <a:lstStyle/>
                    <a:p>
                      <a:pPr algn="l" fontAlgn="b">
                        <a:buNone/>
                      </a:pPr>
                      <a:r>
                        <a:rPr lang="en-US" sz="900" u="none" strike="noStrike" dirty="0">
                          <a:effectLst/>
                        </a:rPr>
                        <a:t>Consumer discretionary</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dirty="0">
                          <a:solidFill>
                            <a:schemeClr val="bg1"/>
                          </a:solidFill>
                          <a:effectLst/>
                          <a:latin typeface="+mj-lt"/>
                        </a:rPr>
                        <a:t>9.9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B7DB1"/>
                    </a:solidFill>
                  </a:tcPr>
                </a:tc>
                <a:tc>
                  <a:txBody>
                    <a:bodyPr/>
                    <a:lstStyle/>
                    <a:p>
                      <a:pPr algn="ctr" fontAlgn="b">
                        <a:buNone/>
                      </a:pPr>
                      <a:r>
                        <a:rPr lang="en-US" sz="1000" b="0" i="0" u="none" strike="noStrike" dirty="0">
                          <a:solidFill>
                            <a:schemeClr val="bg1"/>
                          </a:solidFill>
                          <a:effectLst/>
                          <a:latin typeface="+mj-lt"/>
                        </a:rPr>
                        <a:t>11.8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B7DB1"/>
                    </a:solidFill>
                  </a:tcPr>
                </a:tc>
                <a:tc>
                  <a:txBody>
                    <a:bodyPr/>
                    <a:lstStyle/>
                    <a:p>
                      <a:pPr algn="ctr" fontAlgn="b">
                        <a:buNone/>
                      </a:pPr>
                      <a:r>
                        <a:rPr lang="en-US" sz="1000" b="0" i="0" u="none" strike="noStrike" dirty="0">
                          <a:solidFill>
                            <a:schemeClr val="bg1"/>
                          </a:solidFill>
                          <a:effectLst/>
                          <a:latin typeface="+mj-lt"/>
                        </a:rPr>
                        <a:t>10.5</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B7DB1"/>
                    </a:solidFill>
                  </a:tcPr>
                </a:tc>
                <a:extLst>
                  <a:ext uri="{0D108BD9-81ED-4DB2-BD59-A6C34878D82A}">
                    <a16:rowId xmlns:a16="http://schemas.microsoft.com/office/drawing/2014/main" val="3529492529"/>
                  </a:ext>
                </a:extLst>
              </a:tr>
              <a:tr h="241487">
                <a:tc>
                  <a:txBody>
                    <a:bodyPr/>
                    <a:lstStyle/>
                    <a:p>
                      <a:pPr algn="l" fontAlgn="b">
                        <a:buNone/>
                      </a:pPr>
                      <a:r>
                        <a:rPr lang="en-US" sz="900" u="none" strike="noStrike" dirty="0">
                          <a:effectLst/>
                        </a:rPr>
                        <a:t>Consumer staples</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rgbClr val="000000"/>
                          </a:solidFill>
                          <a:effectLst/>
                          <a:latin typeface="+mj-lt"/>
                        </a:rPr>
                        <a:t>2.0</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tc>
                  <a:txBody>
                    <a:bodyPr/>
                    <a:lstStyle/>
                    <a:p>
                      <a:pPr algn="ctr" fontAlgn="b">
                        <a:buNone/>
                      </a:pPr>
                      <a:r>
                        <a:rPr lang="en-US" sz="1000" b="0" i="0" u="none" strike="noStrike">
                          <a:solidFill>
                            <a:srgbClr val="000000"/>
                          </a:solidFill>
                          <a:effectLst/>
                          <a:latin typeface="+mj-lt"/>
                        </a:rPr>
                        <a:t>4.9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tc>
                  <a:txBody>
                    <a:bodyPr/>
                    <a:lstStyle/>
                    <a:p>
                      <a:pPr algn="ctr" fontAlgn="b">
                        <a:buNone/>
                      </a:pPr>
                      <a:r>
                        <a:rPr lang="en-US" sz="1000" b="0" i="0" u="none" strike="noStrike">
                          <a:solidFill>
                            <a:srgbClr val="000000"/>
                          </a:solidFill>
                          <a:effectLst/>
                          <a:latin typeface="+mj-lt"/>
                        </a:rPr>
                        <a:t>4.9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70D5FF"/>
                    </a:solidFill>
                  </a:tcPr>
                </a:tc>
                <a:extLst>
                  <a:ext uri="{0D108BD9-81ED-4DB2-BD59-A6C34878D82A}">
                    <a16:rowId xmlns:a16="http://schemas.microsoft.com/office/drawing/2014/main" val="3826296560"/>
                  </a:ext>
                </a:extLst>
              </a:tr>
              <a:tr h="241487">
                <a:tc>
                  <a:txBody>
                    <a:bodyPr/>
                    <a:lstStyle/>
                    <a:p>
                      <a:pPr algn="l" fontAlgn="b">
                        <a:buNone/>
                      </a:pPr>
                      <a:r>
                        <a:rPr lang="en-US" sz="900" u="none" strike="noStrike" dirty="0">
                          <a:effectLst/>
                        </a:rPr>
                        <a:t>Energy</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rgbClr val="000000"/>
                          </a:solidFill>
                          <a:effectLst/>
                          <a:latin typeface="+mj-lt"/>
                        </a:rPr>
                        <a:t>4.8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DB9FF"/>
                    </a:solidFill>
                  </a:tcPr>
                </a:tc>
                <a:tc>
                  <a:txBody>
                    <a:bodyPr/>
                    <a:lstStyle/>
                    <a:p>
                      <a:pPr algn="ctr" fontAlgn="b">
                        <a:buNone/>
                      </a:pPr>
                      <a:r>
                        <a:rPr lang="en-US" sz="1000" b="0" i="0" u="none" strike="noStrike">
                          <a:solidFill>
                            <a:srgbClr val="000000"/>
                          </a:solidFill>
                          <a:effectLst/>
                          <a:latin typeface="+mj-lt"/>
                        </a:rPr>
                        <a:t>5.7</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70D5FF"/>
                    </a:solidFill>
                  </a:tcPr>
                </a:tc>
                <a:tc>
                  <a:txBody>
                    <a:bodyPr/>
                    <a:lstStyle/>
                    <a:p>
                      <a:pPr algn="ctr" fontAlgn="b">
                        <a:buNone/>
                      </a:pPr>
                      <a:r>
                        <a:rPr lang="en-US" sz="1000" b="0" i="0" u="none" strike="noStrike" dirty="0">
                          <a:solidFill>
                            <a:srgbClr val="000000"/>
                          </a:solidFill>
                          <a:effectLst/>
                          <a:latin typeface="+mj-lt"/>
                        </a:rPr>
                        <a:t>2.9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extLst>
                  <a:ext uri="{0D108BD9-81ED-4DB2-BD59-A6C34878D82A}">
                    <a16:rowId xmlns:a16="http://schemas.microsoft.com/office/drawing/2014/main" val="4157738244"/>
                  </a:ext>
                </a:extLst>
              </a:tr>
              <a:tr h="241487">
                <a:tc>
                  <a:txBody>
                    <a:bodyPr/>
                    <a:lstStyle/>
                    <a:p>
                      <a:pPr algn="l" fontAlgn="b">
                        <a:buNone/>
                      </a:pPr>
                      <a:r>
                        <a:rPr lang="en-US" sz="900" u="none" strike="noStrike" dirty="0">
                          <a:effectLst/>
                        </a:rPr>
                        <a:t>Financials</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chemeClr val="bg1"/>
                          </a:solidFill>
                          <a:effectLst/>
                          <a:latin typeface="+mj-lt"/>
                        </a:rPr>
                        <a:t>18.0</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buNone/>
                      </a:pPr>
                      <a:r>
                        <a:rPr lang="en-US" sz="1000" b="0" i="0" u="none" strike="noStrike" dirty="0">
                          <a:solidFill>
                            <a:schemeClr val="bg1"/>
                          </a:solidFill>
                          <a:effectLst/>
                          <a:latin typeface="+mj-lt"/>
                        </a:rPr>
                        <a:t>15.4</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buNone/>
                      </a:pPr>
                      <a:r>
                        <a:rPr lang="en-US" sz="1000" b="0" i="0" u="none" strike="noStrike" dirty="0">
                          <a:solidFill>
                            <a:schemeClr val="bg1"/>
                          </a:solidFill>
                          <a:effectLst/>
                          <a:latin typeface="+mj-lt"/>
                        </a:rPr>
                        <a:t>13.5</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5290896"/>
                  </a:ext>
                </a:extLst>
              </a:tr>
              <a:tr h="241487">
                <a:tc>
                  <a:txBody>
                    <a:bodyPr/>
                    <a:lstStyle/>
                    <a:p>
                      <a:pPr algn="l" fontAlgn="b">
                        <a:buNone/>
                      </a:pPr>
                      <a:r>
                        <a:rPr lang="en-US" sz="900" u="none" strike="noStrike" dirty="0">
                          <a:effectLst/>
                        </a:rPr>
                        <a:t>Health care</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chemeClr val="bg1"/>
                          </a:solidFill>
                          <a:effectLst/>
                          <a:latin typeface="+mj-lt"/>
                        </a:rPr>
                        <a:t>15.9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buNone/>
                      </a:pPr>
                      <a:r>
                        <a:rPr lang="en-US" sz="1000" b="0" i="0" u="none" strike="noStrike">
                          <a:solidFill>
                            <a:srgbClr val="000000"/>
                          </a:solidFill>
                          <a:effectLst/>
                          <a:latin typeface="+mj-lt"/>
                        </a:rPr>
                        <a:t>9.3</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DB9FF"/>
                    </a:solidFill>
                  </a:tcPr>
                </a:tc>
                <a:tc>
                  <a:txBody>
                    <a:bodyPr/>
                    <a:lstStyle/>
                    <a:p>
                      <a:pPr algn="ctr" fontAlgn="b">
                        <a:buNone/>
                      </a:pPr>
                      <a:r>
                        <a:rPr lang="en-US" sz="1000" b="0" i="0" u="none" strike="noStrike" dirty="0">
                          <a:solidFill>
                            <a:schemeClr val="bg1"/>
                          </a:solidFill>
                          <a:effectLst/>
                          <a:latin typeface="+mj-lt"/>
                        </a:rPr>
                        <a:t>8.9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14655401"/>
                  </a:ext>
                </a:extLst>
              </a:tr>
              <a:tr h="241487">
                <a:tc>
                  <a:txBody>
                    <a:bodyPr/>
                    <a:lstStyle/>
                    <a:p>
                      <a:pPr algn="l" fontAlgn="b">
                        <a:buNone/>
                      </a:pPr>
                      <a:r>
                        <a:rPr lang="en-US" sz="900" u="none" strike="noStrike" dirty="0">
                          <a:effectLst/>
                        </a:rPr>
                        <a:t>Industrials</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chemeClr val="bg1"/>
                          </a:solidFill>
                          <a:effectLst/>
                          <a:latin typeface="+mj-lt"/>
                        </a:rPr>
                        <a:t>17.7</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buNone/>
                      </a:pPr>
                      <a:r>
                        <a:rPr lang="en-US" sz="1000" b="0" i="0" u="none" strike="noStrike" dirty="0">
                          <a:solidFill>
                            <a:schemeClr val="bg1"/>
                          </a:solidFill>
                          <a:effectLst/>
                          <a:latin typeface="+mj-lt"/>
                        </a:rPr>
                        <a:t>18.1</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buNone/>
                      </a:pPr>
                      <a:r>
                        <a:rPr lang="en-US" sz="1000" b="0" i="0" u="none" strike="noStrike">
                          <a:solidFill>
                            <a:srgbClr val="000000"/>
                          </a:solidFill>
                          <a:effectLst/>
                          <a:latin typeface="+mj-lt"/>
                        </a:rPr>
                        <a:t>8.3</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DB9FF"/>
                    </a:solidFill>
                  </a:tcPr>
                </a:tc>
                <a:extLst>
                  <a:ext uri="{0D108BD9-81ED-4DB2-BD59-A6C34878D82A}">
                    <a16:rowId xmlns:a16="http://schemas.microsoft.com/office/drawing/2014/main" val="1455094743"/>
                  </a:ext>
                </a:extLst>
              </a:tr>
              <a:tr h="241487">
                <a:tc>
                  <a:txBody>
                    <a:bodyPr/>
                    <a:lstStyle/>
                    <a:p>
                      <a:pPr algn="l" fontAlgn="b">
                        <a:buNone/>
                      </a:pPr>
                      <a:r>
                        <a:rPr lang="en-US" sz="900" u="none" strike="noStrike" dirty="0">
                          <a:effectLst/>
                        </a:rPr>
                        <a:t>Information technology</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dirty="0">
                          <a:solidFill>
                            <a:schemeClr val="bg1"/>
                          </a:solidFill>
                          <a:effectLst/>
                          <a:latin typeface="+mj-lt"/>
                        </a:rPr>
                        <a:t>15.5</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buNone/>
                      </a:pPr>
                      <a:r>
                        <a:rPr lang="en-US" sz="1000" b="0" i="0" u="none" strike="noStrike" dirty="0">
                          <a:solidFill>
                            <a:schemeClr val="bg1"/>
                          </a:solidFill>
                          <a:effectLst/>
                          <a:latin typeface="+mj-lt"/>
                        </a:rPr>
                        <a:t>11.8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buNone/>
                      </a:pPr>
                      <a:r>
                        <a:rPr lang="en-US" sz="1000" b="0" i="0" u="none" strike="noStrike" dirty="0">
                          <a:solidFill>
                            <a:schemeClr val="bg1"/>
                          </a:solidFill>
                          <a:effectLst/>
                          <a:latin typeface="+mj-lt"/>
                        </a:rPr>
                        <a:t>34.8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42806681"/>
                  </a:ext>
                </a:extLst>
              </a:tr>
              <a:tr h="241487">
                <a:tc>
                  <a:txBody>
                    <a:bodyPr/>
                    <a:lstStyle/>
                    <a:p>
                      <a:pPr algn="l" fontAlgn="b">
                        <a:buNone/>
                      </a:pPr>
                      <a:r>
                        <a:rPr lang="en-US" sz="900" u="none" strike="noStrike" dirty="0">
                          <a:effectLst/>
                        </a:rPr>
                        <a:t>Materials</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rgbClr val="000000"/>
                          </a:solidFill>
                          <a:effectLst/>
                          <a:latin typeface="+mj-lt"/>
                        </a:rPr>
                        <a:t>4.2</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tc>
                  <a:txBody>
                    <a:bodyPr/>
                    <a:lstStyle/>
                    <a:p>
                      <a:pPr algn="ctr" fontAlgn="b">
                        <a:buNone/>
                      </a:pPr>
                      <a:r>
                        <a:rPr lang="en-US" sz="1000" b="0" i="0" u="none" strike="noStrike">
                          <a:solidFill>
                            <a:srgbClr val="000000"/>
                          </a:solidFill>
                          <a:effectLst/>
                          <a:latin typeface="+mj-lt"/>
                        </a:rPr>
                        <a:t>5.1</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70D5FF"/>
                    </a:solidFill>
                  </a:tcPr>
                </a:tc>
                <a:tc>
                  <a:txBody>
                    <a:bodyPr/>
                    <a:lstStyle/>
                    <a:p>
                      <a:pPr algn="ctr" fontAlgn="b">
                        <a:buNone/>
                      </a:pPr>
                      <a:r>
                        <a:rPr lang="en-US" sz="1000" b="0" i="0" u="none" strike="noStrike">
                          <a:solidFill>
                            <a:srgbClr val="000000"/>
                          </a:solidFill>
                          <a:effectLst/>
                          <a:latin typeface="+mj-lt"/>
                        </a:rPr>
                        <a:t>1.8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extLst>
                  <a:ext uri="{0D108BD9-81ED-4DB2-BD59-A6C34878D82A}">
                    <a16:rowId xmlns:a16="http://schemas.microsoft.com/office/drawing/2014/main" val="3485615024"/>
                  </a:ext>
                </a:extLst>
              </a:tr>
              <a:tr h="241487">
                <a:tc>
                  <a:txBody>
                    <a:bodyPr/>
                    <a:lstStyle/>
                    <a:p>
                      <a:pPr algn="l" fontAlgn="b">
                        <a:buNone/>
                      </a:pPr>
                      <a:r>
                        <a:rPr lang="en-US" sz="900" u="none" strike="noStrike" dirty="0">
                          <a:effectLst/>
                        </a:rPr>
                        <a:t>Real estate</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rgbClr val="000000"/>
                          </a:solidFill>
                          <a:effectLst/>
                          <a:latin typeface="+mj-lt"/>
                        </a:rPr>
                        <a:t>5.8</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70D5FF"/>
                    </a:solidFill>
                  </a:tcPr>
                </a:tc>
                <a:tc>
                  <a:txBody>
                    <a:bodyPr/>
                    <a:lstStyle/>
                    <a:p>
                      <a:pPr algn="ctr" fontAlgn="b">
                        <a:buNone/>
                      </a:pPr>
                      <a:r>
                        <a:rPr lang="en-US" sz="1000" b="0" i="0" u="none" strike="noStrike">
                          <a:solidFill>
                            <a:srgbClr val="000000"/>
                          </a:solidFill>
                          <a:effectLst/>
                          <a:latin typeface="+mj-lt"/>
                        </a:rPr>
                        <a:t>7.3</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0DB9FF"/>
                    </a:solidFill>
                  </a:tcPr>
                </a:tc>
                <a:tc>
                  <a:txBody>
                    <a:bodyPr/>
                    <a:lstStyle/>
                    <a:p>
                      <a:pPr algn="ctr" fontAlgn="b">
                        <a:buNone/>
                      </a:pPr>
                      <a:r>
                        <a:rPr lang="en-US" sz="1000" b="0" i="0" u="none" strike="noStrike">
                          <a:solidFill>
                            <a:srgbClr val="000000"/>
                          </a:solidFill>
                          <a:effectLst/>
                          <a:latin typeface="+mj-lt"/>
                        </a:rPr>
                        <a:t>1.9</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extLst>
                  <a:ext uri="{0D108BD9-81ED-4DB2-BD59-A6C34878D82A}">
                    <a16:rowId xmlns:a16="http://schemas.microsoft.com/office/drawing/2014/main" val="2709584912"/>
                  </a:ext>
                </a:extLst>
              </a:tr>
              <a:tr h="241487">
                <a:tc>
                  <a:txBody>
                    <a:bodyPr/>
                    <a:lstStyle/>
                    <a:p>
                      <a:pPr algn="l" fontAlgn="b">
                        <a:buNone/>
                      </a:pPr>
                      <a:r>
                        <a:rPr lang="en-US" sz="900" u="none" strike="noStrike" dirty="0">
                          <a:effectLst/>
                        </a:rPr>
                        <a:t>Utilities</a:t>
                      </a:r>
                      <a:endParaRPr lang="en-US" sz="900" b="0"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1000" b="0" i="0" u="none" strike="noStrike">
                          <a:solidFill>
                            <a:srgbClr val="000000"/>
                          </a:solidFill>
                          <a:effectLst/>
                          <a:latin typeface="+mj-lt"/>
                        </a:rPr>
                        <a:t>3.3</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tc>
                  <a:txBody>
                    <a:bodyPr/>
                    <a:lstStyle/>
                    <a:p>
                      <a:pPr algn="ctr" fontAlgn="b">
                        <a:buNone/>
                      </a:pPr>
                      <a:r>
                        <a:rPr lang="en-US" sz="1000" b="0" i="0" u="none" strike="noStrike">
                          <a:solidFill>
                            <a:srgbClr val="000000"/>
                          </a:solidFill>
                          <a:effectLst/>
                          <a:latin typeface="+mj-lt"/>
                        </a:rPr>
                        <a:t>6.3</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70D5FF"/>
                    </a:solidFill>
                  </a:tcPr>
                </a:tc>
                <a:tc>
                  <a:txBody>
                    <a:bodyPr/>
                    <a:lstStyle/>
                    <a:p>
                      <a:pPr algn="ctr" fontAlgn="b">
                        <a:buNone/>
                      </a:pPr>
                      <a:r>
                        <a:rPr lang="en-US" sz="1000" b="0" i="0" u="none" strike="noStrike" dirty="0">
                          <a:solidFill>
                            <a:srgbClr val="000000"/>
                          </a:solidFill>
                          <a:effectLst/>
                          <a:latin typeface="+mj-lt"/>
                        </a:rPr>
                        <a:t>2.3</a:t>
                      </a:r>
                    </a:p>
                  </a:txBody>
                  <a:tcPr marL="9525" marR="9525" marT="9525" anchor="b">
                    <a:lnL w="12700" cmpd="sng">
                      <a:noFill/>
                    </a:lnL>
                    <a:lnR w="12700" cmpd="sng">
                      <a:noFill/>
                    </a:lnR>
                    <a:lnT w="12700" cap="flat" cmpd="sng" algn="ctr">
                      <a:solidFill>
                        <a:srgbClr val="4F5D65"/>
                      </a:solidFill>
                      <a:prstDash val="solid"/>
                      <a:round/>
                      <a:headEnd type="none" w="med" len="med"/>
                      <a:tailEnd type="none" w="med" len="med"/>
                    </a:lnT>
                    <a:lnB w="12700" cap="flat" cmpd="sng" algn="ctr">
                      <a:solidFill>
                        <a:srgbClr val="4F5D65"/>
                      </a:solidFill>
                      <a:prstDash val="solid"/>
                      <a:round/>
                      <a:headEnd type="none" w="med" len="med"/>
                      <a:tailEnd type="none" w="med" len="med"/>
                    </a:lnB>
                    <a:lnTlToBr w="12700" cmpd="sng">
                      <a:noFill/>
                      <a:prstDash val="solid"/>
                    </a:lnTlToBr>
                    <a:lnBlToTr w="12700" cmpd="sng">
                      <a:noFill/>
                      <a:prstDash val="solid"/>
                    </a:lnBlToTr>
                    <a:solidFill>
                      <a:srgbClr val="B6EAFF"/>
                    </a:solidFill>
                  </a:tcPr>
                </a:tc>
                <a:extLst>
                  <a:ext uri="{0D108BD9-81ED-4DB2-BD59-A6C34878D82A}">
                    <a16:rowId xmlns:a16="http://schemas.microsoft.com/office/drawing/2014/main" val="1798581245"/>
                  </a:ext>
                </a:extLst>
              </a:tr>
              <a:tr h="241487">
                <a:tc>
                  <a:txBody>
                    <a:bodyPr/>
                    <a:lstStyle/>
                    <a:p>
                      <a:pPr algn="l" fontAlgn="b">
                        <a:buNone/>
                      </a:pPr>
                      <a:r>
                        <a:rPr lang="en-US" sz="900" b="1" u="none" strike="noStrike" dirty="0">
                          <a:effectLst/>
                        </a:rPr>
                        <a:t>Top three sector weight</a:t>
                      </a:r>
                      <a:endParaRPr lang="en-US" sz="900" b="1"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buNone/>
                      </a:pPr>
                      <a:r>
                        <a:rPr lang="en-US" sz="900" b="1" u="none" strike="noStrike" dirty="0">
                          <a:effectLst/>
                        </a:rPr>
                        <a:t>51.6</a:t>
                      </a:r>
                      <a:endParaRPr lang="en-US" sz="900" b="1"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buNone/>
                      </a:pPr>
                      <a:r>
                        <a:rPr lang="en-US" sz="900" b="1" u="none" strike="noStrike" dirty="0">
                          <a:effectLst/>
                        </a:rPr>
                        <a:t>45.3</a:t>
                      </a:r>
                      <a:endParaRPr lang="en-US" sz="900" b="1"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buNone/>
                      </a:pPr>
                      <a:r>
                        <a:rPr lang="en-US" sz="900" b="1" u="none" strike="noStrike" dirty="0">
                          <a:effectLst/>
                        </a:rPr>
                        <a:t>58.9</a:t>
                      </a:r>
                      <a:endParaRPr lang="en-US" sz="900" b="1" i="0" u="none" strike="noStrike" dirty="0">
                        <a:solidFill>
                          <a:srgbClr val="000000"/>
                        </a:solidFill>
                        <a:effectLst/>
                        <a:latin typeface="AvenirNext LT Com Regular" panose="020B0503020202020204" pitchFamily="34" charset="0"/>
                      </a:endParaRPr>
                    </a:p>
                  </a:txBody>
                  <a:tcPr marL="9525" marR="9525" marT="9525" marB="0" anchor="ctr">
                    <a:lnL w="12700" cmpd="sng">
                      <a:noFill/>
                    </a:lnL>
                    <a:lnR w="12700" cmpd="sng">
                      <a:noFill/>
                    </a:lnR>
                    <a:lnT w="12700" cap="flat" cmpd="sng" algn="ctr">
                      <a:solidFill>
                        <a:srgbClr val="4F5D65"/>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6327379"/>
                  </a:ext>
                </a:extLst>
              </a:tr>
            </a:tbl>
          </a:graphicData>
        </a:graphic>
      </p:graphicFrame>
      <p:sp>
        <p:nvSpPr>
          <p:cNvPr id="9" name="Footer Placeholder 4">
            <a:extLst>
              <a:ext uri="{FF2B5EF4-FFF2-40B4-BE49-F238E27FC236}">
                <a16:creationId xmlns:a16="http://schemas.microsoft.com/office/drawing/2014/main" id="{C84EBEAA-7940-46C0-5939-646BD501D0F1}"/>
              </a:ext>
            </a:extLst>
          </p:cNvPr>
          <p:cNvSpPr txBox="1">
            <a:spLocks/>
          </p:cNvSpPr>
          <p:nvPr/>
        </p:nvSpPr>
        <p:spPr>
          <a:xfrm>
            <a:off x="4690645" y="6063048"/>
            <a:ext cx="4029076" cy="185351"/>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6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lnSpc>
                <a:spcPts val="675"/>
              </a:lnSpc>
            </a:pPr>
            <a:r>
              <a:rPr lang="en-US" sz="800" dirty="0"/>
              <a:t>Sources: Capital Group, Morningstar. As of 9/30/25.</a:t>
            </a:r>
          </a:p>
        </p:txBody>
      </p:sp>
      <p:sp>
        <p:nvSpPr>
          <p:cNvPr id="6" name="Slide Number Placeholder 5">
            <a:extLst>
              <a:ext uri="{FF2B5EF4-FFF2-40B4-BE49-F238E27FC236}">
                <a16:creationId xmlns:a16="http://schemas.microsoft.com/office/drawing/2014/main" id="{FE7C7678-5164-2364-14E4-1AE424D1C6F6}"/>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13</a:t>
            </a:fld>
            <a:endParaRPr lang="en-US" sz="800" dirty="0"/>
          </a:p>
        </p:txBody>
      </p:sp>
      <p:sp>
        <p:nvSpPr>
          <p:cNvPr id="38" name="TextBox 37">
            <a:extLst>
              <a:ext uri="{FF2B5EF4-FFF2-40B4-BE49-F238E27FC236}">
                <a16:creationId xmlns:a16="http://schemas.microsoft.com/office/drawing/2014/main" id="{87F1E6B9-6E90-E93B-85F0-30B2BC94F9FC}"/>
              </a:ext>
              <a:ext uri="{C183D7F6-B498-43B3-948B-1728B52AA6E4}">
                <adec:decorative xmlns:adec="http://schemas.microsoft.com/office/drawing/2017/decorative" val="1"/>
              </a:ext>
            </a:extLst>
          </p:cNvPr>
          <p:cNvSpPr txBox="1"/>
          <p:nvPr/>
        </p:nvSpPr>
        <p:spPr>
          <a:xfrm>
            <a:off x="2397889" y="131265"/>
            <a:ext cx="90579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AI mega cycle</a:t>
            </a:r>
          </a:p>
        </p:txBody>
      </p:sp>
      <p:sp>
        <p:nvSpPr>
          <p:cNvPr id="39" name="Oval 38">
            <a:extLst>
              <a:ext uri="{FF2B5EF4-FFF2-40B4-BE49-F238E27FC236}">
                <a16:creationId xmlns:a16="http://schemas.microsoft.com/office/drawing/2014/main" id="{4A13EDFE-B63C-33E0-5E90-EC30F3B0993B}"/>
              </a:ext>
              <a:ext uri="{C183D7F6-B498-43B3-948B-1728B52AA6E4}">
                <adec:decorative xmlns:adec="http://schemas.microsoft.com/office/drawing/2017/decorative" val="1"/>
              </a:ext>
            </a:extLst>
          </p:cNvPr>
          <p:cNvSpPr/>
          <p:nvPr/>
        </p:nvSpPr>
        <p:spPr>
          <a:xfrm>
            <a:off x="2155777"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0" name="TextBox 39">
            <a:extLst>
              <a:ext uri="{FF2B5EF4-FFF2-40B4-BE49-F238E27FC236}">
                <a16:creationId xmlns:a16="http://schemas.microsoft.com/office/drawing/2014/main" id="{12426238-FD5F-6CB8-AACB-4DB856F6013D}"/>
              </a:ext>
              <a:ext uri="{C183D7F6-B498-43B3-948B-1728B52AA6E4}">
                <adec:decorative xmlns:adec="http://schemas.microsoft.com/office/drawing/2017/decorative" val="1"/>
              </a:ext>
            </a:extLst>
          </p:cNvPr>
          <p:cNvSpPr txBox="1"/>
          <p:nvPr/>
        </p:nvSpPr>
        <p:spPr>
          <a:xfrm>
            <a:off x="3731603" y="131265"/>
            <a:ext cx="141423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Health care innovation</a:t>
            </a:r>
          </a:p>
        </p:txBody>
      </p:sp>
      <p:sp>
        <p:nvSpPr>
          <p:cNvPr id="41" name="Oval 40">
            <a:extLst>
              <a:ext uri="{FF2B5EF4-FFF2-40B4-BE49-F238E27FC236}">
                <a16:creationId xmlns:a16="http://schemas.microsoft.com/office/drawing/2014/main" id="{3FD97799-4780-E5EF-3869-1B021D499946}"/>
              </a:ext>
              <a:ext uri="{C183D7F6-B498-43B3-948B-1728B52AA6E4}">
                <adec:decorative xmlns:adec="http://schemas.microsoft.com/office/drawing/2017/decorative" val="1"/>
              </a:ext>
            </a:extLst>
          </p:cNvPr>
          <p:cNvSpPr/>
          <p:nvPr/>
        </p:nvSpPr>
        <p:spPr>
          <a:xfrm>
            <a:off x="3489491"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2" name="Oval 41">
            <a:extLst>
              <a:ext uri="{FF2B5EF4-FFF2-40B4-BE49-F238E27FC236}">
                <a16:creationId xmlns:a16="http://schemas.microsoft.com/office/drawing/2014/main" id="{10976E49-BDB5-6309-EF0A-EDFA130C334E}"/>
              </a:ext>
              <a:ext uri="{C183D7F6-B498-43B3-948B-1728B52AA6E4}">
                <adec:decorative xmlns:adec="http://schemas.microsoft.com/office/drawing/2017/decorative" val="1"/>
              </a:ext>
            </a:extLst>
          </p:cNvPr>
          <p:cNvSpPr/>
          <p:nvPr/>
        </p:nvSpPr>
        <p:spPr>
          <a:xfrm>
            <a:off x="5286073"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6" name="Oval 45">
            <a:extLst>
              <a:ext uri="{FF2B5EF4-FFF2-40B4-BE49-F238E27FC236}">
                <a16:creationId xmlns:a16="http://schemas.microsoft.com/office/drawing/2014/main" id="{41CFA012-4308-3EBD-F687-6E3860D6C85F}"/>
              </a:ext>
              <a:ext uri="{C183D7F6-B498-43B3-948B-1728B52AA6E4}">
                <adec:decorative xmlns:adec="http://schemas.microsoft.com/office/drawing/2017/decorative" val="1"/>
              </a:ext>
            </a:extLst>
          </p:cNvPr>
          <p:cNvSpPr/>
          <p:nvPr/>
        </p:nvSpPr>
        <p:spPr>
          <a:xfrm>
            <a:off x="5280642" y="112940"/>
            <a:ext cx="182880" cy="182880"/>
          </a:xfrm>
          <a:prstGeom prst="ellipse">
            <a:avLst/>
          </a:prstGeom>
          <a:solidFill>
            <a:srgbClr val="B6EA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8" name="TextBox 17">
            <a:extLst>
              <a:ext uri="{FF2B5EF4-FFF2-40B4-BE49-F238E27FC236}">
                <a16:creationId xmlns:a16="http://schemas.microsoft.com/office/drawing/2014/main" id="{46880C26-F4BF-507C-BC7C-6FC6ADF73B24}"/>
              </a:ext>
              <a:ext uri="{C183D7F6-B498-43B3-948B-1728B52AA6E4}">
                <adec:decorative xmlns:adec="http://schemas.microsoft.com/office/drawing/2017/decorative" val="1"/>
              </a:ext>
            </a:extLst>
          </p:cNvPr>
          <p:cNvSpPr txBox="1"/>
          <p:nvPr/>
        </p:nvSpPr>
        <p:spPr>
          <a:xfrm>
            <a:off x="348202" y="2031130"/>
            <a:ext cx="2621516" cy="251928"/>
          </a:xfrm>
          <a:prstGeom prst="rect">
            <a:avLst/>
          </a:prstGeom>
          <a:noFill/>
          <a:ln w="12700">
            <a:miter lim="400000"/>
          </a:ln>
        </p:spPr>
        <p:txBody>
          <a:bodyPr wrap="square">
            <a:spAutoFit/>
          </a:bodyPr>
          <a:lstStyle/>
          <a:p>
            <a:pPr algn="l">
              <a:lnSpc>
                <a:spcPts val="1350"/>
              </a:lnSpc>
            </a:pPr>
            <a:r>
              <a:rPr lang="en-US" sz="800" b="0" i="0" dirty="0">
                <a:solidFill>
                  <a:schemeClr val="tx1"/>
                </a:solidFill>
                <a:effectLst/>
                <a:latin typeface="+mj-lt"/>
              </a:rPr>
              <a:t>Russell 2000 LTM trailing P/E relative to S&amp;P 500</a:t>
            </a:r>
          </a:p>
        </p:txBody>
      </p:sp>
      <p:sp>
        <p:nvSpPr>
          <p:cNvPr id="19" name="Rectangle 18">
            <a:extLst>
              <a:ext uri="{FF2B5EF4-FFF2-40B4-BE49-F238E27FC236}">
                <a16:creationId xmlns:a16="http://schemas.microsoft.com/office/drawing/2014/main" id="{CAC11228-4AF5-AD8E-CCC3-51231C011FA2}"/>
              </a:ext>
              <a:ext uri="{C183D7F6-B498-43B3-948B-1728B52AA6E4}">
                <adec:decorative xmlns:adec="http://schemas.microsoft.com/office/drawing/2017/decorative" val="1"/>
              </a:ext>
            </a:extLst>
          </p:cNvPr>
          <p:cNvSpPr/>
          <p:nvPr/>
        </p:nvSpPr>
        <p:spPr>
          <a:xfrm rot="10800000">
            <a:off x="6083299" y="5593492"/>
            <a:ext cx="2624301" cy="127888"/>
          </a:xfrm>
          <a:prstGeom prst="rect">
            <a:avLst/>
          </a:prstGeom>
          <a:gradFill>
            <a:gsLst>
              <a:gs pos="69000">
                <a:srgbClr val="70D5FF"/>
              </a:gs>
              <a:gs pos="43000">
                <a:srgbClr val="0DB9FF"/>
              </a:gs>
              <a:gs pos="25000">
                <a:schemeClr val="accent1"/>
              </a:gs>
              <a:gs pos="15000">
                <a:srgbClr val="002B4E"/>
              </a:gs>
              <a:gs pos="100000">
                <a:srgbClr val="B6EAFF"/>
              </a:gs>
            </a:gsLst>
            <a:lin ang="192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2" name="TextBox 21">
            <a:extLst>
              <a:ext uri="{FF2B5EF4-FFF2-40B4-BE49-F238E27FC236}">
                <a16:creationId xmlns:a16="http://schemas.microsoft.com/office/drawing/2014/main" id="{D0BA1A95-0879-5593-E4B5-E6D01823C6C0}"/>
              </a:ext>
              <a:ext uri="{C183D7F6-B498-43B3-948B-1728B52AA6E4}">
                <adec:decorative xmlns:adec="http://schemas.microsoft.com/office/drawing/2017/decorative" val="1"/>
              </a:ext>
            </a:extLst>
          </p:cNvPr>
          <p:cNvSpPr txBox="1"/>
          <p:nvPr/>
        </p:nvSpPr>
        <p:spPr>
          <a:xfrm>
            <a:off x="6083299" y="5760736"/>
            <a:ext cx="281405" cy="123111"/>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0</a:t>
            </a:r>
          </a:p>
        </p:txBody>
      </p:sp>
      <p:sp>
        <p:nvSpPr>
          <p:cNvPr id="23" name="TextBox 22">
            <a:extLst>
              <a:ext uri="{FF2B5EF4-FFF2-40B4-BE49-F238E27FC236}">
                <a16:creationId xmlns:a16="http://schemas.microsoft.com/office/drawing/2014/main" id="{83967734-5A19-FAF6-3028-5ACFB71396BB}"/>
              </a:ext>
              <a:ext uri="{C183D7F6-B498-43B3-948B-1728B52AA6E4}">
                <adec:decorative xmlns:adec="http://schemas.microsoft.com/office/drawing/2017/decorative" val="1"/>
              </a:ext>
            </a:extLst>
          </p:cNvPr>
          <p:cNvSpPr txBox="1"/>
          <p:nvPr/>
        </p:nvSpPr>
        <p:spPr>
          <a:xfrm>
            <a:off x="8511412" y="5754101"/>
            <a:ext cx="281405" cy="123111"/>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20+</a:t>
            </a:r>
          </a:p>
        </p:txBody>
      </p:sp>
      <p:sp>
        <p:nvSpPr>
          <p:cNvPr id="7" name="TextBox 6">
            <a:extLst>
              <a:ext uri="{FF2B5EF4-FFF2-40B4-BE49-F238E27FC236}">
                <a16:creationId xmlns:a16="http://schemas.microsoft.com/office/drawing/2014/main" id="{57A0EEEE-9362-1C54-8D0E-B238B3DA1EE2}"/>
              </a:ext>
              <a:ext uri="{C183D7F6-B498-43B3-948B-1728B52AA6E4}">
                <adec:decorative xmlns:adec="http://schemas.microsoft.com/office/drawing/2017/decorative" val="1"/>
              </a:ext>
            </a:extLst>
          </p:cNvPr>
          <p:cNvSpPr txBox="1"/>
          <p:nvPr/>
        </p:nvSpPr>
        <p:spPr>
          <a:xfrm>
            <a:off x="424278" y="2256350"/>
            <a:ext cx="217304" cy="123111"/>
          </a:xfrm>
          <a:prstGeom prst="rect">
            <a:avLst/>
          </a:prstGeom>
          <a:solidFill>
            <a:schemeClr val="bg1"/>
          </a:solidFill>
          <a:ln w="12700">
            <a:miter lim="400000"/>
          </a:ln>
        </p:spPr>
        <p:txBody>
          <a:bodyPr wrap="square" lIns="0" tIns="0" rIns="0" bIns="0" rtlCol="0">
            <a:spAutoFit/>
          </a:bodyPr>
          <a:lstStyle/>
          <a:p>
            <a:pPr algn="l"/>
            <a:r>
              <a:rPr lang="en-US" sz="800" dirty="0">
                <a:latin typeface="+mn-lt"/>
              </a:rPr>
              <a:t>1.4x</a:t>
            </a:r>
          </a:p>
        </p:txBody>
      </p:sp>
      <p:sp>
        <p:nvSpPr>
          <p:cNvPr id="13" name="TextBox 12">
            <a:extLst>
              <a:ext uri="{FF2B5EF4-FFF2-40B4-BE49-F238E27FC236}">
                <a16:creationId xmlns:a16="http://schemas.microsoft.com/office/drawing/2014/main" id="{57D8A5F7-B3A7-E8DB-6EA0-695D919BB275}"/>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15612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4D1D-E5D3-6EB1-7A79-5AE5223F1B5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0BD5473-8477-3B8F-BB40-8F598B7A918C}"/>
              </a:ext>
            </a:extLst>
          </p:cNvPr>
          <p:cNvSpPr>
            <a:spLocks noGrp="1"/>
          </p:cNvSpPr>
          <p:nvPr>
            <p:ph type="title"/>
          </p:nvPr>
        </p:nvSpPr>
        <p:spPr>
          <a:xfrm>
            <a:off x="0" y="179449"/>
            <a:ext cx="9104532" cy="1143000"/>
          </a:xfrm>
          <a:solidFill>
            <a:schemeClr val="tx2"/>
          </a:solidFill>
        </p:spPr>
        <p:txBody>
          <a:bodyPr/>
          <a:lstStyle/>
          <a:p>
            <a:r>
              <a:rPr lang="en-US" dirty="0"/>
              <a:t>Equity themes</a:t>
            </a:r>
          </a:p>
        </p:txBody>
      </p:sp>
      <p:cxnSp>
        <p:nvCxnSpPr>
          <p:cNvPr id="7" name="Straight Connector 6">
            <a:extLst>
              <a:ext uri="{FF2B5EF4-FFF2-40B4-BE49-F238E27FC236}">
                <a16:creationId xmlns:a16="http://schemas.microsoft.com/office/drawing/2014/main" id="{FA1E665B-A241-53CB-508F-48445000B9DE}"/>
              </a:ext>
              <a:ext uri="{C183D7F6-B498-43B3-948B-1728B52AA6E4}">
                <adec:decorative xmlns:adec="http://schemas.microsoft.com/office/drawing/2017/decorative" val="1"/>
              </a:ext>
            </a:extLst>
          </p:cNvPr>
          <p:cNvCxnSpPr>
            <a:cxnSpLocks/>
            <a:endCxn id="40" idx="1"/>
          </p:cNvCxnSpPr>
          <p:nvPr/>
        </p:nvCxnSpPr>
        <p:spPr>
          <a:xfrm flipV="1">
            <a:off x="-9331" y="1606965"/>
            <a:ext cx="3257549" cy="739"/>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39" name="Rounded Rectangle 38">
            <a:extLst>
              <a:ext uri="{FF2B5EF4-FFF2-40B4-BE49-F238E27FC236}">
                <a16:creationId xmlns:a16="http://schemas.microsoft.com/office/drawing/2014/main" id="{FD0EB129-64DE-5A1D-9A43-B725140F16F2}"/>
              </a:ext>
            </a:extLst>
          </p:cNvPr>
          <p:cNvSpPr/>
          <p:nvPr/>
        </p:nvSpPr>
        <p:spPr>
          <a:xfrm>
            <a:off x="419293" y="1467631"/>
            <a:ext cx="2600325" cy="280146"/>
          </a:xfrm>
          <a:prstGeom prst="roundRect">
            <a:avLst>
              <a:gd name="adj" fmla="val 17903"/>
            </a:avLst>
          </a:prstGeom>
          <a:solidFill>
            <a:srgbClr val="D1D6DA"/>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137160" numCol="1" spcCol="38100" rtlCol="0" anchor="t" anchorCtr="0">
            <a:noAutofit/>
          </a:bodyPr>
          <a:lstStyle/>
          <a:p>
            <a:pPr defTabSz="457189"/>
            <a:r>
              <a:rPr lang="en-US" sz="1600" dirty="0">
                <a:solidFill>
                  <a:schemeClr val="tx1">
                    <a:lumMod val="75000"/>
                    <a:lumOff val="25000"/>
                  </a:schemeClr>
                </a:solidFill>
                <a:latin typeface="AvenirNext LT Com Regular" panose="020B0503020202020204" pitchFamily="34" charset="0"/>
              </a:rPr>
              <a:t>Dynamic growth</a:t>
            </a:r>
          </a:p>
        </p:txBody>
      </p:sp>
      <p:sp>
        <p:nvSpPr>
          <p:cNvPr id="12" name="TextBox 11">
            <a:extLst>
              <a:ext uri="{FF2B5EF4-FFF2-40B4-BE49-F238E27FC236}">
                <a16:creationId xmlns:a16="http://schemas.microsoft.com/office/drawing/2014/main" id="{9CCD260C-CBF5-8508-BDF5-9540F11D06E2}"/>
              </a:ext>
            </a:extLst>
          </p:cNvPr>
          <p:cNvSpPr txBox="1"/>
          <p:nvPr/>
        </p:nvSpPr>
        <p:spPr>
          <a:xfrm>
            <a:off x="871636" y="2238923"/>
            <a:ext cx="1414233"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AI mega cycle</a:t>
            </a:r>
          </a:p>
        </p:txBody>
      </p:sp>
      <p:sp>
        <p:nvSpPr>
          <p:cNvPr id="3" name="TextBox 2">
            <a:extLst>
              <a:ext uri="{FF2B5EF4-FFF2-40B4-BE49-F238E27FC236}">
                <a16:creationId xmlns:a16="http://schemas.microsoft.com/office/drawing/2014/main" id="{3083ABDF-6E2D-E67A-7615-8E8CF1E34BD4}"/>
              </a:ext>
            </a:extLst>
          </p:cNvPr>
          <p:cNvSpPr txBox="1"/>
          <p:nvPr/>
        </p:nvSpPr>
        <p:spPr>
          <a:xfrm>
            <a:off x="871636" y="2612793"/>
            <a:ext cx="2074764"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Health care innovation</a:t>
            </a:r>
          </a:p>
        </p:txBody>
      </p:sp>
      <p:sp>
        <p:nvSpPr>
          <p:cNvPr id="5" name="TextBox 4">
            <a:extLst>
              <a:ext uri="{FF2B5EF4-FFF2-40B4-BE49-F238E27FC236}">
                <a16:creationId xmlns:a16="http://schemas.microsoft.com/office/drawing/2014/main" id="{CEDF7834-E5CD-D401-9604-E8A4F858EEC5}"/>
              </a:ext>
            </a:extLst>
          </p:cNvPr>
          <p:cNvSpPr txBox="1"/>
          <p:nvPr/>
        </p:nvSpPr>
        <p:spPr>
          <a:xfrm>
            <a:off x="871636" y="2986150"/>
            <a:ext cx="2411117" cy="430887"/>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SMIDs: supportive trends</a:t>
            </a:r>
          </a:p>
          <a:p>
            <a:pPr algn="l"/>
            <a:endParaRPr lang="en-US" sz="1400" dirty="0">
              <a:solidFill>
                <a:schemeClr val="bg1"/>
              </a:solidFill>
              <a:latin typeface="+mn-lt"/>
            </a:endParaRPr>
          </a:p>
        </p:txBody>
      </p:sp>
      <p:sp>
        <p:nvSpPr>
          <p:cNvPr id="40" name="Rounded Rectangle 39">
            <a:extLst>
              <a:ext uri="{FF2B5EF4-FFF2-40B4-BE49-F238E27FC236}">
                <a16:creationId xmlns:a16="http://schemas.microsoft.com/office/drawing/2014/main" id="{C9876CE8-FFBD-750E-CB1C-38D0C95D3D23}"/>
              </a:ext>
            </a:extLst>
          </p:cNvPr>
          <p:cNvSpPr/>
          <p:nvPr/>
        </p:nvSpPr>
        <p:spPr>
          <a:xfrm>
            <a:off x="3248218" y="1466892"/>
            <a:ext cx="2600325" cy="280146"/>
          </a:xfrm>
          <a:prstGeom prst="roundRect">
            <a:avLst>
              <a:gd name="adj" fmla="val 17903"/>
            </a:avLst>
          </a:prstGeom>
          <a:solidFill>
            <a:srgbClr val="063C3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137160" numCol="1" spcCol="38100" rtlCol="0" anchor="t" anchorCtr="0">
            <a:noAutofit/>
          </a:bodyPr>
          <a:lstStyle/>
          <a:p>
            <a:pPr defTabSz="457189"/>
            <a:r>
              <a:rPr lang="en-US" sz="1600" b="1" dirty="0">
                <a:solidFill>
                  <a:srgbClr val="FFFFFF"/>
                </a:solidFill>
                <a:latin typeface="AvenirNext LT Com Regular" panose="020B0503020202020204" pitchFamily="34" charset="0"/>
              </a:rPr>
              <a:t>Defend with dividends</a:t>
            </a:r>
          </a:p>
        </p:txBody>
      </p:sp>
      <p:sp>
        <p:nvSpPr>
          <p:cNvPr id="47" name="TextBox 46">
            <a:extLst>
              <a:ext uri="{FF2B5EF4-FFF2-40B4-BE49-F238E27FC236}">
                <a16:creationId xmlns:a16="http://schemas.microsoft.com/office/drawing/2014/main" id="{CD99FF04-588D-26A3-6491-EC1C458EF2CE}"/>
              </a:ext>
            </a:extLst>
          </p:cNvPr>
          <p:cNvSpPr txBox="1"/>
          <p:nvPr/>
        </p:nvSpPr>
        <p:spPr>
          <a:xfrm>
            <a:off x="3781138" y="2237752"/>
            <a:ext cx="2167923" cy="215444"/>
          </a:xfrm>
          <a:prstGeom prst="rect">
            <a:avLst/>
          </a:prstGeom>
          <a:ln w="12700">
            <a:miter lim="400000"/>
          </a:ln>
        </p:spPr>
        <p:txBody>
          <a:bodyPr wrap="square" lIns="0" tIns="0" rIns="0" bIns="0" rtlCol="0">
            <a:spAutoFit/>
          </a:bodyPr>
          <a:lstStyle/>
          <a:p>
            <a:pPr algn="l"/>
            <a:r>
              <a:rPr lang="en-US" sz="1400" b="1" dirty="0">
                <a:solidFill>
                  <a:schemeClr val="bg1"/>
                </a:solidFill>
                <a:latin typeface="+mn-lt"/>
              </a:rPr>
              <a:t>Policy beneficiaries</a:t>
            </a:r>
          </a:p>
        </p:txBody>
      </p:sp>
      <p:sp>
        <p:nvSpPr>
          <p:cNvPr id="14" name="TextBox 13">
            <a:extLst>
              <a:ext uri="{FF2B5EF4-FFF2-40B4-BE49-F238E27FC236}">
                <a16:creationId xmlns:a16="http://schemas.microsoft.com/office/drawing/2014/main" id="{7F92BBF2-C213-D123-16DB-91887DD40BB4}"/>
              </a:ext>
            </a:extLst>
          </p:cNvPr>
          <p:cNvSpPr txBox="1"/>
          <p:nvPr/>
        </p:nvSpPr>
        <p:spPr>
          <a:xfrm>
            <a:off x="3781138" y="2612793"/>
            <a:ext cx="2572562" cy="215444"/>
          </a:xfrm>
          <a:prstGeom prst="rect">
            <a:avLst/>
          </a:prstGeom>
          <a:ln w="12700">
            <a:miter lim="400000"/>
          </a:ln>
        </p:spPr>
        <p:txBody>
          <a:bodyPr wrap="square" lIns="0" tIns="0" rIns="0" bIns="0" rtlCol="0">
            <a:spAutoFit/>
          </a:bodyPr>
          <a:lstStyle/>
          <a:p>
            <a:pPr algn="l"/>
            <a:r>
              <a:rPr lang="en-US" sz="1400" b="1" dirty="0">
                <a:solidFill>
                  <a:schemeClr val="bg1"/>
                </a:solidFill>
                <a:latin typeface="+mn-lt"/>
              </a:rPr>
              <a:t>Yields know no borders</a:t>
            </a:r>
          </a:p>
        </p:txBody>
      </p:sp>
      <p:sp>
        <p:nvSpPr>
          <p:cNvPr id="15" name="TextBox 14">
            <a:extLst>
              <a:ext uri="{FF2B5EF4-FFF2-40B4-BE49-F238E27FC236}">
                <a16:creationId xmlns:a16="http://schemas.microsoft.com/office/drawing/2014/main" id="{790A70C5-EA88-D261-AB8B-D790D67B3FFB}"/>
              </a:ext>
            </a:extLst>
          </p:cNvPr>
          <p:cNvSpPr txBox="1"/>
          <p:nvPr/>
        </p:nvSpPr>
        <p:spPr>
          <a:xfrm>
            <a:off x="3781138" y="2989146"/>
            <a:ext cx="1774710" cy="215444"/>
          </a:xfrm>
          <a:prstGeom prst="rect">
            <a:avLst/>
          </a:prstGeom>
          <a:ln w="12700">
            <a:miter lim="400000"/>
          </a:ln>
        </p:spPr>
        <p:txBody>
          <a:bodyPr wrap="square" lIns="0" tIns="0" rIns="0" bIns="0" rtlCol="0">
            <a:spAutoFit/>
          </a:bodyPr>
          <a:lstStyle/>
          <a:p>
            <a:pPr algn="l"/>
            <a:r>
              <a:rPr lang="en-US" sz="1400" b="1" dirty="0">
                <a:solidFill>
                  <a:schemeClr val="bg1"/>
                </a:solidFill>
                <a:latin typeface="+mn-lt"/>
              </a:rPr>
              <a:t>Financials, repriced</a:t>
            </a:r>
          </a:p>
        </p:txBody>
      </p:sp>
      <p:sp>
        <p:nvSpPr>
          <p:cNvPr id="41" name="Rounded Rectangle 40">
            <a:extLst>
              <a:ext uri="{FF2B5EF4-FFF2-40B4-BE49-F238E27FC236}">
                <a16:creationId xmlns:a16="http://schemas.microsoft.com/office/drawing/2014/main" id="{CF230638-4793-3F57-13DB-D02107AEE406}"/>
              </a:ext>
            </a:extLst>
          </p:cNvPr>
          <p:cNvSpPr/>
          <p:nvPr/>
        </p:nvSpPr>
        <p:spPr>
          <a:xfrm>
            <a:off x="6077143" y="1466153"/>
            <a:ext cx="2686570" cy="280146"/>
          </a:xfrm>
          <a:prstGeom prst="roundRect">
            <a:avLst>
              <a:gd name="adj" fmla="val 17903"/>
            </a:avLst>
          </a:prstGeom>
          <a:solidFill>
            <a:srgbClr val="D1D6DA"/>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137160" numCol="1" spcCol="38100" rtlCol="0" anchor="t" anchorCtr="0">
            <a:noAutofit/>
          </a:bodyPr>
          <a:lstStyle/>
          <a:p>
            <a:pPr defTabSz="457189"/>
            <a:r>
              <a:rPr lang="en-US" sz="1600" dirty="0">
                <a:solidFill>
                  <a:schemeClr val="tx1">
                    <a:lumMod val="75000"/>
                    <a:lumOff val="25000"/>
                  </a:schemeClr>
                </a:solidFill>
                <a:latin typeface="AvenirNext LT Com Regular" panose="020B0503020202020204" pitchFamily="34" charset="0"/>
              </a:rPr>
              <a:t>Diversify with international </a:t>
            </a:r>
          </a:p>
        </p:txBody>
      </p:sp>
      <p:sp>
        <p:nvSpPr>
          <p:cNvPr id="57" name="TextBox 56">
            <a:extLst>
              <a:ext uri="{FF2B5EF4-FFF2-40B4-BE49-F238E27FC236}">
                <a16:creationId xmlns:a16="http://schemas.microsoft.com/office/drawing/2014/main" id="{651059BB-6AC7-EC9D-23C8-6C0EB45519C6}"/>
              </a:ext>
            </a:extLst>
          </p:cNvPr>
          <p:cNvSpPr txBox="1"/>
          <p:nvPr/>
        </p:nvSpPr>
        <p:spPr>
          <a:xfrm>
            <a:off x="6605121" y="2222290"/>
            <a:ext cx="2443193" cy="215444"/>
          </a:xfrm>
          <a:prstGeom prst="rect">
            <a:avLst/>
          </a:prstGeom>
          <a:ln w="12700">
            <a:miter lim="400000"/>
          </a:ln>
        </p:spPr>
        <p:txBody>
          <a:bodyPr wrap="square" lIns="0" tIns="0" rIns="0" bIns="0" rtlCol="0">
            <a:spAutoFit/>
          </a:bodyPr>
          <a:lstStyle/>
          <a:p>
            <a:pPr algn="l"/>
            <a:r>
              <a:rPr lang="en-US" sz="1400" dirty="0">
                <a:solidFill>
                  <a:srgbClr val="D1D6DA"/>
                </a:solidFill>
                <a:latin typeface="+mn-lt"/>
              </a:rPr>
              <a:t>Europe’s fiscal reboot </a:t>
            </a:r>
          </a:p>
        </p:txBody>
      </p:sp>
      <p:sp>
        <p:nvSpPr>
          <p:cNvPr id="53" name="TextBox 52">
            <a:extLst>
              <a:ext uri="{FF2B5EF4-FFF2-40B4-BE49-F238E27FC236}">
                <a16:creationId xmlns:a16="http://schemas.microsoft.com/office/drawing/2014/main" id="{DF63EFED-811A-1BFD-7186-663DC7CAE96C}"/>
              </a:ext>
            </a:extLst>
          </p:cNvPr>
          <p:cNvSpPr txBox="1"/>
          <p:nvPr/>
        </p:nvSpPr>
        <p:spPr>
          <a:xfrm>
            <a:off x="6605121" y="2616237"/>
            <a:ext cx="2167923" cy="215444"/>
          </a:xfrm>
          <a:prstGeom prst="rect">
            <a:avLst/>
          </a:prstGeom>
          <a:ln w="12700">
            <a:miter lim="400000"/>
          </a:ln>
        </p:spPr>
        <p:txBody>
          <a:bodyPr wrap="square" lIns="0" tIns="0" rIns="0" bIns="0" rtlCol="0">
            <a:spAutoFit/>
          </a:bodyPr>
          <a:lstStyle/>
          <a:p>
            <a:pPr algn="l"/>
            <a:r>
              <a:rPr lang="en-US" sz="1400" dirty="0">
                <a:solidFill>
                  <a:srgbClr val="D1D6DA"/>
                </a:solidFill>
                <a:latin typeface="+mn-lt"/>
              </a:rPr>
              <a:t>Japan’s value unlock</a:t>
            </a:r>
          </a:p>
        </p:txBody>
      </p:sp>
      <p:sp>
        <p:nvSpPr>
          <p:cNvPr id="55" name="TextBox 54">
            <a:extLst>
              <a:ext uri="{FF2B5EF4-FFF2-40B4-BE49-F238E27FC236}">
                <a16:creationId xmlns:a16="http://schemas.microsoft.com/office/drawing/2014/main" id="{B01FB922-C0C6-F215-09B0-45D637C3F6EA}"/>
              </a:ext>
            </a:extLst>
          </p:cNvPr>
          <p:cNvSpPr txBox="1"/>
          <p:nvPr/>
        </p:nvSpPr>
        <p:spPr>
          <a:xfrm>
            <a:off x="6605121" y="3010184"/>
            <a:ext cx="1880192" cy="430887"/>
          </a:xfrm>
          <a:prstGeom prst="rect">
            <a:avLst/>
          </a:prstGeom>
          <a:ln w="12700">
            <a:miter lim="400000"/>
          </a:ln>
        </p:spPr>
        <p:txBody>
          <a:bodyPr wrap="square" lIns="0" tIns="0" rIns="0" bIns="0" rtlCol="0">
            <a:spAutoFit/>
          </a:bodyPr>
          <a:lstStyle/>
          <a:p>
            <a:pPr algn="l"/>
            <a:r>
              <a:rPr lang="en-US" sz="1400" dirty="0">
                <a:solidFill>
                  <a:srgbClr val="D1D6DA"/>
                </a:solidFill>
                <a:latin typeface="+mn-lt"/>
              </a:rPr>
              <a:t>Idiosyncratic opportunities abound</a:t>
            </a:r>
          </a:p>
        </p:txBody>
      </p:sp>
      <p:sp>
        <p:nvSpPr>
          <p:cNvPr id="11" name="TextBox 10">
            <a:extLst>
              <a:ext uri="{FF2B5EF4-FFF2-40B4-BE49-F238E27FC236}">
                <a16:creationId xmlns:a16="http://schemas.microsoft.com/office/drawing/2014/main" id="{0D8D4451-D552-D4A4-1AE7-B0ACBC8E4426}"/>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THIRD-QUARTER 2025</a:t>
            </a:r>
          </a:p>
        </p:txBody>
      </p:sp>
      <p:sp>
        <p:nvSpPr>
          <p:cNvPr id="6" name="Slide Number Placeholder 5">
            <a:extLst>
              <a:ext uri="{FF2B5EF4-FFF2-40B4-BE49-F238E27FC236}">
                <a16:creationId xmlns:a16="http://schemas.microsoft.com/office/drawing/2014/main" id="{4942CEAD-C7EB-9B55-7C43-B6F0E172C80B}"/>
              </a:ext>
            </a:extLst>
          </p:cNvPr>
          <p:cNvSpPr>
            <a:spLocks noGrp="1"/>
          </p:cNvSpPr>
          <p:nvPr>
            <p:ph type="sldNum" sz="quarter" idx="11"/>
          </p:nvPr>
        </p:nvSpPr>
        <p:spPr>
          <a:xfrm>
            <a:off x="8181595" y="6521777"/>
            <a:ext cx="533735" cy="126509"/>
          </a:xfrm>
        </p:spPr>
        <p:txBody>
          <a:bodyPr/>
          <a:lstStyle/>
          <a:p>
            <a:pPr>
              <a:lnSpc>
                <a:spcPct val="110000"/>
              </a:lnSpc>
              <a:spcBef>
                <a:spcPts val="900"/>
              </a:spcBef>
            </a:pPr>
            <a:fld id="{86CB4B4D-7CA3-9044-876B-883B54F8677D}" type="slidenum">
              <a:rPr lang="en-US" sz="800" smtClean="0"/>
              <a:pPr>
                <a:lnSpc>
                  <a:spcPct val="110000"/>
                </a:lnSpc>
                <a:spcBef>
                  <a:spcPts val="900"/>
                </a:spcBef>
              </a:pPr>
              <a:t>14</a:t>
            </a:fld>
            <a:r>
              <a:rPr lang="en-US" sz="800" dirty="0"/>
              <a:t>      </a:t>
            </a:r>
          </a:p>
        </p:txBody>
      </p:sp>
      <p:sp>
        <p:nvSpPr>
          <p:cNvPr id="8" name="Oval 7">
            <a:extLst>
              <a:ext uri="{FF2B5EF4-FFF2-40B4-BE49-F238E27FC236}">
                <a16:creationId xmlns:a16="http://schemas.microsoft.com/office/drawing/2014/main" id="{5223D9CA-8A82-7D04-12B6-B29EDE1B1AAF}"/>
              </a:ext>
              <a:ext uri="{C183D7F6-B498-43B3-948B-1728B52AA6E4}">
                <adec:decorative xmlns:adec="http://schemas.microsoft.com/office/drawing/2017/decorative" val="1"/>
              </a:ext>
            </a:extLst>
          </p:cNvPr>
          <p:cNvSpPr/>
          <p:nvPr/>
        </p:nvSpPr>
        <p:spPr>
          <a:xfrm>
            <a:off x="440697" y="2252028"/>
            <a:ext cx="202339" cy="202339"/>
          </a:xfrm>
          <a:prstGeom prst="ellipse">
            <a:avLst/>
          </a:prstGeom>
          <a:solidFill>
            <a:srgbClr val="0B7DB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9" name="Oval 8">
            <a:extLst>
              <a:ext uri="{FF2B5EF4-FFF2-40B4-BE49-F238E27FC236}">
                <a16:creationId xmlns:a16="http://schemas.microsoft.com/office/drawing/2014/main" id="{69B87A37-B33A-80F0-B45C-5702E93BA0A3}"/>
              </a:ext>
              <a:ext uri="{C183D7F6-B498-43B3-948B-1728B52AA6E4}">
                <adec:decorative xmlns:adec="http://schemas.microsoft.com/office/drawing/2017/decorative" val="1"/>
              </a:ext>
            </a:extLst>
          </p:cNvPr>
          <p:cNvSpPr/>
          <p:nvPr/>
        </p:nvSpPr>
        <p:spPr>
          <a:xfrm>
            <a:off x="440697" y="2625898"/>
            <a:ext cx="202339" cy="202339"/>
          </a:xfrm>
          <a:prstGeom prst="ellipse">
            <a:avLst/>
          </a:prstGeom>
          <a:solidFill>
            <a:srgbClr val="0DB9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0" name="Oval 9">
            <a:extLst>
              <a:ext uri="{FF2B5EF4-FFF2-40B4-BE49-F238E27FC236}">
                <a16:creationId xmlns:a16="http://schemas.microsoft.com/office/drawing/2014/main" id="{DF42A5B0-64C8-A811-185D-26941E8C7720}"/>
              </a:ext>
              <a:ext uri="{C183D7F6-B498-43B3-948B-1728B52AA6E4}">
                <adec:decorative xmlns:adec="http://schemas.microsoft.com/office/drawing/2017/decorative" val="1"/>
              </a:ext>
            </a:extLst>
          </p:cNvPr>
          <p:cNvSpPr/>
          <p:nvPr/>
        </p:nvSpPr>
        <p:spPr>
          <a:xfrm>
            <a:off x="440697" y="2999769"/>
            <a:ext cx="202339" cy="202339"/>
          </a:xfrm>
          <a:prstGeom prst="ellipse">
            <a:avLst/>
          </a:prstGeom>
          <a:solidFill>
            <a:srgbClr val="B6EA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3" name="Oval 12">
            <a:extLst>
              <a:ext uri="{FF2B5EF4-FFF2-40B4-BE49-F238E27FC236}">
                <a16:creationId xmlns:a16="http://schemas.microsoft.com/office/drawing/2014/main" id="{8A580AE4-5200-ACB8-7549-1B675215329B}"/>
              </a:ext>
              <a:ext uri="{C183D7F6-B498-43B3-948B-1728B52AA6E4}">
                <adec:decorative xmlns:adec="http://schemas.microsoft.com/office/drawing/2017/decorative" val="1"/>
              </a:ext>
            </a:extLst>
          </p:cNvPr>
          <p:cNvSpPr/>
          <p:nvPr/>
        </p:nvSpPr>
        <p:spPr>
          <a:xfrm>
            <a:off x="3433590" y="2252028"/>
            <a:ext cx="201168" cy="201168"/>
          </a:xfrm>
          <a:prstGeom prst="ellipse">
            <a:avLst/>
          </a:prstGeom>
          <a:solidFill>
            <a:srgbClr val="16838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8" name="Oval 17">
            <a:extLst>
              <a:ext uri="{FF2B5EF4-FFF2-40B4-BE49-F238E27FC236}">
                <a16:creationId xmlns:a16="http://schemas.microsoft.com/office/drawing/2014/main" id="{17DDA0D0-502F-C6EB-5E73-FD44660C6F24}"/>
              </a:ext>
              <a:ext uri="{C183D7F6-B498-43B3-948B-1728B52AA6E4}">
                <adec:decorative xmlns:adec="http://schemas.microsoft.com/office/drawing/2017/decorative" val="1"/>
              </a:ext>
            </a:extLst>
          </p:cNvPr>
          <p:cNvSpPr/>
          <p:nvPr/>
        </p:nvSpPr>
        <p:spPr>
          <a:xfrm>
            <a:off x="3433590" y="2619931"/>
            <a:ext cx="201168" cy="201168"/>
          </a:xfrm>
          <a:prstGeom prst="ellipse">
            <a:avLst/>
          </a:prstGeom>
          <a:solidFill>
            <a:srgbClr val="29CECC"/>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9" name="Oval 18">
            <a:extLst>
              <a:ext uri="{FF2B5EF4-FFF2-40B4-BE49-F238E27FC236}">
                <a16:creationId xmlns:a16="http://schemas.microsoft.com/office/drawing/2014/main" id="{9CCB504E-ADE3-11E7-C013-4223F01229AF}"/>
              </a:ext>
              <a:ext uri="{C183D7F6-B498-43B3-948B-1728B52AA6E4}">
                <adec:decorative xmlns:adec="http://schemas.microsoft.com/office/drawing/2017/decorative" val="1"/>
              </a:ext>
            </a:extLst>
          </p:cNvPr>
          <p:cNvSpPr/>
          <p:nvPr/>
        </p:nvSpPr>
        <p:spPr>
          <a:xfrm>
            <a:off x="3433590" y="3000426"/>
            <a:ext cx="201168" cy="201168"/>
          </a:xfrm>
          <a:prstGeom prst="ellipse">
            <a:avLst/>
          </a:prstGeom>
          <a:solidFill>
            <a:srgbClr val="A1E8E8"/>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2" name="Oval 21">
            <a:extLst>
              <a:ext uri="{FF2B5EF4-FFF2-40B4-BE49-F238E27FC236}">
                <a16:creationId xmlns:a16="http://schemas.microsoft.com/office/drawing/2014/main" id="{738F31E1-1679-EB99-7DFE-D23C39E6579B}"/>
              </a:ext>
              <a:ext uri="{C183D7F6-B498-43B3-948B-1728B52AA6E4}">
                <adec:decorative xmlns:adec="http://schemas.microsoft.com/office/drawing/2017/decorative" val="1"/>
              </a:ext>
            </a:extLst>
          </p:cNvPr>
          <p:cNvSpPr/>
          <p:nvPr/>
        </p:nvSpPr>
        <p:spPr>
          <a:xfrm>
            <a:off x="6259661" y="2239223"/>
            <a:ext cx="201168" cy="201168"/>
          </a:xfrm>
          <a:prstGeom prst="ellipse">
            <a:avLst/>
          </a:prstGeom>
          <a:solidFill>
            <a:srgbClr val="B42573"/>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3" name="Oval 22">
            <a:extLst>
              <a:ext uri="{FF2B5EF4-FFF2-40B4-BE49-F238E27FC236}">
                <a16:creationId xmlns:a16="http://schemas.microsoft.com/office/drawing/2014/main" id="{9E69CC4C-99BE-EF26-DAD9-0E1189E6FAA0}"/>
              </a:ext>
              <a:ext uri="{C183D7F6-B498-43B3-948B-1728B52AA6E4}">
                <adec:decorative xmlns:adec="http://schemas.microsoft.com/office/drawing/2017/decorative" val="1"/>
              </a:ext>
            </a:extLst>
          </p:cNvPr>
          <p:cNvSpPr/>
          <p:nvPr/>
        </p:nvSpPr>
        <p:spPr>
          <a:xfrm>
            <a:off x="6254250" y="2627069"/>
            <a:ext cx="201168" cy="201168"/>
          </a:xfrm>
          <a:prstGeom prst="ellipse">
            <a:avLst/>
          </a:prstGeom>
          <a:solidFill>
            <a:srgbClr val="E07CBD"/>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4" name="Oval 23">
            <a:extLst>
              <a:ext uri="{FF2B5EF4-FFF2-40B4-BE49-F238E27FC236}">
                <a16:creationId xmlns:a16="http://schemas.microsoft.com/office/drawing/2014/main" id="{D0DF64C4-4B9E-437C-4200-F297174C4624}"/>
              </a:ext>
              <a:ext uri="{C183D7F6-B498-43B3-948B-1728B52AA6E4}">
                <adec:decorative xmlns:adec="http://schemas.microsoft.com/office/drawing/2017/decorative" val="1"/>
              </a:ext>
            </a:extLst>
          </p:cNvPr>
          <p:cNvSpPr/>
          <p:nvPr/>
        </p:nvSpPr>
        <p:spPr>
          <a:xfrm>
            <a:off x="6253116" y="3000426"/>
            <a:ext cx="201168" cy="201168"/>
          </a:xfrm>
          <a:prstGeom prst="ellipse">
            <a:avLst/>
          </a:prstGeom>
          <a:solidFill>
            <a:srgbClr val="EFC6E4"/>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Tree>
    <p:extLst>
      <p:ext uri="{BB962C8B-B14F-4D97-AF65-F5344CB8AC3E}">
        <p14:creationId xmlns:p14="http://schemas.microsoft.com/office/powerpoint/2010/main" val="217724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3E23-D430-A854-2F56-AD4FB6B5B1B7}"/>
            </a:ext>
          </a:extLst>
        </p:cNvPr>
        <p:cNvGrpSpPr/>
        <p:nvPr/>
      </p:nvGrpSpPr>
      <p:grpSpPr>
        <a:xfrm>
          <a:off x="0" y="0"/>
          <a:ext cx="0" cy="0"/>
          <a:chOff x="0" y="0"/>
          <a:chExt cx="0" cy="0"/>
        </a:xfrm>
      </p:grpSpPr>
      <p:sp>
        <p:nvSpPr>
          <p:cNvPr id="24" name="Rounded Rectangle 23">
            <a:extLst>
              <a:ext uri="{FF2B5EF4-FFF2-40B4-BE49-F238E27FC236}">
                <a16:creationId xmlns:a16="http://schemas.microsoft.com/office/drawing/2014/main" id="{3E2B24BA-A42E-ABD8-BBD2-5A7A3D272888}"/>
              </a:ext>
            </a:extLst>
          </p:cNvPr>
          <p:cNvSpPr/>
          <p:nvPr/>
        </p:nvSpPr>
        <p:spPr>
          <a:xfrm>
            <a:off x="424278" y="108461"/>
            <a:ext cx="1481712" cy="184293"/>
          </a:xfrm>
          <a:prstGeom prst="roundRect">
            <a:avLst>
              <a:gd name="adj" fmla="val 17903"/>
            </a:avLst>
          </a:prstGeom>
          <a:solidFill>
            <a:srgbClr val="063C3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Defend with dividends</a:t>
            </a:r>
          </a:p>
        </p:txBody>
      </p:sp>
      <p:sp>
        <p:nvSpPr>
          <p:cNvPr id="2" name="Title 1">
            <a:extLst>
              <a:ext uri="{FF2B5EF4-FFF2-40B4-BE49-F238E27FC236}">
                <a16:creationId xmlns:a16="http://schemas.microsoft.com/office/drawing/2014/main" id="{CE0D4A4E-B156-83F7-E896-E84C73935F6E}"/>
              </a:ext>
            </a:extLst>
          </p:cNvPr>
          <p:cNvSpPr>
            <a:spLocks noGrp="1"/>
          </p:cNvSpPr>
          <p:nvPr>
            <p:ph type="title"/>
          </p:nvPr>
        </p:nvSpPr>
        <p:spPr>
          <a:xfrm>
            <a:off x="432054" y="75580"/>
            <a:ext cx="8553247" cy="822960"/>
          </a:xfrm>
        </p:spPr>
        <p:txBody>
          <a:bodyPr/>
          <a:lstStyle/>
          <a:p>
            <a:r>
              <a:rPr lang="en-US" dirty="0"/>
              <a:t>Global dividends rose to record levels in early 2025</a:t>
            </a:r>
          </a:p>
        </p:txBody>
      </p:sp>
      <p:sp>
        <p:nvSpPr>
          <p:cNvPr id="3" name="Text Placeholder 2">
            <a:extLst>
              <a:ext uri="{FF2B5EF4-FFF2-40B4-BE49-F238E27FC236}">
                <a16:creationId xmlns:a16="http://schemas.microsoft.com/office/drawing/2014/main" id="{D88E0B5E-0A66-5B17-FFF4-4CB397D05EB5}"/>
              </a:ext>
            </a:extLst>
          </p:cNvPr>
          <p:cNvSpPr>
            <a:spLocks noGrp="1"/>
          </p:cNvSpPr>
          <p:nvPr>
            <p:ph type="body" sz="quarter" idx="15"/>
          </p:nvPr>
        </p:nvSpPr>
        <p:spPr>
          <a:xfrm>
            <a:off x="432054" y="945602"/>
            <a:ext cx="8286706" cy="571500"/>
          </a:xfrm>
        </p:spPr>
        <p:txBody>
          <a:bodyPr/>
          <a:lstStyle/>
          <a:p>
            <a:r>
              <a:rPr lang="en-US" dirty="0"/>
              <a:t>Dividend growth reflects resilience</a:t>
            </a:r>
          </a:p>
        </p:txBody>
      </p:sp>
      <p:sp>
        <p:nvSpPr>
          <p:cNvPr id="5" name="TextBox 4">
            <a:extLst>
              <a:ext uri="{FF2B5EF4-FFF2-40B4-BE49-F238E27FC236}">
                <a16:creationId xmlns:a16="http://schemas.microsoft.com/office/drawing/2014/main" id="{974A2B65-2A09-F8CB-B75D-590F02748414}"/>
              </a:ext>
            </a:extLst>
          </p:cNvPr>
          <p:cNvSpPr txBox="1"/>
          <p:nvPr/>
        </p:nvSpPr>
        <p:spPr>
          <a:xfrm>
            <a:off x="432054" y="1667998"/>
            <a:ext cx="4002787" cy="169277"/>
          </a:xfrm>
          <a:prstGeom prst="rect">
            <a:avLst/>
          </a:prstGeom>
          <a:ln w="12700">
            <a:miter lim="400000"/>
          </a:ln>
        </p:spPr>
        <p:txBody>
          <a:bodyPr wrap="square" lIns="0" tIns="0" rIns="0" bIns="0" rtlCol="0">
            <a:spAutoFit/>
          </a:bodyPr>
          <a:lstStyle/>
          <a:p>
            <a:pPr algn="l"/>
            <a:r>
              <a:rPr lang="en-US" sz="1100" b="1" dirty="0">
                <a:latin typeface="+mj-lt"/>
              </a:rPr>
              <a:t>Global dividends in the first half of each year</a:t>
            </a:r>
          </a:p>
        </p:txBody>
      </p:sp>
      <p:graphicFrame>
        <p:nvGraphicFramePr>
          <p:cNvPr id="4" name="Chart 3">
            <a:extLst>
              <a:ext uri="{FF2B5EF4-FFF2-40B4-BE49-F238E27FC236}">
                <a16:creationId xmlns:a16="http://schemas.microsoft.com/office/drawing/2014/main" id="{EE78E9C5-3663-0ABD-B671-AD1D6CD45977}"/>
              </a:ext>
            </a:extLst>
          </p:cNvPr>
          <p:cNvGraphicFramePr/>
          <p:nvPr/>
        </p:nvGraphicFramePr>
        <p:xfrm>
          <a:off x="381748" y="1712401"/>
          <a:ext cx="845829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a:extLst>
              <a:ext uri="{FF2B5EF4-FFF2-40B4-BE49-F238E27FC236}">
                <a16:creationId xmlns:a16="http://schemas.microsoft.com/office/drawing/2014/main" id="{1000B9F2-0EEE-ABFF-9C4E-56A8886C152F}"/>
              </a:ext>
            </a:extLst>
          </p:cNvPr>
          <p:cNvSpPr>
            <a:spLocks noGrp="1"/>
          </p:cNvSpPr>
          <p:nvPr>
            <p:ph type="ftr" sz="quarter" idx="10"/>
          </p:nvPr>
        </p:nvSpPr>
        <p:spPr>
          <a:xfrm>
            <a:off x="428624" y="5909450"/>
            <a:ext cx="8286706" cy="338950"/>
          </a:xfrm>
        </p:spPr>
        <p:txBody>
          <a:bodyPr/>
          <a:lstStyle/>
          <a:p>
            <a:pPr hangingPunct="1"/>
            <a:r>
              <a:rPr lang="en-US" dirty="0"/>
              <a:t>Sources: Capital Group, Exchange Data International, FactSet. As of 6/30/25. Based on dividend payments of the world’s largest 1,600 companies by market capitalization as of March 31, 2025, on a free-float-adjusted basis.</a:t>
            </a:r>
          </a:p>
        </p:txBody>
      </p:sp>
      <p:sp>
        <p:nvSpPr>
          <p:cNvPr id="6" name="Slide Number Placeholder 5">
            <a:extLst>
              <a:ext uri="{FF2B5EF4-FFF2-40B4-BE49-F238E27FC236}">
                <a16:creationId xmlns:a16="http://schemas.microsoft.com/office/drawing/2014/main" id="{0AD5B759-7FA1-13D0-F54A-F5E92E985009}"/>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15</a:t>
            </a:fld>
            <a:endParaRPr lang="en-US" sz="800" dirty="0"/>
          </a:p>
        </p:txBody>
      </p:sp>
      <p:sp>
        <p:nvSpPr>
          <p:cNvPr id="14" name="TextBox 13">
            <a:extLst>
              <a:ext uri="{FF2B5EF4-FFF2-40B4-BE49-F238E27FC236}">
                <a16:creationId xmlns:a16="http://schemas.microsoft.com/office/drawing/2014/main" id="{98302384-98EC-1AC6-2694-266073103E92}"/>
              </a:ext>
              <a:ext uri="{C183D7F6-B498-43B3-948B-1728B52AA6E4}">
                <adec:decorative xmlns:adec="http://schemas.microsoft.com/office/drawing/2017/decorative" val="1"/>
              </a:ext>
            </a:extLst>
          </p:cNvPr>
          <p:cNvSpPr txBox="1"/>
          <p:nvPr/>
        </p:nvSpPr>
        <p:spPr>
          <a:xfrm>
            <a:off x="288056" y="2012888"/>
            <a:ext cx="925830" cy="215444"/>
          </a:xfrm>
          <a:prstGeom prst="rect">
            <a:avLst/>
          </a:prstGeom>
          <a:solidFill>
            <a:schemeClr val="bg1"/>
          </a:solidFill>
          <a:ln w="12700">
            <a:miter lim="400000"/>
          </a:ln>
        </p:spPr>
        <p:txBody>
          <a:bodyPr wrap="square">
            <a:spAutoFit/>
          </a:bodyPr>
          <a:lstStyle/>
          <a:p>
            <a:r>
              <a:rPr lang="en-US" sz="800" b="0" i="0" dirty="0">
                <a:solidFill>
                  <a:schemeClr val="tx1"/>
                </a:solidFill>
                <a:effectLst/>
                <a:latin typeface="+mj-lt"/>
              </a:rPr>
              <a:t>$1,400 </a:t>
            </a:r>
            <a:r>
              <a:rPr lang="en-US" sz="800" dirty="0"/>
              <a:t>(billion)</a:t>
            </a:r>
            <a:endParaRPr lang="en-US" sz="800" dirty="0">
              <a:solidFill>
                <a:schemeClr val="tx1"/>
              </a:solidFill>
              <a:latin typeface="+mj-lt"/>
            </a:endParaRPr>
          </a:p>
        </p:txBody>
      </p:sp>
      <p:sp>
        <p:nvSpPr>
          <p:cNvPr id="8" name="TextBox 7">
            <a:extLst>
              <a:ext uri="{FF2B5EF4-FFF2-40B4-BE49-F238E27FC236}">
                <a16:creationId xmlns:a16="http://schemas.microsoft.com/office/drawing/2014/main" id="{986ED519-E553-8903-1AA4-CA0751061587}"/>
              </a:ext>
              <a:ext uri="{C183D7F6-B498-43B3-948B-1728B52AA6E4}">
                <adec:decorative xmlns:adec="http://schemas.microsoft.com/office/drawing/2017/decorative" val="1"/>
              </a:ext>
            </a:extLst>
          </p:cNvPr>
          <p:cNvSpPr txBox="1"/>
          <p:nvPr/>
        </p:nvSpPr>
        <p:spPr>
          <a:xfrm>
            <a:off x="2451666" y="123663"/>
            <a:ext cx="1190838"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Policy beneficiaries</a:t>
            </a:r>
          </a:p>
        </p:txBody>
      </p:sp>
      <p:sp>
        <p:nvSpPr>
          <p:cNvPr id="10" name="Oval 9">
            <a:extLst>
              <a:ext uri="{FF2B5EF4-FFF2-40B4-BE49-F238E27FC236}">
                <a16:creationId xmlns:a16="http://schemas.microsoft.com/office/drawing/2014/main" id="{E3446458-6FF7-8355-08C8-95A934762FF6}"/>
              </a:ext>
              <a:ext uri="{C183D7F6-B498-43B3-948B-1728B52AA6E4}">
                <adec:decorative xmlns:adec="http://schemas.microsoft.com/office/drawing/2017/decorative" val="1"/>
              </a:ext>
            </a:extLst>
          </p:cNvPr>
          <p:cNvSpPr/>
          <p:nvPr/>
        </p:nvSpPr>
        <p:spPr>
          <a:xfrm>
            <a:off x="3752603"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2" name="Oval 11">
            <a:extLst>
              <a:ext uri="{FF2B5EF4-FFF2-40B4-BE49-F238E27FC236}">
                <a16:creationId xmlns:a16="http://schemas.microsoft.com/office/drawing/2014/main" id="{27AB898E-5C33-28A1-8EA3-C054DEBB86EB}"/>
              </a:ext>
              <a:ext uri="{C183D7F6-B498-43B3-948B-1728B52AA6E4}">
                <adec:decorative xmlns:adec="http://schemas.microsoft.com/office/drawing/2017/decorative" val="1"/>
              </a:ext>
            </a:extLst>
          </p:cNvPr>
          <p:cNvSpPr/>
          <p:nvPr/>
        </p:nvSpPr>
        <p:spPr>
          <a:xfrm>
            <a:off x="5651638"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6" name="Oval 15">
            <a:extLst>
              <a:ext uri="{FF2B5EF4-FFF2-40B4-BE49-F238E27FC236}">
                <a16:creationId xmlns:a16="http://schemas.microsoft.com/office/drawing/2014/main" id="{1CDFBBE9-7406-BB8F-1D1B-3FA74F7AD545}"/>
              </a:ext>
              <a:ext uri="{C183D7F6-B498-43B3-948B-1728B52AA6E4}">
                <adec:decorative xmlns:adec="http://schemas.microsoft.com/office/drawing/2017/decorative" val="1"/>
              </a:ext>
            </a:extLst>
          </p:cNvPr>
          <p:cNvSpPr/>
          <p:nvPr/>
        </p:nvSpPr>
        <p:spPr>
          <a:xfrm>
            <a:off x="2145314"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7" name="TextBox 16">
            <a:extLst>
              <a:ext uri="{FF2B5EF4-FFF2-40B4-BE49-F238E27FC236}">
                <a16:creationId xmlns:a16="http://schemas.microsoft.com/office/drawing/2014/main" id="{6AD73A3E-34CF-28E2-B089-C3345CFA8EB0}"/>
              </a:ext>
              <a:ext uri="{C183D7F6-B498-43B3-948B-1728B52AA6E4}">
                <adec:decorative xmlns:adec="http://schemas.microsoft.com/office/drawing/2017/decorative" val="1"/>
              </a:ext>
            </a:extLst>
          </p:cNvPr>
          <p:cNvSpPr txBox="1"/>
          <p:nvPr/>
        </p:nvSpPr>
        <p:spPr>
          <a:xfrm>
            <a:off x="4056156" y="123663"/>
            <a:ext cx="1595482"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Yields know no borders</a:t>
            </a:r>
          </a:p>
        </p:txBody>
      </p:sp>
      <p:sp>
        <p:nvSpPr>
          <p:cNvPr id="21" name="TextBox 20">
            <a:extLst>
              <a:ext uri="{FF2B5EF4-FFF2-40B4-BE49-F238E27FC236}">
                <a16:creationId xmlns:a16="http://schemas.microsoft.com/office/drawing/2014/main" id="{5318402A-3CDA-1DC7-1904-D15B2ECEF276}"/>
              </a:ext>
              <a:ext uri="{C183D7F6-B498-43B3-948B-1728B52AA6E4}">
                <adec:decorative xmlns:adec="http://schemas.microsoft.com/office/drawing/2017/decorative" val="1"/>
              </a:ext>
            </a:extLst>
          </p:cNvPr>
          <p:cNvSpPr txBox="1"/>
          <p:nvPr/>
        </p:nvSpPr>
        <p:spPr>
          <a:xfrm>
            <a:off x="5953560" y="123663"/>
            <a:ext cx="1414233"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Financials, repriced</a:t>
            </a:r>
          </a:p>
        </p:txBody>
      </p:sp>
      <p:sp>
        <p:nvSpPr>
          <p:cNvPr id="13" name="TextBox 12">
            <a:extLst>
              <a:ext uri="{FF2B5EF4-FFF2-40B4-BE49-F238E27FC236}">
                <a16:creationId xmlns:a16="http://schemas.microsoft.com/office/drawing/2014/main" id="{4FEDCA01-CC45-C0B1-D283-29FDE0637EC3}"/>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03749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68D5-AD0A-B6C5-3D84-68116EBD58DE}"/>
            </a:ext>
          </a:extLst>
        </p:cNvPr>
        <p:cNvGrpSpPr/>
        <p:nvPr/>
      </p:nvGrpSpPr>
      <p:grpSpPr>
        <a:xfrm>
          <a:off x="0" y="0"/>
          <a:ext cx="0" cy="0"/>
          <a:chOff x="0" y="0"/>
          <a:chExt cx="0" cy="0"/>
        </a:xfrm>
      </p:grpSpPr>
      <p:sp>
        <p:nvSpPr>
          <p:cNvPr id="72" name="Rounded Rectangle 71">
            <a:extLst>
              <a:ext uri="{FF2B5EF4-FFF2-40B4-BE49-F238E27FC236}">
                <a16:creationId xmlns:a16="http://schemas.microsoft.com/office/drawing/2014/main" id="{93EE37E9-801E-31C3-2846-20C1B64EF4D4}"/>
              </a:ext>
            </a:extLst>
          </p:cNvPr>
          <p:cNvSpPr/>
          <p:nvPr/>
        </p:nvSpPr>
        <p:spPr>
          <a:xfrm>
            <a:off x="424278" y="108461"/>
            <a:ext cx="1481712" cy="184293"/>
          </a:xfrm>
          <a:prstGeom prst="roundRect">
            <a:avLst>
              <a:gd name="adj" fmla="val 17903"/>
            </a:avLst>
          </a:prstGeom>
          <a:solidFill>
            <a:srgbClr val="063C3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Defend with dividends</a:t>
            </a:r>
          </a:p>
        </p:txBody>
      </p:sp>
      <p:sp>
        <p:nvSpPr>
          <p:cNvPr id="2" name="Title 1">
            <a:extLst>
              <a:ext uri="{FF2B5EF4-FFF2-40B4-BE49-F238E27FC236}">
                <a16:creationId xmlns:a16="http://schemas.microsoft.com/office/drawing/2014/main" id="{B9044774-16D3-348C-99BF-20465CFB40F3}"/>
              </a:ext>
            </a:extLst>
          </p:cNvPr>
          <p:cNvSpPr>
            <a:spLocks noGrp="1"/>
          </p:cNvSpPr>
          <p:nvPr>
            <p:ph type="title"/>
          </p:nvPr>
        </p:nvSpPr>
        <p:spPr/>
        <p:txBody>
          <a:bodyPr/>
          <a:lstStyle/>
          <a:p>
            <a:r>
              <a:rPr lang="en-US" dirty="0"/>
              <a:t>Dividends may be relevant for the first time in decades</a:t>
            </a:r>
          </a:p>
        </p:txBody>
      </p:sp>
      <p:sp>
        <p:nvSpPr>
          <p:cNvPr id="3" name="Text Placeholder 2">
            <a:extLst>
              <a:ext uri="{FF2B5EF4-FFF2-40B4-BE49-F238E27FC236}">
                <a16:creationId xmlns:a16="http://schemas.microsoft.com/office/drawing/2014/main" id="{822418A7-29EE-E60C-8650-EDF5E9FA79AC}"/>
              </a:ext>
            </a:extLst>
          </p:cNvPr>
          <p:cNvSpPr>
            <a:spLocks noGrp="1"/>
          </p:cNvSpPr>
          <p:nvPr>
            <p:ph type="body" sz="quarter" idx="15"/>
          </p:nvPr>
        </p:nvSpPr>
        <p:spPr/>
        <p:txBody>
          <a:bodyPr/>
          <a:lstStyle/>
          <a:p>
            <a:r>
              <a:rPr lang="en-US" dirty="0"/>
              <a:t>History has shown that dividends are a key part of total return</a:t>
            </a:r>
          </a:p>
        </p:txBody>
      </p:sp>
      <p:sp>
        <p:nvSpPr>
          <p:cNvPr id="7" name="TextBox 6">
            <a:extLst>
              <a:ext uri="{FF2B5EF4-FFF2-40B4-BE49-F238E27FC236}">
                <a16:creationId xmlns:a16="http://schemas.microsoft.com/office/drawing/2014/main" id="{5BA3DF84-DB76-D1CA-D8B0-D2BF3AEB219D}"/>
              </a:ext>
            </a:extLst>
          </p:cNvPr>
          <p:cNvSpPr txBox="1"/>
          <p:nvPr/>
        </p:nvSpPr>
        <p:spPr>
          <a:xfrm>
            <a:off x="432054" y="1667998"/>
            <a:ext cx="4002787" cy="169277"/>
          </a:xfrm>
          <a:prstGeom prst="rect">
            <a:avLst/>
          </a:prstGeom>
          <a:ln w="12700">
            <a:miter lim="400000"/>
          </a:ln>
        </p:spPr>
        <p:txBody>
          <a:bodyPr wrap="square" lIns="0" tIns="0" rIns="0" bIns="0" rtlCol="0">
            <a:spAutoFit/>
          </a:bodyPr>
          <a:lstStyle/>
          <a:p>
            <a:pPr algn="l"/>
            <a:r>
              <a:rPr lang="en-US" sz="1100" b="1" dirty="0">
                <a:latin typeface="+mj-lt"/>
              </a:rPr>
              <a:t>Dividends have comprised 36% of total returns since 1926</a:t>
            </a:r>
          </a:p>
        </p:txBody>
      </p:sp>
      <p:sp>
        <p:nvSpPr>
          <p:cNvPr id="15" name="Rectangle 14">
            <a:extLst>
              <a:ext uri="{FF2B5EF4-FFF2-40B4-BE49-F238E27FC236}">
                <a16:creationId xmlns:a16="http://schemas.microsoft.com/office/drawing/2014/main" id="{98E2DC69-F445-00CA-6ABF-F21BD5C2ED27}"/>
              </a:ext>
              <a:ext uri="{C183D7F6-B498-43B3-948B-1728B52AA6E4}">
                <adec:decorative xmlns:adec="http://schemas.microsoft.com/office/drawing/2017/decorative" val="1"/>
              </a:ext>
            </a:extLst>
          </p:cNvPr>
          <p:cNvSpPr/>
          <p:nvPr/>
        </p:nvSpPr>
        <p:spPr>
          <a:xfrm>
            <a:off x="3969041" y="2460118"/>
            <a:ext cx="385807" cy="344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descr="Need alt text">
            <a:extLst>
              <a:ext uri="{FF2B5EF4-FFF2-40B4-BE49-F238E27FC236}">
                <a16:creationId xmlns:a16="http://schemas.microsoft.com/office/drawing/2014/main" id="{EFA860F2-8FA9-0FBC-54B2-B4381B77A357}"/>
              </a:ext>
            </a:extLst>
          </p:cNvPr>
          <p:cNvGraphicFramePr/>
          <p:nvPr/>
        </p:nvGraphicFramePr>
        <p:xfrm>
          <a:off x="425899" y="2404535"/>
          <a:ext cx="3958143" cy="314646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7B968E36-BE41-F64A-74A8-8CFFE8F05B42}"/>
              </a:ext>
              <a:ext uri="{C183D7F6-B498-43B3-948B-1728B52AA6E4}">
                <adec:decorative xmlns:adec="http://schemas.microsoft.com/office/drawing/2017/decorative" val="1"/>
              </a:ext>
            </a:extLst>
          </p:cNvPr>
          <p:cNvSpPr txBox="1"/>
          <p:nvPr/>
        </p:nvSpPr>
        <p:spPr>
          <a:xfrm>
            <a:off x="3969040" y="2449344"/>
            <a:ext cx="385807" cy="338554"/>
          </a:xfrm>
          <a:prstGeom prst="rect">
            <a:avLst/>
          </a:prstGeom>
          <a:noFill/>
        </p:spPr>
        <p:txBody>
          <a:bodyPr wrap="square" lIns="0" rIns="0" rtlCol="0">
            <a:spAutoFit/>
          </a:bodyPr>
          <a:lstStyle/>
          <a:p>
            <a:pPr algn="ctr"/>
            <a:r>
              <a:rPr lang="en-US" sz="800" b="1" dirty="0">
                <a:latin typeface="+mj-lt"/>
              </a:rPr>
              <a:t>98-year period</a:t>
            </a:r>
          </a:p>
        </p:txBody>
      </p:sp>
      <p:sp>
        <p:nvSpPr>
          <p:cNvPr id="18" name="TextBox 17">
            <a:extLst>
              <a:ext uri="{FF2B5EF4-FFF2-40B4-BE49-F238E27FC236}">
                <a16:creationId xmlns:a16="http://schemas.microsoft.com/office/drawing/2014/main" id="{5940BE51-308D-7CA4-BB9A-163ED988AF9D}"/>
              </a:ext>
              <a:ext uri="{C183D7F6-B498-43B3-948B-1728B52AA6E4}">
                <adec:decorative xmlns:adec="http://schemas.microsoft.com/office/drawing/2017/decorative" val="1"/>
              </a:ext>
            </a:extLst>
          </p:cNvPr>
          <p:cNvSpPr txBox="1"/>
          <p:nvPr/>
        </p:nvSpPr>
        <p:spPr>
          <a:xfrm>
            <a:off x="971664" y="4884864"/>
            <a:ext cx="1804276" cy="407804"/>
          </a:xfrm>
          <a:prstGeom prst="rect">
            <a:avLst/>
          </a:prstGeom>
          <a:ln w="12700">
            <a:miter lim="400000"/>
          </a:ln>
        </p:spPr>
        <p:txBody>
          <a:bodyPr wrap="square" lIns="0" tIns="0" rIns="0" bIns="0" rtlCol="0">
            <a:spAutoFit/>
          </a:bodyPr>
          <a:lstStyle/>
          <a:p>
            <a:pPr algn="l">
              <a:spcAft>
                <a:spcPts val="300"/>
              </a:spcAft>
            </a:pPr>
            <a:r>
              <a:rPr lang="en-US" sz="800" dirty="0">
                <a:solidFill>
                  <a:schemeClr val="tx1"/>
                </a:solidFill>
                <a:latin typeface="+mn-lt"/>
              </a:rPr>
              <a:t>S&amp;P 500 price only (no dividends)	</a:t>
            </a:r>
          </a:p>
          <a:p>
            <a:pPr algn="l">
              <a:spcAft>
                <a:spcPts val="300"/>
              </a:spcAft>
            </a:pPr>
            <a:r>
              <a:rPr lang="en-US" sz="800" dirty="0">
                <a:solidFill>
                  <a:schemeClr val="tx1"/>
                </a:solidFill>
                <a:latin typeface="+mn-lt"/>
              </a:rPr>
              <a:t>S&amp;P 500 dividend contribution to total return</a:t>
            </a:r>
          </a:p>
        </p:txBody>
      </p:sp>
      <p:sp>
        <p:nvSpPr>
          <p:cNvPr id="19" name="Rectangle 18">
            <a:extLst>
              <a:ext uri="{FF2B5EF4-FFF2-40B4-BE49-F238E27FC236}">
                <a16:creationId xmlns:a16="http://schemas.microsoft.com/office/drawing/2014/main" id="{EA89AA7E-1DDE-CDBD-E864-0B8243B0A8CF}"/>
              </a:ext>
              <a:ext uri="{C183D7F6-B498-43B3-948B-1728B52AA6E4}">
                <adec:decorative xmlns:adec="http://schemas.microsoft.com/office/drawing/2017/decorative" val="1"/>
              </a:ext>
            </a:extLst>
          </p:cNvPr>
          <p:cNvSpPr/>
          <p:nvPr/>
        </p:nvSpPr>
        <p:spPr>
          <a:xfrm>
            <a:off x="829982" y="4891387"/>
            <a:ext cx="97520" cy="97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0" name="Rectangle 19">
            <a:extLst>
              <a:ext uri="{FF2B5EF4-FFF2-40B4-BE49-F238E27FC236}">
                <a16:creationId xmlns:a16="http://schemas.microsoft.com/office/drawing/2014/main" id="{E3E4F78B-8095-9D27-9792-F3926509DF91}"/>
              </a:ext>
              <a:ext uri="{C183D7F6-B498-43B3-948B-1728B52AA6E4}">
                <adec:decorative xmlns:adec="http://schemas.microsoft.com/office/drawing/2017/decorative" val="1"/>
              </a:ext>
            </a:extLst>
          </p:cNvPr>
          <p:cNvSpPr/>
          <p:nvPr/>
        </p:nvSpPr>
        <p:spPr>
          <a:xfrm>
            <a:off x="829982" y="5061015"/>
            <a:ext cx="97520" cy="97520"/>
          </a:xfrm>
          <a:prstGeom prst="rect">
            <a:avLst/>
          </a:prstGeom>
          <a:solidFill>
            <a:schemeClr val="accent1">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1" name="TextBox 20">
            <a:extLst>
              <a:ext uri="{FF2B5EF4-FFF2-40B4-BE49-F238E27FC236}">
                <a16:creationId xmlns:a16="http://schemas.microsoft.com/office/drawing/2014/main" id="{060B3F5E-3B24-9DFB-B822-E3586B5F9764}"/>
              </a:ext>
              <a:ext uri="{C183D7F6-B498-43B3-948B-1728B52AA6E4}">
                <adec:decorative xmlns:adec="http://schemas.microsoft.com/office/drawing/2017/decorative" val="1"/>
              </a:ext>
            </a:extLst>
          </p:cNvPr>
          <p:cNvSpPr txBox="1"/>
          <p:nvPr/>
        </p:nvSpPr>
        <p:spPr>
          <a:xfrm>
            <a:off x="2881457" y="4474284"/>
            <a:ext cx="412750" cy="212366"/>
          </a:xfrm>
          <a:prstGeom prst="rect">
            <a:avLst/>
          </a:prstGeom>
          <a:solidFill>
            <a:srgbClr val="FFFFFF"/>
          </a:solidFill>
          <a:ln w="12700">
            <a:miter lim="400000"/>
          </a:ln>
        </p:spPr>
        <p:txBody>
          <a:bodyPr wrap="square" lIns="0" tIns="27432" rIns="0" bIns="45720" rtlCol="0">
            <a:spAutoFit/>
          </a:bodyPr>
          <a:lstStyle/>
          <a:p>
            <a:r>
              <a:rPr lang="en-US" sz="900" b="1" dirty="0">
                <a:solidFill>
                  <a:schemeClr val="tx1"/>
                </a:solidFill>
                <a:latin typeface="+mn-lt"/>
              </a:rPr>
              <a:t>N/A*</a:t>
            </a:r>
          </a:p>
        </p:txBody>
      </p:sp>
      <p:sp>
        <p:nvSpPr>
          <p:cNvPr id="22" name="TextBox 21">
            <a:extLst>
              <a:ext uri="{FF2B5EF4-FFF2-40B4-BE49-F238E27FC236}">
                <a16:creationId xmlns:a16="http://schemas.microsoft.com/office/drawing/2014/main" id="{70F30FF7-4349-ADF9-5634-E04900F58025}"/>
              </a:ext>
              <a:ext uri="{C183D7F6-B498-43B3-948B-1728B52AA6E4}">
                <adec:decorative xmlns:adec="http://schemas.microsoft.com/office/drawing/2017/decorative" val="1"/>
              </a:ext>
            </a:extLst>
          </p:cNvPr>
          <p:cNvSpPr txBox="1"/>
          <p:nvPr/>
        </p:nvSpPr>
        <p:spPr>
          <a:xfrm>
            <a:off x="668217" y="4191721"/>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66</a:t>
            </a:r>
          </a:p>
        </p:txBody>
      </p:sp>
      <p:sp>
        <p:nvSpPr>
          <p:cNvPr id="23" name="TextBox 22">
            <a:extLst>
              <a:ext uri="{FF2B5EF4-FFF2-40B4-BE49-F238E27FC236}">
                <a16:creationId xmlns:a16="http://schemas.microsoft.com/office/drawing/2014/main" id="{71DF4B61-26D5-3445-20A5-03FDBEE0D86E}"/>
              </a:ext>
              <a:ext uri="{C183D7F6-B498-43B3-948B-1728B52AA6E4}">
                <adec:decorative xmlns:adec="http://schemas.microsoft.com/office/drawing/2017/decorative" val="1"/>
              </a:ext>
            </a:extLst>
          </p:cNvPr>
          <p:cNvSpPr txBox="1"/>
          <p:nvPr/>
        </p:nvSpPr>
        <p:spPr>
          <a:xfrm>
            <a:off x="1045448" y="4239622"/>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27</a:t>
            </a:r>
          </a:p>
        </p:txBody>
      </p:sp>
      <p:sp>
        <p:nvSpPr>
          <p:cNvPr id="24" name="TextBox 23">
            <a:extLst>
              <a:ext uri="{FF2B5EF4-FFF2-40B4-BE49-F238E27FC236}">
                <a16:creationId xmlns:a16="http://schemas.microsoft.com/office/drawing/2014/main" id="{D804300B-D7A7-CBA5-CAC2-F064C666836A}"/>
              </a:ext>
              <a:ext uri="{C183D7F6-B498-43B3-948B-1728B52AA6E4}">
                <adec:decorative xmlns:adec="http://schemas.microsoft.com/office/drawing/2017/decorative" val="1"/>
              </a:ext>
            </a:extLst>
          </p:cNvPr>
          <p:cNvSpPr txBox="1"/>
          <p:nvPr/>
        </p:nvSpPr>
        <p:spPr>
          <a:xfrm>
            <a:off x="1422679" y="4423302"/>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42</a:t>
            </a:r>
          </a:p>
        </p:txBody>
      </p:sp>
      <p:sp>
        <p:nvSpPr>
          <p:cNvPr id="25" name="TextBox 24">
            <a:extLst>
              <a:ext uri="{FF2B5EF4-FFF2-40B4-BE49-F238E27FC236}">
                <a16:creationId xmlns:a16="http://schemas.microsoft.com/office/drawing/2014/main" id="{7C5009A0-D2FC-D8E9-B4AA-005F13F4D4C2}"/>
              </a:ext>
              <a:ext uri="{C183D7F6-B498-43B3-948B-1728B52AA6E4}">
                <adec:decorative xmlns:adec="http://schemas.microsoft.com/office/drawing/2017/decorative" val="1"/>
              </a:ext>
            </a:extLst>
          </p:cNvPr>
          <p:cNvSpPr txBox="1"/>
          <p:nvPr/>
        </p:nvSpPr>
        <p:spPr>
          <a:xfrm>
            <a:off x="1781323" y="4319400"/>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72</a:t>
            </a:r>
          </a:p>
        </p:txBody>
      </p:sp>
      <p:sp>
        <p:nvSpPr>
          <p:cNvPr id="26" name="TextBox 25">
            <a:extLst>
              <a:ext uri="{FF2B5EF4-FFF2-40B4-BE49-F238E27FC236}">
                <a16:creationId xmlns:a16="http://schemas.microsoft.com/office/drawing/2014/main" id="{407DCF26-204C-B8B9-38A6-B714BF0C53A9}"/>
              </a:ext>
              <a:ext uri="{C183D7F6-B498-43B3-948B-1728B52AA6E4}">
                <adec:decorative xmlns:adec="http://schemas.microsoft.com/office/drawing/2017/decorative" val="1"/>
              </a:ext>
            </a:extLst>
          </p:cNvPr>
          <p:cNvSpPr txBox="1"/>
          <p:nvPr/>
        </p:nvSpPr>
        <p:spPr>
          <a:xfrm>
            <a:off x="2158554" y="4319400"/>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25</a:t>
            </a:r>
          </a:p>
        </p:txBody>
      </p:sp>
      <p:sp>
        <p:nvSpPr>
          <p:cNvPr id="27" name="TextBox 26">
            <a:extLst>
              <a:ext uri="{FF2B5EF4-FFF2-40B4-BE49-F238E27FC236}">
                <a16:creationId xmlns:a16="http://schemas.microsoft.com/office/drawing/2014/main" id="{9FBFF236-292C-77C3-84FF-51D2726AD5B3}"/>
              </a:ext>
              <a:ext uri="{C183D7F6-B498-43B3-948B-1728B52AA6E4}">
                <adec:decorative xmlns:adec="http://schemas.microsoft.com/office/drawing/2017/decorative" val="1"/>
              </a:ext>
            </a:extLst>
          </p:cNvPr>
          <p:cNvSpPr txBox="1"/>
          <p:nvPr/>
        </p:nvSpPr>
        <p:spPr>
          <a:xfrm>
            <a:off x="2535336" y="4529485"/>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14</a:t>
            </a:r>
          </a:p>
        </p:txBody>
      </p:sp>
      <p:sp>
        <p:nvSpPr>
          <p:cNvPr id="28" name="TextBox 27">
            <a:extLst>
              <a:ext uri="{FF2B5EF4-FFF2-40B4-BE49-F238E27FC236}">
                <a16:creationId xmlns:a16="http://schemas.microsoft.com/office/drawing/2014/main" id="{07D4B46F-9522-5952-CC78-A83D3E393C98}"/>
              </a:ext>
              <a:ext uri="{C183D7F6-B498-43B3-948B-1728B52AA6E4}">
                <adec:decorative xmlns:adec="http://schemas.microsoft.com/office/drawing/2017/decorative" val="1"/>
              </a:ext>
            </a:extLst>
          </p:cNvPr>
          <p:cNvSpPr txBox="1"/>
          <p:nvPr/>
        </p:nvSpPr>
        <p:spPr>
          <a:xfrm>
            <a:off x="3271063" y="4542060"/>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16</a:t>
            </a:r>
          </a:p>
        </p:txBody>
      </p:sp>
      <p:sp>
        <p:nvSpPr>
          <p:cNvPr id="29" name="TextBox 28">
            <a:extLst>
              <a:ext uri="{FF2B5EF4-FFF2-40B4-BE49-F238E27FC236}">
                <a16:creationId xmlns:a16="http://schemas.microsoft.com/office/drawing/2014/main" id="{87E5E642-74BF-78DD-8FD8-3F6724F3E1C5}"/>
              </a:ext>
              <a:ext uri="{C183D7F6-B498-43B3-948B-1728B52AA6E4}">
                <adec:decorative xmlns:adec="http://schemas.microsoft.com/office/drawing/2017/decorative" val="1"/>
              </a:ext>
            </a:extLst>
          </p:cNvPr>
          <p:cNvSpPr txBox="1"/>
          <p:nvPr/>
        </p:nvSpPr>
        <p:spPr>
          <a:xfrm>
            <a:off x="3650257" y="4593946"/>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11</a:t>
            </a:r>
          </a:p>
        </p:txBody>
      </p:sp>
      <p:sp>
        <p:nvSpPr>
          <p:cNvPr id="30" name="TextBox 29">
            <a:extLst>
              <a:ext uri="{FF2B5EF4-FFF2-40B4-BE49-F238E27FC236}">
                <a16:creationId xmlns:a16="http://schemas.microsoft.com/office/drawing/2014/main" id="{531BE775-C328-468C-E12F-236C0475640F}"/>
              </a:ext>
              <a:ext uri="{C183D7F6-B498-43B3-948B-1728B52AA6E4}">
                <adec:decorative xmlns:adec="http://schemas.microsoft.com/office/drawing/2017/decorative" val="1"/>
              </a:ext>
            </a:extLst>
          </p:cNvPr>
          <p:cNvSpPr txBox="1"/>
          <p:nvPr/>
        </p:nvSpPr>
        <p:spPr>
          <a:xfrm>
            <a:off x="4029908" y="4372440"/>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36</a:t>
            </a:r>
          </a:p>
        </p:txBody>
      </p:sp>
      <p:sp>
        <p:nvSpPr>
          <p:cNvPr id="36" name="TextBox 35">
            <a:extLst>
              <a:ext uri="{FF2B5EF4-FFF2-40B4-BE49-F238E27FC236}">
                <a16:creationId xmlns:a16="http://schemas.microsoft.com/office/drawing/2014/main" id="{2AA1ECAF-34B8-0262-252C-957DA2379817}"/>
              </a:ext>
              <a:ext uri="{C183D7F6-B498-43B3-948B-1728B52AA6E4}">
                <adec:decorative xmlns:adec="http://schemas.microsoft.com/office/drawing/2017/decorative" val="1"/>
              </a:ext>
            </a:extLst>
          </p:cNvPr>
          <p:cNvSpPr txBox="1"/>
          <p:nvPr/>
        </p:nvSpPr>
        <p:spPr>
          <a:xfrm>
            <a:off x="425898" y="2404535"/>
            <a:ext cx="259932" cy="123111"/>
          </a:xfrm>
          <a:prstGeom prst="rect">
            <a:avLst/>
          </a:prstGeom>
          <a:solidFill>
            <a:schemeClr val="bg1"/>
          </a:solidFill>
          <a:ln w="12700">
            <a:miter lim="400000"/>
          </a:ln>
        </p:spPr>
        <p:txBody>
          <a:bodyPr wrap="square" lIns="0" tIns="0" rIns="0" bIns="0" rtlCol="0">
            <a:spAutoFit/>
          </a:bodyPr>
          <a:lstStyle/>
          <a:p>
            <a:pPr algn="l"/>
            <a:r>
              <a:rPr lang="en-US" sz="800" dirty="0">
                <a:solidFill>
                  <a:schemeClr val="tx1"/>
                </a:solidFill>
                <a:latin typeface="+mn-lt"/>
              </a:rPr>
              <a:t>20%</a:t>
            </a:r>
          </a:p>
        </p:txBody>
      </p:sp>
      <p:sp>
        <p:nvSpPr>
          <p:cNvPr id="10" name="TextBox 9">
            <a:extLst>
              <a:ext uri="{FF2B5EF4-FFF2-40B4-BE49-F238E27FC236}">
                <a16:creationId xmlns:a16="http://schemas.microsoft.com/office/drawing/2014/main" id="{8A52E394-4D13-F944-CA1A-9AA1AAC686AA}"/>
              </a:ext>
              <a:ext uri="{C183D7F6-B498-43B3-948B-1728B52AA6E4}">
                <adec:decorative xmlns:adec="http://schemas.microsoft.com/office/drawing/2017/decorative" val="1"/>
              </a:ext>
            </a:extLst>
          </p:cNvPr>
          <p:cNvSpPr txBox="1"/>
          <p:nvPr/>
        </p:nvSpPr>
        <p:spPr>
          <a:xfrm>
            <a:off x="3622750" y="5347362"/>
            <a:ext cx="385807" cy="246221"/>
          </a:xfrm>
          <a:prstGeom prst="rect">
            <a:avLst/>
          </a:prstGeom>
          <a:noFill/>
          <a:ln w="12700">
            <a:miter lim="400000"/>
          </a:ln>
        </p:spPr>
        <p:txBody>
          <a:bodyPr wrap="square" lIns="0" tIns="0" rIns="0" bIns="0" rtlCol="0">
            <a:spAutoFit/>
          </a:bodyPr>
          <a:lstStyle/>
          <a:p>
            <a:r>
              <a:rPr lang="en-US" sz="800" dirty="0">
                <a:solidFill>
                  <a:schemeClr val="tx1"/>
                </a:solidFill>
                <a:latin typeface="+mn-lt"/>
              </a:rPr>
              <a:t>2020– Dec ’24</a:t>
            </a:r>
          </a:p>
        </p:txBody>
      </p:sp>
      <p:sp>
        <p:nvSpPr>
          <p:cNvPr id="38" name="TextBox 37">
            <a:extLst>
              <a:ext uri="{FF2B5EF4-FFF2-40B4-BE49-F238E27FC236}">
                <a16:creationId xmlns:a16="http://schemas.microsoft.com/office/drawing/2014/main" id="{83D72426-8E49-FFFB-8AE7-7214BD67CBE2}"/>
              </a:ext>
              <a:ext uri="{C183D7F6-B498-43B3-948B-1728B52AA6E4}">
                <adec:decorative xmlns:adec="http://schemas.microsoft.com/office/drawing/2017/decorative" val="1"/>
              </a:ext>
            </a:extLst>
          </p:cNvPr>
          <p:cNvSpPr txBox="1"/>
          <p:nvPr/>
        </p:nvSpPr>
        <p:spPr>
          <a:xfrm>
            <a:off x="3969040" y="5347362"/>
            <a:ext cx="392733" cy="492443"/>
          </a:xfrm>
          <a:prstGeom prst="rect">
            <a:avLst/>
          </a:prstGeom>
          <a:noFill/>
          <a:ln w="12700">
            <a:miter lim="400000"/>
          </a:ln>
        </p:spPr>
        <p:txBody>
          <a:bodyPr wrap="square" lIns="0" tIns="0" rIns="0" bIns="0" rtlCol="0">
            <a:spAutoFit/>
          </a:bodyPr>
          <a:lstStyle/>
          <a:p>
            <a:r>
              <a:rPr lang="en-US" sz="800" dirty="0">
                <a:solidFill>
                  <a:schemeClr val="tx1"/>
                </a:solidFill>
                <a:latin typeface="+mn-lt"/>
              </a:rPr>
              <a:t>Jan 1926 through Dec ’24</a:t>
            </a:r>
          </a:p>
        </p:txBody>
      </p:sp>
      <p:sp>
        <p:nvSpPr>
          <p:cNvPr id="39" name="TextBox 38">
            <a:extLst>
              <a:ext uri="{FF2B5EF4-FFF2-40B4-BE49-F238E27FC236}">
                <a16:creationId xmlns:a16="http://schemas.microsoft.com/office/drawing/2014/main" id="{88468F4B-72A8-6FFB-0A97-A52919AE588A}"/>
              </a:ext>
              <a:ext uri="{C183D7F6-B498-43B3-948B-1728B52AA6E4}">
                <adec:decorative xmlns:adec="http://schemas.microsoft.com/office/drawing/2017/decorative" val="1"/>
              </a:ext>
            </a:extLst>
          </p:cNvPr>
          <p:cNvSpPr txBox="1"/>
          <p:nvPr/>
        </p:nvSpPr>
        <p:spPr>
          <a:xfrm>
            <a:off x="63707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’40s</a:t>
            </a:r>
          </a:p>
        </p:txBody>
      </p:sp>
      <p:sp>
        <p:nvSpPr>
          <p:cNvPr id="42" name="TextBox 41">
            <a:extLst>
              <a:ext uri="{FF2B5EF4-FFF2-40B4-BE49-F238E27FC236}">
                <a16:creationId xmlns:a16="http://schemas.microsoft.com/office/drawing/2014/main" id="{84A6B536-2ED6-1F8F-03A5-672E7291870C}"/>
              </a:ext>
              <a:ext uri="{C183D7F6-B498-43B3-948B-1728B52AA6E4}">
                <adec:decorative xmlns:adec="http://schemas.microsoft.com/office/drawing/2017/decorative" val="1"/>
              </a:ext>
            </a:extLst>
          </p:cNvPr>
          <p:cNvSpPr txBox="1"/>
          <p:nvPr/>
        </p:nvSpPr>
        <p:spPr>
          <a:xfrm>
            <a:off x="100749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’50s</a:t>
            </a:r>
          </a:p>
        </p:txBody>
      </p:sp>
      <p:sp>
        <p:nvSpPr>
          <p:cNvPr id="43" name="TextBox 42">
            <a:extLst>
              <a:ext uri="{FF2B5EF4-FFF2-40B4-BE49-F238E27FC236}">
                <a16:creationId xmlns:a16="http://schemas.microsoft.com/office/drawing/2014/main" id="{A077FE73-BBA5-431F-BD94-CDC411235D34}"/>
              </a:ext>
              <a:ext uri="{C183D7F6-B498-43B3-948B-1728B52AA6E4}">
                <adec:decorative xmlns:adec="http://schemas.microsoft.com/office/drawing/2017/decorative" val="1"/>
              </a:ext>
            </a:extLst>
          </p:cNvPr>
          <p:cNvSpPr txBox="1"/>
          <p:nvPr/>
        </p:nvSpPr>
        <p:spPr>
          <a:xfrm>
            <a:off x="137791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’60s</a:t>
            </a:r>
          </a:p>
        </p:txBody>
      </p:sp>
      <p:sp>
        <p:nvSpPr>
          <p:cNvPr id="46" name="TextBox 45">
            <a:extLst>
              <a:ext uri="{FF2B5EF4-FFF2-40B4-BE49-F238E27FC236}">
                <a16:creationId xmlns:a16="http://schemas.microsoft.com/office/drawing/2014/main" id="{0C410285-4EBA-9FBF-89C2-5DF44F17F774}"/>
              </a:ext>
              <a:ext uri="{C183D7F6-B498-43B3-948B-1728B52AA6E4}">
                <adec:decorative xmlns:adec="http://schemas.microsoft.com/office/drawing/2017/decorative" val="1"/>
              </a:ext>
            </a:extLst>
          </p:cNvPr>
          <p:cNvSpPr txBox="1"/>
          <p:nvPr/>
        </p:nvSpPr>
        <p:spPr>
          <a:xfrm>
            <a:off x="174833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’70s</a:t>
            </a:r>
          </a:p>
        </p:txBody>
      </p:sp>
      <p:sp>
        <p:nvSpPr>
          <p:cNvPr id="47" name="TextBox 46">
            <a:extLst>
              <a:ext uri="{FF2B5EF4-FFF2-40B4-BE49-F238E27FC236}">
                <a16:creationId xmlns:a16="http://schemas.microsoft.com/office/drawing/2014/main" id="{719F1BC3-C2E4-438C-D28F-7B64F4603741}"/>
              </a:ext>
              <a:ext uri="{C183D7F6-B498-43B3-948B-1728B52AA6E4}">
                <adec:decorative xmlns:adec="http://schemas.microsoft.com/office/drawing/2017/decorative" val="1"/>
              </a:ext>
            </a:extLst>
          </p:cNvPr>
          <p:cNvSpPr txBox="1"/>
          <p:nvPr/>
        </p:nvSpPr>
        <p:spPr>
          <a:xfrm>
            <a:off x="211875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’80s</a:t>
            </a:r>
          </a:p>
        </p:txBody>
      </p:sp>
      <p:sp>
        <p:nvSpPr>
          <p:cNvPr id="48" name="TextBox 47">
            <a:extLst>
              <a:ext uri="{FF2B5EF4-FFF2-40B4-BE49-F238E27FC236}">
                <a16:creationId xmlns:a16="http://schemas.microsoft.com/office/drawing/2014/main" id="{8BF214D2-2CB8-46FF-61AA-A6397486C0E3}"/>
              </a:ext>
              <a:ext uri="{C183D7F6-B498-43B3-948B-1728B52AA6E4}">
                <adec:decorative xmlns:adec="http://schemas.microsoft.com/office/drawing/2017/decorative" val="1"/>
              </a:ext>
            </a:extLst>
          </p:cNvPr>
          <p:cNvSpPr txBox="1"/>
          <p:nvPr/>
        </p:nvSpPr>
        <p:spPr>
          <a:xfrm>
            <a:off x="248917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’90s</a:t>
            </a:r>
          </a:p>
        </p:txBody>
      </p:sp>
      <p:sp>
        <p:nvSpPr>
          <p:cNvPr id="49" name="TextBox 48">
            <a:extLst>
              <a:ext uri="{FF2B5EF4-FFF2-40B4-BE49-F238E27FC236}">
                <a16:creationId xmlns:a16="http://schemas.microsoft.com/office/drawing/2014/main" id="{777EC77C-200C-ECCD-F1A8-FD5A15775EF2}"/>
              </a:ext>
              <a:ext uri="{C183D7F6-B498-43B3-948B-1728B52AA6E4}">
                <adec:decorative xmlns:adec="http://schemas.microsoft.com/office/drawing/2017/decorative" val="1"/>
              </a:ext>
            </a:extLst>
          </p:cNvPr>
          <p:cNvSpPr txBox="1"/>
          <p:nvPr/>
        </p:nvSpPr>
        <p:spPr>
          <a:xfrm>
            <a:off x="285959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’00s</a:t>
            </a:r>
          </a:p>
        </p:txBody>
      </p:sp>
      <p:sp>
        <p:nvSpPr>
          <p:cNvPr id="50" name="TextBox 49">
            <a:extLst>
              <a:ext uri="{FF2B5EF4-FFF2-40B4-BE49-F238E27FC236}">
                <a16:creationId xmlns:a16="http://schemas.microsoft.com/office/drawing/2014/main" id="{5C4D853E-5235-D9CB-CC8C-935847C20B8F}"/>
              </a:ext>
              <a:ext uri="{C183D7F6-B498-43B3-948B-1728B52AA6E4}">
                <adec:decorative xmlns:adec="http://schemas.microsoft.com/office/drawing/2017/decorative" val="1"/>
              </a:ext>
            </a:extLst>
          </p:cNvPr>
          <p:cNvSpPr txBox="1"/>
          <p:nvPr/>
        </p:nvSpPr>
        <p:spPr>
          <a:xfrm>
            <a:off x="3230018" y="5347362"/>
            <a:ext cx="385807" cy="123111"/>
          </a:xfrm>
          <a:prstGeom prst="rect">
            <a:avLst/>
          </a:prstGeom>
          <a:noFill/>
          <a:ln w="12700">
            <a:miter lim="400000"/>
          </a:ln>
        </p:spPr>
        <p:txBody>
          <a:bodyPr wrap="square" lIns="0" tIns="0" rIns="0" bIns="0" rtlCol="0">
            <a:spAutoFit/>
          </a:bodyPr>
          <a:lstStyle/>
          <a:p>
            <a:r>
              <a:rPr lang="en-US" sz="800" dirty="0">
                <a:solidFill>
                  <a:schemeClr val="tx1"/>
                </a:solidFill>
                <a:latin typeface="+mn-lt"/>
              </a:rPr>
              <a:t>’10s</a:t>
            </a:r>
          </a:p>
        </p:txBody>
      </p:sp>
      <p:sp>
        <p:nvSpPr>
          <p:cNvPr id="5" name="Footer Placeholder 4">
            <a:extLst>
              <a:ext uri="{FF2B5EF4-FFF2-40B4-BE49-F238E27FC236}">
                <a16:creationId xmlns:a16="http://schemas.microsoft.com/office/drawing/2014/main" id="{58EE9598-DA68-577C-1202-491FCD0F73D6}"/>
              </a:ext>
              <a:ext uri="{C183D7F6-B498-43B3-948B-1728B52AA6E4}">
                <adec:decorative xmlns:adec="http://schemas.microsoft.com/office/drawing/2017/decorative" val="0"/>
              </a:ext>
            </a:extLst>
          </p:cNvPr>
          <p:cNvSpPr>
            <a:spLocks noGrp="1"/>
          </p:cNvSpPr>
          <p:nvPr>
            <p:ph type="ftr" sz="quarter" idx="10"/>
          </p:nvPr>
        </p:nvSpPr>
        <p:spPr>
          <a:xfrm>
            <a:off x="428624" y="5909450"/>
            <a:ext cx="3738642" cy="338950"/>
          </a:xfrm>
        </p:spPr>
        <p:txBody>
          <a:bodyPr/>
          <a:lstStyle/>
          <a:p>
            <a:pPr hangingPunct="1"/>
            <a:r>
              <a:rPr lang="en-US" dirty="0"/>
              <a:t>Sources: Capital Group, S&amp;P Dow Jones Indices LLC. Data as of 12/31/24.</a:t>
            </a:r>
          </a:p>
          <a:p>
            <a:pPr hangingPunct="1"/>
            <a:r>
              <a:rPr lang="en-US" dirty="0"/>
              <a:t>*Total return for the S&amp;P 500 Index was negative for the 2000s. Dividends provided a 1.8% annualized return over the decade. Past results are not predictive of results in future periods.</a:t>
            </a:r>
          </a:p>
        </p:txBody>
      </p:sp>
      <p:sp>
        <p:nvSpPr>
          <p:cNvPr id="8" name="TextBox 7">
            <a:extLst>
              <a:ext uri="{FF2B5EF4-FFF2-40B4-BE49-F238E27FC236}">
                <a16:creationId xmlns:a16="http://schemas.microsoft.com/office/drawing/2014/main" id="{7A84217A-2A0D-AA75-9FD6-68D67C81D6B1}"/>
              </a:ext>
            </a:extLst>
          </p:cNvPr>
          <p:cNvSpPr txBox="1"/>
          <p:nvPr/>
        </p:nvSpPr>
        <p:spPr>
          <a:xfrm>
            <a:off x="4686300" y="1659523"/>
            <a:ext cx="4174236" cy="507831"/>
          </a:xfrm>
          <a:prstGeom prst="rect">
            <a:avLst/>
          </a:prstGeom>
          <a:ln w="12700">
            <a:miter lim="400000"/>
          </a:ln>
        </p:spPr>
        <p:txBody>
          <a:bodyPr wrap="square" lIns="0" tIns="0" rIns="0" bIns="0" rtlCol="0">
            <a:spAutoFit/>
          </a:bodyPr>
          <a:lstStyle/>
          <a:p>
            <a:pPr algn="l"/>
            <a:r>
              <a:rPr lang="en-US" sz="1100" b="1" dirty="0">
                <a:latin typeface="+mj-lt"/>
              </a:rPr>
              <a:t>Forward P/E ratio of high dividend stocks vs. S&amp;P 500 Index</a:t>
            </a:r>
          </a:p>
          <a:p>
            <a:pPr algn="l"/>
            <a:endParaRPr lang="en-US" sz="1100" b="1" dirty="0">
              <a:latin typeface="+mj-lt"/>
            </a:endParaRPr>
          </a:p>
          <a:p>
            <a:pPr algn="l"/>
            <a:endParaRPr lang="en-US" sz="1100" b="1" dirty="0">
              <a:latin typeface="+mj-lt"/>
            </a:endParaRPr>
          </a:p>
        </p:txBody>
      </p:sp>
      <p:graphicFrame>
        <p:nvGraphicFramePr>
          <p:cNvPr id="31" name="Chart 30">
            <a:extLst>
              <a:ext uri="{FF2B5EF4-FFF2-40B4-BE49-F238E27FC236}">
                <a16:creationId xmlns:a16="http://schemas.microsoft.com/office/drawing/2014/main" id="{6CC9C0AB-8128-D8E7-6DE7-CBF8A018D9D1}"/>
              </a:ext>
            </a:extLst>
          </p:cNvPr>
          <p:cNvGraphicFramePr/>
          <p:nvPr/>
        </p:nvGraphicFramePr>
        <p:xfrm>
          <a:off x="4622933" y="2133614"/>
          <a:ext cx="3786753" cy="3417382"/>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4">
            <a:extLst>
              <a:ext uri="{FF2B5EF4-FFF2-40B4-BE49-F238E27FC236}">
                <a16:creationId xmlns:a16="http://schemas.microsoft.com/office/drawing/2014/main" id="{52F21634-6A40-F181-3461-61F0878001A6}"/>
              </a:ext>
            </a:extLst>
          </p:cNvPr>
          <p:cNvSpPr txBox="1">
            <a:spLocks/>
          </p:cNvSpPr>
          <p:nvPr/>
        </p:nvSpPr>
        <p:spPr>
          <a:xfrm>
            <a:off x="4690645" y="5816752"/>
            <a:ext cx="4029076" cy="43164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6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sz="800" dirty="0"/>
              <a:t>Source: Goldman Sachs. As of 9/30/25. P/E ratio = price-to-earnings ratio. The forward P/E represents the forward ratio for the next fiscal year. This exhibit is examining the P/E multiple of the cohort of stocks in the S&amp;P 500 Index with the highest quintile dividend yield (sector-neutral) relative to the broad S&amp;P 500 Index.</a:t>
            </a:r>
          </a:p>
        </p:txBody>
      </p:sp>
      <p:sp>
        <p:nvSpPr>
          <p:cNvPr id="6" name="Slide Number Placeholder 5">
            <a:extLst>
              <a:ext uri="{FF2B5EF4-FFF2-40B4-BE49-F238E27FC236}">
                <a16:creationId xmlns:a16="http://schemas.microsoft.com/office/drawing/2014/main" id="{56936055-F9EE-632F-809D-3F6FA4BC1D10}"/>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16</a:t>
            </a:fld>
            <a:endParaRPr lang="en-US" sz="800" dirty="0"/>
          </a:p>
        </p:txBody>
      </p:sp>
      <p:sp>
        <p:nvSpPr>
          <p:cNvPr id="11" name="Content Placeholder 2">
            <a:extLst>
              <a:ext uri="{FF2B5EF4-FFF2-40B4-BE49-F238E27FC236}">
                <a16:creationId xmlns:a16="http://schemas.microsoft.com/office/drawing/2014/main" id="{638BE766-BD27-2B70-2D20-316728576EA2}"/>
              </a:ext>
              <a:ext uri="{C183D7F6-B498-43B3-948B-1728B52AA6E4}">
                <adec:decorative xmlns:adec="http://schemas.microsoft.com/office/drawing/2017/decorative" val="1"/>
              </a:ext>
            </a:extLst>
          </p:cNvPr>
          <p:cNvSpPr txBox="1">
            <a:spLocks/>
          </p:cNvSpPr>
          <p:nvPr/>
        </p:nvSpPr>
        <p:spPr>
          <a:xfrm>
            <a:off x="425898" y="2213648"/>
            <a:ext cx="4897438" cy="123111"/>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800" dirty="0">
                <a:latin typeface="AvenirNext LT Com Regular" panose="020B0503020202020204" pitchFamily="34" charset="0"/>
              </a:rPr>
              <a:t>S&amp;P 500 annualized total return by decade</a:t>
            </a:r>
          </a:p>
        </p:txBody>
      </p:sp>
      <p:sp>
        <p:nvSpPr>
          <p:cNvPr id="32" name="TextBox 12">
            <a:extLst>
              <a:ext uri="{FF2B5EF4-FFF2-40B4-BE49-F238E27FC236}">
                <a16:creationId xmlns:a16="http://schemas.microsoft.com/office/drawing/2014/main" id="{67A020AA-4DB1-3946-9703-B13D15EDB814}"/>
              </a:ext>
              <a:ext uri="{C183D7F6-B498-43B3-948B-1728B52AA6E4}">
                <adec:decorative xmlns:adec="http://schemas.microsoft.com/office/drawing/2017/decorative" val="1"/>
              </a:ext>
            </a:extLst>
          </p:cNvPr>
          <p:cNvSpPr txBox="1"/>
          <p:nvPr/>
        </p:nvSpPr>
        <p:spPr>
          <a:xfrm>
            <a:off x="8097256" y="3515673"/>
            <a:ext cx="702411" cy="363176"/>
          </a:xfrm>
          <a:prstGeom prst="rect">
            <a:avLst/>
          </a:prstGeom>
          <a:solidFill>
            <a:schemeClr val="bg1"/>
          </a:solidFill>
          <a:ln w="12700">
            <a:miter lim="400000"/>
          </a:ln>
        </p:spPr>
        <p:txBody>
          <a:bodyPr wrap="square" lIns="91440" tIns="27432" rIns="0" bIns="27432"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000" b="1" dirty="0">
                <a:solidFill>
                  <a:schemeClr val="accent6"/>
                </a:solidFill>
                <a:latin typeface="+mn-lt"/>
              </a:rPr>
              <a:t>-13.3% </a:t>
            </a:r>
            <a:r>
              <a:rPr lang="en-US" sz="1000" dirty="0">
                <a:solidFill>
                  <a:schemeClr val="tx1">
                    <a:lumMod val="65000"/>
                    <a:lumOff val="35000"/>
                  </a:schemeClr>
                </a:solidFill>
                <a:latin typeface="+mn-lt"/>
              </a:rPr>
              <a:t>average</a:t>
            </a:r>
            <a:r>
              <a:rPr lang="en-US" sz="1000" b="1" dirty="0">
                <a:solidFill>
                  <a:schemeClr val="accent6"/>
                </a:solidFill>
                <a:latin typeface="+mn-lt"/>
              </a:rPr>
              <a:t> </a:t>
            </a:r>
          </a:p>
        </p:txBody>
      </p:sp>
      <p:sp>
        <p:nvSpPr>
          <p:cNvPr id="33" name="Oval 32">
            <a:extLst>
              <a:ext uri="{FF2B5EF4-FFF2-40B4-BE49-F238E27FC236}">
                <a16:creationId xmlns:a16="http://schemas.microsoft.com/office/drawing/2014/main" id="{F43DB168-3640-961B-5C3B-124508D3FD73}"/>
              </a:ext>
              <a:ext uri="{C183D7F6-B498-43B3-948B-1728B52AA6E4}">
                <adec:decorative xmlns:adec="http://schemas.microsoft.com/office/drawing/2017/decorative" val="1"/>
              </a:ext>
            </a:extLst>
          </p:cNvPr>
          <p:cNvSpPr/>
          <p:nvPr/>
        </p:nvSpPr>
        <p:spPr>
          <a:xfrm>
            <a:off x="8135579" y="4785022"/>
            <a:ext cx="79513" cy="79513"/>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4" name="TextBox 12">
            <a:extLst>
              <a:ext uri="{FF2B5EF4-FFF2-40B4-BE49-F238E27FC236}">
                <a16:creationId xmlns:a16="http://schemas.microsoft.com/office/drawing/2014/main" id="{543A4738-2C18-7EFA-DE65-07BAC5170B77}"/>
              </a:ext>
              <a:ext uri="{C183D7F6-B498-43B3-948B-1728B52AA6E4}">
                <adec:decorative xmlns:adec="http://schemas.microsoft.com/office/drawing/2017/decorative" val="1"/>
              </a:ext>
            </a:extLst>
          </p:cNvPr>
          <p:cNvSpPr txBox="1"/>
          <p:nvPr/>
        </p:nvSpPr>
        <p:spPr>
          <a:xfrm>
            <a:off x="8158719" y="4720134"/>
            <a:ext cx="528375" cy="209288"/>
          </a:xfrm>
          <a:prstGeom prst="rect">
            <a:avLst/>
          </a:prstGeom>
          <a:noFill/>
          <a:ln w="12700">
            <a:miter lim="400000"/>
          </a:ln>
        </p:spPr>
        <p:txBody>
          <a:bodyPr wrap="square" lIns="91440" tIns="27432" rIns="0" bIns="27432"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000" b="1" dirty="0">
                <a:solidFill>
                  <a:schemeClr val="accent1"/>
                </a:solidFill>
                <a:latin typeface="+mn-lt"/>
              </a:rPr>
              <a:t>–32.0%</a:t>
            </a:r>
          </a:p>
        </p:txBody>
      </p:sp>
      <p:sp>
        <p:nvSpPr>
          <p:cNvPr id="35" name="TextBox 34">
            <a:extLst>
              <a:ext uri="{FF2B5EF4-FFF2-40B4-BE49-F238E27FC236}">
                <a16:creationId xmlns:a16="http://schemas.microsoft.com/office/drawing/2014/main" id="{8049ACB3-3F84-0D5A-30CB-18FF4F95C3C5}"/>
              </a:ext>
              <a:ext uri="{C183D7F6-B498-43B3-948B-1728B52AA6E4}">
                <adec:decorative xmlns:adec="http://schemas.microsoft.com/office/drawing/2017/decorative" val="1"/>
              </a:ext>
            </a:extLst>
          </p:cNvPr>
          <p:cNvSpPr txBox="1"/>
          <p:nvPr/>
        </p:nvSpPr>
        <p:spPr>
          <a:xfrm>
            <a:off x="4723931" y="2213648"/>
            <a:ext cx="259932" cy="123111"/>
          </a:xfrm>
          <a:prstGeom prst="rect">
            <a:avLst/>
          </a:prstGeom>
          <a:solidFill>
            <a:schemeClr val="bg1"/>
          </a:solidFill>
          <a:ln w="12700">
            <a:miter lim="400000"/>
          </a:ln>
        </p:spPr>
        <p:txBody>
          <a:bodyPr wrap="square" lIns="0" tIns="0" rIns="0" bIns="0" rtlCol="0">
            <a:spAutoFit/>
          </a:bodyPr>
          <a:lstStyle/>
          <a:p>
            <a:pPr algn="l"/>
            <a:r>
              <a:rPr lang="en-US" sz="800" dirty="0">
                <a:solidFill>
                  <a:schemeClr val="tx1"/>
                </a:solidFill>
                <a:latin typeface="+mn-lt"/>
              </a:rPr>
              <a:t>10%</a:t>
            </a:r>
          </a:p>
        </p:txBody>
      </p:sp>
      <p:sp>
        <p:nvSpPr>
          <p:cNvPr id="64" name="TextBox 63">
            <a:extLst>
              <a:ext uri="{FF2B5EF4-FFF2-40B4-BE49-F238E27FC236}">
                <a16:creationId xmlns:a16="http://schemas.microsoft.com/office/drawing/2014/main" id="{9B883074-8D58-81ED-013E-C59552F73B5D}"/>
              </a:ext>
              <a:ext uri="{C183D7F6-B498-43B3-948B-1728B52AA6E4}">
                <adec:decorative xmlns:adec="http://schemas.microsoft.com/office/drawing/2017/decorative" val="1"/>
              </a:ext>
            </a:extLst>
          </p:cNvPr>
          <p:cNvSpPr txBox="1"/>
          <p:nvPr/>
        </p:nvSpPr>
        <p:spPr>
          <a:xfrm>
            <a:off x="2451666" y="123663"/>
            <a:ext cx="1190838"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Policy beneficiaries</a:t>
            </a:r>
          </a:p>
        </p:txBody>
      </p:sp>
      <p:sp>
        <p:nvSpPr>
          <p:cNvPr id="67" name="Oval 66">
            <a:extLst>
              <a:ext uri="{FF2B5EF4-FFF2-40B4-BE49-F238E27FC236}">
                <a16:creationId xmlns:a16="http://schemas.microsoft.com/office/drawing/2014/main" id="{B3EE6F3B-8278-A2A9-C4C6-72ACC2FC0599}"/>
              </a:ext>
              <a:ext uri="{C183D7F6-B498-43B3-948B-1728B52AA6E4}">
                <adec:decorative xmlns:adec="http://schemas.microsoft.com/office/drawing/2017/decorative" val="1"/>
              </a:ext>
            </a:extLst>
          </p:cNvPr>
          <p:cNvSpPr/>
          <p:nvPr/>
        </p:nvSpPr>
        <p:spPr>
          <a:xfrm>
            <a:off x="3752603"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8" name="Oval 67">
            <a:extLst>
              <a:ext uri="{FF2B5EF4-FFF2-40B4-BE49-F238E27FC236}">
                <a16:creationId xmlns:a16="http://schemas.microsoft.com/office/drawing/2014/main" id="{3925383D-689A-DFDC-9792-90F6C73BA2D8}"/>
              </a:ext>
              <a:ext uri="{C183D7F6-B498-43B3-948B-1728B52AA6E4}">
                <adec:decorative xmlns:adec="http://schemas.microsoft.com/office/drawing/2017/decorative" val="1"/>
              </a:ext>
            </a:extLst>
          </p:cNvPr>
          <p:cNvSpPr/>
          <p:nvPr/>
        </p:nvSpPr>
        <p:spPr>
          <a:xfrm>
            <a:off x="5651638"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9" name="Oval 68">
            <a:extLst>
              <a:ext uri="{FF2B5EF4-FFF2-40B4-BE49-F238E27FC236}">
                <a16:creationId xmlns:a16="http://schemas.microsoft.com/office/drawing/2014/main" id="{BC228D64-A4F1-3EC3-2E45-274C24D90C08}"/>
              </a:ext>
              <a:ext uri="{C183D7F6-B498-43B3-948B-1728B52AA6E4}">
                <adec:decorative xmlns:adec="http://schemas.microsoft.com/office/drawing/2017/decorative" val="1"/>
              </a:ext>
            </a:extLst>
          </p:cNvPr>
          <p:cNvSpPr/>
          <p:nvPr/>
        </p:nvSpPr>
        <p:spPr>
          <a:xfrm>
            <a:off x="2145314"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70" name="TextBox 69">
            <a:extLst>
              <a:ext uri="{FF2B5EF4-FFF2-40B4-BE49-F238E27FC236}">
                <a16:creationId xmlns:a16="http://schemas.microsoft.com/office/drawing/2014/main" id="{646C6540-4727-4FC6-7957-9E63E0F10BB4}"/>
              </a:ext>
              <a:ext uri="{C183D7F6-B498-43B3-948B-1728B52AA6E4}">
                <adec:decorative xmlns:adec="http://schemas.microsoft.com/office/drawing/2017/decorative" val="1"/>
              </a:ext>
            </a:extLst>
          </p:cNvPr>
          <p:cNvSpPr txBox="1"/>
          <p:nvPr/>
        </p:nvSpPr>
        <p:spPr>
          <a:xfrm>
            <a:off x="4056156" y="123663"/>
            <a:ext cx="1595482"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Yields know no borders</a:t>
            </a:r>
          </a:p>
        </p:txBody>
      </p:sp>
      <p:sp>
        <p:nvSpPr>
          <p:cNvPr id="71" name="TextBox 70">
            <a:extLst>
              <a:ext uri="{FF2B5EF4-FFF2-40B4-BE49-F238E27FC236}">
                <a16:creationId xmlns:a16="http://schemas.microsoft.com/office/drawing/2014/main" id="{1C49B450-832E-9172-A483-A8307C572DBB}"/>
              </a:ext>
              <a:ext uri="{C183D7F6-B498-43B3-948B-1728B52AA6E4}">
                <adec:decorative xmlns:adec="http://schemas.microsoft.com/office/drawing/2017/decorative" val="1"/>
              </a:ext>
            </a:extLst>
          </p:cNvPr>
          <p:cNvSpPr txBox="1"/>
          <p:nvPr/>
        </p:nvSpPr>
        <p:spPr>
          <a:xfrm>
            <a:off x="5953560" y="123663"/>
            <a:ext cx="1414233"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Financials, repriced</a:t>
            </a:r>
          </a:p>
        </p:txBody>
      </p:sp>
      <p:sp>
        <p:nvSpPr>
          <p:cNvPr id="4" name="TextBox 3">
            <a:extLst>
              <a:ext uri="{FF2B5EF4-FFF2-40B4-BE49-F238E27FC236}">
                <a16:creationId xmlns:a16="http://schemas.microsoft.com/office/drawing/2014/main" id="{DF325CFD-504C-5C68-A967-0950D10ACD55}"/>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25033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4C0AA-1C4C-8998-BE84-2E48800894BC}"/>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1A6BEC62-8008-EEED-3735-0135265DB94F}"/>
              </a:ext>
            </a:extLst>
          </p:cNvPr>
          <p:cNvSpPr/>
          <p:nvPr/>
        </p:nvSpPr>
        <p:spPr>
          <a:xfrm>
            <a:off x="424278" y="108461"/>
            <a:ext cx="1481712" cy="184293"/>
          </a:xfrm>
          <a:prstGeom prst="roundRect">
            <a:avLst>
              <a:gd name="adj" fmla="val 17903"/>
            </a:avLst>
          </a:prstGeom>
          <a:solidFill>
            <a:srgbClr val="063C3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Defend with dividends</a:t>
            </a:r>
          </a:p>
        </p:txBody>
      </p:sp>
      <p:sp>
        <p:nvSpPr>
          <p:cNvPr id="8" name="TextBox 7">
            <a:extLst>
              <a:ext uri="{FF2B5EF4-FFF2-40B4-BE49-F238E27FC236}">
                <a16:creationId xmlns:a16="http://schemas.microsoft.com/office/drawing/2014/main" id="{AD0C7912-1DF7-E62A-3D70-1510561547AA}"/>
              </a:ext>
            </a:extLst>
          </p:cNvPr>
          <p:cNvSpPr txBox="1"/>
          <p:nvPr/>
        </p:nvSpPr>
        <p:spPr>
          <a:xfrm>
            <a:off x="2440077" y="108461"/>
            <a:ext cx="1190838"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Policy beneficiaries</a:t>
            </a:r>
          </a:p>
        </p:txBody>
      </p:sp>
      <p:sp>
        <p:nvSpPr>
          <p:cNvPr id="2" name="Title 1">
            <a:extLst>
              <a:ext uri="{FF2B5EF4-FFF2-40B4-BE49-F238E27FC236}">
                <a16:creationId xmlns:a16="http://schemas.microsoft.com/office/drawing/2014/main" id="{22652CC7-B711-E624-A039-8DE51B68A6F2}"/>
              </a:ext>
            </a:extLst>
          </p:cNvPr>
          <p:cNvSpPr>
            <a:spLocks noGrp="1"/>
          </p:cNvSpPr>
          <p:nvPr>
            <p:ph type="title"/>
          </p:nvPr>
        </p:nvSpPr>
        <p:spPr/>
        <p:txBody>
          <a:bodyPr/>
          <a:lstStyle/>
          <a:p>
            <a:r>
              <a:rPr lang="en-US" dirty="0"/>
              <a:t>Recent tax cuts could be supportive of dividends</a:t>
            </a:r>
          </a:p>
        </p:txBody>
      </p:sp>
      <p:sp>
        <p:nvSpPr>
          <p:cNvPr id="3" name="Text Placeholder 2">
            <a:extLst>
              <a:ext uri="{FF2B5EF4-FFF2-40B4-BE49-F238E27FC236}">
                <a16:creationId xmlns:a16="http://schemas.microsoft.com/office/drawing/2014/main" id="{EB9DEA12-4754-9E38-A52F-5D54FB7C0555}"/>
              </a:ext>
            </a:extLst>
          </p:cNvPr>
          <p:cNvSpPr>
            <a:spLocks noGrp="1"/>
          </p:cNvSpPr>
          <p:nvPr>
            <p:ph type="body" sz="quarter" idx="15"/>
          </p:nvPr>
        </p:nvSpPr>
        <p:spPr>
          <a:xfrm>
            <a:off x="432054" y="948550"/>
            <a:ext cx="8335198" cy="571500"/>
          </a:xfrm>
        </p:spPr>
        <p:txBody>
          <a:bodyPr/>
          <a:lstStyle/>
          <a:p>
            <a:r>
              <a:rPr lang="en-US" dirty="0"/>
              <a:t>Dividend investors stand to benefit as One Big Beautiful Bill Act fuels increased free cash flow</a:t>
            </a:r>
          </a:p>
        </p:txBody>
      </p:sp>
      <p:sp>
        <p:nvSpPr>
          <p:cNvPr id="7" name="TextBox 6">
            <a:extLst>
              <a:ext uri="{FF2B5EF4-FFF2-40B4-BE49-F238E27FC236}">
                <a16:creationId xmlns:a16="http://schemas.microsoft.com/office/drawing/2014/main" id="{FD647840-C791-6AA8-805F-433D1573B35E}"/>
              </a:ext>
            </a:extLst>
          </p:cNvPr>
          <p:cNvSpPr txBox="1"/>
          <p:nvPr/>
        </p:nvSpPr>
        <p:spPr>
          <a:xfrm>
            <a:off x="432054" y="1667998"/>
            <a:ext cx="4002787" cy="169277"/>
          </a:xfrm>
          <a:prstGeom prst="rect">
            <a:avLst/>
          </a:prstGeom>
          <a:ln w="12700">
            <a:miter lim="400000"/>
          </a:ln>
        </p:spPr>
        <p:txBody>
          <a:bodyPr wrap="square" lIns="0" tIns="0" rIns="0" bIns="0" rtlCol="0">
            <a:spAutoFit/>
          </a:bodyPr>
          <a:lstStyle/>
          <a:p>
            <a:pPr algn="l"/>
            <a:r>
              <a:rPr lang="en-US" sz="1100" b="1" dirty="0">
                <a:latin typeface="+mj-lt"/>
              </a:rPr>
              <a:t>OBBB could lower the effective tax rate</a:t>
            </a:r>
          </a:p>
        </p:txBody>
      </p:sp>
      <p:graphicFrame>
        <p:nvGraphicFramePr>
          <p:cNvPr id="11" name="Chart 10" descr="Need alt text">
            <a:extLst>
              <a:ext uri="{FF2B5EF4-FFF2-40B4-BE49-F238E27FC236}">
                <a16:creationId xmlns:a16="http://schemas.microsoft.com/office/drawing/2014/main" id="{7A9B5D63-0490-3A99-0A04-DF31C5410738}"/>
              </a:ext>
            </a:extLst>
          </p:cNvPr>
          <p:cNvGraphicFramePr/>
          <p:nvPr/>
        </p:nvGraphicFramePr>
        <p:xfrm>
          <a:off x="367953" y="2035433"/>
          <a:ext cx="4076152" cy="38685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DFFFE1C-2EAB-45BF-6B50-AFDB9FF0A168}"/>
              </a:ext>
            </a:extLst>
          </p:cNvPr>
          <p:cNvSpPr txBox="1"/>
          <p:nvPr/>
        </p:nvSpPr>
        <p:spPr>
          <a:xfrm>
            <a:off x="337947" y="6098004"/>
            <a:ext cx="3960450" cy="215444"/>
          </a:xfrm>
          <a:prstGeom prst="rect">
            <a:avLst/>
          </a:prstGeom>
          <a:noFill/>
          <a:ln w="12700">
            <a:miter lim="400000"/>
          </a:ln>
        </p:spPr>
        <p:txBody>
          <a:bodyPr wrap="square">
            <a:spAutoFit/>
          </a:bodyPr>
          <a:lstStyle/>
          <a:p>
            <a:pPr algn="l"/>
            <a:r>
              <a:rPr lang="en-US" sz="800" b="0" i="0" dirty="0">
                <a:solidFill>
                  <a:srgbClr val="222222"/>
                </a:solidFill>
                <a:effectLst/>
                <a:latin typeface="+mj-lt"/>
              </a:rPr>
              <a:t>Sources: Federal Reserve, U.S. Bureau of Economic Analysis (BEA). As of 4/1/25.</a:t>
            </a:r>
            <a:endParaRPr lang="en-US" sz="800" dirty="0">
              <a:latin typeface="+mj-lt"/>
            </a:endParaRPr>
          </a:p>
        </p:txBody>
      </p:sp>
      <p:sp>
        <p:nvSpPr>
          <p:cNvPr id="57" name="TextBox 56">
            <a:extLst>
              <a:ext uri="{FF2B5EF4-FFF2-40B4-BE49-F238E27FC236}">
                <a16:creationId xmlns:a16="http://schemas.microsoft.com/office/drawing/2014/main" id="{C64CC9FA-7B46-6CF4-A6DA-9F232B2CFA5A}"/>
              </a:ext>
            </a:extLst>
          </p:cNvPr>
          <p:cNvSpPr txBox="1"/>
          <p:nvPr/>
        </p:nvSpPr>
        <p:spPr>
          <a:xfrm>
            <a:off x="4681307" y="1685583"/>
            <a:ext cx="4002787" cy="169277"/>
          </a:xfrm>
          <a:prstGeom prst="rect">
            <a:avLst/>
          </a:prstGeom>
          <a:ln w="12700">
            <a:miter lim="400000"/>
          </a:ln>
        </p:spPr>
        <p:txBody>
          <a:bodyPr wrap="square" lIns="0" tIns="0" rIns="0" bIns="0" rtlCol="0">
            <a:spAutoFit/>
          </a:bodyPr>
          <a:lstStyle/>
          <a:p>
            <a:pPr algn="l"/>
            <a:r>
              <a:rPr lang="en-US" sz="1100" b="1" dirty="0">
                <a:latin typeface="+mj-lt"/>
              </a:rPr>
              <a:t>Free cash flow relationship to buybacks and dividends</a:t>
            </a:r>
          </a:p>
        </p:txBody>
      </p:sp>
      <p:sp>
        <p:nvSpPr>
          <p:cNvPr id="36" name="Left Bracket 35">
            <a:extLst>
              <a:ext uri="{FF2B5EF4-FFF2-40B4-BE49-F238E27FC236}">
                <a16:creationId xmlns:a16="http://schemas.microsoft.com/office/drawing/2014/main" id="{30B7F8F1-C305-9CF1-F056-4220A2623B74}"/>
              </a:ext>
              <a:ext uri="{C183D7F6-B498-43B3-948B-1728B52AA6E4}">
                <adec:decorative xmlns:adec="http://schemas.microsoft.com/office/drawing/2017/decorative" val="1"/>
              </a:ext>
            </a:extLst>
          </p:cNvPr>
          <p:cNvSpPr/>
          <p:nvPr/>
        </p:nvSpPr>
        <p:spPr>
          <a:xfrm rot="5400000">
            <a:off x="7037416" y="1117992"/>
            <a:ext cx="92454" cy="2285969"/>
          </a:xfrm>
          <a:prstGeom prst="leftBracket">
            <a:avLst>
              <a:gd name="adj" fmla="val 0"/>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37" name="Straight Connector 36">
            <a:extLst>
              <a:ext uri="{FF2B5EF4-FFF2-40B4-BE49-F238E27FC236}">
                <a16:creationId xmlns:a16="http://schemas.microsoft.com/office/drawing/2014/main" id="{1C83FB8F-982B-DD55-E5B5-F8E88F01B571}"/>
              </a:ext>
              <a:ext uri="{C183D7F6-B498-43B3-948B-1728B52AA6E4}">
                <adec:decorative xmlns:adec="http://schemas.microsoft.com/office/drawing/2017/decorative" val="1"/>
              </a:ext>
            </a:extLst>
          </p:cNvPr>
          <p:cNvCxnSpPr>
            <a:cxnSpLocks/>
          </p:cNvCxnSpPr>
          <p:nvPr/>
        </p:nvCxnSpPr>
        <p:spPr>
          <a:xfrm>
            <a:off x="6762280" y="2214750"/>
            <a:ext cx="0" cy="113135"/>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606565D1-BB0B-4673-6F03-C195D6806D0F}"/>
              </a:ext>
              <a:ext uri="{C183D7F6-B498-43B3-948B-1728B52AA6E4}">
                <adec:decorative xmlns:adec="http://schemas.microsoft.com/office/drawing/2017/decorative" val="1"/>
              </a:ext>
            </a:extLst>
          </p:cNvPr>
          <p:cNvSpPr/>
          <p:nvPr/>
        </p:nvSpPr>
        <p:spPr>
          <a:xfrm>
            <a:off x="8176568" y="2275879"/>
            <a:ext cx="92797" cy="3187437"/>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9" name="Rectangle 48">
            <a:extLst>
              <a:ext uri="{FF2B5EF4-FFF2-40B4-BE49-F238E27FC236}">
                <a16:creationId xmlns:a16="http://schemas.microsoft.com/office/drawing/2014/main" id="{72851AD8-4075-408F-EFD4-E7DB2B478B97}"/>
              </a:ext>
              <a:ext uri="{C183D7F6-B498-43B3-948B-1728B52AA6E4}">
                <adec:decorative xmlns:adec="http://schemas.microsoft.com/office/drawing/2017/decorative" val="1"/>
              </a:ext>
            </a:extLst>
          </p:cNvPr>
          <p:cNvSpPr/>
          <p:nvPr/>
        </p:nvSpPr>
        <p:spPr>
          <a:xfrm>
            <a:off x="6619775" y="2307204"/>
            <a:ext cx="282507" cy="3187437"/>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1" name="Rectangle 50">
            <a:extLst>
              <a:ext uri="{FF2B5EF4-FFF2-40B4-BE49-F238E27FC236}">
                <a16:creationId xmlns:a16="http://schemas.microsoft.com/office/drawing/2014/main" id="{4DFFEA51-481B-E637-B198-A20EA91ABBFD}"/>
              </a:ext>
              <a:ext uri="{C183D7F6-B498-43B3-948B-1728B52AA6E4}">
                <adec:decorative xmlns:adec="http://schemas.microsoft.com/office/drawing/2017/decorative" val="1"/>
              </a:ext>
            </a:extLst>
          </p:cNvPr>
          <p:cNvSpPr/>
          <p:nvPr/>
        </p:nvSpPr>
        <p:spPr>
          <a:xfrm>
            <a:off x="5858392" y="2296682"/>
            <a:ext cx="165188" cy="3197959"/>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52" name="Chart 51" descr="Need alt text">
            <a:extLst>
              <a:ext uri="{FF2B5EF4-FFF2-40B4-BE49-F238E27FC236}">
                <a16:creationId xmlns:a16="http://schemas.microsoft.com/office/drawing/2014/main" id="{22C6D7B9-C024-881C-8133-6F9ED6BBAB19}"/>
              </a:ext>
            </a:extLst>
          </p:cNvPr>
          <p:cNvGraphicFramePr>
            <a:graphicFrameLocks/>
          </p:cNvGraphicFramePr>
          <p:nvPr/>
        </p:nvGraphicFramePr>
        <p:xfrm>
          <a:off x="4603777" y="2009337"/>
          <a:ext cx="4319296" cy="389464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E7B3C9D-A547-23FD-B12C-A3375F776BF1}"/>
              </a:ext>
              <a:ext uri="{C183D7F6-B498-43B3-948B-1728B52AA6E4}">
                <adec:decorative xmlns:adec="http://schemas.microsoft.com/office/drawing/2017/decorative" val="0"/>
              </a:ext>
            </a:extLst>
          </p:cNvPr>
          <p:cNvSpPr txBox="1"/>
          <p:nvPr/>
        </p:nvSpPr>
        <p:spPr>
          <a:xfrm>
            <a:off x="4681307" y="6098004"/>
            <a:ext cx="3960450" cy="507831"/>
          </a:xfrm>
          <a:prstGeom prst="rect">
            <a:avLst/>
          </a:prstGeom>
          <a:noFill/>
          <a:ln w="12700">
            <a:miter lim="400000"/>
          </a:ln>
        </p:spPr>
        <p:txBody>
          <a:bodyPr wrap="square">
            <a:spAutoFit/>
          </a:bodyPr>
          <a:lstStyle/>
          <a:p>
            <a:pPr algn="l"/>
            <a:r>
              <a:rPr lang="en-US" sz="900" b="0" i="0" dirty="0">
                <a:solidFill>
                  <a:srgbClr val="222222"/>
                </a:solidFill>
                <a:effectLst/>
                <a:latin typeface="+mj-lt"/>
              </a:rPr>
              <a:t>Sources: Capital Group, S&amp;P </a:t>
            </a:r>
            <a:r>
              <a:rPr lang="en-US" sz="900" b="0" i="0" dirty="0" err="1">
                <a:solidFill>
                  <a:srgbClr val="222222"/>
                </a:solidFill>
                <a:effectLst/>
                <a:latin typeface="+mj-lt"/>
              </a:rPr>
              <a:t>ClariFI</a:t>
            </a:r>
            <a:r>
              <a:rPr lang="en-US" sz="900" b="0" i="0" dirty="0">
                <a:solidFill>
                  <a:srgbClr val="222222"/>
                </a:solidFill>
                <a:effectLst/>
                <a:latin typeface="+mj-lt"/>
              </a:rPr>
              <a:t>. Data as of 12/31/24. </a:t>
            </a:r>
            <a:r>
              <a:rPr lang="en-US" sz="900" dirty="0"/>
              <a:t>Dividends, buybacks and free cash flow calculated from the S&amp;P Composite 1500 Ex-Financials Index.</a:t>
            </a:r>
            <a:endParaRPr lang="en-US" sz="900" dirty="0">
              <a:latin typeface="+mj-lt"/>
            </a:endParaRPr>
          </a:p>
        </p:txBody>
      </p:sp>
      <p:sp>
        <p:nvSpPr>
          <p:cNvPr id="6" name="Slide Number Placeholder 5">
            <a:extLst>
              <a:ext uri="{FF2B5EF4-FFF2-40B4-BE49-F238E27FC236}">
                <a16:creationId xmlns:a16="http://schemas.microsoft.com/office/drawing/2014/main" id="{9C944DB5-7450-15CB-BA9B-FE4F7EC111F6}"/>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17</a:t>
            </a:fld>
            <a:endParaRPr lang="en-US" sz="800" dirty="0"/>
          </a:p>
        </p:txBody>
      </p:sp>
      <p:sp>
        <p:nvSpPr>
          <p:cNvPr id="31" name="Oval 30">
            <a:extLst>
              <a:ext uri="{FF2B5EF4-FFF2-40B4-BE49-F238E27FC236}">
                <a16:creationId xmlns:a16="http://schemas.microsoft.com/office/drawing/2014/main" id="{3A15C3FA-0E7C-A46B-2FC8-AAD823C52666}"/>
              </a:ext>
              <a:ext uri="{C183D7F6-B498-43B3-948B-1728B52AA6E4}">
                <adec:decorative xmlns:adec="http://schemas.microsoft.com/office/drawing/2017/decorative" val="1"/>
              </a:ext>
            </a:extLst>
          </p:cNvPr>
          <p:cNvSpPr/>
          <p:nvPr/>
        </p:nvSpPr>
        <p:spPr>
          <a:xfrm>
            <a:off x="2153090" y="108461"/>
            <a:ext cx="182880" cy="182880"/>
          </a:xfrm>
          <a:prstGeom prst="ellipse">
            <a:avLst/>
          </a:prstGeom>
          <a:solidFill>
            <a:srgbClr val="16838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53" name="TextBox 52">
            <a:extLst>
              <a:ext uri="{FF2B5EF4-FFF2-40B4-BE49-F238E27FC236}">
                <a16:creationId xmlns:a16="http://schemas.microsoft.com/office/drawing/2014/main" id="{108FDE7E-E0FD-34BD-F98B-CBD503E86DE8}"/>
              </a:ext>
              <a:ext uri="{C183D7F6-B498-43B3-948B-1728B52AA6E4}">
                <adec:decorative xmlns:adec="http://schemas.microsoft.com/office/drawing/2017/decorative" val="1"/>
              </a:ext>
            </a:extLst>
          </p:cNvPr>
          <p:cNvSpPr txBox="1"/>
          <p:nvPr/>
        </p:nvSpPr>
        <p:spPr>
          <a:xfrm>
            <a:off x="7903222" y="4261657"/>
            <a:ext cx="503850" cy="123111"/>
          </a:xfrm>
          <a:prstGeom prst="rect">
            <a:avLst/>
          </a:prstGeom>
          <a:ln w="12700">
            <a:miter lim="400000"/>
          </a:ln>
        </p:spPr>
        <p:txBody>
          <a:bodyPr wrap="square" lIns="0" tIns="0" rIns="0" bIns="0" rtlCol="0">
            <a:spAutoFit/>
          </a:bodyPr>
          <a:lstStyle/>
          <a:p>
            <a:pPr algn="l"/>
            <a:r>
              <a:rPr lang="en-US" sz="800" b="1" dirty="0">
                <a:solidFill>
                  <a:schemeClr val="bg1"/>
                </a:solidFill>
                <a:latin typeface="+mn-lt"/>
              </a:rPr>
              <a:t>Buybacks</a:t>
            </a:r>
          </a:p>
        </p:txBody>
      </p:sp>
      <p:sp>
        <p:nvSpPr>
          <p:cNvPr id="54" name="TextBox 53">
            <a:extLst>
              <a:ext uri="{FF2B5EF4-FFF2-40B4-BE49-F238E27FC236}">
                <a16:creationId xmlns:a16="http://schemas.microsoft.com/office/drawing/2014/main" id="{C6A09DCD-F92F-BCCA-E578-AED864147C64}"/>
              </a:ext>
              <a:ext uri="{C183D7F6-B498-43B3-948B-1728B52AA6E4}">
                <adec:decorative xmlns:adec="http://schemas.microsoft.com/office/drawing/2017/decorative" val="1"/>
              </a:ext>
            </a:extLst>
          </p:cNvPr>
          <p:cNvSpPr txBox="1"/>
          <p:nvPr/>
        </p:nvSpPr>
        <p:spPr>
          <a:xfrm>
            <a:off x="7903222" y="5213047"/>
            <a:ext cx="503850" cy="123111"/>
          </a:xfrm>
          <a:prstGeom prst="rect">
            <a:avLst/>
          </a:prstGeom>
          <a:ln w="12700">
            <a:miter lim="400000"/>
          </a:ln>
        </p:spPr>
        <p:txBody>
          <a:bodyPr wrap="square" lIns="0" tIns="0" rIns="0" bIns="0" rtlCol="0">
            <a:spAutoFit/>
          </a:bodyPr>
          <a:lstStyle/>
          <a:p>
            <a:pPr algn="l"/>
            <a:r>
              <a:rPr lang="en-US" sz="800" b="1" dirty="0">
                <a:solidFill>
                  <a:schemeClr val="bg1"/>
                </a:solidFill>
                <a:latin typeface="+mn-lt"/>
              </a:rPr>
              <a:t>Dividends</a:t>
            </a:r>
          </a:p>
        </p:txBody>
      </p:sp>
      <p:sp>
        <p:nvSpPr>
          <p:cNvPr id="55" name="TextBox 54">
            <a:extLst>
              <a:ext uri="{FF2B5EF4-FFF2-40B4-BE49-F238E27FC236}">
                <a16:creationId xmlns:a16="http://schemas.microsoft.com/office/drawing/2014/main" id="{C30ECEF8-8BEE-76DD-9BCC-23C46F52FFC8}"/>
              </a:ext>
              <a:ext uri="{C183D7F6-B498-43B3-948B-1728B52AA6E4}">
                <adec:decorative xmlns:adec="http://schemas.microsoft.com/office/drawing/2017/decorative" val="1"/>
              </a:ext>
            </a:extLst>
          </p:cNvPr>
          <p:cNvSpPr txBox="1"/>
          <p:nvPr/>
        </p:nvSpPr>
        <p:spPr>
          <a:xfrm>
            <a:off x="8046893" y="2348329"/>
            <a:ext cx="720358" cy="123111"/>
          </a:xfrm>
          <a:prstGeom prst="rect">
            <a:avLst/>
          </a:prstGeom>
          <a:ln w="12700">
            <a:miter lim="400000"/>
          </a:ln>
        </p:spPr>
        <p:txBody>
          <a:bodyPr wrap="square" lIns="0" tIns="0" rIns="0" bIns="0" rtlCol="0">
            <a:spAutoFit/>
          </a:bodyPr>
          <a:lstStyle/>
          <a:p>
            <a:pPr algn="l"/>
            <a:r>
              <a:rPr lang="en-US" sz="800" b="1" dirty="0">
                <a:solidFill>
                  <a:schemeClr val="accent6">
                    <a:lumMod val="75000"/>
                  </a:schemeClr>
                </a:solidFill>
                <a:latin typeface="+mn-lt"/>
              </a:rPr>
              <a:t>Free cash flow</a:t>
            </a:r>
          </a:p>
        </p:txBody>
      </p:sp>
      <p:sp>
        <p:nvSpPr>
          <p:cNvPr id="56" name="TextBox 55">
            <a:extLst>
              <a:ext uri="{FF2B5EF4-FFF2-40B4-BE49-F238E27FC236}">
                <a16:creationId xmlns:a16="http://schemas.microsoft.com/office/drawing/2014/main" id="{B007DA99-031D-B0B6-DB38-41C36FEF33DC}"/>
              </a:ext>
              <a:ext uri="{C183D7F6-B498-43B3-948B-1728B52AA6E4}">
                <adec:decorative xmlns:adec="http://schemas.microsoft.com/office/drawing/2017/decorative" val="1"/>
              </a:ext>
            </a:extLst>
          </p:cNvPr>
          <p:cNvSpPr txBox="1"/>
          <p:nvPr/>
        </p:nvSpPr>
        <p:spPr>
          <a:xfrm>
            <a:off x="6283084" y="2036033"/>
            <a:ext cx="1243045" cy="138499"/>
          </a:xfrm>
          <a:prstGeom prst="rect">
            <a:avLst/>
          </a:prstGeom>
          <a:ln w="12700">
            <a:miter lim="400000"/>
          </a:ln>
        </p:spPr>
        <p:txBody>
          <a:bodyPr wrap="square" lIns="0" tIns="0" rIns="0" bIns="0" rtlCol="0">
            <a:spAutoFit/>
          </a:bodyPr>
          <a:lstStyle/>
          <a:p>
            <a:r>
              <a:rPr lang="en-US" sz="900" dirty="0">
                <a:latin typeface="+mn-lt"/>
              </a:rPr>
              <a:t>Recessions</a:t>
            </a:r>
          </a:p>
        </p:txBody>
      </p:sp>
      <p:sp>
        <p:nvSpPr>
          <p:cNvPr id="14" name="TextBox 13">
            <a:extLst>
              <a:ext uri="{FF2B5EF4-FFF2-40B4-BE49-F238E27FC236}">
                <a16:creationId xmlns:a16="http://schemas.microsoft.com/office/drawing/2014/main" id="{6CBD0698-FC59-CE10-A831-DDDEEE359893}"/>
              </a:ext>
              <a:ext uri="{C183D7F6-B498-43B3-948B-1728B52AA6E4}">
                <adec:decorative xmlns:adec="http://schemas.microsoft.com/office/drawing/2017/decorative" val="1"/>
              </a:ext>
            </a:extLst>
          </p:cNvPr>
          <p:cNvSpPr txBox="1"/>
          <p:nvPr/>
        </p:nvSpPr>
        <p:spPr>
          <a:xfrm>
            <a:off x="424278" y="1912322"/>
            <a:ext cx="4343910" cy="123111"/>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U.S. federal effective corporate tax rate</a:t>
            </a:r>
          </a:p>
        </p:txBody>
      </p:sp>
      <p:sp>
        <p:nvSpPr>
          <p:cNvPr id="15" name="TextBox 14">
            <a:extLst>
              <a:ext uri="{FF2B5EF4-FFF2-40B4-BE49-F238E27FC236}">
                <a16:creationId xmlns:a16="http://schemas.microsoft.com/office/drawing/2014/main" id="{87C6194B-90A5-5BFD-808C-6D1EB42D0939}"/>
              </a:ext>
              <a:ext uri="{C183D7F6-B498-43B3-948B-1728B52AA6E4}">
                <adec:decorative xmlns:adec="http://schemas.microsoft.com/office/drawing/2017/decorative" val="1"/>
              </a:ext>
            </a:extLst>
          </p:cNvPr>
          <p:cNvSpPr txBox="1"/>
          <p:nvPr/>
        </p:nvSpPr>
        <p:spPr>
          <a:xfrm>
            <a:off x="575193" y="2108579"/>
            <a:ext cx="155057" cy="123111"/>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a:t>
            </a:r>
          </a:p>
        </p:txBody>
      </p:sp>
      <p:sp>
        <p:nvSpPr>
          <p:cNvPr id="26" name="Oval 25">
            <a:extLst>
              <a:ext uri="{FF2B5EF4-FFF2-40B4-BE49-F238E27FC236}">
                <a16:creationId xmlns:a16="http://schemas.microsoft.com/office/drawing/2014/main" id="{CB046C8E-0850-4B35-40CD-02E1D6D69CDD}"/>
              </a:ext>
              <a:ext uri="{C183D7F6-B498-43B3-948B-1728B52AA6E4}">
                <adec:decorative xmlns:adec="http://schemas.microsoft.com/office/drawing/2017/decorative" val="1"/>
              </a:ext>
            </a:extLst>
          </p:cNvPr>
          <p:cNvSpPr/>
          <p:nvPr/>
        </p:nvSpPr>
        <p:spPr>
          <a:xfrm>
            <a:off x="3752603"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7" name="Oval 26">
            <a:extLst>
              <a:ext uri="{FF2B5EF4-FFF2-40B4-BE49-F238E27FC236}">
                <a16:creationId xmlns:a16="http://schemas.microsoft.com/office/drawing/2014/main" id="{34432083-66CD-8C18-E473-B37DA8536A31}"/>
              </a:ext>
              <a:ext uri="{C183D7F6-B498-43B3-948B-1728B52AA6E4}">
                <adec:decorative xmlns:adec="http://schemas.microsoft.com/office/drawing/2017/decorative" val="1"/>
              </a:ext>
            </a:extLst>
          </p:cNvPr>
          <p:cNvSpPr/>
          <p:nvPr/>
        </p:nvSpPr>
        <p:spPr>
          <a:xfrm>
            <a:off x="5651638"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3" name="TextBox 32">
            <a:extLst>
              <a:ext uri="{FF2B5EF4-FFF2-40B4-BE49-F238E27FC236}">
                <a16:creationId xmlns:a16="http://schemas.microsoft.com/office/drawing/2014/main" id="{A15EA335-0FED-3485-8823-162F8373CA41}"/>
              </a:ext>
              <a:ext uri="{C183D7F6-B498-43B3-948B-1728B52AA6E4}">
                <adec:decorative xmlns:adec="http://schemas.microsoft.com/office/drawing/2017/decorative" val="1"/>
              </a:ext>
            </a:extLst>
          </p:cNvPr>
          <p:cNvSpPr txBox="1"/>
          <p:nvPr/>
        </p:nvSpPr>
        <p:spPr>
          <a:xfrm>
            <a:off x="4056156" y="123663"/>
            <a:ext cx="1595482"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Yields know no borders</a:t>
            </a:r>
          </a:p>
        </p:txBody>
      </p:sp>
      <p:sp>
        <p:nvSpPr>
          <p:cNvPr id="34" name="TextBox 33">
            <a:extLst>
              <a:ext uri="{FF2B5EF4-FFF2-40B4-BE49-F238E27FC236}">
                <a16:creationId xmlns:a16="http://schemas.microsoft.com/office/drawing/2014/main" id="{AEAF31B6-124B-B56E-CA94-3A3A38CDC4E4}"/>
              </a:ext>
              <a:ext uri="{C183D7F6-B498-43B3-948B-1728B52AA6E4}">
                <adec:decorative xmlns:adec="http://schemas.microsoft.com/office/drawing/2017/decorative" val="1"/>
              </a:ext>
            </a:extLst>
          </p:cNvPr>
          <p:cNvSpPr txBox="1"/>
          <p:nvPr/>
        </p:nvSpPr>
        <p:spPr>
          <a:xfrm>
            <a:off x="5953560" y="123663"/>
            <a:ext cx="1414233"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Financials, repriced</a:t>
            </a:r>
          </a:p>
        </p:txBody>
      </p:sp>
      <p:sp>
        <p:nvSpPr>
          <p:cNvPr id="13" name="TextBox 12">
            <a:extLst>
              <a:ext uri="{FF2B5EF4-FFF2-40B4-BE49-F238E27FC236}">
                <a16:creationId xmlns:a16="http://schemas.microsoft.com/office/drawing/2014/main" id="{3AE8701F-2827-C278-0453-2BAC61930BF9}"/>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4437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44B7-ACA0-2FFA-5D2A-E5DB07580A96}"/>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D0D90F13-81A3-A9C5-437B-E88E880BABC2}"/>
              </a:ext>
            </a:extLst>
          </p:cNvPr>
          <p:cNvSpPr/>
          <p:nvPr/>
        </p:nvSpPr>
        <p:spPr>
          <a:xfrm>
            <a:off x="424278" y="108461"/>
            <a:ext cx="1481712" cy="184293"/>
          </a:xfrm>
          <a:prstGeom prst="roundRect">
            <a:avLst>
              <a:gd name="adj" fmla="val 17903"/>
            </a:avLst>
          </a:prstGeom>
          <a:solidFill>
            <a:srgbClr val="063C3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Defend with dividends</a:t>
            </a:r>
          </a:p>
        </p:txBody>
      </p:sp>
      <p:sp>
        <p:nvSpPr>
          <p:cNvPr id="34" name="TextBox 33">
            <a:extLst>
              <a:ext uri="{FF2B5EF4-FFF2-40B4-BE49-F238E27FC236}">
                <a16:creationId xmlns:a16="http://schemas.microsoft.com/office/drawing/2014/main" id="{54288430-238A-ED50-3650-1962B87CA8E2}"/>
              </a:ext>
            </a:extLst>
          </p:cNvPr>
          <p:cNvSpPr txBox="1"/>
          <p:nvPr/>
        </p:nvSpPr>
        <p:spPr>
          <a:xfrm>
            <a:off x="4056156" y="116456"/>
            <a:ext cx="1595482"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Yields know no borders</a:t>
            </a:r>
          </a:p>
        </p:txBody>
      </p:sp>
      <p:sp>
        <p:nvSpPr>
          <p:cNvPr id="2" name="Title 1">
            <a:extLst>
              <a:ext uri="{FF2B5EF4-FFF2-40B4-BE49-F238E27FC236}">
                <a16:creationId xmlns:a16="http://schemas.microsoft.com/office/drawing/2014/main" id="{B23D35FC-16AE-3C43-FBFC-6A11E910C896}"/>
              </a:ext>
            </a:extLst>
          </p:cNvPr>
          <p:cNvSpPr>
            <a:spLocks noGrp="1"/>
          </p:cNvSpPr>
          <p:nvPr>
            <p:ph type="title"/>
          </p:nvPr>
        </p:nvSpPr>
        <p:spPr/>
        <p:txBody>
          <a:bodyPr/>
          <a:lstStyle/>
          <a:p>
            <a:r>
              <a:rPr lang="en-US" dirty="0"/>
              <a:t>Potential advantages of looking abroad for yield</a:t>
            </a:r>
          </a:p>
        </p:txBody>
      </p:sp>
      <p:sp>
        <p:nvSpPr>
          <p:cNvPr id="3" name="Text Placeholder 2">
            <a:extLst>
              <a:ext uri="{FF2B5EF4-FFF2-40B4-BE49-F238E27FC236}">
                <a16:creationId xmlns:a16="http://schemas.microsoft.com/office/drawing/2014/main" id="{E3995185-1A23-70F3-0A05-B2CB4FF338F9}"/>
              </a:ext>
            </a:extLst>
          </p:cNvPr>
          <p:cNvSpPr>
            <a:spLocks noGrp="1"/>
          </p:cNvSpPr>
          <p:nvPr>
            <p:ph type="body" sz="quarter" idx="15"/>
          </p:nvPr>
        </p:nvSpPr>
        <p:spPr/>
        <p:txBody>
          <a:bodyPr/>
          <a:lstStyle/>
          <a:p>
            <a:r>
              <a:rPr lang="en-US" dirty="0"/>
              <a:t>Attractive yields exist around the globe across various sectors</a:t>
            </a:r>
          </a:p>
        </p:txBody>
      </p:sp>
      <p:sp>
        <p:nvSpPr>
          <p:cNvPr id="7" name="TextBox 6">
            <a:extLst>
              <a:ext uri="{FF2B5EF4-FFF2-40B4-BE49-F238E27FC236}">
                <a16:creationId xmlns:a16="http://schemas.microsoft.com/office/drawing/2014/main" id="{2A1D06E4-DEAA-3397-512C-9ADBACAAB45E}"/>
              </a:ext>
            </a:extLst>
          </p:cNvPr>
          <p:cNvSpPr txBox="1"/>
          <p:nvPr/>
        </p:nvSpPr>
        <p:spPr>
          <a:xfrm>
            <a:off x="432054" y="1667998"/>
            <a:ext cx="4139946" cy="169277"/>
          </a:xfrm>
          <a:prstGeom prst="rect">
            <a:avLst/>
          </a:prstGeom>
          <a:ln w="12700">
            <a:miter lim="400000"/>
          </a:ln>
        </p:spPr>
        <p:txBody>
          <a:bodyPr wrap="square" lIns="0" tIns="0" rIns="0" bIns="0" rtlCol="0">
            <a:spAutoFit/>
          </a:bodyPr>
          <a:lstStyle/>
          <a:p>
            <a:pPr algn="l"/>
            <a:r>
              <a:rPr lang="en-US" sz="1100" b="1" dirty="0">
                <a:latin typeface="+mj-lt"/>
              </a:rPr>
              <a:t>Global dividend outlook (%)</a:t>
            </a:r>
          </a:p>
        </p:txBody>
      </p:sp>
      <p:graphicFrame>
        <p:nvGraphicFramePr>
          <p:cNvPr id="11" name="Chart 10" descr="Need alt text">
            <a:extLst>
              <a:ext uri="{FF2B5EF4-FFF2-40B4-BE49-F238E27FC236}">
                <a16:creationId xmlns:a16="http://schemas.microsoft.com/office/drawing/2014/main" id="{40D9A0EE-37E4-5ADF-9A76-5B2DD821B24D}"/>
              </a:ext>
            </a:extLst>
          </p:cNvPr>
          <p:cNvGraphicFramePr/>
          <p:nvPr/>
        </p:nvGraphicFramePr>
        <p:xfrm>
          <a:off x="155003" y="1270747"/>
          <a:ext cx="4013585" cy="4772771"/>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43F76C8D-A482-BD3E-2895-B4BD384C2B3A}"/>
              </a:ext>
            </a:extLst>
          </p:cNvPr>
          <p:cNvSpPr txBox="1"/>
          <p:nvPr/>
        </p:nvSpPr>
        <p:spPr>
          <a:xfrm>
            <a:off x="327240" y="6090187"/>
            <a:ext cx="3960450" cy="215444"/>
          </a:xfrm>
          <a:prstGeom prst="rect">
            <a:avLst/>
          </a:prstGeom>
          <a:noFill/>
          <a:ln w="12700">
            <a:miter lim="400000"/>
          </a:ln>
        </p:spPr>
        <p:txBody>
          <a:bodyPr wrap="square">
            <a:spAutoFit/>
          </a:bodyPr>
          <a:lstStyle/>
          <a:p>
            <a:pPr algn="l"/>
            <a:r>
              <a:rPr lang="en-US" sz="800" b="0" i="0" dirty="0">
                <a:solidFill>
                  <a:srgbClr val="222222"/>
                </a:solidFill>
                <a:effectLst/>
                <a:latin typeface="+mj-lt"/>
              </a:rPr>
              <a:t>Source: FactSet. As of 9/30/25.</a:t>
            </a:r>
          </a:p>
        </p:txBody>
      </p:sp>
      <p:sp>
        <p:nvSpPr>
          <p:cNvPr id="8" name="TextBox 7">
            <a:extLst>
              <a:ext uri="{FF2B5EF4-FFF2-40B4-BE49-F238E27FC236}">
                <a16:creationId xmlns:a16="http://schemas.microsoft.com/office/drawing/2014/main" id="{8B7A3457-6C35-649B-D364-A38A52D6DCB9}"/>
              </a:ext>
            </a:extLst>
          </p:cNvPr>
          <p:cNvSpPr txBox="1"/>
          <p:nvPr/>
        </p:nvSpPr>
        <p:spPr>
          <a:xfrm>
            <a:off x="4787199" y="1667998"/>
            <a:ext cx="4356801" cy="169277"/>
          </a:xfrm>
          <a:prstGeom prst="rect">
            <a:avLst/>
          </a:prstGeom>
          <a:ln w="12700">
            <a:miter lim="400000"/>
          </a:ln>
        </p:spPr>
        <p:txBody>
          <a:bodyPr wrap="square" lIns="0" tIns="0" rIns="0" bIns="0" rtlCol="0">
            <a:spAutoFit/>
          </a:bodyPr>
          <a:lstStyle/>
          <a:p>
            <a:pPr algn="l"/>
            <a:r>
              <a:rPr lang="en-US" sz="1100" b="1" spc="-30" dirty="0">
                <a:latin typeface="+mj-lt"/>
              </a:rPr>
              <a:t>International companies offer higher yields in the same sectors (%)</a:t>
            </a:r>
          </a:p>
        </p:txBody>
      </p:sp>
      <p:graphicFrame>
        <p:nvGraphicFramePr>
          <p:cNvPr id="5" name="Chart 4" descr="Need alt text">
            <a:extLst>
              <a:ext uri="{FF2B5EF4-FFF2-40B4-BE49-F238E27FC236}">
                <a16:creationId xmlns:a16="http://schemas.microsoft.com/office/drawing/2014/main" id="{676EAA79-7A04-2970-EC9B-C8890D472BC3}"/>
              </a:ext>
            </a:extLst>
          </p:cNvPr>
          <p:cNvGraphicFramePr/>
          <p:nvPr/>
        </p:nvGraphicFramePr>
        <p:xfrm>
          <a:off x="4663440" y="1900517"/>
          <a:ext cx="4085384" cy="391692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99A7A865-49F6-AB0E-CFEE-3067FC1A9B5E}"/>
              </a:ext>
            </a:extLst>
          </p:cNvPr>
          <p:cNvSpPr txBox="1"/>
          <p:nvPr/>
        </p:nvSpPr>
        <p:spPr>
          <a:xfrm>
            <a:off x="4611482" y="6090187"/>
            <a:ext cx="3960450" cy="215444"/>
          </a:xfrm>
          <a:prstGeom prst="rect">
            <a:avLst/>
          </a:prstGeom>
          <a:noFill/>
          <a:ln w="12700">
            <a:miter lim="400000"/>
          </a:ln>
        </p:spPr>
        <p:txBody>
          <a:bodyPr wrap="square">
            <a:spAutoFit/>
          </a:bodyPr>
          <a:lstStyle/>
          <a:p>
            <a:pPr algn="l"/>
            <a:r>
              <a:rPr lang="en-US" sz="800" b="0" i="0" dirty="0">
                <a:solidFill>
                  <a:srgbClr val="222222"/>
                </a:solidFill>
                <a:effectLst/>
                <a:latin typeface="+mj-lt"/>
              </a:rPr>
              <a:t>Source: Morningstar. As of 9/30/25.</a:t>
            </a:r>
            <a:endParaRPr lang="en-US" sz="800" dirty="0">
              <a:latin typeface="+mj-lt"/>
            </a:endParaRPr>
          </a:p>
        </p:txBody>
      </p:sp>
      <p:sp>
        <p:nvSpPr>
          <p:cNvPr id="6" name="Slide Number Placeholder 5">
            <a:extLst>
              <a:ext uri="{FF2B5EF4-FFF2-40B4-BE49-F238E27FC236}">
                <a16:creationId xmlns:a16="http://schemas.microsoft.com/office/drawing/2014/main" id="{40A75384-CEEF-89BA-5D45-9554AA84DEEB}"/>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18</a:t>
            </a:fld>
            <a:endParaRPr lang="en-US" sz="800" dirty="0"/>
          </a:p>
        </p:txBody>
      </p:sp>
      <p:sp>
        <p:nvSpPr>
          <p:cNvPr id="27" name="Oval 26">
            <a:extLst>
              <a:ext uri="{FF2B5EF4-FFF2-40B4-BE49-F238E27FC236}">
                <a16:creationId xmlns:a16="http://schemas.microsoft.com/office/drawing/2014/main" id="{63C5E1D4-6356-1905-6E19-29EC726BAFD3}"/>
              </a:ext>
              <a:ext uri="{C183D7F6-B498-43B3-948B-1728B52AA6E4}">
                <adec:decorative xmlns:adec="http://schemas.microsoft.com/office/drawing/2017/decorative" val="1"/>
              </a:ext>
            </a:extLst>
          </p:cNvPr>
          <p:cNvSpPr/>
          <p:nvPr/>
        </p:nvSpPr>
        <p:spPr>
          <a:xfrm>
            <a:off x="3752603" y="101960"/>
            <a:ext cx="182880" cy="182880"/>
          </a:xfrm>
          <a:prstGeom prst="ellipse">
            <a:avLst/>
          </a:prstGeom>
          <a:solidFill>
            <a:srgbClr val="29CECC"/>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5" name="TextBox 14">
            <a:extLst>
              <a:ext uri="{FF2B5EF4-FFF2-40B4-BE49-F238E27FC236}">
                <a16:creationId xmlns:a16="http://schemas.microsoft.com/office/drawing/2014/main" id="{D80570D8-2FC1-E63F-828D-D5D1036D314F}"/>
              </a:ext>
              <a:ext uri="{C183D7F6-B498-43B3-948B-1728B52AA6E4}">
                <adec:decorative xmlns:adec="http://schemas.microsoft.com/office/drawing/2017/decorative" val="1"/>
              </a:ext>
            </a:extLst>
          </p:cNvPr>
          <p:cNvSpPr txBox="1"/>
          <p:nvPr/>
        </p:nvSpPr>
        <p:spPr>
          <a:xfrm>
            <a:off x="3935606" y="3643535"/>
            <a:ext cx="727834" cy="215444"/>
          </a:xfrm>
          <a:prstGeom prst="rect">
            <a:avLst/>
          </a:prstGeom>
          <a:noFill/>
          <a:ln w="12700">
            <a:miter lim="400000"/>
          </a:ln>
        </p:spPr>
        <p:txBody>
          <a:bodyPr wrap="square">
            <a:spAutoFit/>
          </a:bodyPr>
          <a:lstStyle/>
          <a:p>
            <a:pPr algn="l"/>
            <a:r>
              <a:rPr lang="en-US" sz="800" b="1" i="0" dirty="0">
                <a:solidFill>
                  <a:srgbClr val="4F5D65"/>
                </a:solidFill>
                <a:effectLst/>
                <a:latin typeface="+mj-lt"/>
              </a:rPr>
              <a:t>Non-payers</a:t>
            </a:r>
            <a:endParaRPr lang="en-US" sz="800" b="1" dirty="0">
              <a:solidFill>
                <a:srgbClr val="4F5D65"/>
              </a:solidFill>
              <a:latin typeface="+mj-lt"/>
            </a:endParaRPr>
          </a:p>
        </p:txBody>
      </p:sp>
      <p:sp>
        <p:nvSpPr>
          <p:cNvPr id="25" name="TextBox 24">
            <a:extLst>
              <a:ext uri="{FF2B5EF4-FFF2-40B4-BE49-F238E27FC236}">
                <a16:creationId xmlns:a16="http://schemas.microsoft.com/office/drawing/2014/main" id="{AFF49CEA-7C68-5277-D718-E045DB08D335}"/>
              </a:ext>
              <a:ext uri="{C183D7F6-B498-43B3-948B-1728B52AA6E4}">
                <adec:decorative xmlns:adec="http://schemas.microsoft.com/office/drawing/2017/decorative" val="1"/>
              </a:ext>
            </a:extLst>
          </p:cNvPr>
          <p:cNvSpPr txBox="1"/>
          <p:nvPr/>
        </p:nvSpPr>
        <p:spPr>
          <a:xfrm>
            <a:off x="3950865" y="2671682"/>
            <a:ext cx="727834" cy="338554"/>
          </a:xfrm>
          <a:prstGeom prst="rect">
            <a:avLst/>
          </a:prstGeom>
          <a:noFill/>
          <a:ln w="12700">
            <a:miter lim="400000"/>
          </a:ln>
        </p:spPr>
        <p:txBody>
          <a:bodyPr wrap="square">
            <a:spAutoFit/>
          </a:bodyPr>
          <a:lstStyle/>
          <a:p>
            <a:pPr algn="l"/>
            <a:r>
              <a:rPr lang="en-US" sz="800" b="1" i="0" dirty="0">
                <a:solidFill>
                  <a:srgbClr val="0D90CF"/>
                </a:solidFill>
                <a:effectLst/>
                <a:latin typeface="+mj-lt"/>
              </a:rPr>
              <a:t>0-3% dividend</a:t>
            </a:r>
            <a:endParaRPr lang="en-US" sz="800" b="1" dirty="0">
              <a:solidFill>
                <a:srgbClr val="0D90CF"/>
              </a:solidFill>
              <a:latin typeface="+mj-lt"/>
            </a:endParaRPr>
          </a:p>
        </p:txBody>
      </p:sp>
      <p:sp>
        <p:nvSpPr>
          <p:cNvPr id="28" name="TextBox 27">
            <a:extLst>
              <a:ext uri="{FF2B5EF4-FFF2-40B4-BE49-F238E27FC236}">
                <a16:creationId xmlns:a16="http://schemas.microsoft.com/office/drawing/2014/main" id="{657DC1F2-0B3E-6404-2BF7-95DF7E408B3D}"/>
              </a:ext>
              <a:ext uri="{C183D7F6-B498-43B3-948B-1728B52AA6E4}">
                <adec:decorative xmlns:adec="http://schemas.microsoft.com/office/drawing/2017/decorative" val="1"/>
              </a:ext>
            </a:extLst>
          </p:cNvPr>
          <p:cNvSpPr txBox="1"/>
          <p:nvPr/>
        </p:nvSpPr>
        <p:spPr>
          <a:xfrm>
            <a:off x="3966124" y="2092134"/>
            <a:ext cx="727834" cy="338554"/>
          </a:xfrm>
          <a:prstGeom prst="rect">
            <a:avLst/>
          </a:prstGeom>
          <a:noFill/>
          <a:ln w="12700">
            <a:miter lim="400000"/>
          </a:ln>
        </p:spPr>
        <p:txBody>
          <a:bodyPr wrap="square">
            <a:spAutoFit/>
          </a:bodyPr>
          <a:lstStyle/>
          <a:p>
            <a:pPr algn="l"/>
            <a:r>
              <a:rPr lang="en-US" sz="800" b="1" i="0" dirty="0">
                <a:solidFill>
                  <a:srgbClr val="003A66"/>
                </a:solidFill>
                <a:effectLst/>
                <a:latin typeface="+mj-lt"/>
              </a:rPr>
              <a:t>3%+ dividend</a:t>
            </a:r>
            <a:endParaRPr lang="en-US" sz="800" b="1" dirty="0">
              <a:solidFill>
                <a:srgbClr val="003A66"/>
              </a:solidFill>
              <a:latin typeface="+mj-lt"/>
            </a:endParaRPr>
          </a:p>
        </p:txBody>
      </p:sp>
      <p:sp>
        <p:nvSpPr>
          <p:cNvPr id="33" name="TextBox 32">
            <a:extLst>
              <a:ext uri="{FF2B5EF4-FFF2-40B4-BE49-F238E27FC236}">
                <a16:creationId xmlns:a16="http://schemas.microsoft.com/office/drawing/2014/main" id="{D6641143-09D4-0CCB-C554-CEE623E71B7B}"/>
              </a:ext>
              <a:ext uri="{C183D7F6-B498-43B3-948B-1728B52AA6E4}">
                <adec:decorative xmlns:adec="http://schemas.microsoft.com/office/drawing/2017/decorative" val="1"/>
              </a:ext>
            </a:extLst>
          </p:cNvPr>
          <p:cNvSpPr txBox="1"/>
          <p:nvPr/>
        </p:nvSpPr>
        <p:spPr>
          <a:xfrm>
            <a:off x="2451666" y="123663"/>
            <a:ext cx="1190838"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Policy beneficiaries</a:t>
            </a:r>
          </a:p>
        </p:txBody>
      </p:sp>
      <p:sp>
        <p:nvSpPr>
          <p:cNvPr id="37" name="Oval 36">
            <a:extLst>
              <a:ext uri="{FF2B5EF4-FFF2-40B4-BE49-F238E27FC236}">
                <a16:creationId xmlns:a16="http://schemas.microsoft.com/office/drawing/2014/main" id="{BEC4D9B5-A730-41EF-1794-EA32568A3C88}"/>
              </a:ext>
              <a:ext uri="{C183D7F6-B498-43B3-948B-1728B52AA6E4}">
                <adec:decorative xmlns:adec="http://schemas.microsoft.com/office/drawing/2017/decorative" val="1"/>
              </a:ext>
            </a:extLst>
          </p:cNvPr>
          <p:cNvSpPr/>
          <p:nvPr/>
        </p:nvSpPr>
        <p:spPr>
          <a:xfrm>
            <a:off x="5651638"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8" name="Oval 37">
            <a:extLst>
              <a:ext uri="{FF2B5EF4-FFF2-40B4-BE49-F238E27FC236}">
                <a16:creationId xmlns:a16="http://schemas.microsoft.com/office/drawing/2014/main" id="{B8A04D1B-CF9D-593A-A97A-C642269FF898}"/>
              </a:ext>
              <a:ext uri="{C183D7F6-B498-43B3-948B-1728B52AA6E4}">
                <adec:decorative xmlns:adec="http://schemas.microsoft.com/office/drawing/2017/decorative" val="1"/>
              </a:ext>
            </a:extLst>
          </p:cNvPr>
          <p:cNvSpPr/>
          <p:nvPr/>
        </p:nvSpPr>
        <p:spPr>
          <a:xfrm>
            <a:off x="2145314"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0" name="TextBox 39">
            <a:extLst>
              <a:ext uri="{FF2B5EF4-FFF2-40B4-BE49-F238E27FC236}">
                <a16:creationId xmlns:a16="http://schemas.microsoft.com/office/drawing/2014/main" id="{942B5B4E-A197-E6BA-1FE3-0E8824EA97A3}"/>
              </a:ext>
              <a:ext uri="{C183D7F6-B498-43B3-948B-1728B52AA6E4}">
                <adec:decorative xmlns:adec="http://schemas.microsoft.com/office/drawing/2017/decorative" val="1"/>
              </a:ext>
            </a:extLst>
          </p:cNvPr>
          <p:cNvSpPr txBox="1"/>
          <p:nvPr/>
        </p:nvSpPr>
        <p:spPr>
          <a:xfrm>
            <a:off x="5953560" y="123663"/>
            <a:ext cx="1414233"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Financials, repriced</a:t>
            </a:r>
          </a:p>
        </p:txBody>
      </p:sp>
      <p:sp>
        <p:nvSpPr>
          <p:cNvPr id="4" name="TextBox 3">
            <a:extLst>
              <a:ext uri="{FF2B5EF4-FFF2-40B4-BE49-F238E27FC236}">
                <a16:creationId xmlns:a16="http://schemas.microsoft.com/office/drawing/2014/main" id="{BEABEF7A-88A1-38C8-6F68-2093736CDA4C}"/>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4797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707DF-FBCC-4661-4949-1785D07AC56D}"/>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390F649-9619-88AE-6A47-D27333ABAB15}"/>
              </a:ext>
            </a:extLst>
          </p:cNvPr>
          <p:cNvSpPr/>
          <p:nvPr/>
        </p:nvSpPr>
        <p:spPr>
          <a:xfrm>
            <a:off x="424278" y="108461"/>
            <a:ext cx="1481712" cy="184293"/>
          </a:xfrm>
          <a:prstGeom prst="roundRect">
            <a:avLst>
              <a:gd name="adj" fmla="val 17903"/>
            </a:avLst>
          </a:prstGeom>
          <a:solidFill>
            <a:srgbClr val="063C32"/>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Defend with dividends</a:t>
            </a:r>
          </a:p>
        </p:txBody>
      </p:sp>
      <p:sp>
        <p:nvSpPr>
          <p:cNvPr id="61" name="TextBox 60">
            <a:extLst>
              <a:ext uri="{FF2B5EF4-FFF2-40B4-BE49-F238E27FC236}">
                <a16:creationId xmlns:a16="http://schemas.microsoft.com/office/drawing/2014/main" id="{30E8598C-1183-E739-5F9C-31F0225636DC}"/>
              </a:ext>
            </a:extLst>
          </p:cNvPr>
          <p:cNvSpPr txBox="1"/>
          <p:nvPr/>
        </p:nvSpPr>
        <p:spPr>
          <a:xfrm>
            <a:off x="5950267" y="123663"/>
            <a:ext cx="1414233"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Financials, repriced</a:t>
            </a:r>
          </a:p>
        </p:txBody>
      </p:sp>
      <p:sp>
        <p:nvSpPr>
          <p:cNvPr id="2" name="Title 1">
            <a:extLst>
              <a:ext uri="{FF2B5EF4-FFF2-40B4-BE49-F238E27FC236}">
                <a16:creationId xmlns:a16="http://schemas.microsoft.com/office/drawing/2014/main" id="{AF68E995-9C53-93D4-60D9-504A39249042}"/>
              </a:ext>
            </a:extLst>
          </p:cNvPr>
          <p:cNvSpPr>
            <a:spLocks noGrp="1"/>
          </p:cNvSpPr>
          <p:nvPr>
            <p:ph type="title"/>
          </p:nvPr>
        </p:nvSpPr>
        <p:spPr/>
        <p:txBody>
          <a:bodyPr/>
          <a:lstStyle/>
          <a:p>
            <a:r>
              <a:rPr lang="en-US" dirty="0"/>
              <a:t>Dividend tailwinds for European banks</a:t>
            </a:r>
          </a:p>
        </p:txBody>
      </p:sp>
      <p:sp>
        <p:nvSpPr>
          <p:cNvPr id="3" name="Text Placeholder 2">
            <a:extLst>
              <a:ext uri="{FF2B5EF4-FFF2-40B4-BE49-F238E27FC236}">
                <a16:creationId xmlns:a16="http://schemas.microsoft.com/office/drawing/2014/main" id="{1C78EA1B-2516-C0E2-BB12-66B9CAC5EB3A}"/>
              </a:ext>
            </a:extLst>
          </p:cNvPr>
          <p:cNvSpPr>
            <a:spLocks noGrp="1"/>
          </p:cNvSpPr>
          <p:nvPr>
            <p:ph type="body" sz="quarter" idx="15"/>
          </p:nvPr>
        </p:nvSpPr>
        <p:spPr/>
        <p:txBody>
          <a:bodyPr/>
          <a:lstStyle/>
          <a:p>
            <a:r>
              <a:rPr lang="en-US" dirty="0"/>
              <a:t>European financials will be a key sector and source of dividend returns</a:t>
            </a:r>
          </a:p>
        </p:txBody>
      </p:sp>
      <p:sp>
        <p:nvSpPr>
          <p:cNvPr id="9" name="TextBox 8">
            <a:extLst>
              <a:ext uri="{FF2B5EF4-FFF2-40B4-BE49-F238E27FC236}">
                <a16:creationId xmlns:a16="http://schemas.microsoft.com/office/drawing/2014/main" id="{C4F5189F-4F2B-52E8-AC9A-8E62D9C11614}"/>
              </a:ext>
            </a:extLst>
          </p:cNvPr>
          <p:cNvSpPr txBox="1"/>
          <p:nvPr/>
        </p:nvSpPr>
        <p:spPr>
          <a:xfrm>
            <a:off x="472353" y="1659523"/>
            <a:ext cx="4213947" cy="169277"/>
          </a:xfrm>
          <a:prstGeom prst="rect">
            <a:avLst/>
          </a:prstGeom>
          <a:ln w="12700">
            <a:miter lim="400000"/>
          </a:ln>
        </p:spPr>
        <p:txBody>
          <a:bodyPr wrap="square" lIns="0" tIns="0" rIns="0" bIns="0" rtlCol="0">
            <a:spAutoFit/>
          </a:bodyPr>
          <a:lstStyle/>
          <a:p>
            <a:pPr algn="l"/>
            <a:r>
              <a:rPr lang="en-US" sz="1100" b="1" dirty="0">
                <a:latin typeface="+mj-lt"/>
              </a:rPr>
              <a:t>European banks offer strong capital distribution</a:t>
            </a:r>
          </a:p>
        </p:txBody>
      </p:sp>
      <p:graphicFrame>
        <p:nvGraphicFramePr>
          <p:cNvPr id="8" name="Chart 7" descr="Need alt text">
            <a:extLst>
              <a:ext uri="{FF2B5EF4-FFF2-40B4-BE49-F238E27FC236}">
                <a16:creationId xmlns:a16="http://schemas.microsoft.com/office/drawing/2014/main" id="{61ABEB6E-1A1A-8FCD-4008-47420E5CC8E6}"/>
              </a:ext>
            </a:extLst>
          </p:cNvPr>
          <p:cNvGraphicFramePr/>
          <p:nvPr/>
        </p:nvGraphicFramePr>
        <p:xfrm>
          <a:off x="243752" y="1792855"/>
          <a:ext cx="4213948" cy="3873261"/>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5D5371A4-CCE0-559E-1CB5-DD4D7DA67C0E}"/>
              </a:ext>
            </a:extLst>
          </p:cNvPr>
          <p:cNvSpPr>
            <a:spLocks noGrp="1"/>
          </p:cNvSpPr>
          <p:nvPr>
            <p:ph type="ftr" sz="quarter" idx="10"/>
          </p:nvPr>
        </p:nvSpPr>
        <p:spPr>
          <a:xfrm>
            <a:off x="428624" y="5593492"/>
            <a:ext cx="4029076" cy="654908"/>
          </a:xfrm>
        </p:spPr>
        <p:txBody>
          <a:bodyPr/>
          <a:lstStyle/>
          <a:p>
            <a:pPr hangingPunct="1">
              <a:lnSpc>
                <a:spcPts val="675"/>
              </a:lnSpc>
            </a:pPr>
            <a:r>
              <a:rPr lang="en-US" dirty="0"/>
              <a:t>Source: Bloomberg. Company data as of 9/3/25.</a:t>
            </a:r>
          </a:p>
        </p:txBody>
      </p:sp>
      <p:cxnSp>
        <p:nvCxnSpPr>
          <p:cNvPr id="14" name="Straight Connector 13">
            <a:extLst>
              <a:ext uri="{FF2B5EF4-FFF2-40B4-BE49-F238E27FC236}">
                <a16:creationId xmlns:a16="http://schemas.microsoft.com/office/drawing/2014/main" id="{72F54DAA-2691-CD44-4A4C-6A193E37F15C}"/>
              </a:ext>
              <a:ext uri="{C183D7F6-B498-43B3-948B-1728B52AA6E4}">
                <adec:decorative xmlns:adec="http://schemas.microsoft.com/office/drawing/2017/decorative" val="1"/>
              </a:ext>
            </a:extLst>
          </p:cNvPr>
          <p:cNvCxnSpPr>
            <a:cxnSpLocks/>
          </p:cNvCxnSpPr>
          <p:nvPr/>
        </p:nvCxnSpPr>
        <p:spPr>
          <a:xfrm>
            <a:off x="3048000" y="2267380"/>
            <a:ext cx="0" cy="3159059"/>
          </a:xfrm>
          <a:prstGeom prst="line">
            <a:avLst/>
          </a:prstGeom>
          <a:noFill/>
          <a:ln w="19050" cap="flat">
            <a:solidFill>
              <a:schemeClr val="accent6"/>
            </a:solidFill>
            <a:prstDash val="dash"/>
            <a:miter lim="400000"/>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D17E0473-F31F-AFD8-50CC-F1BDF6219313}"/>
              </a:ext>
              <a:ext uri="{C183D7F6-B498-43B3-948B-1728B52AA6E4}">
                <adec:decorative xmlns:adec="http://schemas.microsoft.com/office/drawing/2017/decorative" val="1"/>
              </a:ext>
            </a:extLst>
          </p:cNvPr>
          <p:cNvSpPr txBox="1"/>
          <p:nvPr/>
        </p:nvSpPr>
        <p:spPr>
          <a:xfrm>
            <a:off x="2672644" y="1897793"/>
            <a:ext cx="750711" cy="276999"/>
          </a:xfrm>
          <a:prstGeom prst="rect">
            <a:avLst/>
          </a:prstGeom>
          <a:ln w="12700">
            <a:miter lim="400000"/>
          </a:ln>
        </p:spPr>
        <p:txBody>
          <a:bodyPr wrap="square" lIns="0" tIns="0" rIns="0" bIns="0" rtlCol="0">
            <a:spAutoFit/>
          </a:bodyPr>
          <a:lstStyle/>
          <a:p>
            <a:r>
              <a:rPr lang="en-US" sz="900" b="1" dirty="0">
                <a:latin typeface="+mn-lt"/>
              </a:rPr>
              <a:t>Average</a:t>
            </a:r>
          </a:p>
          <a:p>
            <a:r>
              <a:rPr lang="en-US" sz="900" b="1" dirty="0">
                <a:solidFill>
                  <a:schemeClr val="accent6"/>
                </a:solidFill>
                <a:latin typeface="+mn-lt"/>
              </a:rPr>
              <a:t>17%</a:t>
            </a:r>
          </a:p>
        </p:txBody>
      </p:sp>
      <p:sp>
        <p:nvSpPr>
          <p:cNvPr id="21" name="TextBox 20">
            <a:extLst>
              <a:ext uri="{FF2B5EF4-FFF2-40B4-BE49-F238E27FC236}">
                <a16:creationId xmlns:a16="http://schemas.microsoft.com/office/drawing/2014/main" id="{9C7BEF22-1519-2817-1300-D8BE111C5C0A}"/>
              </a:ext>
              <a:ext uri="{C183D7F6-B498-43B3-948B-1728B52AA6E4}">
                <adec:decorative xmlns:adec="http://schemas.microsoft.com/office/drawing/2017/decorative" val="1"/>
              </a:ext>
            </a:extLst>
          </p:cNvPr>
          <p:cNvSpPr txBox="1"/>
          <p:nvPr/>
        </p:nvSpPr>
        <p:spPr>
          <a:xfrm>
            <a:off x="243752" y="5629621"/>
            <a:ext cx="4572000" cy="215444"/>
          </a:xfrm>
          <a:prstGeom prst="rect">
            <a:avLst/>
          </a:prstGeom>
          <a:noFill/>
          <a:ln w="12700">
            <a:miter lim="400000"/>
          </a:ln>
        </p:spPr>
        <p:txBody>
          <a:bodyPr wrap="square">
            <a:spAutoFit/>
          </a:bodyPr>
          <a:lstStyle/>
          <a:p>
            <a:r>
              <a:rPr lang="en-US" sz="800" dirty="0"/>
              <a:t>FY 2025—2026 capital distribution (dividends and buybacks)</a:t>
            </a:r>
          </a:p>
        </p:txBody>
      </p:sp>
      <p:sp>
        <p:nvSpPr>
          <p:cNvPr id="25" name="Oval 24">
            <a:extLst>
              <a:ext uri="{FF2B5EF4-FFF2-40B4-BE49-F238E27FC236}">
                <a16:creationId xmlns:a16="http://schemas.microsoft.com/office/drawing/2014/main" id="{8FDE30A0-CBBA-B4CB-BCAE-0211917A057C}"/>
              </a:ext>
              <a:ext uri="{C183D7F6-B498-43B3-948B-1728B52AA6E4}">
                <adec:decorative xmlns:adec="http://schemas.microsoft.com/office/drawing/2017/decorative" val="1"/>
              </a:ext>
            </a:extLst>
          </p:cNvPr>
          <p:cNvSpPr/>
          <p:nvPr/>
        </p:nvSpPr>
        <p:spPr>
          <a:xfrm>
            <a:off x="5648345" y="109167"/>
            <a:ext cx="182880" cy="182880"/>
          </a:xfrm>
          <a:prstGeom prst="ellipse">
            <a:avLst/>
          </a:prstGeom>
          <a:solidFill>
            <a:srgbClr val="A1E8E8"/>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1" name="TextBox 30">
            <a:extLst>
              <a:ext uri="{FF2B5EF4-FFF2-40B4-BE49-F238E27FC236}">
                <a16:creationId xmlns:a16="http://schemas.microsoft.com/office/drawing/2014/main" id="{1DC6CACD-173F-91AC-3DA8-E65C6F8BE1C0}"/>
              </a:ext>
            </a:extLst>
          </p:cNvPr>
          <p:cNvSpPr txBox="1"/>
          <p:nvPr/>
        </p:nvSpPr>
        <p:spPr>
          <a:xfrm>
            <a:off x="4686300" y="1659523"/>
            <a:ext cx="4174236" cy="846386"/>
          </a:xfrm>
          <a:prstGeom prst="rect">
            <a:avLst/>
          </a:prstGeom>
          <a:ln w="12700">
            <a:miter lim="400000"/>
          </a:ln>
        </p:spPr>
        <p:txBody>
          <a:bodyPr wrap="square" lIns="0" tIns="0" rIns="0" bIns="0" rtlCol="0">
            <a:spAutoFit/>
          </a:bodyPr>
          <a:lstStyle/>
          <a:p>
            <a:pPr algn="l"/>
            <a:r>
              <a:rPr lang="en-US" sz="1100" b="1" dirty="0">
                <a:latin typeface="+mj-lt"/>
              </a:rPr>
              <a:t>In the banking industry, European results have vastly outpaced U.S. counterparts</a:t>
            </a:r>
          </a:p>
          <a:p>
            <a:pPr algn="l"/>
            <a:endParaRPr lang="en-US" sz="1100" b="1" dirty="0">
              <a:latin typeface="+mj-lt"/>
            </a:endParaRPr>
          </a:p>
          <a:p>
            <a:pPr algn="l"/>
            <a:endParaRPr lang="en-US" sz="1100" b="1" dirty="0">
              <a:latin typeface="+mj-lt"/>
            </a:endParaRPr>
          </a:p>
          <a:p>
            <a:pPr algn="l"/>
            <a:endParaRPr lang="en-US" sz="1100" b="1" dirty="0">
              <a:latin typeface="+mj-lt"/>
            </a:endParaRPr>
          </a:p>
        </p:txBody>
      </p:sp>
      <p:graphicFrame>
        <p:nvGraphicFramePr>
          <p:cNvPr id="32" name="Chart 31" descr="Need alt text">
            <a:extLst>
              <a:ext uri="{FF2B5EF4-FFF2-40B4-BE49-F238E27FC236}">
                <a16:creationId xmlns:a16="http://schemas.microsoft.com/office/drawing/2014/main" id="{B8AE07D7-D13B-0B67-D567-DA6AE51D2423}"/>
              </a:ext>
            </a:extLst>
          </p:cNvPr>
          <p:cNvGraphicFramePr/>
          <p:nvPr/>
        </p:nvGraphicFramePr>
        <p:xfrm>
          <a:off x="4572000" y="2126105"/>
          <a:ext cx="2949174" cy="1531495"/>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CCA29C14-8589-315D-E9FE-FBE49D9E9D6D}"/>
              </a:ext>
              <a:ext uri="{C183D7F6-B498-43B3-948B-1728B52AA6E4}">
                <adec:decorative xmlns:adec="http://schemas.microsoft.com/office/drawing/2017/decorative" val="1"/>
              </a:ext>
            </a:extLst>
          </p:cNvPr>
          <p:cNvSpPr txBox="1"/>
          <p:nvPr/>
        </p:nvSpPr>
        <p:spPr>
          <a:xfrm>
            <a:off x="5669028" y="2214350"/>
            <a:ext cx="1737846" cy="123111"/>
          </a:xfrm>
          <a:prstGeom prst="rect">
            <a:avLst/>
          </a:prstGeom>
          <a:ln w="12700">
            <a:miter lim="400000"/>
          </a:ln>
        </p:spPr>
        <p:txBody>
          <a:bodyPr wrap="square" lIns="0" tIns="0" rIns="0" bIns="0" rtlCol="0">
            <a:spAutoFit/>
          </a:bodyPr>
          <a:lstStyle/>
          <a:p>
            <a:pPr algn="r"/>
            <a:r>
              <a:rPr lang="en-US" sz="800" b="1" dirty="0">
                <a:solidFill>
                  <a:schemeClr val="accent1"/>
                </a:solidFill>
                <a:latin typeface="+mn-lt"/>
              </a:rPr>
              <a:t>European banks</a:t>
            </a:r>
          </a:p>
        </p:txBody>
      </p:sp>
      <p:sp>
        <p:nvSpPr>
          <p:cNvPr id="45" name="TextBox 44">
            <a:extLst>
              <a:ext uri="{FF2B5EF4-FFF2-40B4-BE49-F238E27FC236}">
                <a16:creationId xmlns:a16="http://schemas.microsoft.com/office/drawing/2014/main" id="{18AC9E8C-7075-52B9-CF34-BAAEAE9F7EF1}"/>
              </a:ext>
              <a:ext uri="{C183D7F6-B498-43B3-948B-1728B52AA6E4}">
                <adec:decorative xmlns:adec="http://schemas.microsoft.com/office/drawing/2017/decorative" val="1"/>
              </a:ext>
            </a:extLst>
          </p:cNvPr>
          <p:cNvSpPr txBox="1"/>
          <p:nvPr/>
        </p:nvSpPr>
        <p:spPr>
          <a:xfrm>
            <a:off x="5662215" y="2739587"/>
            <a:ext cx="1737846" cy="123111"/>
          </a:xfrm>
          <a:prstGeom prst="rect">
            <a:avLst/>
          </a:prstGeom>
          <a:ln w="12700">
            <a:miter lim="400000"/>
          </a:ln>
        </p:spPr>
        <p:txBody>
          <a:bodyPr wrap="square" lIns="0" tIns="0" rIns="0" bIns="0" rtlCol="0">
            <a:spAutoFit/>
          </a:bodyPr>
          <a:lstStyle/>
          <a:p>
            <a:pPr algn="r"/>
            <a:r>
              <a:rPr lang="en-US" sz="800" dirty="0">
                <a:solidFill>
                  <a:schemeClr val="tx1">
                    <a:lumMod val="65000"/>
                    <a:lumOff val="35000"/>
                  </a:schemeClr>
                </a:solidFill>
                <a:latin typeface="+mn-lt"/>
              </a:rPr>
              <a:t>U.S. banks</a:t>
            </a:r>
          </a:p>
        </p:txBody>
      </p:sp>
      <p:sp>
        <p:nvSpPr>
          <p:cNvPr id="46" name="TextBox 45">
            <a:extLst>
              <a:ext uri="{FF2B5EF4-FFF2-40B4-BE49-F238E27FC236}">
                <a16:creationId xmlns:a16="http://schemas.microsoft.com/office/drawing/2014/main" id="{F6C0F534-5650-9376-55DE-28CCB65D8E83}"/>
              </a:ext>
              <a:ext uri="{C183D7F6-B498-43B3-948B-1728B52AA6E4}">
                <adec:decorative xmlns:adec="http://schemas.microsoft.com/office/drawing/2017/decorative" val="1"/>
              </a:ext>
            </a:extLst>
          </p:cNvPr>
          <p:cNvSpPr txBox="1"/>
          <p:nvPr/>
        </p:nvSpPr>
        <p:spPr>
          <a:xfrm>
            <a:off x="4687511" y="2021160"/>
            <a:ext cx="1737846" cy="123111"/>
          </a:xfrm>
          <a:prstGeom prst="rect">
            <a:avLst/>
          </a:prstGeom>
          <a:ln w="12700">
            <a:miter lim="400000"/>
          </a:ln>
        </p:spPr>
        <p:txBody>
          <a:bodyPr wrap="square" lIns="0" tIns="0" rIns="0" bIns="0" rtlCol="0">
            <a:spAutoFit/>
          </a:bodyPr>
          <a:lstStyle/>
          <a:p>
            <a:pPr algn="l"/>
            <a:r>
              <a:rPr lang="en-US" sz="800" dirty="0">
                <a:solidFill>
                  <a:schemeClr val="tx1"/>
                </a:solidFill>
                <a:latin typeface="+mn-lt"/>
              </a:rPr>
              <a:t>Bank results (YTD%)</a:t>
            </a:r>
          </a:p>
        </p:txBody>
      </p:sp>
      <p:graphicFrame>
        <p:nvGraphicFramePr>
          <p:cNvPr id="47" name="Chart 46" descr="Need alt text">
            <a:extLst>
              <a:ext uri="{FF2B5EF4-FFF2-40B4-BE49-F238E27FC236}">
                <a16:creationId xmlns:a16="http://schemas.microsoft.com/office/drawing/2014/main" id="{BA1D383F-77C9-5358-3947-9432E3E6328D}"/>
              </a:ext>
              <a:ext uri="{C183D7F6-B498-43B3-948B-1728B52AA6E4}">
                <adec:decorative xmlns:adec="http://schemas.microsoft.com/office/drawing/2017/decorative" val="0"/>
              </a:ext>
            </a:extLst>
          </p:cNvPr>
          <p:cNvGraphicFramePr/>
          <p:nvPr/>
        </p:nvGraphicFramePr>
        <p:xfrm>
          <a:off x="4625918" y="3851342"/>
          <a:ext cx="2949174" cy="180032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9D6ECA58-9BDA-3396-E1F5-B8C50D46E5DD}"/>
              </a:ext>
              <a:ext uri="{C183D7F6-B498-43B3-948B-1728B52AA6E4}">
                <adec:decorative xmlns:adec="http://schemas.microsoft.com/office/drawing/2017/decorative" val="1"/>
              </a:ext>
            </a:extLst>
          </p:cNvPr>
          <p:cNvSpPr txBox="1"/>
          <p:nvPr/>
        </p:nvSpPr>
        <p:spPr>
          <a:xfrm>
            <a:off x="7515225" y="3860897"/>
            <a:ext cx="1200105" cy="246221"/>
          </a:xfrm>
          <a:prstGeom prst="rect">
            <a:avLst/>
          </a:prstGeom>
          <a:ln w="12700">
            <a:miter lim="400000"/>
          </a:ln>
        </p:spPr>
        <p:txBody>
          <a:bodyPr wrap="square" lIns="0" tIns="0" rIns="0" bIns="0" rtlCol="0">
            <a:spAutoFit/>
          </a:bodyPr>
          <a:lstStyle/>
          <a:p>
            <a:pPr algn="l"/>
            <a:r>
              <a:rPr lang="en-US" sz="800" b="1" dirty="0">
                <a:solidFill>
                  <a:schemeClr val="accent1"/>
                </a:solidFill>
                <a:latin typeface="+mn-lt"/>
              </a:rPr>
              <a:t>Dividends per share: </a:t>
            </a:r>
            <a:br>
              <a:rPr lang="en-US" sz="800" b="1" dirty="0">
                <a:solidFill>
                  <a:schemeClr val="accent1"/>
                </a:solidFill>
                <a:latin typeface="+mn-lt"/>
              </a:rPr>
            </a:br>
            <a:r>
              <a:rPr lang="en-US" sz="800" b="1" dirty="0">
                <a:solidFill>
                  <a:schemeClr val="accent1"/>
                </a:solidFill>
                <a:latin typeface="+mn-lt"/>
              </a:rPr>
              <a:t>European banks</a:t>
            </a:r>
          </a:p>
        </p:txBody>
      </p:sp>
      <p:sp>
        <p:nvSpPr>
          <p:cNvPr id="49" name="TextBox 48">
            <a:extLst>
              <a:ext uri="{FF2B5EF4-FFF2-40B4-BE49-F238E27FC236}">
                <a16:creationId xmlns:a16="http://schemas.microsoft.com/office/drawing/2014/main" id="{143BEAC3-7585-5EFC-64CE-217033860F47}"/>
              </a:ext>
              <a:ext uri="{C183D7F6-B498-43B3-948B-1728B52AA6E4}">
                <adec:decorative xmlns:adec="http://schemas.microsoft.com/office/drawing/2017/decorative" val="1"/>
              </a:ext>
            </a:extLst>
          </p:cNvPr>
          <p:cNvSpPr txBox="1"/>
          <p:nvPr/>
        </p:nvSpPr>
        <p:spPr>
          <a:xfrm>
            <a:off x="7515225" y="4608256"/>
            <a:ext cx="1200150" cy="24622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Dividends per share: </a:t>
            </a:r>
            <a:br>
              <a:rPr lang="en-US" sz="800" dirty="0">
                <a:solidFill>
                  <a:schemeClr val="tx1">
                    <a:lumMod val="65000"/>
                    <a:lumOff val="35000"/>
                  </a:schemeClr>
                </a:solidFill>
                <a:latin typeface="+mn-lt"/>
              </a:rPr>
            </a:br>
            <a:r>
              <a:rPr lang="en-US" sz="800" dirty="0">
                <a:solidFill>
                  <a:schemeClr val="tx1">
                    <a:lumMod val="65000"/>
                    <a:lumOff val="35000"/>
                  </a:schemeClr>
                </a:solidFill>
                <a:latin typeface="+mn-lt"/>
              </a:rPr>
              <a:t>U.S. banks</a:t>
            </a:r>
          </a:p>
        </p:txBody>
      </p:sp>
      <p:sp>
        <p:nvSpPr>
          <p:cNvPr id="50" name="TextBox 49">
            <a:extLst>
              <a:ext uri="{FF2B5EF4-FFF2-40B4-BE49-F238E27FC236}">
                <a16:creationId xmlns:a16="http://schemas.microsoft.com/office/drawing/2014/main" id="{97B55B3B-824F-6FFB-DD59-2FF0A2462A62}"/>
              </a:ext>
              <a:ext uri="{C183D7F6-B498-43B3-948B-1728B52AA6E4}">
                <adec:decorative xmlns:adec="http://schemas.microsoft.com/office/drawing/2017/decorative" val="1"/>
              </a:ext>
            </a:extLst>
          </p:cNvPr>
          <p:cNvSpPr txBox="1"/>
          <p:nvPr/>
        </p:nvSpPr>
        <p:spPr>
          <a:xfrm>
            <a:off x="7515225" y="4248059"/>
            <a:ext cx="1737846" cy="123111"/>
          </a:xfrm>
          <a:prstGeom prst="rect">
            <a:avLst/>
          </a:prstGeom>
          <a:ln w="12700">
            <a:miter lim="400000"/>
          </a:ln>
        </p:spPr>
        <p:txBody>
          <a:bodyPr wrap="square" lIns="0" tIns="0" rIns="0" bIns="0" rtlCol="0">
            <a:spAutoFit/>
          </a:bodyPr>
          <a:lstStyle/>
          <a:p>
            <a:pPr algn="l"/>
            <a:r>
              <a:rPr lang="en-US" sz="800" b="1" dirty="0">
                <a:solidFill>
                  <a:schemeClr val="accent1"/>
                </a:solidFill>
                <a:latin typeface="+mn-lt"/>
              </a:rPr>
              <a:t>EPS: European banks</a:t>
            </a:r>
          </a:p>
        </p:txBody>
      </p:sp>
      <p:sp>
        <p:nvSpPr>
          <p:cNvPr id="51" name="TextBox 50">
            <a:extLst>
              <a:ext uri="{FF2B5EF4-FFF2-40B4-BE49-F238E27FC236}">
                <a16:creationId xmlns:a16="http://schemas.microsoft.com/office/drawing/2014/main" id="{FFD3C027-55AD-312B-CB2B-5E350B57E595}"/>
              </a:ext>
              <a:ext uri="{C183D7F6-B498-43B3-948B-1728B52AA6E4}">
                <adec:decorative xmlns:adec="http://schemas.microsoft.com/office/drawing/2017/decorative" val="1"/>
              </a:ext>
            </a:extLst>
          </p:cNvPr>
          <p:cNvSpPr txBox="1"/>
          <p:nvPr/>
        </p:nvSpPr>
        <p:spPr>
          <a:xfrm>
            <a:off x="7515225" y="4485145"/>
            <a:ext cx="1737846"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EPS: U.S. banks</a:t>
            </a:r>
          </a:p>
        </p:txBody>
      </p:sp>
      <p:sp>
        <p:nvSpPr>
          <p:cNvPr id="53" name="TextBox 52">
            <a:extLst>
              <a:ext uri="{FF2B5EF4-FFF2-40B4-BE49-F238E27FC236}">
                <a16:creationId xmlns:a16="http://schemas.microsoft.com/office/drawing/2014/main" id="{FBDCC819-D0C4-8FBC-7C34-A2C51D405189}"/>
              </a:ext>
              <a:ext uri="{C183D7F6-B498-43B3-948B-1728B52AA6E4}">
                <adec:decorative xmlns:adec="http://schemas.microsoft.com/office/drawing/2017/decorative" val="1"/>
              </a:ext>
            </a:extLst>
          </p:cNvPr>
          <p:cNvSpPr txBox="1"/>
          <p:nvPr/>
        </p:nvSpPr>
        <p:spPr>
          <a:xfrm>
            <a:off x="7521174" y="1959605"/>
            <a:ext cx="1453662" cy="123111"/>
          </a:xfrm>
          <a:prstGeom prst="rect">
            <a:avLst/>
          </a:prstGeom>
          <a:ln w="12700">
            <a:miter lim="400000"/>
          </a:ln>
        </p:spPr>
        <p:txBody>
          <a:bodyPr wrap="square" lIns="0" tIns="0" rIns="0" bIns="0" rtlCol="0">
            <a:spAutoFit/>
          </a:bodyPr>
          <a:lstStyle/>
          <a:p>
            <a:pPr algn="l"/>
            <a:r>
              <a:rPr lang="en-US" sz="800" dirty="0">
                <a:latin typeface="+mn-lt"/>
              </a:rPr>
              <a:t>YTD return: </a:t>
            </a:r>
            <a:r>
              <a:rPr lang="en-US" sz="800" b="1" dirty="0">
                <a:latin typeface="+mn-lt"/>
              </a:rPr>
              <a:t>72.5%</a:t>
            </a:r>
          </a:p>
        </p:txBody>
      </p:sp>
      <p:sp>
        <p:nvSpPr>
          <p:cNvPr id="54" name="TextBox 53">
            <a:extLst>
              <a:ext uri="{FF2B5EF4-FFF2-40B4-BE49-F238E27FC236}">
                <a16:creationId xmlns:a16="http://schemas.microsoft.com/office/drawing/2014/main" id="{D1A614C5-6EFC-2DA0-4AEF-F9643C2C2B5C}"/>
              </a:ext>
              <a:ext uri="{C183D7F6-B498-43B3-948B-1728B52AA6E4}">
                <adec:decorative xmlns:adec="http://schemas.microsoft.com/office/drawing/2017/decorative" val="1"/>
              </a:ext>
            </a:extLst>
          </p:cNvPr>
          <p:cNvSpPr txBox="1"/>
          <p:nvPr/>
        </p:nvSpPr>
        <p:spPr>
          <a:xfrm>
            <a:off x="7521174" y="2082715"/>
            <a:ext cx="1453662" cy="123111"/>
          </a:xfrm>
          <a:prstGeom prst="rect">
            <a:avLst/>
          </a:prstGeom>
          <a:ln w="12700">
            <a:miter lim="400000"/>
          </a:ln>
        </p:spPr>
        <p:txBody>
          <a:bodyPr wrap="square" lIns="0" tIns="0" rIns="0" bIns="0" rtlCol="0">
            <a:spAutoFit/>
          </a:bodyPr>
          <a:lstStyle/>
          <a:p>
            <a:pPr algn="l"/>
            <a:r>
              <a:rPr lang="en-US" sz="800" dirty="0">
                <a:latin typeface="+mn-lt"/>
              </a:rPr>
              <a:t>Average forward P/E: </a:t>
            </a:r>
            <a:r>
              <a:rPr lang="en-US" sz="800" b="1" dirty="0">
                <a:latin typeface="+mn-lt"/>
              </a:rPr>
              <a:t>9.9x</a:t>
            </a:r>
          </a:p>
        </p:txBody>
      </p:sp>
      <p:sp>
        <p:nvSpPr>
          <p:cNvPr id="55" name="TextBox 54">
            <a:extLst>
              <a:ext uri="{FF2B5EF4-FFF2-40B4-BE49-F238E27FC236}">
                <a16:creationId xmlns:a16="http://schemas.microsoft.com/office/drawing/2014/main" id="{BB138551-D720-13D2-B98B-506C59CA04A1}"/>
              </a:ext>
              <a:ext uri="{C183D7F6-B498-43B3-948B-1728B52AA6E4}">
                <adec:decorative xmlns:adec="http://schemas.microsoft.com/office/drawing/2017/decorative" val="1"/>
              </a:ext>
            </a:extLst>
          </p:cNvPr>
          <p:cNvSpPr txBox="1"/>
          <p:nvPr/>
        </p:nvSpPr>
        <p:spPr>
          <a:xfrm>
            <a:off x="7521174" y="2205825"/>
            <a:ext cx="1453662" cy="123111"/>
          </a:xfrm>
          <a:prstGeom prst="rect">
            <a:avLst/>
          </a:prstGeom>
          <a:ln w="12700">
            <a:miter lim="400000"/>
          </a:ln>
        </p:spPr>
        <p:txBody>
          <a:bodyPr wrap="square" lIns="0" tIns="0" rIns="0" bIns="0" rtlCol="0">
            <a:spAutoFit/>
          </a:bodyPr>
          <a:lstStyle/>
          <a:p>
            <a:pPr algn="l"/>
            <a:r>
              <a:rPr lang="en-US" sz="800" dirty="0">
                <a:latin typeface="+mn-lt"/>
              </a:rPr>
              <a:t>Dividend yield: </a:t>
            </a:r>
            <a:r>
              <a:rPr lang="en-US" sz="800" b="1" dirty="0">
                <a:latin typeface="+mn-lt"/>
              </a:rPr>
              <a:t>4.63%</a:t>
            </a:r>
          </a:p>
        </p:txBody>
      </p:sp>
      <p:sp>
        <p:nvSpPr>
          <p:cNvPr id="56" name="TextBox 55">
            <a:extLst>
              <a:ext uri="{FF2B5EF4-FFF2-40B4-BE49-F238E27FC236}">
                <a16:creationId xmlns:a16="http://schemas.microsoft.com/office/drawing/2014/main" id="{6FC93512-AE00-58F6-D774-765370DADA14}"/>
              </a:ext>
              <a:ext uri="{C183D7F6-B498-43B3-948B-1728B52AA6E4}">
                <adec:decorative xmlns:adec="http://schemas.microsoft.com/office/drawing/2017/decorative" val="1"/>
              </a:ext>
            </a:extLst>
          </p:cNvPr>
          <p:cNvSpPr txBox="1"/>
          <p:nvPr/>
        </p:nvSpPr>
        <p:spPr>
          <a:xfrm>
            <a:off x="7515225" y="2760204"/>
            <a:ext cx="1453662" cy="123111"/>
          </a:xfrm>
          <a:prstGeom prst="rect">
            <a:avLst/>
          </a:prstGeom>
          <a:ln w="12700">
            <a:miter lim="400000"/>
          </a:ln>
        </p:spPr>
        <p:txBody>
          <a:bodyPr wrap="square" lIns="0" tIns="0" rIns="0" bIns="0" rtlCol="0">
            <a:spAutoFit/>
          </a:bodyPr>
          <a:lstStyle/>
          <a:p>
            <a:pPr algn="l"/>
            <a:r>
              <a:rPr lang="en-US" sz="800" dirty="0">
                <a:latin typeface="+mn-lt"/>
              </a:rPr>
              <a:t>YTD return: </a:t>
            </a:r>
            <a:r>
              <a:rPr lang="en-US" sz="800" b="1" dirty="0">
                <a:latin typeface="+mn-lt"/>
              </a:rPr>
              <a:t>25.5%</a:t>
            </a:r>
          </a:p>
        </p:txBody>
      </p:sp>
      <p:sp>
        <p:nvSpPr>
          <p:cNvPr id="58" name="TextBox 57">
            <a:extLst>
              <a:ext uri="{FF2B5EF4-FFF2-40B4-BE49-F238E27FC236}">
                <a16:creationId xmlns:a16="http://schemas.microsoft.com/office/drawing/2014/main" id="{BE7C7CF3-D6EB-8117-DA30-9F3D34EF2FA5}"/>
              </a:ext>
              <a:ext uri="{C183D7F6-B498-43B3-948B-1728B52AA6E4}">
                <adec:decorative xmlns:adec="http://schemas.microsoft.com/office/drawing/2017/decorative" val="1"/>
              </a:ext>
            </a:extLst>
          </p:cNvPr>
          <p:cNvSpPr txBox="1"/>
          <p:nvPr/>
        </p:nvSpPr>
        <p:spPr>
          <a:xfrm>
            <a:off x="7515225" y="3006424"/>
            <a:ext cx="1453662" cy="123111"/>
          </a:xfrm>
          <a:prstGeom prst="rect">
            <a:avLst/>
          </a:prstGeom>
          <a:ln w="12700">
            <a:miter lim="400000"/>
          </a:ln>
        </p:spPr>
        <p:txBody>
          <a:bodyPr wrap="square" lIns="0" tIns="0" rIns="0" bIns="0" rtlCol="0">
            <a:spAutoFit/>
          </a:bodyPr>
          <a:lstStyle/>
          <a:p>
            <a:pPr algn="l"/>
            <a:r>
              <a:rPr lang="en-US" sz="800" dirty="0">
                <a:latin typeface="+mn-lt"/>
              </a:rPr>
              <a:t>Dividend yield: </a:t>
            </a:r>
            <a:r>
              <a:rPr lang="en-US" sz="800" b="1" dirty="0">
                <a:latin typeface="+mn-lt"/>
              </a:rPr>
              <a:t>2.20%</a:t>
            </a:r>
          </a:p>
        </p:txBody>
      </p:sp>
      <p:sp>
        <p:nvSpPr>
          <p:cNvPr id="57" name="TextBox 56">
            <a:extLst>
              <a:ext uri="{FF2B5EF4-FFF2-40B4-BE49-F238E27FC236}">
                <a16:creationId xmlns:a16="http://schemas.microsoft.com/office/drawing/2014/main" id="{D24CDA65-ABB4-EDBA-2E19-4493BC87BBFD}"/>
              </a:ext>
              <a:ext uri="{C183D7F6-B498-43B3-948B-1728B52AA6E4}">
                <adec:decorative xmlns:adec="http://schemas.microsoft.com/office/drawing/2017/decorative" val="1"/>
              </a:ext>
            </a:extLst>
          </p:cNvPr>
          <p:cNvSpPr txBox="1"/>
          <p:nvPr/>
        </p:nvSpPr>
        <p:spPr>
          <a:xfrm>
            <a:off x="7515225" y="2883314"/>
            <a:ext cx="1453662" cy="123111"/>
          </a:xfrm>
          <a:prstGeom prst="rect">
            <a:avLst/>
          </a:prstGeom>
          <a:ln w="12700">
            <a:miter lim="400000"/>
          </a:ln>
        </p:spPr>
        <p:txBody>
          <a:bodyPr wrap="square" lIns="0" tIns="0" rIns="0" bIns="0" rtlCol="0">
            <a:spAutoFit/>
          </a:bodyPr>
          <a:lstStyle/>
          <a:p>
            <a:pPr algn="l"/>
            <a:r>
              <a:rPr lang="en-US" sz="800" dirty="0">
                <a:latin typeface="+mn-lt"/>
              </a:rPr>
              <a:t>Average forward P/E: </a:t>
            </a:r>
            <a:r>
              <a:rPr lang="en-US" sz="800" b="1" dirty="0">
                <a:latin typeface="+mn-lt"/>
              </a:rPr>
              <a:t>14.2x</a:t>
            </a:r>
          </a:p>
        </p:txBody>
      </p:sp>
      <p:sp>
        <p:nvSpPr>
          <p:cNvPr id="10" name="Footer Placeholder 4">
            <a:extLst>
              <a:ext uri="{FF2B5EF4-FFF2-40B4-BE49-F238E27FC236}">
                <a16:creationId xmlns:a16="http://schemas.microsoft.com/office/drawing/2014/main" id="{5A680EFF-F0F8-BA48-45A9-3E0576FF4375}"/>
              </a:ext>
              <a:ext uri="{C183D7F6-B498-43B3-948B-1728B52AA6E4}">
                <adec:decorative xmlns:adec="http://schemas.microsoft.com/office/drawing/2017/decorative" val="1"/>
              </a:ext>
            </a:extLst>
          </p:cNvPr>
          <p:cNvSpPr txBox="1">
            <a:spLocks/>
          </p:cNvSpPr>
          <p:nvPr/>
        </p:nvSpPr>
        <p:spPr>
          <a:xfrm>
            <a:off x="4686300" y="5593492"/>
            <a:ext cx="4029074" cy="65490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dirty="0"/>
              <a:t>Sources: FactSet, Morningstar. U.S. banks are represented by S&amp;P 500 Banks Industry Group Index. European banks are represented by the MSCI Europe Banks Index. Bank results data as of 9/30/25. Earnings per share and dividends per share growth as of 9/30/25. Past results are not predictive of results in future periods.</a:t>
            </a:r>
          </a:p>
        </p:txBody>
      </p:sp>
      <p:sp>
        <p:nvSpPr>
          <p:cNvPr id="7" name="TextBox 6">
            <a:extLst>
              <a:ext uri="{FF2B5EF4-FFF2-40B4-BE49-F238E27FC236}">
                <a16:creationId xmlns:a16="http://schemas.microsoft.com/office/drawing/2014/main" id="{1CE067D1-F783-5C01-8FD6-D87395DFBC17}"/>
              </a:ext>
              <a:ext uri="{C183D7F6-B498-43B3-948B-1728B52AA6E4}">
                <adec:decorative xmlns:adec="http://schemas.microsoft.com/office/drawing/2017/decorative" val="1"/>
              </a:ext>
            </a:extLst>
          </p:cNvPr>
          <p:cNvSpPr txBox="1"/>
          <p:nvPr/>
        </p:nvSpPr>
        <p:spPr>
          <a:xfrm>
            <a:off x="4101522" y="5462720"/>
            <a:ext cx="400050" cy="123111"/>
          </a:xfrm>
          <a:prstGeom prst="rect">
            <a:avLst/>
          </a:prstGeom>
          <a:solidFill>
            <a:schemeClr val="bg1"/>
          </a:solidFill>
          <a:ln w="12700">
            <a:miter lim="400000"/>
          </a:ln>
        </p:spPr>
        <p:txBody>
          <a:bodyPr wrap="square" lIns="0" tIns="0" rIns="0" bIns="0" rtlCol="0">
            <a:spAutoFit/>
          </a:bodyPr>
          <a:lstStyle/>
          <a:p>
            <a:r>
              <a:rPr lang="en-US" sz="800" dirty="0">
                <a:latin typeface="+mn-lt"/>
              </a:rPr>
              <a:t>30%</a:t>
            </a:r>
          </a:p>
        </p:txBody>
      </p:sp>
      <p:sp>
        <p:nvSpPr>
          <p:cNvPr id="13" name="TextBox 12">
            <a:extLst>
              <a:ext uri="{FF2B5EF4-FFF2-40B4-BE49-F238E27FC236}">
                <a16:creationId xmlns:a16="http://schemas.microsoft.com/office/drawing/2014/main" id="{7B19E5D0-FCB1-8201-F91C-7DBE71C58B78}"/>
              </a:ext>
              <a:ext uri="{C183D7F6-B498-43B3-948B-1728B52AA6E4}">
                <adec:decorative xmlns:adec="http://schemas.microsoft.com/office/drawing/2017/decorative" val="1"/>
              </a:ext>
            </a:extLst>
          </p:cNvPr>
          <p:cNvSpPr txBox="1"/>
          <p:nvPr/>
        </p:nvSpPr>
        <p:spPr>
          <a:xfrm>
            <a:off x="2451666" y="123663"/>
            <a:ext cx="1190838"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Policy beneficiaries</a:t>
            </a:r>
          </a:p>
        </p:txBody>
      </p:sp>
      <p:sp>
        <p:nvSpPr>
          <p:cNvPr id="18" name="Oval 17">
            <a:extLst>
              <a:ext uri="{FF2B5EF4-FFF2-40B4-BE49-F238E27FC236}">
                <a16:creationId xmlns:a16="http://schemas.microsoft.com/office/drawing/2014/main" id="{8B39EF64-31B5-99C8-2DFF-7A0B86081BD1}"/>
              </a:ext>
              <a:ext uri="{C183D7F6-B498-43B3-948B-1728B52AA6E4}">
                <adec:decorative xmlns:adec="http://schemas.microsoft.com/office/drawing/2017/decorative" val="1"/>
              </a:ext>
            </a:extLst>
          </p:cNvPr>
          <p:cNvSpPr/>
          <p:nvPr/>
        </p:nvSpPr>
        <p:spPr>
          <a:xfrm>
            <a:off x="3752603"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3" name="Oval 22">
            <a:extLst>
              <a:ext uri="{FF2B5EF4-FFF2-40B4-BE49-F238E27FC236}">
                <a16:creationId xmlns:a16="http://schemas.microsoft.com/office/drawing/2014/main" id="{8110B693-C542-3520-EEDB-8F68E8BA9D8A}"/>
              </a:ext>
              <a:ext uri="{C183D7F6-B498-43B3-948B-1728B52AA6E4}">
                <adec:decorative xmlns:adec="http://schemas.microsoft.com/office/drawing/2017/decorative" val="1"/>
              </a:ext>
            </a:extLst>
          </p:cNvPr>
          <p:cNvSpPr/>
          <p:nvPr/>
        </p:nvSpPr>
        <p:spPr>
          <a:xfrm>
            <a:off x="2145314" y="109167"/>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4" name="TextBox 23">
            <a:extLst>
              <a:ext uri="{FF2B5EF4-FFF2-40B4-BE49-F238E27FC236}">
                <a16:creationId xmlns:a16="http://schemas.microsoft.com/office/drawing/2014/main" id="{E8F49065-876E-F2B6-EF59-8D559DC4590B}"/>
              </a:ext>
              <a:ext uri="{C183D7F6-B498-43B3-948B-1728B52AA6E4}">
                <adec:decorative xmlns:adec="http://schemas.microsoft.com/office/drawing/2017/decorative" val="1"/>
              </a:ext>
            </a:extLst>
          </p:cNvPr>
          <p:cNvSpPr txBox="1"/>
          <p:nvPr/>
        </p:nvSpPr>
        <p:spPr>
          <a:xfrm>
            <a:off x="4056156" y="123663"/>
            <a:ext cx="1595482" cy="153888"/>
          </a:xfrm>
          <a:prstGeom prst="rect">
            <a:avLst/>
          </a:prstGeom>
          <a:ln w="12700">
            <a:miter lim="400000"/>
          </a:ln>
        </p:spPr>
        <p:txBody>
          <a:bodyPr wrap="square" lIns="0" tIns="0" rIns="0" bIns="0" rtlCol="0">
            <a:spAutoFit/>
          </a:bodyPr>
          <a:lstStyle/>
          <a:p>
            <a:pPr algn="l"/>
            <a:r>
              <a:rPr lang="en-US" sz="1000" dirty="0">
                <a:solidFill>
                  <a:srgbClr val="D1D6DA"/>
                </a:solidFill>
                <a:latin typeface="+mn-lt"/>
              </a:rPr>
              <a:t>Yields know no borders</a:t>
            </a:r>
          </a:p>
        </p:txBody>
      </p:sp>
      <p:sp>
        <p:nvSpPr>
          <p:cNvPr id="6" name="Slide Number Placeholder 5">
            <a:extLst>
              <a:ext uri="{FF2B5EF4-FFF2-40B4-BE49-F238E27FC236}">
                <a16:creationId xmlns:a16="http://schemas.microsoft.com/office/drawing/2014/main" id="{A1EA54EB-5ADC-1E5C-7AE0-27581EB74776}"/>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19</a:t>
            </a:fld>
            <a:endParaRPr lang="en-US" sz="800" dirty="0"/>
          </a:p>
        </p:txBody>
      </p:sp>
      <p:sp>
        <p:nvSpPr>
          <p:cNvPr id="4" name="TextBox 3">
            <a:extLst>
              <a:ext uri="{FF2B5EF4-FFF2-40B4-BE49-F238E27FC236}">
                <a16:creationId xmlns:a16="http://schemas.microsoft.com/office/drawing/2014/main" id="{E34B29B5-0759-C1D1-0F00-962C09DC2E55}"/>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23444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76BE8C-2F7A-47C6-88E1-47AA8CB8B8E4}"/>
              </a:ext>
            </a:extLst>
          </p:cNvPr>
          <p:cNvSpPr>
            <a:spLocks noGrp="1"/>
          </p:cNvSpPr>
          <p:nvPr>
            <p:ph type="title"/>
          </p:nvPr>
        </p:nvSpPr>
        <p:spPr>
          <a:solidFill>
            <a:schemeClr val="tx2"/>
          </a:solidFill>
        </p:spPr>
        <p:txBody>
          <a:bodyPr/>
          <a:lstStyle/>
          <a:p>
            <a:r>
              <a:rPr lang="en-US" dirty="0"/>
              <a:t>Introduction</a:t>
            </a:r>
          </a:p>
        </p:txBody>
      </p:sp>
      <p:sp>
        <p:nvSpPr>
          <p:cNvPr id="13" name="TextBox 12">
            <a:extLst>
              <a:ext uri="{FF2B5EF4-FFF2-40B4-BE49-F238E27FC236}">
                <a16:creationId xmlns:a16="http://schemas.microsoft.com/office/drawing/2014/main" id="{D1388D98-0A6E-A885-E7F8-DF5E6E94E593}"/>
              </a:ext>
            </a:extLst>
          </p:cNvPr>
          <p:cNvSpPr txBox="1"/>
          <p:nvPr/>
        </p:nvSpPr>
        <p:spPr>
          <a:xfrm>
            <a:off x="2791325" y="1647917"/>
            <a:ext cx="5927435" cy="3893374"/>
          </a:xfrm>
          <a:prstGeom prst="rect">
            <a:avLst/>
          </a:prstGeom>
          <a:noFill/>
          <a:ln w="12700">
            <a:miter lim="400000"/>
          </a:ln>
        </p:spPr>
        <p:txBody>
          <a:bodyPr wrap="square">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The great global rebalance</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endParaRP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A new era is upon us. Global equity markets are broadening, with more companies and industries driving returns outside the dominance of the Magnificent Seven. This shift presents compelling opportunities across investment styles, geographies and among market capitalizations. It’s not a matter of choosing between U.S. or international, growth or value — it’s about embracing both. This environment favors active management.</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endParaRP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We see strong potential in areas like AI, a transformational growth theme offering multidimensional opportunities. We are also looking at a renewed capex cycle, fueled by the need for security and reindustrialization in developed markets.</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endParaRP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International markets are also showing promise. American exceptionalism doesn’t mean exclusivity — other nations are pursuing productivity gains. Structural reforms are being implemented in Europe, where even modest policy shifts can drive returns. In Japan, improving corporate governance is providing a tailwind to risk assets. </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endParaRP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Dividend-paying companies remain attractive. Dividends have historically contributed meaningfully to total returns, signaling corporate strength and providing a measure of downside resilience. While capital appreciation dominated the past decade, we expect dividends to regain prominence amid normalized rates and tempered growth.</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endParaRP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Three key themes stand out: selective growth opportunities, dividends as a material contributor to total returns and resilience, as well as diversification through international equities. Unlocking these opportunities requires deep research. Capital Group has 10 investment offices and conducts over 20,000 company meetings annually — demonstrating the breadth and depth needed to thrive in today’s market.</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endParaRP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venirNext LT Com Regular"/>
                <a:cs typeface="Arial" panose="020B0604020202020204" pitchFamily="34" charset="0"/>
                <a:sym typeface="Avenir Next LT Com Regular"/>
              </a:rPr>
              <a:t>In short, we are built for this environment.</a:t>
            </a:r>
          </a:p>
        </p:txBody>
      </p:sp>
      <p:sp>
        <p:nvSpPr>
          <p:cNvPr id="18" name="TextBox 17">
            <a:extLst>
              <a:ext uri="{FF2B5EF4-FFF2-40B4-BE49-F238E27FC236}">
                <a16:creationId xmlns:a16="http://schemas.microsoft.com/office/drawing/2014/main" id="{B59A69C8-6365-36B9-5545-F57166F8C566}"/>
              </a:ext>
            </a:extLst>
          </p:cNvPr>
          <p:cNvSpPr txBox="1"/>
          <p:nvPr/>
        </p:nvSpPr>
        <p:spPr>
          <a:xfrm>
            <a:off x="495993" y="2966401"/>
            <a:ext cx="1623364" cy="323165"/>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venirNext LT Com Regular"/>
                <a:sym typeface="Avenir Next LT Com Regular"/>
              </a:rPr>
              <a:t>Brady Enright</a:t>
            </a:r>
            <a:br>
              <a:rPr kumimoji="0" lang="en-US" sz="1050" b="1" i="0" u="none" strike="noStrike" kern="0" cap="none" spc="0" normalizeH="0" baseline="0" noProof="0" dirty="0">
                <a:ln>
                  <a:noFill/>
                </a:ln>
                <a:solidFill>
                  <a:srgbClr val="000000"/>
                </a:solidFill>
                <a:effectLst/>
                <a:uLnTx/>
                <a:uFillTx/>
                <a:latin typeface="AvenirNext LT Com Regular"/>
                <a:sym typeface="Avenir Next LT Com Regular"/>
              </a:rPr>
            </a:br>
            <a:r>
              <a:rPr kumimoji="0" lang="en-US" sz="1050" b="0" i="0" u="none" strike="noStrike" kern="0" cap="none" spc="0" normalizeH="0" baseline="0" noProof="0" dirty="0">
                <a:ln>
                  <a:noFill/>
                </a:ln>
                <a:solidFill>
                  <a:srgbClr val="000000"/>
                </a:solidFill>
                <a:effectLst/>
                <a:uLnTx/>
                <a:uFillTx/>
                <a:latin typeface="AvenirNext LT Com Regular"/>
                <a:sym typeface="Avenir Next LT Com Regular"/>
              </a:rPr>
              <a:t>Equity Portfolio Manager </a:t>
            </a:r>
            <a:endParaRPr kumimoji="0" lang="en-US" sz="1050" b="1"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3" name="TextBox 2">
            <a:extLst>
              <a:ext uri="{FF2B5EF4-FFF2-40B4-BE49-F238E27FC236}">
                <a16:creationId xmlns:a16="http://schemas.microsoft.com/office/drawing/2014/main" id="{02416D93-4455-FC99-EE13-3A745966C638}"/>
              </a:ext>
            </a:extLst>
          </p:cNvPr>
          <p:cNvSpPr txBox="1"/>
          <p:nvPr/>
        </p:nvSpPr>
        <p:spPr>
          <a:xfrm>
            <a:off x="495993" y="4987293"/>
            <a:ext cx="1623364" cy="323165"/>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venirNext LT Com Regular"/>
                <a:sym typeface="Avenir Next LT Com Regular"/>
              </a:rPr>
              <a:t>David Polak</a:t>
            </a:r>
            <a:endParaRPr kumimoji="0" lang="en-US" sz="1050" b="0" i="0" u="none" strike="noStrike" kern="0" cap="none" spc="0" normalizeH="0" baseline="0" noProof="0" dirty="0">
              <a:ln>
                <a:noFill/>
              </a:ln>
              <a:solidFill>
                <a:srgbClr val="000000"/>
              </a:solidFill>
              <a:effectLst/>
              <a:uLnTx/>
              <a:uFillTx/>
              <a:latin typeface="AvenirNext LT Com Regular"/>
              <a:sym typeface="Avenir Next LT Com Regular"/>
            </a:endParaRP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venirNext LT Com Regular"/>
                <a:sym typeface="Avenir Next LT Com Regular"/>
              </a:rPr>
              <a:t>Equity Investment Director</a:t>
            </a:r>
            <a:endParaRPr kumimoji="0" lang="en-US" sz="1050" b="1"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6" name="TextBox 5">
            <a:extLst>
              <a:ext uri="{FF2B5EF4-FFF2-40B4-BE49-F238E27FC236}">
                <a16:creationId xmlns:a16="http://schemas.microsoft.com/office/drawing/2014/main" id="{1CA45D9D-C3B9-D685-FBEF-B3B2BB3E0FA6}"/>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
        <p:nvSpPr>
          <p:cNvPr id="4" name="Slide Number Placeholder">
            <a:extLst>
              <a:ext uri="{FF2B5EF4-FFF2-40B4-BE49-F238E27FC236}">
                <a16:creationId xmlns:a16="http://schemas.microsoft.com/office/drawing/2014/main" id="{F028B65E-CB3A-416C-B085-E81A57AA417A}"/>
              </a:ext>
              <a:ext uri="{C183D7F6-B498-43B3-948B-1728B52AA6E4}">
                <adec:decorative xmlns:adec="http://schemas.microsoft.com/office/drawing/2017/decorative" val="0"/>
              </a:ext>
            </a:extLst>
          </p:cNvPr>
          <p:cNvSpPr>
            <a:spLocks noGrp="1"/>
          </p:cNvSpPr>
          <p:nvPr>
            <p:ph type="sldNum" sz="quarter" idx="11"/>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2</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7" name="Rounded Rectangle 6">
            <a:extLst>
              <a:ext uri="{FF2B5EF4-FFF2-40B4-BE49-F238E27FC236}">
                <a16:creationId xmlns:a16="http://schemas.microsoft.com/office/drawing/2014/main" id="{6AFE425A-CE67-1B84-E3D6-84600C9C41EE}"/>
              </a:ext>
              <a:ext uri="{C183D7F6-B498-43B3-948B-1728B52AA6E4}">
                <adec:decorative xmlns:adec="http://schemas.microsoft.com/office/drawing/2017/decorative" val="1"/>
              </a:ext>
            </a:extLst>
          </p:cNvPr>
          <p:cNvSpPr/>
          <p:nvPr/>
        </p:nvSpPr>
        <p:spPr>
          <a:xfrm>
            <a:off x="7412303" y="437359"/>
            <a:ext cx="382555" cy="135119"/>
          </a:xfrm>
          <a:prstGeom prst="roundRect">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8" name="Rounded Rectangle 7">
            <a:extLst>
              <a:ext uri="{FF2B5EF4-FFF2-40B4-BE49-F238E27FC236}">
                <a16:creationId xmlns:a16="http://schemas.microsoft.com/office/drawing/2014/main" id="{DDFE91E3-2400-C99C-F85F-74829988C9F4}"/>
              </a:ext>
              <a:ext uri="{C183D7F6-B498-43B3-948B-1728B52AA6E4}">
                <adec:decorative xmlns:adec="http://schemas.microsoft.com/office/drawing/2017/decorative" val="1"/>
              </a:ext>
            </a:extLst>
          </p:cNvPr>
          <p:cNvSpPr/>
          <p:nvPr/>
        </p:nvSpPr>
        <p:spPr>
          <a:xfrm>
            <a:off x="7865069" y="437359"/>
            <a:ext cx="382555" cy="135119"/>
          </a:xfrm>
          <a:prstGeom prst="roundRect">
            <a:avLst/>
          </a:prstGeom>
          <a:solidFill>
            <a:srgbClr val="088E77"/>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9" name="Rounded Rectangle 8">
            <a:extLst>
              <a:ext uri="{FF2B5EF4-FFF2-40B4-BE49-F238E27FC236}">
                <a16:creationId xmlns:a16="http://schemas.microsoft.com/office/drawing/2014/main" id="{8AF8AAC1-42CA-E596-5987-065FB0826552}"/>
              </a:ext>
              <a:ext uri="{C183D7F6-B498-43B3-948B-1728B52AA6E4}">
                <adec:decorative xmlns:adec="http://schemas.microsoft.com/office/drawing/2017/decorative" val="1"/>
              </a:ext>
            </a:extLst>
          </p:cNvPr>
          <p:cNvSpPr/>
          <p:nvPr/>
        </p:nvSpPr>
        <p:spPr>
          <a:xfrm>
            <a:off x="8310407" y="437359"/>
            <a:ext cx="382555" cy="135119"/>
          </a:xfrm>
          <a:prstGeom prst="roundRect">
            <a:avLst/>
          </a:prstGeom>
          <a:solidFill>
            <a:srgbClr val="762157"/>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cxnSp>
        <p:nvCxnSpPr>
          <p:cNvPr id="10" name="Straight Connector 9">
            <a:extLst>
              <a:ext uri="{FF2B5EF4-FFF2-40B4-BE49-F238E27FC236}">
                <a16:creationId xmlns:a16="http://schemas.microsoft.com/office/drawing/2014/main" id="{865A5BDC-E407-1CC1-C239-B4E89B88205C}"/>
              </a:ext>
              <a:ext uri="{C183D7F6-B498-43B3-948B-1728B52AA6E4}">
                <adec:decorative xmlns:adec="http://schemas.microsoft.com/office/drawing/2017/decorative" val="1"/>
              </a:ext>
            </a:extLst>
          </p:cNvPr>
          <p:cNvCxnSpPr>
            <a:cxnSpLocks/>
            <a:stCxn id="7" idx="1"/>
          </p:cNvCxnSpPr>
          <p:nvPr/>
        </p:nvCxnSpPr>
        <p:spPr>
          <a:xfrm flipH="1" flipV="1">
            <a:off x="3399327" y="504917"/>
            <a:ext cx="4012976" cy="2"/>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19" name="Picture 18">
            <a:extLst>
              <a:ext uri="{FF2B5EF4-FFF2-40B4-BE49-F238E27FC236}">
                <a16:creationId xmlns:a16="http://schemas.microsoft.com/office/drawing/2014/main" id="{37CD821D-76F9-F9E5-B21F-2D88C396DA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4644" y="1663064"/>
            <a:ext cx="1226062" cy="1226062"/>
          </a:xfrm>
          <a:prstGeom prst="ellipse">
            <a:avLst/>
          </a:prstGeom>
          <a:ln>
            <a:noFill/>
          </a:ln>
          <a:effectLst/>
        </p:spPr>
      </p:pic>
      <p:pic>
        <p:nvPicPr>
          <p:cNvPr id="12" name="Picture 11">
            <a:extLst>
              <a:ext uri="{FF2B5EF4-FFF2-40B4-BE49-F238E27FC236}">
                <a16:creationId xmlns:a16="http://schemas.microsoft.com/office/drawing/2014/main" id="{6B2EC589-8B01-87E2-F89A-9B4B51B3ACF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4644" y="3683956"/>
            <a:ext cx="1226062" cy="1226062"/>
          </a:xfrm>
          <a:prstGeom prst="ellipse">
            <a:avLst/>
          </a:prstGeom>
          <a:ln>
            <a:noFill/>
          </a:ln>
          <a:effectLst/>
        </p:spPr>
      </p:pic>
    </p:spTree>
    <p:extLst>
      <p:ext uri="{BB962C8B-B14F-4D97-AF65-F5344CB8AC3E}">
        <p14:creationId xmlns:p14="http://schemas.microsoft.com/office/powerpoint/2010/main" val="134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D907C-C0A5-41AC-99F3-7E44426C56C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AFD21BC-5083-D2C3-BFB4-FF2E6A7D7581}"/>
              </a:ext>
            </a:extLst>
          </p:cNvPr>
          <p:cNvSpPr>
            <a:spLocks noGrp="1"/>
          </p:cNvSpPr>
          <p:nvPr>
            <p:ph type="title"/>
          </p:nvPr>
        </p:nvSpPr>
        <p:spPr>
          <a:xfrm>
            <a:off x="-46048" y="182195"/>
            <a:ext cx="9144000" cy="1143000"/>
          </a:xfrm>
          <a:solidFill>
            <a:schemeClr val="tx2"/>
          </a:solidFill>
        </p:spPr>
        <p:txBody>
          <a:bodyPr/>
          <a:lstStyle/>
          <a:p>
            <a:r>
              <a:rPr lang="en-US" dirty="0"/>
              <a:t>Equity themes</a:t>
            </a:r>
          </a:p>
        </p:txBody>
      </p:sp>
      <p:cxnSp>
        <p:nvCxnSpPr>
          <p:cNvPr id="7" name="Straight Connector 6">
            <a:extLst>
              <a:ext uri="{FF2B5EF4-FFF2-40B4-BE49-F238E27FC236}">
                <a16:creationId xmlns:a16="http://schemas.microsoft.com/office/drawing/2014/main" id="{50937497-8C7A-335C-9ED3-BC2BDB58F27E}"/>
              </a:ext>
              <a:ext uri="{C183D7F6-B498-43B3-948B-1728B52AA6E4}">
                <adec:decorative xmlns:adec="http://schemas.microsoft.com/office/drawing/2017/decorative" val="1"/>
              </a:ext>
            </a:extLst>
          </p:cNvPr>
          <p:cNvCxnSpPr>
            <a:cxnSpLocks/>
            <a:endCxn id="41" idx="1"/>
          </p:cNvCxnSpPr>
          <p:nvPr/>
        </p:nvCxnSpPr>
        <p:spPr>
          <a:xfrm flipV="1">
            <a:off x="-27993" y="1606226"/>
            <a:ext cx="6086474" cy="1478"/>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39" name="Rounded Rectangle 38">
            <a:extLst>
              <a:ext uri="{FF2B5EF4-FFF2-40B4-BE49-F238E27FC236}">
                <a16:creationId xmlns:a16="http://schemas.microsoft.com/office/drawing/2014/main" id="{27585276-C1F1-4B95-044F-A5EA0F31CEB1}"/>
              </a:ext>
            </a:extLst>
          </p:cNvPr>
          <p:cNvSpPr/>
          <p:nvPr/>
        </p:nvSpPr>
        <p:spPr>
          <a:xfrm>
            <a:off x="400631" y="1467631"/>
            <a:ext cx="2600325" cy="280146"/>
          </a:xfrm>
          <a:prstGeom prst="roundRect">
            <a:avLst>
              <a:gd name="adj" fmla="val 17903"/>
            </a:avLst>
          </a:prstGeom>
          <a:solidFill>
            <a:srgbClr val="D1D6DA"/>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137160" numCol="1" spcCol="38100" rtlCol="0" anchor="t" anchorCtr="0">
            <a:noAutofit/>
          </a:bodyPr>
          <a:lstStyle/>
          <a:p>
            <a:pPr defTabSz="457189"/>
            <a:r>
              <a:rPr lang="en-US" sz="1600" dirty="0">
                <a:solidFill>
                  <a:schemeClr val="tx1">
                    <a:lumMod val="75000"/>
                    <a:lumOff val="25000"/>
                  </a:schemeClr>
                </a:solidFill>
                <a:latin typeface="AvenirNext LT Com Regular" panose="020B0503020202020204" pitchFamily="34" charset="0"/>
              </a:rPr>
              <a:t>Dynamic growth</a:t>
            </a:r>
          </a:p>
        </p:txBody>
      </p:sp>
      <p:sp>
        <p:nvSpPr>
          <p:cNvPr id="12" name="TextBox 11">
            <a:extLst>
              <a:ext uri="{FF2B5EF4-FFF2-40B4-BE49-F238E27FC236}">
                <a16:creationId xmlns:a16="http://schemas.microsoft.com/office/drawing/2014/main" id="{6C9932E3-D01E-F925-1010-547A2A75D138}"/>
              </a:ext>
            </a:extLst>
          </p:cNvPr>
          <p:cNvSpPr txBox="1"/>
          <p:nvPr/>
        </p:nvSpPr>
        <p:spPr>
          <a:xfrm>
            <a:off x="871636" y="2238923"/>
            <a:ext cx="1414233"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AI mega cycle</a:t>
            </a:r>
          </a:p>
        </p:txBody>
      </p:sp>
      <p:sp>
        <p:nvSpPr>
          <p:cNvPr id="3" name="TextBox 2">
            <a:extLst>
              <a:ext uri="{FF2B5EF4-FFF2-40B4-BE49-F238E27FC236}">
                <a16:creationId xmlns:a16="http://schemas.microsoft.com/office/drawing/2014/main" id="{6DD0E6A5-3AFD-EFFE-D465-E4A8D79047C4}"/>
              </a:ext>
            </a:extLst>
          </p:cNvPr>
          <p:cNvSpPr txBox="1"/>
          <p:nvPr/>
        </p:nvSpPr>
        <p:spPr>
          <a:xfrm>
            <a:off x="871636" y="2612793"/>
            <a:ext cx="1962966"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Health care innovation</a:t>
            </a:r>
          </a:p>
        </p:txBody>
      </p:sp>
      <p:sp>
        <p:nvSpPr>
          <p:cNvPr id="5" name="TextBox 4">
            <a:extLst>
              <a:ext uri="{FF2B5EF4-FFF2-40B4-BE49-F238E27FC236}">
                <a16:creationId xmlns:a16="http://schemas.microsoft.com/office/drawing/2014/main" id="{49AFBDEE-A2A8-20C0-9EB7-588A8956448D}"/>
              </a:ext>
            </a:extLst>
          </p:cNvPr>
          <p:cNvSpPr txBox="1"/>
          <p:nvPr/>
        </p:nvSpPr>
        <p:spPr>
          <a:xfrm>
            <a:off x="871636" y="2986150"/>
            <a:ext cx="2243378" cy="430887"/>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SMIDs: supportive trends</a:t>
            </a:r>
          </a:p>
          <a:p>
            <a:pPr algn="l"/>
            <a:endParaRPr lang="en-US" sz="1400" dirty="0">
              <a:solidFill>
                <a:schemeClr val="bg1"/>
              </a:solidFill>
              <a:latin typeface="+mn-lt"/>
            </a:endParaRPr>
          </a:p>
        </p:txBody>
      </p:sp>
      <p:sp>
        <p:nvSpPr>
          <p:cNvPr id="40" name="Rounded Rectangle 39">
            <a:extLst>
              <a:ext uri="{FF2B5EF4-FFF2-40B4-BE49-F238E27FC236}">
                <a16:creationId xmlns:a16="http://schemas.microsoft.com/office/drawing/2014/main" id="{178171B6-20A6-8ACB-2644-151847431696}"/>
              </a:ext>
            </a:extLst>
          </p:cNvPr>
          <p:cNvSpPr/>
          <p:nvPr/>
        </p:nvSpPr>
        <p:spPr>
          <a:xfrm>
            <a:off x="3229556" y="1466892"/>
            <a:ext cx="2600325" cy="280146"/>
          </a:xfrm>
          <a:prstGeom prst="roundRect">
            <a:avLst>
              <a:gd name="adj" fmla="val 17903"/>
            </a:avLst>
          </a:prstGeom>
          <a:solidFill>
            <a:srgbClr val="D1D6DA"/>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137160" numCol="1" spcCol="38100" rtlCol="0" anchor="t" anchorCtr="0">
            <a:noAutofit/>
          </a:bodyPr>
          <a:lstStyle/>
          <a:p>
            <a:pPr defTabSz="457189"/>
            <a:r>
              <a:rPr lang="en-US" sz="1600" dirty="0">
                <a:solidFill>
                  <a:schemeClr val="tx1">
                    <a:lumMod val="75000"/>
                    <a:lumOff val="25000"/>
                  </a:schemeClr>
                </a:solidFill>
                <a:latin typeface="AvenirNext LT Com Regular" panose="020B0503020202020204" pitchFamily="34" charset="0"/>
              </a:rPr>
              <a:t>Defend with dividends</a:t>
            </a:r>
          </a:p>
        </p:txBody>
      </p:sp>
      <p:sp>
        <p:nvSpPr>
          <p:cNvPr id="47" name="TextBox 46">
            <a:extLst>
              <a:ext uri="{FF2B5EF4-FFF2-40B4-BE49-F238E27FC236}">
                <a16:creationId xmlns:a16="http://schemas.microsoft.com/office/drawing/2014/main" id="{5B22BA6C-ECCD-170B-16EB-1CC96835B269}"/>
              </a:ext>
            </a:extLst>
          </p:cNvPr>
          <p:cNvSpPr txBox="1"/>
          <p:nvPr/>
        </p:nvSpPr>
        <p:spPr>
          <a:xfrm>
            <a:off x="3781138" y="2237752"/>
            <a:ext cx="2167923"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Policy beneficiaries</a:t>
            </a:r>
          </a:p>
        </p:txBody>
      </p:sp>
      <p:sp>
        <p:nvSpPr>
          <p:cNvPr id="49" name="TextBox 48">
            <a:extLst>
              <a:ext uri="{FF2B5EF4-FFF2-40B4-BE49-F238E27FC236}">
                <a16:creationId xmlns:a16="http://schemas.microsoft.com/office/drawing/2014/main" id="{B9379161-1AB6-E228-59E2-EAF75178AE88}"/>
              </a:ext>
            </a:extLst>
          </p:cNvPr>
          <p:cNvSpPr txBox="1"/>
          <p:nvPr/>
        </p:nvSpPr>
        <p:spPr>
          <a:xfrm>
            <a:off x="3781138" y="2612793"/>
            <a:ext cx="2572562"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Yields know no borders</a:t>
            </a:r>
          </a:p>
        </p:txBody>
      </p:sp>
      <p:sp>
        <p:nvSpPr>
          <p:cNvPr id="51" name="TextBox 50">
            <a:extLst>
              <a:ext uri="{FF2B5EF4-FFF2-40B4-BE49-F238E27FC236}">
                <a16:creationId xmlns:a16="http://schemas.microsoft.com/office/drawing/2014/main" id="{8E5BF400-FF4A-C6DF-D9A6-422268FAEDE7}"/>
              </a:ext>
            </a:extLst>
          </p:cNvPr>
          <p:cNvSpPr txBox="1"/>
          <p:nvPr/>
        </p:nvSpPr>
        <p:spPr>
          <a:xfrm>
            <a:off x="3781138" y="2989146"/>
            <a:ext cx="1774710" cy="215444"/>
          </a:xfrm>
          <a:prstGeom prst="rect">
            <a:avLst/>
          </a:prstGeom>
          <a:ln w="12700">
            <a:miter lim="400000"/>
          </a:ln>
        </p:spPr>
        <p:txBody>
          <a:bodyPr wrap="square" lIns="0" tIns="0" rIns="0" bIns="0" rtlCol="0">
            <a:spAutoFit/>
          </a:bodyPr>
          <a:lstStyle/>
          <a:p>
            <a:pPr algn="l"/>
            <a:r>
              <a:rPr lang="en-US" sz="1400" dirty="0">
                <a:solidFill>
                  <a:schemeClr val="bg1"/>
                </a:solidFill>
                <a:latin typeface="+mn-lt"/>
              </a:rPr>
              <a:t>Financials, repriced</a:t>
            </a:r>
          </a:p>
        </p:txBody>
      </p:sp>
      <p:sp>
        <p:nvSpPr>
          <p:cNvPr id="41" name="Rounded Rectangle 40">
            <a:extLst>
              <a:ext uri="{FF2B5EF4-FFF2-40B4-BE49-F238E27FC236}">
                <a16:creationId xmlns:a16="http://schemas.microsoft.com/office/drawing/2014/main" id="{8281B62C-AD82-4B77-32AD-91B124038097}"/>
              </a:ext>
            </a:extLst>
          </p:cNvPr>
          <p:cNvSpPr/>
          <p:nvPr/>
        </p:nvSpPr>
        <p:spPr>
          <a:xfrm>
            <a:off x="6058481" y="1466153"/>
            <a:ext cx="2725454" cy="280146"/>
          </a:xfrm>
          <a:prstGeom prst="roundRect">
            <a:avLst>
              <a:gd name="adj" fmla="val 17903"/>
            </a:avLst>
          </a:prstGeom>
          <a:solidFill>
            <a:schemeClr val="accent6">
              <a:lumMod val="5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137160" numCol="1" spcCol="38100" rtlCol="0" anchor="t" anchorCtr="0">
            <a:noAutofit/>
          </a:bodyPr>
          <a:lstStyle/>
          <a:p>
            <a:pPr defTabSz="457189"/>
            <a:r>
              <a:rPr lang="en-US" sz="1600" b="1" dirty="0">
                <a:solidFill>
                  <a:srgbClr val="FFFFFF"/>
                </a:solidFill>
                <a:latin typeface="AvenirNext LT Com Regular" panose="020B0503020202020204" pitchFamily="34" charset="0"/>
              </a:rPr>
              <a:t>Diversify with international</a:t>
            </a:r>
          </a:p>
        </p:txBody>
      </p:sp>
      <p:sp>
        <p:nvSpPr>
          <p:cNvPr id="57" name="TextBox 56">
            <a:extLst>
              <a:ext uri="{FF2B5EF4-FFF2-40B4-BE49-F238E27FC236}">
                <a16:creationId xmlns:a16="http://schemas.microsoft.com/office/drawing/2014/main" id="{4046042E-7CD9-724E-BF96-5B523B5517D6}"/>
              </a:ext>
            </a:extLst>
          </p:cNvPr>
          <p:cNvSpPr txBox="1"/>
          <p:nvPr/>
        </p:nvSpPr>
        <p:spPr>
          <a:xfrm>
            <a:off x="6605121" y="2222290"/>
            <a:ext cx="2443193" cy="215444"/>
          </a:xfrm>
          <a:prstGeom prst="rect">
            <a:avLst/>
          </a:prstGeom>
          <a:ln w="12700">
            <a:miter lim="400000"/>
          </a:ln>
        </p:spPr>
        <p:txBody>
          <a:bodyPr wrap="square" lIns="0" tIns="0" rIns="0" bIns="0" rtlCol="0">
            <a:spAutoFit/>
          </a:bodyPr>
          <a:lstStyle/>
          <a:p>
            <a:pPr algn="l"/>
            <a:r>
              <a:rPr lang="en-US" sz="1400" b="1" dirty="0">
                <a:solidFill>
                  <a:schemeClr val="bg1"/>
                </a:solidFill>
                <a:latin typeface="+mn-lt"/>
              </a:rPr>
              <a:t>Europe’s fiscal reboot </a:t>
            </a:r>
          </a:p>
        </p:txBody>
      </p:sp>
      <p:sp>
        <p:nvSpPr>
          <p:cNvPr id="53" name="TextBox 52">
            <a:extLst>
              <a:ext uri="{FF2B5EF4-FFF2-40B4-BE49-F238E27FC236}">
                <a16:creationId xmlns:a16="http://schemas.microsoft.com/office/drawing/2014/main" id="{31CF13E1-558B-98A6-6781-042409FD27D7}"/>
              </a:ext>
            </a:extLst>
          </p:cNvPr>
          <p:cNvSpPr txBox="1"/>
          <p:nvPr/>
        </p:nvSpPr>
        <p:spPr>
          <a:xfrm>
            <a:off x="6605121" y="2616237"/>
            <a:ext cx="2167923" cy="215444"/>
          </a:xfrm>
          <a:prstGeom prst="rect">
            <a:avLst/>
          </a:prstGeom>
          <a:ln w="12700">
            <a:miter lim="400000"/>
          </a:ln>
        </p:spPr>
        <p:txBody>
          <a:bodyPr wrap="square" lIns="0" tIns="0" rIns="0" bIns="0" rtlCol="0">
            <a:spAutoFit/>
          </a:bodyPr>
          <a:lstStyle/>
          <a:p>
            <a:pPr algn="l"/>
            <a:r>
              <a:rPr lang="en-US" sz="1400" b="1" dirty="0">
                <a:solidFill>
                  <a:schemeClr val="bg1"/>
                </a:solidFill>
                <a:latin typeface="+mn-lt"/>
              </a:rPr>
              <a:t>Japan’s value unlock</a:t>
            </a:r>
          </a:p>
        </p:txBody>
      </p:sp>
      <p:sp>
        <p:nvSpPr>
          <p:cNvPr id="55" name="TextBox 54">
            <a:extLst>
              <a:ext uri="{FF2B5EF4-FFF2-40B4-BE49-F238E27FC236}">
                <a16:creationId xmlns:a16="http://schemas.microsoft.com/office/drawing/2014/main" id="{B2673BE1-F794-2FB5-1C5D-26031534D771}"/>
              </a:ext>
            </a:extLst>
          </p:cNvPr>
          <p:cNvSpPr txBox="1"/>
          <p:nvPr/>
        </p:nvSpPr>
        <p:spPr>
          <a:xfrm>
            <a:off x="6605121" y="3010184"/>
            <a:ext cx="1880192" cy="430887"/>
          </a:xfrm>
          <a:prstGeom prst="rect">
            <a:avLst/>
          </a:prstGeom>
          <a:ln w="12700">
            <a:miter lim="400000"/>
          </a:ln>
        </p:spPr>
        <p:txBody>
          <a:bodyPr wrap="square" lIns="0" tIns="0" rIns="0" bIns="0" rtlCol="0">
            <a:spAutoFit/>
          </a:bodyPr>
          <a:lstStyle/>
          <a:p>
            <a:pPr algn="l"/>
            <a:r>
              <a:rPr lang="en-US" sz="1400" b="1" dirty="0">
                <a:solidFill>
                  <a:schemeClr val="bg1"/>
                </a:solidFill>
                <a:latin typeface="+mn-lt"/>
              </a:rPr>
              <a:t>Idiosyncratic opportunities abound</a:t>
            </a:r>
          </a:p>
        </p:txBody>
      </p:sp>
      <p:sp>
        <p:nvSpPr>
          <p:cNvPr id="4" name="TextBox 3">
            <a:extLst>
              <a:ext uri="{FF2B5EF4-FFF2-40B4-BE49-F238E27FC236}">
                <a16:creationId xmlns:a16="http://schemas.microsoft.com/office/drawing/2014/main" id="{7FAC4698-AEB0-D00F-0A48-8D5A1977BDC2}"/>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THIRD-QUARTER 2025</a:t>
            </a:r>
          </a:p>
        </p:txBody>
      </p:sp>
      <p:sp>
        <p:nvSpPr>
          <p:cNvPr id="6" name="Slide Number Placeholder 5">
            <a:extLst>
              <a:ext uri="{FF2B5EF4-FFF2-40B4-BE49-F238E27FC236}">
                <a16:creationId xmlns:a16="http://schemas.microsoft.com/office/drawing/2014/main" id="{7D8F83BA-F701-AC65-96B2-8F4162652857}"/>
              </a:ext>
            </a:extLst>
          </p:cNvPr>
          <p:cNvSpPr>
            <a:spLocks noGrp="1"/>
          </p:cNvSpPr>
          <p:nvPr>
            <p:ph type="sldNum" sz="quarter" idx="11"/>
          </p:nvPr>
        </p:nvSpPr>
        <p:spPr>
          <a:xfrm>
            <a:off x="8181595" y="6521777"/>
            <a:ext cx="533735" cy="126509"/>
          </a:xfrm>
        </p:spPr>
        <p:txBody>
          <a:bodyPr/>
          <a:lstStyle/>
          <a:p>
            <a:pPr>
              <a:lnSpc>
                <a:spcPct val="110000"/>
              </a:lnSpc>
              <a:spcBef>
                <a:spcPts val="900"/>
              </a:spcBef>
            </a:pPr>
            <a:fld id="{86CB4B4D-7CA3-9044-876B-883B54F8677D}" type="slidenum">
              <a:rPr lang="en-US" sz="800" smtClean="0"/>
              <a:pPr>
                <a:lnSpc>
                  <a:spcPct val="110000"/>
                </a:lnSpc>
                <a:spcBef>
                  <a:spcPts val="900"/>
                </a:spcBef>
              </a:pPr>
              <a:t>20</a:t>
            </a:fld>
            <a:r>
              <a:rPr lang="en-US" sz="800" dirty="0"/>
              <a:t>      </a:t>
            </a:r>
          </a:p>
        </p:txBody>
      </p:sp>
      <p:sp>
        <p:nvSpPr>
          <p:cNvPr id="8" name="Oval 7">
            <a:extLst>
              <a:ext uri="{FF2B5EF4-FFF2-40B4-BE49-F238E27FC236}">
                <a16:creationId xmlns:a16="http://schemas.microsoft.com/office/drawing/2014/main" id="{AAAD27D6-9195-05B1-D4BA-EE4F3CF07E03}"/>
              </a:ext>
              <a:ext uri="{C183D7F6-B498-43B3-948B-1728B52AA6E4}">
                <adec:decorative xmlns:adec="http://schemas.microsoft.com/office/drawing/2017/decorative" val="1"/>
              </a:ext>
            </a:extLst>
          </p:cNvPr>
          <p:cNvSpPr/>
          <p:nvPr/>
        </p:nvSpPr>
        <p:spPr>
          <a:xfrm>
            <a:off x="440697" y="2252028"/>
            <a:ext cx="202339" cy="202339"/>
          </a:xfrm>
          <a:prstGeom prst="ellipse">
            <a:avLst/>
          </a:prstGeom>
          <a:solidFill>
            <a:srgbClr val="0B7DB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9" name="Oval 8">
            <a:extLst>
              <a:ext uri="{FF2B5EF4-FFF2-40B4-BE49-F238E27FC236}">
                <a16:creationId xmlns:a16="http://schemas.microsoft.com/office/drawing/2014/main" id="{68EAC699-436A-1A60-2D93-1A59CBE9B0F6}"/>
              </a:ext>
              <a:ext uri="{C183D7F6-B498-43B3-948B-1728B52AA6E4}">
                <adec:decorative xmlns:adec="http://schemas.microsoft.com/office/drawing/2017/decorative" val="1"/>
              </a:ext>
            </a:extLst>
          </p:cNvPr>
          <p:cNvSpPr/>
          <p:nvPr/>
        </p:nvSpPr>
        <p:spPr>
          <a:xfrm>
            <a:off x="440697" y="2625898"/>
            <a:ext cx="202339" cy="202339"/>
          </a:xfrm>
          <a:prstGeom prst="ellipse">
            <a:avLst/>
          </a:prstGeom>
          <a:solidFill>
            <a:srgbClr val="0DB9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0" name="Oval 9">
            <a:extLst>
              <a:ext uri="{FF2B5EF4-FFF2-40B4-BE49-F238E27FC236}">
                <a16:creationId xmlns:a16="http://schemas.microsoft.com/office/drawing/2014/main" id="{CAF28B1F-889B-38B6-9F86-C2934C82CF2D}"/>
              </a:ext>
              <a:ext uri="{C183D7F6-B498-43B3-948B-1728B52AA6E4}">
                <adec:decorative xmlns:adec="http://schemas.microsoft.com/office/drawing/2017/decorative" val="1"/>
              </a:ext>
            </a:extLst>
          </p:cNvPr>
          <p:cNvSpPr/>
          <p:nvPr/>
        </p:nvSpPr>
        <p:spPr>
          <a:xfrm>
            <a:off x="440697" y="2999769"/>
            <a:ext cx="202339" cy="202339"/>
          </a:xfrm>
          <a:prstGeom prst="ellipse">
            <a:avLst/>
          </a:prstGeom>
          <a:solidFill>
            <a:srgbClr val="B6EA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3" name="Oval 12">
            <a:extLst>
              <a:ext uri="{FF2B5EF4-FFF2-40B4-BE49-F238E27FC236}">
                <a16:creationId xmlns:a16="http://schemas.microsoft.com/office/drawing/2014/main" id="{F6F27D6D-6A41-AA1B-703E-659F80BBA7D3}"/>
              </a:ext>
              <a:ext uri="{C183D7F6-B498-43B3-948B-1728B52AA6E4}">
                <adec:decorative xmlns:adec="http://schemas.microsoft.com/office/drawing/2017/decorative" val="1"/>
              </a:ext>
            </a:extLst>
          </p:cNvPr>
          <p:cNvSpPr/>
          <p:nvPr/>
        </p:nvSpPr>
        <p:spPr>
          <a:xfrm>
            <a:off x="3433590" y="2252028"/>
            <a:ext cx="201168" cy="201168"/>
          </a:xfrm>
          <a:prstGeom prst="ellipse">
            <a:avLst/>
          </a:prstGeom>
          <a:solidFill>
            <a:srgbClr val="16838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8" name="Oval 17">
            <a:extLst>
              <a:ext uri="{FF2B5EF4-FFF2-40B4-BE49-F238E27FC236}">
                <a16:creationId xmlns:a16="http://schemas.microsoft.com/office/drawing/2014/main" id="{31629A0B-9360-6A24-F91C-0006D756E5A5}"/>
              </a:ext>
              <a:ext uri="{C183D7F6-B498-43B3-948B-1728B52AA6E4}">
                <adec:decorative xmlns:adec="http://schemas.microsoft.com/office/drawing/2017/decorative" val="1"/>
              </a:ext>
            </a:extLst>
          </p:cNvPr>
          <p:cNvSpPr/>
          <p:nvPr/>
        </p:nvSpPr>
        <p:spPr>
          <a:xfrm>
            <a:off x="3433590" y="2619931"/>
            <a:ext cx="201168" cy="201168"/>
          </a:xfrm>
          <a:prstGeom prst="ellipse">
            <a:avLst/>
          </a:prstGeom>
          <a:solidFill>
            <a:srgbClr val="29CECC"/>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9" name="Oval 18">
            <a:extLst>
              <a:ext uri="{FF2B5EF4-FFF2-40B4-BE49-F238E27FC236}">
                <a16:creationId xmlns:a16="http://schemas.microsoft.com/office/drawing/2014/main" id="{563745C4-E7FC-052F-6097-E6833A8B1BD7}"/>
              </a:ext>
              <a:ext uri="{C183D7F6-B498-43B3-948B-1728B52AA6E4}">
                <adec:decorative xmlns:adec="http://schemas.microsoft.com/office/drawing/2017/decorative" val="1"/>
              </a:ext>
            </a:extLst>
          </p:cNvPr>
          <p:cNvSpPr/>
          <p:nvPr/>
        </p:nvSpPr>
        <p:spPr>
          <a:xfrm>
            <a:off x="3433590" y="3000426"/>
            <a:ext cx="201168" cy="201168"/>
          </a:xfrm>
          <a:prstGeom prst="ellipse">
            <a:avLst/>
          </a:prstGeom>
          <a:solidFill>
            <a:srgbClr val="A1E8E8"/>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2" name="Oval 21">
            <a:extLst>
              <a:ext uri="{FF2B5EF4-FFF2-40B4-BE49-F238E27FC236}">
                <a16:creationId xmlns:a16="http://schemas.microsoft.com/office/drawing/2014/main" id="{E1CA2328-E4E3-3D82-2370-CCB5C7D04ACB}"/>
              </a:ext>
              <a:ext uri="{C183D7F6-B498-43B3-948B-1728B52AA6E4}">
                <adec:decorative xmlns:adec="http://schemas.microsoft.com/office/drawing/2017/decorative" val="1"/>
              </a:ext>
            </a:extLst>
          </p:cNvPr>
          <p:cNvSpPr/>
          <p:nvPr/>
        </p:nvSpPr>
        <p:spPr>
          <a:xfrm>
            <a:off x="6259661" y="2239223"/>
            <a:ext cx="201168" cy="201168"/>
          </a:xfrm>
          <a:prstGeom prst="ellipse">
            <a:avLst/>
          </a:prstGeom>
          <a:solidFill>
            <a:srgbClr val="B42573"/>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3" name="Oval 22">
            <a:extLst>
              <a:ext uri="{FF2B5EF4-FFF2-40B4-BE49-F238E27FC236}">
                <a16:creationId xmlns:a16="http://schemas.microsoft.com/office/drawing/2014/main" id="{AC02F9D8-D83C-E601-5B72-58A2307E3E65}"/>
              </a:ext>
              <a:ext uri="{C183D7F6-B498-43B3-948B-1728B52AA6E4}">
                <adec:decorative xmlns:adec="http://schemas.microsoft.com/office/drawing/2017/decorative" val="1"/>
              </a:ext>
            </a:extLst>
          </p:cNvPr>
          <p:cNvSpPr/>
          <p:nvPr/>
        </p:nvSpPr>
        <p:spPr>
          <a:xfrm>
            <a:off x="6254250" y="2627069"/>
            <a:ext cx="201168" cy="201168"/>
          </a:xfrm>
          <a:prstGeom prst="ellipse">
            <a:avLst/>
          </a:prstGeom>
          <a:solidFill>
            <a:srgbClr val="E07CBD"/>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4" name="Oval 23">
            <a:extLst>
              <a:ext uri="{FF2B5EF4-FFF2-40B4-BE49-F238E27FC236}">
                <a16:creationId xmlns:a16="http://schemas.microsoft.com/office/drawing/2014/main" id="{893D6A4A-AC89-6004-FAA1-339421CBF8B1}"/>
              </a:ext>
              <a:ext uri="{C183D7F6-B498-43B3-948B-1728B52AA6E4}">
                <adec:decorative xmlns:adec="http://schemas.microsoft.com/office/drawing/2017/decorative" val="1"/>
              </a:ext>
            </a:extLst>
          </p:cNvPr>
          <p:cNvSpPr/>
          <p:nvPr/>
        </p:nvSpPr>
        <p:spPr>
          <a:xfrm>
            <a:off x="6253116" y="3000426"/>
            <a:ext cx="201168" cy="201168"/>
          </a:xfrm>
          <a:prstGeom prst="ellipse">
            <a:avLst/>
          </a:prstGeom>
          <a:solidFill>
            <a:srgbClr val="EFC6E4"/>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Tree>
    <p:extLst>
      <p:ext uri="{BB962C8B-B14F-4D97-AF65-F5344CB8AC3E}">
        <p14:creationId xmlns:p14="http://schemas.microsoft.com/office/powerpoint/2010/main" val="35482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AC4D-573F-EF70-73C2-41CD9AFBC807}"/>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A2182BD-425C-807A-F33C-C02ADB33FA8D}"/>
              </a:ext>
            </a:extLst>
          </p:cNvPr>
          <p:cNvSpPr/>
          <p:nvPr/>
        </p:nvSpPr>
        <p:spPr>
          <a:xfrm>
            <a:off x="424277" y="108973"/>
            <a:ext cx="1687775" cy="184293"/>
          </a:xfrm>
          <a:prstGeom prst="roundRect">
            <a:avLst>
              <a:gd name="adj" fmla="val 17903"/>
            </a:avLst>
          </a:prstGeom>
          <a:solidFill>
            <a:schemeClr val="accent6">
              <a:lumMod val="5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Diversify with international</a:t>
            </a:r>
          </a:p>
        </p:txBody>
      </p:sp>
      <p:sp>
        <p:nvSpPr>
          <p:cNvPr id="2" name="Title 1">
            <a:extLst>
              <a:ext uri="{FF2B5EF4-FFF2-40B4-BE49-F238E27FC236}">
                <a16:creationId xmlns:a16="http://schemas.microsoft.com/office/drawing/2014/main" id="{8E978FA9-039C-E240-76D0-13CC6CA98991}"/>
              </a:ext>
            </a:extLst>
          </p:cNvPr>
          <p:cNvSpPr>
            <a:spLocks noGrp="1"/>
          </p:cNvSpPr>
          <p:nvPr>
            <p:ph type="title"/>
          </p:nvPr>
        </p:nvSpPr>
        <p:spPr/>
        <p:txBody>
          <a:bodyPr/>
          <a:lstStyle/>
          <a:p>
            <a:r>
              <a:rPr lang="en-US" dirty="0"/>
              <a:t>Global earnings forecasts are bullish</a:t>
            </a:r>
          </a:p>
        </p:txBody>
      </p:sp>
      <p:sp>
        <p:nvSpPr>
          <p:cNvPr id="3" name="Text Placeholder 2">
            <a:extLst>
              <a:ext uri="{FF2B5EF4-FFF2-40B4-BE49-F238E27FC236}">
                <a16:creationId xmlns:a16="http://schemas.microsoft.com/office/drawing/2014/main" id="{A5BC81AF-04E5-497A-D5AD-C109CC8967E1}"/>
              </a:ext>
            </a:extLst>
          </p:cNvPr>
          <p:cNvSpPr>
            <a:spLocks noGrp="1"/>
          </p:cNvSpPr>
          <p:nvPr>
            <p:ph type="body" sz="quarter" idx="15"/>
          </p:nvPr>
        </p:nvSpPr>
        <p:spPr/>
        <p:txBody>
          <a:bodyPr/>
          <a:lstStyle/>
          <a:p>
            <a:r>
              <a:rPr lang="en-US" dirty="0"/>
              <a:t>Forward earnings per share are especially strong among leading companies across regions</a:t>
            </a:r>
          </a:p>
        </p:txBody>
      </p:sp>
      <p:sp>
        <p:nvSpPr>
          <p:cNvPr id="107" name="TextBox 106">
            <a:extLst>
              <a:ext uri="{FF2B5EF4-FFF2-40B4-BE49-F238E27FC236}">
                <a16:creationId xmlns:a16="http://schemas.microsoft.com/office/drawing/2014/main" id="{6B7760B3-1375-1D72-F0D2-D6CDF14CC4D7}"/>
              </a:ext>
            </a:extLst>
          </p:cNvPr>
          <p:cNvSpPr txBox="1"/>
          <p:nvPr/>
        </p:nvSpPr>
        <p:spPr>
          <a:xfrm>
            <a:off x="432054" y="1671231"/>
            <a:ext cx="4002787" cy="169277"/>
          </a:xfrm>
          <a:prstGeom prst="rect">
            <a:avLst/>
          </a:prstGeom>
          <a:ln w="12700">
            <a:miter lim="400000"/>
          </a:ln>
        </p:spPr>
        <p:txBody>
          <a:bodyPr wrap="square" lIns="0" tIns="0" rIns="0" bIns="0" rtlCol="0">
            <a:spAutoFit/>
          </a:bodyPr>
          <a:lstStyle/>
          <a:p>
            <a:pPr algn="l"/>
            <a:r>
              <a:rPr lang="en-US" sz="1100" b="1" dirty="0">
                <a:latin typeface="+mj-lt"/>
              </a:rPr>
              <a:t>Consensus EPS growth estimates by region (%)</a:t>
            </a:r>
          </a:p>
        </p:txBody>
      </p:sp>
      <p:sp>
        <p:nvSpPr>
          <p:cNvPr id="34" name="Rectangle 33">
            <a:extLst>
              <a:ext uri="{FF2B5EF4-FFF2-40B4-BE49-F238E27FC236}">
                <a16:creationId xmlns:a16="http://schemas.microsoft.com/office/drawing/2014/main" id="{19CA047E-7A54-D95F-E11A-28B7F60CEF40}"/>
              </a:ext>
              <a:ext uri="{C183D7F6-B498-43B3-948B-1728B52AA6E4}">
                <adec:decorative xmlns:adec="http://schemas.microsoft.com/office/drawing/2017/decorative" val="1"/>
              </a:ext>
            </a:extLst>
          </p:cNvPr>
          <p:cNvSpPr/>
          <p:nvPr/>
        </p:nvSpPr>
        <p:spPr>
          <a:xfrm>
            <a:off x="432054" y="1887261"/>
            <a:ext cx="1561338" cy="1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41BF1C7-90F0-B5D5-BC5B-14171F35FAA6}"/>
              </a:ext>
              <a:ext uri="{C183D7F6-B498-43B3-948B-1728B52AA6E4}">
                <adec:decorative xmlns:adec="http://schemas.microsoft.com/office/drawing/2017/decorative" val="1"/>
              </a:ext>
            </a:extLst>
          </p:cNvPr>
          <p:cNvSpPr/>
          <p:nvPr/>
        </p:nvSpPr>
        <p:spPr>
          <a:xfrm>
            <a:off x="2112053" y="1887261"/>
            <a:ext cx="1561338" cy="1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4512885-1757-E780-FC5A-EE2BD369085A}"/>
              </a:ext>
              <a:ext uri="{C183D7F6-B498-43B3-948B-1728B52AA6E4}">
                <adec:decorative xmlns:adec="http://schemas.microsoft.com/office/drawing/2017/decorative" val="1"/>
              </a:ext>
            </a:extLst>
          </p:cNvPr>
          <p:cNvSpPr/>
          <p:nvPr/>
        </p:nvSpPr>
        <p:spPr>
          <a:xfrm>
            <a:off x="3792052" y="1887261"/>
            <a:ext cx="1561338" cy="1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D2FE20C-B80B-0180-7E7B-D30031AEBBD0}"/>
              </a:ext>
              <a:ext uri="{C183D7F6-B498-43B3-948B-1728B52AA6E4}">
                <adec:decorative xmlns:adec="http://schemas.microsoft.com/office/drawing/2017/decorative" val="1"/>
              </a:ext>
            </a:extLst>
          </p:cNvPr>
          <p:cNvSpPr/>
          <p:nvPr/>
        </p:nvSpPr>
        <p:spPr>
          <a:xfrm>
            <a:off x="5473622" y="1887261"/>
            <a:ext cx="1561338" cy="1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9CB524C-1359-5B88-CED3-3B7E6056CE6F}"/>
              </a:ext>
              <a:ext uri="{C183D7F6-B498-43B3-948B-1728B52AA6E4}">
                <adec:decorative xmlns:adec="http://schemas.microsoft.com/office/drawing/2017/decorative" val="1"/>
              </a:ext>
            </a:extLst>
          </p:cNvPr>
          <p:cNvSpPr/>
          <p:nvPr/>
        </p:nvSpPr>
        <p:spPr>
          <a:xfrm>
            <a:off x="7154037" y="1887261"/>
            <a:ext cx="1561338" cy="1765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56AEC50-C6FB-3451-A687-A0F48E29B661}"/>
              </a:ext>
              <a:ext uri="{C183D7F6-B498-43B3-948B-1728B52AA6E4}">
                <adec:decorative xmlns:adec="http://schemas.microsoft.com/office/drawing/2017/decorative" val="1"/>
              </a:ext>
            </a:extLst>
          </p:cNvPr>
          <p:cNvSpPr/>
          <p:nvPr/>
        </p:nvSpPr>
        <p:spPr>
          <a:xfrm>
            <a:off x="3790940" y="4079091"/>
            <a:ext cx="1561338" cy="1581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47EC0FD-ACE1-39EF-594D-D96A0EEEFDAB}"/>
              </a:ext>
              <a:ext uri="{C183D7F6-B498-43B3-948B-1728B52AA6E4}">
                <adec:decorative xmlns:adec="http://schemas.microsoft.com/office/drawing/2017/decorative" val="1"/>
              </a:ext>
            </a:extLst>
          </p:cNvPr>
          <p:cNvSpPr/>
          <p:nvPr/>
        </p:nvSpPr>
        <p:spPr>
          <a:xfrm>
            <a:off x="5472510" y="4079091"/>
            <a:ext cx="1561338" cy="1581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374511B-DEC4-B704-C5F1-0C3F21E20104}"/>
              </a:ext>
              <a:ext uri="{C183D7F6-B498-43B3-948B-1728B52AA6E4}">
                <adec:decorative xmlns:adec="http://schemas.microsoft.com/office/drawing/2017/decorative" val="1"/>
              </a:ext>
            </a:extLst>
          </p:cNvPr>
          <p:cNvSpPr/>
          <p:nvPr/>
        </p:nvSpPr>
        <p:spPr>
          <a:xfrm>
            <a:off x="7152925" y="4079091"/>
            <a:ext cx="1561338" cy="1581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7A0DC16-8DFA-9D4B-B5DB-59503B95012D}"/>
              </a:ext>
              <a:ext uri="{C183D7F6-B498-43B3-948B-1728B52AA6E4}">
                <adec:decorative xmlns:adec="http://schemas.microsoft.com/office/drawing/2017/decorative" val="1"/>
              </a:ext>
            </a:extLst>
          </p:cNvPr>
          <p:cNvSpPr/>
          <p:nvPr/>
        </p:nvSpPr>
        <p:spPr>
          <a:xfrm>
            <a:off x="428119" y="4079091"/>
            <a:ext cx="1561338" cy="1581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61ACECC-C112-8E92-1C99-91EE072C83FD}"/>
              </a:ext>
              <a:ext uri="{C183D7F6-B498-43B3-948B-1728B52AA6E4}">
                <adec:decorative xmlns:adec="http://schemas.microsoft.com/office/drawing/2017/decorative" val="1"/>
              </a:ext>
            </a:extLst>
          </p:cNvPr>
          <p:cNvSpPr/>
          <p:nvPr/>
        </p:nvSpPr>
        <p:spPr>
          <a:xfrm>
            <a:off x="2108534" y="4079091"/>
            <a:ext cx="1561338" cy="1581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5AB328C-5A4F-C6AB-2E5E-1B704BC01104}"/>
              </a:ext>
              <a:ext uri="{C183D7F6-B498-43B3-948B-1728B52AA6E4}">
                <adec:decorative xmlns:adec="http://schemas.microsoft.com/office/drawing/2017/decorative" val="1"/>
              </a:ext>
            </a:extLst>
          </p:cNvPr>
          <p:cNvSpPr txBox="1"/>
          <p:nvPr/>
        </p:nvSpPr>
        <p:spPr>
          <a:xfrm>
            <a:off x="2713604" y="124175"/>
            <a:ext cx="1364984"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Europe’s fiscal reboot </a:t>
            </a:r>
          </a:p>
        </p:txBody>
      </p:sp>
      <p:sp>
        <p:nvSpPr>
          <p:cNvPr id="16" name="TextBox 15">
            <a:extLst>
              <a:ext uri="{FF2B5EF4-FFF2-40B4-BE49-F238E27FC236}">
                <a16:creationId xmlns:a16="http://schemas.microsoft.com/office/drawing/2014/main" id="{58F44F79-BFF1-813A-9BA8-1E34A243F72A}"/>
              </a:ext>
              <a:ext uri="{C183D7F6-B498-43B3-948B-1728B52AA6E4}">
                <adec:decorative xmlns:adec="http://schemas.microsoft.com/office/drawing/2017/decorative" val="1"/>
              </a:ext>
            </a:extLst>
          </p:cNvPr>
          <p:cNvSpPr txBox="1"/>
          <p:nvPr/>
        </p:nvSpPr>
        <p:spPr>
          <a:xfrm>
            <a:off x="4626208" y="124175"/>
            <a:ext cx="1595482"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Japan’s value unlock</a:t>
            </a:r>
          </a:p>
        </p:txBody>
      </p:sp>
      <p:sp>
        <p:nvSpPr>
          <p:cNvPr id="17" name="TextBox 16">
            <a:extLst>
              <a:ext uri="{FF2B5EF4-FFF2-40B4-BE49-F238E27FC236}">
                <a16:creationId xmlns:a16="http://schemas.microsoft.com/office/drawing/2014/main" id="{F8C4CA63-F771-0700-5187-CDE25ED37FD3}"/>
              </a:ext>
              <a:ext uri="{C183D7F6-B498-43B3-948B-1728B52AA6E4}">
                <adec:decorative xmlns:adec="http://schemas.microsoft.com/office/drawing/2017/decorative" val="1"/>
              </a:ext>
            </a:extLst>
          </p:cNvPr>
          <p:cNvSpPr txBox="1"/>
          <p:nvPr/>
        </p:nvSpPr>
        <p:spPr>
          <a:xfrm>
            <a:off x="6436251" y="124175"/>
            <a:ext cx="2094156"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Idiosyncratic opportunities abound</a:t>
            </a:r>
          </a:p>
        </p:txBody>
      </p:sp>
      <p:sp>
        <p:nvSpPr>
          <p:cNvPr id="21" name="Oval 20">
            <a:extLst>
              <a:ext uri="{FF2B5EF4-FFF2-40B4-BE49-F238E27FC236}">
                <a16:creationId xmlns:a16="http://schemas.microsoft.com/office/drawing/2014/main" id="{3BC6393B-6A6B-737C-FFA3-35FF0B75E0F3}"/>
              </a:ext>
              <a:ext uri="{C183D7F6-B498-43B3-948B-1728B52AA6E4}">
                <adec:decorative xmlns:adec="http://schemas.microsoft.com/office/drawing/2017/decorative" val="1"/>
              </a:ext>
            </a:extLst>
          </p:cNvPr>
          <p:cNvSpPr/>
          <p:nvPr/>
        </p:nvSpPr>
        <p:spPr>
          <a:xfrm>
            <a:off x="434640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2" name="Oval 21">
            <a:extLst>
              <a:ext uri="{FF2B5EF4-FFF2-40B4-BE49-F238E27FC236}">
                <a16:creationId xmlns:a16="http://schemas.microsoft.com/office/drawing/2014/main" id="{D02D4F32-6106-7B4E-6328-8923F16E8982}"/>
              </a:ext>
              <a:ext uri="{C183D7F6-B498-43B3-948B-1728B52AA6E4}">
                <adec:decorative xmlns:adec="http://schemas.microsoft.com/office/drawing/2017/decorative" val="1"/>
              </a:ext>
            </a:extLst>
          </p:cNvPr>
          <p:cNvSpPr/>
          <p:nvPr/>
        </p:nvSpPr>
        <p:spPr>
          <a:xfrm>
            <a:off x="6145706"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3" name="Oval 22">
            <a:extLst>
              <a:ext uri="{FF2B5EF4-FFF2-40B4-BE49-F238E27FC236}">
                <a16:creationId xmlns:a16="http://schemas.microsoft.com/office/drawing/2014/main" id="{8FD2FC6E-0F4C-B139-399E-C678108B4E9D}"/>
              </a:ext>
              <a:ext uri="{C183D7F6-B498-43B3-948B-1728B52AA6E4}">
                <adec:decorative xmlns:adec="http://schemas.microsoft.com/office/drawing/2017/decorative" val="1"/>
              </a:ext>
            </a:extLst>
          </p:cNvPr>
          <p:cNvSpPr/>
          <p:nvPr/>
        </p:nvSpPr>
        <p:spPr>
          <a:xfrm>
            <a:off x="243338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graphicFrame>
        <p:nvGraphicFramePr>
          <p:cNvPr id="8" name="Chart 7">
            <a:extLst>
              <a:ext uri="{FF2B5EF4-FFF2-40B4-BE49-F238E27FC236}">
                <a16:creationId xmlns:a16="http://schemas.microsoft.com/office/drawing/2014/main" id="{19AC6E64-C9B3-0857-7D22-85E70800F773}"/>
              </a:ext>
            </a:extLst>
          </p:cNvPr>
          <p:cNvGraphicFramePr/>
          <p:nvPr/>
        </p:nvGraphicFramePr>
        <p:xfrm>
          <a:off x="266700" y="2021154"/>
          <a:ext cx="8681494" cy="1564840"/>
        </p:xfrm>
        <a:graphic>
          <a:graphicData uri="http://schemas.openxmlformats.org/drawingml/2006/chart">
            <c:chart xmlns:c="http://schemas.openxmlformats.org/drawingml/2006/chart" xmlns:r="http://schemas.openxmlformats.org/officeDocument/2006/relationships" r:id="rId3"/>
          </a:graphicData>
        </a:graphic>
      </p:graphicFrame>
      <p:sp>
        <p:nvSpPr>
          <p:cNvPr id="125" name="TextBox 124">
            <a:extLst>
              <a:ext uri="{FF2B5EF4-FFF2-40B4-BE49-F238E27FC236}">
                <a16:creationId xmlns:a16="http://schemas.microsoft.com/office/drawing/2014/main" id="{B1808E1A-6FB7-BD54-5F1D-E4E1974D90F0}"/>
              </a:ext>
            </a:extLst>
          </p:cNvPr>
          <p:cNvSpPr txBox="1"/>
          <p:nvPr/>
        </p:nvSpPr>
        <p:spPr>
          <a:xfrm>
            <a:off x="432054" y="3763399"/>
            <a:ext cx="4002787" cy="169277"/>
          </a:xfrm>
          <a:prstGeom prst="rect">
            <a:avLst/>
          </a:prstGeom>
          <a:ln w="12700">
            <a:miter lim="400000"/>
          </a:ln>
        </p:spPr>
        <p:txBody>
          <a:bodyPr wrap="square" lIns="0" tIns="0" rIns="0" bIns="0" rtlCol="0">
            <a:spAutoFit/>
          </a:bodyPr>
          <a:lstStyle/>
          <a:p>
            <a:pPr algn="l"/>
            <a:r>
              <a:rPr lang="en-US" sz="1100" b="1" dirty="0">
                <a:latin typeface="+mj-lt"/>
              </a:rPr>
              <a:t>Next 12 months P/E ratio (%)</a:t>
            </a:r>
          </a:p>
        </p:txBody>
      </p:sp>
      <p:graphicFrame>
        <p:nvGraphicFramePr>
          <p:cNvPr id="33" name="Chart 32" descr="Need alt text">
            <a:extLst>
              <a:ext uri="{FF2B5EF4-FFF2-40B4-BE49-F238E27FC236}">
                <a16:creationId xmlns:a16="http://schemas.microsoft.com/office/drawing/2014/main" id="{E3F2784C-DB6A-B854-AB60-06FA56985EE4}"/>
              </a:ext>
              <a:ext uri="{C183D7F6-B498-43B3-948B-1728B52AA6E4}">
                <adec:decorative xmlns:adec="http://schemas.microsoft.com/office/drawing/2017/decorative" val="0"/>
              </a:ext>
            </a:extLst>
          </p:cNvPr>
          <p:cNvGraphicFramePr/>
          <p:nvPr/>
        </p:nvGraphicFramePr>
        <p:xfrm>
          <a:off x="351126" y="4071561"/>
          <a:ext cx="1715418" cy="15812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6" name="Chart 85" descr="Need alt text">
            <a:extLst>
              <a:ext uri="{FF2B5EF4-FFF2-40B4-BE49-F238E27FC236}">
                <a16:creationId xmlns:a16="http://schemas.microsoft.com/office/drawing/2014/main" id="{AFB65DF2-67EC-3C07-2726-0572D40DB868}"/>
              </a:ext>
              <a:ext uri="{C183D7F6-B498-43B3-948B-1728B52AA6E4}">
                <adec:decorative xmlns:adec="http://schemas.microsoft.com/office/drawing/2017/decorative" val="0"/>
              </a:ext>
            </a:extLst>
          </p:cNvPr>
          <p:cNvGraphicFramePr/>
          <p:nvPr/>
        </p:nvGraphicFramePr>
        <p:xfrm>
          <a:off x="2035013" y="4079091"/>
          <a:ext cx="1715418" cy="15812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9" name="Chart 78" descr="Need alt text">
            <a:extLst>
              <a:ext uri="{FF2B5EF4-FFF2-40B4-BE49-F238E27FC236}">
                <a16:creationId xmlns:a16="http://schemas.microsoft.com/office/drawing/2014/main" id="{334387AB-96A7-DE93-2E9B-00BD8EB8AFF9}"/>
              </a:ext>
              <a:ext uri="{C183D7F6-B498-43B3-948B-1728B52AA6E4}">
                <adec:decorative xmlns:adec="http://schemas.microsoft.com/office/drawing/2017/decorative" val="0"/>
              </a:ext>
            </a:extLst>
          </p:cNvPr>
          <p:cNvGraphicFramePr/>
          <p:nvPr/>
        </p:nvGraphicFramePr>
        <p:xfrm>
          <a:off x="3711124" y="4071561"/>
          <a:ext cx="1715418" cy="15812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8" name="Chart 87" descr="Need alt text">
            <a:extLst>
              <a:ext uri="{FF2B5EF4-FFF2-40B4-BE49-F238E27FC236}">
                <a16:creationId xmlns:a16="http://schemas.microsoft.com/office/drawing/2014/main" id="{61C4D670-6CBD-3D6F-70B0-AABA1B1FF5F4}"/>
              </a:ext>
              <a:ext uri="{C183D7F6-B498-43B3-948B-1728B52AA6E4}">
                <adec:decorative xmlns:adec="http://schemas.microsoft.com/office/drawing/2017/decorative" val="0"/>
              </a:ext>
            </a:extLst>
          </p:cNvPr>
          <p:cNvGraphicFramePr/>
          <p:nvPr/>
        </p:nvGraphicFramePr>
        <p:xfrm>
          <a:off x="5404036" y="4071561"/>
          <a:ext cx="1715418" cy="15812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9" name="Chart 88" descr="Need alt text">
            <a:extLst>
              <a:ext uri="{FF2B5EF4-FFF2-40B4-BE49-F238E27FC236}">
                <a16:creationId xmlns:a16="http://schemas.microsoft.com/office/drawing/2014/main" id="{273B9B34-6F0D-1304-8CF4-3063A1D70EFF}"/>
              </a:ext>
              <a:ext uri="{C183D7F6-B498-43B3-948B-1728B52AA6E4}">
                <adec:decorative xmlns:adec="http://schemas.microsoft.com/office/drawing/2017/decorative" val="0"/>
              </a:ext>
            </a:extLst>
          </p:cNvPr>
          <p:cNvGraphicFramePr/>
          <p:nvPr/>
        </p:nvGraphicFramePr>
        <p:xfrm>
          <a:off x="7078660" y="4071561"/>
          <a:ext cx="1715418" cy="1581234"/>
        </p:xfrm>
        <a:graphic>
          <a:graphicData uri="http://schemas.openxmlformats.org/drawingml/2006/chart">
            <c:chart xmlns:c="http://schemas.openxmlformats.org/drawingml/2006/chart" xmlns:r="http://schemas.openxmlformats.org/officeDocument/2006/relationships" r:id="rId8"/>
          </a:graphicData>
        </a:graphic>
      </p:graphicFrame>
      <p:sp>
        <p:nvSpPr>
          <p:cNvPr id="102" name="TextBox 101">
            <a:extLst>
              <a:ext uri="{FF2B5EF4-FFF2-40B4-BE49-F238E27FC236}">
                <a16:creationId xmlns:a16="http://schemas.microsoft.com/office/drawing/2014/main" id="{232CE630-57B7-3F2D-98C1-E05F8EEB828D}"/>
              </a:ext>
              <a:ext uri="{C183D7F6-B498-43B3-948B-1728B52AA6E4}">
                <adec:decorative xmlns:adec="http://schemas.microsoft.com/office/drawing/2017/decorative" val="1"/>
              </a:ext>
            </a:extLst>
          </p:cNvPr>
          <p:cNvSpPr txBox="1"/>
          <p:nvPr/>
        </p:nvSpPr>
        <p:spPr>
          <a:xfrm>
            <a:off x="432054" y="1890866"/>
            <a:ext cx="1556508"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World</a:t>
            </a:r>
          </a:p>
        </p:txBody>
      </p:sp>
      <p:sp>
        <p:nvSpPr>
          <p:cNvPr id="103" name="TextBox 102">
            <a:extLst>
              <a:ext uri="{FF2B5EF4-FFF2-40B4-BE49-F238E27FC236}">
                <a16:creationId xmlns:a16="http://schemas.microsoft.com/office/drawing/2014/main" id="{956C5B98-131B-43CF-170E-CBB779672CAD}"/>
              </a:ext>
              <a:ext uri="{C183D7F6-B498-43B3-948B-1728B52AA6E4}">
                <adec:decorative xmlns:adec="http://schemas.microsoft.com/office/drawing/2017/decorative" val="1"/>
              </a:ext>
            </a:extLst>
          </p:cNvPr>
          <p:cNvSpPr txBox="1"/>
          <p:nvPr/>
        </p:nvSpPr>
        <p:spPr>
          <a:xfrm>
            <a:off x="2107223" y="1890866"/>
            <a:ext cx="1561337"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U.S.</a:t>
            </a:r>
          </a:p>
        </p:txBody>
      </p:sp>
      <p:sp>
        <p:nvSpPr>
          <p:cNvPr id="104" name="TextBox 103">
            <a:extLst>
              <a:ext uri="{FF2B5EF4-FFF2-40B4-BE49-F238E27FC236}">
                <a16:creationId xmlns:a16="http://schemas.microsoft.com/office/drawing/2014/main" id="{DF0C2D1C-B165-CEDF-063C-6C680AAC37E7}"/>
              </a:ext>
              <a:ext uri="{C183D7F6-B498-43B3-948B-1728B52AA6E4}">
                <adec:decorative xmlns:adec="http://schemas.microsoft.com/office/drawing/2017/decorative" val="1"/>
              </a:ext>
            </a:extLst>
          </p:cNvPr>
          <p:cNvSpPr txBox="1"/>
          <p:nvPr/>
        </p:nvSpPr>
        <p:spPr>
          <a:xfrm>
            <a:off x="3788792" y="1890866"/>
            <a:ext cx="1561338"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Europe</a:t>
            </a:r>
          </a:p>
        </p:txBody>
      </p:sp>
      <p:sp>
        <p:nvSpPr>
          <p:cNvPr id="105" name="TextBox 104">
            <a:extLst>
              <a:ext uri="{FF2B5EF4-FFF2-40B4-BE49-F238E27FC236}">
                <a16:creationId xmlns:a16="http://schemas.microsoft.com/office/drawing/2014/main" id="{E821953D-5A5A-F240-928C-3006CC105B43}"/>
              </a:ext>
              <a:ext uri="{C183D7F6-B498-43B3-948B-1728B52AA6E4}">
                <adec:decorative xmlns:adec="http://schemas.microsoft.com/office/drawing/2017/decorative" val="1"/>
              </a:ext>
            </a:extLst>
          </p:cNvPr>
          <p:cNvSpPr txBox="1"/>
          <p:nvPr/>
        </p:nvSpPr>
        <p:spPr>
          <a:xfrm>
            <a:off x="5491231" y="1890866"/>
            <a:ext cx="1540716"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Emerging markets</a:t>
            </a:r>
          </a:p>
        </p:txBody>
      </p:sp>
      <p:sp>
        <p:nvSpPr>
          <p:cNvPr id="106" name="TextBox 105">
            <a:extLst>
              <a:ext uri="{FF2B5EF4-FFF2-40B4-BE49-F238E27FC236}">
                <a16:creationId xmlns:a16="http://schemas.microsoft.com/office/drawing/2014/main" id="{063FD1A4-957D-BB9E-E507-45D49E4D4FC7}"/>
              </a:ext>
              <a:ext uri="{C183D7F6-B498-43B3-948B-1728B52AA6E4}">
                <adec:decorative xmlns:adec="http://schemas.microsoft.com/office/drawing/2017/decorative" val="1"/>
              </a:ext>
            </a:extLst>
          </p:cNvPr>
          <p:cNvSpPr txBox="1"/>
          <p:nvPr/>
        </p:nvSpPr>
        <p:spPr>
          <a:xfrm>
            <a:off x="7151024" y="1890866"/>
            <a:ext cx="1560922"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China</a:t>
            </a:r>
          </a:p>
        </p:txBody>
      </p:sp>
      <p:sp>
        <p:nvSpPr>
          <p:cNvPr id="120" name="TextBox 119">
            <a:extLst>
              <a:ext uri="{FF2B5EF4-FFF2-40B4-BE49-F238E27FC236}">
                <a16:creationId xmlns:a16="http://schemas.microsoft.com/office/drawing/2014/main" id="{788323A4-D6FD-5A2C-EAAC-204F40373BE4}"/>
              </a:ext>
              <a:ext uri="{C183D7F6-B498-43B3-948B-1728B52AA6E4}">
                <adec:decorative xmlns:adec="http://schemas.microsoft.com/office/drawing/2017/decorative" val="1"/>
              </a:ext>
            </a:extLst>
          </p:cNvPr>
          <p:cNvSpPr txBox="1"/>
          <p:nvPr/>
        </p:nvSpPr>
        <p:spPr>
          <a:xfrm>
            <a:off x="428625" y="3982113"/>
            <a:ext cx="1556508"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World</a:t>
            </a:r>
          </a:p>
        </p:txBody>
      </p:sp>
      <p:sp>
        <p:nvSpPr>
          <p:cNvPr id="121" name="TextBox 120">
            <a:extLst>
              <a:ext uri="{FF2B5EF4-FFF2-40B4-BE49-F238E27FC236}">
                <a16:creationId xmlns:a16="http://schemas.microsoft.com/office/drawing/2014/main" id="{3EA4DFFC-4CD5-39F4-7CF9-4CF099D98DA7}"/>
              </a:ext>
              <a:ext uri="{C183D7F6-B498-43B3-948B-1728B52AA6E4}">
                <adec:decorative xmlns:adec="http://schemas.microsoft.com/office/drawing/2017/decorative" val="1"/>
              </a:ext>
            </a:extLst>
          </p:cNvPr>
          <p:cNvSpPr txBox="1"/>
          <p:nvPr/>
        </p:nvSpPr>
        <p:spPr>
          <a:xfrm>
            <a:off x="2103794" y="3982113"/>
            <a:ext cx="1561337"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U.S.</a:t>
            </a:r>
          </a:p>
        </p:txBody>
      </p:sp>
      <p:sp>
        <p:nvSpPr>
          <p:cNvPr id="122" name="TextBox 121">
            <a:extLst>
              <a:ext uri="{FF2B5EF4-FFF2-40B4-BE49-F238E27FC236}">
                <a16:creationId xmlns:a16="http://schemas.microsoft.com/office/drawing/2014/main" id="{F870F939-AC73-92DD-52CF-C3E05EB6A385}"/>
              </a:ext>
              <a:ext uri="{C183D7F6-B498-43B3-948B-1728B52AA6E4}">
                <adec:decorative xmlns:adec="http://schemas.microsoft.com/office/drawing/2017/decorative" val="1"/>
              </a:ext>
            </a:extLst>
          </p:cNvPr>
          <p:cNvSpPr txBox="1"/>
          <p:nvPr/>
        </p:nvSpPr>
        <p:spPr>
          <a:xfrm>
            <a:off x="3785363" y="3982113"/>
            <a:ext cx="1561338"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Europe</a:t>
            </a:r>
          </a:p>
        </p:txBody>
      </p:sp>
      <p:sp>
        <p:nvSpPr>
          <p:cNvPr id="123" name="TextBox 122">
            <a:extLst>
              <a:ext uri="{FF2B5EF4-FFF2-40B4-BE49-F238E27FC236}">
                <a16:creationId xmlns:a16="http://schemas.microsoft.com/office/drawing/2014/main" id="{47446CB1-0BE5-2C70-D6B5-7B1ADD87E732}"/>
              </a:ext>
              <a:ext uri="{C183D7F6-B498-43B3-948B-1728B52AA6E4}">
                <adec:decorative xmlns:adec="http://schemas.microsoft.com/office/drawing/2017/decorative" val="1"/>
              </a:ext>
            </a:extLst>
          </p:cNvPr>
          <p:cNvSpPr txBox="1"/>
          <p:nvPr/>
        </p:nvSpPr>
        <p:spPr>
          <a:xfrm>
            <a:off x="5487802" y="3982113"/>
            <a:ext cx="1540716"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Emerging markets</a:t>
            </a:r>
          </a:p>
        </p:txBody>
      </p:sp>
      <p:sp>
        <p:nvSpPr>
          <p:cNvPr id="124" name="TextBox 123">
            <a:extLst>
              <a:ext uri="{FF2B5EF4-FFF2-40B4-BE49-F238E27FC236}">
                <a16:creationId xmlns:a16="http://schemas.microsoft.com/office/drawing/2014/main" id="{1BD0575F-8E27-F91D-5BF6-7E9BB052E122}"/>
              </a:ext>
              <a:ext uri="{C183D7F6-B498-43B3-948B-1728B52AA6E4}">
                <adec:decorative xmlns:adec="http://schemas.microsoft.com/office/drawing/2017/decorative" val="1"/>
              </a:ext>
            </a:extLst>
          </p:cNvPr>
          <p:cNvSpPr txBox="1"/>
          <p:nvPr/>
        </p:nvSpPr>
        <p:spPr>
          <a:xfrm>
            <a:off x="7147595" y="3982113"/>
            <a:ext cx="1560922" cy="141577"/>
          </a:xfrm>
          <a:prstGeom prst="rect">
            <a:avLst/>
          </a:prstGeom>
          <a:solidFill>
            <a:schemeClr val="accent1"/>
          </a:solidFill>
          <a:ln w="12700">
            <a:miter lim="400000"/>
          </a:ln>
        </p:spPr>
        <p:txBody>
          <a:bodyPr wrap="square" lIns="0" tIns="9144" rIns="0" bIns="9144" rtlCol="0">
            <a:spAutoFit/>
          </a:bodyPr>
          <a:lstStyle/>
          <a:p>
            <a:r>
              <a:rPr lang="en-US" sz="800" b="1" dirty="0">
                <a:solidFill>
                  <a:schemeClr val="bg1"/>
                </a:solidFill>
                <a:latin typeface="+mn-lt"/>
              </a:rPr>
              <a:t>China</a:t>
            </a:r>
          </a:p>
        </p:txBody>
      </p:sp>
      <p:sp>
        <p:nvSpPr>
          <p:cNvPr id="4" name="Footer Placeholder 4">
            <a:extLst>
              <a:ext uri="{FF2B5EF4-FFF2-40B4-BE49-F238E27FC236}">
                <a16:creationId xmlns:a16="http://schemas.microsoft.com/office/drawing/2014/main" id="{1B54ED2D-6A16-8B11-4D5D-89EA8E73F255}"/>
              </a:ext>
            </a:extLst>
          </p:cNvPr>
          <p:cNvSpPr>
            <a:spLocks noGrp="1"/>
          </p:cNvSpPr>
          <p:nvPr>
            <p:ph type="ftr" sz="quarter" idx="10"/>
          </p:nvPr>
        </p:nvSpPr>
        <p:spPr>
          <a:xfrm>
            <a:off x="428624" y="5593492"/>
            <a:ext cx="8163583" cy="654908"/>
          </a:xfrm>
        </p:spPr>
        <p:txBody>
          <a:bodyPr/>
          <a:lstStyle/>
          <a:p>
            <a:pPr hangingPunct="1"/>
            <a:r>
              <a:rPr lang="en-US" dirty="0"/>
              <a:t>Sources: Capital Group, FactSet, LSEG DataStream. World: MSCI ACWI. U.S.: S&amp;P 500. Europe: MSCI Europe. EM: MSCI Emerging Markets. China: MSCI China. Twelve-month forward EPS growth is defined as the percentage change between the 12-month forward EPS estimate and the 12-month trailing EPS, reflecting the expected year-over-year earnings growth over the next 12 months. Next 12 months price-to-earnings ratio reflects the current share price relative to the consensus estimate for earnings per share on a 12-month forward basis. Data as of 9/30/25. </a:t>
            </a:r>
          </a:p>
        </p:txBody>
      </p:sp>
      <p:sp>
        <p:nvSpPr>
          <p:cNvPr id="10" name="TextBox 9">
            <a:extLst>
              <a:ext uri="{FF2B5EF4-FFF2-40B4-BE49-F238E27FC236}">
                <a16:creationId xmlns:a16="http://schemas.microsoft.com/office/drawing/2014/main" id="{4477EC34-9116-51E1-047E-E0F3813EA1CC}"/>
              </a:ext>
              <a:ext uri="{C183D7F6-B498-43B3-948B-1728B52AA6E4}">
                <adec:decorative xmlns:adec="http://schemas.microsoft.com/office/drawing/2017/decorative" val="1"/>
              </a:ext>
            </a:extLst>
          </p:cNvPr>
          <p:cNvSpPr txBox="1"/>
          <p:nvPr/>
        </p:nvSpPr>
        <p:spPr>
          <a:xfrm>
            <a:off x="742950" y="3479238"/>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11" name="TextBox 10">
            <a:extLst>
              <a:ext uri="{FF2B5EF4-FFF2-40B4-BE49-F238E27FC236}">
                <a16:creationId xmlns:a16="http://schemas.microsoft.com/office/drawing/2014/main" id="{3CB629F8-2EDF-96B1-3DAE-B91F5DC15BBE}"/>
              </a:ext>
              <a:ext uri="{C183D7F6-B498-43B3-948B-1728B52AA6E4}">
                <adec:decorative xmlns:adec="http://schemas.microsoft.com/office/drawing/2017/decorative" val="1"/>
              </a:ext>
            </a:extLst>
          </p:cNvPr>
          <p:cNvSpPr txBox="1"/>
          <p:nvPr/>
        </p:nvSpPr>
        <p:spPr>
          <a:xfrm>
            <a:off x="1139591" y="3479238"/>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12" name="TextBox 11">
            <a:extLst>
              <a:ext uri="{FF2B5EF4-FFF2-40B4-BE49-F238E27FC236}">
                <a16:creationId xmlns:a16="http://schemas.microsoft.com/office/drawing/2014/main" id="{26A7DAAB-1BD8-9352-8A66-61A25E0EB015}"/>
              </a:ext>
              <a:ext uri="{C183D7F6-B498-43B3-948B-1728B52AA6E4}">
                <adec:decorative xmlns:adec="http://schemas.microsoft.com/office/drawing/2017/decorative" val="1"/>
              </a:ext>
            </a:extLst>
          </p:cNvPr>
          <p:cNvSpPr txBox="1"/>
          <p:nvPr/>
        </p:nvSpPr>
        <p:spPr>
          <a:xfrm>
            <a:off x="2435336" y="3485288"/>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18" name="TextBox 17">
            <a:extLst>
              <a:ext uri="{FF2B5EF4-FFF2-40B4-BE49-F238E27FC236}">
                <a16:creationId xmlns:a16="http://schemas.microsoft.com/office/drawing/2014/main" id="{0272AE64-EB49-593F-1E7B-0D3954A5DDAA}"/>
              </a:ext>
              <a:ext uri="{C183D7F6-B498-43B3-948B-1728B52AA6E4}">
                <adec:decorative xmlns:adec="http://schemas.microsoft.com/office/drawing/2017/decorative" val="1"/>
              </a:ext>
            </a:extLst>
          </p:cNvPr>
          <p:cNvSpPr txBox="1"/>
          <p:nvPr/>
        </p:nvSpPr>
        <p:spPr>
          <a:xfrm>
            <a:off x="2831977" y="3485288"/>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24" name="TextBox 23">
            <a:extLst>
              <a:ext uri="{FF2B5EF4-FFF2-40B4-BE49-F238E27FC236}">
                <a16:creationId xmlns:a16="http://schemas.microsoft.com/office/drawing/2014/main" id="{0AA0F8D6-1735-5025-7A9C-C86B78D62147}"/>
              </a:ext>
              <a:ext uri="{C183D7F6-B498-43B3-948B-1728B52AA6E4}">
                <adec:decorative xmlns:adec="http://schemas.microsoft.com/office/drawing/2017/decorative" val="1"/>
              </a:ext>
            </a:extLst>
          </p:cNvPr>
          <p:cNvSpPr txBox="1"/>
          <p:nvPr/>
        </p:nvSpPr>
        <p:spPr>
          <a:xfrm>
            <a:off x="4115022" y="3491338"/>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25" name="TextBox 24">
            <a:extLst>
              <a:ext uri="{FF2B5EF4-FFF2-40B4-BE49-F238E27FC236}">
                <a16:creationId xmlns:a16="http://schemas.microsoft.com/office/drawing/2014/main" id="{5416D8B0-228A-904E-EDFD-C96514A2C520}"/>
              </a:ext>
              <a:ext uri="{C183D7F6-B498-43B3-948B-1728B52AA6E4}">
                <adec:decorative xmlns:adec="http://schemas.microsoft.com/office/drawing/2017/decorative" val="1"/>
              </a:ext>
            </a:extLst>
          </p:cNvPr>
          <p:cNvSpPr txBox="1"/>
          <p:nvPr/>
        </p:nvSpPr>
        <p:spPr>
          <a:xfrm>
            <a:off x="4511663" y="3491338"/>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26" name="TextBox 25">
            <a:extLst>
              <a:ext uri="{FF2B5EF4-FFF2-40B4-BE49-F238E27FC236}">
                <a16:creationId xmlns:a16="http://schemas.microsoft.com/office/drawing/2014/main" id="{9492B489-4761-4B5A-1DE0-AF6786B0E2F1}"/>
              </a:ext>
              <a:ext uri="{C183D7F6-B498-43B3-948B-1728B52AA6E4}">
                <adec:decorative xmlns:adec="http://schemas.microsoft.com/office/drawing/2017/decorative" val="1"/>
              </a:ext>
            </a:extLst>
          </p:cNvPr>
          <p:cNvSpPr txBox="1"/>
          <p:nvPr/>
        </p:nvSpPr>
        <p:spPr>
          <a:xfrm>
            <a:off x="5797530" y="3497388"/>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27" name="TextBox 26">
            <a:extLst>
              <a:ext uri="{FF2B5EF4-FFF2-40B4-BE49-F238E27FC236}">
                <a16:creationId xmlns:a16="http://schemas.microsoft.com/office/drawing/2014/main" id="{5B5AD762-81F9-0DB0-A73A-7520DFDE0CAA}"/>
              </a:ext>
              <a:ext uri="{C183D7F6-B498-43B3-948B-1728B52AA6E4}">
                <adec:decorative xmlns:adec="http://schemas.microsoft.com/office/drawing/2017/decorative" val="1"/>
              </a:ext>
            </a:extLst>
          </p:cNvPr>
          <p:cNvSpPr txBox="1"/>
          <p:nvPr/>
        </p:nvSpPr>
        <p:spPr>
          <a:xfrm>
            <a:off x="6194171" y="3497388"/>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28" name="TextBox 27">
            <a:extLst>
              <a:ext uri="{FF2B5EF4-FFF2-40B4-BE49-F238E27FC236}">
                <a16:creationId xmlns:a16="http://schemas.microsoft.com/office/drawing/2014/main" id="{41E60469-7718-D91A-AC69-913F3DA72FE8}"/>
              </a:ext>
              <a:ext uri="{C183D7F6-B498-43B3-948B-1728B52AA6E4}">
                <adec:decorative xmlns:adec="http://schemas.microsoft.com/office/drawing/2017/decorative" val="1"/>
              </a:ext>
            </a:extLst>
          </p:cNvPr>
          <p:cNvSpPr txBox="1"/>
          <p:nvPr/>
        </p:nvSpPr>
        <p:spPr>
          <a:xfrm>
            <a:off x="7483329" y="3503438"/>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30" name="TextBox 29">
            <a:extLst>
              <a:ext uri="{FF2B5EF4-FFF2-40B4-BE49-F238E27FC236}">
                <a16:creationId xmlns:a16="http://schemas.microsoft.com/office/drawing/2014/main" id="{F4B362EC-F574-9126-1A95-E32656AC1968}"/>
              </a:ext>
              <a:ext uri="{C183D7F6-B498-43B3-948B-1728B52AA6E4}">
                <adec:decorative xmlns:adec="http://schemas.microsoft.com/office/drawing/2017/decorative" val="1"/>
              </a:ext>
            </a:extLst>
          </p:cNvPr>
          <p:cNvSpPr txBox="1"/>
          <p:nvPr/>
        </p:nvSpPr>
        <p:spPr>
          <a:xfrm>
            <a:off x="7879970" y="3503438"/>
            <a:ext cx="603250" cy="123111"/>
          </a:xfrm>
          <a:prstGeom prst="rect">
            <a:avLst/>
          </a:prstGeom>
          <a:ln w="12700">
            <a:miter lim="400000"/>
          </a:ln>
        </p:spPr>
        <p:txBody>
          <a:bodyPr wrap="square" lIns="0" tIns="0" rIns="0" bIns="0" rtlCol="0">
            <a:spAutoFit/>
          </a:bodyPr>
          <a:lstStyle/>
          <a:p>
            <a:r>
              <a:rPr lang="en-US" sz="800" dirty="0">
                <a:latin typeface="+mn-lt"/>
              </a:rPr>
              <a:t>2026</a:t>
            </a:r>
          </a:p>
        </p:txBody>
      </p:sp>
      <p:cxnSp>
        <p:nvCxnSpPr>
          <p:cNvPr id="15" name="Straight Connector 14">
            <a:extLst>
              <a:ext uri="{FF2B5EF4-FFF2-40B4-BE49-F238E27FC236}">
                <a16:creationId xmlns:a16="http://schemas.microsoft.com/office/drawing/2014/main" id="{0B7527F0-357D-6923-3EBE-926993B4AEA4}"/>
              </a:ext>
              <a:ext uri="{C183D7F6-B498-43B3-948B-1728B52AA6E4}">
                <adec:decorative xmlns:adec="http://schemas.microsoft.com/office/drawing/2017/decorative" val="1"/>
              </a:ext>
            </a:extLst>
          </p:cNvPr>
          <p:cNvCxnSpPr/>
          <p:nvPr/>
        </p:nvCxnSpPr>
        <p:spPr>
          <a:xfrm>
            <a:off x="742950" y="3187582"/>
            <a:ext cx="7740270"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5">
            <a:extLst>
              <a:ext uri="{FF2B5EF4-FFF2-40B4-BE49-F238E27FC236}">
                <a16:creationId xmlns:a16="http://schemas.microsoft.com/office/drawing/2014/main" id="{A9504A00-5E48-1461-270F-4C2BABB21258}"/>
              </a:ext>
            </a:extLst>
          </p:cNvPr>
          <p:cNvSpPr>
            <a:spLocks noGrp="1"/>
          </p:cNvSpPr>
          <p:nvPr>
            <p:ph type="sldNum" sz="quarter" idx="11"/>
          </p:nvPr>
        </p:nvSpPr>
        <p:spPr>
          <a:xfrm>
            <a:off x="8181595" y="6409450"/>
            <a:ext cx="533735" cy="126509"/>
          </a:xfrm>
        </p:spPr>
        <p:txBody>
          <a:bodyPr/>
          <a:lstStyle/>
          <a:p>
            <a:pPr>
              <a:lnSpc>
                <a:spcPct val="110000"/>
              </a:lnSpc>
              <a:spcBef>
                <a:spcPts val="900"/>
              </a:spcBef>
            </a:pPr>
            <a:fld id="{86CB4B4D-7CA3-9044-876B-883B54F8677D}" type="slidenum">
              <a:rPr lang="en-US" sz="800" smtClean="0"/>
              <a:pPr>
                <a:lnSpc>
                  <a:spcPct val="110000"/>
                </a:lnSpc>
                <a:spcBef>
                  <a:spcPts val="900"/>
                </a:spcBef>
              </a:pPr>
              <a:t>21</a:t>
            </a:fld>
            <a:endParaRPr lang="en-US" sz="800" dirty="0"/>
          </a:p>
        </p:txBody>
      </p:sp>
      <p:sp>
        <p:nvSpPr>
          <p:cNvPr id="5" name="TextBox 4">
            <a:extLst>
              <a:ext uri="{FF2B5EF4-FFF2-40B4-BE49-F238E27FC236}">
                <a16:creationId xmlns:a16="http://schemas.microsoft.com/office/drawing/2014/main" id="{55A28A12-E369-0691-ED23-8F6945CEF13E}"/>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7322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8438-ECB7-5AE0-A49B-9A47813D7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5C20A-D111-B4E5-512C-A52302A497BC}"/>
              </a:ext>
            </a:extLst>
          </p:cNvPr>
          <p:cNvSpPr>
            <a:spLocks noGrp="1"/>
          </p:cNvSpPr>
          <p:nvPr>
            <p:ph type="title"/>
          </p:nvPr>
        </p:nvSpPr>
        <p:spPr/>
        <p:txBody>
          <a:bodyPr/>
          <a:lstStyle/>
          <a:p>
            <a:r>
              <a:rPr lang="en-US" dirty="0"/>
              <a:t>European equities boosted by defense spending</a:t>
            </a:r>
          </a:p>
        </p:txBody>
      </p:sp>
      <p:sp>
        <p:nvSpPr>
          <p:cNvPr id="3" name="Text Placeholder 2">
            <a:extLst>
              <a:ext uri="{FF2B5EF4-FFF2-40B4-BE49-F238E27FC236}">
                <a16:creationId xmlns:a16="http://schemas.microsoft.com/office/drawing/2014/main" id="{3FAE9953-D528-9934-22D8-8FA799100C66}"/>
              </a:ext>
            </a:extLst>
          </p:cNvPr>
          <p:cNvSpPr>
            <a:spLocks noGrp="1"/>
          </p:cNvSpPr>
          <p:nvPr>
            <p:ph type="body" sz="quarter" idx="15"/>
          </p:nvPr>
        </p:nvSpPr>
        <p:spPr/>
        <p:txBody>
          <a:bodyPr/>
          <a:lstStyle/>
          <a:p>
            <a:r>
              <a:rPr lang="en-US" dirty="0"/>
              <a:t>Increased spending could be widespread tailwind from EU</a:t>
            </a:r>
          </a:p>
        </p:txBody>
      </p:sp>
      <p:sp>
        <p:nvSpPr>
          <p:cNvPr id="5" name="Footer Placeholder 4">
            <a:extLst>
              <a:ext uri="{FF2B5EF4-FFF2-40B4-BE49-F238E27FC236}">
                <a16:creationId xmlns:a16="http://schemas.microsoft.com/office/drawing/2014/main" id="{B1D7FCCB-B5B0-EBB6-BC33-C998313C4946}"/>
              </a:ext>
            </a:extLst>
          </p:cNvPr>
          <p:cNvSpPr>
            <a:spLocks noGrp="1"/>
          </p:cNvSpPr>
          <p:nvPr>
            <p:ph type="ftr" sz="quarter" idx="10"/>
          </p:nvPr>
        </p:nvSpPr>
        <p:spPr>
          <a:xfrm>
            <a:off x="428624" y="5593492"/>
            <a:ext cx="4029076" cy="654908"/>
          </a:xfrm>
        </p:spPr>
        <p:txBody>
          <a:bodyPr/>
          <a:lstStyle/>
          <a:p>
            <a:pPr hangingPunct="1">
              <a:lnSpc>
                <a:spcPts val="675"/>
              </a:lnSpc>
            </a:pPr>
            <a:r>
              <a:rPr lang="en-US" dirty="0"/>
              <a:t>Source: White Paper for European </a:t>
            </a:r>
            <a:r>
              <a:rPr lang="en-US" dirty="0" err="1"/>
              <a:t>Defence</a:t>
            </a:r>
            <a:r>
              <a:rPr lang="en-US" dirty="0"/>
              <a:t> - Readiness 2030. As of 12/31/24.</a:t>
            </a:r>
          </a:p>
        </p:txBody>
      </p:sp>
      <p:sp>
        <p:nvSpPr>
          <p:cNvPr id="6" name="Slide Number Placeholder 5">
            <a:extLst>
              <a:ext uri="{FF2B5EF4-FFF2-40B4-BE49-F238E27FC236}">
                <a16:creationId xmlns:a16="http://schemas.microsoft.com/office/drawing/2014/main" id="{351F7184-A25C-50E3-94CB-39F88127AAC1}"/>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22</a:t>
            </a:fld>
            <a:endParaRPr lang="en-US" sz="800" dirty="0"/>
          </a:p>
        </p:txBody>
      </p:sp>
      <p:sp>
        <p:nvSpPr>
          <p:cNvPr id="9" name="Footer Placeholder 4">
            <a:extLst>
              <a:ext uri="{FF2B5EF4-FFF2-40B4-BE49-F238E27FC236}">
                <a16:creationId xmlns:a16="http://schemas.microsoft.com/office/drawing/2014/main" id="{60680C7F-D0F6-699E-FD88-ECC3ED44DCA5}"/>
              </a:ext>
            </a:extLst>
          </p:cNvPr>
          <p:cNvSpPr txBox="1">
            <a:spLocks/>
          </p:cNvSpPr>
          <p:nvPr/>
        </p:nvSpPr>
        <p:spPr>
          <a:xfrm>
            <a:off x="4690645" y="6063048"/>
            <a:ext cx="4029076" cy="185351"/>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6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sz="800" dirty="0"/>
              <a:t>Sources: Company reports and filings. Based on 2024 revenue by geography as of 9/30/25.</a:t>
            </a:r>
          </a:p>
        </p:txBody>
      </p:sp>
      <p:sp>
        <p:nvSpPr>
          <p:cNvPr id="14" name="TextBox 13">
            <a:extLst>
              <a:ext uri="{FF2B5EF4-FFF2-40B4-BE49-F238E27FC236}">
                <a16:creationId xmlns:a16="http://schemas.microsoft.com/office/drawing/2014/main" id="{89B3471A-1979-1300-E3CC-DB749418417C}"/>
              </a:ext>
            </a:extLst>
          </p:cNvPr>
          <p:cNvSpPr txBox="1"/>
          <p:nvPr/>
        </p:nvSpPr>
        <p:spPr>
          <a:xfrm>
            <a:off x="2713188" y="124175"/>
            <a:ext cx="1364984"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Europe’s fiscal reboot </a:t>
            </a:r>
          </a:p>
        </p:txBody>
      </p:sp>
      <p:sp>
        <p:nvSpPr>
          <p:cNvPr id="23" name="Oval 22">
            <a:extLst>
              <a:ext uri="{FF2B5EF4-FFF2-40B4-BE49-F238E27FC236}">
                <a16:creationId xmlns:a16="http://schemas.microsoft.com/office/drawing/2014/main" id="{2A5C47DD-93C9-CF52-4C82-F44D6EC05C77}"/>
              </a:ext>
            </a:extLst>
          </p:cNvPr>
          <p:cNvSpPr/>
          <p:nvPr/>
        </p:nvSpPr>
        <p:spPr>
          <a:xfrm>
            <a:off x="2443162" y="110199"/>
            <a:ext cx="182880" cy="182880"/>
          </a:xfrm>
          <a:prstGeom prst="ellipse">
            <a:avLst/>
          </a:prstGeom>
          <a:solidFill>
            <a:srgbClr val="B42573"/>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10" name="TextBox 9">
            <a:extLst>
              <a:ext uri="{FF2B5EF4-FFF2-40B4-BE49-F238E27FC236}">
                <a16:creationId xmlns:a16="http://schemas.microsoft.com/office/drawing/2014/main" id="{C2CE7B6C-9178-7120-6AA3-ABCCB2976A08}"/>
              </a:ext>
            </a:extLst>
          </p:cNvPr>
          <p:cNvSpPr txBox="1"/>
          <p:nvPr/>
        </p:nvSpPr>
        <p:spPr>
          <a:xfrm>
            <a:off x="432054" y="1677729"/>
            <a:ext cx="4002787" cy="169277"/>
          </a:xfrm>
          <a:prstGeom prst="rect">
            <a:avLst/>
          </a:prstGeom>
          <a:ln w="12700">
            <a:miter lim="400000"/>
          </a:ln>
        </p:spPr>
        <p:txBody>
          <a:bodyPr wrap="square" lIns="0" tIns="0" rIns="0" bIns="0" rtlCol="0">
            <a:spAutoFit/>
          </a:bodyPr>
          <a:lstStyle/>
          <a:p>
            <a:pPr algn="l"/>
            <a:r>
              <a:rPr lang="en-US" sz="1100" b="1" dirty="0">
                <a:latin typeface="+mj-lt"/>
              </a:rPr>
              <a:t>Defense spending in 2024</a:t>
            </a:r>
          </a:p>
        </p:txBody>
      </p:sp>
      <p:sp>
        <p:nvSpPr>
          <p:cNvPr id="11" name="TextBox 10">
            <a:extLst>
              <a:ext uri="{FF2B5EF4-FFF2-40B4-BE49-F238E27FC236}">
                <a16:creationId xmlns:a16="http://schemas.microsoft.com/office/drawing/2014/main" id="{81E2FEF9-12D5-652F-3508-B8B2E3D56FDE}"/>
              </a:ext>
            </a:extLst>
          </p:cNvPr>
          <p:cNvSpPr txBox="1"/>
          <p:nvPr/>
        </p:nvSpPr>
        <p:spPr>
          <a:xfrm>
            <a:off x="4686300" y="1677729"/>
            <a:ext cx="4002787" cy="169277"/>
          </a:xfrm>
          <a:prstGeom prst="rect">
            <a:avLst/>
          </a:prstGeom>
          <a:ln w="12700">
            <a:miter lim="400000"/>
          </a:ln>
        </p:spPr>
        <p:txBody>
          <a:bodyPr wrap="square" lIns="0" tIns="0" rIns="0" bIns="0" rtlCol="0">
            <a:spAutoFit/>
          </a:bodyPr>
          <a:lstStyle/>
          <a:p>
            <a:pPr algn="l"/>
            <a:r>
              <a:rPr lang="en-US" sz="1100" b="1" dirty="0">
                <a:latin typeface="+mj-lt"/>
              </a:rPr>
              <a:t>A growth tailwind for European defense companies</a:t>
            </a:r>
          </a:p>
        </p:txBody>
      </p:sp>
      <p:graphicFrame>
        <p:nvGraphicFramePr>
          <p:cNvPr id="12" name="Chart 11">
            <a:extLst>
              <a:ext uri="{FF2B5EF4-FFF2-40B4-BE49-F238E27FC236}">
                <a16:creationId xmlns:a16="http://schemas.microsoft.com/office/drawing/2014/main" id="{42E21F18-77B1-977A-EB92-41B742AF2AA9}"/>
              </a:ext>
            </a:extLst>
          </p:cNvPr>
          <p:cNvGraphicFramePr/>
          <p:nvPr/>
        </p:nvGraphicFramePr>
        <p:xfrm>
          <a:off x="4597605" y="1960220"/>
          <a:ext cx="4053996" cy="2041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FB6C97D7-57D9-CA99-BE59-44E00E62A349}"/>
              </a:ext>
            </a:extLst>
          </p:cNvPr>
          <p:cNvGraphicFramePr/>
          <p:nvPr/>
        </p:nvGraphicFramePr>
        <p:xfrm>
          <a:off x="4623209" y="4375269"/>
          <a:ext cx="4002787" cy="157995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61F35CD-16B1-BCA4-C37C-B9C5380E55F8}"/>
              </a:ext>
            </a:extLst>
          </p:cNvPr>
          <p:cNvSpPr txBox="1"/>
          <p:nvPr/>
        </p:nvSpPr>
        <p:spPr>
          <a:xfrm>
            <a:off x="4686300" y="4252158"/>
            <a:ext cx="4002787" cy="123111"/>
          </a:xfrm>
          <a:prstGeom prst="rect">
            <a:avLst/>
          </a:prstGeom>
          <a:ln w="12700">
            <a:miter lim="400000"/>
          </a:ln>
        </p:spPr>
        <p:txBody>
          <a:bodyPr wrap="square" lIns="0" tIns="0" rIns="0" bIns="0" rtlCol="0">
            <a:spAutoFit/>
          </a:bodyPr>
          <a:lstStyle/>
          <a:p>
            <a:pPr algn="l"/>
            <a:r>
              <a:rPr lang="en-US" sz="800" dirty="0">
                <a:latin typeface="+mj-lt"/>
              </a:rPr>
              <a:t>European defense contractors: Sales exposure to Europe </a:t>
            </a:r>
            <a:r>
              <a:rPr lang="en-US" sz="800" dirty="0"/>
              <a:t>(%)</a:t>
            </a:r>
            <a:endParaRPr lang="en-US" sz="800" dirty="0">
              <a:latin typeface="+mj-lt"/>
            </a:endParaRPr>
          </a:p>
        </p:txBody>
      </p:sp>
      <p:sp>
        <p:nvSpPr>
          <p:cNvPr id="25" name="TextBox 24">
            <a:extLst>
              <a:ext uri="{FF2B5EF4-FFF2-40B4-BE49-F238E27FC236}">
                <a16:creationId xmlns:a16="http://schemas.microsoft.com/office/drawing/2014/main" id="{AB802FBF-82DE-B0CC-B5A6-93BEBF1BDEBD}"/>
              </a:ext>
            </a:extLst>
          </p:cNvPr>
          <p:cNvSpPr txBox="1"/>
          <p:nvPr/>
        </p:nvSpPr>
        <p:spPr>
          <a:xfrm>
            <a:off x="339721" y="2751892"/>
            <a:ext cx="3325374" cy="677108"/>
          </a:xfrm>
          <a:prstGeom prst="rect">
            <a:avLst/>
          </a:prstGeom>
          <a:ln w="12700">
            <a:miter lim="400000"/>
          </a:ln>
        </p:spPr>
        <p:txBody>
          <a:bodyPr wrap="square" lIns="0" tIns="0" rIns="0" bIns="0" rtlCol="0">
            <a:spAutoFit/>
          </a:bodyPr>
          <a:lstStyle/>
          <a:p>
            <a:r>
              <a:rPr lang="en-US" sz="4400" b="1" dirty="0">
                <a:solidFill>
                  <a:schemeClr val="accent1"/>
                </a:solidFill>
                <a:latin typeface="+mn-lt"/>
              </a:rPr>
              <a:t>€326 billion</a:t>
            </a:r>
            <a:endParaRPr lang="en-US" sz="6000" b="1" dirty="0">
              <a:solidFill>
                <a:schemeClr val="accent1"/>
              </a:solidFill>
              <a:latin typeface="+mn-lt"/>
            </a:endParaRPr>
          </a:p>
        </p:txBody>
      </p:sp>
      <p:sp>
        <p:nvSpPr>
          <p:cNvPr id="26" name="TextBox 25">
            <a:extLst>
              <a:ext uri="{FF2B5EF4-FFF2-40B4-BE49-F238E27FC236}">
                <a16:creationId xmlns:a16="http://schemas.microsoft.com/office/drawing/2014/main" id="{8B3A8E2E-8D93-84E4-C14C-EF95A64AEC4F}"/>
              </a:ext>
            </a:extLst>
          </p:cNvPr>
          <p:cNvSpPr txBox="1"/>
          <p:nvPr/>
        </p:nvSpPr>
        <p:spPr>
          <a:xfrm>
            <a:off x="424278" y="3428293"/>
            <a:ext cx="3135886" cy="215444"/>
          </a:xfrm>
          <a:prstGeom prst="rect">
            <a:avLst/>
          </a:prstGeom>
          <a:ln w="12700">
            <a:miter lim="400000"/>
          </a:ln>
        </p:spPr>
        <p:txBody>
          <a:bodyPr wrap="square" lIns="0" tIns="0" rIns="0" bIns="0" rtlCol="0">
            <a:spAutoFit/>
          </a:bodyPr>
          <a:lstStyle/>
          <a:p>
            <a:r>
              <a:rPr lang="en-US" sz="1400" dirty="0">
                <a:latin typeface="+mn-lt"/>
              </a:rPr>
              <a:t>(1.9% of GDP)</a:t>
            </a:r>
          </a:p>
        </p:txBody>
      </p:sp>
      <p:sp>
        <p:nvSpPr>
          <p:cNvPr id="27" name="TextBox 26">
            <a:extLst>
              <a:ext uri="{FF2B5EF4-FFF2-40B4-BE49-F238E27FC236}">
                <a16:creationId xmlns:a16="http://schemas.microsoft.com/office/drawing/2014/main" id="{B3B711C7-8534-DCC0-FA57-4422A092FBB7}"/>
              </a:ext>
            </a:extLst>
          </p:cNvPr>
          <p:cNvSpPr txBox="1"/>
          <p:nvPr/>
        </p:nvSpPr>
        <p:spPr>
          <a:xfrm>
            <a:off x="432054" y="4893074"/>
            <a:ext cx="2995590" cy="215444"/>
          </a:xfrm>
          <a:prstGeom prst="rect">
            <a:avLst/>
          </a:prstGeom>
          <a:ln w="12700">
            <a:miter lim="400000"/>
          </a:ln>
        </p:spPr>
        <p:txBody>
          <a:bodyPr wrap="square" lIns="0" tIns="0" rIns="0" bIns="0" rtlCol="0">
            <a:spAutoFit/>
          </a:bodyPr>
          <a:lstStyle/>
          <a:p>
            <a:pPr algn="l"/>
            <a:r>
              <a:rPr lang="en-US" sz="1400" b="1" dirty="0">
                <a:latin typeface="+mn-lt"/>
              </a:rPr>
              <a:t>Target: </a:t>
            </a:r>
            <a:r>
              <a:rPr lang="en-US" sz="1400" dirty="0">
                <a:latin typeface="+mn-lt"/>
              </a:rPr>
              <a:t>3% to 3.5% spending</a:t>
            </a:r>
          </a:p>
        </p:txBody>
      </p:sp>
      <p:sp>
        <p:nvSpPr>
          <p:cNvPr id="28" name="TextBox 27">
            <a:extLst>
              <a:ext uri="{FF2B5EF4-FFF2-40B4-BE49-F238E27FC236}">
                <a16:creationId xmlns:a16="http://schemas.microsoft.com/office/drawing/2014/main" id="{C0BC6A83-83AB-E148-5FA0-2B27C9E957B1}"/>
              </a:ext>
            </a:extLst>
          </p:cNvPr>
          <p:cNvSpPr txBox="1"/>
          <p:nvPr/>
        </p:nvSpPr>
        <p:spPr>
          <a:xfrm>
            <a:off x="432054" y="5182399"/>
            <a:ext cx="3910795" cy="184666"/>
          </a:xfrm>
          <a:prstGeom prst="rect">
            <a:avLst/>
          </a:prstGeom>
          <a:ln w="12700">
            <a:miter lim="400000"/>
          </a:ln>
        </p:spPr>
        <p:txBody>
          <a:bodyPr wrap="square" lIns="0" tIns="0" rIns="0" bIns="0" rtlCol="0">
            <a:spAutoFit/>
          </a:bodyPr>
          <a:lstStyle/>
          <a:p>
            <a:pPr algn="l"/>
            <a:r>
              <a:rPr lang="en-US" sz="1200" dirty="0">
                <a:latin typeface="+mn-lt"/>
              </a:rPr>
              <a:t>A possible increase of over </a:t>
            </a:r>
            <a:r>
              <a:rPr lang="en-US" sz="1200" b="1" dirty="0">
                <a:solidFill>
                  <a:schemeClr val="accent1"/>
                </a:solidFill>
                <a:latin typeface="+mn-lt"/>
              </a:rPr>
              <a:t>200 billion euros</a:t>
            </a:r>
          </a:p>
        </p:txBody>
      </p:sp>
      <p:sp>
        <p:nvSpPr>
          <p:cNvPr id="29" name="TextBox 28">
            <a:extLst>
              <a:ext uri="{FF2B5EF4-FFF2-40B4-BE49-F238E27FC236}">
                <a16:creationId xmlns:a16="http://schemas.microsoft.com/office/drawing/2014/main" id="{07C54AAB-C198-1649-6CDA-43BF5F02570F}"/>
              </a:ext>
            </a:extLst>
          </p:cNvPr>
          <p:cNvSpPr txBox="1"/>
          <p:nvPr/>
        </p:nvSpPr>
        <p:spPr>
          <a:xfrm>
            <a:off x="4686300" y="1888676"/>
            <a:ext cx="3209935" cy="123111"/>
          </a:xfrm>
          <a:prstGeom prst="rect">
            <a:avLst/>
          </a:prstGeom>
          <a:ln w="12700">
            <a:miter lim="400000"/>
          </a:ln>
        </p:spPr>
        <p:txBody>
          <a:bodyPr wrap="square" lIns="0" tIns="0" rIns="0" bIns="0" rtlCol="0">
            <a:spAutoFit/>
          </a:bodyPr>
          <a:lstStyle/>
          <a:p>
            <a:pPr algn="l"/>
            <a:r>
              <a:rPr lang="en-US" sz="800" dirty="0">
                <a:latin typeface="+mn-lt"/>
              </a:rPr>
              <a:t>U.S. defense contractors: International sales exposure (%)</a:t>
            </a:r>
          </a:p>
        </p:txBody>
      </p:sp>
      <p:sp>
        <p:nvSpPr>
          <p:cNvPr id="50" name="Rounded Rectangle 49">
            <a:extLst>
              <a:ext uri="{FF2B5EF4-FFF2-40B4-BE49-F238E27FC236}">
                <a16:creationId xmlns:a16="http://schemas.microsoft.com/office/drawing/2014/main" id="{3FE6D776-CFDA-9FFA-F5E4-413BA834004B}"/>
              </a:ext>
            </a:extLst>
          </p:cNvPr>
          <p:cNvSpPr/>
          <p:nvPr/>
        </p:nvSpPr>
        <p:spPr>
          <a:xfrm>
            <a:off x="424277" y="108973"/>
            <a:ext cx="1687775" cy="184293"/>
          </a:xfrm>
          <a:prstGeom prst="roundRect">
            <a:avLst>
              <a:gd name="adj" fmla="val 17903"/>
            </a:avLst>
          </a:prstGeom>
          <a:solidFill>
            <a:schemeClr val="accent6">
              <a:lumMod val="5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Diversify with international</a:t>
            </a:r>
          </a:p>
        </p:txBody>
      </p:sp>
      <p:sp>
        <p:nvSpPr>
          <p:cNvPr id="52" name="TextBox 51">
            <a:extLst>
              <a:ext uri="{FF2B5EF4-FFF2-40B4-BE49-F238E27FC236}">
                <a16:creationId xmlns:a16="http://schemas.microsoft.com/office/drawing/2014/main" id="{F0211C50-43C1-E873-B57B-853A0E4C4DD8}"/>
              </a:ext>
            </a:extLst>
          </p:cNvPr>
          <p:cNvSpPr txBox="1"/>
          <p:nvPr/>
        </p:nvSpPr>
        <p:spPr>
          <a:xfrm>
            <a:off x="4626208" y="124175"/>
            <a:ext cx="1595482"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Japan’s value unlock</a:t>
            </a:r>
          </a:p>
        </p:txBody>
      </p:sp>
      <p:sp>
        <p:nvSpPr>
          <p:cNvPr id="53" name="TextBox 52">
            <a:extLst>
              <a:ext uri="{FF2B5EF4-FFF2-40B4-BE49-F238E27FC236}">
                <a16:creationId xmlns:a16="http://schemas.microsoft.com/office/drawing/2014/main" id="{FC918062-40AB-E624-9E79-10CA60BFDC3C}"/>
              </a:ext>
            </a:extLst>
          </p:cNvPr>
          <p:cNvSpPr txBox="1"/>
          <p:nvPr/>
        </p:nvSpPr>
        <p:spPr>
          <a:xfrm>
            <a:off x="6436251" y="124175"/>
            <a:ext cx="2094156"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Idiosyncratic opportunities abound</a:t>
            </a:r>
          </a:p>
        </p:txBody>
      </p:sp>
      <p:sp>
        <p:nvSpPr>
          <p:cNvPr id="54" name="Oval 53">
            <a:extLst>
              <a:ext uri="{FF2B5EF4-FFF2-40B4-BE49-F238E27FC236}">
                <a16:creationId xmlns:a16="http://schemas.microsoft.com/office/drawing/2014/main" id="{C41435E8-609D-8F3A-DF1B-7098493C9AE2}"/>
              </a:ext>
            </a:extLst>
          </p:cNvPr>
          <p:cNvSpPr/>
          <p:nvPr/>
        </p:nvSpPr>
        <p:spPr>
          <a:xfrm>
            <a:off x="434640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55" name="Oval 54">
            <a:extLst>
              <a:ext uri="{FF2B5EF4-FFF2-40B4-BE49-F238E27FC236}">
                <a16:creationId xmlns:a16="http://schemas.microsoft.com/office/drawing/2014/main" id="{FC9E2CE1-FE12-4B53-6942-2959966C4F7F}"/>
              </a:ext>
            </a:extLst>
          </p:cNvPr>
          <p:cNvSpPr/>
          <p:nvPr/>
        </p:nvSpPr>
        <p:spPr>
          <a:xfrm>
            <a:off x="6145706"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8" name="TextBox 7">
            <a:extLst>
              <a:ext uri="{FF2B5EF4-FFF2-40B4-BE49-F238E27FC236}">
                <a16:creationId xmlns:a16="http://schemas.microsoft.com/office/drawing/2014/main" id="{005A48EB-E859-9FBA-3B7E-027C3F561012}"/>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7825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EFFCC-4A2B-1A32-FA08-0C61C02E6898}"/>
            </a:ext>
          </a:extLst>
        </p:cNvPr>
        <p:cNvGrpSpPr/>
        <p:nvPr/>
      </p:nvGrpSpPr>
      <p:grpSpPr>
        <a:xfrm>
          <a:off x="0" y="0"/>
          <a:ext cx="0" cy="0"/>
          <a:chOff x="0" y="0"/>
          <a:chExt cx="0" cy="0"/>
        </a:xfrm>
      </p:grpSpPr>
      <p:sp>
        <p:nvSpPr>
          <p:cNvPr id="35" name="Rounded Rectangle 34">
            <a:extLst>
              <a:ext uri="{FF2B5EF4-FFF2-40B4-BE49-F238E27FC236}">
                <a16:creationId xmlns:a16="http://schemas.microsoft.com/office/drawing/2014/main" id="{CE2BB59A-B5E2-1CC1-C0D4-836FFB215BC8}"/>
              </a:ext>
            </a:extLst>
          </p:cNvPr>
          <p:cNvSpPr/>
          <p:nvPr/>
        </p:nvSpPr>
        <p:spPr>
          <a:xfrm>
            <a:off x="424277" y="108973"/>
            <a:ext cx="1687775" cy="184293"/>
          </a:xfrm>
          <a:prstGeom prst="roundRect">
            <a:avLst>
              <a:gd name="adj" fmla="val 17903"/>
            </a:avLst>
          </a:prstGeom>
          <a:solidFill>
            <a:schemeClr val="accent6">
              <a:lumMod val="5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Diversify with international</a:t>
            </a:r>
          </a:p>
        </p:txBody>
      </p:sp>
      <p:sp>
        <p:nvSpPr>
          <p:cNvPr id="10" name="TextBox 9">
            <a:extLst>
              <a:ext uri="{FF2B5EF4-FFF2-40B4-BE49-F238E27FC236}">
                <a16:creationId xmlns:a16="http://schemas.microsoft.com/office/drawing/2014/main" id="{E6D65557-1624-BB45-E61E-1D7B8D54BF97}"/>
              </a:ext>
            </a:extLst>
          </p:cNvPr>
          <p:cNvSpPr txBox="1"/>
          <p:nvPr/>
        </p:nvSpPr>
        <p:spPr>
          <a:xfrm>
            <a:off x="4632652" y="112103"/>
            <a:ext cx="1595482"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Japan’s value unlock</a:t>
            </a:r>
          </a:p>
        </p:txBody>
      </p:sp>
      <p:sp>
        <p:nvSpPr>
          <p:cNvPr id="2" name="Title 1">
            <a:extLst>
              <a:ext uri="{FF2B5EF4-FFF2-40B4-BE49-F238E27FC236}">
                <a16:creationId xmlns:a16="http://schemas.microsoft.com/office/drawing/2014/main" id="{F7B3281A-5602-A2A4-282C-1BC7EF84894E}"/>
              </a:ext>
            </a:extLst>
          </p:cNvPr>
          <p:cNvSpPr>
            <a:spLocks noGrp="1"/>
          </p:cNvSpPr>
          <p:nvPr>
            <p:ph type="title"/>
          </p:nvPr>
        </p:nvSpPr>
        <p:spPr>
          <a:xfrm>
            <a:off x="451531" y="509947"/>
            <a:ext cx="8286705" cy="699430"/>
          </a:xfrm>
        </p:spPr>
        <p:txBody>
          <a:bodyPr/>
          <a:lstStyle/>
          <a:p>
            <a:r>
              <a:rPr lang="en-US" dirty="0"/>
              <a:t>Earnings back to shareholders: Fundamentals drive capital return</a:t>
            </a:r>
          </a:p>
        </p:txBody>
      </p:sp>
      <p:sp>
        <p:nvSpPr>
          <p:cNvPr id="3" name="Text Placeholder 2">
            <a:extLst>
              <a:ext uri="{FF2B5EF4-FFF2-40B4-BE49-F238E27FC236}">
                <a16:creationId xmlns:a16="http://schemas.microsoft.com/office/drawing/2014/main" id="{8B4D22BC-0CED-AAA0-ED9D-82727D211C9B}"/>
              </a:ext>
            </a:extLst>
          </p:cNvPr>
          <p:cNvSpPr>
            <a:spLocks noGrp="1"/>
          </p:cNvSpPr>
          <p:nvPr>
            <p:ph type="body" sz="quarter" idx="15"/>
          </p:nvPr>
        </p:nvSpPr>
        <p:spPr>
          <a:xfrm>
            <a:off x="432054" y="1247424"/>
            <a:ext cx="8286706" cy="339999"/>
          </a:xfrm>
        </p:spPr>
        <p:txBody>
          <a:bodyPr/>
          <a:lstStyle/>
          <a:p>
            <a:r>
              <a:rPr lang="en-US" dirty="0"/>
              <a:t>Japanese companies accelerated share buybacks and have room to grow</a:t>
            </a:r>
          </a:p>
        </p:txBody>
      </p:sp>
      <p:sp>
        <p:nvSpPr>
          <p:cNvPr id="24" name="TextBox 23">
            <a:extLst>
              <a:ext uri="{FF2B5EF4-FFF2-40B4-BE49-F238E27FC236}">
                <a16:creationId xmlns:a16="http://schemas.microsoft.com/office/drawing/2014/main" id="{8296FEC6-420F-2444-FE1C-33FCE90E0629}"/>
              </a:ext>
            </a:extLst>
          </p:cNvPr>
          <p:cNvSpPr txBox="1"/>
          <p:nvPr/>
        </p:nvSpPr>
        <p:spPr>
          <a:xfrm>
            <a:off x="432054" y="1689788"/>
            <a:ext cx="4002787" cy="169277"/>
          </a:xfrm>
          <a:prstGeom prst="rect">
            <a:avLst/>
          </a:prstGeom>
          <a:ln w="12700">
            <a:miter lim="400000"/>
          </a:ln>
        </p:spPr>
        <p:txBody>
          <a:bodyPr wrap="square" lIns="0" tIns="0" rIns="0" bIns="0" rtlCol="0">
            <a:spAutoFit/>
          </a:bodyPr>
          <a:lstStyle/>
          <a:p>
            <a:pPr algn="l"/>
            <a:r>
              <a:rPr lang="en-US" sz="1100" b="1" dirty="0">
                <a:latin typeface="+mj-lt"/>
              </a:rPr>
              <a:t>Amount of announced buybacks (cumulative, JPY trillions)</a:t>
            </a:r>
          </a:p>
        </p:txBody>
      </p:sp>
      <p:graphicFrame>
        <p:nvGraphicFramePr>
          <p:cNvPr id="13" name="Chart 12" descr="Need alt text">
            <a:extLst>
              <a:ext uri="{FF2B5EF4-FFF2-40B4-BE49-F238E27FC236}">
                <a16:creationId xmlns:a16="http://schemas.microsoft.com/office/drawing/2014/main" id="{1A8C96E6-A236-4C38-C12A-B079A9DBED5D}"/>
              </a:ext>
            </a:extLst>
          </p:cNvPr>
          <p:cNvGraphicFramePr/>
          <p:nvPr/>
        </p:nvGraphicFramePr>
        <p:xfrm>
          <a:off x="343866" y="2056804"/>
          <a:ext cx="3450894" cy="370590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A9B7E195-F0BE-CEC7-0D0F-57B9B7402043}"/>
              </a:ext>
              <a:ext uri="{C183D7F6-B498-43B3-948B-1728B52AA6E4}">
                <adec:decorative xmlns:adec="http://schemas.microsoft.com/office/drawing/2017/decorative" val="1"/>
              </a:ext>
            </a:extLst>
          </p:cNvPr>
          <p:cNvSpPr txBox="1"/>
          <p:nvPr/>
        </p:nvSpPr>
        <p:spPr>
          <a:xfrm>
            <a:off x="3565318" y="2137611"/>
            <a:ext cx="756745" cy="123111"/>
          </a:xfrm>
          <a:prstGeom prst="rect">
            <a:avLst/>
          </a:prstGeom>
          <a:ln w="12700">
            <a:miter lim="400000"/>
          </a:ln>
        </p:spPr>
        <p:txBody>
          <a:bodyPr wrap="square" lIns="0" tIns="0" rIns="0" bIns="0" rtlCol="0">
            <a:spAutoFit/>
          </a:bodyPr>
          <a:lstStyle/>
          <a:p>
            <a:pPr algn="l"/>
            <a:r>
              <a:rPr lang="en-US" sz="800" b="1" dirty="0">
                <a:solidFill>
                  <a:schemeClr val="accent6"/>
                </a:solidFill>
                <a:latin typeface="+mn-lt"/>
              </a:rPr>
              <a:t>2024: 18.0 </a:t>
            </a:r>
          </a:p>
        </p:txBody>
      </p:sp>
      <p:sp>
        <p:nvSpPr>
          <p:cNvPr id="15" name="TextBox 14">
            <a:extLst>
              <a:ext uri="{FF2B5EF4-FFF2-40B4-BE49-F238E27FC236}">
                <a16:creationId xmlns:a16="http://schemas.microsoft.com/office/drawing/2014/main" id="{99A66D51-C18E-8B3C-D46D-BB2B2D24A20F}"/>
              </a:ext>
              <a:ext uri="{C183D7F6-B498-43B3-948B-1728B52AA6E4}">
                <adec:decorative xmlns:adec="http://schemas.microsoft.com/office/drawing/2017/decorative" val="1"/>
              </a:ext>
            </a:extLst>
          </p:cNvPr>
          <p:cNvSpPr txBox="1"/>
          <p:nvPr/>
        </p:nvSpPr>
        <p:spPr>
          <a:xfrm>
            <a:off x="3565325" y="3594023"/>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2023: </a:t>
            </a:r>
            <a:r>
              <a:rPr lang="en-US" sz="800" b="1" dirty="0">
                <a:solidFill>
                  <a:schemeClr val="tx2"/>
                </a:solidFill>
                <a:latin typeface="+mn-lt"/>
              </a:rPr>
              <a:t>9.6</a:t>
            </a:r>
          </a:p>
        </p:txBody>
      </p:sp>
      <p:sp>
        <p:nvSpPr>
          <p:cNvPr id="16" name="TextBox 15">
            <a:extLst>
              <a:ext uri="{FF2B5EF4-FFF2-40B4-BE49-F238E27FC236}">
                <a16:creationId xmlns:a16="http://schemas.microsoft.com/office/drawing/2014/main" id="{28E932AD-9427-1463-F227-4C6A7FE01662}"/>
              </a:ext>
              <a:ext uri="{C183D7F6-B498-43B3-948B-1728B52AA6E4}">
                <adec:decorative xmlns:adec="http://schemas.microsoft.com/office/drawing/2017/decorative" val="1"/>
              </a:ext>
            </a:extLst>
          </p:cNvPr>
          <p:cNvSpPr txBox="1"/>
          <p:nvPr/>
        </p:nvSpPr>
        <p:spPr>
          <a:xfrm>
            <a:off x="3565324" y="3711933"/>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2022: </a:t>
            </a:r>
            <a:r>
              <a:rPr lang="en-US" sz="800" b="1" dirty="0">
                <a:solidFill>
                  <a:srgbClr val="0B7DB1"/>
                </a:solidFill>
                <a:latin typeface="+mn-lt"/>
              </a:rPr>
              <a:t>9.5</a:t>
            </a:r>
          </a:p>
        </p:txBody>
      </p:sp>
      <p:sp>
        <p:nvSpPr>
          <p:cNvPr id="17" name="TextBox 16">
            <a:extLst>
              <a:ext uri="{FF2B5EF4-FFF2-40B4-BE49-F238E27FC236}">
                <a16:creationId xmlns:a16="http://schemas.microsoft.com/office/drawing/2014/main" id="{3EC277B1-9B1E-2159-8E39-A29FA6D87443}"/>
              </a:ext>
              <a:ext uri="{C183D7F6-B498-43B3-948B-1728B52AA6E4}">
                <adec:decorative xmlns:adec="http://schemas.microsoft.com/office/drawing/2017/decorative" val="1"/>
              </a:ext>
            </a:extLst>
          </p:cNvPr>
          <p:cNvSpPr txBox="1"/>
          <p:nvPr/>
        </p:nvSpPr>
        <p:spPr>
          <a:xfrm>
            <a:off x="3565323" y="3892135"/>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2019: </a:t>
            </a:r>
            <a:r>
              <a:rPr lang="en-US" sz="800" b="1" dirty="0">
                <a:solidFill>
                  <a:srgbClr val="168381"/>
                </a:solidFill>
                <a:latin typeface="+mn-lt"/>
              </a:rPr>
              <a:t>8.3</a:t>
            </a:r>
          </a:p>
        </p:txBody>
      </p:sp>
      <p:sp>
        <p:nvSpPr>
          <p:cNvPr id="18" name="TextBox 17">
            <a:extLst>
              <a:ext uri="{FF2B5EF4-FFF2-40B4-BE49-F238E27FC236}">
                <a16:creationId xmlns:a16="http://schemas.microsoft.com/office/drawing/2014/main" id="{48F5BD94-52DB-AD59-8E0B-FF71CE2E2C9F}"/>
              </a:ext>
              <a:ext uri="{C183D7F6-B498-43B3-948B-1728B52AA6E4}">
                <adec:decorative xmlns:adec="http://schemas.microsoft.com/office/drawing/2017/decorative" val="1"/>
              </a:ext>
            </a:extLst>
          </p:cNvPr>
          <p:cNvSpPr txBox="1"/>
          <p:nvPr/>
        </p:nvSpPr>
        <p:spPr>
          <a:xfrm>
            <a:off x="3565322" y="4016970"/>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2021: </a:t>
            </a:r>
            <a:r>
              <a:rPr lang="en-US" sz="800" b="1" dirty="0">
                <a:solidFill>
                  <a:schemeClr val="accent1"/>
                </a:solidFill>
                <a:latin typeface="+mn-lt"/>
              </a:rPr>
              <a:t>7.6</a:t>
            </a:r>
          </a:p>
        </p:txBody>
      </p:sp>
      <p:sp>
        <p:nvSpPr>
          <p:cNvPr id="19" name="TextBox 18">
            <a:extLst>
              <a:ext uri="{FF2B5EF4-FFF2-40B4-BE49-F238E27FC236}">
                <a16:creationId xmlns:a16="http://schemas.microsoft.com/office/drawing/2014/main" id="{CDC6F575-1C66-7A9F-5A05-7F1F37348FA2}"/>
              </a:ext>
              <a:ext uri="{C183D7F6-B498-43B3-948B-1728B52AA6E4}">
                <adec:decorative xmlns:adec="http://schemas.microsoft.com/office/drawing/2017/decorative" val="1"/>
              </a:ext>
            </a:extLst>
          </p:cNvPr>
          <p:cNvSpPr txBox="1"/>
          <p:nvPr/>
        </p:nvSpPr>
        <p:spPr>
          <a:xfrm>
            <a:off x="3565321" y="4242446"/>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2018: </a:t>
            </a:r>
            <a:r>
              <a:rPr lang="en-US" sz="800" b="1" dirty="0">
                <a:solidFill>
                  <a:srgbClr val="1CA09E"/>
                </a:solidFill>
                <a:latin typeface="+mn-lt"/>
              </a:rPr>
              <a:t>6.3</a:t>
            </a:r>
          </a:p>
        </p:txBody>
      </p:sp>
      <p:sp>
        <p:nvSpPr>
          <p:cNvPr id="20" name="TextBox 19">
            <a:extLst>
              <a:ext uri="{FF2B5EF4-FFF2-40B4-BE49-F238E27FC236}">
                <a16:creationId xmlns:a16="http://schemas.microsoft.com/office/drawing/2014/main" id="{B964D36A-8A08-217D-4B62-89F4A7DF27D4}"/>
              </a:ext>
              <a:ext uri="{C183D7F6-B498-43B3-948B-1728B52AA6E4}">
                <adec:decorative xmlns:adec="http://schemas.microsoft.com/office/drawing/2017/decorative" val="1"/>
              </a:ext>
            </a:extLst>
          </p:cNvPr>
          <p:cNvSpPr txBox="1"/>
          <p:nvPr/>
        </p:nvSpPr>
        <p:spPr>
          <a:xfrm>
            <a:off x="3565320" y="4351427"/>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2016: </a:t>
            </a:r>
            <a:r>
              <a:rPr lang="en-US" sz="800" b="1" dirty="0">
                <a:solidFill>
                  <a:srgbClr val="4F5D65"/>
                </a:solidFill>
                <a:latin typeface="+mn-lt"/>
              </a:rPr>
              <a:t>5.9</a:t>
            </a:r>
          </a:p>
        </p:txBody>
      </p:sp>
      <p:sp>
        <p:nvSpPr>
          <p:cNvPr id="21" name="TextBox 20">
            <a:extLst>
              <a:ext uri="{FF2B5EF4-FFF2-40B4-BE49-F238E27FC236}">
                <a16:creationId xmlns:a16="http://schemas.microsoft.com/office/drawing/2014/main" id="{8C7A2246-4F9B-1DA6-89F1-A488D4031535}"/>
              </a:ext>
              <a:ext uri="{C183D7F6-B498-43B3-948B-1728B52AA6E4}">
                <adec:decorative xmlns:adec="http://schemas.microsoft.com/office/drawing/2017/decorative" val="1"/>
              </a:ext>
            </a:extLst>
          </p:cNvPr>
          <p:cNvSpPr txBox="1"/>
          <p:nvPr/>
        </p:nvSpPr>
        <p:spPr>
          <a:xfrm>
            <a:off x="3565319" y="4451075"/>
            <a:ext cx="997906"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2020: </a:t>
            </a:r>
            <a:r>
              <a:rPr lang="en-US" sz="800" b="1" dirty="0">
                <a:solidFill>
                  <a:srgbClr val="0E6563"/>
                </a:solidFill>
                <a:latin typeface="+mn-lt"/>
              </a:rPr>
              <a:t>5.2</a:t>
            </a:r>
            <a:r>
              <a:rPr lang="en-US" sz="800" dirty="0">
                <a:solidFill>
                  <a:schemeClr val="tx1">
                    <a:lumMod val="65000"/>
                    <a:lumOff val="35000"/>
                  </a:schemeClr>
                </a:solidFill>
                <a:latin typeface="+mn-lt"/>
              </a:rPr>
              <a:t>, 2015: </a:t>
            </a:r>
            <a:r>
              <a:rPr lang="en-US" sz="800" b="1" dirty="0">
                <a:solidFill>
                  <a:srgbClr val="283035"/>
                </a:solidFill>
                <a:latin typeface="+mn-lt"/>
              </a:rPr>
              <a:t>5.2</a:t>
            </a:r>
          </a:p>
        </p:txBody>
      </p:sp>
      <p:sp>
        <p:nvSpPr>
          <p:cNvPr id="22" name="TextBox 21">
            <a:extLst>
              <a:ext uri="{FF2B5EF4-FFF2-40B4-BE49-F238E27FC236}">
                <a16:creationId xmlns:a16="http://schemas.microsoft.com/office/drawing/2014/main" id="{B931B338-509C-F04D-1175-E245006BEA57}"/>
              </a:ext>
              <a:ext uri="{C183D7F6-B498-43B3-948B-1728B52AA6E4}">
                <adec:decorative xmlns:adec="http://schemas.microsoft.com/office/drawing/2017/decorative" val="1"/>
              </a:ext>
            </a:extLst>
          </p:cNvPr>
          <p:cNvSpPr txBox="1"/>
          <p:nvPr/>
        </p:nvSpPr>
        <p:spPr>
          <a:xfrm>
            <a:off x="3565318" y="4575856"/>
            <a:ext cx="756745"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2017: </a:t>
            </a:r>
            <a:r>
              <a:rPr lang="en-US" sz="800" b="1" dirty="0">
                <a:solidFill>
                  <a:srgbClr val="838D93"/>
                </a:solidFill>
                <a:latin typeface="+mn-lt"/>
              </a:rPr>
              <a:t>4.5</a:t>
            </a:r>
          </a:p>
        </p:txBody>
      </p:sp>
      <p:sp>
        <p:nvSpPr>
          <p:cNvPr id="23" name="Footer Placeholder 4">
            <a:extLst>
              <a:ext uri="{FF2B5EF4-FFF2-40B4-BE49-F238E27FC236}">
                <a16:creationId xmlns:a16="http://schemas.microsoft.com/office/drawing/2014/main" id="{81BC70E7-E449-8E07-631A-94045DDF3936}"/>
              </a:ext>
            </a:extLst>
          </p:cNvPr>
          <p:cNvSpPr>
            <a:spLocks noGrp="1"/>
          </p:cNvSpPr>
          <p:nvPr>
            <p:ph type="ftr" sz="quarter" idx="10"/>
          </p:nvPr>
        </p:nvSpPr>
        <p:spPr>
          <a:xfrm>
            <a:off x="428624" y="5593492"/>
            <a:ext cx="4029076" cy="654908"/>
          </a:xfrm>
        </p:spPr>
        <p:txBody>
          <a:bodyPr/>
          <a:lstStyle/>
          <a:p>
            <a:pPr hangingPunct="1">
              <a:lnSpc>
                <a:spcPts val="675"/>
              </a:lnSpc>
            </a:pPr>
            <a:r>
              <a:rPr lang="en-US" dirty="0"/>
              <a:t>Source: Goldman Sachs. As of 12/31/24. JPY = Japanese yen. </a:t>
            </a:r>
          </a:p>
        </p:txBody>
      </p:sp>
      <p:sp>
        <p:nvSpPr>
          <p:cNvPr id="25" name="TextBox 24">
            <a:extLst>
              <a:ext uri="{FF2B5EF4-FFF2-40B4-BE49-F238E27FC236}">
                <a16:creationId xmlns:a16="http://schemas.microsoft.com/office/drawing/2014/main" id="{E86A3DB1-E63C-A708-32D8-2E601DFC1EB7}"/>
              </a:ext>
            </a:extLst>
          </p:cNvPr>
          <p:cNvSpPr txBox="1"/>
          <p:nvPr/>
        </p:nvSpPr>
        <p:spPr>
          <a:xfrm>
            <a:off x="4709160" y="1689788"/>
            <a:ext cx="3472436" cy="338554"/>
          </a:xfrm>
          <a:prstGeom prst="rect">
            <a:avLst/>
          </a:prstGeom>
          <a:ln w="12700">
            <a:miter lim="400000"/>
          </a:ln>
        </p:spPr>
        <p:txBody>
          <a:bodyPr wrap="square" lIns="0" tIns="0" rIns="0" bIns="0" rtlCol="0">
            <a:spAutoFit/>
          </a:bodyPr>
          <a:lstStyle/>
          <a:p>
            <a:pPr algn="l"/>
            <a:r>
              <a:rPr lang="en-US" sz="1100" b="1" dirty="0">
                <a:latin typeface="+mj-lt"/>
              </a:rPr>
              <a:t>Comparison of earnings returned to shareholders (2024 forecasts)</a:t>
            </a:r>
          </a:p>
        </p:txBody>
      </p:sp>
      <p:graphicFrame>
        <p:nvGraphicFramePr>
          <p:cNvPr id="26" name="Table 25">
            <a:extLst>
              <a:ext uri="{FF2B5EF4-FFF2-40B4-BE49-F238E27FC236}">
                <a16:creationId xmlns:a16="http://schemas.microsoft.com/office/drawing/2014/main" id="{BA2A1F4A-622F-3F9F-B335-4A0764C56FA3}"/>
              </a:ext>
            </a:extLst>
          </p:cNvPr>
          <p:cNvGraphicFramePr>
            <a:graphicFrameLocks noGrp="1"/>
          </p:cNvGraphicFramePr>
          <p:nvPr/>
        </p:nvGraphicFramePr>
        <p:xfrm>
          <a:off x="4676013" y="2512735"/>
          <a:ext cx="4035933" cy="2300034"/>
        </p:xfrm>
        <a:graphic>
          <a:graphicData uri="http://schemas.openxmlformats.org/drawingml/2006/table">
            <a:tbl>
              <a:tblPr firstRow="1" bandRow="1">
                <a:tableStyleId>{5940675A-B579-460E-94D1-54222C63F5DA}</a:tableStyleId>
              </a:tblPr>
              <a:tblGrid>
                <a:gridCol w="709803">
                  <a:extLst>
                    <a:ext uri="{9D8B030D-6E8A-4147-A177-3AD203B41FA5}">
                      <a16:colId xmlns:a16="http://schemas.microsoft.com/office/drawing/2014/main" val="1674167979"/>
                    </a:ext>
                  </a:extLst>
                </a:gridCol>
                <a:gridCol w="1060380">
                  <a:extLst>
                    <a:ext uri="{9D8B030D-6E8A-4147-A177-3AD203B41FA5}">
                      <a16:colId xmlns:a16="http://schemas.microsoft.com/office/drawing/2014/main" val="3015860373"/>
                    </a:ext>
                  </a:extLst>
                </a:gridCol>
                <a:gridCol w="1011676">
                  <a:extLst>
                    <a:ext uri="{9D8B030D-6E8A-4147-A177-3AD203B41FA5}">
                      <a16:colId xmlns:a16="http://schemas.microsoft.com/office/drawing/2014/main" val="1015315497"/>
                    </a:ext>
                  </a:extLst>
                </a:gridCol>
                <a:gridCol w="1254074">
                  <a:extLst>
                    <a:ext uri="{9D8B030D-6E8A-4147-A177-3AD203B41FA5}">
                      <a16:colId xmlns:a16="http://schemas.microsoft.com/office/drawing/2014/main" val="1796020697"/>
                    </a:ext>
                  </a:extLst>
                </a:gridCol>
              </a:tblGrid>
              <a:tr h="406510">
                <a:tc>
                  <a:txBody>
                    <a:bodyPr/>
                    <a:lstStyle/>
                    <a:p>
                      <a:pPr algn="l"/>
                      <a:endParaRPr lang="en-US" sz="1000" b="0" i="0" u="none" strike="noStrike" cap="none" spc="0" baseline="0" dirty="0">
                        <a:ln>
                          <a:noFill/>
                        </a:ln>
                        <a:solidFill>
                          <a:schemeClr val="tx1"/>
                        </a:solidFill>
                        <a:effectLst/>
                        <a:uFillTx/>
                        <a:latin typeface="+mn-lt"/>
                        <a:ea typeface="+mn-ea"/>
                        <a:cs typeface="+mn-cs"/>
                        <a:sym typeface="Avenir Next LT Com Regular"/>
                      </a:endParaRPr>
                    </a:p>
                  </a:txBody>
                  <a:tcPr>
                    <a:lnL w="12700" cmpd="sng">
                      <a:noFill/>
                    </a:lnL>
                    <a:lnR w="12700" cmpd="sng">
                      <a:noFill/>
                    </a:lnR>
                    <a:lnT w="12700" cmpd="sng">
                      <a:noFill/>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i="0" u="none" strike="noStrike" cap="none" spc="0" baseline="0" dirty="0">
                          <a:ln>
                            <a:noFill/>
                          </a:ln>
                          <a:solidFill>
                            <a:schemeClr val="tx1"/>
                          </a:solidFill>
                          <a:effectLst/>
                          <a:uFillTx/>
                          <a:latin typeface="+mn-lt"/>
                          <a:ea typeface="+mn-ea"/>
                          <a:cs typeface="+mn-cs"/>
                          <a:sym typeface="Avenir Next LT Com Regular"/>
                        </a:rPr>
                        <a:t>Earnings paid to shareholders as </a:t>
                      </a:r>
                      <a:r>
                        <a:rPr lang="en-US" sz="1000" b="1" i="0" u="none" strike="noStrike" cap="none" spc="0" baseline="0" dirty="0">
                          <a:ln>
                            <a:noFill/>
                          </a:ln>
                          <a:solidFill>
                            <a:schemeClr val="tx1"/>
                          </a:solidFill>
                          <a:effectLst/>
                          <a:uFillTx/>
                          <a:latin typeface="+mn-lt"/>
                          <a:ea typeface="+mn-ea"/>
                          <a:cs typeface="+mn-cs"/>
                          <a:sym typeface="Avenir Next LT Com Regular"/>
                        </a:rPr>
                        <a:t>dividends </a:t>
                      </a:r>
                      <a:r>
                        <a:rPr lang="en-US" sz="1000" b="0" i="0" u="none" strike="noStrike" cap="none" spc="0" baseline="0" dirty="0">
                          <a:ln>
                            <a:noFill/>
                          </a:ln>
                          <a:solidFill>
                            <a:schemeClr val="tx1"/>
                          </a:solidFill>
                          <a:effectLst/>
                          <a:uFillTx/>
                          <a:latin typeface="+mn-lt"/>
                          <a:ea typeface="+mn-ea"/>
                          <a:cs typeface="+mn-cs"/>
                          <a:sym typeface="Avenir Next LT Com Regular"/>
                        </a:rPr>
                        <a:t>(%)</a:t>
                      </a:r>
                    </a:p>
                  </a:txBody>
                  <a:tcPr marL="0" marR="0">
                    <a:lnL w="12700" cmpd="sng">
                      <a:noFill/>
                    </a:lnL>
                    <a:lnR w="12700" cmpd="sng">
                      <a:noFill/>
                    </a:lnR>
                    <a:lnT w="12700" cmpd="sng">
                      <a:noFill/>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i="0" u="none" strike="noStrike" cap="none" spc="0" baseline="0" dirty="0">
                          <a:ln>
                            <a:noFill/>
                          </a:ln>
                          <a:solidFill>
                            <a:schemeClr val="tx1"/>
                          </a:solidFill>
                          <a:effectLst/>
                          <a:uFillTx/>
                          <a:latin typeface="+mn-lt"/>
                          <a:ea typeface="+mn-ea"/>
                          <a:cs typeface="+mn-cs"/>
                          <a:sym typeface="Avenir Next LT Com Regular"/>
                        </a:rPr>
                        <a:t>Earnings paid to shareholders as </a:t>
                      </a:r>
                      <a:r>
                        <a:rPr lang="en-US" sz="1000" b="1" i="0" u="none" strike="noStrike" cap="none" spc="0" baseline="0" dirty="0">
                          <a:ln>
                            <a:noFill/>
                          </a:ln>
                          <a:solidFill>
                            <a:schemeClr val="tx1"/>
                          </a:solidFill>
                          <a:effectLst/>
                          <a:uFillTx/>
                          <a:latin typeface="+mn-lt"/>
                          <a:ea typeface="+mn-ea"/>
                          <a:cs typeface="+mn-cs"/>
                          <a:sym typeface="Avenir Next LT Com Regular"/>
                        </a:rPr>
                        <a:t>buybacks </a:t>
                      </a:r>
                      <a:r>
                        <a:rPr lang="en-US" sz="1000" b="0" i="0" u="none" strike="noStrike" cap="none" spc="0" baseline="0" dirty="0">
                          <a:ln>
                            <a:noFill/>
                          </a:ln>
                          <a:solidFill>
                            <a:schemeClr val="tx1"/>
                          </a:solidFill>
                          <a:effectLst/>
                          <a:uFillTx/>
                          <a:latin typeface="+mn-lt"/>
                          <a:ea typeface="+mn-ea"/>
                          <a:cs typeface="+mn-cs"/>
                          <a:sym typeface="Avenir Next LT Com Regular"/>
                        </a:rPr>
                        <a:t>(%)</a:t>
                      </a:r>
                    </a:p>
                  </a:txBody>
                  <a:tcPr marL="0" marR="0">
                    <a:lnL w="12700" cmpd="sng">
                      <a:noFill/>
                    </a:lnL>
                    <a:lnR w="12700" cmpd="sng">
                      <a:noFill/>
                    </a:lnR>
                    <a:lnT w="12700" cmpd="sng">
                      <a:noFill/>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i="0" u="none" strike="noStrike" cap="none" spc="0" baseline="0" dirty="0">
                          <a:ln>
                            <a:noFill/>
                          </a:ln>
                          <a:solidFill>
                            <a:schemeClr val="tx1"/>
                          </a:solidFill>
                          <a:effectLst/>
                          <a:uFillTx/>
                          <a:latin typeface="+mn-lt"/>
                          <a:ea typeface="+mn-ea"/>
                          <a:cs typeface="+mn-cs"/>
                          <a:sym typeface="Avenir Next LT Com Regular"/>
                        </a:rPr>
                        <a:t>Total share of earnings returned </a:t>
                      </a:r>
                      <a:br>
                        <a:rPr lang="en-US" sz="1000" b="0" i="0" u="none" strike="noStrike" cap="none" spc="0" baseline="0" dirty="0">
                          <a:ln>
                            <a:noFill/>
                          </a:ln>
                          <a:solidFill>
                            <a:schemeClr val="tx1"/>
                          </a:solidFill>
                          <a:effectLst/>
                          <a:uFillTx/>
                          <a:latin typeface="+mn-lt"/>
                          <a:ea typeface="+mn-ea"/>
                          <a:cs typeface="+mn-cs"/>
                          <a:sym typeface="Avenir Next LT Com Regular"/>
                        </a:rPr>
                      </a:br>
                      <a:r>
                        <a:rPr lang="en-US" sz="1000" b="0" i="0" u="none" strike="noStrike" cap="none" spc="0" baseline="0" dirty="0">
                          <a:ln>
                            <a:noFill/>
                          </a:ln>
                          <a:solidFill>
                            <a:schemeClr val="tx1"/>
                          </a:solidFill>
                          <a:effectLst/>
                          <a:uFillTx/>
                          <a:latin typeface="+mn-lt"/>
                          <a:ea typeface="+mn-ea"/>
                          <a:cs typeface="+mn-cs"/>
                          <a:sym typeface="Avenir Next LT Com Regular"/>
                        </a:rPr>
                        <a:t>to shareholders (%)</a:t>
                      </a:r>
                    </a:p>
                  </a:txBody>
                  <a:tcPr marL="0" marR="0">
                    <a:lnL w="12700" cmpd="sng">
                      <a:noFill/>
                    </a:lnL>
                    <a:lnR w="12700" cmpd="sng">
                      <a:noFill/>
                    </a:lnR>
                    <a:lnT w="12700" cmpd="sng">
                      <a:noFill/>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solidFill>
                      <a:srgbClr val="DEF5FF"/>
                    </a:solidFill>
                  </a:tcPr>
                </a:tc>
                <a:extLst>
                  <a:ext uri="{0D108BD9-81ED-4DB2-BD59-A6C34878D82A}">
                    <a16:rowId xmlns:a16="http://schemas.microsoft.com/office/drawing/2014/main" val="1403838938"/>
                  </a:ext>
                </a:extLst>
              </a:tr>
              <a:tr h="572241">
                <a:tc>
                  <a:txBody>
                    <a:bodyPr/>
                    <a:lstStyle/>
                    <a:p>
                      <a:pPr algn="l"/>
                      <a:r>
                        <a:rPr lang="en-US" sz="1200" b="1" dirty="0">
                          <a:solidFill>
                            <a:schemeClr val="accent1"/>
                          </a:solidFill>
                          <a:latin typeface="+mj-lt"/>
                        </a:rPr>
                        <a:t>Japan</a:t>
                      </a:r>
                    </a:p>
                  </a:txBody>
                  <a:tcPr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accent1"/>
                          </a:solidFill>
                          <a:effectLst/>
                          <a:latin typeface="+mj-lt"/>
                        </a:rPr>
                        <a:t>35.1</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accent1"/>
                          </a:solidFill>
                          <a:effectLst/>
                          <a:latin typeface="+mj-lt"/>
                        </a:rPr>
                        <a:t>20.6</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accent1"/>
                          </a:solidFill>
                          <a:effectLst/>
                          <a:latin typeface="+mj-lt"/>
                        </a:rPr>
                        <a:t>55.7</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solidFill>
                      <a:srgbClr val="DEF5FF"/>
                    </a:solidFill>
                  </a:tcPr>
                </a:tc>
                <a:extLst>
                  <a:ext uri="{0D108BD9-81ED-4DB2-BD59-A6C34878D82A}">
                    <a16:rowId xmlns:a16="http://schemas.microsoft.com/office/drawing/2014/main" val="234399956"/>
                  </a:ext>
                </a:extLst>
              </a:tr>
              <a:tr h="572241">
                <a:tc>
                  <a:txBody>
                    <a:bodyPr/>
                    <a:lstStyle/>
                    <a:p>
                      <a:pPr algn="l"/>
                      <a:r>
                        <a:rPr lang="en-US" sz="1200" b="1" dirty="0">
                          <a:latin typeface="+mj-lt"/>
                        </a:rPr>
                        <a:t>U.S.</a:t>
                      </a:r>
                    </a:p>
                  </a:txBody>
                  <a:tcPr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venirNext LT Com Regular" panose="020B0503020202020204" pitchFamily="34" charset="0"/>
                        </a:rPr>
                        <a:t>28.8</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venirNext LT Com Regular" panose="020B0503020202020204" pitchFamily="34" charset="0"/>
                        </a:rPr>
                        <a:t>38.6</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venirNext LT Com Regular" panose="020B0503020202020204" pitchFamily="34" charset="0"/>
                        </a:rPr>
                        <a:t>67.3</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solidFill>
                      <a:srgbClr val="DEF5FF"/>
                    </a:solidFill>
                  </a:tcPr>
                </a:tc>
                <a:extLst>
                  <a:ext uri="{0D108BD9-81ED-4DB2-BD59-A6C34878D82A}">
                    <a16:rowId xmlns:a16="http://schemas.microsoft.com/office/drawing/2014/main" val="4147450309"/>
                  </a:ext>
                </a:extLst>
              </a:tr>
              <a:tr h="572241">
                <a:tc>
                  <a:txBody>
                    <a:bodyPr/>
                    <a:lstStyle/>
                    <a:p>
                      <a:pPr algn="l"/>
                      <a:r>
                        <a:rPr lang="en-US" sz="1200" b="1" dirty="0">
                          <a:latin typeface="+mj-lt"/>
                        </a:rPr>
                        <a:t>Europe</a:t>
                      </a:r>
                    </a:p>
                  </a:txBody>
                  <a:tcPr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venirNext LT Com Regular" panose="020B0503020202020204" pitchFamily="34" charset="0"/>
                        </a:rPr>
                        <a:t>48.1</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venirNext LT Com Regular" panose="020B0503020202020204" pitchFamily="34" charset="0"/>
                        </a:rPr>
                        <a:t>21.2</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venirNext LT Com Regular" panose="020B0503020202020204" pitchFamily="34" charset="0"/>
                        </a:rPr>
                        <a:t>69.3</a:t>
                      </a:r>
                    </a:p>
                  </a:txBody>
                  <a:tcPr marL="9525" marR="9525" marT="9525" marB="0" anchor="ctr">
                    <a:lnL w="12700" cmpd="sng">
                      <a:noFill/>
                    </a:lnL>
                    <a:lnR w="12700" cmpd="sng">
                      <a:noFill/>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lnTlToBr w="12700" cmpd="sng">
                      <a:noFill/>
                      <a:prstDash val="solid"/>
                    </a:lnTlToBr>
                    <a:lnBlToTr w="12700" cmpd="sng">
                      <a:noFill/>
                      <a:prstDash val="solid"/>
                    </a:lnBlToTr>
                    <a:solidFill>
                      <a:srgbClr val="DEF5FF"/>
                    </a:solidFill>
                  </a:tcPr>
                </a:tc>
                <a:extLst>
                  <a:ext uri="{0D108BD9-81ED-4DB2-BD59-A6C34878D82A}">
                    <a16:rowId xmlns:a16="http://schemas.microsoft.com/office/drawing/2014/main" val="994439851"/>
                  </a:ext>
                </a:extLst>
              </a:tr>
            </a:tbl>
          </a:graphicData>
        </a:graphic>
      </p:graphicFrame>
      <p:sp>
        <p:nvSpPr>
          <p:cNvPr id="27" name="Footer Placeholder 4">
            <a:extLst>
              <a:ext uri="{FF2B5EF4-FFF2-40B4-BE49-F238E27FC236}">
                <a16:creationId xmlns:a16="http://schemas.microsoft.com/office/drawing/2014/main" id="{53CFAD4D-50BA-1678-D593-EC5B365A6606}"/>
              </a:ext>
            </a:extLst>
          </p:cNvPr>
          <p:cNvSpPr txBox="1">
            <a:spLocks/>
          </p:cNvSpPr>
          <p:nvPr/>
        </p:nvSpPr>
        <p:spPr>
          <a:xfrm>
            <a:off x="4709160" y="5622913"/>
            <a:ext cx="4029076" cy="65490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dirty="0"/>
              <a:t>Source: Bloomberg Finance L.P. As of 12/30/24. Japan is represented by the TOPIX 500 Index, U.S. is represented by the S&amp;P 500 Index and Europe is represented by the STOXX Europe 600 Index. Past results are not predictive of results in future periods.</a:t>
            </a:r>
          </a:p>
        </p:txBody>
      </p:sp>
      <p:sp>
        <p:nvSpPr>
          <p:cNvPr id="37" name="Oval 36">
            <a:extLst>
              <a:ext uri="{FF2B5EF4-FFF2-40B4-BE49-F238E27FC236}">
                <a16:creationId xmlns:a16="http://schemas.microsoft.com/office/drawing/2014/main" id="{340F847A-E014-12AC-D9BA-B117962A5EB8}"/>
              </a:ext>
              <a:ext uri="{C183D7F6-B498-43B3-948B-1728B52AA6E4}">
                <adec:decorative xmlns:adec="http://schemas.microsoft.com/office/drawing/2017/decorative" val="1"/>
              </a:ext>
            </a:extLst>
          </p:cNvPr>
          <p:cNvSpPr/>
          <p:nvPr/>
        </p:nvSpPr>
        <p:spPr>
          <a:xfrm>
            <a:off x="4346404" y="109679"/>
            <a:ext cx="182880" cy="182880"/>
          </a:xfrm>
          <a:prstGeom prst="ellipse">
            <a:avLst/>
          </a:prstGeom>
          <a:solidFill>
            <a:srgbClr val="E07CBD"/>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6" name="TextBox 35">
            <a:extLst>
              <a:ext uri="{FF2B5EF4-FFF2-40B4-BE49-F238E27FC236}">
                <a16:creationId xmlns:a16="http://schemas.microsoft.com/office/drawing/2014/main" id="{4FC865F6-C963-2F02-CD3C-6FEC2CC80139}"/>
              </a:ext>
              <a:ext uri="{C183D7F6-B498-43B3-948B-1728B52AA6E4}">
                <adec:decorative xmlns:adec="http://schemas.microsoft.com/office/drawing/2017/decorative" val="1"/>
              </a:ext>
            </a:extLst>
          </p:cNvPr>
          <p:cNvSpPr txBox="1"/>
          <p:nvPr/>
        </p:nvSpPr>
        <p:spPr>
          <a:xfrm>
            <a:off x="2713604" y="124175"/>
            <a:ext cx="1364984"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Europe’s fiscal reboot </a:t>
            </a:r>
          </a:p>
        </p:txBody>
      </p:sp>
      <p:sp>
        <p:nvSpPr>
          <p:cNvPr id="42" name="TextBox 41">
            <a:extLst>
              <a:ext uri="{FF2B5EF4-FFF2-40B4-BE49-F238E27FC236}">
                <a16:creationId xmlns:a16="http://schemas.microsoft.com/office/drawing/2014/main" id="{C67F0489-B361-BB2D-9328-7343CA11847D}"/>
              </a:ext>
              <a:ext uri="{C183D7F6-B498-43B3-948B-1728B52AA6E4}">
                <adec:decorative xmlns:adec="http://schemas.microsoft.com/office/drawing/2017/decorative" val="1"/>
              </a:ext>
            </a:extLst>
          </p:cNvPr>
          <p:cNvSpPr txBox="1"/>
          <p:nvPr/>
        </p:nvSpPr>
        <p:spPr>
          <a:xfrm>
            <a:off x="6436251" y="124175"/>
            <a:ext cx="2094156"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Idiosyncratic opportunities abound</a:t>
            </a:r>
          </a:p>
        </p:txBody>
      </p:sp>
      <p:sp>
        <p:nvSpPr>
          <p:cNvPr id="44" name="Oval 43">
            <a:extLst>
              <a:ext uri="{FF2B5EF4-FFF2-40B4-BE49-F238E27FC236}">
                <a16:creationId xmlns:a16="http://schemas.microsoft.com/office/drawing/2014/main" id="{DBE78401-647F-6FAF-18CA-6791E3A69D55}"/>
              </a:ext>
              <a:ext uri="{C183D7F6-B498-43B3-948B-1728B52AA6E4}">
                <adec:decorative xmlns:adec="http://schemas.microsoft.com/office/drawing/2017/decorative" val="1"/>
              </a:ext>
            </a:extLst>
          </p:cNvPr>
          <p:cNvSpPr/>
          <p:nvPr/>
        </p:nvSpPr>
        <p:spPr>
          <a:xfrm>
            <a:off x="6145706"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5" name="Oval 44">
            <a:extLst>
              <a:ext uri="{FF2B5EF4-FFF2-40B4-BE49-F238E27FC236}">
                <a16:creationId xmlns:a16="http://schemas.microsoft.com/office/drawing/2014/main" id="{8FF81040-EF3B-53CF-222A-399AC0EBE87C}"/>
              </a:ext>
              <a:ext uri="{C183D7F6-B498-43B3-948B-1728B52AA6E4}">
                <adec:decorative xmlns:adec="http://schemas.microsoft.com/office/drawing/2017/decorative" val="1"/>
              </a:ext>
            </a:extLst>
          </p:cNvPr>
          <p:cNvSpPr/>
          <p:nvPr/>
        </p:nvSpPr>
        <p:spPr>
          <a:xfrm>
            <a:off x="243338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 name="Slide Number Placeholder 5">
            <a:extLst>
              <a:ext uri="{FF2B5EF4-FFF2-40B4-BE49-F238E27FC236}">
                <a16:creationId xmlns:a16="http://schemas.microsoft.com/office/drawing/2014/main" id="{8A6E01BF-38DF-3D77-CD73-67B6F3730368}"/>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23</a:t>
            </a:fld>
            <a:endParaRPr lang="en-US" sz="800" dirty="0"/>
          </a:p>
        </p:txBody>
      </p:sp>
      <p:sp>
        <p:nvSpPr>
          <p:cNvPr id="4" name="TextBox 3">
            <a:extLst>
              <a:ext uri="{FF2B5EF4-FFF2-40B4-BE49-F238E27FC236}">
                <a16:creationId xmlns:a16="http://schemas.microsoft.com/office/drawing/2014/main" id="{9E498C39-18D3-2661-6423-41055610F803}"/>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1491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8BA4F-FE00-074E-2B17-5C3A8A3F5D54}"/>
            </a:ext>
          </a:extLst>
        </p:cNvPr>
        <p:cNvGrpSpPr/>
        <p:nvPr/>
      </p:nvGrpSpPr>
      <p:grpSpPr>
        <a:xfrm>
          <a:off x="0" y="0"/>
          <a:ext cx="0" cy="0"/>
          <a:chOff x="0" y="0"/>
          <a:chExt cx="0" cy="0"/>
        </a:xfrm>
      </p:grpSpPr>
      <p:sp>
        <p:nvSpPr>
          <p:cNvPr id="44" name="Rounded Rectangle 43">
            <a:extLst>
              <a:ext uri="{FF2B5EF4-FFF2-40B4-BE49-F238E27FC236}">
                <a16:creationId xmlns:a16="http://schemas.microsoft.com/office/drawing/2014/main" id="{3764B451-55EA-7C5E-6B10-9322E30251CC}"/>
              </a:ext>
            </a:extLst>
          </p:cNvPr>
          <p:cNvSpPr/>
          <p:nvPr/>
        </p:nvSpPr>
        <p:spPr>
          <a:xfrm>
            <a:off x="424277" y="108973"/>
            <a:ext cx="1687775" cy="184293"/>
          </a:xfrm>
          <a:prstGeom prst="roundRect">
            <a:avLst>
              <a:gd name="adj" fmla="val 17903"/>
            </a:avLst>
          </a:prstGeom>
          <a:solidFill>
            <a:schemeClr val="accent6">
              <a:lumMod val="5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Diversify with international</a:t>
            </a:r>
          </a:p>
        </p:txBody>
      </p:sp>
      <p:sp>
        <p:nvSpPr>
          <p:cNvPr id="10" name="TextBox 9">
            <a:extLst>
              <a:ext uri="{FF2B5EF4-FFF2-40B4-BE49-F238E27FC236}">
                <a16:creationId xmlns:a16="http://schemas.microsoft.com/office/drawing/2014/main" id="{84341EE7-E9C6-5174-95DE-0E2CF49F3E1C}"/>
              </a:ext>
            </a:extLst>
          </p:cNvPr>
          <p:cNvSpPr txBox="1"/>
          <p:nvPr/>
        </p:nvSpPr>
        <p:spPr>
          <a:xfrm>
            <a:off x="6436251" y="124175"/>
            <a:ext cx="2094156"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Idiosyncratic opportunities abound</a:t>
            </a:r>
          </a:p>
        </p:txBody>
      </p:sp>
      <p:sp>
        <p:nvSpPr>
          <p:cNvPr id="2" name="Title 1">
            <a:extLst>
              <a:ext uri="{FF2B5EF4-FFF2-40B4-BE49-F238E27FC236}">
                <a16:creationId xmlns:a16="http://schemas.microsoft.com/office/drawing/2014/main" id="{F1F7C252-5E77-EA6D-1D58-0A8232384E41}"/>
              </a:ext>
            </a:extLst>
          </p:cNvPr>
          <p:cNvSpPr>
            <a:spLocks noGrp="1"/>
          </p:cNvSpPr>
          <p:nvPr>
            <p:ph type="title"/>
          </p:nvPr>
        </p:nvSpPr>
        <p:spPr>
          <a:xfrm>
            <a:off x="432054" y="376191"/>
            <a:ext cx="8286705" cy="822960"/>
          </a:xfrm>
        </p:spPr>
        <p:txBody>
          <a:bodyPr/>
          <a:lstStyle/>
          <a:p>
            <a:r>
              <a:rPr lang="en-US" dirty="0"/>
              <a:t>Globally flexible, active managers can take advantage of </a:t>
            </a:r>
            <a:br>
              <a:rPr lang="en-US" dirty="0"/>
            </a:br>
            <a:r>
              <a:rPr lang="en-US" dirty="0"/>
              <a:t>company-specific opportunities in international markets</a:t>
            </a:r>
          </a:p>
        </p:txBody>
      </p:sp>
      <p:sp>
        <p:nvSpPr>
          <p:cNvPr id="25" name="Text Placeholder 2">
            <a:extLst>
              <a:ext uri="{FF2B5EF4-FFF2-40B4-BE49-F238E27FC236}">
                <a16:creationId xmlns:a16="http://schemas.microsoft.com/office/drawing/2014/main" id="{55378365-BD15-715E-889C-1E96633C8AD0}"/>
              </a:ext>
            </a:extLst>
          </p:cNvPr>
          <p:cNvSpPr>
            <a:spLocks noGrp="1"/>
          </p:cNvSpPr>
          <p:nvPr>
            <p:ph type="body" sz="quarter" idx="15"/>
          </p:nvPr>
        </p:nvSpPr>
        <p:spPr>
          <a:xfrm>
            <a:off x="428626" y="1247424"/>
            <a:ext cx="8290134" cy="302247"/>
          </a:xfrm>
        </p:spPr>
        <p:txBody>
          <a:bodyPr/>
          <a:lstStyle/>
          <a:p>
            <a:r>
              <a:rPr lang="en-US" dirty="0"/>
              <a:t>Majority of top 50 stocks since 2014 are from outside the U.S. </a:t>
            </a:r>
          </a:p>
        </p:txBody>
      </p:sp>
      <p:sp>
        <p:nvSpPr>
          <p:cNvPr id="11" name="TextBox 10">
            <a:extLst>
              <a:ext uri="{FF2B5EF4-FFF2-40B4-BE49-F238E27FC236}">
                <a16:creationId xmlns:a16="http://schemas.microsoft.com/office/drawing/2014/main" id="{98E36D34-B7DE-60F7-4717-7BD1914C0173}"/>
              </a:ext>
            </a:extLst>
          </p:cNvPr>
          <p:cNvSpPr txBox="1"/>
          <p:nvPr/>
        </p:nvSpPr>
        <p:spPr>
          <a:xfrm>
            <a:off x="428015" y="1929268"/>
            <a:ext cx="4127539" cy="246221"/>
          </a:xfrm>
          <a:prstGeom prst="rect">
            <a:avLst/>
          </a:prstGeom>
          <a:noFill/>
        </p:spPr>
        <p:txBody>
          <a:bodyPr wrap="square" lIns="0">
            <a:spAutoFit/>
          </a:bodyPr>
          <a:lstStyle/>
          <a:p>
            <a:pPr algn="l" hangingPunct="1">
              <a:spcAft>
                <a:spcPts val="1800"/>
              </a:spcAft>
              <a:defRPr/>
            </a:pPr>
            <a:r>
              <a:rPr lang="en-US" sz="1000" b="1" dirty="0">
                <a:solidFill>
                  <a:schemeClr val="tx1"/>
                </a:solidFill>
                <a:latin typeface="AvenirNext LT Com Regular" panose="020B0503020202020204" pitchFamily="34" charset="0"/>
                <a:ea typeface="+mn-ea"/>
                <a:cs typeface="+mn-cs"/>
              </a:rPr>
              <a:t>Top 50 stocks each year by company location (%)</a:t>
            </a:r>
          </a:p>
        </p:txBody>
      </p:sp>
      <p:sp>
        <p:nvSpPr>
          <p:cNvPr id="13" name="TextBox 12">
            <a:extLst>
              <a:ext uri="{FF2B5EF4-FFF2-40B4-BE49-F238E27FC236}">
                <a16:creationId xmlns:a16="http://schemas.microsoft.com/office/drawing/2014/main" id="{3690C35F-08FE-74B8-01CC-5B336E42D024}"/>
              </a:ext>
              <a:ext uri="{C183D7F6-B498-43B3-948B-1728B52AA6E4}">
                <adec:decorative xmlns:adec="http://schemas.microsoft.com/office/drawing/2017/decorative" val="1"/>
              </a:ext>
            </a:extLst>
          </p:cNvPr>
          <p:cNvSpPr txBox="1"/>
          <p:nvPr/>
        </p:nvSpPr>
        <p:spPr>
          <a:xfrm>
            <a:off x="455120" y="5240165"/>
            <a:ext cx="1677409" cy="230832"/>
          </a:xfrm>
          <a:prstGeom prst="rect">
            <a:avLst/>
          </a:prstGeom>
          <a:noFill/>
        </p:spPr>
        <p:txBody>
          <a:bodyPr wrap="square" rtlCol="0">
            <a:spAutoFit/>
          </a:bodyPr>
          <a:lstStyle/>
          <a:p>
            <a:pPr algn="r"/>
            <a:r>
              <a:rPr lang="en-US" sz="900" b="1" dirty="0">
                <a:solidFill>
                  <a:schemeClr val="tx1">
                    <a:lumMod val="65000"/>
                    <a:lumOff val="35000"/>
                  </a:schemeClr>
                </a:solidFill>
                <a:latin typeface="AvenirNext LT Com Regular" panose="020B0503020202020204" pitchFamily="34" charset="0"/>
              </a:rPr>
              <a:t>U.S.</a:t>
            </a:r>
          </a:p>
        </p:txBody>
      </p:sp>
      <p:sp>
        <p:nvSpPr>
          <p:cNvPr id="14" name="TextBox 13">
            <a:extLst>
              <a:ext uri="{FF2B5EF4-FFF2-40B4-BE49-F238E27FC236}">
                <a16:creationId xmlns:a16="http://schemas.microsoft.com/office/drawing/2014/main" id="{EEF2C0DF-1F9B-4C2A-B0B9-5F0CC28E18B6}"/>
              </a:ext>
              <a:ext uri="{C183D7F6-B498-43B3-948B-1728B52AA6E4}">
                <adec:decorative xmlns:adec="http://schemas.microsoft.com/office/drawing/2017/decorative" val="1"/>
              </a:ext>
            </a:extLst>
          </p:cNvPr>
          <p:cNvSpPr txBox="1"/>
          <p:nvPr/>
        </p:nvSpPr>
        <p:spPr>
          <a:xfrm>
            <a:off x="378589" y="4265955"/>
            <a:ext cx="1710133" cy="246221"/>
          </a:xfrm>
          <a:prstGeom prst="rect">
            <a:avLst/>
          </a:prstGeom>
          <a:noFill/>
        </p:spPr>
        <p:txBody>
          <a:bodyPr wrap="square" rtlCol="0">
            <a:spAutoFit/>
          </a:bodyPr>
          <a:lstStyle/>
          <a:p>
            <a:pPr algn="r"/>
            <a:r>
              <a:rPr lang="en-US" sz="1000" b="1" dirty="0">
                <a:solidFill>
                  <a:srgbClr val="005F9E"/>
                </a:solidFill>
                <a:latin typeface="AvenirNext LT Com Regular" panose="020B0503020202020204" pitchFamily="34" charset="0"/>
              </a:rPr>
              <a:t>Developed international</a:t>
            </a:r>
          </a:p>
        </p:txBody>
      </p:sp>
      <p:sp>
        <p:nvSpPr>
          <p:cNvPr id="15" name="TextBox 14">
            <a:extLst>
              <a:ext uri="{FF2B5EF4-FFF2-40B4-BE49-F238E27FC236}">
                <a16:creationId xmlns:a16="http://schemas.microsoft.com/office/drawing/2014/main" id="{836B7B2E-DDC4-4923-A619-1681DB87D46C}"/>
              </a:ext>
              <a:ext uri="{C183D7F6-B498-43B3-948B-1728B52AA6E4}">
                <adec:decorative xmlns:adec="http://schemas.microsoft.com/office/drawing/2017/decorative" val="1"/>
              </a:ext>
            </a:extLst>
          </p:cNvPr>
          <p:cNvSpPr txBox="1"/>
          <p:nvPr/>
        </p:nvSpPr>
        <p:spPr>
          <a:xfrm>
            <a:off x="509087" y="3901890"/>
            <a:ext cx="1565314" cy="246221"/>
          </a:xfrm>
          <a:prstGeom prst="rect">
            <a:avLst/>
          </a:prstGeom>
          <a:noFill/>
        </p:spPr>
        <p:txBody>
          <a:bodyPr wrap="square" rtlCol="0">
            <a:spAutoFit/>
          </a:bodyPr>
          <a:lstStyle/>
          <a:p>
            <a:pPr algn="r"/>
            <a:r>
              <a:rPr lang="en-US" sz="1000" b="1" dirty="0">
                <a:solidFill>
                  <a:srgbClr val="005F9E"/>
                </a:solidFill>
                <a:latin typeface="AvenirNext LT Com Regular" panose="020B0503020202020204" pitchFamily="34" charset="0"/>
              </a:rPr>
              <a:t>China</a:t>
            </a:r>
          </a:p>
        </p:txBody>
      </p:sp>
      <p:sp>
        <p:nvSpPr>
          <p:cNvPr id="16" name="TextBox 15">
            <a:extLst>
              <a:ext uri="{FF2B5EF4-FFF2-40B4-BE49-F238E27FC236}">
                <a16:creationId xmlns:a16="http://schemas.microsoft.com/office/drawing/2014/main" id="{AEAA8EBE-EDBD-C6ED-AD24-3F663BC4E47C}"/>
              </a:ext>
              <a:ext uri="{C183D7F6-B498-43B3-948B-1728B52AA6E4}">
                <adec:decorative xmlns:adec="http://schemas.microsoft.com/office/drawing/2017/decorative" val="1"/>
              </a:ext>
            </a:extLst>
          </p:cNvPr>
          <p:cNvSpPr txBox="1"/>
          <p:nvPr/>
        </p:nvSpPr>
        <p:spPr>
          <a:xfrm>
            <a:off x="513200" y="3010422"/>
            <a:ext cx="1597687" cy="400110"/>
          </a:xfrm>
          <a:prstGeom prst="rect">
            <a:avLst/>
          </a:prstGeom>
          <a:noFill/>
        </p:spPr>
        <p:txBody>
          <a:bodyPr wrap="square" rtlCol="0">
            <a:spAutoFit/>
          </a:bodyPr>
          <a:lstStyle/>
          <a:p>
            <a:pPr algn="r"/>
            <a:r>
              <a:rPr lang="en-US" sz="1000" b="1" dirty="0">
                <a:solidFill>
                  <a:srgbClr val="005F9E"/>
                </a:solidFill>
                <a:latin typeface="AvenirNext LT Com Regular" panose="020B0503020202020204" pitchFamily="34" charset="0"/>
              </a:rPr>
              <a:t>Emerging markets </a:t>
            </a:r>
          </a:p>
          <a:p>
            <a:pPr algn="r"/>
            <a:r>
              <a:rPr lang="en-US" sz="1000" b="1" dirty="0">
                <a:solidFill>
                  <a:srgbClr val="005F9E"/>
                </a:solidFill>
                <a:latin typeface="AvenirNext LT Com Regular" panose="020B0503020202020204" pitchFamily="34" charset="0"/>
              </a:rPr>
              <a:t>(ex China)</a:t>
            </a:r>
          </a:p>
        </p:txBody>
      </p:sp>
      <p:graphicFrame>
        <p:nvGraphicFramePr>
          <p:cNvPr id="17" name="Chart 16" descr="Need alt text">
            <a:extLst>
              <a:ext uri="{FF2B5EF4-FFF2-40B4-BE49-F238E27FC236}">
                <a16:creationId xmlns:a16="http://schemas.microsoft.com/office/drawing/2014/main" id="{1BC37708-D501-EADF-C52C-EF1AEA382A53}"/>
              </a:ext>
            </a:extLst>
          </p:cNvPr>
          <p:cNvGraphicFramePr/>
          <p:nvPr/>
        </p:nvGraphicFramePr>
        <p:xfrm>
          <a:off x="2255199" y="2318105"/>
          <a:ext cx="6456747" cy="3545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93CC8733-BB47-B598-515A-EB395DD746DF}"/>
              </a:ext>
              <a:ext uri="{C183D7F6-B498-43B3-948B-1728B52AA6E4}">
                <adec:decorative xmlns:adec="http://schemas.microsoft.com/office/drawing/2017/decorative" val="1"/>
              </a:ext>
            </a:extLst>
          </p:cNvPr>
          <p:cNvGraphicFramePr>
            <a:graphicFrameLocks/>
          </p:cNvGraphicFramePr>
          <p:nvPr/>
        </p:nvGraphicFramePr>
        <p:xfrm>
          <a:off x="2212824" y="2281366"/>
          <a:ext cx="6629424" cy="3336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6826EBA0-DB27-52FB-00E8-5BC1B80670E9}"/>
              </a:ext>
              <a:ext uri="{C183D7F6-B498-43B3-948B-1728B52AA6E4}">
                <adec:decorative xmlns:adec="http://schemas.microsoft.com/office/drawing/2017/decorative" val="1"/>
              </a:ext>
            </a:extLst>
          </p:cNvPr>
          <p:cNvGraphicFramePr>
            <a:graphicFrameLocks/>
          </p:cNvGraphicFramePr>
          <p:nvPr/>
        </p:nvGraphicFramePr>
        <p:xfrm>
          <a:off x="2185278" y="2080951"/>
          <a:ext cx="6656970" cy="3186857"/>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a:extLst>
              <a:ext uri="{FF2B5EF4-FFF2-40B4-BE49-F238E27FC236}">
                <a16:creationId xmlns:a16="http://schemas.microsoft.com/office/drawing/2014/main" id="{D446E270-A4BA-9D25-AC55-A0BE5CF20185}"/>
              </a:ext>
            </a:extLst>
          </p:cNvPr>
          <p:cNvSpPr>
            <a:spLocks noGrp="1"/>
          </p:cNvSpPr>
          <p:nvPr>
            <p:ph type="ftr" sz="quarter" idx="10"/>
          </p:nvPr>
        </p:nvSpPr>
        <p:spPr>
          <a:xfrm>
            <a:off x="428623" y="5593492"/>
            <a:ext cx="8290135" cy="654908"/>
          </a:xfrm>
        </p:spPr>
        <p:txBody>
          <a:bodyPr/>
          <a:lstStyle/>
          <a:p>
            <a:pPr hangingPunct="1">
              <a:lnSpc>
                <a:spcPts val="675"/>
              </a:lnSpc>
            </a:pPr>
            <a:r>
              <a:rPr lang="en-US" dirty="0"/>
              <a:t>* In 2016, there were zero Chinese stocks in the top 50.</a:t>
            </a:r>
          </a:p>
          <a:p>
            <a:pPr hangingPunct="1">
              <a:lnSpc>
                <a:spcPts val="675"/>
              </a:lnSpc>
            </a:pPr>
            <a:r>
              <a:rPr lang="en-US" dirty="0"/>
              <a:t>Source: RIMES. Data as of 9/30/25. Returns in U.S. dollars. Top 50 stocks are the companies with the highest total return in the MSCI ACWI each year. </a:t>
            </a:r>
          </a:p>
          <a:p>
            <a:pPr hangingPunct="1">
              <a:lnSpc>
                <a:spcPts val="675"/>
              </a:lnSpc>
            </a:pPr>
            <a:r>
              <a:rPr lang="en-US" dirty="0"/>
              <a:t>Past results are not predictive of results in future periods. </a:t>
            </a:r>
          </a:p>
        </p:txBody>
      </p:sp>
      <p:sp>
        <p:nvSpPr>
          <p:cNvPr id="20" name="TextBox 19">
            <a:extLst>
              <a:ext uri="{FF2B5EF4-FFF2-40B4-BE49-F238E27FC236}">
                <a16:creationId xmlns:a16="http://schemas.microsoft.com/office/drawing/2014/main" id="{90B50049-0C7B-3737-9226-6BD6CDA323E1}"/>
              </a:ext>
              <a:ext uri="{C183D7F6-B498-43B3-948B-1728B52AA6E4}">
                <adec:decorative xmlns:adec="http://schemas.microsoft.com/office/drawing/2017/decorative" val="1"/>
              </a:ext>
            </a:extLst>
          </p:cNvPr>
          <p:cNvSpPr txBox="1"/>
          <p:nvPr/>
        </p:nvSpPr>
        <p:spPr>
          <a:xfrm>
            <a:off x="744352" y="2238130"/>
            <a:ext cx="1603074" cy="276999"/>
          </a:xfrm>
          <a:prstGeom prst="rect">
            <a:avLst/>
          </a:prstGeom>
          <a:noFill/>
        </p:spPr>
        <p:txBody>
          <a:bodyPr wrap="square" rtlCol="0">
            <a:spAutoFit/>
          </a:bodyPr>
          <a:lstStyle/>
          <a:p>
            <a:pPr algn="r"/>
            <a:r>
              <a:rPr lang="en-US" sz="1200" b="1" dirty="0">
                <a:solidFill>
                  <a:srgbClr val="005F9E"/>
                </a:solidFill>
                <a:latin typeface="AvenirNext LT Com Regular" panose="020B0503020202020204" pitchFamily="34" charset="0"/>
              </a:rPr>
              <a:t>Non-U.S.</a:t>
            </a:r>
          </a:p>
        </p:txBody>
      </p:sp>
      <p:cxnSp>
        <p:nvCxnSpPr>
          <p:cNvPr id="21" name="Straight Connector 20">
            <a:extLst>
              <a:ext uri="{FF2B5EF4-FFF2-40B4-BE49-F238E27FC236}">
                <a16:creationId xmlns:a16="http://schemas.microsoft.com/office/drawing/2014/main" id="{9F5A6F8F-52C6-6256-C1C1-E846A92BE321}"/>
              </a:ext>
              <a:ext uri="{C183D7F6-B498-43B3-948B-1728B52AA6E4}">
                <adec:decorative xmlns:adec="http://schemas.microsoft.com/office/drawing/2017/decorative" val="1"/>
              </a:ext>
            </a:extLst>
          </p:cNvPr>
          <p:cNvCxnSpPr>
            <a:cxnSpLocks/>
          </p:cNvCxnSpPr>
          <p:nvPr/>
        </p:nvCxnSpPr>
        <p:spPr>
          <a:xfrm>
            <a:off x="1332680" y="3901890"/>
            <a:ext cx="653629" cy="0"/>
          </a:xfrm>
          <a:prstGeom prst="line">
            <a:avLst/>
          </a:prstGeom>
          <a:noFill/>
          <a:ln w="15875" cap="flat">
            <a:solidFill>
              <a:srgbClr val="005F9E"/>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4050419F-A378-3323-5AF7-492EFDF84902}"/>
              </a:ext>
              <a:ext uri="{C183D7F6-B498-43B3-948B-1728B52AA6E4}">
                <adec:decorative xmlns:adec="http://schemas.microsoft.com/office/drawing/2017/decorative" val="1"/>
              </a:ext>
            </a:extLst>
          </p:cNvPr>
          <p:cNvCxnSpPr>
            <a:cxnSpLocks/>
          </p:cNvCxnSpPr>
          <p:nvPr/>
        </p:nvCxnSpPr>
        <p:spPr>
          <a:xfrm>
            <a:off x="1332680" y="4141672"/>
            <a:ext cx="653629" cy="0"/>
          </a:xfrm>
          <a:prstGeom prst="line">
            <a:avLst/>
          </a:prstGeom>
          <a:noFill/>
          <a:ln w="15875" cap="flat">
            <a:solidFill>
              <a:srgbClr val="005F9E"/>
            </a:solidFill>
            <a:prstDash val="solid"/>
            <a:miter lim="400000"/>
          </a:ln>
          <a:effectLst/>
          <a:sp3d/>
        </p:spPr>
        <p:style>
          <a:lnRef idx="0">
            <a:scrgbClr r="0" g="0" b="0"/>
          </a:lnRef>
          <a:fillRef idx="0">
            <a:scrgbClr r="0" g="0" b="0"/>
          </a:fillRef>
          <a:effectRef idx="0">
            <a:scrgbClr r="0" g="0" b="0"/>
          </a:effectRef>
          <a:fontRef idx="none"/>
        </p:style>
      </p:cxnSp>
      <p:sp>
        <p:nvSpPr>
          <p:cNvPr id="23" name="Left Bracket 22">
            <a:extLst>
              <a:ext uri="{FF2B5EF4-FFF2-40B4-BE49-F238E27FC236}">
                <a16:creationId xmlns:a16="http://schemas.microsoft.com/office/drawing/2014/main" id="{35E0E1E6-1225-13C0-5523-3025A4DE71F3}"/>
              </a:ext>
              <a:ext uri="{C183D7F6-B498-43B3-948B-1728B52AA6E4}">
                <adec:decorative xmlns:adec="http://schemas.microsoft.com/office/drawing/2017/decorative" val="1"/>
              </a:ext>
            </a:extLst>
          </p:cNvPr>
          <p:cNvSpPr/>
          <p:nvPr/>
        </p:nvSpPr>
        <p:spPr>
          <a:xfrm rot="10800000">
            <a:off x="2078833" y="2492952"/>
            <a:ext cx="155268" cy="2134632"/>
          </a:xfrm>
          <a:prstGeom prst="leftBracket">
            <a:avLst>
              <a:gd name="adj" fmla="val 0"/>
            </a:avLst>
          </a:prstGeom>
          <a:noFill/>
          <a:ln w="15875" cap="flat">
            <a:solidFill>
              <a:srgbClr val="005F9E"/>
            </a:solidFill>
            <a:prstDash val="solid"/>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30" name="Oval 29">
            <a:extLst>
              <a:ext uri="{FF2B5EF4-FFF2-40B4-BE49-F238E27FC236}">
                <a16:creationId xmlns:a16="http://schemas.microsoft.com/office/drawing/2014/main" id="{3E8D7050-1126-C29F-1147-628A4660BFFD}"/>
              </a:ext>
              <a:ext uri="{C183D7F6-B498-43B3-948B-1728B52AA6E4}">
                <adec:decorative xmlns:adec="http://schemas.microsoft.com/office/drawing/2017/decorative" val="1"/>
              </a:ext>
            </a:extLst>
          </p:cNvPr>
          <p:cNvSpPr/>
          <p:nvPr/>
        </p:nvSpPr>
        <p:spPr>
          <a:xfrm>
            <a:off x="6145706" y="108973"/>
            <a:ext cx="182880" cy="182880"/>
          </a:xfrm>
          <a:prstGeom prst="ellipse">
            <a:avLst/>
          </a:prstGeom>
          <a:solidFill>
            <a:srgbClr val="A1E8E8"/>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45" name="TextBox 44">
            <a:extLst>
              <a:ext uri="{FF2B5EF4-FFF2-40B4-BE49-F238E27FC236}">
                <a16:creationId xmlns:a16="http://schemas.microsoft.com/office/drawing/2014/main" id="{F85B07D3-BC24-6F0B-172E-721BBEE7FA2C}"/>
              </a:ext>
              <a:ext uri="{C183D7F6-B498-43B3-948B-1728B52AA6E4}">
                <adec:decorative xmlns:adec="http://schemas.microsoft.com/office/drawing/2017/decorative" val="1"/>
              </a:ext>
            </a:extLst>
          </p:cNvPr>
          <p:cNvSpPr txBox="1"/>
          <p:nvPr/>
        </p:nvSpPr>
        <p:spPr>
          <a:xfrm>
            <a:off x="2713604" y="124175"/>
            <a:ext cx="1364984"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Europe’s fiscal reboot </a:t>
            </a:r>
          </a:p>
        </p:txBody>
      </p:sp>
      <p:sp>
        <p:nvSpPr>
          <p:cNvPr id="46" name="TextBox 45">
            <a:extLst>
              <a:ext uri="{FF2B5EF4-FFF2-40B4-BE49-F238E27FC236}">
                <a16:creationId xmlns:a16="http://schemas.microsoft.com/office/drawing/2014/main" id="{316A6630-8E34-AE1E-39A8-FAB19A91DCF7}"/>
              </a:ext>
              <a:ext uri="{C183D7F6-B498-43B3-948B-1728B52AA6E4}">
                <adec:decorative xmlns:adec="http://schemas.microsoft.com/office/drawing/2017/decorative" val="1"/>
              </a:ext>
            </a:extLst>
          </p:cNvPr>
          <p:cNvSpPr txBox="1"/>
          <p:nvPr/>
        </p:nvSpPr>
        <p:spPr>
          <a:xfrm>
            <a:off x="4626208" y="124175"/>
            <a:ext cx="1595482"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Japan’s value unlock</a:t>
            </a:r>
          </a:p>
        </p:txBody>
      </p:sp>
      <p:sp>
        <p:nvSpPr>
          <p:cNvPr id="48" name="Oval 47">
            <a:extLst>
              <a:ext uri="{FF2B5EF4-FFF2-40B4-BE49-F238E27FC236}">
                <a16:creationId xmlns:a16="http://schemas.microsoft.com/office/drawing/2014/main" id="{2959EFD8-C699-60A0-995E-AB2D6C6DA07F}"/>
              </a:ext>
              <a:ext uri="{C183D7F6-B498-43B3-948B-1728B52AA6E4}">
                <adec:decorative xmlns:adec="http://schemas.microsoft.com/office/drawing/2017/decorative" val="1"/>
              </a:ext>
            </a:extLst>
          </p:cNvPr>
          <p:cNvSpPr/>
          <p:nvPr/>
        </p:nvSpPr>
        <p:spPr>
          <a:xfrm>
            <a:off x="434640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50" name="Oval 49">
            <a:extLst>
              <a:ext uri="{FF2B5EF4-FFF2-40B4-BE49-F238E27FC236}">
                <a16:creationId xmlns:a16="http://schemas.microsoft.com/office/drawing/2014/main" id="{479D3C20-A51A-1B50-7EE9-501A8B62097A}"/>
              </a:ext>
              <a:ext uri="{C183D7F6-B498-43B3-948B-1728B52AA6E4}">
                <adec:decorative xmlns:adec="http://schemas.microsoft.com/office/drawing/2017/decorative" val="1"/>
              </a:ext>
            </a:extLst>
          </p:cNvPr>
          <p:cNvSpPr/>
          <p:nvPr/>
        </p:nvSpPr>
        <p:spPr>
          <a:xfrm>
            <a:off x="243338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 name="Slide Number Placeholder 5">
            <a:extLst>
              <a:ext uri="{FF2B5EF4-FFF2-40B4-BE49-F238E27FC236}">
                <a16:creationId xmlns:a16="http://schemas.microsoft.com/office/drawing/2014/main" id="{FBDC1A7A-4CA8-0E54-DD3A-F40506FAE4F0}"/>
              </a:ext>
            </a:extLst>
          </p:cNvPr>
          <p:cNvSpPr>
            <a:spLocks noGrp="1"/>
          </p:cNvSpPr>
          <p:nvPr>
            <p:ph type="sldNum" sz="quarter" idx="11"/>
          </p:nvPr>
        </p:nvSpPr>
        <p:spPr>
          <a:xfrm>
            <a:off x="8181596" y="6464055"/>
            <a:ext cx="392214" cy="126509"/>
          </a:xfrm>
        </p:spPr>
        <p:txBody>
          <a:bodyPr/>
          <a:lstStyle/>
          <a:p>
            <a:pPr>
              <a:lnSpc>
                <a:spcPct val="110000"/>
              </a:lnSpc>
              <a:spcBef>
                <a:spcPts val="900"/>
              </a:spcBef>
            </a:pPr>
            <a:fld id="{86CB4B4D-7CA3-9044-876B-883B54F8677D}" type="slidenum">
              <a:rPr lang="en-US" sz="800" smtClean="0"/>
              <a:pPr>
                <a:lnSpc>
                  <a:spcPct val="110000"/>
                </a:lnSpc>
                <a:spcBef>
                  <a:spcPts val="900"/>
                </a:spcBef>
              </a:pPr>
              <a:t>24</a:t>
            </a:fld>
            <a:endParaRPr lang="en-US" sz="800" dirty="0"/>
          </a:p>
        </p:txBody>
      </p:sp>
      <p:sp>
        <p:nvSpPr>
          <p:cNvPr id="7" name="TextBox 6">
            <a:extLst>
              <a:ext uri="{FF2B5EF4-FFF2-40B4-BE49-F238E27FC236}">
                <a16:creationId xmlns:a16="http://schemas.microsoft.com/office/drawing/2014/main" id="{0AF58903-5CBC-484E-742D-8AE37FF2DDC1}"/>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93992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BAB5-1748-8E9E-3DF4-039B9A6DC947}"/>
            </a:ext>
          </a:extLst>
        </p:cNvPr>
        <p:cNvGrpSpPr/>
        <p:nvPr/>
      </p:nvGrpSpPr>
      <p:grpSpPr>
        <a:xfrm>
          <a:off x="0" y="0"/>
          <a:ext cx="0" cy="0"/>
          <a:chOff x="0" y="0"/>
          <a:chExt cx="0" cy="0"/>
        </a:xfrm>
      </p:grpSpPr>
      <p:sp>
        <p:nvSpPr>
          <p:cNvPr id="23" name="Rounded Rectangle 22">
            <a:extLst>
              <a:ext uri="{FF2B5EF4-FFF2-40B4-BE49-F238E27FC236}">
                <a16:creationId xmlns:a16="http://schemas.microsoft.com/office/drawing/2014/main" id="{0034073B-E8F9-5390-552D-775CF783F678}"/>
              </a:ext>
            </a:extLst>
          </p:cNvPr>
          <p:cNvSpPr/>
          <p:nvPr/>
        </p:nvSpPr>
        <p:spPr>
          <a:xfrm>
            <a:off x="424277" y="108973"/>
            <a:ext cx="1687775" cy="184293"/>
          </a:xfrm>
          <a:prstGeom prst="roundRect">
            <a:avLst>
              <a:gd name="adj" fmla="val 17903"/>
            </a:avLst>
          </a:prstGeom>
          <a:solidFill>
            <a:schemeClr val="accent6">
              <a:lumMod val="5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Diversify with international</a:t>
            </a:r>
          </a:p>
        </p:txBody>
      </p:sp>
      <p:sp>
        <p:nvSpPr>
          <p:cNvPr id="21" name="TextBox 20">
            <a:extLst>
              <a:ext uri="{FF2B5EF4-FFF2-40B4-BE49-F238E27FC236}">
                <a16:creationId xmlns:a16="http://schemas.microsoft.com/office/drawing/2014/main" id="{1B583FC2-7432-DC8A-46F9-C850CC34895E}"/>
              </a:ext>
            </a:extLst>
          </p:cNvPr>
          <p:cNvSpPr txBox="1"/>
          <p:nvPr/>
        </p:nvSpPr>
        <p:spPr>
          <a:xfrm>
            <a:off x="6436251" y="124175"/>
            <a:ext cx="2094156" cy="153888"/>
          </a:xfrm>
          <a:prstGeom prst="rect">
            <a:avLst/>
          </a:prstGeom>
          <a:ln w="12700">
            <a:miter lim="400000"/>
          </a:ln>
        </p:spPr>
        <p:txBody>
          <a:bodyPr wrap="square" lIns="0" tIns="0" rIns="0" bIns="0" rtlCol="0">
            <a:spAutoFit/>
          </a:bodyPr>
          <a:lstStyle/>
          <a:p>
            <a:pPr algn="l"/>
            <a:r>
              <a:rPr lang="en-US" sz="1000" b="1" dirty="0">
                <a:solidFill>
                  <a:schemeClr val="tx1"/>
                </a:solidFill>
                <a:latin typeface="+mn-lt"/>
              </a:rPr>
              <a:t>Idiosyncratic opportunities abound</a:t>
            </a:r>
          </a:p>
        </p:txBody>
      </p:sp>
      <p:sp>
        <p:nvSpPr>
          <p:cNvPr id="2" name="Title 1">
            <a:extLst>
              <a:ext uri="{FF2B5EF4-FFF2-40B4-BE49-F238E27FC236}">
                <a16:creationId xmlns:a16="http://schemas.microsoft.com/office/drawing/2014/main" id="{B7077BBF-D0E2-898A-CD30-06DBB39D5926}"/>
              </a:ext>
            </a:extLst>
          </p:cNvPr>
          <p:cNvSpPr>
            <a:spLocks noGrp="1"/>
          </p:cNvSpPr>
          <p:nvPr>
            <p:ph type="title"/>
          </p:nvPr>
        </p:nvSpPr>
        <p:spPr/>
        <p:txBody>
          <a:bodyPr/>
          <a:lstStyle/>
          <a:p>
            <a:r>
              <a:rPr lang="en-US" dirty="0"/>
              <a:t>Bullish outlook for emerging markets economies</a:t>
            </a:r>
          </a:p>
        </p:txBody>
      </p:sp>
      <p:sp>
        <p:nvSpPr>
          <p:cNvPr id="3" name="Text Placeholder 2">
            <a:extLst>
              <a:ext uri="{FF2B5EF4-FFF2-40B4-BE49-F238E27FC236}">
                <a16:creationId xmlns:a16="http://schemas.microsoft.com/office/drawing/2014/main" id="{BC5E862E-C1B1-85E0-4F93-E24A00B192EF}"/>
              </a:ext>
            </a:extLst>
          </p:cNvPr>
          <p:cNvSpPr>
            <a:spLocks noGrp="1"/>
          </p:cNvSpPr>
          <p:nvPr>
            <p:ph type="body" sz="quarter" idx="15"/>
          </p:nvPr>
        </p:nvSpPr>
        <p:spPr/>
        <p:txBody>
          <a:bodyPr/>
          <a:lstStyle/>
          <a:p>
            <a:r>
              <a:rPr lang="en-US" dirty="0"/>
              <a:t>EM lead in global GDP growth projections through 2026</a:t>
            </a:r>
          </a:p>
        </p:txBody>
      </p:sp>
      <p:sp>
        <p:nvSpPr>
          <p:cNvPr id="64" name="TextBox 63">
            <a:extLst>
              <a:ext uri="{FF2B5EF4-FFF2-40B4-BE49-F238E27FC236}">
                <a16:creationId xmlns:a16="http://schemas.microsoft.com/office/drawing/2014/main" id="{17E85B10-2DDB-D048-A97C-77AE2C8B29C7}"/>
              </a:ext>
            </a:extLst>
          </p:cNvPr>
          <p:cNvSpPr txBox="1"/>
          <p:nvPr/>
        </p:nvSpPr>
        <p:spPr>
          <a:xfrm>
            <a:off x="458356" y="1520050"/>
            <a:ext cx="4002787" cy="169277"/>
          </a:xfrm>
          <a:prstGeom prst="rect">
            <a:avLst/>
          </a:prstGeom>
          <a:ln w="12700">
            <a:miter lim="400000"/>
          </a:ln>
        </p:spPr>
        <p:txBody>
          <a:bodyPr wrap="square" lIns="0" tIns="0" rIns="0" bIns="0" rtlCol="0">
            <a:spAutoFit/>
          </a:bodyPr>
          <a:lstStyle/>
          <a:p>
            <a:pPr algn="l"/>
            <a:r>
              <a:rPr lang="en-US" sz="1100" b="1" dirty="0">
                <a:latin typeface="+mj-lt"/>
              </a:rPr>
              <a:t>Real GDP growth (annual percentage change)</a:t>
            </a:r>
          </a:p>
        </p:txBody>
      </p:sp>
      <p:graphicFrame>
        <p:nvGraphicFramePr>
          <p:cNvPr id="12" name="Chart 11" descr="Need alt text">
            <a:extLst>
              <a:ext uri="{FF2B5EF4-FFF2-40B4-BE49-F238E27FC236}">
                <a16:creationId xmlns:a16="http://schemas.microsoft.com/office/drawing/2014/main" id="{98AFCB2E-0542-C282-FBEC-01ED974AC666}"/>
              </a:ext>
            </a:extLst>
          </p:cNvPr>
          <p:cNvGraphicFramePr/>
          <p:nvPr/>
        </p:nvGraphicFramePr>
        <p:xfrm>
          <a:off x="266700" y="1764700"/>
          <a:ext cx="8681494" cy="12909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AAA02AB-F6AE-3263-A573-81AC24A945A5}"/>
              </a:ext>
              <a:ext uri="{C183D7F6-B498-43B3-948B-1728B52AA6E4}">
                <adec:decorative xmlns:adec="http://schemas.microsoft.com/office/drawing/2017/decorative" val="0"/>
              </a:ext>
            </a:extLst>
          </p:cNvPr>
          <p:cNvSpPr txBox="1"/>
          <p:nvPr/>
        </p:nvSpPr>
        <p:spPr>
          <a:xfrm>
            <a:off x="424894" y="3279610"/>
            <a:ext cx="4002787" cy="169277"/>
          </a:xfrm>
          <a:prstGeom prst="rect">
            <a:avLst/>
          </a:prstGeom>
          <a:ln w="12700">
            <a:miter lim="400000"/>
          </a:ln>
        </p:spPr>
        <p:txBody>
          <a:bodyPr wrap="square" lIns="0" tIns="0" rIns="0" bIns="0" rtlCol="0">
            <a:spAutoFit/>
          </a:bodyPr>
          <a:lstStyle/>
          <a:p>
            <a:pPr algn="l"/>
            <a:r>
              <a:rPr lang="en-US" sz="1100" b="1" dirty="0">
                <a:latin typeface="+mj-lt"/>
              </a:rPr>
              <a:t>Rebound in emerging markets may just be getting started</a:t>
            </a:r>
          </a:p>
        </p:txBody>
      </p:sp>
      <p:graphicFrame>
        <p:nvGraphicFramePr>
          <p:cNvPr id="11" name="Chart 10" descr="Need alt text">
            <a:extLst>
              <a:ext uri="{FF2B5EF4-FFF2-40B4-BE49-F238E27FC236}">
                <a16:creationId xmlns:a16="http://schemas.microsoft.com/office/drawing/2014/main" id="{D6BBDC3B-0510-0D9F-6D14-23F9FF681ECB}"/>
              </a:ext>
            </a:extLst>
          </p:cNvPr>
          <p:cNvGraphicFramePr/>
          <p:nvPr/>
        </p:nvGraphicFramePr>
        <p:xfrm>
          <a:off x="307395" y="3822767"/>
          <a:ext cx="3932911" cy="186657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E6F3AE6-E5D0-7F19-8C58-7900095FFBA4}"/>
              </a:ext>
              <a:ext uri="{C183D7F6-B498-43B3-948B-1728B52AA6E4}">
                <adec:decorative xmlns:adec="http://schemas.microsoft.com/office/drawing/2017/decorative" val="1"/>
              </a:ext>
            </a:extLst>
          </p:cNvPr>
          <p:cNvSpPr txBox="1"/>
          <p:nvPr/>
        </p:nvSpPr>
        <p:spPr>
          <a:xfrm>
            <a:off x="989035" y="3737457"/>
            <a:ext cx="2599381" cy="123111"/>
          </a:xfrm>
          <a:prstGeom prst="rect">
            <a:avLst/>
          </a:prstGeom>
          <a:ln w="12700">
            <a:miter lim="400000"/>
          </a:ln>
        </p:spPr>
        <p:txBody>
          <a:bodyPr wrap="square" lIns="0" tIns="0" rIns="0" bIns="0" rtlCol="0">
            <a:spAutoFit/>
          </a:bodyPr>
          <a:lstStyle/>
          <a:p>
            <a:pPr algn="l"/>
            <a:r>
              <a:rPr lang="en-US" sz="800" dirty="0">
                <a:latin typeface="+mn-lt"/>
              </a:rPr>
              <a:t>NTM P/E premium/discount vs. 10-year average</a:t>
            </a:r>
          </a:p>
        </p:txBody>
      </p:sp>
      <p:graphicFrame>
        <p:nvGraphicFramePr>
          <p:cNvPr id="27" name="Chart 26" descr="Need alt text">
            <a:extLst>
              <a:ext uri="{FF2B5EF4-FFF2-40B4-BE49-F238E27FC236}">
                <a16:creationId xmlns:a16="http://schemas.microsoft.com/office/drawing/2014/main" id="{89E358F0-84A2-302D-EDA3-E97ABDD4A11F}"/>
              </a:ext>
            </a:extLst>
          </p:cNvPr>
          <p:cNvGraphicFramePr/>
          <p:nvPr/>
        </p:nvGraphicFramePr>
        <p:xfrm>
          <a:off x="4348754" y="3813486"/>
          <a:ext cx="2819757" cy="18758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descr="Need alt text">
            <a:extLst>
              <a:ext uri="{FF2B5EF4-FFF2-40B4-BE49-F238E27FC236}">
                <a16:creationId xmlns:a16="http://schemas.microsoft.com/office/drawing/2014/main" id="{64E70497-3327-C696-D971-2DF63CE2AF4F}"/>
              </a:ext>
            </a:extLst>
          </p:cNvPr>
          <p:cNvGraphicFramePr/>
          <p:nvPr/>
        </p:nvGraphicFramePr>
        <p:xfrm>
          <a:off x="7468332" y="3813487"/>
          <a:ext cx="859824" cy="1875859"/>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a:extLst>
              <a:ext uri="{FF2B5EF4-FFF2-40B4-BE49-F238E27FC236}">
                <a16:creationId xmlns:a16="http://schemas.microsoft.com/office/drawing/2014/main" id="{B291001F-A6B3-15BB-6686-74A37605BCE0}"/>
              </a:ext>
              <a:ext uri="{C183D7F6-B498-43B3-948B-1728B52AA6E4}">
                <adec:decorative xmlns:adec="http://schemas.microsoft.com/office/drawing/2017/decorative" val="1"/>
              </a:ext>
            </a:extLst>
          </p:cNvPr>
          <p:cNvSpPr txBox="1"/>
          <p:nvPr/>
        </p:nvSpPr>
        <p:spPr>
          <a:xfrm>
            <a:off x="1725183" y="5663617"/>
            <a:ext cx="1513908" cy="138499"/>
          </a:xfrm>
          <a:prstGeom prst="rect">
            <a:avLst/>
          </a:prstGeom>
          <a:ln w="12700">
            <a:miter lim="400000"/>
          </a:ln>
        </p:spPr>
        <p:txBody>
          <a:bodyPr wrap="square" lIns="0" tIns="0" rIns="0" bIns="0" rtlCol="0">
            <a:spAutoFit/>
          </a:bodyPr>
          <a:lstStyle/>
          <a:p>
            <a:r>
              <a:rPr lang="en-US" sz="900" b="1" dirty="0">
                <a:solidFill>
                  <a:schemeClr val="tx1"/>
                </a:solidFill>
                <a:latin typeface="+mn-lt"/>
              </a:rPr>
              <a:t>Emerging markets</a:t>
            </a:r>
          </a:p>
        </p:txBody>
      </p:sp>
      <p:sp>
        <p:nvSpPr>
          <p:cNvPr id="31" name="TextBox 30">
            <a:extLst>
              <a:ext uri="{FF2B5EF4-FFF2-40B4-BE49-F238E27FC236}">
                <a16:creationId xmlns:a16="http://schemas.microsoft.com/office/drawing/2014/main" id="{C9263AAB-DA77-B83D-B200-3052A3D3C4C9}"/>
              </a:ext>
              <a:ext uri="{C183D7F6-B498-43B3-948B-1728B52AA6E4}">
                <adec:decorative xmlns:adec="http://schemas.microsoft.com/office/drawing/2017/decorative" val="1"/>
              </a:ext>
            </a:extLst>
          </p:cNvPr>
          <p:cNvSpPr txBox="1"/>
          <p:nvPr/>
        </p:nvSpPr>
        <p:spPr>
          <a:xfrm>
            <a:off x="4967200" y="5652600"/>
            <a:ext cx="1513908" cy="138499"/>
          </a:xfrm>
          <a:prstGeom prst="rect">
            <a:avLst/>
          </a:prstGeom>
          <a:ln w="12700">
            <a:miter lim="400000"/>
          </a:ln>
        </p:spPr>
        <p:txBody>
          <a:bodyPr wrap="square" lIns="0" tIns="0" rIns="0" bIns="0" rtlCol="0">
            <a:spAutoFit/>
          </a:bodyPr>
          <a:lstStyle/>
          <a:p>
            <a:r>
              <a:rPr lang="en-US" sz="900" b="1" dirty="0">
                <a:solidFill>
                  <a:schemeClr val="tx1"/>
                </a:solidFill>
                <a:latin typeface="+mn-lt"/>
              </a:rPr>
              <a:t>Developed international</a:t>
            </a:r>
          </a:p>
        </p:txBody>
      </p:sp>
      <p:sp>
        <p:nvSpPr>
          <p:cNvPr id="34" name="Rectangle 33">
            <a:extLst>
              <a:ext uri="{FF2B5EF4-FFF2-40B4-BE49-F238E27FC236}">
                <a16:creationId xmlns:a16="http://schemas.microsoft.com/office/drawing/2014/main" id="{6F338240-DEFB-988B-B5EF-EAE3122A1C8E}"/>
              </a:ext>
              <a:ext uri="{C183D7F6-B498-43B3-948B-1728B52AA6E4}">
                <adec:decorative xmlns:adec="http://schemas.microsoft.com/office/drawing/2017/decorative" val="1"/>
              </a:ext>
            </a:extLst>
          </p:cNvPr>
          <p:cNvSpPr/>
          <p:nvPr/>
        </p:nvSpPr>
        <p:spPr>
          <a:xfrm>
            <a:off x="770449" y="3723176"/>
            <a:ext cx="137392" cy="137392"/>
          </a:xfrm>
          <a:prstGeom prst="rect">
            <a:avLst/>
          </a:prstGeom>
          <a:solidFill>
            <a:srgbClr val="B7BEC2"/>
          </a:solidFill>
          <a:ln w="952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3" name="TextBox 82">
            <a:extLst>
              <a:ext uri="{FF2B5EF4-FFF2-40B4-BE49-F238E27FC236}">
                <a16:creationId xmlns:a16="http://schemas.microsoft.com/office/drawing/2014/main" id="{561D1AEB-BAD1-772C-CEA1-6B7F7A0E03D3}"/>
              </a:ext>
              <a:ext uri="{C183D7F6-B498-43B3-948B-1728B52AA6E4}">
                <adec:decorative xmlns:adec="http://schemas.microsoft.com/office/drawing/2017/decorative" val="1"/>
              </a:ext>
            </a:extLst>
          </p:cNvPr>
          <p:cNvSpPr txBox="1"/>
          <p:nvPr/>
        </p:nvSpPr>
        <p:spPr>
          <a:xfrm>
            <a:off x="989035" y="3538541"/>
            <a:ext cx="2599381" cy="123111"/>
          </a:xfrm>
          <a:prstGeom prst="rect">
            <a:avLst/>
          </a:prstGeom>
          <a:ln w="12700">
            <a:miter lim="400000"/>
          </a:ln>
        </p:spPr>
        <p:txBody>
          <a:bodyPr wrap="square" lIns="0" tIns="0" rIns="0" bIns="0" rtlCol="0">
            <a:spAutoFit/>
          </a:bodyPr>
          <a:lstStyle/>
          <a:p>
            <a:pPr algn="l"/>
            <a:r>
              <a:rPr lang="en-US" sz="800" dirty="0">
                <a:latin typeface="+mn-lt"/>
              </a:rPr>
              <a:t>YTD return</a:t>
            </a:r>
          </a:p>
        </p:txBody>
      </p:sp>
      <p:sp>
        <p:nvSpPr>
          <p:cNvPr id="84" name="Rectangle 83">
            <a:extLst>
              <a:ext uri="{FF2B5EF4-FFF2-40B4-BE49-F238E27FC236}">
                <a16:creationId xmlns:a16="http://schemas.microsoft.com/office/drawing/2014/main" id="{5E272D31-D348-1152-EEF4-7600ADCD5C24}"/>
              </a:ext>
              <a:ext uri="{C183D7F6-B498-43B3-948B-1728B52AA6E4}">
                <adec:decorative xmlns:adec="http://schemas.microsoft.com/office/drawing/2017/decorative" val="1"/>
              </a:ext>
            </a:extLst>
          </p:cNvPr>
          <p:cNvSpPr/>
          <p:nvPr/>
        </p:nvSpPr>
        <p:spPr>
          <a:xfrm>
            <a:off x="770449" y="3524260"/>
            <a:ext cx="137392" cy="137392"/>
          </a:xfrm>
          <a:prstGeom prst="rect">
            <a:avLst/>
          </a:prstGeom>
          <a:solidFill>
            <a:schemeClr val="accent1"/>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5" name="TextBox 84">
            <a:extLst>
              <a:ext uri="{FF2B5EF4-FFF2-40B4-BE49-F238E27FC236}">
                <a16:creationId xmlns:a16="http://schemas.microsoft.com/office/drawing/2014/main" id="{481002C0-9705-D5B6-C688-608CEB99D953}"/>
              </a:ext>
              <a:ext uri="{C183D7F6-B498-43B3-948B-1728B52AA6E4}">
                <adec:decorative xmlns:adec="http://schemas.microsoft.com/office/drawing/2017/decorative" val="1"/>
              </a:ext>
            </a:extLst>
          </p:cNvPr>
          <p:cNvSpPr txBox="1"/>
          <p:nvPr/>
        </p:nvSpPr>
        <p:spPr>
          <a:xfrm>
            <a:off x="4790586" y="3677041"/>
            <a:ext cx="2599381" cy="123111"/>
          </a:xfrm>
          <a:prstGeom prst="rect">
            <a:avLst/>
          </a:prstGeom>
          <a:ln w="12700">
            <a:miter lim="400000"/>
          </a:ln>
        </p:spPr>
        <p:txBody>
          <a:bodyPr wrap="square" lIns="0" tIns="0" rIns="0" bIns="0" rtlCol="0">
            <a:spAutoFit/>
          </a:bodyPr>
          <a:lstStyle/>
          <a:p>
            <a:pPr algn="l"/>
            <a:r>
              <a:rPr lang="en-US" sz="800" dirty="0">
                <a:latin typeface="+mn-lt"/>
              </a:rPr>
              <a:t>NTM P/E premium/discount vs.10-year average</a:t>
            </a:r>
          </a:p>
        </p:txBody>
      </p:sp>
      <p:sp>
        <p:nvSpPr>
          <p:cNvPr id="86" name="Rectangle 85">
            <a:extLst>
              <a:ext uri="{FF2B5EF4-FFF2-40B4-BE49-F238E27FC236}">
                <a16:creationId xmlns:a16="http://schemas.microsoft.com/office/drawing/2014/main" id="{9A262520-4A9D-7243-EB0C-D396C5118AC0}"/>
              </a:ext>
              <a:ext uri="{C183D7F6-B498-43B3-948B-1728B52AA6E4}">
                <adec:decorative xmlns:adec="http://schemas.microsoft.com/office/drawing/2017/decorative" val="1"/>
              </a:ext>
            </a:extLst>
          </p:cNvPr>
          <p:cNvSpPr/>
          <p:nvPr/>
        </p:nvSpPr>
        <p:spPr>
          <a:xfrm>
            <a:off x="4572000" y="3662760"/>
            <a:ext cx="137392" cy="137392"/>
          </a:xfrm>
          <a:prstGeom prst="rect">
            <a:avLst/>
          </a:prstGeom>
          <a:solidFill>
            <a:srgbClr val="B7BEC2"/>
          </a:solidFill>
          <a:ln w="952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7" name="TextBox 86">
            <a:extLst>
              <a:ext uri="{FF2B5EF4-FFF2-40B4-BE49-F238E27FC236}">
                <a16:creationId xmlns:a16="http://schemas.microsoft.com/office/drawing/2014/main" id="{8CF05709-85E1-CA5B-0029-0127D69D0454}"/>
              </a:ext>
              <a:ext uri="{C183D7F6-B498-43B3-948B-1728B52AA6E4}">
                <adec:decorative xmlns:adec="http://schemas.microsoft.com/office/drawing/2017/decorative" val="1"/>
              </a:ext>
            </a:extLst>
          </p:cNvPr>
          <p:cNvSpPr txBox="1"/>
          <p:nvPr/>
        </p:nvSpPr>
        <p:spPr>
          <a:xfrm>
            <a:off x="4790586" y="3478125"/>
            <a:ext cx="2599381" cy="123111"/>
          </a:xfrm>
          <a:prstGeom prst="rect">
            <a:avLst/>
          </a:prstGeom>
          <a:ln w="12700">
            <a:miter lim="400000"/>
          </a:ln>
        </p:spPr>
        <p:txBody>
          <a:bodyPr wrap="square" lIns="0" tIns="0" rIns="0" bIns="0" rtlCol="0">
            <a:spAutoFit/>
          </a:bodyPr>
          <a:lstStyle/>
          <a:p>
            <a:pPr algn="l"/>
            <a:r>
              <a:rPr lang="en-US" sz="800" dirty="0">
                <a:latin typeface="+mn-lt"/>
              </a:rPr>
              <a:t>YTD return</a:t>
            </a:r>
          </a:p>
        </p:txBody>
      </p:sp>
      <p:sp>
        <p:nvSpPr>
          <p:cNvPr id="88" name="Rectangle 87">
            <a:extLst>
              <a:ext uri="{FF2B5EF4-FFF2-40B4-BE49-F238E27FC236}">
                <a16:creationId xmlns:a16="http://schemas.microsoft.com/office/drawing/2014/main" id="{5B78A9DE-E9AD-8AC5-D81D-FB8FD4008BDA}"/>
              </a:ext>
              <a:ext uri="{C183D7F6-B498-43B3-948B-1728B52AA6E4}">
                <adec:decorative xmlns:adec="http://schemas.microsoft.com/office/drawing/2017/decorative" val="1"/>
              </a:ext>
            </a:extLst>
          </p:cNvPr>
          <p:cNvSpPr/>
          <p:nvPr/>
        </p:nvSpPr>
        <p:spPr>
          <a:xfrm>
            <a:off x="4572000" y="3463844"/>
            <a:ext cx="137392" cy="137392"/>
          </a:xfrm>
          <a:prstGeom prst="rect">
            <a:avLst/>
          </a:prstGeom>
          <a:solidFill>
            <a:srgbClr val="0D90CF"/>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9" name="TextBox 88">
            <a:extLst>
              <a:ext uri="{FF2B5EF4-FFF2-40B4-BE49-F238E27FC236}">
                <a16:creationId xmlns:a16="http://schemas.microsoft.com/office/drawing/2014/main" id="{F57D7C62-39F4-53E2-0549-BC51C5F2417B}"/>
              </a:ext>
              <a:ext uri="{C183D7F6-B498-43B3-948B-1728B52AA6E4}">
                <adec:decorative xmlns:adec="http://schemas.microsoft.com/office/drawing/2017/decorative" val="1"/>
              </a:ext>
            </a:extLst>
          </p:cNvPr>
          <p:cNvSpPr txBox="1"/>
          <p:nvPr/>
        </p:nvSpPr>
        <p:spPr>
          <a:xfrm>
            <a:off x="7733812" y="3680297"/>
            <a:ext cx="981564" cy="369332"/>
          </a:xfrm>
          <a:prstGeom prst="rect">
            <a:avLst/>
          </a:prstGeom>
          <a:ln w="12700">
            <a:miter lim="400000"/>
          </a:ln>
        </p:spPr>
        <p:txBody>
          <a:bodyPr wrap="square" lIns="0" tIns="0" rIns="0" bIns="0" rtlCol="0">
            <a:spAutoFit/>
          </a:bodyPr>
          <a:lstStyle/>
          <a:p>
            <a:pPr algn="l"/>
            <a:r>
              <a:rPr lang="en-US" sz="800" dirty="0">
                <a:latin typeface="+mn-lt"/>
              </a:rPr>
              <a:t>NTM P/E premium/discount vs. 10-year average</a:t>
            </a:r>
          </a:p>
        </p:txBody>
      </p:sp>
      <p:sp>
        <p:nvSpPr>
          <p:cNvPr id="90" name="Rectangle 89">
            <a:extLst>
              <a:ext uri="{FF2B5EF4-FFF2-40B4-BE49-F238E27FC236}">
                <a16:creationId xmlns:a16="http://schemas.microsoft.com/office/drawing/2014/main" id="{4F27B142-2E26-D537-902D-7C0040725466}"/>
              </a:ext>
              <a:ext uri="{C183D7F6-B498-43B3-948B-1728B52AA6E4}">
                <adec:decorative xmlns:adec="http://schemas.microsoft.com/office/drawing/2017/decorative" val="1"/>
              </a:ext>
            </a:extLst>
          </p:cNvPr>
          <p:cNvSpPr/>
          <p:nvPr/>
        </p:nvSpPr>
        <p:spPr>
          <a:xfrm>
            <a:off x="7515225" y="3666016"/>
            <a:ext cx="137392" cy="137392"/>
          </a:xfrm>
          <a:prstGeom prst="rect">
            <a:avLst/>
          </a:prstGeom>
          <a:solidFill>
            <a:srgbClr val="B7BEC2"/>
          </a:solidFill>
          <a:ln w="952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1" name="TextBox 90">
            <a:extLst>
              <a:ext uri="{FF2B5EF4-FFF2-40B4-BE49-F238E27FC236}">
                <a16:creationId xmlns:a16="http://schemas.microsoft.com/office/drawing/2014/main" id="{5A2B1F80-F1BD-A071-F634-699C38893BA8}"/>
              </a:ext>
              <a:ext uri="{C183D7F6-B498-43B3-948B-1728B52AA6E4}">
                <adec:decorative xmlns:adec="http://schemas.microsoft.com/office/drawing/2017/decorative" val="1"/>
              </a:ext>
            </a:extLst>
          </p:cNvPr>
          <p:cNvSpPr txBox="1"/>
          <p:nvPr/>
        </p:nvSpPr>
        <p:spPr>
          <a:xfrm>
            <a:off x="7733812" y="3481381"/>
            <a:ext cx="981564" cy="123111"/>
          </a:xfrm>
          <a:prstGeom prst="rect">
            <a:avLst/>
          </a:prstGeom>
          <a:ln w="12700">
            <a:miter lim="400000"/>
          </a:ln>
        </p:spPr>
        <p:txBody>
          <a:bodyPr wrap="square" lIns="0" tIns="0" rIns="0" bIns="0" rtlCol="0">
            <a:spAutoFit/>
          </a:bodyPr>
          <a:lstStyle/>
          <a:p>
            <a:pPr algn="l"/>
            <a:r>
              <a:rPr lang="en-US" sz="800" dirty="0">
                <a:latin typeface="+mn-lt"/>
              </a:rPr>
              <a:t>YTD return</a:t>
            </a:r>
          </a:p>
        </p:txBody>
      </p:sp>
      <p:sp>
        <p:nvSpPr>
          <p:cNvPr id="92" name="Rectangle 91">
            <a:extLst>
              <a:ext uri="{FF2B5EF4-FFF2-40B4-BE49-F238E27FC236}">
                <a16:creationId xmlns:a16="http://schemas.microsoft.com/office/drawing/2014/main" id="{6DFDCFB7-7236-EDD7-FCF3-FACB66AF7C93}"/>
              </a:ext>
              <a:ext uri="{C183D7F6-B498-43B3-948B-1728B52AA6E4}">
                <adec:decorative xmlns:adec="http://schemas.microsoft.com/office/drawing/2017/decorative" val="1"/>
              </a:ext>
            </a:extLst>
          </p:cNvPr>
          <p:cNvSpPr/>
          <p:nvPr/>
        </p:nvSpPr>
        <p:spPr>
          <a:xfrm>
            <a:off x="7515225" y="3467100"/>
            <a:ext cx="137392" cy="137392"/>
          </a:xfrm>
          <a:prstGeom prst="rect">
            <a:avLst/>
          </a:prstGeom>
          <a:solidFill>
            <a:srgbClr val="3F4A51"/>
          </a:solidFill>
          <a:ln w="952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7" name="Footer Placeholder 4">
            <a:extLst>
              <a:ext uri="{FF2B5EF4-FFF2-40B4-BE49-F238E27FC236}">
                <a16:creationId xmlns:a16="http://schemas.microsoft.com/office/drawing/2014/main" id="{5948FE44-D046-7260-C131-7797A5968E59}"/>
              </a:ext>
            </a:extLst>
          </p:cNvPr>
          <p:cNvSpPr txBox="1">
            <a:spLocks/>
          </p:cNvSpPr>
          <p:nvPr/>
        </p:nvSpPr>
        <p:spPr>
          <a:xfrm>
            <a:off x="419175" y="5566337"/>
            <a:ext cx="8283277" cy="65490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hangingPunct="1"/>
            <a:r>
              <a:rPr lang="en-US" dirty="0"/>
              <a:t>Sources: International Monetary Fund, FactSet. NTM: Rolling next 12 months. Real GDP growth as of 10/3/25, with latest available data as of 7/31/25. Year-to-date returns and NTM P/E are as of 9/30/25. Past results are not predictive of results in future periods. Hungary: MSCI Hungary. South Korea: MSCI Korea. South Africa: MSCI South Africa. Chile: MSCI Chile. Mexico: MSCI Mexico. Brazil: MSCI Brazil. Spain: MSCI Spain. Italy: MSCI Italy. Germany: MSCI Germany. Finland: MSCI Finland U.S.: MSCI USA. </a:t>
            </a:r>
          </a:p>
        </p:txBody>
      </p:sp>
      <p:sp>
        <p:nvSpPr>
          <p:cNvPr id="8" name="Rectangle 7">
            <a:extLst>
              <a:ext uri="{FF2B5EF4-FFF2-40B4-BE49-F238E27FC236}">
                <a16:creationId xmlns:a16="http://schemas.microsoft.com/office/drawing/2014/main" id="{A8D3D349-5ABE-C995-CA6E-3E7D8A9D3EBB}"/>
              </a:ext>
              <a:ext uri="{C183D7F6-B498-43B3-948B-1728B52AA6E4}">
                <adec:decorative xmlns:adec="http://schemas.microsoft.com/office/drawing/2017/decorative" val="1"/>
              </a:ext>
            </a:extLst>
          </p:cNvPr>
          <p:cNvSpPr/>
          <p:nvPr/>
        </p:nvSpPr>
        <p:spPr>
          <a:xfrm>
            <a:off x="538866" y="4049629"/>
            <a:ext cx="204084" cy="14661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 name="TextBox 8">
            <a:extLst>
              <a:ext uri="{FF2B5EF4-FFF2-40B4-BE49-F238E27FC236}">
                <a16:creationId xmlns:a16="http://schemas.microsoft.com/office/drawing/2014/main" id="{28685E32-240F-0D03-0375-452CB60B79E9}"/>
              </a:ext>
              <a:ext uri="{C183D7F6-B498-43B3-948B-1728B52AA6E4}">
                <adec:decorative xmlns:adec="http://schemas.microsoft.com/office/drawing/2017/decorative" val="1"/>
              </a:ext>
            </a:extLst>
          </p:cNvPr>
          <p:cNvSpPr txBox="1"/>
          <p:nvPr/>
        </p:nvSpPr>
        <p:spPr>
          <a:xfrm>
            <a:off x="7435316" y="5476779"/>
            <a:ext cx="918561" cy="123111"/>
          </a:xfrm>
          <a:prstGeom prst="rect">
            <a:avLst/>
          </a:prstGeom>
          <a:solidFill>
            <a:schemeClr val="bg1"/>
          </a:solidFill>
          <a:ln w="12700">
            <a:miter lim="400000"/>
          </a:ln>
        </p:spPr>
        <p:txBody>
          <a:bodyPr wrap="square" lIns="0" tIns="0" rIns="0" bIns="0" rtlCol="0">
            <a:spAutoFit/>
          </a:bodyPr>
          <a:lstStyle/>
          <a:p>
            <a:r>
              <a:rPr lang="en-US" sz="800" dirty="0">
                <a:solidFill>
                  <a:schemeClr val="tx1"/>
                </a:solidFill>
                <a:latin typeface="+mn-lt"/>
              </a:rPr>
              <a:t>U.S.</a:t>
            </a:r>
          </a:p>
        </p:txBody>
      </p:sp>
      <p:sp>
        <p:nvSpPr>
          <p:cNvPr id="10" name="TextBox 9">
            <a:extLst>
              <a:ext uri="{FF2B5EF4-FFF2-40B4-BE49-F238E27FC236}">
                <a16:creationId xmlns:a16="http://schemas.microsoft.com/office/drawing/2014/main" id="{E94FB0CA-807D-ADAC-FE7D-2E03FF3818C1}"/>
              </a:ext>
              <a:ext uri="{C183D7F6-B498-43B3-948B-1728B52AA6E4}">
                <adec:decorative xmlns:adec="http://schemas.microsoft.com/office/drawing/2017/decorative" val="1"/>
              </a:ext>
            </a:extLst>
          </p:cNvPr>
          <p:cNvSpPr txBox="1"/>
          <p:nvPr/>
        </p:nvSpPr>
        <p:spPr>
          <a:xfrm>
            <a:off x="1358086" y="5486645"/>
            <a:ext cx="399320" cy="246221"/>
          </a:xfrm>
          <a:prstGeom prst="rect">
            <a:avLst/>
          </a:prstGeom>
          <a:solidFill>
            <a:schemeClr val="bg1"/>
          </a:solidFill>
          <a:ln w="12700">
            <a:miter lim="400000"/>
          </a:ln>
        </p:spPr>
        <p:txBody>
          <a:bodyPr wrap="square" lIns="0" tIns="0" rIns="0" bIns="0" rtlCol="0">
            <a:spAutoFit/>
          </a:bodyPr>
          <a:lstStyle/>
          <a:p>
            <a:r>
              <a:rPr lang="en-US" sz="800" dirty="0">
                <a:solidFill>
                  <a:schemeClr val="tx1"/>
                </a:solidFill>
                <a:latin typeface="+mn-lt"/>
              </a:rPr>
              <a:t>South Korea</a:t>
            </a:r>
          </a:p>
        </p:txBody>
      </p:sp>
      <p:sp>
        <p:nvSpPr>
          <p:cNvPr id="29" name="TextBox 28">
            <a:extLst>
              <a:ext uri="{FF2B5EF4-FFF2-40B4-BE49-F238E27FC236}">
                <a16:creationId xmlns:a16="http://schemas.microsoft.com/office/drawing/2014/main" id="{625C0161-3185-455C-FCEB-7BD570C75844}"/>
              </a:ext>
              <a:ext uri="{C183D7F6-B498-43B3-948B-1728B52AA6E4}">
                <adec:decorative xmlns:adec="http://schemas.microsoft.com/office/drawing/2017/decorative" val="1"/>
              </a:ext>
            </a:extLst>
          </p:cNvPr>
          <p:cNvSpPr txBox="1"/>
          <p:nvPr/>
        </p:nvSpPr>
        <p:spPr>
          <a:xfrm>
            <a:off x="742950" y="2969345"/>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32" name="TextBox 31">
            <a:extLst>
              <a:ext uri="{FF2B5EF4-FFF2-40B4-BE49-F238E27FC236}">
                <a16:creationId xmlns:a16="http://schemas.microsoft.com/office/drawing/2014/main" id="{BF1A8D96-D86C-6B78-219D-B6992514C243}"/>
              </a:ext>
              <a:ext uri="{C183D7F6-B498-43B3-948B-1728B52AA6E4}">
                <adec:decorative xmlns:adec="http://schemas.microsoft.com/office/drawing/2017/decorative" val="1"/>
              </a:ext>
            </a:extLst>
          </p:cNvPr>
          <p:cNvSpPr txBox="1"/>
          <p:nvPr/>
        </p:nvSpPr>
        <p:spPr>
          <a:xfrm>
            <a:off x="1139591" y="2969345"/>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33" name="TextBox 32">
            <a:extLst>
              <a:ext uri="{FF2B5EF4-FFF2-40B4-BE49-F238E27FC236}">
                <a16:creationId xmlns:a16="http://schemas.microsoft.com/office/drawing/2014/main" id="{9CBA32EB-6924-5CA0-E37D-74054CD4D8A0}"/>
              </a:ext>
              <a:ext uri="{C183D7F6-B498-43B3-948B-1728B52AA6E4}">
                <adec:decorative xmlns:adec="http://schemas.microsoft.com/office/drawing/2017/decorative" val="1"/>
              </a:ext>
            </a:extLst>
          </p:cNvPr>
          <p:cNvSpPr txBox="1"/>
          <p:nvPr/>
        </p:nvSpPr>
        <p:spPr>
          <a:xfrm>
            <a:off x="2435336" y="2975395"/>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35" name="TextBox 34">
            <a:extLst>
              <a:ext uri="{FF2B5EF4-FFF2-40B4-BE49-F238E27FC236}">
                <a16:creationId xmlns:a16="http://schemas.microsoft.com/office/drawing/2014/main" id="{FD66CA4B-71BF-9C47-E384-B482FF4CF8D4}"/>
              </a:ext>
              <a:ext uri="{C183D7F6-B498-43B3-948B-1728B52AA6E4}">
                <adec:decorative xmlns:adec="http://schemas.microsoft.com/office/drawing/2017/decorative" val="1"/>
              </a:ext>
            </a:extLst>
          </p:cNvPr>
          <p:cNvSpPr txBox="1"/>
          <p:nvPr/>
        </p:nvSpPr>
        <p:spPr>
          <a:xfrm>
            <a:off x="2831977" y="2975395"/>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36" name="TextBox 35">
            <a:extLst>
              <a:ext uri="{FF2B5EF4-FFF2-40B4-BE49-F238E27FC236}">
                <a16:creationId xmlns:a16="http://schemas.microsoft.com/office/drawing/2014/main" id="{924C91C0-F69F-4A72-FCA5-3E47E22D9406}"/>
              </a:ext>
              <a:ext uri="{C183D7F6-B498-43B3-948B-1728B52AA6E4}">
                <adec:decorative xmlns:adec="http://schemas.microsoft.com/office/drawing/2017/decorative" val="1"/>
              </a:ext>
            </a:extLst>
          </p:cNvPr>
          <p:cNvSpPr txBox="1"/>
          <p:nvPr/>
        </p:nvSpPr>
        <p:spPr>
          <a:xfrm>
            <a:off x="4115022" y="2981445"/>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38" name="TextBox 37">
            <a:extLst>
              <a:ext uri="{FF2B5EF4-FFF2-40B4-BE49-F238E27FC236}">
                <a16:creationId xmlns:a16="http://schemas.microsoft.com/office/drawing/2014/main" id="{4876B45C-9CAC-9F48-15B7-27E65D438554}"/>
              </a:ext>
              <a:ext uri="{C183D7F6-B498-43B3-948B-1728B52AA6E4}">
                <adec:decorative xmlns:adec="http://schemas.microsoft.com/office/drawing/2017/decorative" val="1"/>
              </a:ext>
            </a:extLst>
          </p:cNvPr>
          <p:cNvSpPr txBox="1"/>
          <p:nvPr/>
        </p:nvSpPr>
        <p:spPr>
          <a:xfrm>
            <a:off x="4511663" y="2981445"/>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39" name="TextBox 38">
            <a:extLst>
              <a:ext uri="{FF2B5EF4-FFF2-40B4-BE49-F238E27FC236}">
                <a16:creationId xmlns:a16="http://schemas.microsoft.com/office/drawing/2014/main" id="{0E63A594-118D-368A-D945-C819D4841ABE}"/>
              </a:ext>
              <a:ext uri="{C183D7F6-B498-43B3-948B-1728B52AA6E4}">
                <adec:decorative xmlns:adec="http://schemas.microsoft.com/office/drawing/2017/decorative" val="1"/>
              </a:ext>
            </a:extLst>
          </p:cNvPr>
          <p:cNvSpPr txBox="1"/>
          <p:nvPr/>
        </p:nvSpPr>
        <p:spPr>
          <a:xfrm>
            <a:off x="5797530" y="2987495"/>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40" name="TextBox 39">
            <a:extLst>
              <a:ext uri="{FF2B5EF4-FFF2-40B4-BE49-F238E27FC236}">
                <a16:creationId xmlns:a16="http://schemas.microsoft.com/office/drawing/2014/main" id="{B9A24BCB-FC6F-AA03-D8AB-C98FE46EB305}"/>
              </a:ext>
              <a:ext uri="{C183D7F6-B498-43B3-948B-1728B52AA6E4}">
                <adec:decorative xmlns:adec="http://schemas.microsoft.com/office/drawing/2017/decorative" val="1"/>
              </a:ext>
            </a:extLst>
          </p:cNvPr>
          <p:cNvSpPr txBox="1"/>
          <p:nvPr/>
        </p:nvSpPr>
        <p:spPr>
          <a:xfrm>
            <a:off x="6194171" y="2987495"/>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42" name="TextBox 41">
            <a:extLst>
              <a:ext uri="{FF2B5EF4-FFF2-40B4-BE49-F238E27FC236}">
                <a16:creationId xmlns:a16="http://schemas.microsoft.com/office/drawing/2014/main" id="{4A72F83C-19DC-7990-2125-EAFC692050CA}"/>
              </a:ext>
              <a:ext uri="{C183D7F6-B498-43B3-948B-1728B52AA6E4}">
                <adec:decorative xmlns:adec="http://schemas.microsoft.com/office/drawing/2017/decorative" val="1"/>
              </a:ext>
            </a:extLst>
          </p:cNvPr>
          <p:cNvSpPr txBox="1"/>
          <p:nvPr/>
        </p:nvSpPr>
        <p:spPr>
          <a:xfrm>
            <a:off x="7483329" y="2993545"/>
            <a:ext cx="603250" cy="123111"/>
          </a:xfrm>
          <a:prstGeom prst="rect">
            <a:avLst/>
          </a:prstGeom>
          <a:ln w="12700">
            <a:miter lim="400000"/>
          </a:ln>
        </p:spPr>
        <p:txBody>
          <a:bodyPr wrap="square" lIns="0" tIns="0" rIns="0" bIns="0" rtlCol="0">
            <a:spAutoFit/>
          </a:bodyPr>
          <a:lstStyle/>
          <a:p>
            <a:r>
              <a:rPr lang="en-US" sz="800" dirty="0">
                <a:latin typeface="+mn-lt"/>
              </a:rPr>
              <a:t>2025</a:t>
            </a:r>
          </a:p>
        </p:txBody>
      </p:sp>
      <p:sp>
        <p:nvSpPr>
          <p:cNvPr id="43" name="TextBox 42">
            <a:extLst>
              <a:ext uri="{FF2B5EF4-FFF2-40B4-BE49-F238E27FC236}">
                <a16:creationId xmlns:a16="http://schemas.microsoft.com/office/drawing/2014/main" id="{9CC3833B-CBC8-1E2F-5FD1-848E7DCD3C54}"/>
              </a:ext>
              <a:ext uri="{C183D7F6-B498-43B3-948B-1728B52AA6E4}">
                <adec:decorative xmlns:adec="http://schemas.microsoft.com/office/drawing/2017/decorative" val="1"/>
              </a:ext>
            </a:extLst>
          </p:cNvPr>
          <p:cNvSpPr txBox="1"/>
          <p:nvPr/>
        </p:nvSpPr>
        <p:spPr>
          <a:xfrm>
            <a:off x="7879970" y="2993545"/>
            <a:ext cx="603250" cy="123111"/>
          </a:xfrm>
          <a:prstGeom prst="rect">
            <a:avLst/>
          </a:prstGeom>
          <a:ln w="12700">
            <a:miter lim="400000"/>
          </a:ln>
        </p:spPr>
        <p:txBody>
          <a:bodyPr wrap="square" lIns="0" tIns="0" rIns="0" bIns="0" rtlCol="0">
            <a:spAutoFit/>
          </a:bodyPr>
          <a:lstStyle/>
          <a:p>
            <a:r>
              <a:rPr lang="en-US" sz="800" dirty="0">
                <a:latin typeface="+mn-lt"/>
              </a:rPr>
              <a:t>2026</a:t>
            </a:r>
          </a:p>
        </p:txBody>
      </p:sp>
      <p:sp>
        <p:nvSpPr>
          <p:cNvPr id="22" name="Oval 21">
            <a:extLst>
              <a:ext uri="{FF2B5EF4-FFF2-40B4-BE49-F238E27FC236}">
                <a16:creationId xmlns:a16="http://schemas.microsoft.com/office/drawing/2014/main" id="{073D537B-77AB-A71D-CD00-4598E39F8E8C}"/>
              </a:ext>
              <a:ext uri="{C183D7F6-B498-43B3-948B-1728B52AA6E4}">
                <adec:decorative xmlns:adec="http://schemas.microsoft.com/office/drawing/2017/decorative" val="1"/>
              </a:ext>
            </a:extLst>
          </p:cNvPr>
          <p:cNvSpPr/>
          <p:nvPr/>
        </p:nvSpPr>
        <p:spPr>
          <a:xfrm>
            <a:off x="6145706" y="108973"/>
            <a:ext cx="182880" cy="182880"/>
          </a:xfrm>
          <a:prstGeom prst="ellipse">
            <a:avLst/>
          </a:prstGeom>
          <a:solidFill>
            <a:srgbClr val="A1E8E8"/>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24" name="TextBox 23">
            <a:extLst>
              <a:ext uri="{FF2B5EF4-FFF2-40B4-BE49-F238E27FC236}">
                <a16:creationId xmlns:a16="http://schemas.microsoft.com/office/drawing/2014/main" id="{D899888E-1540-6648-E75B-0FAE556B96BC}"/>
              </a:ext>
              <a:ext uri="{C183D7F6-B498-43B3-948B-1728B52AA6E4}">
                <adec:decorative xmlns:adec="http://schemas.microsoft.com/office/drawing/2017/decorative" val="1"/>
              </a:ext>
            </a:extLst>
          </p:cNvPr>
          <p:cNvSpPr txBox="1"/>
          <p:nvPr/>
        </p:nvSpPr>
        <p:spPr>
          <a:xfrm>
            <a:off x="2713604" y="124175"/>
            <a:ext cx="1364984"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Europe’s fiscal reboot </a:t>
            </a:r>
          </a:p>
        </p:txBody>
      </p:sp>
      <p:sp>
        <p:nvSpPr>
          <p:cNvPr id="25" name="TextBox 24">
            <a:extLst>
              <a:ext uri="{FF2B5EF4-FFF2-40B4-BE49-F238E27FC236}">
                <a16:creationId xmlns:a16="http://schemas.microsoft.com/office/drawing/2014/main" id="{CDF26A31-4118-3068-0FC8-51EFBB919BCD}"/>
              </a:ext>
              <a:ext uri="{C183D7F6-B498-43B3-948B-1728B52AA6E4}">
                <adec:decorative xmlns:adec="http://schemas.microsoft.com/office/drawing/2017/decorative" val="1"/>
              </a:ext>
            </a:extLst>
          </p:cNvPr>
          <p:cNvSpPr txBox="1"/>
          <p:nvPr/>
        </p:nvSpPr>
        <p:spPr>
          <a:xfrm>
            <a:off x="4626208" y="124175"/>
            <a:ext cx="1595482"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Japan’s value unlock</a:t>
            </a:r>
          </a:p>
        </p:txBody>
      </p:sp>
      <p:sp>
        <p:nvSpPr>
          <p:cNvPr id="26" name="Oval 25">
            <a:extLst>
              <a:ext uri="{FF2B5EF4-FFF2-40B4-BE49-F238E27FC236}">
                <a16:creationId xmlns:a16="http://schemas.microsoft.com/office/drawing/2014/main" id="{C7A077AF-224D-EB72-F46B-E14FE821A0C3}"/>
              </a:ext>
              <a:ext uri="{C183D7F6-B498-43B3-948B-1728B52AA6E4}">
                <adec:decorative xmlns:adec="http://schemas.microsoft.com/office/drawing/2017/decorative" val="1"/>
              </a:ext>
            </a:extLst>
          </p:cNvPr>
          <p:cNvSpPr/>
          <p:nvPr/>
        </p:nvSpPr>
        <p:spPr>
          <a:xfrm>
            <a:off x="434640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7" name="Oval 36">
            <a:extLst>
              <a:ext uri="{FF2B5EF4-FFF2-40B4-BE49-F238E27FC236}">
                <a16:creationId xmlns:a16="http://schemas.microsoft.com/office/drawing/2014/main" id="{65EA2AE4-7A90-D1C4-0618-5CEAD3CDBCC7}"/>
              </a:ext>
              <a:ext uri="{C183D7F6-B498-43B3-948B-1728B52AA6E4}">
                <adec:decorative xmlns:adec="http://schemas.microsoft.com/office/drawing/2017/decorative" val="1"/>
              </a:ext>
            </a:extLst>
          </p:cNvPr>
          <p:cNvSpPr/>
          <p:nvPr/>
        </p:nvSpPr>
        <p:spPr>
          <a:xfrm>
            <a:off x="2433384" y="10967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6" name="Slide Number Placeholder 5">
            <a:extLst>
              <a:ext uri="{FF2B5EF4-FFF2-40B4-BE49-F238E27FC236}">
                <a16:creationId xmlns:a16="http://schemas.microsoft.com/office/drawing/2014/main" id="{F1DD3191-AC02-F0B7-F758-AB068416D149}"/>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25</a:t>
            </a:fld>
            <a:endParaRPr lang="en-US" sz="800" dirty="0"/>
          </a:p>
        </p:txBody>
      </p:sp>
      <p:sp>
        <p:nvSpPr>
          <p:cNvPr id="14" name="TextBox 13">
            <a:extLst>
              <a:ext uri="{FF2B5EF4-FFF2-40B4-BE49-F238E27FC236}">
                <a16:creationId xmlns:a16="http://schemas.microsoft.com/office/drawing/2014/main" id="{69BCC76E-7005-4161-51E1-1F578D1E65E5}"/>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40536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17862-5AC2-CAA9-A290-ACCB7A675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D35C4-51BE-69F1-AD91-00481E6084C6}"/>
              </a:ext>
            </a:extLst>
          </p:cNvPr>
          <p:cNvSpPr>
            <a:spLocks noGrp="1"/>
          </p:cNvSpPr>
          <p:nvPr>
            <p:ph type="title"/>
          </p:nvPr>
        </p:nvSpPr>
        <p:spPr/>
        <p:txBody>
          <a:bodyPr/>
          <a:lstStyle/>
          <a:p>
            <a:r>
              <a:rPr lang="en-US" dirty="0"/>
              <a:t>The global leaders of today may not be leaders of tomorrow</a:t>
            </a:r>
          </a:p>
        </p:txBody>
      </p:sp>
      <p:sp>
        <p:nvSpPr>
          <p:cNvPr id="12" name="TextBox 11">
            <a:extLst>
              <a:ext uri="{FF2B5EF4-FFF2-40B4-BE49-F238E27FC236}">
                <a16:creationId xmlns:a16="http://schemas.microsoft.com/office/drawing/2014/main" id="{F698EC20-3BC6-8DD2-BC70-8D68DBD7433A}"/>
              </a:ext>
            </a:extLst>
          </p:cNvPr>
          <p:cNvSpPr txBox="1"/>
          <p:nvPr/>
        </p:nvSpPr>
        <p:spPr>
          <a:xfrm>
            <a:off x="431297" y="986741"/>
            <a:ext cx="4119921" cy="138499"/>
          </a:xfrm>
          <a:prstGeom prst="rect">
            <a:avLst/>
          </a:prstGeom>
          <a:ln w="12700">
            <a:miter lim="400000"/>
          </a:ln>
        </p:spPr>
        <p:txBody>
          <a:bodyPr wrap="square" lIns="0" tIns="0" rIns="0" bIns="0" rtlCol="0">
            <a:spAutoFit/>
          </a:bodyPr>
          <a:lstStyle/>
          <a:p>
            <a:pPr algn="l"/>
            <a:r>
              <a:rPr lang="en-US" sz="900" b="1" dirty="0">
                <a:latin typeface="+mn-lt"/>
              </a:rPr>
              <a:t>The world’s top 10 largest companies by market capitalization (ex Aramco)</a:t>
            </a:r>
          </a:p>
        </p:txBody>
      </p:sp>
      <p:sp>
        <p:nvSpPr>
          <p:cNvPr id="89" name="TextBox 88">
            <a:extLst>
              <a:ext uri="{FF2B5EF4-FFF2-40B4-BE49-F238E27FC236}">
                <a16:creationId xmlns:a16="http://schemas.microsoft.com/office/drawing/2014/main" id="{9BAAD50E-3F40-51AA-15EE-FA7926422089}"/>
              </a:ext>
            </a:extLst>
          </p:cNvPr>
          <p:cNvSpPr txBox="1"/>
          <p:nvPr/>
        </p:nvSpPr>
        <p:spPr>
          <a:xfrm>
            <a:off x="4849053" y="948268"/>
            <a:ext cx="2474843" cy="215444"/>
          </a:xfrm>
          <a:prstGeom prst="rect">
            <a:avLst/>
          </a:prstGeom>
          <a:noFill/>
          <a:ln w="12700">
            <a:miter lim="400000"/>
          </a:ln>
        </p:spPr>
        <p:txBody>
          <a:bodyPr wrap="square" lIns="0">
            <a:spAutoFit/>
          </a:bodyPr>
          <a:lstStyle/>
          <a:p>
            <a:pPr algn="l"/>
            <a:r>
              <a:rPr lang="en-US" sz="800" b="0" i="0" dirty="0">
                <a:solidFill>
                  <a:srgbClr val="222222"/>
                </a:solidFill>
                <a:effectLst/>
                <a:latin typeface="+mj-lt"/>
              </a:rPr>
              <a:t>Stock outpaced market next 10 years </a:t>
            </a:r>
            <a:endParaRPr lang="en-US" sz="800" dirty="0"/>
          </a:p>
        </p:txBody>
      </p:sp>
      <p:sp>
        <p:nvSpPr>
          <p:cNvPr id="90" name="TextBox 89">
            <a:extLst>
              <a:ext uri="{FF2B5EF4-FFF2-40B4-BE49-F238E27FC236}">
                <a16:creationId xmlns:a16="http://schemas.microsoft.com/office/drawing/2014/main" id="{D2A03BEC-C3EE-C54D-BBA4-ABB90DF5CA32}"/>
              </a:ext>
            </a:extLst>
          </p:cNvPr>
          <p:cNvSpPr txBox="1"/>
          <p:nvPr/>
        </p:nvSpPr>
        <p:spPr>
          <a:xfrm>
            <a:off x="7141941" y="948268"/>
            <a:ext cx="1730249" cy="215444"/>
          </a:xfrm>
          <a:prstGeom prst="rect">
            <a:avLst/>
          </a:prstGeom>
          <a:noFill/>
          <a:ln w="12700">
            <a:miter lim="400000"/>
          </a:ln>
        </p:spPr>
        <p:txBody>
          <a:bodyPr wrap="square" lIns="0">
            <a:spAutoFit/>
          </a:bodyPr>
          <a:lstStyle/>
          <a:p>
            <a:pPr algn="l"/>
            <a:r>
              <a:rPr lang="en-US" sz="800" b="0" i="0" dirty="0">
                <a:solidFill>
                  <a:srgbClr val="222222"/>
                </a:solidFill>
                <a:effectLst/>
                <a:latin typeface="+mj-lt"/>
              </a:rPr>
              <a:t>Stock lagged market next 10 years</a:t>
            </a:r>
            <a:endParaRPr lang="en-US" sz="800" dirty="0"/>
          </a:p>
        </p:txBody>
      </p:sp>
      <p:graphicFrame>
        <p:nvGraphicFramePr>
          <p:cNvPr id="11" name="Table 10">
            <a:extLst>
              <a:ext uri="{FF2B5EF4-FFF2-40B4-BE49-F238E27FC236}">
                <a16:creationId xmlns:a16="http://schemas.microsoft.com/office/drawing/2014/main" id="{494CA99A-2B63-C48D-F3C5-44D5732109D6}"/>
              </a:ext>
            </a:extLst>
          </p:cNvPr>
          <p:cNvGraphicFramePr>
            <a:graphicFrameLocks noGrp="1"/>
          </p:cNvGraphicFramePr>
          <p:nvPr/>
        </p:nvGraphicFramePr>
        <p:xfrm>
          <a:off x="425240" y="1155039"/>
          <a:ext cx="8289176" cy="4509668"/>
        </p:xfrm>
        <a:graphic>
          <a:graphicData uri="http://schemas.openxmlformats.org/drawingml/2006/table">
            <a:tbl>
              <a:tblPr firstRow="1"/>
              <a:tblGrid>
                <a:gridCol w="1562735">
                  <a:extLst>
                    <a:ext uri="{9D8B030D-6E8A-4147-A177-3AD203B41FA5}">
                      <a16:colId xmlns:a16="http://schemas.microsoft.com/office/drawing/2014/main" val="3121961842"/>
                    </a:ext>
                  </a:extLst>
                </a:gridCol>
                <a:gridCol w="419265">
                  <a:extLst>
                    <a:ext uri="{9D8B030D-6E8A-4147-A177-3AD203B41FA5}">
                      <a16:colId xmlns:a16="http://schemas.microsoft.com/office/drawing/2014/main" val="1238463115"/>
                    </a:ext>
                  </a:extLst>
                </a:gridCol>
                <a:gridCol w="1184541">
                  <a:extLst>
                    <a:ext uri="{9D8B030D-6E8A-4147-A177-3AD203B41FA5}">
                      <a16:colId xmlns:a16="http://schemas.microsoft.com/office/drawing/2014/main" val="20002"/>
                    </a:ext>
                  </a:extLst>
                </a:gridCol>
                <a:gridCol w="419265">
                  <a:extLst>
                    <a:ext uri="{9D8B030D-6E8A-4147-A177-3AD203B41FA5}">
                      <a16:colId xmlns:a16="http://schemas.microsoft.com/office/drawing/2014/main" val="3142306110"/>
                    </a:ext>
                  </a:extLst>
                </a:gridCol>
                <a:gridCol w="1184541">
                  <a:extLst>
                    <a:ext uri="{9D8B030D-6E8A-4147-A177-3AD203B41FA5}">
                      <a16:colId xmlns:a16="http://schemas.microsoft.com/office/drawing/2014/main" val="3891920022"/>
                    </a:ext>
                  </a:extLst>
                </a:gridCol>
                <a:gridCol w="419265">
                  <a:extLst>
                    <a:ext uri="{9D8B030D-6E8A-4147-A177-3AD203B41FA5}">
                      <a16:colId xmlns:a16="http://schemas.microsoft.com/office/drawing/2014/main" val="3440193047"/>
                    </a:ext>
                  </a:extLst>
                </a:gridCol>
                <a:gridCol w="970055">
                  <a:extLst>
                    <a:ext uri="{9D8B030D-6E8A-4147-A177-3AD203B41FA5}">
                      <a16:colId xmlns:a16="http://schemas.microsoft.com/office/drawing/2014/main" val="20004"/>
                    </a:ext>
                  </a:extLst>
                </a:gridCol>
                <a:gridCol w="380489">
                  <a:extLst>
                    <a:ext uri="{9D8B030D-6E8A-4147-A177-3AD203B41FA5}">
                      <a16:colId xmlns:a16="http://schemas.microsoft.com/office/drawing/2014/main" val="833214850"/>
                    </a:ext>
                  </a:extLst>
                </a:gridCol>
                <a:gridCol w="908263">
                  <a:extLst>
                    <a:ext uri="{9D8B030D-6E8A-4147-A177-3AD203B41FA5}">
                      <a16:colId xmlns:a16="http://schemas.microsoft.com/office/drawing/2014/main" val="20006"/>
                    </a:ext>
                  </a:extLst>
                </a:gridCol>
                <a:gridCol w="840757">
                  <a:extLst>
                    <a:ext uri="{9D8B030D-6E8A-4147-A177-3AD203B41FA5}">
                      <a16:colId xmlns:a16="http://schemas.microsoft.com/office/drawing/2014/main" val="4018396876"/>
                    </a:ext>
                  </a:extLst>
                </a:gridCol>
              </a:tblGrid>
              <a:tr h="228406">
                <a:tc gridSpan="2">
                  <a:txBody>
                    <a:bodyPr/>
                    <a:lstStyle/>
                    <a:p>
                      <a:pPr algn="ctr" fontAlgn="b">
                        <a:lnSpc>
                          <a:spcPts val="1300"/>
                        </a:lnSpc>
                      </a:pPr>
                      <a:r>
                        <a:rPr lang="en-US" sz="1200" b="1" i="0" u="none" strike="noStrike" dirty="0">
                          <a:solidFill>
                            <a:schemeClr val="tx1"/>
                          </a:solidFill>
                          <a:effectLst/>
                          <a:latin typeface="+mn-lt"/>
                        </a:rPr>
                        <a:t>1980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300"/>
                        </a:lnSpc>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D72"/>
                    </a:solidFill>
                  </a:tcPr>
                </a:tc>
                <a:tc gridSpan="2">
                  <a:txBody>
                    <a:bodyPr/>
                    <a:lstStyle/>
                    <a:p>
                      <a:pPr algn="ctr" fontAlgn="b">
                        <a:lnSpc>
                          <a:spcPts val="1340"/>
                        </a:lnSpc>
                      </a:pPr>
                      <a:r>
                        <a:rPr lang="en-US" sz="1200" b="1" i="0" u="none" strike="noStrike" dirty="0">
                          <a:solidFill>
                            <a:schemeClr val="tx1"/>
                          </a:solidFill>
                          <a:effectLst/>
                          <a:latin typeface="+mn-lt"/>
                        </a:rPr>
                        <a:t>1990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340"/>
                        </a:lnSpc>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2BD"/>
                    </a:solidFill>
                  </a:tcPr>
                </a:tc>
                <a:tc gridSpan="2">
                  <a:txBody>
                    <a:bodyPr/>
                    <a:lstStyle/>
                    <a:p>
                      <a:pPr marL="0" marR="0" lvl="0" indent="0" algn="ctr" defTabSz="228600" eaLnBrk="1" fontAlgn="b" latinLnBrk="0" hangingPunct="1">
                        <a:lnSpc>
                          <a:spcPts val="1300"/>
                        </a:lnSpc>
                        <a:spcBef>
                          <a:spcPts val="600"/>
                        </a:spcBef>
                        <a:spcAft>
                          <a:spcPts val="0"/>
                        </a:spcAft>
                        <a:buClrTx/>
                        <a:buSzTx/>
                        <a:buFontTx/>
                        <a:buNone/>
                        <a:tabLst/>
                        <a:defRPr/>
                      </a:pPr>
                      <a:r>
                        <a:rPr lang="en-US" sz="1200" b="1" i="0" u="none" strike="noStrike" dirty="0">
                          <a:solidFill>
                            <a:schemeClr val="tx1"/>
                          </a:solidFill>
                          <a:effectLst/>
                          <a:latin typeface="+mn-lt"/>
                        </a:rPr>
                        <a:t>2000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300"/>
                        </a:lnSpc>
                        <a:spcBef>
                          <a:spcPts val="600"/>
                        </a:spcBef>
                        <a:spcAft>
                          <a:spcPts val="0"/>
                        </a:spcAft>
                        <a:buClrTx/>
                        <a:buSzTx/>
                        <a:buFontTx/>
                        <a:buNone/>
                        <a:tabLst/>
                        <a:defRPr/>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E77"/>
                    </a:solidFill>
                  </a:tcPr>
                </a:tc>
                <a:tc gridSpan="2">
                  <a:txBody>
                    <a:bodyPr/>
                    <a:lstStyle/>
                    <a:p>
                      <a:pPr marL="0" marR="0" lvl="0" indent="0" algn="ctr" defTabSz="228600" eaLnBrk="1" fontAlgn="b" latinLnBrk="0" hangingPunct="1">
                        <a:lnSpc>
                          <a:spcPts val="1340"/>
                        </a:lnSpc>
                        <a:spcBef>
                          <a:spcPts val="600"/>
                        </a:spcBef>
                        <a:spcAft>
                          <a:spcPts val="0"/>
                        </a:spcAft>
                        <a:buClrTx/>
                        <a:buSzTx/>
                        <a:buFontTx/>
                        <a:buNone/>
                        <a:tabLst/>
                        <a:defRPr/>
                      </a:pPr>
                      <a:r>
                        <a:rPr lang="en-US" sz="1200" b="1" i="0" u="none" strike="noStrike" dirty="0">
                          <a:solidFill>
                            <a:schemeClr val="tx1"/>
                          </a:solidFill>
                          <a:effectLst/>
                          <a:latin typeface="+mn-lt"/>
                        </a:rPr>
                        <a:t>2010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340"/>
                        </a:lnSpc>
                        <a:spcBef>
                          <a:spcPts val="600"/>
                        </a:spcBef>
                        <a:spcAft>
                          <a:spcPts val="0"/>
                        </a:spcAft>
                        <a:buClrTx/>
                        <a:buSzTx/>
                        <a:buFontTx/>
                        <a:buNone/>
                        <a:tabLst/>
                        <a:defRPr/>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rowSpan="2">
                  <a:txBody>
                    <a:bodyPr/>
                    <a:lstStyle/>
                    <a:p>
                      <a:pPr algn="ctr" fontAlgn="b">
                        <a:lnSpc>
                          <a:spcPts val="1340"/>
                        </a:lnSpc>
                      </a:pPr>
                      <a:r>
                        <a:rPr lang="en-US" sz="1200" b="1" i="0" u="none" strike="noStrike" dirty="0">
                          <a:solidFill>
                            <a:schemeClr val="tx1"/>
                          </a:solidFill>
                          <a:effectLst/>
                          <a:latin typeface="+mn-lt"/>
                        </a:rPr>
                        <a:t>2020</a:t>
                      </a:r>
                      <a:br>
                        <a:rPr lang="en-US" sz="1200" b="1" i="0" u="none" strike="noStrike" dirty="0">
                          <a:solidFill>
                            <a:schemeClr val="tx1"/>
                          </a:solidFill>
                          <a:effectLst/>
                          <a:latin typeface="+mn-lt"/>
                        </a:rPr>
                      </a:br>
                      <a:r>
                        <a:rPr lang="en-US" sz="800" b="0" i="0" u="none" strike="noStrike" dirty="0">
                          <a:solidFill>
                            <a:schemeClr val="tx1"/>
                          </a:solidFill>
                          <a:effectLst/>
                          <a:latin typeface="+mn-lt"/>
                        </a:rPr>
                        <a:t>Tech offers a new frontier</a:t>
                      </a:r>
                    </a:p>
                  </a:txBody>
                  <a:tcPr marL="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lnSpc>
                          <a:spcPts val="1340"/>
                        </a:lnSpc>
                      </a:pPr>
                      <a:r>
                        <a:rPr lang="en-US" sz="1200" b="1" i="0" u="none" strike="noStrike" dirty="0">
                          <a:solidFill>
                            <a:schemeClr val="tx1"/>
                          </a:solidFill>
                          <a:effectLst/>
                          <a:latin typeface="+mn-lt"/>
                        </a:rPr>
                        <a:t>2024</a:t>
                      </a:r>
                      <a:br>
                        <a:rPr lang="en-US" sz="1200" b="1" i="0" u="none" strike="noStrike" dirty="0">
                          <a:solidFill>
                            <a:schemeClr val="tx1"/>
                          </a:solidFill>
                          <a:effectLst/>
                          <a:latin typeface="+mn-lt"/>
                        </a:rPr>
                      </a:br>
                      <a:r>
                        <a:rPr lang="en-US" sz="800" b="0" i="0" u="none" strike="noStrike" dirty="0">
                          <a:solidFill>
                            <a:schemeClr val="tx1"/>
                          </a:solidFill>
                          <a:effectLst/>
                          <a:latin typeface="+mn-lt"/>
                        </a:rPr>
                        <a:t>U.S. leads innovation</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309936"/>
                  </a:ext>
                </a:extLst>
              </a:tr>
              <a:tr h="226855">
                <a:tc gridSpan="2">
                  <a:txBody>
                    <a:bodyPr/>
                    <a:lstStyle/>
                    <a:p>
                      <a:pPr algn="ctr" fontAlgn="b">
                        <a:lnSpc>
                          <a:spcPts val="1200"/>
                        </a:lnSpc>
                      </a:pPr>
                      <a:r>
                        <a:rPr lang="en-US" sz="800" b="0" i="0" u="none" strike="noStrike" cap="none" spc="0" baseline="0" dirty="0">
                          <a:ln>
                            <a:noFill/>
                          </a:ln>
                          <a:solidFill>
                            <a:schemeClr val="tx1"/>
                          </a:solidFill>
                          <a:effectLst/>
                          <a:uFillTx/>
                          <a:latin typeface="+mn-lt"/>
                          <a:ea typeface="+mn-ea"/>
                          <a:cs typeface="+mn-cs"/>
                          <a:sym typeface="Avenir Next LT Com Regular"/>
                        </a:rPr>
                        <a:t>Oil crowned king</a:t>
                      </a:r>
                      <a:endParaRPr lang="en-US" sz="800" b="0" i="0" u="none" strike="noStrike" dirty="0">
                        <a:solidFill>
                          <a:schemeClr val="tx1"/>
                        </a:solidFill>
                        <a:effectLst/>
                        <a:latin typeface="AvenirNext LT Com Regular" panose="020B0503020202020204" pitchFamily="34" charset="0"/>
                      </a:endParaRPr>
                    </a:p>
                  </a:txBody>
                  <a:tcPr marL="45720" marR="0" marT="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200"/>
                        </a:lnSpc>
                      </a:pPr>
                      <a:endParaRPr lang="en-US" sz="900" b="0" i="0" u="none" strike="noStrike" dirty="0">
                        <a:solidFill>
                          <a:srgbClr val="000000"/>
                        </a:solidFill>
                        <a:effectLst/>
                        <a:latin typeface="AvenirNext LT Com Regular" panose="020B0503020202020204" pitchFamily="34" charset="0"/>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D72"/>
                    </a:solidFill>
                  </a:tcPr>
                </a:tc>
                <a:tc gridSpan="2">
                  <a:txBody>
                    <a:bodyPr/>
                    <a:lstStyle/>
                    <a:p>
                      <a:pPr algn="ctr" fontAlgn="b">
                        <a:lnSpc>
                          <a:spcPts val="1200"/>
                        </a:lnSpc>
                      </a:pPr>
                      <a:r>
                        <a:rPr lang="en-US" sz="800" b="0" i="0" u="none" strike="noStrike" dirty="0">
                          <a:solidFill>
                            <a:schemeClr val="tx1"/>
                          </a:solidFill>
                          <a:effectLst/>
                          <a:latin typeface="+mn-lt"/>
                        </a:rPr>
                        <a:t>Japan leads the way</a:t>
                      </a:r>
                      <a:endParaRPr lang="en-US" sz="800" b="0" i="0" u="none" strike="noStrike" dirty="0">
                        <a:solidFill>
                          <a:schemeClr val="tx1"/>
                        </a:solidFill>
                        <a:effectLst/>
                        <a:latin typeface="AvenirNext LT Com Regular" panose="020B0503020202020204" pitchFamily="34" charset="0"/>
                      </a:endParaRPr>
                    </a:p>
                  </a:txBody>
                  <a:tcPr marL="45720" marR="0" marT="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200"/>
                        </a:lnSpc>
                      </a:pPr>
                      <a:endParaRPr lang="en-US" sz="900" b="0" i="0" u="none" strike="noStrike" dirty="0">
                        <a:solidFill>
                          <a:srgbClr val="000000"/>
                        </a:solidFill>
                        <a:effectLst/>
                        <a:latin typeface="AvenirNext LT Com Regular" panose="020B0503020202020204" pitchFamily="34" charset="0"/>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A2BD"/>
                    </a:solidFill>
                  </a:tcPr>
                </a:tc>
                <a:tc gridSpan="2">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800" b="0" i="0" u="none" strike="noStrike" dirty="0">
                          <a:solidFill>
                            <a:schemeClr val="tx1"/>
                          </a:solidFill>
                          <a:effectLst/>
                          <a:latin typeface="+mn-lt"/>
                        </a:rPr>
                        <a:t>Dot-com bubbles end</a:t>
                      </a:r>
                    </a:p>
                  </a:txBody>
                  <a:tcPr marL="45720" marR="0" marT="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200"/>
                        </a:lnSpc>
                        <a:spcBef>
                          <a:spcPts val="600"/>
                        </a:spcBef>
                        <a:spcAft>
                          <a:spcPts val="0"/>
                        </a:spcAft>
                        <a:buClrTx/>
                        <a:buSzTx/>
                        <a:buFontTx/>
                        <a:buNone/>
                        <a:tabLst/>
                        <a:defRPr/>
                      </a:pPr>
                      <a:endParaRPr lang="en-US" sz="900" b="1" i="0" u="none" strike="noStrike" dirty="0">
                        <a:solidFill>
                          <a:schemeClr val="bg1"/>
                        </a:solidFill>
                        <a:effectLst/>
                        <a:latin typeface="+mn-lt"/>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8E77"/>
                    </a:solidFill>
                  </a:tcPr>
                </a:tc>
                <a:tc gridSpan="2">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800" b="0" i="0" u="none" strike="noStrike" dirty="0">
                          <a:solidFill>
                            <a:schemeClr val="tx1"/>
                          </a:solidFill>
                          <a:effectLst/>
                          <a:latin typeface="+mn-lt"/>
                        </a:rPr>
                        <a:t>China dominates global trade</a:t>
                      </a:r>
                    </a:p>
                  </a:txBody>
                  <a:tcPr marL="45720" marR="0" marT="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200"/>
                        </a:lnSpc>
                        <a:spcBef>
                          <a:spcPts val="600"/>
                        </a:spcBef>
                        <a:spcAft>
                          <a:spcPts val="0"/>
                        </a:spcAft>
                        <a:buClrTx/>
                        <a:buSzTx/>
                        <a:buFontTx/>
                        <a:buNone/>
                        <a:tabLst/>
                        <a:defRPr/>
                      </a:pPr>
                      <a:endParaRPr lang="en-US" sz="900" b="0" i="0" u="none" strike="noStrike" dirty="0">
                        <a:solidFill>
                          <a:schemeClr val="tx1"/>
                        </a:solidFill>
                        <a:effectLst/>
                        <a:latin typeface="+mn-lt"/>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6A59"/>
                    </a:solidFill>
                  </a:tcPr>
                </a:tc>
                <a:tc vMerge="1">
                  <a:txBody>
                    <a:bodyPr/>
                    <a:lstStyle/>
                    <a:p>
                      <a:endParaRPr/>
                    </a:p>
                  </a:txBody>
                  <a:tcPr marL="45720" marR="0" marT="36576">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45720" marR="0" marT="36576">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193644"/>
                  </a:ext>
                </a:extLst>
              </a:tr>
              <a:tr h="342609">
                <a:tc>
                  <a:txBody>
                    <a:bodyPr/>
                    <a:lstStyle/>
                    <a:p>
                      <a:pPr algn="ctr" fontAlgn="b"/>
                      <a:r>
                        <a:rPr lang="en-US" sz="80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80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80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80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80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28600" eaLnBrk="1" fontAlgn="b" latinLnBrk="0" hangingPunct="1">
                        <a:lnSpc>
                          <a:spcPts val="1100"/>
                        </a:lnSpc>
                        <a:spcBef>
                          <a:spcPts val="600"/>
                        </a:spcBef>
                        <a:spcAft>
                          <a:spcPts val="0"/>
                        </a:spcAft>
                        <a:buClrTx/>
                        <a:buSzTx/>
                        <a:buFontTx/>
                        <a:buNone/>
                        <a:tabLst/>
                        <a:defRPr/>
                      </a:pPr>
                      <a:r>
                        <a:rPr lang="en-US" sz="80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899091"/>
                  </a:ext>
                </a:extLst>
              </a:tr>
              <a:tr h="296079">
                <a:tc>
                  <a:txBody>
                    <a:bodyPr/>
                    <a:lstStyle/>
                    <a:p>
                      <a:pPr algn="l" fontAlgn="b"/>
                      <a:r>
                        <a:rPr lang="en-US" sz="800" u="none" strike="noStrike" dirty="0">
                          <a:effectLst/>
                          <a:latin typeface="+mn-lt"/>
                        </a:rPr>
                        <a:t>IBM</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5.2%</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IBM</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12.3%</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Microsoft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-2.4%</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Exxon Mobil</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-2.0%</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Apple</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Apple</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437">
                <a:tc>
                  <a:txBody>
                    <a:bodyPr/>
                    <a:lstStyle/>
                    <a:p>
                      <a:pPr algn="l" fontAlgn="b"/>
                      <a:r>
                        <a:rPr lang="en-US" sz="800" u="none" strike="noStrike" dirty="0">
                          <a:effectLst/>
                          <a:latin typeface="+mn-lt"/>
                        </a:rPr>
                        <a:t>Exxon</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9.9%</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Exxon </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15.2%</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Cisco Systems</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-9.5%</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PetroChina</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-10.2%</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Microsoft</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NVIDIA</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5437">
                <a:tc>
                  <a:txBody>
                    <a:bodyPr/>
                    <a:lstStyle/>
                    <a:p>
                      <a:pPr algn="l" fontAlgn="b"/>
                      <a:r>
                        <a:rPr lang="en-US" sz="800" u="none" strike="noStrike" dirty="0">
                          <a:effectLst/>
                          <a:latin typeface="+mn-lt"/>
                        </a:rPr>
                        <a:t>AT&amp;T</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u="none" strike="noStrike" dirty="0">
                          <a:solidFill>
                            <a:schemeClr val="tx1"/>
                          </a:solidFill>
                          <a:effectLst/>
                          <a:latin typeface="+mn-lt"/>
                        </a:rPr>
                        <a:t>16.6%</a:t>
                      </a:r>
                      <a:endParaRPr lang="en-US" sz="800" b="1"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Industrial Bank of Japan</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-10.6%</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General Electric</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-6.9%</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Apple</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29.6%</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Amazon</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Microsoft</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97609"/>
                  </a:ext>
                </a:extLst>
              </a:tr>
              <a:tr h="296079">
                <a:tc>
                  <a:txBody>
                    <a:bodyPr/>
                    <a:lstStyle/>
                    <a:p>
                      <a:pPr algn="l" fontAlgn="b"/>
                      <a:r>
                        <a:rPr lang="en-US" sz="800" u="none" strike="noStrike" dirty="0">
                          <a:effectLst/>
                          <a:latin typeface="+mn-lt"/>
                        </a:rPr>
                        <a:t>Standard Oil of Indiana</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2.7%</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Fuji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-8.3%</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Intel </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-8.4%</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BHP Group</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1.6%</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Alphabet</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Amazon</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774645"/>
                  </a:ext>
                </a:extLst>
              </a:tr>
              <a:tr h="296079">
                <a:tc>
                  <a:txBody>
                    <a:bodyPr/>
                    <a:lstStyle/>
                    <a:p>
                      <a:pPr algn="l" fontAlgn="b"/>
                      <a:r>
                        <a:rPr lang="en-US" sz="800" u="none" strike="noStrike" dirty="0">
                          <a:effectLst/>
                          <a:latin typeface="+mn-lt"/>
                        </a:rPr>
                        <a:t>Standard Oil of California</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3.9%</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General Electric</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27.5%</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Vodafone Group</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-6.3%</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Microsoft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25.9%</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Tencent</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Alphabet</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823039"/>
                  </a:ext>
                </a:extLst>
              </a:tr>
              <a:tr h="296079">
                <a:tc>
                  <a:txBody>
                    <a:bodyPr/>
                    <a:lstStyle/>
                    <a:p>
                      <a:pPr algn="l" fontAlgn="b"/>
                      <a:r>
                        <a:rPr lang="en-US" sz="800" u="none" strike="noStrike" dirty="0">
                          <a:effectLst/>
                          <a:latin typeface="+mn-lt"/>
                        </a:rPr>
                        <a:t>British Petroleum</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7.1%</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Philip Morris</a:t>
                      </a:r>
                      <a:br>
                        <a:rPr lang="en-US" sz="800" b="0" i="0" u="none" strike="noStrike" dirty="0">
                          <a:solidFill>
                            <a:schemeClr val="tx1"/>
                          </a:solidFill>
                          <a:effectLst/>
                          <a:latin typeface="+mn-lt"/>
                        </a:rPr>
                      </a:br>
                      <a:r>
                        <a:rPr lang="en-US" sz="800" b="0" i="0" u="none" strike="noStrike" dirty="0">
                          <a:solidFill>
                            <a:schemeClr val="tx1"/>
                          </a:solidFill>
                          <a:effectLst/>
                          <a:latin typeface="+mn-lt"/>
                        </a:rPr>
                        <a:t>Companies</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13.6%</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Exxon Mobil</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7.9%</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38D93"/>
                    </a:solidFill>
                  </a:tcPr>
                </a:tc>
                <a:tc>
                  <a:txBody>
                    <a:bodyPr/>
                    <a:lstStyle/>
                    <a:p>
                      <a:pPr algn="l" fontAlgn="b">
                        <a:lnSpc>
                          <a:spcPts val="1100"/>
                        </a:lnSpc>
                      </a:pPr>
                      <a:r>
                        <a:rPr lang="en-US" sz="800" b="0" i="0" u="none" strike="noStrike" dirty="0">
                          <a:solidFill>
                            <a:schemeClr val="tx1"/>
                          </a:solidFill>
                          <a:effectLst/>
                          <a:latin typeface="+mn-lt"/>
                        </a:rPr>
                        <a:t>ICBC</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4.1%</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Tesla</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Meta</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601179"/>
                  </a:ext>
                </a:extLst>
              </a:tr>
              <a:tr h="365437">
                <a:tc>
                  <a:txBody>
                    <a:bodyPr/>
                    <a:lstStyle/>
                    <a:p>
                      <a:pPr algn="l" fontAlgn="b"/>
                      <a:r>
                        <a:rPr lang="en-US" sz="800" u="none" strike="noStrike" dirty="0">
                          <a:effectLst/>
                          <a:latin typeface="+mn-lt"/>
                        </a:rPr>
                        <a:t>Atlantic Richfield</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6.9%</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Sakura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-7.3%</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Deutsche Telekom</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-13.9%</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Petrobras</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-10.0%</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Facebook</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Tesla</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9347913"/>
                  </a:ext>
                </a:extLst>
              </a:tr>
              <a:tr h="380169">
                <a:tc>
                  <a:txBody>
                    <a:bodyPr/>
                    <a:lstStyle/>
                    <a:p>
                      <a:pPr algn="l" fontAlgn="b"/>
                      <a:r>
                        <a:rPr lang="en-US" sz="800" u="none" strike="noStrike" dirty="0">
                          <a:effectLst/>
                          <a:latin typeface="+mn-lt"/>
                        </a:rPr>
                        <a:t>General Electric</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u="none" strike="noStrike" dirty="0">
                          <a:solidFill>
                            <a:schemeClr val="tx1"/>
                          </a:solidFill>
                          <a:effectLst/>
                          <a:latin typeface="+mn-lt"/>
                        </a:rPr>
                        <a:t>14.1%</a:t>
                      </a:r>
                      <a:endParaRPr lang="en-US" sz="800" b="1"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Sumitomo Mitsui Banking</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-3.2%</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Nokia</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-10.5%</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China Construction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3.8%</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Alibaba</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Broadcom</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163012"/>
                  </a:ext>
                </a:extLst>
              </a:tr>
              <a:tr h="296079">
                <a:tc>
                  <a:txBody>
                    <a:bodyPr/>
                    <a:lstStyle/>
                    <a:p>
                      <a:pPr algn="l" fontAlgn="b"/>
                      <a:r>
                        <a:rPr lang="en-US" sz="800" u="none" strike="noStrike" dirty="0">
                          <a:effectLst/>
                          <a:latin typeface="+mn-lt"/>
                        </a:rPr>
                        <a:t>General Motors</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4.9%</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Dai-Ichi Kangyo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-6.4%</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NTT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-9.7%</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Shell</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-0.9%</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Samsung</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JPMorgan Chase</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39294"/>
                  </a:ext>
                </a:extLst>
              </a:tr>
              <a:tr h="296079">
                <a:tc>
                  <a:txBody>
                    <a:bodyPr/>
                    <a:lstStyle/>
                    <a:p>
                      <a:pPr algn="l" fontAlgn="b"/>
                      <a:r>
                        <a:rPr lang="en-US" sz="800" u="none" strike="noStrike" dirty="0">
                          <a:effectLst/>
                          <a:latin typeface="+mn-lt"/>
                        </a:rPr>
                        <a:t>Royal Dutch Petroleum</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12.2%</a:t>
                      </a:r>
                      <a:endParaRPr lang="en-US" sz="800" b="0" i="0" u="none" strike="noStrike" dirty="0">
                        <a:solidFill>
                          <a:schemeClr val="tx1"/>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Toyota</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11.1%</a:t>
                      </a:r>
                    </a:p>
                  </a:txBody>
                  <a:tcPr marL="0" marR="64008"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Wal-Mart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2.2%</a:t>
                      </a: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Nestlé</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10.5%</a:t>
                      </a: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TSMC</a:t>
                      </a:r>
                    </a:p>
                  </a:txBody>
                  <a:tcPr marL="36576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Eli Lilly</a:t>
                      </a:r>
                    </a:p>
                  </a:txBody>
                  <a:tcPr marL="32004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146953"/>
                  </a:ext>
                </a:extLst>
              </a:tr>
              <a:tr h="296079">
                <a:tc>
                  <a:txBody>
                    <a:bodyPr/>
                    <a:lstStyle/>
                    <a:p>
                      <a:pPr algn="l" fontAlgn="b"/>
                      <a:r>
                        <a:rPr lang="en-US" sz="800" b="1" u="none" strike="noStrike" dirty="0">
                          <a:effectLst/>
                          <a:latin typeface="+mn-lt"/>
                        </a:rPr>
                        <a:t>MSCI World Index</a:t>
                      </a:r>
                      <a:endParaRPr lang="en-US" sz="800" b="1" i="0" u="none" strike="noStrike" dirty="0">
                        <a:solidFill>
                          <a:srgbClr val="000000"/>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u="none" strike="noStrike" dirty="0">
                          <a:effectLst/>
                          <a:latin typeface="+mn-lt"/>
                        </a:rPr>
                        <a:t>13.9%</a:t>
                      </a:r>
                      <a:endParaRPr lang="en-US" sz="800" b="1" i="0" u="none" strike="noStrike" dirty="0">
                        <a:solidFill>
                          <a:srgbClr val="000000"/>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1" u="none" strike="noStrike" dirty="0">
                          <a:effectLst/>
                          <a:latin typeface="+mn-lt"/>
                        </a:rPr>
                        <a:t>MSCI World Index</a:t>
                      </a:r>
                      <a:endParaRPr lang="en-US" sz="800" b="1"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u="none" strike="noStrike" dirty="0">
                          <a:effectLst/>
                          <a:latin typeface="+mn-lt"/>
                        </a:rPr>
                        <a:t>11.9%</a:t>
                      </a:r>
                      <a:endParaRPr lang="en-US" sz="800" b="1" i="0" u="none" strike="noStrike" dirty="0">
                        <a:solidFill>
                          <a:srgbClr val="000000"/>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763" indent="0" algn="l" fontAlgn="b">
                        <a:tabLst/>
                      </a:pPr>
                      <a:r>
                        <a:rPr lang="en-US" sz="800" b="1" u="none" strike="noStrike" dirty="0">
                          <a:effectLst/>
                          <a:latin typeface="+mn-lt"/>
                        </a:rPr>
                        <a:t>MSCI World Index</a:t>
                      </a:r>
                      <a:endParaRPr lang="en-US" sz="800" b="1"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u="none" strike="noStrike" dirty="0">
                          <a:effectLst/>
                          <a:latin typeface="+mn-lt"/>
                        </a:rPr>
                        <a:t>0.0%</a:t>
                      </a:r>
                      <a:endParaRPr lang="en-US" sz="800" b="1" i="0" u="none" strike="noStrike" dirty="0">
                        <a:solidFill>
                          <a:srgbClr val="000000"/>
                        </a:solidFill>
                        <a:effectLst/>
                        <a:latin typeface="+mn-lt"/>
                      </a:endParaRPr>
                    </a:p>
                  </a:txBody>
                  <a:tcPr marL="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1" u="none" strike="noStrike" dirty="0">
                          <a:effectLst/>
                          <a:latin typeface="+mn-lt"/>
                        </a:rPr>
                        <a:t>MSCI World Index</a:t>
                      </a:r>
                      <a:endParaRPr lang="en-US" sz="800" b="1"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u="none" strike="noStrike" dirty="0">
                          <a:effectLst/>
                          <a:latin typeface="+mn-lt"/>
                        </a:rPr>
                        <a:t>9.1%</a:t>
                      </a:r>
                      <a:endParaRPr lang="en-US" sz="800" b="1" i="0" u="none" strike="noStrike" dirty="0">
                        <a:solidFill>
                          <a:srgbClr val="000000"/>
                        </a:solidFill>
                        <a:effectLst/>
                        <a:latin typeface="+mn-lt"/>
                      </a:endParaRPr>
                    </a:p>
                  </a:txBody>
                  <a:tcPr marL="0" marR="36576"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endParaRPr lang="en-US" sz="900" b="0" i="0" u="none" strike="noStrike" dirty="0">
                        <a:solidFill>
                          <a:schemeClr val="tx1"/>
                        </a:solidFill>
                        <a:effectLst/>
                        <a:latin typeface="+mn-lt"/>
                      </a:endParaRPr>
                    </a:p>
                  </a:txBody>
                  <a:tcPr marL="22860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endParaRPr lang="en-US" sz="900" b="0" i="0" u="none" strike="noStrike" dirty="0">
                        <a:solidFill>
                          <a:schemeClr val="tx1"/>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268268"/>
                  </a:ext>
                </a:extLst>
              </a:tr>
            </a:tbl>
          </a:graphicData>
        </a:graphic>
      </p:graphicFrame>
      <p:sp>
        <p:nvSpPr>
          <p:cNvPr id="5" name="Footer Placeholder 4">
            <a:extLst>
              <a:ext uri="{FF2B5EF4-FFF2-40B4-BE49-F238E27FC236}">
                <a16:creationId xmlns:a16="http://schemas.microsoft.com/office/drawing/2014/main" id="{FDFC25F8-6CD1-5F03-2523-56F14E7A1094}"/>
              </a:ext>
            </a:extLst>
          </p:cNvPr>
          <p:cNvSpPr>
            <a:spLocks noGrp="1"/>
          </p:cNvSpPr>
          <p:nvPr>
            <p:ph type="ftr" sz="quarter" idx="10"/>
          </p:nvPr>
        </p:nvSpPr>
        <p:spPr>
          <a:xfrm>
            <a:off x="422770" y="5593492"/>
            <a:ext cx="8289176" cy="654908"/>
          </a:xfrm>
        </p:spPr>
        <p:txBody>
          <a:bodyPr/>
          <a:lstStyle/>
          <a:p>
            <a:pPr marL="7938"/>
            <a:r>
              <a:rPr lang="en-US" dirty="0"/>
              <a:t>Observation date for each set of holdings is December 31 of the year, except in 2000. For example, for 1980, the observation date for the largest companies is 12/31/1980. The exception for 2000 uses the observation date of 2/28/2000, as it reflects the closest month-end peak of the tech bubble.</a:t>
            </a:r>
          </a:p>
          <a:p>
            <a:pPr marL="7938"/>
            <a:r>
              <a:rPr lang="en-US" dirty="0"/>
              <a:t>Sources: Capital Group, MSCI, RIMES. As of 12/31/24. Past results are not predictive of results in future periods.</a:t>
            </a:r>
          </a:p>
          <a:p>
            <a:pPr marL="7938"/>
            <a:r>
              <a:rPr lang="en-US" dirty="0"/>
              <a:t>Next 10 years return refers to the average annual total return of the stock or index from the current decade's beginning observation date to the beginning of the next decade.</a:t>
            </a:r>
          </a:p>
        </p:txBody>
      </p:sp>
      <p:pic>
        <p:nvPicPr>
          <p:cNvPr id="13" name="Picture 12">
            <a:extLst>
              <a:ext uri="{FF2B5EF4-FFF2-40B4-BE49-F238E27FC236}">
                <a16:creationId xmlns:a16="http://schemas.microsoft.com/office/drawing/2014/main" id="{B67DD58C-AC52-BFDC-DA2F-8ACD6240178B}"/>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4965" y="2145961"/>
            <a:ext cx="205163" cy="205163"/>
          </a:xfrm>
          <a:prstGeom prst="rect">
            <a:avLst/>
          </a:prstGeom>
        </p:spPr>
      </p:pic>
      <p:pic>
        <p:nvPicPr>
          <p:cNvPr id="14" name="Picture 13">
            <a:extLst>
              <a:ext uri="{FF2B5EF4-FFF2-40B4-BE49-F238E27FC236}">
                <a16:creationId xmlns:a16="http://schemas.microsoft.com/office/drawing/2014/main" id="{7CE41D0A-238C-BCF4-5B11-ED4E3D9B8A99}"/>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4965" y="2454756"/>
            <a:ext cx="205163" cy="205163"/>
          </a:xfrm>
          <a:prstGeom prst="rect">
            <a:avLst/>
          </a:prstGeom>
        </p:spPr>
      </p:pic>
      <p:pic>
        <p:nvPicPr>
          <p:cNvPr id="15" name="Picture 14">
            <a:extLst>
              <a:ext uri="{FF2B5EF4-FFF2-40B4-BE49-F238E27FC236}">
                <a16:creationId xmlns:a16="http://schemas.microsoft.com/office/drawing/2014/main" id="{BDCCA76B-983D-BF66-65F8-75DD493D137B}"/>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4965" y="2815131"/>
            <a:ext cx="205163" cy="205163"/>
          </a:xfrm>
          <a:prstGeom prst="rect">
            <a:avLst/>
          </a:prstGeom>
        </p:spPr>
      </p:pic>
      <p:pic>
        <p:nvPicPr>
          <p:cNvPr id="16" name="Picture 15">
            <a:extLst>
              <a:ext uri="{FF2B5EF4-FFF2-40B4-BE49-F238E27FC236}">
                <a16:creationId xmlns:a16="http://schemas.microsoft.com/office/drawing/2014/main" id="{086AC163-1A3B-4BE3-56B1-297F2ABB597A}"/>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4965" y="3154373"/>
            <a:ext cx="205163" cy="205163"/>
          </a:xfrm>
          <a:prstGeom prst="rect">
            <a:avLst/>
          </a:prstGeom>
        </p:spPr>
      </p:pic>
      <p:pic>
        <p:nvPicPr>
          <p:cNvPr id="17" name="Picture 16">
            <a:extLst>
              <a:ext uri="{FF2B5EF4-FFF2-40B4-BE49-F238E27FC236}">
                <a16:creationId xmlns:a16="http://schemas.microsoft.com/office/drawing/2014/main" id="{D1FB8B39-E944-FDF4-80F8-4B69E445FE6D}"/>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4965" y="3454944"/>
            <a:ext cx="205163" cy="205163"/>
          </a:xfrm>
          <a:prstGeom prst="rect">
            <a:avLst/>
          </a:prstGeom>
        </p:spPr>
      </p:pic>
      <p:pic>
        <p:nvPicPr>
          <p:cNvPr id="18" name="Picture 17">
            <a:extLst>
              <a:ext uri="{FF2B5EF4-FFF2-40B4-BE49-F238E27FC236}">
                <a16:creationId xmlns:a16="http://schemas.microsoft.com/office/drawing/2014/main" id="{DCDDF08A-234F-84B9-C959-0D376A9F86B9}"/>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6962" y="4078981"/>
            <a:ext cx="205163" cy="205163"/>
          </a:xfrm>
          <a:prstGeom prst="rect">
            <a:avLst/>
          </a:prstGeom>
        </p:spPr>
      </p:pic>
      <p:pic>
        <p:nvPicPr>
          <p:cNvPr id="19" name="Picture 18">
            <a:extLst>
              <a:ext uri="{FF2B5EF4-FFF2-40B4-BE49-F238E27FC236}">
                <a16:creationId xmlns:a16="http://schemas.microsoft.com/office/drawing/2014/main" id="{5EF462EE-456C-50A7-B4C3-5D61DBCF15D5}"/>
              </a:ex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496962" y="3746429"/>
            <a:ext cx="201168" cy="201168"/>
          </a:xfrm>
          <a:prstGeom prst="rect">
            <a:avLst/>
          </a:prstGeom>
        </p:spPr>
      </p:pic>
      <p:pic>
        <p:nvPicPr>
          <p:cNvPr id="20" name="Picture 19">
            <a:extLst>
              <a:ext uri="{FF2B5EF4-FFF2-40B4-BE49-F238E27FC236}">
                <a16:creationId xmlns:a16="http://schemas.microsoft.com/office/drawing/2014/main" id="{B739DE15-2313-5369-C53F-2C37210A8A5A}"/>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9469" y="4477997"/>
            <a:ext cx="205163" cy="205163"/>
          </a:xfrm>
          <a:prstGeom prst="rect">
            <a:avLst/>
          </a:prstGeom>
        </p:spPr>
      </p:pic>
      <p:pic>
        <p:nvPicPr>
          <p:cNvPr id="21" name="Picture 20">
            <a:extLst>
              <a:ext uri="{FF2B5EF4-FFF2-40B4-BE49-F238E27FC236}">
                <a16:creationId xmlns:a16="http://schemas.microsoft.com/office/drawing/2014/main" id="{7A35D23E-1C9D-1EE5-23F6-1760FFE81510}"/>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494965" y="4814544"/>
            <a:ext cx="205163" cy="205163"/>
          </a:xfrm>
          <a:prstGeom prst="rect">
            <a:avLst/>
          </a:prstGeom>
        </p:spPr>
      </p:pic>
      <p:pic>
        <p:nvPicPr>
          <p:cNvPr id="22" name="Picture 21">
            <a:extLst>
              <a:ext uri="{FF2B5EF4-FFF2-40B4-BE49-F238E27FC236}">
                <a16:creationId xmlns:a16="http://schemas.microsoft.com/office/drawing/2014/main" id="{0A064F91-2DD7-C42A-48C8-902548A5C3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2334" y="2141575"/>
            <a:ext cx="205163" cy="205163"/>
          </a:xfrm>
          <a:prstGeom prst="rect">
            <a:avLst/>
          </a:prstGeom>
        </p:spPr>
      </p:pic>
      <p:pic>
        <p:nvPicPr>
          <p:cNvPr id="23" name="Picture 22">
            <a:extLst>
              <a:ext uri="{FF2B5EF4-FFF2-40B4-BE49-F238E27FC236}">
                <a16:creationId xmlns:a16="http://schemas.microsoft.com/office/drawing/2014/main" id="{28750E99-F626-9F86-92D5-57150205B7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2334" y="2452732"/>
            <a:ext cx="205163" cy="205163"/>
          </a:xfrm>
          <a:prstGeom prst="rect">
            <a:avLst/>
          </a:prstGeom>
        </p:spPr>
      </p:pic>
      <p:grpSp>
        <p:nvGrpSpPr>
          <p:cNvPr id="24" name="Group 23">
            <a:extLst>
              <a:ext uri="{FF2B5EF4-FFF2-40B4-BE49-F238E27FC236}">
                <a16:creationId xmlns:a16="http://schemas.microsoft.com/office/drawing/2014/main" id="{AA69EDDC-F87D-3A82-C3B4-6D5BECD33BA4}"/>
              </a:ext>
              <a:ext uri="{C183D7F6-B498-43B3-948B-1728B52AA6E4}">
                <adec:decorative xmlns:adec="http://schemas.microsoft.com/office/drawing/2017/decorative" val="1"/>
              </a:ext>
            </a:extLst>
          </p:cNvPr>
          <p:cNvGrpSpPr/>
          <p:nvPr/>
        </p:nvGrpSpPr>
        <p:grpSpPr>
          <a:xfrm>
            <a:off x="2484331" y="2815131"/>
            <a:ext cx="201168" cy="201168"/>
            <a:chOff x="2706797" y="2912503"/>
            <a:chExt cx="201168" cy="201168"/>
          </a:xfrm>
        </p:grpSpPr>
        <p:pic>
          <p:nvPicPr>
            <p:cNvPr id="25" name="Picture 24">
              <a:extLst>
                <a:ext uri="{FF2B5EF4-FFF2-40B4-BE49-F238E27FC236}">
                  <a16:creationId xmlns:a16="http://schemas.microsoft.com/office/drawing/2014/main" id="{109C278C-3076-AEFA-3380-F6D762ED1318}"/>
                </a:ext>
              </a:extLst>
            </p:cNvPr>
            <p:cNvPicPr>
              <a:picLocks noChangeAspect="1"/>
            </p:cNvPicPr>
            <p:nvPr/>
          </p:nvPicPr>
          <p:blipFill>
            <a:blip r:embed="rId5"/>
            <a:stretch>
              <a:fillRect/>
            </a:stretch>
          </p:blipFill>
          <p:spPr>
            <a:xfrm>
              <a:off x="2706797" y="2912503"/>
              <a:ext cx="201168" cy="201168"/>
            </a:xfrm>
            <a:prstGeom prst="rect">
              <a:avLst/>
            </a:prstGeom>
          </p:spPr>
        </p:pic>
        <p:sp>
          <p:nvSpPr>
            <p:cNvPr id="26" name="Rounded Rectangle 25">
              <a:extLst>
                <a:ext uri="{FF2B5EF4-FFF2-40B4-BE49-F238E27FC236}">
                  <a16:creationId xmlns:a16="http://schemas.microsoft.com/office/drawing/2014/main" id="{CCA7CD18-0CD7-152E-9212-04FDF7120B3A}"/>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27" name="Group 26">
            <a:extLst>
              <a:ext uri="{FF2B5EF4-FFF2-40B4-BE49-F238E27FC236}">
                <a16:creationId xmlns:a16="http://schemas.microsoft.com/office/drawing/2014/main" id="{53FD1AFD-C269-D143-A2AA-B9CF0EDBC981}"/>
              </a:ext>
              <a:ext uri="{C183D7F6-B498-43B3-948B-1728B52AA6E4}">
                <adec:decorative xmlns:adec="http://schemas.microsoft.com/office/drawing/2017/decorative" val="1"/>
              </a:ext>
            </a:extLst>
          </p:cNvPr>
          <p:cNvGrpSpPr/>
          <p:nvPr/>
        </p:nvGrpSpPr>
        <p:grpSpPr>
          <a:xfrm>
            <a:off x="2484331" y="3152213"/>
            <a:ext cx="201168" cy="201168"/>
            <a:chOff x="2706797" y="2912503"/>
            <a:chExt cx="201168" cy="201168"/>
          </a:xfrm>
        </p:grpSpPr>
        <p:pic>
          <p:nvPicPr>
            <p:cNvPr id="28" name="Picture 27">
              <a:extLst>
                <a:ext uri="{FF2B5EF4-FFF2-40B4-BE49-F238E27FC236}">
                  <a16:creationId xmlns:a16="http://schemas.microsoft.com/office/drawing/2014/main" id="{729C827D-1A02-A64D-D333-CE0BFBD350F8}"/>
                </a:ext>
              </a:extLst>
            </p:cNvPr>
            <p:cNvPicPr>
              <a:picLocks noChangeAspect="1"/>
            </p:cNvPicPr>
            <p:nvPr/>
          </p:nvPicPr>
          <p:blipFill>
            <a:blip r:embed="rId5"/>
            <a:stretch>
              <a:fillRect/>
            </a:stretch>
          </p:blipFill>
          <p:spPr>
            <a:xfrm>
              <a:off x="2706797" y="2912503"/>
              <a:ext cx="201168" cy="201168"/>
            </a:xfrm>
            <a:prstGeom prst="rect">
              <a:avLst/>
            </a:prstGeom>
          </p:spPr>
        </p:pic>
        <p:sp>
          <p:nvSpPr>
            <p:cNvPr id="29" name="Rounded Rectangle 28">
              <a:extLst>
                <a:ext uri="{FF2B5EF4-FFF2-40B4-BE49-F238E27FC236}">
                  <a16:creationId xmlns:a16="http://schemas.microsoft.com/office/drawing/2014/main" id="{2E674A4E-6A11-7361-B7E2-2B048D736FC5}"/>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30" name="Picture 29">
            <a:extLst>
              <a:ext uri="{FF2B5EF4-FFF2-40B4-BE49-F238E27FC236}">
                <a16:creationId xmlns:a16="http://schemas.microsoft.com/office/drawing/2014/main" id="{4165BC1B-9579-9F76-B24A-BCBEA74DF9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2334" y="3451870"/>
            <a:ext cx="205163" cy="205163"/>
          </a:xfrm>
          <a:prstGeom prst="rect">
            <a:avLst/>
          </a:prstGeom>
        </p:spPr>
      </p:pic>
      <p:pic>
        <p:nvPicPr>
          <p:cNvPr id="31" name="Picture 30">
            <a:extLst>
              <a:ext uri="{FF2B5EF4-FFF2-40B4-BE49-F238E27FC236}">
                <a16:creationId xmlns:a16="http://schemas.microsoft.com/office/drawing/2014/main" id="{6C19E2BB-A625-C86A-9DF1-A22078CE70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2334" y="3760991"/>
            <a:ext cx="205163" cy="205163"/>
          </a:xfrm>
          <a:prstGeom prst="rect">
            <a:avLst/>
          </a:prstGeom>
        </p:spPr>
      </p:pic>
      <p:grpSp>
        <p:nvGrpSpPr>
          <p:cNvPr id="32" name="Group 31">
            <a:extLst>
              <a:ext uri="{FF2B5EF4-FFF2-40B4-BE49-F238E27FC236}">
                <a16:creationId xmlns:a16="http://schemas.microsoft.com/office/drawing/2014/main" id="{BEFC30C1-F675-DF10-F420-702256EB274B}"/>
              </a:ext>
              <a:ext uri="{C183D7F6-B498-43B3-948B-1728B52AA6E4}">
                <adec:decorative xmlns:adec="http://schemas.microsoft.com/office/drawing/2017/decorative" val="1"/>
              </a:ext>
            </a:extLst>
          </p:cNvPr>
          <p:cNvGrpSpPr/>
          <p:nvPr/>
        </p:nvGrpSpPr>
        <p:grpSpPr>
          <a:xfrm>
            <a:off x="2484331" y="4086687"/>
            <a:ext cx="201168" cy="201168"/>
            <a:chOff x="2706797" y="2912503"/>
            <a:chExt cx="201168" cy="201168"/>
          </a:xfrm>
        </p:grpSpPr>
        <p:pic>
          <p:nvPicPr>
            <p:cNvPr id="33" name="Picture 32">
              <a:extLst>
                <a:ext uri="{FF2B5EF4-FFF2-40B4-BE49-F238E27FC236}">
                  <a16:creationId xmlns:a16="http://schemas.microsoft.com/office/drawing/2014/main" id="{34E0FE7D-3957-A766-B376-D0961517080E}"/>
                </a:ext>
              </a:extLst>
            </p:cNvPr>
            <p:cNvPicPr>
              <a:picLocks noChangeAspect="1"/>
            </p:cNvPicPr>
            <p:nvPr/>
          </p:nvPicPr>
          <p:blipFill>
            <a:blip r:embed="rId5"/>
            <a:stretch>
              <a:fillRect/>
            </a:stretch>
          </p:blipFill>
          <p:spPr>
            <a:xfrm>
              <a:off x="2706797" y="2912503"/>
              <a:ext cx="201168" cy="201168"/>
            </a:xfrm>
            <a:prstGeom prst="rect">
              <a:avLst/>
            </a:prstGeom>
          </p:spPr>
        </p:pic>
        <p:sp>
          <p:nvSpPr>
            <p:cNvPr id="34" name="Rounded Rectangle 33">
              <a:extLst>
                <a:ext uri="{FF2B5EF4-FFF2-40B4-BE49-F238E27FC236}">
                  <a16:creationId xmlns:a16="http://schemas.microsoft.com/office/drawing/2014/main" id="{77B835EF-15A2-E6DA-6D23-98DEB0C06B70}"/>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35" name="Group 34">
            <a:extLst>
              <a:ext uri="{FF2B5EF4-FFF2-40B4-BE49-F238E27FC236}">
                <a16:creationId xmlns:a16="http://schemas.microsoft.com/office/drawing/2014/main" id="{05353257-1FE9-0480-A89D-EAC4F589A544}"/>
              </a:ext>
              <a:ext uri="{C183D7F6-B498-43B3-948B-1728B52AA6E4}">
                <adec:decorative xmlns:adec="http://schemas.microsoft.com/office/drawing/2017/decorative" val="1"/>
              </a:ext>
            </a:extLst>
          </p:cNvPr>
          <p:cNvGrpSpPr/>
          <p:nvPr/>
        </p:nvGrpSpPr>
        <p:grpSpPr>
          <a:xfrm>
            <a:off x="2488835" y="4453162"/>
            <a:ext cx="201168" cy="201168"/>
            <a:chOff x="2706797" y="2912503"/>
            <a:chExt cx="201168" cy="201168"/>
          </a:xfrm>
        </p:grpSpPr>
        <p:pic>
          <p:nvPicPr>
            <p:cNvPr id="36" name="Picture 35">
              <a:extLst>
                <a:ext uri="{FF2B5EF4-FFF2-40B4-BE49-F238E27FC236}">
                  <a16:creationId xmlns:a16="http://schemas.microsoft.com/office/drawing/2014/main" id="{84EAA3AE-1A4D-60C2-0BF1-ABB78C4D6DC9}"/>
                </a:ext>
              </a:extLst>
            </p:cNvPr>
            <p:cNvPicPr>
              <a:picLocks noChangeAspect="1"/>
            </p:cNvPicPr>
            <p:nvPr/>
          </p:nvPicPr>
          <p:blipFill>
            <a:blip r:embed="rId5"/>
            <a:stretch>
              <a:fillRect/>
            </a:stretch>
          </p:blipFill>
          <p:spPr>
            <a:xfrm>
              <a:off x="2706797" y="2912503"/>
              <a:ext cx="201168" cy="201168"/>
            </a:xfrm>
            <a:prstGeom prst="rect">
              <a:avLst/>
            </a:prstGeom>
          </p:spPr>
        </p:pic>
        <p:sp>
          <p:nvSpPr>
            <p:cNvPr id="37" name="Rounded Rectangle 36">
              <a:extLst>
                <a:ext uri="{FF2B5EF4-FFF2-40B4-BE49-F238E27FC236}">
                  <a16:creationId xmlns:a16="http://schemas.microsoft.com/office/drawing/2014/main" id="{03C87612-FF43-9C5A-9793-F7EEE50EA31E}"/>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38" name="Group 37">
            <a:extLst>
              <a:ext uri="{FF2B5EF4-FFF2-40B4-BE49-F238E27FC236}">
                <a16:creationId xmlns:a16="http://schemas.microsoft.com/office/drawing/2014/main" id="{B852B618-5497-4BAE-83C4-3A17051E5903}"/>
              </a:ext>
              <a:ext uri="{C183D7F6-B498-43B3-948B-1728B52AA6E4}">
                <adec:decorative xmlns:adec="http://schemas.microsoft.com/office/drawing/2017/decorative" val="1"/>
              </a:ext>
            </a:extLst>
          </p:cNvPr>
          <p:cNvGrpSpPr/>
          <p:nvPr/>
        </p:nvGrpSpPr>
        <p:grpSpPr>
          <a:xfrm>
            <a:off x="2484331" y="4813373"/>
            <a:ext cx="201168" cy="201168"/>
            <a:chOff x="2706797" y="2912503"/>
            <a:chExt cx="201168" cy="201168"/>
          </a:xfrm>
        </p:grpSpPr>
        <p:pic>
          <p:nvPicPr>
            <p:cNvPr id="39" name="Picture 38">
              <a:extLst>
                <a:ext uri="{FF2B5EF4-FFF2-40B4-BE49-F238E27FC236}">
                  <a16:creationId xmlns:a16="http://schemas.microsoft.com/office/drawing/2014/main" id="{E60FC464-ED1D-8CC5-967F-B9FF56275E3C}"/>
                </a:ext>
              </a:extLst>
            </p:cNvPr>
            <p:cNvPicPr>
              <a:picLocks noChangeAspect="1"/>
            </p:cNvPicPr>
            <p:nvPr/>
          </p:nvPicPr>
          <p:blipFill>
            <a:blip r:embed="rId5"/>
            <a:stretch>
              <a:fillRect/>
            </a:stretch>
          </p:blipFill>
          <p:spPr>
            <a:xfrm>
              <a:off x="2706797" y="2912503"/>
              <a:ext cx="201168" cy="201168"/>
            </a:xfrm>
            <a:prstGeom prst="rect">
              <a:avLst/>
            </a:prstGeom>
          </p:spPr>
        </p:pic>
        <p:sp>
          <p:nvSpPr>
            <p:cNvPr id="40" name="Rounded Rectangle 39">
              <a:extLst>
                <a:ext uri="{FF2B5EF4-FFF2-40B4-BE49-F238E27FC236}">
                  <a16:creationId xmlns:a16="http://schemas.microsoft.com/office/drawing/2014/main" id="{E8CF3EFF-0030-2648-F08D-0B2D93C1688E}"/>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41" name="Group 40">
            <a:extLst>
              <a:ext uri="{FF2B5EF4-FFF2-40B4-BE49-F238E27FC236}">
                <a16:creationId xmlns:a16="http://schemas.microsoft.com/office/drawing/2014/main" id="{C062F924-DF18-090E-6B1F-085D194DCA77}"/>
              </a:ext>
              <a:ext uri="{C183D7F6-B498-43B3-948B-1728B52AA6E4}">
                <adec:decorative xmlns:adec="http://schemas.microsoft.com/office/drawing/2017/decorative" val="1"/>
              </a:ext>
            </a:extLst>
          </p:cNvPr>
          <p:cNvGrpSpPr/>
          <p:nvPr/>
        </p:nvGrpSpPr>
        <p:grpSpPr>
          <a:xfrm>
            <a:off x="2484331" y="5098072"/>
            <a:ext cx="201168" cy="201168"/>
            <a:chOff x="2706797" y="2912503"/>
            <a:chExt cx="201168" cy="201168"/>
          </a:xfrm>
        </p:grpSpPr>
        <p:pic>
          <p:nvPicPr>
            <p:cNvPr id="42" name="Picture 41">
              <a:extLst>
                <a:ext uri="{FF2B5EF4-FFF2-40B4-BE49-F238E27FC236}">
                  <a16:creationId xmlns:a16="http://schemas.microsoft.com/office/drawing/2014/main" id="{DD300E23-1A26-2556-9A1F-389DDE550D86}"/>
                </a:ext>
              </a:extLst>
            </p:cNvPr>
            <p:cNvPicPr>
              <a:picLocks noChangeAspect="1"/>
            </p:cNvPicPr>
            <p:nvPr/>
          </p:nvPicPr>
          <p:blipFill>
            <a:blip r:embed="rId5"/>
            <a:stretch>
              <a:fillRect/>
            </a:stretch>
          </p:blipFill>
          <p:spPr>
            <a:xfrm>
              <a:off x="2706797" y="2912503"/>
              <a:ext cx="201168" cy="201168"/>
            </a:xfrm>
            <a:prstGeom prst="rect">
              <a:avLst/>
            </a:prstGeom>
          </p:spPr>
        </p:pic>
        <p:sp>
          <p:nvSpPr>
            <p:cNvPr id="43" name="Rounded Rectangle 42">
              <a:extLst>
                <a:ext uri="{FF2B5EF4-FFF2-40B4-BE49-F238E27FC236}">
                  <a16:creationId xmlns:a16="http://schemas.microsoft.com/office/drawing/2014/main" id="{66E72B86-2934-3350-307E-72E8B76A5A77}"/>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44" name="Picture 43">
            <a:extLst>
              <a:ext uri="{FF2B5EF4-FFF2-40B4-BE49-F238E27FC236}">
                <a16:creationId xmlns:a16="http://schemas.microsoft.com/office/drawing/2014/main" id="{98F19753-ED2E-127F-E9E8-C9A45CDD57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0340" y="2137271"/>
            <a:ext cx="205163" cy="205163"/>
          </a:xfrm>
          <a:prstGeom prst="rect">
            <a:avLst/>
          </a:prstGeom>
        </p:spPr>
      </p:pic>
      <p:pic>
        <p:nvPicPr>
          <p:cNvPr id="45" name="Picture 44">
            <a:extLst>
              <a:ext uri="{FF2B5EF4-FFF2-40B4-BE49-F238E27FC236}">
                <a16:creationId xmlns:a16="http://schemas.microsoft.com/office/drawing/2014/main" id="{CD368BDF-9352-474D-1E24-7A068F6185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0340" y="2446316"/>
            <a:ext cx="205163" cy="205163"/>
          </a:xfrm>
          <a:prstGeom prst="rect">
            <a:avLst/>
          </a:prstGeom>
        </p:spPr>
      </p:pic>
      <p:pic>
        <p:nvPicPr>
          <p:cNvPr id="46" name="Picture 45">
            <a:extLst>
              <a:ext uri="{FF2B5EF4-FFF2-40B4-BE49-F238E27FC236}">
                <a16:creationId xmlns:a16="http://schemas.microsoft.com/office/drawing/2014/main" id="{5B4B0AF9-D880-4E63-1B4D-C4864B9F84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0340" y="2814233"/>
            <a:ext cx="205163" cy="205163"/>
          </a:xfrm>
          <a:prstGeom prst="rect">
            <a:avLst/>
          </a:prstGeom>
        </p:spPr>
      </p:pic>
      <p:pic>
        <p:nvPicPr>
          <p:cNvPr id="47" name="Picture 46">
            <a:extLst>
              <a:ext uri="{FF2B5EF4-FFF2-40B4-BE49-F238E27FC236}">
                <a16:creationId xmlns:a16="http://schemas.microsoft.com/office/drawing/2014/main" id="{9402490E-33EB-8442-78C8-8DE226C3DC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0340" y="3154373"/>
            <a:ext cx="205163" cy="205163"/>
          </a:xfrm>
          <a:prstGeom prst="rect">
            <a:avLst/>
          </a:prstGeom>
        </p:spPr>
      </p:pic>
      <p:pic>
        <p:nvPicPr>
          <p:cNvPr id="48" name="Picture 47">
            <a:extLst>
              <a:ext uri="{FF2B5EF4-FFF2-40B4-BE49-F238E27FC236}">
                <a16:creationId xmlns:a16="http://schemas.microsoft.com/office/drawing/2014/main" id="{BCDCFFD4-CBD8-D880-9B02-E5B724142F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02337" y="3456412"/>
            <a:ext cx="201168" cy="201168"/>
          </a:xfrm>
          <a:prstGeom prst="rect">
            <a:avLst/>
          </a:prstGeom>
        </p:spPr>
      </p:pic>
      <p:pic>
        <p:nvPicPr>
          <p:cNvPr id="49" name="Picture 48">
            <a:extLst>
              <a:ext uri="{FF2B5EF4-FFF2-40B4-BE49-F238E27FC236}">
                <a16:creationId xmlns:a16="http://schemas.microsoft.com/office/drawing/2014/main" id="{506AF3B7-6C5A-8D2E-075F-E43F1CE697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0340" y="3762166"/>
            <a:ext cx="205163" cy="205163"/>
          </a:xfrm>
          <a:prstGeom prst="rect">
            <a:avLst/>
          </a:prstGeom>
        </p:spPr>
      </p:pic>
      <p:pic>
        <p:nvPicPr>
          <p:cNvPr id="50" name="Picture 49">
            <a:extLst>
              <a:ext uri="{FF2B5EF4-FFF2-40B4-BE49-F238E27FC236}">
                <a16:creationId xmlns:a16="http://schemas.microsoft.com/office/drawing/2014/main" id="{E12A65BE-E206-3C79-598C-6F2C9099A21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02337" y="4066641"/>
            <a:ext cx="201168" cy="201168"/>
          </a:xfrm>
          <a:prstGeom prst="rect">
            <a:avLst/>
          </a:prstGeom>
        </p:spPr>
      </p:pic>
      <p:grpSp>
        <p:nvGrpSpPr>
          <p:cNvPr id="51" name="Group 50">
            <a:extLst>
              <a:ext uri="{FF2B5EF4-FFF2-40B4-BE49-F238E27FC236}">
                <a16:creationId xmlns:a16="http://schemas.microsoft.com/office/drawing/2014/main" id="{9162541F-50A4-1228-4213-88DA0847AFC7}"/>
              </a:ext>
              <a:ext uri="{C183D7F6-B498-43B3-948B-1728B52AA6E4}">
                <adec:decorative xmlns:adec="http://schemas.microsoft.com/office/drawing/2017/decorative" val="1"/>
              </a:ext>
            </a:extLst>
          </p:cNvPr>
          <p:cNvGrpSpPr/>
          <p:nvPr/>
        </p:nvGrpSpPr>
        <p:grpSpPr>
          <a:xfrm>
            <a:off x="4105695" y="4448323"/>
            <a:ext cx="203460" cy="201168"/>
            <a:chOff x="4741441" y="4578833"/>
            <a:chExt cx="203460" cy="201168"/>
          </a:xfrm>
        </p:grpSpPr>
        <p:pic>
          <p:nvPicPr>
            <p:cNvPr id="52" name="Picture 51">
              <a:extLst>
                <a:ext uri="{FF2B5EF4-FFF2-40B4-BE49-F238E27FC236}">
                  <a16:creationId xmlns:a16="http://schemas.microsoft.com/office/drawing/2014/main" id="{DD6B82FF-87CC-8C8F-90FA-C2B1F5208590}"/>
                </a:ext>
              </a:extLst>
            </p:cNvPr>
            <p:cNvPicPr>
              <a:picLocks noChangeAspect="1"/>
            </p:cNvPicPr>
            <p:nvPr/>
          </p:nvPicPr>
          <p:blipFill>
            <a:blip r:embed="rId7"/>
            <a:stretch>
              <a:fillRect/>
            </a:stretch>
          </p:blipFill>
          <p:spPr>
            <a:xfrm>
              <a:off x="4741441" y="4578833"/>
              <a:ext cx="201168" cy="201168"/>
            </a:xfrm>
            <a:prstGeom prst="rect">
              <a:avLst/>
            </a:prstGeom>
          </p:spPr>
        </p:pic>
        <p:sp>
          <p:nvSpPr>
            <p:cNvPr id="53" name="Rounded Rectangle 52">
              <a:extLst>
                <a:ext uri="{FF2B5EF4-FFF2-40B4-BE49-F238E27FC236}">
                  <a16:creationId xmlns:a16="http://schemas.microsoft.com/office/drawing/2014/main" id="{DB829691-38C3-46AF-F59D-2AB00A99AE41}"/>
                </a:ext>
              </a:extLst>
            </p:cNvPr>
            <p:cNvSpPr/>
            <p:nvPr/>
          </p:nvSpPr>
          <p:spPr>
            <a:xfrm>
              <a:off x="4741441" y="4578833"/>
              <a:ext cx="203460" cy="201168"/>
            </a:xfrm>
            <a:prstGeom prst="roundRect">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54" name="Group 53">
            <a:extLst>
              <a:ext uri="{FF2B5EF4-FFF2-40B4-BE49-F238E27FC236}">
                <a16:creationId xmlns:a16="http://schemas.microsoft.com/office/drawing/2014/main" id="{8BDF8D7E-D151-6DC4-B6D4-466FB882CAB8}"/>
              </a:ext>
              <a:ext uri="{C183D7F6-B498-43B3-948B-1728B52AA6E4}">
                <adec:decorative xmlns:adec="http://schemas.microsoft.com/office/drawing/2017/decorative" val="1"/>
              </a:ext>
            </a:extLst>
          </p:cNvPr>
          <p:cNvGrpSpPr/>
          <p:nvPr/>
        </p:nvGrpSpPr>
        <p:grpSpPr>
          <a:xfrm>
            <a:off x="4102337" y="4812331"/>
            <a:ext cx="201168" cy="201168"/>
            <a:chOff x="2706797" y="2912503"/>
            <a:chExt cx="201168" cy="201168"/>
          </a:xfrm>
        </p:grpSpPr>
        <p:pic>
          <p:nvPicPr>
            <p:cNvPr id="55" name="Picture 54">
              <a:extLst>
                <a:ext uri="{FF2B5EF4-FFF2-40B4-BE49-F238E27FC236}">
                  <a16:creationId xmlns:a16="http://schemas.microsoft.com/office/drawing/2014/main" id="{C97ECF93-EFE8-0EF7-472E-719E8377C40E}"/>
                </a:ext>
              </a:extLst>
            </p:cNvPr>
            <p:cNvPicPr>
              <a:picLocks noChangeAspect="1"/>
            </p:cNvPicPr>
            <p:nvPr/>
          </p:nvPicPr>
          <p:blipFill>
            <a:blip r:embed="rId5"/>
            <a:stretch>
              <a:fillRect/>
            </a:stretch>
          </p:blipFill>
          <p:spPr>
            <a:xfrm>
              <a:off x="2706797" y="2912503"/>
              <a:ext cx="201168" cy="201168"/>
            </a:xfrm>
            <a:prstGeom prst="rect">
              <a:avLst/>
            </a:prstGeom>
          </p:spPr>
        </p:pic>
        <p:sp>
          <p:nvSpPr>
            <p:cNvPr id="56" name="Rounded Rectangle 55">
              <a:extLst>
                <a:ext uri="{FF2B5EF4-FFF2-40B4-BE49-F238E27FC236}">
                  <a16:creationId xmlns:a16="http://schemas.microsoft.com/office/drawing/2014/main" id="{F954BAD3-39AB-9F30-41F1-F48B0AFC9CFE}"/>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57" name="Picture 56">
            <a:extLst>
              <a:ext uri="{FF2B5EF4-FFF2-40B4-BE49-F238E27FC236}">
                <a16:creationId xmlns:a16="http://schemas.microsoft.com/office/drawing/2014/main" id="{35C9909C-95B6-0A4C-9C59-608991F926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00340" y="5111973"/>
            <a:ext cx="205163" cy="205163"/>
          </a:xfrm>
          <a:prstGeom prst="rect">
            <a:avLst/>
          </a:prstGeom>
        </p:spPr>
      </p:pic>
      <p:pic>
        <p:nvPicPr>
          <p:cNvPr id="58" name="Picture 57">
            <a:extLst>
              <a:ext uri="{FF2B5EF4-FFF2-40B4-BE49-F238E27FC236}">
                <a16:creationId xmlns:a16="http://schemas.microsoft.com/office/drawing/2014/main" id="{4FD79347-1939-B6B2-609D-846B6931EF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8346" y="2144529"/>
            <a:ext cx="205163" cy="205163"/>
          </a:xfrm>
          <a:prstGeom prst="rect">
            <a:avLst/>
          </a:prstGeom>
        </p:spPr>
      </p:pic>
      <p:pic>
        <p:nvPicPr>
          <p:cNvPr id="59" name="Picture 58">
            <a:extLst>
              <a:ext uri="{FF2B5EF4-FFF2-40B4-BE49-F238E27FC236}">
                <a16:creationId xmlns:a16="http://schemas.microsoft.com/office/drawing/2014/main" id="{04E0D8F4-A167-7670-701A-8A05961CCC9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18346" y="2462880"/>
            <a:ext cx="201168" cy="201168"/>
          </a:xfrm>
          <a:prstGeom prst="rect">
            <a:avLst/>
          </a:prstGeom>
        </p:spPr>
      </p:pic>
      <p:pic>
        <p:nvPicPr>
          <p:cNvPr id="60" name="Picture 59">
            <a:extLst>
              <a:ext uri="{FF2B5EF4-FFF2-40B4-BE49-F238E27FC236}">
                <a16:creationId xmlns:a16="http://schemas.microsoft.com/office/drawing/2014/main" id="{833DFB46-337F-F748-7F97-E70E18D46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8346" y="2827872"/>
            <a:ext cx="205163" cy="205163"/>
          </a:xfrm>
          <a:prstGeom prst="rect">
            <a:avLst/>
          </a:prstGeom>
        </p:spPr>
      </p:pic>
      <p:pic>
        <p:nvPicPr>
          <p:cNvPr id="61" name="Picture 60">
            <a:extLst>
              <a:ext uri="{FF2B5EF4-FFF2-40B4-BE49-F238E27FC236}">
                <a16:creationId xmlns:a16="http://schemas.microsoft.com/office/drawing/2014/main" id="{8DCDD3DB-8B7E-3B1E-6CB7-33ADE6F802C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18346" y="3149537"/>
            <a:ext cx="201168" cy="201168"/>
          </a:xfrm>
          <a:prstGeom prst="rect">
            <a:avLst/>
          </a:prstGeom>
        </p:spPr>
      </p:pic>
      <p:pic>
        <p:nvPicPr>
          <p:cNvPr id="62" name="Picture 61">
            <a:extLst>
              <a:ext uri="{FF2B5EF4-FFF2-40B4-BE49-F238E27FC236}">
                <a16:creationId xmlns:a16="http://schemas.microsoft.com/office/drawing/2014/main" id="{DB59377A-73DC-CD0A-412E-80FB0857AE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8346" y="3451870"/>
            <a:ext cx="205163" cy="205163"/>
          </a:xfrm>
          <a:prstGeom prst="rect">
            <a:avLst/>
          </a:prstGeom>
        </p:spPr>
      </p:pic>
      <p:pic>
        <p:nvPicPr>
          <p:cNvPr id="63" name="Picture 62">
            <a:extLst>
              <a:ext uri="{FF2B5EF4-FFF2-40B4-BE49-F238E27FC236}">
                <a16:creationId xmlns:a16="http://schemas.microsoft.com/office/drawing/2014/main" id="{8F5AD1FE-02FF-8BE4-5790-54070715D4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18346" y="3746429"/>
            <a:ext cx="201168" cy="201168"/>
          </a:xfrm>
          <a:prstGeom prst="rect">
            <a:avLst/>
          </a:prstGeom>
        </p:spPr>
      </p:pic>
      <p:pic>
        <p:nvPicPr>
          <p:cNvPr id="64" name="Picture 63">
            <a:extLst>
              <a:ext uri="{FF2B5EF4-FFF2-40B4-BE49-F238E27FC236}">
                <a16:creationId xmlns:a16="http://schemas.microsoft.com/office/drawing/2014/main" id="{84640DCD-0D8F-DAE4-AE78-9F2254980EF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718346" y="4075868"/>
            <a:ext cx="201168" cy="201168"/>
          </a:xfrm>
          <a:prstGeom prst="rect">
            <a:avLst/>
          </a:prstGeom>
        </p:spPr>
      </p:pic>
      <p:pic>
        <p:nvPicPr>
          <p:cNvPr id="65" name="Picture 64">
            <a:extLst>
              <a:ext uri="{FF2B5EF4-FFF2-40B4-BE49-F238E27FC236}">
                <a16:creationId xmlns:a16="http://schemas.microsoft.com/office/drawing/2014/main" id="{A570D133-9623-3E71-879F-A8D54E54D55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18346" y="4462918"/>
            <a:ext cx="201168" cy="201168"/>
          </a:xfrm>
          <a:prstGeom prst="rect">
            <a:avLst/>
          </a:prstGeom>
        </p:spPr>
      </p:pic>
      <p:pic>
        <p:nvPicPr>
          <p:cNvPr id="66" name="Picture 65">
            <a:extLst>
              <a:ext uri="{FF2B5EF4-FFF2-40B4-BE49-F238E27FC236}">
                <a16:creationId xmlns:a16="http://schemas.microsoft.com/office/drawing/2014/main" id="{9E2A06B4-A1E8-61BA-CC60-FB1EDC7810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18346" y="4802005"/>
            <a:ext cx="201168" cy="201168"/>
          </a:xfrm>
          <a:prstGeom prst="rect">
            <a:avLst/>
          </a:prstGeom>
        </p:spPr>
      </p:pic>
      <p:pic>
        <p:nvPicPr>
          <p:cNvPr id="67" name="Picture 66">
            <a:extLst>
              <a:ext uri="{FF2B5EF4-FFF2-40B4-BE49-F238E27FC236}">
                <a16:creationId xmlns:a16="http://schemas.microsoft.com/office/drawing/2014/main" id="{663ED978-7C48-826C-094B-C75653781B7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718346" y="5111973"/>
            <a:ext cx="201168" cy="201168"/>
          </a:xfrm>
          <a:prstGeom prst="rect">
            <a:avLst/>
          </a:prstGeom>
        </p:spPr>
      </p:pic>
      <p:pic>
        <p:nvPicPr>
          <p:cNvPr id="68" name="Picture 67">
            <a:extLst>
              <a:ext uri="{FF2B5EF4-FFF2-40B4-BE49-F238E27FC236}">
                <a16:creationId xmlns:a16="http://schemas.microsoft.com/office/drawing/2014/main" id="{292ED846-9AAB-63F7-54D8-EEEFF15836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4115" y="2130926"/>
            <a:ext cx="205163" cy="205163"/>
          </a:xfrm>
          <a:prstGeom prst="rect">
            <a:avLst/>
          </a:prstGeom>
        </p:spPr>
      </p:pic>
      <p:pic>
        <p:nvPicPr>
          <p:cNvPr id="69" name="Picture 68">
            <a:extLst>
              <a:ext uri="{FF2B5EF4-FFF2-40B4-BE49-F238E27FC236}">
                <a16:creationId xmlns:a16="http://schemas.microsoft.com/office/drawing/2014/main" id="{6F3B9F9B-6863-32D4-A221-E8A1FFFAB2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4115" y="2460224"/>
            <a:ext cx="205163" cy="205163"/>
          </a:xfrm>
          <a:prstGeom prst="rect">
            <a:avLst/>
          </a:prstGeom>
        </p:spPr>
      </p:pic>
      <p:pic>
        <p:nvPicPr>
          <p:cNvPr id="70" name="Picture 69">
            <a:extLst>
              <a:ext uri="{FF2B5EF4-FFF2-40B4-BE49-F238E27FC236}">
                <a16:creationId xmlns:a16="http://schemas.microsoft.com/office/drawing/2014/main" id="{86DB4C60-0481-9FC6-388F-70C45BB9D9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4115" y="2827872"/>
            <a:ext cx="205163" cy="205163"/>
          </a:xfrm>
          <a:prstGeom prst="rect">
            <a:avLst/>
          </a:prstGeom>
        </p:spPr>
      </p:pic>
      <p:pic>
        <p:nvPicPr>
          <p:cNvPr id="71" name="Picture 70">
            <a:extLst>
              <a:ext uri="{FF2B5EF4-FFF2-40B4-BE49-F238E27FC236}">
                <a16:creationId xmlns:a16="http://schemas.microsoft.com/office/drawing/2014/main" id="{90265DCF-26FB-6145-8531-9C5D22AD28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4115" y="3152843"/>
            <a:ext cx="205163" cy="205163"/>
          </a:xfrm>
          <a:prstGeom prst="rect">
            <a:avLst/>
          </a:prstGeom>
        </p:spPr>
      </p:pic>
      <p:pic>
        <p:nvPicPr>
          <p:cNvPr id="72" name="Picture 71">
            <a:extLst>
              <a:ext uri="{FF2B5EF4-FFF2-40B4-BE49-F238E27FC236}">
                <a16:creationId xmlns:a16="http://schemas.microsoft.com/office/drawing/2014/main" id="{4336AA93-01AD-6414-9913-91F926E88A3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044115" y="3453867"/>
            <a:ext cx="201168" cy="201168"/>
          </a:xfrm>
          <a:prstGeom prst="rect">
            <a:avLst/>
          </a:prstGeom>
        </p:spPr>
      </p:pic>
      <p:pic>
        <p:nvPicPr>
          <p:cNvPr id="73" name="Picture 72">
            <a:extLst>
              <a:ext uri="{FF2B5EF4-FFF2-40B4-BE49-F238E27FC236}">
                <a16:creationId xmlns:a16="http://schemas.microsoft.com/office/drawing/2014/main" id="{0DEA84D1-878F-4C38-D03F-7FE9207E31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4115" y="3750896"/>
            <a:ext cx="205163" cy="205163"/>
          </a:xfrm>
          <a:prstGeom prst="rect">
            <a:avLst/>
          </a:prstGeom>
        </p:spPr>
      </p:pic>
      <p:pic>
        <p:nvPicPr>
          <p:cNvPr id="74" name="Picture 73">
            <a:extLst>
              <a:ext uri="{FF2B5EF4-FFF2-40B4-BE49-F238E27FC236}">
                <a16:creationId xmlns:a16="http://schemas.microsoft.com/office/drawing/2014/main" id="{F1779B7F-4422-E469-2FAE-31DC368123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2117" y="4081913"/>
            <a:ext cx="205163" cy="205163"/>
          </a:xfrm>
          <a:prstGeom prst="rect">
            <a:avLst/>
          </a:prstGeom>
        </p:spPr>
      </p:pic>
      <p:pic>
        <p:nvPicPr>
          <p:cNvPr id="75" name="Picture 74">
            <a:extLst>
              <a:ext uri="{FF2B5EF4-FFF2-40B4-BE49-F238E27FC236}">
                <a16:creationId xmlns:a16="http://schemas.microsoft.com/office/drawing/2014/main" id="{ED0B8648-5275-EBCE-0E4C-AC443CC0744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042117" y="4475278"/>
            <a:ext cx="201168" cy="201168"/>
          </a:xfrm>
          <a:prstGeom prst="rect">
            <a:avLst/>
          </a:prstGeom>
        </p:spPr>
      </p:pic>
      <p:grpSp>
        <p:nvGrpSpPr>
          <p:cNvPr id="76" name="Group 75">
            <a:extLst>
              <a:ext uri="{FF2B5EF4-FFF2-40B4-BE49-F238E27FC236}">
                <a16:creationId xmlns:a16="http://schemas.microsoft.com/office/drawing/2014/main" id="{52A28084-3335-4961-84AA-5D6E74DAA8B0}"/>
              </a:ext>
              <a:ext uri="{C183D7F6-B498-43B3-948B-1728B52AA6E4}">
                <adec:decorative xmlns:adec="http://schemas.microsoft.com/office/drawing/2017/decorative" val="1"/>
              </a:ext>
            </a:extLst>
          </p:cNvPr>
          <p:cNvGrpSpPr/>
          <p:nvPr/>
        </p:nvGrpSpPr>
        <p:grpSpPr>
          <a:xfrm>
            <a:off x="7047284" y="4815946"/>
            <a:ext cx="201168" cy="201168"/>
            <a:chOff x="6585626" y="1663539"/>
            <a:chExt cx="201168" cy="201168"/>
          </a:xfrm>
        </p:grpSpPr>
        <p:pic>
          <p:nvPicPr>
            <p:cNvPr id="77" name="Picture 76">
              <a:extLst>
                <a:ext uri="{FF2B5EF4-FFF2-40B4-BE49-F238E27FC236}">
                  <a16:creationId xmlns:a16="http://schemas.microsoft.com/office/drawing/2014/main" id="{E663E9EA-9409-3740-023C-2E81BB417C4F}"/>
                </a:ext>
              </a:extLst>
            </p:cNvPr>
            <p:cNvPicPr>
              <a:picLocks noChangeAspect="1"/>
            </p:cNvPicPr>
            <p:nvPr/>
          </p:nvPicPr>
          <p:blipFill>
            <a:blip r:embed="rId12"/>
            <a:stretch>
              <a:fillRect/>
            </a:stretch>
          </p:blipFill>
          <p:spPr>
            <a:xfrm>
              <a:off x="6585626" y="1663539"/>
              <a:ext cx="201168" cy="201168"/>
            </a:xfrm>
            <a:prstGeom prst="rect">
              <a:avLst/>
            </a:prstGeom>
          </p:spPr>
        </p:pic>
        <p:sp>
          <p:nvSpPr>
            <p:cNvPr id="78" name="Rounded Rectangle 77">
              <a:extLst>
                <a:ext uri="{FF2B5EF4-FFF2-40B4-BE49-F238E27FC236}">
                  <a16:creationId xmlns:a16="http://schemas.microsoft.com/office/drawing/2014/main" id="{D5A4F47A-B48C-F22F-1ADB-A21A2D928D56}"/>
                </a:ext>
              </a:extLst>
            </p:cNvPr>
            <p:cNvSpPr/>
            <p:nvPr/>
          </p:nvSpPr>
          <p:spPr>
            <a:xfrm>
              <a:off x="6585626" y="1663539"/>
              <a:ext cx="201168" cy="201168"/>
            </a:xfrm>
            <a:prstGeom prst="roundRect">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79" name="Picture 78">
            <a:extLst>
              <a:ext uri="{FF2B5EF4-FFF2-40B4-BE49-F238E27FC236}">
                <a16:creationId xmlns:a16="http://schemas.microsoft.com/office/drawing/2014/main" id="{9720E654-553D-1EA8-325E-E445602EB86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rcRect l="8321" t="1799" r="8947" b="-25904"/>
          <a:stretch/>
        </p:blipFill>
        <p:spPr>
          <a:xfrm>
            <a:off x="7041357" y="5108038"/>
            <a:ext cx="201168" cy="201168"/>
          </a:xfrm>
          <a:prstGeom prst="roundRect">
            <a:avLst/>
          </a:prstGeom>
          <a:solidFill>
            <a:srgbClr val="FE0000"/>
          </a:solidFill>
        </p:spPr>
      </p:pic>
      <p:pic>
        <p:nvPicPr>
          <p:cNvPr id="80" name="Picture 79">
            <a:extLst>
              <a:ext uri="{FF2B5EF4-FFF2-40B4-BE49-F238E27FC236}">
                <a16:creationId xmlns:a16="http://schemas.microsoft.com/office/drawing/2014/main" id="{369FD28E-0635-EC86-4EA7-B39FCEF275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2127068"/>
            <a:ext cx="205163" cy="205163"/>
          </a:xfrm>
          <a:prstGeom prst="rect">
            <a:avLst/>
          </a:prstGeom>
        </p:spPr>
      </p:pic>
      <p:pic>
        <p:nvPicPr>
          <p:cNvPr id="81" name="Picture 80">
            <a:extLst>
              <a:ext uri="{FF2B5EF4-FFF2-40B4-BE49-F238E27FC236}">
                <a16:creationId xmlns:a16="http://schemas.microsoft.com/office/drawing/2014/main" id="{DDB85E54-467E-C34D-6C87-1F13E8F510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2461246"/>
            <a:ext cx="205163" cy="205163"/>
          </a:xfrm>
          <a:prstGeom prst="rect">
            <a:avLst/>
          </a:prstGeom>
        </p:spPr>
      </p:pic>
      <p:pic>
        <p:nvPicPr>
          <p:cNvPr id="82" name="Picture 81">
            <a:extLst>
              <a:ext uri="{FF2B5EF4-FFF2-40B4-BE49-F238E27FC236}">
                <a16:creationId xmlns:a16="http://schemas.microsoft.com/office/drawing/2014/main" id="{DBA507CD-DFEF-0E98-97A8-2F056E3F53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2823120"/>
            <a:ext cx="205163" cy="205163"/>
          </a:xfrm>
          <a:prstGeom prst="rect">
            <a:avLst/>
          </a:prstGeom>
        </p:spPr>
      </p:pic>
      <p:pic>
        <p:nvPicPr>
          <p:cNvPr id="83" name="Picture 82">
            <a:extLst>
              <a:ext uri="{FF2B5EF4-FFF2-40B4-BE49-F238E27FC236}">
                <a16:creationId xmlns:a16="http://schemas.microsoft.com/office/drawing/2014/main" id="{A00D3006-9730-0144-3D9D-7CB788089C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3154372"/>
            <a:ext cx="205163" cy="205163"/>
          </a:xfrm>
          <a:prstGeom prst="rect">
            <a:avLst/>
          </a:prstGeom>
        </p:spPr>
      </p:pic>
      <p:pic>
        <p:nvPicPr>
          <p:cNvPr id="84" name="Picture 83">
            <a:extLst>
              <a:ext uri="{FF2B5EF4-FFF2-40B4-BE49-F238E27FC236}">
                <a16:creationId xmlns:a16="http://schemas.microsoft.com/office/drawing/2014/main" id="{30419CB9-34A0-B7FA-0B55-3882BE4C2B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3753786"/>
            <a:ext cx="205163" cy="205163"/>
          </a:xfrm>
          <a:prstGeom prst="rect">
            <a:avLst/>
          </a:prstGeom>
        </p:spPr>
      </p:pic>
      <p:pic>
        <p:nvPicPr>
          <p:cNvPr id="85" name="Picture 84">
            <a:extLst>
              <a:ext uri="{FF2B5EF4-FFF2-40B4-BE49-F238E27FC236}">
                <a16:creationId xmlns:a16="http://schemas.microsoft.com/office/drawing/2014/main" id="{C47F0EBC-2BED-E01A-C953-2A199DEF61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4064643"/>
            <a:ext cx="205163" cy="205163"/>
          </a:xfrm>
          <a:prstGeom prst="rect">
            <a:avLst/>
          </a:prstGeom>
        </p:spPr>
      </p:pic>
      <p:pic>
        <p:nvPicPr>
          <p:cNvPr id="86" name="Picture 85">
            <a:extLst>
              <a:ext uri="{FF2B5EF4-FFF2-40B4-BE49-F238E27FC236}">
                <a16:creationId xmlns:a16="http://schemas.microsoft.com/office/drawing/2014/main" id="{A214C9F2-699A-10CA-F832-D9B576027B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3451870"/>
            <a:ext cx="205163" cy="205163"/>
          </a:xfrm>
          <a:prstGeom prst="rect">
            <a:avLst/>
          </a:prstGeom>
        </p:spPr>
      </p:pic>
      <p:pic>
        <p:nvPicPr>
          <p:cNvPr id="87" name="Picture 86">
            <a:extLst>
              <a:ext uri="{FF2B5EF4-FFF2-40B4-BE49-F238E27FC236}">
                <a16:creationId xmlns:a16="http://schemas.microsoft.com/office/drawing/2014/main" id="{F5F69CAB-BE8C-F577-5CD0-8F71FDDDA3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4448544"/>
            <a:ext cx="205163" cy="205163"/>
          </a:xfrm>
          <a:prstGeom prst="rect">
            <a:avLst/>
          </a:prstGeom>
        </p:spPr>
      </p:pic>
      <p:pic>
        <p:nvPicPr>
          <p:cNvPr id="88" name="Picture 87">
            <a:extLst>
              <a:ext uri="{FF2B5EF4-FFF2-40B4-BE49-F238E27FC236}">
                <a16:creationId xmlns:a16="http://schemas.microsoft.com/office/drawing/2014/main" id="{12FA8315-D18D-8DAB-EF5E-A0468B212E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0187" y="4808396"/>
            <a:ext cx="205163" cy="205163"/>
          </a:xfrm>
          <a:prstGeom prst="rect">
            <a:avLst/>
          </a:prstGeom>
        </p:spPr>
      </p:pic>
      <p:sp>
        <p:nvSpPr>
          <p:cNvPr id="91" name="Rectangle 90">
            <a:extLst>
              <a:ext uri="{FF2B5EF4-FFF2-40B4-BE49-F238E27FC236}">
                <a16:creationId xmlns:a16="http://schemas.microsoft.com/office/drawing/2014/main" id="{DC0DEF91-4669-5DF4-E6A1-BAD03B5AC468}"/>
              </a:ext>
              <a:ext uri="{C183D7F6-B498-43B3-948B-1728B52AA6E4}">
                <adec:decorative xmlns:adec="http://schemas.microsoft.com/office/drawing/2017/decorative" val="1"/>
              </a:ext>
            </a:extLst>
          </p:cNvPr>
          <p:cNvSpPr/>
          <p:nvPr/>
        </p:nvSpPr>
        <p:spPr>
          <a:xfrm>
            <a:off x="4471549" y="987246"/>
            <a:ext cx="257977" cy="137489"/>
          </a:xfrm>
          <a:prstGeom prst="rect">
            <a:avLst/>
          </a:prstGeom>
          <a:solidFill>
            <a:srgbClr val="9DA6A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2" name="Rectangle 91">
            <a:extLst>
              <a:ext uri="{FF2B5EF4-FFF2-40B4-BE49-F238E27FC236}">
                <a16:creationId xmlns:a16="http://schemas.microsoft.com/office/drawing/2014/main" id="{E13EE631-D48B-990E-9C79-D18EFBDED431}"/>
              </a:ext>
              <a:ext uri="{C183D7F6-B498-43B3-948B-1728B52AA6E4}">
                <adec:decorative xmlns:adec="http://schemas.microsoft.com/office/drawing/2017/decorative" val="1"/>
              </a:ext>
            </a:extLst>
          </p:cNvPr>
          <p:cNvSpPr/>
          <p:nvPr/>
        </p:nvSpPr>
        <p:spPr>
          <a:xfrm>
            <a:off x="6799217" y="987246"/>
            <a:ext cx="257977" cy="137489"/>
          </a:xfrm>
          <a:prstGeom prst="rect">
            <a:avLst/>
          </a:prstGeom>
          <a:solidFill>
            <a:srgbClr val="ECEFF1"/>
          </a:solidFill>
          <a:ln w="9525" cap="flat">
            <a:solidFill>
              <a:srgbClr val="9DA6A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pic>
        <p:nvPicPr>
          <p:cNvPr id="93" name="Picture 92">
            <a:extLst>
              <a:ext uri="{FF2B5EF4-FFF2-40B4-BE49-F238E27FC236}">
                <a16:creationId xmlns:a16="http://schemas.microsoft.com/office/drawing/2014/main" id="{27E204B9-7D29-232D-188E-678EE6FE7A70}"/>
              </a:ext>
              <a:ext uri="{C183D7F6-B498-43B3-948B-1728B52AA6E4}">
                <adec:decorative xmlns:adec="http://schemas.microsoft.com/office/drawing/2017/decorative" val="1"/>
              </a:ext>
            </a:extLst>
          </p:cNvPr>
          <p:cNvPicPr>
            <a:picLocks noChangeAspect="1"/>
          </p:cNvPicPr>
          <p:nvPr/>
        </p:nvPicPr>
        <p:blipFill>
          <a:blip r:embed="rId14">
            <a:alphaModFix/>
          </a:blip>
          <a:stretch>
            <a:fillRect/>
          </a:stretch>
        </p:blipFill>
        <p:spPr>
          <a:xfrm>
            <a:off x="494965" y="5115968"/>
            <a:ext cx="201168" cy="201168"/>
          </a:xfrm>
          <a:prstGeom prst="rect">
            <a:avLst/>
          </a:prstGeom>
        </p:spPr>
      </p:pic>
      <p:pic>
        <p:nvPicPr>
          <p:cNvPr id="7" name="Picture 6">
            <a:extLst>
              <a:ext uri="{FF2B5EF4-FFF2-40B4-BE49-F238E27FC236}">
                <a16:creationId xmlns:a16="http://schemas.microsoft.com/office/drawing/2014/main" id="{716D489F-977F-D795-FB38-4F67CF8823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2281" y="5119837"/>
            <a:ext cx="205163" cy="205163"/>
          </a:xfrm>
          <a:prstGeom prst="rect">
            <a:avLst/>
          </a:prstGeom>
        </p:spPr>
      </p:pic>
      <p:sp>
        <p:nvSpPr>
          <p:cNvPr id="6" name="Slide Number Placeholder 5">
            <a:extLst>
              <a:ext uri="{FF2B5EF4-FFF2-40B4-BE49-F238E27FC236}">
                <a16:creationId xmlns:a16="http://schemas.microsoft.com/office/drawing/2014/main" id="{16BF9AEE-A186-A202-15AB-7BD38D639C22}"/>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26</a:t>
            </a:fld>
            <a:endParaRPr lang="en-US" sz="800" dirty="0"/>
          </a:p>
        </p:txBody>
      </p:sp>
      <p:sp>
        <p:nvSpPr>
          <p:cNvPr id="8" name="TextBox 7">
            <a:extLst>
              <a:ext uri="{FF2B5EF4-FFF2-40B4-BE49-F238E27FC236}">
                <a16:creationId xmlns:a16="http://schemas.microsoft.com/office/drawing/2014/main" id="{E2D36B03-97E0-3C0D-E49B-C1BA3FA73E26}"/>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35210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BC50-42D7-39C7-2B71-A87D38C81A0D}"/>
              </a:ext>
            </a:extLst>
          </p:cNvPr>
          <p:cNvSpPr>
            <a:spLocks noGrp="1"/>
          </p:cNvSpPr>
          <p:nvPr>
            <p:ph type="title"/>
          </p:nvPr>
        </p:nvSpPr>
        <p:spPr/>
        <p:txBody>
          <a:bodyPr/>
          <a:lstStyle/>
          <a:p>
            <a:r>
              <a:rPr lang="en-US" dirty="0"/>
              <a:t>Glossary</a:t>
            </a:r>
          </a:p>
        </p:txBody>
      </p:sp>
      <p:sp>
        <p:nvSpPr>
          <p:cNvPr id="7" name="TextBox 6">
            <a:extLst>
              <a:ext uri="{FF2B5EF4-FFF2-40B4-BE49-F238E27FC236}">
                <a16:creationId xmlns:a16="http://schemas.microsoft.com/office/drawing/2014/main" id="{0955192E-6786-DF81-A528-23B1F92C1F74}"/>
              </a:ext>
            </a:extLst>
          </p:cNvPr>
          <p:cNvSpPr txBox="1"/>
          <p:nvPr/>
        </p:nvSpPr>
        <p:spPr>
          <a:xfrm>
            <a:off x="428624" y="1074821"/>
            <a:ext cx="4029076" cy="4887067"/>
          </a:xfrm>
          <a:prstGeom prst="rect">
            <a:avLst/>
          </a:prstGeom>
          <a:ln w="12700">
            <a:miter lim="400000"/>
          </a:ln>
        </p:spPr>
        <p:txBody>
          <a:bodyPr wrap="square" lIns="0" tIns="0" rIns="0" bIns="0" rtlCol="0">
            <a:spAutoFit/>
          </a:bodyPr>
          <a:lstStyle/>
          <a:p>
            <a:endParaRPr lang="en-US" sz="1400" b="1" dirty="0" err="1">
              <a:latin typeface="+mn-lt"/>
            </a:endParaRPr>
          </a:p>
        </p:txBody>
      </p:sp>
      <p:sp>
        <p:nvSpPr>
          <p:cNvPr id="8" name="TextBox 7">
            <a:extLst>
              <a:ext uri="{FF2B5EF4-FFF2-40B4-BE49-F238E27FC236}">
                <a16:creationId xmlns:a16="http://schemas.microsoft.com/office/drawing/2014/main" id="{1DCF218C-A620-5018-2F56-DF45424D7E6F}"/>
              </a:ext>
            </a:extLst>
          </p:cNvPr>
          <p:cNvSpPr txBox="1"/>
          <p:nvPr/>
        </p:nvSpPr>
        <p:spPr>
          <a:xfrm>
            <a:off x="428625" y="990600"/>
            <a:ext cx="4029075" cy="5416868"/>
          </a:xfrm>
          <a:prstGeom prst="rect">
            <a:avLst/>
          </a:prstGeom>
          <a:ln w="12700">
            <a:miter lim="400000"/>
          </a:ln>
        </p:spPr>
        <p:txBody>
          <a:bodyPr wrap="square" lIns="0" tIns="0" rIns="0" bIns="0" rtlCol="0">
            <a:spAutoFit/>
          </a:bodyPr>
          <a:lstStyle/>
          <a:p>
            <a:pPr algn="l"/>
            <a:r>
              <a:rPr lang="en-US" sz="800" b="1" dirty="0">
                <a:latin typeface="+mn-lt"/>
              </a:rPr>
              <a:t>1970s stagflation</a:t>
            </a:r>
          </a:p>
          <a:p>
            <a:pPr algn="l"/>
            <a:r>
              <a:rPr lang="en-US" sz="800" dirty="0">
                <a:latin typeface="+mn-lt"/>
              </a:rPr>
              <a:t>A period in the U.S. marked by high inflation, slow economic growth and high unemployment. It was unusual because inflation typically occurs during strong growth, not stagnation.</a:t>
            </a:r>
          </a:p>
          <a:p>
            <a:pPr algn="l"/>
            <a:endParaRPr lang="en-US" sz="800" b="1" dirty="0">
              <a:latin typeface="+mn-lt"/>
            </a:endParaRPr>
          </a:p>
          <a:p>
            <a:pPr algn="l"/>
            <a:r>
              <a:rPr lang="en-US" sz="800" b="1" dirty="0">
                <a:latin typeface="+mn-lt"/>
              </a:rPr>
              <a:t>Buyback</a:t>
            </a:r>
          </a:p>
          <a:p>
            <a:pPr algn="l"/>
            <a:r>
              <a:rPr lang="en-US" sz="800" dirty="0">
                <a:latin typeface="+mn-lt"/>
              </a:rPr>
              <a:t>When a company purchases its own shares from the market, reducing the number of shares available. This can increase earnings per share and often signals confidence in the company’s future.</a:t>
            </a:r>
          </a:p>
          <a:p>
            <a:pPr algn="l"/>
            <a:endParaRPr lang="en-US" sz="800" b="1" dirty="0">
              <a:latin typeface="+mn-lt"/>
            </a:endParaRPr>
          </a:p>
          <a:p>
            <a:pPr algn="l"/>
            <a:r>
              <a:rPr lang="en-US" sz="800" b="1" dirty="0">
                <a:latin typeface="+mn-lt"/>
              </a:rPr>
              <a:t>Capital appreciation</a:t>
            </a:r>
          </a:p>
          <a:p>
            <a:pPr algn="l"/>
            <a:r>
              <a:rPr lang="en-US" sz="800" dirty="0">
                <a:latin typeface="+mn-lt"/>
              </a:rPr>
              <a:t>The increase in the value of an investment or asset over time. It reflects the growth in price and is one of the main ways investors earn returns, especially in stocks and real estate.</a:t>
            </a:r>
          </a:p>
          <a:p>
            <a:pPr algn="l"/>
            <a:endParaRPr lang="en-US" sz="800" b="1" dirty="0">
              <a:latin typeface="+mn-lt"/>
            </a:endParaRPr>
          </a:p>
          <a:p>
            <a:pPr algn="l"/>
            <a:r>
              <a:rPr lang="en-US" sz="800" b="1" dirty="0">
                <a:latin typeface="+mn-lt"/>
              </a:rPr>
              <a:t>Capital expenditure (capex)</a:t>
            </a:r>
          </a:p>
          <a:p>
            <a:pPr algn="l"/>
            <a:r>
              <a:rPr lang="en-US" sz="800" dirty="0">
                <a:latin typeface="+mn-lt"/>
              </a:rPr>
              <a:t>The costs associated with acquiring or improving the property and equipment needed to run a business. Capex can include the costs of buying land, machinery, minerals and more.</a:t>
            </a:r>
          </a:p>
          <a:p>
            <a:pPr algn="l"/>
            <a:endParaRPr lang="en-US" sz="800" dirty="0">
              <a:latin typeface="+mn-lt"/>
            </a:endParaRPr>
          </a:p>
          <a:p>
            <a:pPr algn="l"/>
            <a:r>
              <a:rPr lang="en-US" sz="800" b="1" dirty="0">
                <a:latin typeface="+mn-lt"/>
              </a:rPr>
              <a:t>Consensus earnings</a:t>
            </a:r>
          </a:p>
          <a:p>
            <a:pPr algn="l"/>
            <a:r>
              <a:rPr lang="en-US" sz="800" dirty="0">
                <a:latin typeface="+mn-lt"/>
              </a:rPr>
              <a:t>The average earnings forecast for a company, based on estimates from multiple financial analysts. It’s used to gauge market expectations and can influence stock prices if actual earnings differ from the consensus.</a:t>
            </a:r>
          </a:p>
          <a:p>
            <a:pPr algn="l"/>
            <a:endParaRPr lang="en-US" sz="800" dirty="0">
              <a:latin typeface="+mn-lt"/>
            </a:endParaRPr>
          </a:p>
          <a:p>
            <a:pPr algn="l"/>
            <a:r>
              <a:rPr lang="en-US" sz="800" b="1" dirty="0">
                <a:latin typeface="+mn-lt"/>
              </a:rPr>
              <a:t>Corporate tax</a:t>
            </a:r>
          </a:p>
          <a:p>
            <a:pPr algn="l"/>
            <a:r>
              <a:rPr lang="en-US" sz="800" dirty="0">
                <a:latin typeface="+mn-lt"/>
              </a:rPr>
              <a:t>Taxes that companies pay on their profits. Changes in corporate tax rates can affect earnings, investment decisions and stock prices.</a:t>
            </a:r>
          </a:p>
          <a:p>
            <a:pPr algn="l"/>
            <a:endParaRPr lang="en-US" sz="800" dirty="0">
              <a:latin typeface="+mn-lt"/>
            </a:endParaRPr>
          </a:p>
          <a:p>
            <a:pPr algn="l"/>
            <a:r>
              <a:rPr lang="en-US" sz="800" b="1" dirty="0">
                <a:latin typeface="+mn-lt"/>
              </a:rPr>
              <a:t>Cumulative returns</a:t>
            </a:r>
          </a:p>
          <a:p>
            <a:pPr algn="l"/>
            <a:r>
              <a:rPr lang="en-US" sz="800" dirty="0">
                <a:latin typeface="+mn-lt"/>
              </a:rPr>
              <a:t>The total percentage gain or loss on an investment over a specific period, including both price changes and any income like dividends. It shows how much an investment has grown or shrunk from start to finish.</a:t>
            </a:r>
          </a:p>
          <a:p>
            <a:pPr algn="l"/>
            <a:endParaRPr lang="en-US" sz="800" b="1" dirty="0">
              <a:latin typeface="+mn-lt"/>
            </a:endParaRPr>
          </a:p>
          <a:p>
            <a:pPr algn="l"/>
            <a:r>
              <a:rPr lang="en-US" sz="800" b="1" dirty="0">
                <a:latin typeface="+mn-lt"/>
              </a:rPr>
              <a:t>Dividends</a:t>
            </a:r>
          </a:p>
          <a:p>
            <a:pPr algn="l"/>
            <a:r>
              <a:rPr lang="en-US" sz="800" dirty="0">
                <a:latin typeface="+mn-lt"/>
              </a:rPr>
              <a:t>Companies may choose to distribute capital to investors in the form of dividends. These dividends are typically paid out in cash and it’s common for payments to occur on quarterly schedules, but companies are not legally obligated to issue dividends or adhere to a schedule until they officially announce the dividend.</a:t>
            </a:r>
          </a:p>
          <a:p>
            <a:pPr algn="l"/>
            <a:endParaRPr lang="en-US" sz="800" dirty="0">
              <a:latin typeface="+mn-lt"/>
            </a:endParaRPr>
          </a:p>
          <a:p>
            <a:pPr algn="l"/>
            <a:r>
              <a:rPr lang="en-US" sz="800" b="1" dirty="0">
                <a:latin typeface="+mn-lt"/>
              </a:rPr>
              <a:t>Dividends per share</a:t>
            </a:r>
          </a:p>
          <a:p>
            <a:pPr algn="l"/>
            <a:r>
              <a:rPr lang="en-US" sz="800" dirty="0">
                <a:latin typeface="+mn-lt"/>
              </a:rPr>
              <a:t>The total amount of dividends paid out by a company divided by the number of shares outstanding. It shows how much income each share generates for investors.</a:t>
            </a:r>
          </a:p>
        </p:txBody>
      </p:sp>
      <p:sp>
        <p:nvSpPr>
          <p:cNvPr id="3" name="TextBox 2">
            <a:extLst>
              <a:ext uri="{FF2B5EF4-FFF2-40B4-BE49-F238E27FC236}">
                <a16:creationId xmlns:a16="http://schemas.microsoft.com/office/drawing/2014/main" id="{4521D041-7245-85DA-24F3-C8DF4F4E14EE}"/>
              </a:ext>
            </a:extLst>
          </p:cNvPr>
          <p:cNvSpPr txBox="1"/>
          <p:nvPr/>
        </p:nvSpPr>
        <p:spPr>
          <a:xfrm>
            <a:off x="4686302" y="990600"/>
            <a:ext cx="4029075" cy="5416868"/>
          </a:xfrm>
          <a:prstGeom prst="rect">
            <a:avLst/>
          </a:prstGeom>
          <a:ln w="12700">
            <a:miter lim="400000"/>
          </a:ln>
        </p:spPr>
        <p:txBody>
          <a:bodyPr wrap="square" lIns="0" tIns="0" rIns="0" bIns="0" rtlCol="0">
            <a:spAutoFit/>
          </a:bodyPr>
          <a:lstStyle/>
          <a:p>
            <a:pPr algn="l"/>
            <a:r>
              <a:rPr lang="en-US" sz="800" b="1" dirty="0">
                <a:latin typeface="+mn-lt"/>
              </a:rPr>
              <a:t>Dividend return</a:t>
            </a:r>
          </a:p>
          <a:p>
            <a:pPr algn="l"/>
            <a:r>
              <a:rPr lang="en-US" sz="800" dirty="0">
                <a:latin typeface="+mn-lt"/>
              </a:rPr>
              <a:t>The portion of an investment’s return that comes specifically from dividend payments. It’s a measure of income generated, separate from any changes in the stock’s price.</a:t>
            </a:r>
          </a:p>
          <a:p>
            <a:pPr algn="l"/>
            <a:endParaRPr lang="en-US" sz="800" dirty="0">
              <a:latin typeface="+mn-lt"/>
            </a:endParaRPr>
          </a:p>
          <a:p>
            <a:pPr algn="l"/>
            <a:r>
              <a:rPr lang="en-US" sz="800" b="1" dirty="0">
                <a:latin typeface="+mn-lt"/>
              </a:rPr>
              <a:t>Dividend yield</a:t>
            </a:r>
          </a:p>
          <a:p>
            <a:pPr algn="l"/>
            <a:r>
              <a:rPr lang="en-US" sz="800" dirty="0">
                <a:latin typeface="+mn-lt"/>
              </a:rPr>
              <a:t>A financial ratio that shows how much a company pays out in dividends each year, relative to its stock price. It’s expressed as a percentage and helps investors compare income potential across different stocks.</a:t>
            </a:r>
          </a:p>
          <a:p>
            <a:pPr algn="l"/>
            <a:endParaRPr lang="en-US" sz="800" dirty="0">
              <a:latin typeface="+mn-lt"/>
            </a:endParaRPr>
          </a:p>
          <a:p>
            <a:pPr algn="l"/>
            <a:r>
              <a:rPr lang="en-US" sz="800" b="1" dirty="0">
                <a:latin typeface="+mn-lt"/>
              </a:rPr>
              <a:t>Dot-com bubble</a:t>
            </a:r>
          </a:p>
          <a:p>
            <a:pPr algn="l"/>
            <a:r>
              <a:rPr lang="en-US" sz="800" dirty="0">
                <a:latin typeface="+mn-lt"/>
              </a:rPr>
              <a:t>The dot-com bubble (aka "the tech bubble") was a period of U.S. stock market exuberance in the late 1990s and subsequent downturn in the early 2000s. Much of the buying frenzy focused on technology stocks and their involvement in the nascent commercial internet. The bubble burst in 2000 and troughed in late 2002.</a:t>
            </a:r>
          </a:p>
          <a:p>
            <a:pPr algn="l"/>
            <a:endParaRPr lang="en-US" sz="800" dirty="0">
              <a:latin typeface="+mn-lt"/>
            </a:endParaRPr>
          </a:p>
          <a:p>
            <a:pPr algn="l"/>
            <a:r>
              <a:rPr lang="en-US" sz="800" b="1" dirty="0">
                <a:latin typeface="+mn-lt"/>
              </a:rPr>
              <a:t>Earnings per share</a:t>
            </a:r>
          </a:p>
          <a:p>
            <a:pPr algn="l"/>
            <a:r>
              <a:rPr lang="en-US" sz="800" dirty="0">
                <a:latin typeface="+mn-lt"/>
              </a:rPr>
              <a:t>Earnings per share is the measure of a company’s profitability, and it’s commonly used in fundamental analysis. It is calculated by dividing a company’s net earnings (“profits”) by the total number of outstanding stock shares.</a:t>
            </a:r>
          </a:p>
          <a:p>
            <a:pPr algn="l"/>
            <a:endParaRPr lang="en-US" sz="800" dirty="0">
              <a:latin typeface="+mn-lt"/>
            </a:endParaRPr>
          </a:p>
          <a:p>
            <a:pPr algn="l"/>
            <a:r>
              <a:rPr lang="en-US" sz="800" b="1" dirty="0">
                <a:latin typeface="+mn-lt"/>
              </a:rPr>
              <a:t>Emerging markets</a:t>
            </a:r>
          </a:p>
          <a:p>
            <a:pPr algn="l"/>
            <a:r>
              <a:rPr lang="en-US" sz="800" dirty="0">
                <a:latin typeface="+mn-lt"/>
              </a:rPr>
              <a:t>Emerging markets refer to countries with growing economies that show the potential for someday becoming developed markets. Compared to developed markets, emerging markets typically have lower levels of income, a smaller impact on the global economy, less diverse exports and less stable financial markets.</a:t>
            </a:r>
          </a:p>
          <a:p>
            <a:pPr algn="l"/>
            <a:endParaRPr lang="en-US" sz="800" dirty="0">
              <a:latin typeface="+mn-lt"/>
            </a:endParaRPr>
          </a:p>
          <a:p>
            <a:pPr algn="l"/>
            <a:r>
              <a:rPr lang="en-US" sz="800" b="1" dirty="0">
                <a:latin typeface="+mn-lt"/>
              </a:rPr>
              <a:t>Forward P/E</a:t>
            </a:r>
          </a:p>
          <a:p>
            <a:pPr algn="l"/>
            <a:r>
              <a:rPr lang="en-US" sz="800" dirty="0">
                <a:latin typeface="+mn-lt"/>
              </a:rPr>
              <a:t>A valuation ratio that uses projected future earnings instead of past earnings to assess a stock’s price. It helps investors evaluate whether a stock is priced fairly based on expected performance.</a:t>
            </a:r>
          </a:p>
          <a:p>
            <a:pPr algn="l"/>
            <a:endParaRPr lang="en-US" sz="800" dirty="0">
              <a:latin typeface="+mn-lt"/>
            </a:endParaRPr>
          </a:p>
          <a:p>
            <a:pPr algn="l"/>
            <a:r>
              <a:rPr lang="en-US" sz="800" b="1" dirty="0">
                <a:latin typeface="+mn-lt"/>
              </a:rPr>
              <a:t>GDP (gross domestic product)</a:t>
            </a:r>
          </a:p>
          <a:p>
            <a:pPr algn="l"/>
            <a:r>
              <a:rPr lang="en-US" sz="800" dirty="0">
                <a:latin typeface="+mn-lt"/>
              </a:rPr>
              <a:t>The total value of all goods and services produced within a country over a specific period. It’s a key indicator of economic health and growth.</a:t>
            </a:r>
            <a:br>
              <a:rPr lang="en-US" sz="800" dirty="0">
                <a:latin typeface="+mn-lt"/>
              </a:rPr>
            </a:br>
            <a:br>
              <a:rPr lang="en-US" sz="800" dirty="0">
                <a:latin typeface="+mn-lt"/>
              </a:rPr>
            </a:br>
            <a:r>
              <a:rPr lang="en-US" sz="800" b="1" dirty="0">
                <a:latin typeface="+mn-lt"/>
              </a:rPr>
              <a:t>Magnificent 7</a:t>
            </a:r>
          </a:p>
          <a:p>
            <a:pPr algn="l"/>
            <a:r>
              <a:rPr lang="en-US" sz="800" dirty="0">
                <a:latin typeface="+mn-lt"/>
              </a:rPr>
              <a:t>Magnificent 7 refers to seven companies (Microsoft, Apple, Alphabet, Amazon, NVIDIA, Meta and Tesla) whose stocks came to dominate the S&amp;P 500 Index in 2023.</a:t>
            </a:r>
          </a:p>
          <a:p>
            <a:pPr algn="l"/>
            <a:endParaRPr lang="en-US" sz="800" dirty="0">
              <a:latin typeface="+mn-lt"/>
            </a:endParaRPr>
          </a:p>
          <a:p>
            <a:pPr algn="l"/>
            <a:r>
              <a:rPr lang="en-US" sz="800" b="1" dirty="0">
                <a:latin typeface="+mn-lt"/>
              </a:rPr>
              <a:t>Market capitalization</a:t>
            </a:r>
          </a:p>
          <a:p>
            <a:pPr algn="l"/>
            <a:r>
              <a:rPr lang="en-US" sz="800" dirty="0">
                <a:latin typeface="+mn-lt"/>
              </a:rPr>
              <a:t>The total value of a company’s shares traded on the stock market. It’s calculated by multiplying the current share price by the number of shares outstanding, and it helps investors understand the company’s size and market presence.</a:t>
            </a:r>
          </a:p>
        </p:txBody>
      </p:sp>
      <p:sp>
        <p:nvSpPr>
          <p:cNvPr id="5" name="Slide Number Placeholder 4">
            <a:extLst>
              <a:ext uri="{FF2B5EF4-FFF2-40B4-BE49-F238E27FC236}">
                <a16:creationId xmlns:a16="http://schemas.microsoft.com/office/drawing/2014/main" id="{905BE7C3-0815-9917-1331-9778C191A332}"/>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mtClean="0"/>
              <a:pPr>
                <a:lnSpc>
                  <a:spcPct val="110000"/>
                </a:lnSpc>
                <a:spcBef>
                  <a:spcPts val="900"/>
                </a:spcBef>
              </a:pPr>
              <a:t>27</a:t>
            </a:fld>
            <a:endParaRPr lang="en-US" dirty="0"/>
          </a:p>
        </p:txBody>
      </p:sp>
    </p:spTree>
    <p:extLst>
      <p:ext uri="{BB962C8B-B14F-4D97-AF65-F5344CB8AC3E}">
        <p14:creationId xmlns:p14="http://schemas.microsoft.com/office/powerpoint/2010/main" val="344957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BB973-C501-4578-D299-35B54E63A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E3ED5-436F-3726-8579-1784D46DF880}"/>
              </a:ext>
            </a:extLst>
          </p:cNvPr>
          <p:cNvSpPr>
            <a:spLocks noGrp="1"/>
          </p:cNvSpPr>
          <p:nvPr>
            <p:ph type="title"/>
          </p:nvPr>
        </p:nvSpPr>
        <p:spPr/>
        <p:txBody>
          <a:bodyPr/>
          <a:lstStyle/>
          <a:p>
            <a:r>
              <a:rPr lang="en-US" dirty="0"/>
              <a:t>Glossary (continued)</a:t>
            </a:r>
          </a:p>
        </p:txBody>
      </p:sp>
      <p:sp>
        <p:nvSpPr>
          <p:cNvPr id="7" name="TextBox 6">
            <a:extLst>
              <a:ext uri="{FF2B5EF4-FFF2-40B4-BE49-F238E27FC236}">
                <a16:creationId xmlns:a16="http://schemas.microsoft.com/office/drawing/2014/main" id="{74806181-2220-A979-02FF-E4B81773C7C0}"/>
              </a:ext>
            </a:extLst>
          </p:cNvPr>
          <p:cNvSpPr txBox="1"/>
          <p:nvPr/>
        </p:nvSpPr>
        <p:spPr>
          <a:xfrm>
            <a:off x="428624" y="1074821"/>
            <a:ext cx="4029076" cy="4887067"/>
          </a:xfrm>
          <a:prstGeom prst="rect">
            <a:avLst/>
          </a:prstGeom>
          <a:ln w="12700">
            <a:miter lim="400000"/>
          </a:ln>
        </p:spPr>
        <p:txBody>
          <a:bodyPr wrap="square" lIns="0" tIns="0" rIns="0" bIns="0" rtlCol="0">
            <a:spAutoFit/>
          </a:bodyPr>
          <a:lstStyle/>
          <a:p>
            <a:endParaRPr lang="en-US" sz="1400" b="1" dirty="0" err="1">
              <a:latin typeface="+mn-lt"/>
            </a:endParaRPr>
          </a:p>
        </p:txBody>
      </p:sp>
      <p:sp>
        <p:nvSpPr>
          <p:cNvPr id="9" name="TextBox 8">
            <a:extLst>
              <a:ext uri="{FF2B5EF4-FFF2-40B4-BE49-F238E27FC236}">
                <a16:creationId xmlns:a16="http://schemas.microsoft.com/office/drawing/2014/main" id="{1BAD6A0B-E60A-E463-C161-D57F526C7EF5}"/>
              </a:ext>
            </a:extLst>
          </p:cNvPr>
          <p:cNvSpPr txBox="1"/>
          <p:nvPr/>
        </p:nvSpPr>
        <p:spPr>
          <a:xfrm>
            <a:off x="428625" y="990600"/>
            <a:ext cx="4084853" cy="3323987"/>
          </a:xfrm>
          <a:prstGeom prst="rect">
            <a:avLst/>
          </a:prstGeom>
          <a:ln w="12700">
            <a:miter lim="400000"/>
          </a:ln>
        </p:spPr>
        <p:txBody>
          <a:bodyPr wrap="square" lIns="0" tIns="0" rIns="0" bIns="0" rtlCol="0">
            <a:spAutoFit/>
          </a:bodyPr>
          <a:lstStyle/>
          <a:p>
            <a:pPr algn="l"/>
            <a:r>
              <a:rPr lang="en-US" sz="800" b="1" dirty="0">
                <a:latin typeface="+mj-lt"/>
              </a:rPr>
              <a:t>Mean</a:t>
            </a:r>
            <a:br>
              <a:rPr lang="en-US" sz="800" dirty="0">
                <a:latin typeface="+mj-lt"/>
              </a:rPr>
            </a:br>
            <a:r>
              <a:rPr lang="en-US" sz="800" dirty="0">
                <a:latin typeface="+mj-lt"/>
              </a:rPr>
              <a:t>A mean calculation is equivalent to the average of a set of numbers.</a:t>
            </a:r>
            <a:br>
              <a:rPr lang="en-US" sz="800" dirty="0">
                <a:latin typeface="+mj-lt"/>
              </a:rPr>
            </a:br>
            <a:br>
              <a:rPr lang="en-US" sz="800" b="1" dirty="0">
                <a:latin typeface="+mj-lt"/>
              </a:rPr>
            </a:br>
            <a:r>
              <a:rPr lang="en-US" sz="800" b="1" dirty="0">
                <a:latin typeface="+mj-lt"/>
              </a:rPr>
              <a:t>Multiple</a:t>
            </a:r>
          </a:p>
          <a:p>
            <a:pPr algn="l"/>
            <a:r>
              <a:rPr lang="en-US" sz="800" dirty="0">
                <a:latin typeface="+mj-lt"/>
              </a:rPr>
              <a:t>A way to assess how a company is doing by dividing one variable by another. In this presentation, the multiple is measured by the P/E or price-to-earnings ratio.</a:t>
            </a:r>
          </a:p>
          <a:p>
            <a:pPr algn="l"/>
            <a:endParaRPr lang="en-US" sz="800" dirty="0">
              <a:latin typeface="+mj-lt"/>
            </a:endParaRPr>
          </a:p>
          <a:p>
            <a:pPr algn="l"/>
            <a:r>
              <a:rPr lang="en-US" sz="800" b="1" dirty="0">
                <a:latin typeface="+mj-lt"/>
              </a:rPr>
              <a:t>Multiple expansion</a:t>
            </a:r>
          </a:p>
          <a:p>
            <a:pPr algn="l"/>
            <a:r>
              <a:rPr lang="en-US" sz="800" dirty="0">
                <a:latin typeface="+mj-lt"/>
              </a:rPr>
              <a:t>A situation in which one sells a stock at a higher valuation multiple than one bought it at.</a:t>
            </a:r>
          </a:p>
          <a:p>
            <a:pPr algn="l"/>
            <a:endParaRPr lang="en-US" sz="800" dirty="0">
              <a:latin typeface="+mj-lt"/>
            </a:endParaRPr>
          </a:p>
          <a:p>
            <a:pPr algn="l"/>
            <a:r>
              <a:rPr lang="en-US" sz="800" b="1" dirty="0">
                <a:latin typeface="+mj-lt"/>
              </a:rPr>
              <a:t>Next 10 years return</a:t>
            </a:r>
          </a:p>
          <a:p>
            <a:pPr algn="l"/>
            <a:r>
              <a:rPr lang="en-US" sz="800" dirty="0">
                <a:latin typeface="+mj-lt"/>
              </a:rPr>
              <a:t>An estimate of how much an investment might earn over the next decade, based on forecasts, historical trends, and economic outlook. It’s used for long-term planning and goal setting.</a:t>
            </a:r>
          </a:p>
          <a:p>
            <a:pPr algn="l"/>
            <a:endParaRPr lang="en-US" sz="800" dirty="0">
              <a:latin typeface="+mj-lt"/>
            </a:endParaRPr>
          </a:p>
          <a:p>
            <a:pPr algn="l"/>
            <a:r>
              <a:rPr lang="en-US" sz="800" b="1" dirty="0">
                <a:latin typeface="+mj-lt"/>
              </a:rPr>
              <a:t>P/E Premium/Discount</a:t>
            </a:r>
          </a:p>
          <a:p>
            <a:pPr algn="l"/>
            <a:r>
              <a:rPr lang="en-US" sz="800" dirty="0">
                <a:latin typeface="+mj-lt"/>
              </a:rPr>
              <a:t>A comparison of a company’s Price-to-Earnings (P/E) ratio to its peers or historical average. A premium means the stock is priced higher than average, possibly due to growth expectations; a discount means it’s priced lower, which could signal undervaluation or risk.</a:t>
            </a:r>
          </a:p>
          <a:p>
            <a:pPr algn="l"/>
            <a:endParaRPr lang="en-US" sz="800" dirty="0">
              <a:latin typeface="+mj-lt"/>
            </a:endParaRPr>
          </a:p>
          <a:p>
            <a:pPr algn="l"/>
            <a:r>
              <a:rPr lang="en-US" sz="800" b="1" dirty="0">
                <a:latin typeface="+mj-lt"/>
              </a:rPr>
              <a:t>Price-to-earnings (P/E) ratio</a:t>
            </a:r>
          </a:p>
          <a:p>
            <a:pPr algn="l"/>
            <a:r>
              <a:rPr lang="en-US" sz="800" dirty="0">
                <a:latin typeface="+mj-lt"/>
              </a:rPr>
              <a:t>The price-to-earnings (P/E) ratio refers to a company's price per share of stock divided by the company's earnings per share. Also known as the earnings multiple, this measurement is a common tool in fundamental analysis that helps compare how relatively expensive one company's stock may be compared to another’s.</a:t>
            </a:r>
          </a:p>
          <a:p>
            <a:pPr algn="l"/>
            <a:endParaRPr lang="en-US" sz="800" dirty="0" err="1">
              <a:latin typeface="+mj-lt"/>
            </a:endParaRPr>
          </a:p>
        </p:txBody>
      </p:sp>
      <p:sp>
        <p:nvSpPr>
          <p:cNvPr id="4" name="TextBox 3">
            <a:extLst>
              <a:ext uri="{FF2B5EF4-FFF2-40B4-BE49-F238E27FC236}">
                <a16:creationId xmlns:a16="http://schemas.microsoft.com/office/drawing/2014/main" id="{86BBC8CA-2CBF-3639-3A22-FB4A3A0737DB}"/>
              </a:ext>
            </a:extLst>
          </p:cNvPr>
          <p:cNvSpPr txBox="1"/>
          <p:nvPr/>
        </p:nvSpPr>
        <p:spPr>
          <a:xfrm>
            <a:off x="4686255" y="990600"/>
            <a:ext cx="4029075" cy="3447098"/>
          </a:xfrm>
          <a:prstGeom prst="rect">
            <a:avLst/>
          </a:prstGeom>
          <a:ln w="12700">
            <a:miter lim="400000"/>
          </a:ln>
        </p:spPr>
        <p:txBody>
          <a:bodyPr wrap="square" lIns="0" tIns="0" rIns="0" bIns="0" rtlCol="0">
            <a:spAutoFit/>
          </a:bodyPr>
          <a:lstStyle/>
          <a:p>
            <a:pPr algn="l"/>
            <a:r>
              <a:rPr lang="en-US" sz="800" b="1" dirty="0">
                <a:latin typeface="+mj-lt"/>
              </a:rPr>
              <a:t>Resilience</a:t>
            </a:r>
          </a:p>
          <a:p>
            <a:pPr algn="l"/>
            <a:r>
              <a:rPr lang="en-US" sz="800" dirty="0">
                <a:latin typeface="+mj-lt"/>
              </a:rPr>
              <a:t>The ability of a company or economy to withstand and recover from challenges like recessions, market shocks, or disruptions. Resilient businesses tend to perform better during tough times.</a:t>
            </a:r>
          </a:p>
          <a:p>
            <a:pPr algn="l"/>
            <a:endParaRPr lang="en-US" sz="800" dirty="0">
              <a:latin typeface="+mj-lt"/>
            </a:endParaRPr>
          </a:p>
          <a:p>
            <a:pPr algn="l"/>
            <a:r>
              <a:rPr lang="en-US" sz="800" b="1" dirty="0">
                <a:latin typeface="+mj-lt"/>
              </a:rPr>
              <a:t>Special dividends</a:t>
            </a:r>
          </a:p>
          <a:p>
            <a:pPr algn="l"/>
            <a:r>
              <a:rPr lang="en-US" sz="800" dirty="0">
                <a:latin typeface="+mj-lt"/>
              </a:rPr>
              <a:t>One-time cash payments made by a company to shareholders, usually from excess profits or asset sales. They are not part of the regular dividend schedule and can signal strong financial health or strategic changes.</a:t>
            </a:r>
          </a:p>
          <a:p>
            <a:pPr algn="l"/>
            <a:endParaRPr lang="en-US" sz="800" dirty="0">
              <a:latin typeface="+mj-lt"/>
            </a:endParaRPr>
          </a:p>
          <a:p>
            <a:pPr algn="l"/>
            <a:r>
              <a:rPr lang="en-US" sz="800" b="1" dirty="0">
                <a:latin typeface="+mj-lt"/>
              </a:rPr>
              <a:t>Total return</a:t>
            </a:r>
          </a:p>
          <a:p>
            <a:pPr algn="l"/>
            <a:r>
              <a:rPr lang="en-US" sz="800" dirty="0">
                <a:latin typeface="+mj-lt"/>
              </a:rPr>
              <a:t>The overall gain from an investment, including both price appreciation and any income received, such as dividends or interest. It gives a complete picture of how much value an investment has generated over time.</a:t>
            </a:r>
          </a:p>
          <a:p>
            <a:pPr algn="l"/>
            <a:endParaRPr lang="en-US" sz="800" dirty="0">
              <a:latin typeface="+mj-lt"/>
            </a:endParaRPr>
          </a:p>
          <a:p>
            <a:pPr algn="l"/>
            <a:r>
              <a:rPr lang="en-US" sz="800" b="1" dirty="0">
                <a:latin typeface="+mj-lt"/>
              </a:rPr>
              <a:t>U.S. Dollar Index</a:t>
            </a:r>
          </a:p>
          <a:p>
            <a:pPr algn="l"/>
            <a:r>
              <a:rPr lang="en-US" sz="800" dirty="0">
                <a:latin typeface="+mj-lt"/>
              </a:rPr>
              <a:t>A measure of the value of the U.S. dollar relative to a basket of foreign currencies.</a:t>
            </a:r>
          </a:p>
          <a:p>
            <a:pPr algn="l"/>
            <a:endParaRPr lang="en-US" sz="800" dirty="0">
              <a:latin typeface="+mj-lt"/>
            </a:endParaRPr>
          </a:p>
          <a:p>
            <a:pPr algn="l"/>
            <a:r>
              <a:rPr lang="en-US" sz="800" b="1" dirty="0">
                <a:latin typeface="+mj-lt"/>
              </a:rPr>
              <a:t>Valuation</a:t>
            </a:r>
          </a:p>
          <a:p>
            <a:pPr algn="l"/>
            <a:r>
              <a:rPr lang="en-US" sz="800" dirty="0">
                <a:latin typeface="+mj-lt"/>
              </a:rPr>
              <a:t>A measure of how much a company is worth, often based on financial metrics like earnings, revenue or assets. Investors use valuation to decide whether a stock is fairly priced, overvalued or undervalued.</a:t>
            </a:r>
          </a:p>
          <a:p>
            <a:pPr algn="l"/>
            <a:endParaRPr lang="en-US" sz="800" dirty="0">
              <a:latin typeface="+mj-lt"/>
            </a:endParaRPr>
          </a:p>
          <a:p>
            <a:pPr algn="l"/>
            <a:r>
              <a:rPr lang="en-US" sz="800" b="1" dirty="0">
                <a:latin typeface="+mj-lt"/>
              </a:rPr>
              <a:t>Volatility</a:t>
            </a:r>
          </a:p>
          <a:p>
            <a:pPr algn="l"/>
            <a:r>
              <a:rPr lang="en-US" sz="800" dirty="0">
                <a:latin typeface="+mj-lt"/>
              </a:rPr>
              <a:t>A measure of how much a stock’s price moves up and down over time. High volatility means larger price swings and more risk, while low volatility suggests more stable performance.</a:t>
            </a:r>
          </a:p>
        </p:txBody>
      </p:sp>
      <p:sp>
        <p:nvSpPr>
          <p:cNvPr id="5" name="TextBox 4">
            <a:extLst>
              <a:ext uri="{FF2B5EF4-FFF2-40B4-BE49-F238E27FC236}">
                <a16:creationId xmlns:a16="http://schemas.microsoft.com/office/drawing/2014/main" id="{87929E5C-EE42-450D-0B7D-DA3B44323407}"/>
              </a:ext>
            </a:extLst>
          </p:cNvPr>
          <p:cNvSpPr txBox="1"/>
          <p:nvPr/>
        </p:nvSpPr>
        <p:spPr>
          <a:xfrm>
            <a:off x="6124321" y="6648893"/>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0" name="Title 1">
            <a:extLst>
              <a:ext uri="{FF2B5EF4-FFF2-40B4-BE49-F238E27FC236}">
                <a16:creationId xmlns:a16="http://schemas.microsoft.com/office/drawing/2014/main" id="{F492A504-B88A-C7AB-5ED3-8A2EE5F516C0}"/>
              </a:ext>
            </a:extLst>
          </p:cNvPr>
          <p:cNvSpPr txBox="1">
            <a:spLocks/>
          </p:cNvSpPr>
          <p:nvPr/>
        </p:nvSpPr>
        <p:spPr>
          <a:xfrm>
            <a:off x="432054" y="4030265"/>
            <a:ext cx="8286705" cy="822960"/>
          </a:xfrm>
          <a:prstGeom prst="rect">
            <a:avLst/>
          </a:prstGeom>
          <a:extLst>
            <a:ext uri="{C572A759-6A51-4108-AA02-DFA0A04FC94B}">
              <ma14:wrappingTextBoxFlag xmlns="" xmlns:ma14="http://schemas.microsoft.com/office/mac/drawingml/2011/main" val="1"/>
            </a:ext>
          </a:extLst>
        </p:spPr>
        <p:txBody>
          <a:bodyPr lIns="0" tIns="0" rIns="0" bIns="0" anchor="b" anchorCtr="0"/>
          <a:lstStyle>
            <a:lvl1pPr marL="0" marR="0" indent="0" algn="l" defTabSz="171450" rtl="0" eaLnBrk="1" latinLnBrk="0" hangingPunct="1">
              <a:lnSpc>
                <a:spcPct val="95000"/>
              </a:lnSpc>
              <a:spcBef>
                <a:spcPts val="0"/>
              </a:spcBef>
              <a:spcAft>
                <a:spcPts val="0"/>
              </a:spcAft>
              <a:buClrTx/>
              <a:buSzTx/>
              <a:buFontTx/>
              <a:buNone/>
              <a:tabLst>
                <a:tab pos="357188" algn="l"/>
              </a:tabLst>
              <a:defRPr kumimoji="0" sz="2100" b="1" i="0" u="none" strike="noStrike" cap="none" spc="0" normalizeH="0" baseline="0" dirty="0">
                <a:ln>
                  <a:noFill/>
                </a:ln>
                <a:solidFill>
                  <a:schemeClr val="tx2"/>
                </a:solidFill>
                <a:effectLst/>
                <a:uFillTx/>
                <a:latin typeface="+mj-lt"/>
                <a:ea typeface="+mn-ea"/>
                <a:cs typeface="+mn-cs"/>
                <a:sym typeface="Avenir Next LT Com Regular"/>
              </a:defRPr>
            </a:lvl1pPr>
            <a:lvl2pPr marL="0" marR="0" indent="8572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2pPr>
            <a:lvl3pPr marL="0" marR="0" indent="17145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3pPr>
            <a:lvl4pPr marL="0" marR="0" indent="25717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4pPr>
            <a:lvl5pPr marL="0" marR="0" indent="34290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5pPr>
            <a:lvl6pPr marL="0" marR="0" indent="42862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6pPr>
            <a:lvl7pPr marL="0" marR="0" indent="51435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7pPr>
            <a:lvl8pPr marL="0" marR="0" indent="600075"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8pPr>
            <a:lvl9pPr marL="0" marR="0" indent="685800" algn="l" defTabSz="171450" rtl="0" eaLnBrk="1" latinLnBrk="0" hangingPunct="1">
              <a:lnSpc>
                <a:spcPct val="100000"/>
              </a:lnSpc>
              <a:spcBef>
                <a:spcPts val="0"/>
              </a:spcBef>
              <a:spcAft>
                <a:spcPts val="0"/>
              </a:spcAft>
              <a:buClrTx/>
              <a:buSzTx/>
              <a:buFontTx/>
              <a:buNone/>
              <a:tabLst>
                <a:tab pos="357188" algn="l"/>
              </a:tabLst>
              <a:defRPr sz="3600" b="0" i="0" u="none" strike="noStrike" cap="none" spc="-36" baseline="0">
                <a:ln>
                  <a:noFill/>
                </a:ln>
                <a:solidFill>
                  <a:schemeClr val="accent1">
                    <a:hueOff val="-456960"/>
                    <a:satOff val="56070"/>
                    <a:lumOff val="-35771"/>
                  </a:schemeClr>
                </a:solidFill>
                <a:uFillTx/>
                <a:latin typeface="+mn-lt"/>
                <a:ea typeface="+mn-ea"/>
                <a:cs typeface="+mn-cs"/>
                <a:sym typeface="Avenir Next LT Com Demi"/>
              </a:defRPr>
            </a:lvl9pPr>
          </a:lstStyle>
          <a:p>
            <a:r>
              <a:rPr lang="en-US" sz="1400" dirty="0"/>
              <a:t>Index definitions</a:t>
            </a:r>
          </a:p>
        </p:txBody>
      </p:sp>
      <p:sp>
        <p:nvSpPr>
          <p:cNvPr id="11" name="TextBox 10">
            <a:extLst>
              <a:ext uri="{FF2B5EF4-FFF2-40B4-BE49-F238E27FC236}">
                <a16:creationId xmlns:a16="http://schemas.microsoft.com/office/drawing/2014/main" id="{FDEC39C6-9032-CD5B-BFE9-6647E78DDF19}"/>
              </a:ext>
            </a:extLst>
          </p:cNvPr>
          <p:cNvSpPr txBox="1"/>
          <p:nvPr/>
        </p:nvSpPr>
        <p:spPr>
          <a:xfrm>
            <a:off x="428625" y="5005625"/>
            <a:ext cx="4029075" cy="1723549"/>
          </a:xfrm>
          <a:prstGeom prst="rect">
            <a:avLst/>
          </a:prstGeom>
          <a:ln w="12700">
            <a:miter lim="400000"/>
          </a:ln>
        </p:spPr>
        <p:txBody>
          <a:bodyPr wrap="square" lIns="0" tIns="0" rIns="0" bIns="0" rtlCol="0">
            <a:spAutoFit/>
          </a:bodyPr>
          <a:lstStyle/>
          <a:p>
            <a:pPr algn="l"/>
            <a:r>
              <a:rPr lang="en-US" sz="800" b="1" dirty="0">
                <a:latin typeface="+mj-lt"/>
              </a:rPr>
              <a:t>DAX Index</a:t>
            </a:r>
            <a:br>
              <a:rPr lang="en-US" sz="800" dirty="0">
                <a:latin typeface="+mj-lt"/>
              </a:rPr>
            </a:br>
            <a:r>
              <a:rPr lang="en-US" sz="800" dirty="0">
                <a:latin typeface="+mj-lt"/>
              </a:rPr>
              <a:t>The DAX Index, also known as the Deutscher </a:t>
            </a:r>
            <a:r>
              <a:rPr lang="en-US" sz="800" dirty="0" err="1">
                <a:latin typeface="+mj-lt"/>
              </a:rPr>
              <a:t>Aktienindex</a:t>
            </a:r>
            <a:r>
              <a:rPr lang="en-US" sz="800" dirty="0">
                <a:latin typeface="+mj-lt"/>
              </a:rPr>
              <a:t>, is a stock market index that represents 40 of the largest and most liquid German companies that trade on the Frankfurt Stock Exchange. The DAX is considered a prominent benchmark for German and European stocks, listing major companies by liquidity and market capitalization, and serves as an indicator in Germany's economy.</a:t>
            </a:r>
          </a:p>
          <a:p>
            <a:pPr algn="l"/>
            <a:endParaRPr lang="en-US" sz="800" dirty="0">
              <a:latin typeface="+mj-lt"/>
            </a:endParaRPr>
          </a:p>
          <a:p>
            <a:pPr algn="l"/>
            <a:r>
              <a:rPr lang="en-US" sz="800" b="1" dirty="0">
                <a:latin typeface="+mj-lt"/>
              </a:rPr>
              <a:t>MSCI All Country World Index (ACWI) </a:t>
            </a:r>
          </a:p>
          <a:p>
            <a:pPr algn="l"/>
            <a:r>
              <a:rPr lang="en-US" sz="800" dirty="0">
                <a:latin typeface="+mj-lt"/>
              </a:rPr>
              <a:t>MSCI All Country World Index (ACWI) is designed to measure results of developed and emerging equity markets.</a:t>
            </a:r>
            <a:br>
              <a:rPr lang="en-US" sz="800" dirty="0">
                <a:latin typeface="+mj-lt"/>
              </a:rPr>
            </a:br>
            <a:br>
              <a:rPr lang="en-US" sz="800" dirty="0">
                <a:latin typeface="+mj-lt"/>
              </a:rPr>
            </a:br>
            <a:endParaRPr lang="en-US" sz="800" dirty="0">
              <a:latin typeface="+mj-lt"/>
            </a:endParaRPr>
          </a:p>
          <a:p>
            <a:pPr algn="l"/>
            <a:endParaRPr lang="en-US" sz="800" dirty="0">
              <a:latin typeface="+mj-lt"/>
            </a:endParaRPr>
          </a:p>
          <a:p>
            <a:pPr algn="l"/>
            <a:endParaRPr lang="en-US" sz="800" dirty="0" err="1">
              <a:latin typeface="+mj-lt"/>
            </a:endParaRPr>
          </a:p>
        </p:txBody>
      </p:sp>
      <p:sp>
        <p:nvSpPr>
          <p:cNvPr id="13" name="TextBox 12">
            <a:extLst>
              <a:ext uri="{FF2B5EF4-FFF2-40B4-BE49-F238E27FC236}">
                <a16:creationId xmlns:a16="http://schemas.microsoft.com/office/drawing/2014/main" id="{9A46D1B7-8ED6-583D-A41D-1C50E739B7A9}"/>
              </a:ext>
            </a:extLst>
          </p:cNvPr>
          <p:cNvSpPr txBox="1"/>
          <p:nvPr/>
        </p:nvSpPr>
        <p:spPr>
          <a:xfrm>
            <a:off x="4572000" y="5005625"/>
            <a:ext cx="4307465" cy="1446550"/>
          </a:xfrm>
          <a:prstGeom prst="rect">
            <a:avLst/>
          </a:prstGeom>
          <a:noFill/>
          <a:ln w="12700">
            <a:miter lim="400000"/>
          </a:ln>
        </p:spPr>
        <p:txBody>
          <a:bodyPr wrap="square">
            <a:spAutoFit/>
          </a:bodyPr>
          <a:lstStyle/>
          <a:p>
            <a:pPr algn="l"/>
            <a:r>
              <a:rPr lang="en-US" sz="800" b="1" dirty="0">
                <a:latin typeface="+mj-lt"/>
              </a:rPr>
              <a:t>MSCI All Country World ex USA Index</a:t>
            </a:r>
            <a:br>
              <a:rPr lang="en-US" sz="800" dirty="0">
                <a:latin typeface="+mj-lt"/>
              </a:rPr>
            </a:br>
            <a:r>
              <a:rPr lang="en-US" sz="800" dirty="0">
                <a:latin typeface="+mj-lt"/>
              </a:rPr>
              <a:t>The MSCI All Country World ex USA Index is a free-float-adjusted market-capitalization-weighted index designed to measure equity market results in the global developed and emerging markets, excluding the United States. The index consists of more than 40 developed and emerging market country indexes.</a:t>
            </a:r>
            <a:br>
              <a:rPr lang="en-US" sz="800" dirty="0">
                <a:latin typeface="+mj-lt"/>
              </a:rPr>
            </a:br>
            <a:br>
              <a:rPr lang="en-US" sz="800" dirty="0">
                <a:latin typeface="+mj-lt"/>
              </a:rPr>
            </a:br>
            <a:r>
              <a:rPr lang="en-US" sz="800" dirty="0">
                <a:latin typeface="+mj-lt"/>
              </a:rPr>
              <a:t>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a:t>
            </a:r>
          </a:p>
          <a:p>
            <a:pPr algn="l"/>
            <a:endParaRPr lang="en-US" sz="800" dirty="0">
              <a:latin typeface="+mj-lt"/>
            </a:endParaRPr>
          </a:p>
        </p:txBody>
      </p:sp>
      <p:cxnSp>
        <p:nvCxnSpPr>
          <p:cNvPr id="17" name="Straight Connector 16">
            <a:extLst>
              <a:ext uri="{FF2B5EF4-FFF2-40B4-BE49-F238E27FC236}">
                <a16:creationId xmlns:a16="http://schemas.microsoft.com/office/drawing/2014/main" id="{AD2B9436-771F-1970-1B23-37337FF2554A}"/>
              </a:ext>
            </a:extLst>
          </p:cNvPr>
          <p:cNvCxnSpPr>
            <a:stCxn id="10" idx="1"/>
            <a:endCxn id="10" idx="3"/>
          </p:cNvCxnSpPr>
          <p:nvPr/>
        </p:nvCxnSpPr>
        <p:spPr>
          <a:xfrm>
            <a:off x="432054" y="4441745"/>
            <a:ext cx="8286705"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 name="Slide Number Placeholder 7">
            <a:extLst>
              <a:ext uri="{FF2B5EF4-FFF2-40B4-BE49-F238E27FC236}">
                <a16:creationId xmlns:a16="http://schemas.microsoft.com/office/drawing/2014/main" id="{A1C52DB3-0E78-1385-A56A-A427C3E27E72}"/>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mtClean="0"/>
              <a:pPr>
                <a:lnSpc>
                  <a:spcPct val="110000"/>
                </a:lnSpc>
                <a:spcBef>
                  <a:spcPts val="900"/>
                </a:spcBef>
              </a:pPr>
              <a:t>28</a:t>
            </a:fld>
            <a:endParaRPr lang="en-US" dirty="0"/>
          </a:p>
        </p:txBody>
      </p:sp>
    </p:spTree>
    <p:extLst>
      <p:ext uri="{BB962C8B-B14F-4D97-AF65-F5344CB8AC3E}">
        <p14:creationId xmlns:p14="http://schemas.microsoft.com/office/powerpoint/2010/main" val="207081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6579-E5F8-4740-D4E5-B360E9AB0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DA607-CA62-7D70-AB1A-1BB022CF9C38}"/>
              </a:ext>
            </a:extLst>
          </p:cNvPr>
          <p:cNvSpPr>
            <a:spLocks noGrp="1"/>
          </p:cNvSpPr>
          <p:nvPr>
            <p:ph type="title"/>
          </p:nvPr>
        </p:nvSpPr>
        <p:spPr/>
        <p:txBody>
          <a:bodyPr/>
          <a:lstStyle/>
          <a:p>
            <a:r>
              <a:rPr lang="en-US" dirty="0"/>
              <a:t>Glossary (continued)</a:t>
            </a:r>
          </a:p>
        </p:txBody>
      </p:sp>
      <p:sp>
        <p:nvSpPr>
          <p:cNvPr id="7" name="TextBox 6">
            <a:extLst>
              <a:ext uri="{FF2B5EF4-FFF2-40B4-BE49-F238E27FC236}">
                <a16:creationId xmlns:a16="http://schemas.microsoft.com/office/drawing/2014/main" id="{B77D1359-4E8B-6DB9-66A1-567B85588498}"/>
              </a:ext>
            </a:extLst>
          </p:cNvPr>
          <p:cNvSpPr txBox="1"/>
          <p:nvPr/>
        </p:nvSpPr>
        <p:spPr>
          <a:xfrm>
            <a:off x="428624" y="1074821"/>
            <a:ext cx="4029076" cy="4887067"/>
          </a:xfrm>
          <a:prstGeom prst="rect">
            <a:avLst/>
          </a:prstGeom>
          <a:ln w="12700">
            <a:miter lim="400000"/>
          </a:ln>
        </p:spPr>
        <p:txBody>
          <a:bodyPr wrap="square" lIns="0" tIns="0" rIns="0" bIns="0" rtlCol="0">
            <a:spAutoFit/>
          </a:bodyPr>
          <a:lstStyle/>
          <a:p>
            <a:endParaRPr lang="en-US" sz="1400" b="1" dirty="0" err="1">
              <a:latin typeface="+mn-lt"/>
            </a:endParaRPr>
          </a:p>
        </p:txBody>
      </p:sp>
      <p:sp>
        <p:nvSpPr>
          <p:cNvPr id="5" name="TextBox 4">
            <a:extLst>
              <a:ext uri="{FF2B5EF4-FFF2-40B4-BE49-F238E27FC236}">
                <a16:creationId xmlns:a16="http://schemas.microsoft.com/office/drawing/2014/main" id="{0AB8B41C-B79F-E3BB-1B24-BEF0C77A12F6}"/>
              </a:ext>
            </a:extLst>
          </p:cNvPr>
          <p:cNvSpPr txBox="1"/>
          <p:nvPr/>
        </p:nvSpPr>
        <p:spPr>
          <a:xfrm>
            <a:off x="428625" y="990600"/>
            <a:ext cx="4029075" cy="5293757"/>
          </a:xfrm>
          <a:prstGeom prst="rect">
            <a:avLst/>
          </a:prstGeom>
          <a:ln w="12700">
            <a:miter lim="400000"/>
          </a:ln>
        </p:spPr>
        <p:txBody>
          <a:bodyPr wrap="square" lIns="0" tIns="0" rIns="0" bIns="0" rtlCol="0">
            <a:spAutoFit/>
          </a:bodyPr>
          <a:lstStyle/>
          <a:p>
            <a:pPr algn="l"/>
            <a:r>
              <a:rPr lang="en-US" sz="800" b="1" dirty="0">
                <a:latin typeface="AvenirNext LT Com Regular" panose="020B0503020202020204" pitchFamily="34" charset="0"/>
              </a:rPr>
              <a:t>MSCI Brazil Index</a:t>
            </a:r>
          </a:p>
          <a:p>
            <a:pPr algn="l"/>
            <a:r>
              <a:rPr lang="en-US" sz="800" dirty="0"/>
              <a:t>MSCI Brazil Index is designed to measure the performance of the large- and midcap segments of the Brazilian market.</a:t>
            </a:r>
          </a:p>
          <a:p>
            <a:pPr algn="l"/>
            <a:endParaRPr lang="en-US" sz="800" dirty="0"/>
          </a:p>
          <a:p>
            <a:pPr algn="l"/>
            <a:r>
              <a:rPr lang="en-US" sz="800" b="1" dirty="0">
                <a:latin typeface="AvenirNext LT Com Regular" panose="020B0503020202020204" pitchFamily="34" charset="0"/>
              </a:rPr>
              <a:t>MSCI Chile Index</a:t>
            </a:r>
          </a:p>
          <a:p>
            <a:pPr algn="l"/>
            <a:r>
              <a:rPr lang="en-US" sz="800" dirty="0"/>
              <a:t>MSCI Chile Index is designed to measure the performance of the large- and midcap segments of the Chilean market.</a:t>
            </a:r>
          </a:p>
          <a:p>
            <a:pPr algn="l"/>
            <a:endParaRPr lang="en-US" sz="800" b="1" dirty="0">
              <a:latin typeface="+mj-lt"/>
            </a:endParaRPr>
          </a:p>
          <a:p>
            <a:pPr algn="l"/>
            <a:r>
              <a:rPr lang="en-US" sz="800" b="1" dirty="0">
                <a:latin typeface="+mj-lt"/>
              </a:rPr>
              <a:t>MSCI China Index</a:t>
            </a:r>
          </a:p>
          <a:p>
            <a:pPr algn="l"/>
            <a:r>
              <a:rPr lang="en-US" sz="800" dirty="0">
                <a:latin typeface="+mj-lt"/>
              </a:rPr>
              <a:t>The MSCI China Index captures large- and mid-cap representation across China A</a:t>
            </a:r>
          </a:p>
          <a:p>
            <a:pPr algn="l"/>
            <a:r>
              <a:rPr lang="en-US" sz="800" dirty="0">
                <a:latin typeface="+mj-lt"/>
              </a:rPr>
              <a:t>shares, H shares, B shares, Red chips, P chips and foreign listings (e.g. ADRs). </a:t>
            </a:r>
          </a:p>
          <a:p>
            <a:pPr algn="l"/>
            <a:endParaRPr lang="en-US" sz="800" dirty="0">
              <a:latin typeface="+mj-lt"/>
            </a:endParaRPr>
          </a:p>
          <a:p>
            <a:pPr algn="l"/>
            <a:r>
              <a:rPr lang="en-US" sz="800" b="1" dirty="0">
                <a:latin typeface="+mj-lt"/>
              </a:rPr>
              <a:t>MSCI Emerging Markets Index</a:t>
            </a:r>
          </a:p>
          <a:p>
            <a:pPr algn="l"/>
            <a:r>
              <a:rPr lang="en-US" sz="800" dirty="0">
                <a:latin typeface="+mj-lt"/>
              </a:rPr>
              <a:t>MSCI Emerging Markets Index is a free-float-adjusted market-capitalization-weighted index that is designed to measure equity market results in the global emerging markets, consisting of more than 20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a:t>
            </a:r>
          </a:p>
          <a:p>
            <a:pPr algn="l"/>
            <a:endParaRPr lang="en-US" sz="800" dirty="0">
              <a:latin typeface="+mj-lt"/>
            </a:endParaRPr>
          </a:p>
          <a:p>
            <a:pPr algn="l"/>
            <a:r>
              <a:rPr lang="en-US" sz="800" b="1" dirty="0">
                <a:latin typeface="+mj-lt"/>
              </a:rPr>
              <a:t>MSCI Europe Index</a:t>
            </a:r>
          </a:p>
          <a:p>
            <a:pPr algn="l"/>
            <a:r>
              <a:rPr lang="en-US" sz="800" dirty="0">
                <a:latin typeface="+mj-lt"/>
              </a:rPr>
              <a:t>MSCI Europe Index is a free-float-adjusted market-capitalization-weighted index that is designed to measure results of more than 10 developed equity markets in Europe. Results reflect dividends net of withholding taxes. This index is unmanaged, and its results include reinvested dividends and/or distributions but do not reflect the effect of sales charges, commissions, account fees, expenses or U.S. federal income taxes.</a:t>
            </a:r>
          </a:p>
          <a:p>
            <a:pPr algn="l"/>
            <a:endParaRPr lang="en-US" sz="800" dirty="0">
              <a:latin typeface="+mj-lt"/>
            </a:endParaRPr>
          </a:p>
          <a:p>
            <a:pPr algn="l"/>
            <a:r>
              <a:rPr lang="en-US" sz="800" b="1" dirty="0">
                <a:latin typeface="+mj-lt"/>
              </a:rPr>
              <a:t>MSCI Europe Banks Index </a:t>
            </a:r>
          </a:p>
          <a:p>
            <a:pPr algn="l"/>
            <a:r>
              <a:rPr lang="en-US" sz="800" dirty="0">
                <a:latin typeface="+mj-lt"/>
              </a:rPr>
              <a:t>MSCI Europe Banks Index is a financial benchmark composed of large- and midcap stocks from developed European markets, specifically those classified within the Banks industry group under the Financials sector, according to the Global Industry Classification Standard.</a:t>
            </a:r>
          </a:p>
          <a:p>
            <a:pPr algn="l"/>
            <a:endParaRPr lang="en-US" sz="800" dirty="0">
              <a:latin typeface="+mj-lt"/>
            </a:endParaRPr>
          </a:p>
          <a:p>
            <a:pPr algn="l"/>
            <a:r>
              <a:rPr lang="en-US" sz="800" b="1" dirty="0">
                <a:latin typeface="AvenirNext LT Com Regular" panose="020B0503020202020204" pitchFamily="34" charset="0"/>
              </a:rPr>
              <a:t>MSCI Finland Index</a:t>
            </a:r>
          </a:p>
          <a:p>
            <a:pPr algn="l"/>
            <a:r>
              <a:rPr lang="en-US" sz="800" dirty="0"/>
              <a:t>MSCI Finland Index is designed to measure the performance of the large and midcap segments of the Finnish equity market.</a:t>
            </a:r>
          </a:p>
          <a:p>
            <a:pPr algn="l"/>
            <a:endParaRPr lang="en-US" sz="800" dirty="0"/>
          </a:p>
          <a:p>
            <a:pPr algn="l"/>
            <a:r>
              <a:rPr lang="en-US" sz="800" b="1" dirty="0">
                <a:latin typeface="AvenirNext LT Com Regular" panose="020B0503020202020204" pitchFamily="34" charset="0"/>
              </a:rPr>
              <a:t>MSCI Germany Index</a:t>
            </a:r>
          </a:p>
          <a:p>
            <a:pPr algn="l"/>
            <a:r>
              <a:rPr lang="en-US" sz="800" dirty="0"/>
              <a:t>MSCI Germany Index is designed to measure the performance of the large and midcap segments of the German market. </a:t>
            </a:r>
          </a:p>
          <a:p>
            <a:pPr algn="l"/>
            <a:endParaRPr lang="en-US" sz="800" dirty="0">
              <a:latin typeface="+mj-lt"/>
            </a:endParaRPr>
          </a:p>
          <a:p>
            <a:pPr algn="l"/>
            <a:endParaRPr lang="en-US" sz="800" dirty="0">
              <a:latin typeface="+mj-lt"/>
            </a:endParaRPr>
          </a:p>
        </p:txBody>
      </p:sp>
      <p:sp>
        <p:nvSpPr>
          <p:cNvPr id="3" name="TextBox 2">
            <a:extLst>
              <a:ext uri="{FF2B5EF4-FFF2-40B4-BE49-F238E27FC236}">
                <a16:creationId xmlns:a16="http://schemas.microsoft.com/office/drawing/2014/main" id="{45EE9F3C-2CFD-F3E8-EC6E-806B9BB7ACDD}"/>
              </a:ext>
            </a:extLst>
          </p:cNvPr>
          <p:cNvSpPr txBox="1"/>
          <p:nvPr/>
        </p:nvSpPr>
        <p:spPr>
          <a:xfrm>
            <a:off x="4860462" y="990600"/>
            <a:ext cx="4029075" cy="4431983"/>
          </a:xfrm>
          <a:prstGeom prst="rect">
            <a:avLst/>
          </a:prstGeom>
          <a:ln w="12700">
            <a:miter lim="400000"/>
          </a:ln>
        </p:spPr>
        <p:txBody>
          <a:bodyPr wrap="square" lIns="0" tIns="0" rIns="0" bIns="0" rtlCol="0">
            <a:spAutoFit/>
          </a:bodyPr>
          <a:lstStyle/>
          <a:p>
            <a:pPr algn="l"/>
            <a:r>
              <a:rPr lang="en-US" sz="800" b="1" dirty="0">
                <a:latin typeface="AvenirNext LT Com Regular" panose="020B0503020202020204" pitchFamily="34" charset="0"/>
              </a:rPr>
              <a:t>MSCI Hungary Index</a:t>
            </a:r>
          </a:p>
          <a:p>
            <a:pPr algn="l"/>
            <a:r>
              <a:rPr lang="en-US" sz="800" dirty="0"/>
              <a:t>MSCI Hungary Index is designed to measure the performance of the large- and midcap segments of the Hungarian market. </a:t>
            </a:r>
          </a:p>
          <a:p>
            <a:pPr algn="l"/>
            <a:endParaRPr lang="en-US" sz="800" dirty="0"/>
          </a:p>
          <a:p>
            <a:pPr algn="l"/>
            <a:r>
              <a:rPr lang="en-US" sz="800" b="1" dirty="0">
                <a:latin typeface="AvenirNext LT Com Regular" panose="020B0503020202020204" pitchFamily="34" charset="0"/>
              </a:rPr>
              <a:t>MSCI Italy Index</a:t>
            </a:r>
          </a:p>
          <a:p>
            <a:pPr algn="l"/>
            <a:r>
              <a:rPr lang="en-US" sz="800" dirty="0"/>
              <a:t>MSCI Italy Index is designed to measure the performance of the large and midcap segments of the Italian market. </a:t>
            </a:r>
          </a:p>
          <a:p>
            <a:pPr algn="l"/>
            <a:endParaRPr lang="en-US" sz="800" dirty="0"/>
          </a:p>
          <a:p>
            <a:pPr algn="l"/>
            <a:r>
              <a:rPr lang="en-US" sz="800" b="1" dirty="0">
                <a:latin typeface="AvenirNext LT Com Regular" panose="020B0503020202020204" pitchFamily="34" charset="0"/>
              </a:rPr>
              <a:t>MSCI Korea Index</a:t>
            </a:r>
          </a:p>
          <a:p>
            <a:pPr algn="l"/>
            <a:r>
              <a:rPr lang="en-US" sz="800" dirty="0"/>
              <a:t>MSCI Korea Index is designed to measure the performance of the large- and midcap segments of the South Korean market. </a:t>
            </a:r>
          </a:p>
          <a:p>
            <a:pPr algn="l"/>
            <a:endParaRPr lang="en-US" sz="800" dirty="0"/>
          </a:p>
          <a:p>
            <a:pPr algn="l"/>
            <a:r>
              <a:rPr lang="en-US" sz="800" b="1" dirty="0">
                <a:latin typeface="AvenirNext LT Com Regular" panose="020B0503020202020204" pitchFamily="34" charset="0"/>
              </a:rPr>
              <a:t>MSCI Mexico Index</a:t>
            </a:r>
          </a:p>
          <a:p>
            <a:pPr algn="l"/>
            <a:r>
              <a:rPr lang="en-US" sz="800" dirty="0"/>
              <a:t>MSCI Mexico Index is designed to measure the performance of the large- and midcap segments of the Mexican market. </a:t>
            </a:r>
          </a:p>
          <a:p>
            <a:pPr algn="l"/>
            <a:endParaRPr lang="en-US" sz="800" b="1" dirty="0">
              <a:latin typeface="AvenirNext LT Com Regular" panose="020B0503020202020204" pitchFamily="34" charset="0"/>
            </a:endParaRPr>
          </a:p>
          <a:p>
            <a:pPr algn="l"/>
            <a:r>
              <a:rPr lang="en-US" sz="800" b="1" dirty="0">
                <a:latin typeface="AvenirNext LT Com Regular" panose="020B0503020202020204" pitchFamily="34" charset="0"/>
              </a:rPr>
              <a:t>MSCI Spain Index</a:t>
            </a:r>
          </a:p>
          <a:p>
            <a:pPr algn="l"/>
            <a:r>
              <a:rPr lang="en-US" sz="800" dirty="0"/>
              <a:t>MSCI Spain Index is designed to measure the performance of the large and midcap segments of the Spanish market. </a:t>
            </a:r>
          </a:p>
          <a:p>
            <a:pPr algn="l"/>
            <a:endParaRPr lang="en-US" sz="800" dirty="0"/>
          </a:p>
          <a:p>
            <a:pPr algn="l"/>
            <a:r>
              <a:rPr lang="en-US" sz="800" b="1" dirty="0">
                <a:latin typeface="AvenirNext LT Com Regular" panose="020B0503020202020204" pitchFamily="34" charset="0"/>
              </a:rPr>
              <a:t>MSCI South Africa Index</a:t>
            </a:r>
          </a:p>
          <a:p>
            <a:pPr algn="l"/>
            <a:r>
              <a:rPr lang="en-US" sz="800" dirty="0"/>
              <a:t>MSCI South Africa Index is designed to measure the performance of the large- and midcap segments of the South African market. </a:t>
            </a:r>
          </a:p>
          <a:p>
            <a:pPr algn="l"/>
            <a:endParaRPr lang="en-US" sz="800" dirty="0"/>
          </a:p>
          <a:p>
            <a:pPr algn="l"/>
            <a:r>
              <a:rPr lang="en-US" sz="800" b="1" dirty="0">
                <a:latin typeface="AvenirNext LT Com Regular" panose="020B0503020202020204" pitchFamily="34" charset="0"/>
              </a:rPr>
              <a:t>MSCI USA Index</a:t>
            </a:r>
          </a:p>
          <a:p>
            <a:pPr algn="l"/>
            <a:r>
              <a:rPr lang="en-US" sz="800" dirty="0"/>
              <a:t>MSCI USA Index is a free-float-adjusted, market-capitalization-weighted index that is designed to measure the U.S. portion of the world market.</a:t>
            </a:r>
          </a:p>
          <a:p>
            <a:pPr algn="l"/>
            <a:endParaRPr lang="en-US" sz="800" dirty="0">
              <a:latin typeface="+mj-lt"/>
            </a:endParaRPr>
          </a:p>
          <a:p>
            <a:pPr algn="l"/>
            <a:r>
              <a:rPr lang="en-US" sz="800" b="1" dirty="0"/>
              <a:t>MSCI World Index</a:t>
            </a:r>
          </a:p>
          <a:p>
            <a:pPr algn="l"/>
            <a:r>
              <a:rPr lang="en-US" sz="800" dirty="0"/>
              <a:t>MSCI World Index is a free-float-adjusted market-capitalization-weighted index that is designed to measure equity market results of developed markets. The index consists of more than 20 developed market country indexes, including the United States. Results reflect dividends net of withholding taxes. This index is unmanaged, and its results include reinvested dividends and/or distributions but do not reflect the effect of sales charges, commissions, account fees, expenses or U.S. federal income taxes.</a:t>
            </a:r>
          </a:p>
          <a:p>
            <a:pPr algn="l"/>
            <a:endParaRPr lang="en-US" sz="800" dirty="0">
              <a:latin typeface="+mj-lt"/>
            </a:endParaRPr>
          </a:p>
        </p:txBody>
      </p:sp>
      <p:sp>
        <p:nvSpPr>
          <p:cNvPr id="8" name="Slide Number Placeholder 7">
            <a:extLst>
              <a:ext uri="{FF2B5EF4-FFF2-40B4-BE49-F238E27FC236}">
                <a16:creationId xmlns:a16="http://schemas.microsoft.com/office/drawing/2014/main" id="{AFB4B439-4577-99D6-2301-8B2FDB3BFE54}"/>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mtClean="0"/>
              <a:pPr>
                <a:lnSpc>
                  <a:spcPct val="110000"/>
                </a:lnSpc>
                <a:spcBef>
                  <a:spcPts val="900"/>
                </a:spcBef>
              </a:pPr>
              <a:t>29</a:t>
            </a:fld>
            <a:endParaRPr lang="en-US" dirty="0"/>
          </a:p>
        </p:txBody>
      </p:sp>
    </p:spTree>
    <p:extLst>
      <p:ext uri="{BB962C8B-B14F-4D97-AF65-F5344CB8AC3E}">
        <p14:creationId xmlns:p14="http://schemas.microsoft.com/office/powerpoint/2010/main" val="4817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Title"/>
          <p:cNvSpPr txBox="1">
            <a:spLocks noGrp="1"/>
          </p:cNvSpPr>
          <p:nvPr>
            <p:ph type="title"/>
          </p:nvPr>
        </p:nvSpPr>
        <p:spPr>
          <a:xfrm>
            <a:off x="387591" y="928762"/>
            <a:ext cx="7481888" cy="2387615"/>
          </a:xfrm>
        </p:spPr>
        <p:txBody>
          <a:bodyPr/>
          <a:lstStyle/>
          <a:p>
            <a:r>
              <a:rPr lang="en-US" dirty="0"/>
              <a:t>Market insights</a:t>
            </a:r>
          </a:p>
        </p:txBody>
      </p:sp>
      <p:sp>
        <p:nvSpPr>
          <p:cNvPr id="2" name="TextBox 1">
            <a:extLst>
              <a:ext uri="{FF2B5EF4-FFF2-40B4-BE49-F238E27FC236}">
                <a16:creationId xmlns:a16="http://schemas.microsoft.com/office/drawing/2014/main" id="{CC14BBF2-4E84-C079-B3F4-BF6DE8B2C7AE}"/>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THIRD-QUARTER 2025</a:t>
            </a:r>
          </a:p>
        </p:txBody>
      </p:sp>
      <p:sp>
        <p:nvSpPr>
          <p:cNvPr id="8" name="Slide Number Placeholder 5">
            <a:extLst>
              <a:ext uri="{FF2B5EF4-FFF2-40B4-BE49-F238E27FC236}">
                <a16:creationId xmlns:a16="http://schemas.microsoft.com/office/drawing/2014/main" id="{8A810084-2A4E-F46D-2507-500D39A0743D}"/>
              </a:ext>
            </a:extLst>
          </p:cNvPr>
          <p:cNvSpPr txBox="1">
            <a:spLocks/>
          </p:cNvSpPr>
          <p:nvPr/>
        </p:nvSpPr>
        <p:spPr>
          <a:xfrm>
            <a:off x="8181592" y="6483290"/>
            <a:ext cx="533735" cy="126509"/>
          </a:xfrm>
          <a:prstGeom prst="rect">
            <a:avLst/>
          </a:prstGeom>
        </p:spPr>
        <p:txBody>
          <a:bodyPr lIns="0" rIns="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r" defTabSz="228600" rtl="0" eaLnBrk="1" fontAlgn="auto" latinLnBrk="0" hangingPunct="0">
              <a:lnSpc>
                <a:spcPct val="110000"/>
              </a:lnSpc>
              <a:spcBef>
                <a:spcPts val="9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FFFFFF"/>
                </a:solidFill>
                <a:effectLst/>
                <a:uLnTx/>
                <a:uFillTx/>
                <a:latin typeface="Avenir Next LT Com Regular"/>
                <a:sym typeface="Avenir Next LT Com Regular"/>
              </a:rPr>
              <a:pPr marL="0" marR="0" lvl="0" indent="0" algn="r" defTabSz="228600" rtl="0" eaLnBrk="1" fontAlgn="auto" latinLnBrk="0" hangingPunct="0">
                <a:lnSpc>
                  <a:spcPct val="110000"/>
                </a:lnSpc>
                <a:spcBef>
                  <a:spcPts val="900"/>
                </a:spcBef>
                <a:spcAft>
                  <a:spcPts val="0"/>
                </a:spcAft>
                <a:buClrTx/>
                <a:buSzTx/>
                <a:buFontTx/>
                <a:buNone/>
                <a:tabLst/>
                <a:defRPr/>
              </a:pPr>
              <a:t>3</a:t>
            </a:fld>
            <a:r>
              <a:rPr kumimoji="0" lang="en-US" sz="800" b="0" i="0" u="none" strike="noStrike" kern="0" cap="none" spc="0" normalizeH="0" baseline="0" noProof="0" dirty="0">
                <a:ln>
                  <a:noFill/>
                </a:ln>
                <a:solidFill>
                  <a:srgbClr val="FFFFFF"/>
                </a:solidFill>
                <a:effectLst/>
                <a:uLnTx/>
                <a:uFillTx/>
                <a:latin typeface="Avenir Next LT Com Regular"/>
                <a:sym typeface="Avenir Next LT Com Regular"/>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3BEA9-AF13-92FA-190C-7CF010202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2AF8E-E0AF-9C2A-62DD-C248384B5DD1}"/>
              </a:ext>
            </a:extLst>
          </p:cNvPr>
          <p:cNvSpPr>
            <a:spLocks noGrp="1"/>
          </p:cNvSpPr>
          <p:nvPr>
            <p:ph type="title"/>
          </p:nvPr>
        </p:nvSpPr>
        <p:spPr>
          <a:xfrm>
            <a:off x="432054" y="15240"/>
            <a:ext cx="8286705" cy="822960"/>
          </a:xfrm>
        </p:spPr>
        <p:txBody>
          <a:bodyPr/>
          <a:lstStyle/>
          <a:p>
            <a:r>
              <a:rPr lang="en-US" dirty="0"/>
              <a:t>Glossary (continued)</a:t>
            </a:r>
          </a:p>
        </p:txBody>
      </p:sp>
      <p:sp>
        <p:nvSpPr>
          <p:cNvPr id="7" name="TextBox 6">
            <a:extLst>
              <a:ext uri="{FF2B5EF4-FFF2-40B4-BE49-F238E27FC236}">
                <a16:creationId xmlns:a16="http://schemas.microsoft.com/office/drawing/2014/main" id="{298878DD-4D58-8FBB-1822-078F0E89761B}"/>
              </a:ext>
            </a:extLst>
          </p:cNvPr>
          <p:cNvSpPr txBox="1"/>
          <p:nvPr/>
        </p:nvSpPr>
        <p:spPr>
          <a:xfrm>
            <a:off x="428624" y="1074821"/>
            <a:ext cx="4029076" cy="4887067"/>
          </a:xfrm>
          <a:prstGeom prst="rect">
            <a:avLst/>
          </a:prstGeom>
          <a:ln w="12700">
            <a:miter lim="400000"/>
          </a:ln>
        </p:spPr>
        <p:txBody>
          <a:bodyPr wrap="square" lIns="0" tIns="0" rIns="0" bIns="0" rtlCol="0">
            <a:spAutoFit/>
          </a:bodyPr>
          <a:lstStyle/>
          <a:p>
            <a:endParaRPr lang="en-US" sz="1400" b="1" dirty="0" err="1">
              <a:latin typeface="+mn-lt"/>
            </a:endParaRPr>
          </a:p>
        </p:txBody>
      </p:sp>
      <p:sp>
        <p:nvSpPr>
          <p:cNvPr id="8" name="TextBox 7">
            <a:extLst>
              <a:ext uri="{FF2B5EF4-FFF2-40B4-BE49-F238E27FC236}">
                <a16:creationId xmlns:a16="http://schemas.microsoft.com/office/drawing/2014/main" id="{23A9FFAD-F0D6-6116-A3C6-1F5BD6F2B21E}"/>
              </a:ext>
            </a:extLst>
          </p:cNvPr>
          <p:cNvSpPr txBox="1"/>
          <p:nvPr/>
        </p:nvSpPr>
        <p:spPr>
          <a:xfrm>
            <a:off x="432054" y="990600"/>
            <a:ext cx="3973085" cy="4431983"/>
          </a:xfrm>
          <a:prstGeom prst="rect">
            <a:avLst/>
          </a:prstGeom>
          <a:ln w="12700">
            <a:miter lim="400000"/>
          </a:ln>
        </p:spPr>
        <p:txBody>
          <a:bodyPr wrap="square" lIns="0" tIns="0" rIns="0" bIns="0" rtlCol="0">
            <a:spAutoFit/>
          </a:bodyPr>
          <a:lstStyle/>
          <a:p>
            <a:pPr algn="l"/>
            <a:r>
              <a:rPr lang="en-US" sz="800" b="1" dirty="0"/>
              <a:t>MSCI World Pharmaceuticals, Biotechnology and Life Sciences Index </a:t>
            </a:r>
          </a:p>
          <a:p>
            <a:pPr algn="l"/>
            <a:r>
              <a:rPr lang="en-US" sz="800" dirty="0"/>
              <a:t>MSCI World Pharmaceuticals, Biotechnology and Life Sciences Index is a specialized benchmark that tracks the performance of large- and midcap companies across developed markets that are classified within the Pharmaceuticals, Biotechnology, and Life Sciences industry group under the Global Industry Classification Standard.</a:t>
            </a:r>
          </a:p>
          <a:p>
            <a:pPr algn="l"/>
            <a:endParaRPr lang="en-US" sz="800" b="1" dirty="0">
              <a:latin typeface="+mj-lt"/>
            </a:endParaRPr>
          </a:p>
          <a:p>
            <a:pPr algn="l"/>
            <a:r>
              <a:rPr lang="en-US" sz="800" b="1" dirty="0">
                <a:latin typeface="+mj-lt"/>
              </a:rPr>
              <a:t>Russell 1000 Growth Index </a:t>
            </a:r>
          </a:p>
          <a:p>
            <a:pPr algn="l"/>
            <a:r>
              <a:rPr lang="en-US" sz="800" dirty="0">
                <a:latin typeface="+mj-lt"/>
              </a:rPr>
              <a:t>Russell 1000 Growth Index is a market-capitalization-weighted index that tracks the performance of the large-cap growth segment of the U.S. equity market.</a:t>
            </a:r>
          </a:p>
          <a:p>
            <a:pPr algn="l"/>
            <a:endParaRPr lang="en-US" sz="800" dirty="0">
              <a:latin typeface="+mj-lt"/>
            </a:endParaRPr>
          </a:p>
          <a:p>
            <a:pPr algn="l"/>
            <a:r>
              <a:rPr lang="en-US" sz="800" b="1" dirty="0">
                <a:latin typeface="+mj-lt"/>
              </a:rPr>
              <a:t>Russell 1000 Value Index</a:t>
            </a:r>
          </a:p>
          <a:p>
            <a:pPr algn="l"/>
            <a:r>
              <a:rPr lang="en-US" sz="800" dirty="0">
                <a:latin typeface="+mj-lt"/>
              </a:rPr>
              <a:t>Russell 1000 Value Index is a benchmark that tracks the performance of the large-cap value segment of the U.S. equity market. </a:t>
            </a:r>
          </a:p>
          <a:p>
            <a:pPr algn="l"/>
            <a:endParaRPr lang="en-US" sz="800" dirty="0">
              <a:latin typeface="+mj-lt"/>
            </a:endParaRPr>
          </a:p>
          <a:p>
            <a:pPr algn="l"/>
            <a:r>
              <a:rPr lang="en-US" sz="800" b="1" dirty="0">
                <a:latin typeface="+mj-lt"/>
              </a:rPr>
              <a:t>Russell 2000 Index</a:t>
            </a:r>
          </a:p>
          <a:p>
            <a:pPr algn="l"/>
            <a:r>
              <a:rPr lang="en-US" sz="800" dirty="0">
                <a:latin typeface="+mj-lt"/>
              </a:rPr>
              <a:t>The Russell 2000 Index measures the performance of the small-cap segment of the U.S. equity universe. The Russell 2000 Index is a subset of the Russell 3000 Index which is designed to represent  approximately 98% of the investable U.S. equity market. It includes approximately 2,000 of the smallest securities based on a combination of their market cap and current index membership. The Russell 2000 is constructed to provide a comprehensive and unbiased small-cap barometer and is completely reconstituted annually to ensure larger stocks do not distort the performance and characteristics of the true small-cap opportunity set.</a:t>
            </a:r>
          </a:p>
          <a:p>
            <a:pPr algn="l"/>
            <a:endParaRPr lang="en-US" sz="800" dirty="0">
              <a:latin typeface="+mj-lt"/>
            </a:endParaRPr>
          </a:p>
          <a:p>
            <a:pPr algn="l"/>
            <a:r>
              <a:rPr lang="en-US" sz="800" b="1" dirty="0">
                <a:latin typeface="+mj-lt"/>
              </a:rPr>
              <a:t>S&amp;P 500 Index</a:t>
            </a:r>
          </a:p>
          <a:p>
            <a:pPr algn="l"/>
            <a:r>
              <a:rPr lang="en-US" sz="800" dirty="0">
                <a:latin typeface="+mj-lt"/>
              </a:rPr>
              <a:t>S&amp;P 500 Index is a market-capitalization-weighted index based on the results of approximately 500 widely held common stocks. This index is unmanaged, and its results include reinvested dividends and/or distributions but do not reflect the effect of sales charges, commissions, account fees, expenses or U.S. federal income taxes.</a:t>
            </a:r>
          </a:p>
          <a:p>
            <a:pPr algn="l"/>
            <a:endParaRPr lang="en-US" sz="800" dirty="0">
              <a:latin typeface="+mj-lt"/>
            </a:endParaRPr>
          </a:p>
          <a:p>
            <a:pPr algn="l"/>
            <a:r>
              <a:rPr lang="en-US" sz="800" b="1" dirty="0">
                <a:latin typeface="AvenirNext LT Com Regular" panose="020B0503020202020204" pitchFamily="34" charset="0"/>
              </a:rPr>
              <a:t>S&amp;P Composite 1500 Ex-Financials Index</a:t>
            </a:r>
          </a:p>
          <a:p>
            <a:pPr algn="l"/>
            <a:r>
              <a:rPr lang="en-US" sz="800" dirty="0">
                <a:latin typeface="AvenirNext LT Com Regular" panose="020B0503020202020204" pitchFamily="34" charset="0"/>
              </a:rPr>
              <a:t>S&amp;P Composite 1500 Ex-Financials Index is a float-adjusted market-capitalization-weighted index that replicates the performance of the U.S. equity market or benchmarks against a representative universe of tradable stocks, excluding members of the financial sector.</a:t>
            </a:r>
            <a:endParaRPr lang="en-US" sz="800" dirty="0">
              <a:latin typeface="+mj-lt"/>
            </a:endParaRPr>
          </a:p>
        </p:txBody>
      </p:sp>
      <p:sp>
        <p:nvSpPr>
          <p:cNvPr id="3" name="TextBox 2">
            <a:extLst>
              <a:ext uri="{FF2B5EF4-FFF2-40B4-BE49-F238E27FC236}">
                <a16:creationId xmlns:a16="http://schemas.microsoft.com/office/drawing/2014/main" id="{C909821C-4492-D44B-C714-591CA694BAAF}"/>
              </a:ext>
            </a:extLst>
          </p:cNvPr>
          <p:cNvSpPr txBox="1"/>
          <p:nvPr/>
        </p:nvSpPr>
        <p:spPr>
          <a:xfrm>
            <a:off x="5017403" y="990600"/>
            <a:ext cx="3639362" cy="1231106"/>
          </a:xfrm>
          <a:prstGeom prst="rect">
            <a:avLst/>
          </a:prstGeom>
          <a:ln w="12700">
            <a:miter lim="400000"/>
          </a:ln>
        </p:spPr>
        <p:txBody>
          <a:bodyPr wrap="square" lIns="0" tIns="0" rIns="0" bIns="0" rtlCol="0">
            <a:spAutoFit/>
          </a:bodyPr>
          <a:lstStyle/>
          <a:p>
            <a:pPr algn="l"/>
            <a:r>
              <a:rPr lang="en-US" sz="800" b="1" dirty="0">
                <a:latin typeface="+mj-lt"/>
              </a:rPr>
              <a:t>STOXX Europe 600 Index </a:t>
            </a:r>
          </a:p>
          <a:p>
            <a:pPr algn="l"/>
            <a:r>
              <a:rPr lang="en-US" sz="800" dirty="0">
                <a:latin typeface="+mj-lt"/>
              </a:rPr>
              <a:t>STOXX Europe 600 Index is a widely recognized benchmark that tracks the performance of 600 publicly traded companies across European countries, including the UK, France, Germany, Switzerland, and others.</a:t>
            </a:r>
          </a:p>
          <a:p>
            <a:pPr algn="l"/>
            <a:endParaRPr lang="en-US" sz="800" dirty="0">
              <a:latin typeface="+mj-lt"/>
            </a:endParaRPr>
          </a:p>
          <a:p>
            <a:pPr algn="l"/>
            <a:r>
              <a:rPr lang="en-US" sz="800" b="1" dirty="0">
                <a:latin typeface="+mj-lt"/>
              </a:rPr>
              <a:t>Tokyo Stock Price Index (TOPIX) </a:t>
            </a:r>
          </a:p>
          <a:p>
            <a:pPr algn="l"/>
            <a:r>
              <a:rPr lang="en-US" sz="800" dirty="0">
                <a:latin typeface="+mj-lt"/>
              </a:rPr>
              <a:t>Tokyo Stock Price Index (TOPIX) is designed to measure the performance of the Japanese equity market. </a:t>
            </a:r>
          </a:p>
          <a:p>
            <a:pPr algn="l"/>
            <a:endParaRPr lang="en-US" sz="800" dirty="0">
              <a:latin typeface="+mj-lt"/>
            </a:endParaRPr>
          </a:p>
          <a:p>
            <a:pPr algn="l"/>
            <a:endParaRPr lang="en-US" sz="800" dirty="0" err="1">
              <a:latin typeface="+mj-lt"/>
            </a:endParaRPr>
          </a:p>
        </p:txBody>
      </p:sp>
      <p:sp>
        <p:nvSpPr>
          <p:cNvPr id="5" name="Slide Number Placeholder 4">
            <a:extLst>
              <a:ext uri="{FF2B5EF4-FFF2-40B4-BE49-F238E27FC236}">
                <a16:creationId xmlns:a16="http://schemas.microsoft.com/office/drawing/2014/main" id="{04AF3987-7E89-F3EF-9C6B-0DE7E8CFEBD7}"/>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mtClean="0"/>
              <a:pPr>
                <a:lnSpc>
                  <a:spcPct val="110000"/>
                </a:lnSpc>
                <a:spcBef>
                  <a:spcPts val="900"/>
                </a:spcBef>
              </a:pPr>
              <a:t>30</a:t>
            </a:fld>
            <a:endParaRPr lang="en-US" dirty="0"/>
          </a:p>
        </p:txBody>
      </p:sp>
    </p:spTree>
    <p:extLst>
      <p:ext uri="{BB962C8B-B14F-4D97-AF65-F5344CB8AC3E}">
        <p14:creationId xmlns:p14="http://schemas.microsoft.com/office/powerpoint/2010/main" val="28985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12700">
              <a:lnSpc>
                <a:spcPct val="100000"/>
              </a:lnSpc>
              <a:spcBef>
                <a:spcPts val="90"/>
              </a:spcBef>
            </a:pPr>
            <a:r>
              <a:rPr sz="2000" dirty="0">
                <a:solidFill>
                  <a:srgbClr val="00294B"/>
                </a:solidFill>
              </a:rPr>
              <a:t>Important</a:t>
            </a:r>
            <a:r>
              <a:rPr sz="2000" spc="-110" dirty="0">
                <a:solidFill>
                  <a:srgbClr val="00294B"/>
                </a:solidFill>
              </a:rPr>
              <a:t> </a:t>
            </a:r>
            <a:r>
              <a:rPr sz="2000" spc="-10" dirty="0">
                <a:solidFill>
                  <a:srgbClr val="00294B"/>
                </a:solidFill>
              </a:rPr>
              <a:t>information</a:t>
            </a:r>
            <a:endParaRPr sz="2000" dirty="0"/>
          </a:p>
        </p:txBody>
      </p:sp>
      <p:sp>
        <p:nvSpPr>
          <p:cNvPr id="6" name="TextBox 5">
            <a:extLst>
              <a:ext uri="{FF2B5EF4-FFF2-40B4-BE49-F238E27FC236}">
                <a16:creationId xmlns:a16="http://schemas.microsoft.com/office/drawing/2014/main" id="{AFD317A0-5FD3-72C1-921F-655F5E275925}"/>
              </a:ext>
            </a:extLst>
          </p:cNvPr>
          <p:cNvSpPr txBox="1"/>
          <p:nvPr/>
        </p:nvSpPr>
        <p:spPr>
          <a:xfrm>
            <a:off x="428626" y="990600"/>
            <a:ext cx="4029074" cy="5416868"/>
          </a:xfrm>
          <a:prstGeom prst="rect">
            <a:avLst/>
          </a:prstGeom>
          <a:ln w="12700">
            <a:miter lim="400000"/>
          </a:ln>
        </p:spPr>
        <p:txBody>
          <a:bodyPr wrap="square" lIns="0" tIns="0" rIns="0" bIns="0" rtlCol="0">
            <a:spAutoFit/>
          </a:bodyPr>
          <a:lstStyle/>
          <a:p>
            <a:pPr algn="l">
              <a:spcAft>
                <a:spcPts val="600"/>
              </a:spcAft>
            </a:pPr>
            <a:r>
              <a:rPr lang="en-US" sz="800" dirty="0"/>
              <a:t>The indexes are unmanaged and, therefore, have no expenses. Investors cannot invest directly in an index.</a:t>
            </a:r>
          </a:p>
          <a:p>
            <a:pPr algn="l">
              <a:spcAft>
                <a:spcPts val="600"/>
              </a:spcAft>
            </a:pPr>
            <a:r>
              <a:rPr lang="en-US" sz="800" dirty="0"/>
              <a:t>Investing outside the United States involves risks, such as currency fluctuations, periods of illiquidity and price volatility. These risks may be heightened in connection with investments in developing countries. Smaller company stocks entail additional risks, and they can fluctuate in price more than larger company stocks.</a:t>
            </a:r>
          </a:p>
          <a:p>
            <a:pPr algn="l">
              <a:spcAft>
                <a:spcPts val="600"/>
              </a:spcAft>
            </a:pPr>
            <a:r>
              <a:rPr lang="en-US" sz="800" dirty="0"/>
              <a:t>Statements attributed to an individual represent the opinions of that individual as of the date published and do not necessarily reflect the opinions of Capital Group or its affiliates. This information is intended to highlight issues and should not be considered advice, an endorsement or a recommendation.</a:t>
            </a:r>
          </a:p>
          <a:p>
            <a:pPr algn="l">
              <a:spcAft>
                <a:spcPts val="600"/>
              </a:spcAft>
            </a:pPr>
            <a:r>
              <a:rPr lang="en-US" sz="800" dirty="0"/>
              <a:t>S&amp;P 500 Index is a product of S&amp;P Dow Jones Indices LLC and/or its affiliates and has been licensed for use by Capital Group. Copyright © 2025 S&amp;P Dow Jones Indices LLC, a division of S&amp;P Global, and/or its affiliates. All rights reserved. Redistribution or reproduction in whole or in part are prohibited without written permission of S&amp;P Dow Jones Indices LLC.</a:t>
            </a:r>
          </a:p>
          <a:p>
            <a:pPr algn="l">
              <a:spcAft>
                <a:spcPts val="600"/>
              </a:spcAft>
            </a:pPr>
            <a:r>
              <a:rPr lang="en-US" sz="800" dirty="0"/>
              <a:t>BLOOMBERG® is a trademark and service mark of Bloomberg Finance L.P. and its affiliates (collectively "Bloomberg"). Bloomberg or Bloomberg's licensors own all proprietary rights in the Bloomberg Indices. Neither Bloomberg nor Bloomberg's licensors approves or endorses this material, or guarantees the accuracy or completeness of any information herein, or makes any warranty, express or implied, as to the results to be obtained therefrom and, to the maximum extent allowed by law, neither shall have any liability or responsibility for injury or damages arising in connection therewith.</a:t>
            </a:r>
          </a:p>
          <a:p>
            <a:pPr algn="l">
              <a:spcAft>
                <a:spcPts val="600"/>
              </a:spcAft>
            </a:pPr>
            <a:r>
              <a:rPr lang="en-US" sz="800" dirty="0"/>
              <a:t>London Stock Exchange Group plc and its group undertakings (collectively, the “LSE Group”). © LSE Group 2025. FTSE Russell is a trading name of certain of the LSE Group companies. FTSE indexes are trademarks of the relevant LSE Group companies and are used by any other LSE Group company under license. All rights in the FTSE Russell indexes or data vest in the relevant LSE Group company which owns the index or the data. Neither LSE Group nor its licensors accept any liability for any errors or omissions in the indexes or data and no party may rely on any indexes or data contained in this communication. No further distribution of data from the LSE Group is permitted without the relevant LSE Group company’s express written consent. The LSE Group does not promote, sponsor or endorse the content of this communication.</a:t>
            </a:r>
          </a:p>
          <a:p>
            <a:pPr algn="l">
              <a:spcAft>
                <a:spcPts val="600"/>
              </a:spcAft>
            </a:pPr>
            <a:r>
              <a:rPr lang="en-US" sz="800" dirty="0"/>
              <a:t>The return of principal for bond portfolios and for portfolios with significant underlying bond holdings is not guaranteed. Investments are subject to the same interest rate, inflation and credit risks associated with the underlying bond holdings. </a:t>
            </a:r>
          </a:p>
          <a:p>
            <a:pPr algn="l">
              <a:spcAft>
                <a:spcPts val="600"/>
              </a:spcAft>
            </a:pPr>
            <a:r>
              <a:rPr lang="en-US" sz="800" dirty="0"/>
              <a:t>Lower rated bonds are subject to greater fluctuations in value and risk of loss of income and principal than higher rated bonds.</a:t>
            </a:r>
          </a:p>
        </p:txBody>
      </p:sp>
      <p:sp>
        <p:nvSpPr>
          <p:cNvPr id="8" name="TextBox 7">
            <a:extLst>
              <a:ext uri="{FF2B5EF4-FFF2-40B4-BE49-F238E27FC236}">
                <a16:creationId xmlns:a16="http://schemas.microsoft.com/office/drawing/2014/main" id="{A23DAA63-52D7-3552-3D70-C93BA55652F4}"/>
              </a:ext>
            </a:extLst>
          </p:cNvPr>
          <p:cNvSpPr txBox="1"/>
          <p:nvPr/>
        </p:nvSpPr>
        <p:spPr>
          <a:xfrm>
            <a:off x="4572000" y="930830"/>
            <a:ext cx="4143374" cy="4293483"/>
          </a:xfrm>
          <a:prstGeom prst="rect">
            <a:avLst/>
          </a:prstGeom>
          <a:noFill/>
          <a:ln w="12700">
            <a:miter lim="400000"/>
          </a:ln>
        </p:spPr>
        <p:txBody>
          <a:bodyPr wrap="square">
            <a:spAutoFit/>
          </a:bodyPr>
          <a:lstStyle/>
          <a:p>
            <a:pPr algn="l">
              <a:spcAft>
                <a:spcPts val="600"/>
              </a:spcAft>
            </a:pPr>
            <a:r>
              <a:rPr lang="en-US" sz="800" dirty="0"/>
              <a:t>Source: MSCI. The MSCI information may only be used for your internal use, may not be reproduced or </a:t>
            </a:r>
            <a:r>
              <a:rPr lang="en-US" sz="800" dirty="0" err="1"/>
              <a:t>redisseminated</a:t>
            </a:r>
            <a:r>
              <a:rPr lang="en-US" sz="800" dirty="0"/>
              <a:t> in any form and may not be used as a basis for or a component of any financial instruments or products or indices. None of the MSCI information is intended to constitute investment advice or a recommendation to make (or refrain from making) any kind of investment decision and may not be relied on as such. Historical data and analysis should not be taken as an indication or guarantee of any future performance analysis, forecast or prediction. The MSCI information is provided on an “as is” basis and the user of this information assumes the entire risk of any use made of this information. MSCI, each of its affiliates and each other person involved in or related to compiling, computing or creating any MSCI information (collectively, the “MSCI Parties”) expressly disclaims all warranties (including, without limitation, any warranties of originality, accuracy, completeness, timeliness, non-infringement, merchantability and fitness for a particular purpose) with respect to this information. Without limiting any of the foregoing, in no event shall any MSCI Party have any liability for any direct, indirect, special, incidental, punitive, consequential (including, without limitation, lost profits) or any other damages. (</a:t>
            </a:r>
            <a:r>
              <a:rPr lang="en-US" sz="800" dirty="0" err="1"/>
              <a:t>www.msci.com</a:t>
            </a:r>
            <a:r>
              <a:rPr lang="en-US" sz="800" dirty="0"/>
              <a:t>)</a:t>
            </a:r>
          </a:p>
          <a:p>
            <a:pPr algn="l">
              <a:spcAft>
                <a:spcPts val="600"/>
              </a:spcAft>
            </a:pPr>
            <a:r>
              <a:rPr lang="en-US" sz="800" dirty="0"/>
              <a:t>© 2025 Morningstar, Inc. All rights reserved. For institutional use only.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a:t>
            </a:r>
          </a:p>
          <a:p>
            <a:pPr algn="l">
              <a:spcAft>
                <a:spcPts val="600"/>
              </a:spcAft>
            </a:pPr>
            <a:r>
              <a:rPr lang="en-US" sz="800" dirty="0"/>
              <a:t>This content, developed by Capital Group, home of American Funds, should not be used as a primary basis for investment decisions and is not intended to serve as impartial investment or fiduciary advice.</a:t>
            </a:r>
          </a:p>
          <a:p>
            <a:pPr algn="l">
              <a:spcAft>
                <a:spcPts val="600"/>
              </a:spcAft>
            </a:pPr>
            <a:r>
              <a:rPr lang="en-US" sz="800" dirty="0"/>
              <a:t>Capital Client Group, Inc.</a:t>
            </a:r>
          </a:p>
          <a:p>
            <a:pPr algn="l">
              <a:spcAft>
                <a:spcPts val="600"/>
              </a:spcAft>
            </a:pPr>
            <a:r>
              <a:rPr lang="en-US" sz="800" dirty="0"/>
              <a:t>All Capital Group trademarks mentioned are owned by The Capital Group Companies, Inc., an affiliated company or fund. All other company and product names mentioned are the property of their respective companies.</a:t>
            </a:r>
          </a:p>
          <a:p>
            <a:pPr algn="l">
              <a:spcAft>
                <a:spcPts val="600"/>
              </a:spcAft>
            </a:pPr>
            <a:endParaRPr lang="en-US" sz="800" dirty="0"/>
          </a:p>
        </p:txBody>
      </p:sp>
      <p:sp>
        <p:nvSpPr>
          <p:cNvPr id="3" name="TextBox 2">
            <a:extLst>
              <a:ext uri="{FF2B5EF4-FFF2-40B4-BE49-F238E27FC236}">
                <a16:creationId xmlns:a16="http://schemas.microsoft.com/office/drawing/2014/main" id="{994B2219-D72F-0D01-8378-78DC5C36A86F}"/>
              </a:ext>
            </a:extLst>
          </p:cNvPr>
          <p:cNvSpPr txBox="1"/>
          <p:nvPr/>
        </p:nvSpPr>
        <p:spPr>
          <a:xfrm>
            <a:off x="330200" y="6178592"/>
            <a:ext cx="4572000" cy="215444"/>
          </a:xfrm>
          <a:prstGeom prst="rect">
            <a:avLst/>
          </a:prstGeom>
          <a:noFill/>
          <a:ln w="12700">
            <a:miter lim="400000"/>
          </a:ln>
        </p:spPr>
        <p:txBody>
          <a:bodyPr wrap="square">
            <a:spAutoFit/>
          </a:bodyPr>
          <a:lstStyle/>
          <a:p>
            <a:pPr algn="l"/>
            <a:r>
              <a:rPr lang="en-US" sz="800" dirty="0"/>
              <a:t>MFGEPO-186-1025O CGD/10592-S109787 © 2025 Capital Group. All rights reserved.</a:t>
            </a:r>
            <a:endParaRPr lang="en-US" sz="800" dirty="0">
              <a:latin typeface="+mj-lt"/>
            </a:endParaRPr>
          </a:p>
        </p:txBody>
      </p:sp>
      <p:sp>
        <p:nvSpPr>
          <p:cNvPr id="5" name="Slide Number Placeholder 4">
            <a:extLst>
              <a:ext uri="{FF2B5EF4-FFF2-40B4-BE49-F238E27FC236}">
                <a16:creationId xmlns:a16="http://schemas.microsoft.com/office/drawing/2014/main" id="{E84793A4-4E34-3C31-4B82-1DB2C47A1C27}"/>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mtClean="0"/>
              <a:pPr>
                <a:lnSpc>
                  <a:spcPct val="110000"/>
                </a:lnSpc>
                <a:spcBef>
                  <a:spcPts val="900"/>
                </a:spcBef>
              </a:pPr>
              <a:t>31</a:t>
            </a:fld>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0522" y="868171"/>
            <a:ext cx="4542790" cy="1122680"/>
          </a:xfrm>
          <a:prstGeom prst="rect">
            <a:avLst/>
          </a:prstGeom>
        </p:spPr>
        <p:txBody>
          <a:bodyPr vert="horz" wrap="square" lIns="0" tIns="12700" rIns="0" bIns="0" rtlCol="0">
            <a:spAutoFit/>
          </a:bodyPr>
          <a:lstStyle/>
          <a:p>
            <a:pPr marL="12700">
              <a:lnSpc>
                <a:spcPct val="100000"/>
              </a:lnSpc>
              <a:spcBef>
                <a:spcPts val="100"/>
              </a:spcBef>
            </a:pPr>
            <a:r>
              <a:rPr sz="7200" dirty="0"/>
              <a:t>Thank</a:t>
            </a:r>
            <a:r>
              <a:rPr sz="7200" spc="-440" dirty="0"/>
              <a:t> </a:t>
            </a:r>
            <a:r>
              <a:rPr sz="7200" spc="-65" dirty="0"/>
              <a:t>you.</a:t>
            </a:r>
            <a:endParaRPr sz="7200"/>
          </a:p>
        </p:txBody>
      </p:sp>
      <p:sp>
        <p:nvSpPr>
          <p:cNvPr id="3" name="Footer Placeholder 2">
            <a:extLst>
              <a:ext uri="{FF2B5EF4-FFF2-40B4-BE49-F238E27FC236}">
                <a16:creationId xmlns:a16="http://schemas.microsoft.com/office/drawing/2014/main" id="{A807A2D4-E209-B2FD-841F-5EE090A35DEC}"/>
              </a:ext>
            </a:extLst>
          </p:cNvPr>
          <p:cNvSpPr>
            <a:spLocks noGrp="1"/>
          </p:cNvSpPr>
          <p:nvPr>
            <p:ph type="ftr" sz="quarter" idx="5"/>
          </p:nvPr>
        </p:nvSpPr>
        <p:spPr/>
        <p:txBody>
          <a:bodyPr/>
          <a:lstStyle/>
          <a:p>
            <a:endParaRPr lang="en-US"/>
          </a:p>
        </p:txBody>
      </p:sp>
      <p:sp>
        <p:nvSpPr>
          <p:cNvPr id="4" name="Slide Number Placeholder 3">
            <a:extLst>
              <a:ext uri="{FF2B5EF4-FFF2-40B4-BE49-F238E27FC236}">
                <a16:creationId xmlns:a16="http://schemas.microsoft.com/office/drawing/2014/main" id="{5C00A9FB-A04F-BC62-237F-6E98AE787444}"/>
              </a:ext>
            </a:extLst>
          </p:cNvPr>
          <p:cNvSpPr>
            <a:spLocks noGrp="1"/>
          </p:cNvSpPr>
          <p:nvPr>
            <p:ph type="sldNum" sz="quarter" idx="7"/>
          </p:nvPr>
        </p:nvSpPr>
        <p:spPr/>
        <p:txBody>
          <a:bodyPr/>
          <a:lstStyle/>
          <a:p>
            <a:fld id="{B6F15528-21DE-4FAA-801E-634DDDAF4B2B}" type="slidenum">
              <a:rPr lang="en-US" smtClean="0"/>
              <a:t>32</a:t>
            </a:fld>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52A2-13E1-CA1C-38CC-086F97E85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26F5C-E7BF-3501-C39F-CD4F0B9059FA}"/>
              </a:ext>
            </a:extLst>
          </p:cNvPr>
          <p:cNvSpPr>
            <a:spLocks noGrp="1"/>
          </p:cNvSpPr>
          <p:nvPr>
            <p:ph type="title"/>
          </p:nvPr>
        </p:nvSpPr>
        <p:spPr/>
        <p:txBody>
          <a:bodyPr/>
          <a:lstStyle/>
          <a:p>
            <a:r>
              <a:rPr lang="en-US" dirty="0"/>
              <a:t>Advisors rethink passive exposure amid U.S. equity concentration</a:t>
            </a:r>
          </a:p>
        </p:txBody>
      </p:sp>
      <p:sp>
        <p:nvSpPr>
          <p:cNvPr id="151" name="Text Placeholder 150">
            <a:extLst>
              <a:ext uri="{FF2B5EF4-FFF2-40B4-BE49-F238E27FC236}">
                <a16:creationId xmlns:a16="http://schemas.microsoft.com/office/drawing/2014/main" id="{D463B570-E4B7-D0DF-6664-AE678CEE16E0}"/>
              </a:ext>
            </a:extLst>
          </p:cNvPr>
          <p:cNvSpPr>
            <a:spLocks noGrp="1"/>
          </p:cNvSpPr>
          <p:nvPr>
            <p:ph type="body" sz="quarter" idx="15"/>
          </p:nvPr>
        </p:nvSpPr>
        <p:spPr/>
        <p:txBody>
          <a:bodyPr/>
          <a:lstStyle/>
          <a:p>
            <a:r>
              <a:rPr lang="en-US" dirty="0"/>
              <a:t>Average advisor passive exposure is near all-time highs, especially in U.S. passive ETFs</a:t>
            </a:r>
          </a:p>
        </p:txBody>
      </p:sp>
      <p:sp>
        <p:nvSpPr>
          <p:cNvPr id="7" name="TextBox 6">
            <a:extLst>
              <a:ext uri="{FF2B5EF4-FFF2-40B4-BE49-F238E27FC236}">
                <a16:creationId xmlns:a16="http://schemas.microsoft.com/office/drawing/2014/main" id="{6E97491F-AA6C-4CE3-943E-F51ED653E115}"/>
              </a:ext>
            </a:extLst>
          </p:cNvPr>
          <p:cNvSpPr txBox="1"/>
          <p:nvPr/>
        </p:nvSpPr>
        <p:spPr>
          <a:xfrm>
            <a:off x="432054" y="1679088"/>
            <a:ext cx="4002787" cy="33855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rPr>
              <a:t>Percentage of market capitalization in top 10 companies (%)</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endParaRPr>
          </a:p>
        </p:txBody>
      </p:sp>
      <p:sp>
        <p:nvSpPr>
          <p:cNvPr id="8" name="Rectangle 7">
            <a:extLst>
              <a:ext uri="{FF2B5EF4-FFF2-40B4-BE49-F238E27FC236}">
                <a16:creationId xmlns:a16="http://schemas.microsoft.com/office/drawing/2014/main" id="{FE219B97-3234-B4B6-88A1-509A0D461A2F}"/>
              </a:ext>
            </a:extLst>
          </p:cNvPr>
          <p:cNvSpPr/>
          <p:nvPr/>
        </p:nvSpPr>
        <p:spPr>
          <a:xfrm>
            <a:off x="663389" y="3703320"/>
            <a:ext cx="3533898" cy="899352"/>
          </a:xfrm>
          <a:prstGeom prst="rect">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graphicFrame>
        <p:nvGraphicFramePr>
          <p:cNvPr id="3" name="Chart 2" descr="Need Alt text">
            <a:extLst>
              <a:ext uri="{FF2B5EF4-FFF2-40B4-BE49-F238E27FC236}">
                <a16:creationId xmlns:a16="http://schemas.microsoft.com/office/drawing/2014/main" id="{A99036A5-E1C3-3188-0192-E3BC3C2FDC85}"/>
              </a:ext>
            </a:extLst>
          </p:cNvPr>
          <p:cNvGraphicFramePr/>
          <p:nvPr/>
        </p:nvGraphicFramePr>
        <p:xfrm>
          <a:off x="374651" y="2241176"/>
          <a:ext cx="3958226" cy="338916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08DB461F-E1D9-2904-1B70-5CA61539CF91}"/>
              </a:ext>
              <a:ext uri="{C183D7F6-B498-43B3-948B-1728B52AA6E4}">
                <adec:decorative xmlns:adec="http://schemas.microsoft.com/office/drawing/2017/decorative" val="0"/>
              </a:ext>
            </a:extLst>
          </p:cNvPr>
          <p:cNvSpPr>
            <a:spLocks noGrp="1"/>
          </p:cNvSpPr>
          <p:nvPr>
            <p:ph type="ftr" sz="quarter" idx="10"/>
          </p:nvPr>
        </p:nvSpPr>
        <p:spPr>
          <a:xfrm>
            <a:off x="428624" y="5493988"/>
            <a:ext cx="3718178" cy="654908"/>
          </a:xfrm>
        </p:spPr>
        <p:txBody>
          <a:bodyPr/>
          <a:lstStyle/>
          <a:p>
            <a:pPr marL="0" marR="0" lvl="0" indent="0" algn="l" defTabSz="228600" rtl="0" eaLnBrk="1" fontAlgn="auto" latinLnBrk="0" hangingPunct="1">
              <a:lnSpc>
                <a:spcPct val="100000"/>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Sources: Capital Group, Morningstar, MSCI, S&amp;P Dow Jones Indices. As of September 30, 2025. Figures represent the sum of the top 10 largest holdings of the index on a monthly basis. </a:t>
            </a:r>
          </a:p>
        </p:txBody>
      </p:sp>
      <p:sp>
        <p:nvSpPr>
          <p:cNvPr id="10" name="TextBox 9">
            <a:extLst>
              <a:ext uri="{FF2B5EF4-FFF2-40B4-BE49-F238E27FC236}">
                <a16:creationId xmlns:a16="http://schemas.microsoft.com/office/drawing/2014/main" id="{760CBA53-85BC-100C-6904-5B09655E5FE1}"/>
              </a:ext>
            </a:extLst>
          </p:cNvPr>
          <p:cNvSpPr txBox="1"/>
          <p:nvPr/>
        </p:nvSpPr>
        <p:spPr>
          <a:xfrm>
            <a:off x="4702142" y="1690823"/>
            <a:ext cx="4002787" cy="169277"/>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rPr>
              <a:t>Anticipated changes in asset class usage over next six months</a:t>
            </a:r>
          </a:p>
        </p:txBody>
      </p:sp>
      <p:graphicFrame>
        <p:nvGraphicFramePr>
          <p:cNvPr id="30" name="Chart 29" descr="Need alt text">
            <a:extLst>
              <a:ext uri="{FF2B5EF4-FFF2-40B4-BE49-F238E27FC236}">
                <a16:creationId xmlns:a16="http://schemas.microsoft.com/office/drawing/2014/main" id="{3308887D-92A5-1749-94FA-A2D117BFC174}"/>
              </a:ext>
            </a:extLst>
          </p:cNvPr>
          <p:cNvGraphicFramePr/>
          <p:nvPr/>
        </p:nvGraphicFramePr>
        <p:xfrm>
          <a:off x="4811126" y="2438493"/>
          <a:ext cx="3470628" cy="3469476"/>
        </p:xfrm>
        <a:graphic>
          <a:graphicData uri="http://schemas.openxmlformats.org/drawingml/2006/chart">
            <c:chart xmlns:c="http://schemas.openxmlformats.org/drawingml/2006/chart" xmlns:r="http://schemas.openxmlformats.org/officeDocument/2006/relationships" r:id="rId4"/>
          </a:graphicData>
        </a:graphic>
      </p:graphicFrame>
      <p:sp>
        <p:nvSpPr>
          <p:cNvPr id="29" name="Footer Placeholder 4">
            <a:extLst>
              <a:ext uri="{FF2B5EF4-FFF2-40B4-BE49-F238E27FC236}">
                <a16:creationId xmlns:a16="http://schemas.microsoft.com/office/drawing/2014/main" id="{726511AB-B276-B7A0-0526-1B509FF8CE75}"/>
              </a:ext>
            </a:extLst>
          </p:cNvPr>
          <p:cNvSpPr txBox="1">
            <a:spLocks/>
          </p:cNvSpPr>
          <p:nvPr/>
        </p:nvSpPr>
        <p:spPr>
          <a:xfrm>
            <a:off x="4702142" y="5493988"/>
            <a:ext cx="3768662" cy="65490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ct val="100000"/>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Sources: </a:t>
            </a:r>
            <a:r>
              <a:rPr kumimoji="0" lang="en-US" sz="800" b="0" i="0" u="none" strike="noStrike" kern="0" cap="none" spc="0" normalizeH="0" baseline="0" noProof="0" dirty="0" err="1">
                <a:ln>
                  <a:noFill/>
                </a:ln>
                <a:solidFill>
                  <a:srgbClr val="000000"/>
                </a:solidFill>
                <a:effectLst/>
                <a:uLnTx/>
                <a:uFillTx/>
                <a:latin typeface="AvenirNext LT Com Regular" panose="020B0503020202020204" pitchFamily="34" charset="0"/>
                <a:sym typeface="Avenir Next LT Com Regular"/>
              </a:rPr>
              <a:t>Escalent</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 Cogent Syndicated, Advisor </a:t>
            </a:r>
            <a:r>
              <a:rPr kumimoji="0" lang="en-US" sz="800" b="0" i="0" u="none" strike="noStrike" kern="0" cap="none" spc="0" normalizeH="0" baseline="0" noProof="0" dirty="0" err="1">
                <a:ln>
                  <a:noFill/>
                </a:ln>
                <a:solidFill>
                  <a:srgbClr val="000000"/>
                </a:solidFill>
                <a:effectLst/>
                <a:uLnTx/>
                <a:uFillTx/>
                <a:latin typeface="AvenirNext LT Com Regular" panose="020B0503020202020204" pitchFamily="34" charset="0"/>
                <a:sym typeface="Avenir Next LT Com Regular"/>
              </a:rPr>
              <a:t>Brandscape</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 2025. Percentage change and net gain/loss figures may not reconcile due to rounding.</a:t>
            </a:r>
          </a:p>
        </p:txBody>
      </p:sp>
      <p:sp>
        <p:nvSpPr>
          <p:cNvPr id="4" name="TextBox 3">
            <a:extLst>
              <a:ext uri="{FF2B5EF4-FFF2-40B4-BE49-F238E27FC236}">
                <a16:creationId xmlns:a16="http://schemas.microsoft.com/office/drawing/2014/main" id="{142EBA41-1F62-E3CB-1AC2-6D5D82487859}"/>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
        <p:nvSpPr>
          <p:cNvPr id="6" name="Slide Number Placeholder 5">
            <a:extLst>
              <a:ext uri="{FF2B5EF4-FFF2-40B4-BE49-F238E27FC236}">
                <a16:creationId xmlns:a16="http://schemas.microsoft.com/office/drawing/2014/main" id="{104FEA31-2942-DE3C-FCD8-3785F4AFD746}"/>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9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900"/>
                </a:spcBef>
                <a:spcAft>
                  <a:spcPts val="0"/>
                </a:spcAft>
                <a:buClrTx/>
                <a:buSzTx/>
                <a:buFontTx/>
                <a:buNone/>
                <a:tabLst/>
                <a:defRPr/>
              </a:pPr>
              <a:t>4</a:t>
            </a:fld>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      </a:t>
            </a:r>
          </a:p>
        </p:txBody>
      </p:sp>
      <p:sp>
        <p:nvSpPr>
          <p:cNvPr id="9" name="TextBox 8">
            <a:extLst>
              <a:ext uri="{FF2B5EF4-FFF2-40B4-BE49-F238E27FC236}">
                <a16:creationId xmlns:a16="http://schemas.microsoft.com/office/drawing/2014/main" id="{308BC0EF-1DE4-AAAB-8C30-269DA869B019}"/>
              </a:ext>
              <a:ext uri="{C183D7F6-B498-43B3-948B-1728B52AA6E4}">
                <adec:decorative xmlns:adec="http://schemas.microsoft.com/office/drawing/2017/decorative" val="1"/>
              </a:ext>
            </a:extLst>
          </p:cNvPr>
          <p:cNvSpPr txBox="1"/>
          <p:nvPr/>
        </p:nvSpPr>
        <p:spPr>
          <a:xfrm>
            <a:off x="4223123" y="4044487"/>
            <a:ext cx="926353"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B32373"/>
                </a:solidFill>
                <a:effectLst/>
                <a:uLnTx/>
                <a:uFillTx/>
                <a:latin typeface="AvenirNext LT Com Regular"/>
                <a:sym typeface="Avenir Next LT Com Regular"/>
              </a:rPr>
              <a:t>Average</a:t>
            </a:r>
          </a:p>
        </p:txBody>
      </p:sp>
      <p:sp>
        <p:nvSpPr>
          <p:cNvPr id="11" name="TextBox 10">
            <a:extLst>
              <a:ext uri="{FF2B5EF4-FFF2-40B4-BE49-F238E27FC236}">
                <a16:creationId xmlns:a16="http://schemas.microsoft.com/office/drawing/2014/main" id="{18960B75-E057-CC61-0935-E5E0773464BE}"/>
              </a:ext>
              <a:ext uri="{C183D7F6-B498-43B3-948B-1728B52AA6E4}">
                <adec:decorative xmlns:adec="http://schemas.microsoft.com/office/drawing/2017/decorative" val="1"/>
              </a:ext>
            </a:extLst>
          </p:cNvPr>
          <p:cNvSpPr txBox="1"/>
          <p:nvPr/>
        </p:nvSpPr>
        <p:spPr>
          <a:xfrm>
            <a:off x="1619437" y="3529998"/>
            <a:ext cx="1358901"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+1 Standard deviation</a:t>
            </a:r>
          </a:p>
        </p:txBody>
      </p:sp>
      <p:sp>
        <p:nvSpPr>
          <p:cNvPr id="14" name="TextBox 13">
            <a:extLst>
              <a:ext uri="{FF2B5EF4-FFF2-40B4-BE49-F238E27FC236}">
                <a16:creationId xmlns:a16="http://schemas.microsoft.com/office/drawing/2014/main" id="{B247A7EB-4AF6-86D1-9C96-958EDBA0E39A}"/>
              </a:ext>
              <a:ext uri="{C183D7F6-B498-43B3-948B-1728B52AA6E4}">
                <adec:decorative xmlns:adec="http://schemas.microsoft.com/office/drawing/2017/decorative" val="1"/>
              </a:ext>
            </a:extLst>
          </p:cNvPr>
          <p:cNvSpPr txBox="1"/>
          <p:nvPr/>
        </p:nvSpPr>
        <p:spPr>
          <a:xfrm>
            <a:off x="1633504" y="4618928"/>
            <a:ext cx="1358901"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-1 Standard deviation</a:t>
            </a:r>
          </a:p>
        </p:txBody>
      </p:sp>
      <p:sp>
        <p:nvSpPr>
          <p:cNvPr id="16" name="TextBox 15">
            <a:extLst>
              <a:ext uri="{FF2B5EF4-FFF2-40B4-BE49-F238E27FC236}">
                <a16:creationId xmlns:a16="http://schemas.microsoft.com/office/drawing/2014/main" id="{4FA9E72F-BC31-979D-8CC2-2DF01D781A87}"/>
              </a:ext>
              <a:ext uri="{C183D7F6-B498-43B3-948B-1728B52AA6E4}">
                <adec:decorative xmlns:adec="http://schemas.microsoft.com/office/drawing/2017/decorative" val="1"/>
              </a:ext>
            </a:extLst>
          </p:cNvPr>
          <p:cNvSpPr txBox="1"/>
          <p:nvPr/>
        </p:nvSpPr>
        <p:spPr>
          <a:xfrm>
            <a:off x="3531347" y="2387759"/>
            <a:ext cx="926353"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5E9D"/>
                </a:solidFill>
                <a:effectLst/>
                <a:uLnTx/>
                <a:uFillTx/>
                <a:latin typeface="AvenirNext LT Com Regular"/>
                <a:sym typeface="Avenir Next LT Com Regular"/>
              </a:rPr>
              <a:t>S&amp;P 500 Index</a:t>
            </a:r>
          </a:p>
        </p:txBody>
      </p:sp>
      <p:graphicFrame>
        <p:nvGraphicFramePr>
          <p:cNvPr id="31" name="Table 30">
            <a:extLst>
              <a:ext uri="{FF2B5EF4-FFF2-40B4-BE49-F238E27FC236}">
                <a16:creationId xmlns:a16="http://schemas.microsoft.com/office/drawing/2014/main" id="{B8A407A7-15D1-4DE5-CF8A-BA7AA0AEE5CD}"/>
              </a:ext>
              <a:ext uri="{C183D7F6-B498-43B3-948B-1728B52AA6E4}">
                <adec:decorative xmlns:adec="http://schemas.microsoft.com/office/drawing/2017/decorative" val="1"/>
              </a:ext>
            </a:extLst>
          </p:cNvPr>
          <p:cNvGraphicFramePr>
            <a:graphicFrameLocks noGrp="1"/>
          </p:cNvGraphicFramePr>
          <p:nvPr/>
        </p:nvGraphicFramePr>
        <p:xfrm>
          <a:off x="8052350" y="2232868"/>
          <a:ext cx="696225" cy="3513103"/>
        </p:xfrm>
        <a:graphic>
          <a:graphicData uri="http://schemas.openxmlformats.org/drawingml/2006/table">
            <a:tbl>
              <a:tblPr firstRow="1" bandRow="1">
                <a:tableStyleId>{5940675A-B579-460E-94D1-54222C63F5DA}</a:tableStyleId>
              </a:tblPr>
              <a:tblGrid>
                <a:gridCol w="696225">
                  <a:extLst>
                    <a:ext uri="{9D8B030D-6E8A-4147-A177-3AD203B41FA5}">
                      <a16:colId xmlns:a16="http://schemas.microsoft.com/office/drawing/2014/main" val="505730295"/>
                    </a:ext>
                  </a:extLst>
                </a:gridCol>
              </a:tblGrid>
              <a:tr h="297343">
                <a:tc>
                  <a:txBody>
                    <a:bodyPr/>
                    <a:lstStyle/>
                    <a:p>
                      <a:pPr algn="ctr" fontAlgn="b">
                        <a:buNone/>
                      </a:pPr>
                      <a:r>
                        <a:rPr lang="en-US" sz="800" b="0" i="0" u="none" strike="noStrike" dirty="0">
                          <a:solidFill>
                            <a:schemeClr val="tx1"/>
                          </a:solidFill>
                          <a:effectLst/>
                          <a:latin typeface="+mj-lt"/>
                        </a:rPr>
                        <a:t>Net gain/</a:t>
                      </a:r>
                      <a:br>
                        <a:rPr lang="en-US" sz="800" b="0" i="0" u="none" strike="noStrike" dirty="0">
                          <a:solidFill>
                            <a:schemeClr val="tx1"/>
                          </a:solidFill>
                          <a:effectLst/>
                          <a:latin typeface="+mj-lt"/>
                        </a:rPr>
                      </a:br>
                      <a:r>
                        <a:rPr lang="en-US" sz="800" b="0" i="0" u="none" strike="noStrike" dirty="0">
                          <a:solidFill>
                            <a:schemeClr val="tx1"/>
                          </a:solidFill>
                          <a:effectLst/>
                          <a:latin typeface="+mj-lt"/>
                        </a:rPr>
                        <a:t>loss (%)</a:t>
                      </a:r>
                    </a:p>
                  </a:txBody>
                  <a:tcPr marL="0" marR="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8247349"/>
                  </a:ext>
                </a:extLst>
              </a:tr>
              <a:tr h="200985">
                <a:tc>
                  <a:txBody>
                    <a:bodyPr/>
                    <a:lstStyle/>
                    <a:p>
                      <a:pPr algn="r" fontAlgn="b">
                        <a:buNone/>
                      </a:pPr>
                      <a:r>
                        <a:rPr lang="en-US" sz="800" b="0" i="0" u="none" strike="noStrike" dirty="0">
                          <a:solidFill>
                            <a:srgbClr val="000000"/>
                          </a:solidFill>
                          <a:effectLst/>
                          <a:latin typeface="+mj-lt"/>
                        </a:rPr>
                        <a:t>27</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8681932"/>
                  </a:ext>
                </a:extLst>
              </a:tr>
              <a:tr h="200985">
                <a:tc>
                  <a:txBody>
                    <a:bodyPr/>
                    <a:lstStyle/>
                    <a:p>
                      <a:pPr algn="r" fontAlgn="b">
                        <a:buNone/>
                      </a:pPr>
                      <a:r>
                        <a:rPr lang="en-US" sz="800" b="0" i="0" u="none" strike="noStrike" dirty="0">
                          <a:solidFill>
                            <a:srgbClr val="000000"/>
                          </a:solidFill>
                          <a:effectLst/>
                          <a:latin typeface="+mj-lt"/>
                        </a:rPr>
                        <a:t>9</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2572587"/>
                  </a:ext>
                </a:extLst>
              </a:tr>
              <a:tr h="200985">
                <a:tc>
                  <a:txBody>
                    <a:bodyPr/>
                    <a:lstStyle/>
                    <a:p>
                      <a:pPr algn="r" fontAlgn="b">
                        <a:buNone/>
                      </a:pPr>
                      <a:r>
                        <a:rPr lang="en-US" sz="800" b="0" i="0" u="none" strike="noStrike" dirty="0">
                          <a:solidFill>
                            <a:srgbClr val="000000"/>
                          </a:solidFill>
                          <a:effectLst/>
                          <a:latin typeface="+mj-lt"/>
                        </a:rPr>
                        <a:t>16</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2278350"/>
                  </a:ext>
                </a:extLst>
              </a:tr>
              <a:tr h="200985">
                <a:tc>
                  <a:txBody>
                    <a:bodyPr/>
                    <a:lstStyle/>
                    <a:p>
                      <a:pPr algn="r" fontAlgn="b">
                        <a:buNone/>
                      </a:pPr>
                      <a:r>
                        <a:rPr lang="en-US" sz="800" b="0" i="0" u="none" strike="noStrike" dirty="0">
                          <a:solidFill>
                            <a:srgbClr val="000000"/>
                          </a:solidFill>
                          <a:effectLst/>
                          <a:latin typeface="+mj-lt"/>
                        </a:rPr>
                        <a:t>-4</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091844"/>
                  </a:ext>
                </a:extLst>
              </a:tr>
              <a:tr h="200985">
                <a:tc>
                  <a:txBody>
                    <a:bodyPr/>
                    <a:lstStyle/>
                    <a:p>
                      <a:pPr algn="r" fontAlgn="b">
                        <a:buNone/>
                      </a:pPr>
                      <a:r>
                        <a:rPr lang="en-US" sz="800" b="0" i="0" u="none" strike="noStrike" dirty="0">
                          <a:solidFill>
                            <a:srgbClr val="000000"/>
                          </a:solidFill>
                          <a:effectLst/>
                          <a:latin typeface="+mj-lt"/>
                        </a:rPr>
                        <a:t>2</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6790969"/>
                  </a:ext>
                </a:extLst>
              </a:tr>
              <a:tr h="200985">
                <a:tc>
                  <a:txBody>
                    <a:bodyPr/>
                    <a:lstStyle/>
                    <a:p>
                      <a:pPr algn="r" fontAlgn="b">
                        <a:buNone/>
                      </a:pPr>
                      <a:r>
                        <a:rPr lang="en-US" sz="800" b="0" i="0" u="none" strike="noStrike" dirty="0">
                          <a:solidFill>
                            <a:srgbClr val="000000"/>
                          </a:solidFill>
                          <a:effectLst/>
                          <a:latin typeface="+mj-lt"/>
                        </a:rPr>
                        <a:t>-16</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640945"/>
                  </a:ext>
                </a:extLst>
              </a:tr>
              <a:tr h="200985">
                <a:tc>
                  <a:txBody>
                    <a:bodyPr/>
                    <a:lstStyle/>
                    <a:p>
                      <a:pPr algn="r" fontAlgn="b">
                        <a:buNone/>
                      </a:pPr>
                      <a:r>
                        <a:rPr lang="en-US" sz="800" b="0" i="0" u="none" strike="noStrike" dirty="0">
                          <a:solidFill>
                            <a:srgbClr val="000000"/>
                          </a:solidFill>
                          <a:effectLst/>
                          <a:latin typeface="+mj-lt"/>
                        </a:rPr>
                        <a:t>0</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6245733"/>
                  </a:ext>
                </a:extLst>
              </a:tr>
              <a:tr h="200985">
                <a:tc>
                  <a:txBody>
                    <a:bodyPr/>
                    <a:lstStyle/>
                    <a:p>
                      <a:pPr algn="r" fontAlgn="b">
                        <a:buNone/>
                      </a:pPr>
                      <a:r>
                        <a:rPr lang="en-US" sz="800" b="0" i="0" u="none" strike="noStrike" dirty="0">
                          <a:solidFill>
                            <a:srgbClr val="000000"/>
                          </a:solidFill>
                          <a:effectLst/>
                          <a:latin typeface="+mj-lt"/>
                        </a:rPr>
                        <a:t>25</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9502446"/>
                  </a:ext>
                </a:extLst>
              </a:tr>
              <a:tr h="200985">
                <a:tc>
                  <a:txBody>
                    <a:bodyPr/>
                    <a:lstStyle/>
                    <a:p>
                      <a:pPr algn="r" fontAlgn="b">
                        <a:buNone/>
                      </a:pPr>
                      <a:r>
                        <a:rPr lang="en-US" sz="800" b="0" i="0" u="none" strike="noStrike" dirty="0">
                          <a:solidFill>
                            <a:srgbClr val="000000"/>
                          </a:solidFill>
                          <a:effectLst/>
                          <a:latin typeface="+mj-lt"/>
                        </a:rPr>
                        <a:t>2</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9299432"/>
                  </a:ext>
                </a:extLst>
              </a:tr>
              <a:tr h="200985">
                <a:tc>
                  <a:txBody>
                    <a:bodyPr/>
                    <a:lstStyle/>
                    <a:p>
                      <a:pPr algn="r" fontAlgn="b">
                        <a:buNone/>
                      </a:pPr>
                      <a:r>
                        <a:rPr lang="en-US" sz="800" b="0" i="0" u="none" strike="noStrike" dirty="0">
                          <a:solidFill>
                            <a:srgbClr val="000000"/>
                          </a:solidFill>
                          <a:effectLst/>
                          <a:latin typeface="+mj-lt"/>
                        </a:rPr>
                        <a:t>-4</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9393472"/>
                  </a:ext>
                </a:extLst>
              </a:tr>
              <a:tr h="200985">
                <a:tc>
                  <a:txBody>
                    <a:bodyPr/>
                    <a:lstStyle/>
                    <a:p>
                      <a:pPr algn="r" fontAlgn="b">
                        <a:buNone/>
                      </a:pPr>
                      <a:r>
                        <a:rPr lang="en-US" sz="800" b="0" i="0" u="none" strike="noStrike" dirty="0">
                          <a:solidFill>
                            <a:srgbClr val="000000"/>
                          </a:solidFill>
                          <a:effectLst/>
                          <a:latin typeface="+mj-lt"/>
                        </a:rPr>
                        <a:t>-13</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0331468"/>
                  </a:ext>
                </a:extLst>
              </a:tr>
              <a:tr h="200985">
                <a:tc>
                  <a:txBody>
                    <a:bodyPr/>
                    <a:lstStyle/>
                    <a:p>
                      <a:pPr algn="r" fontAlgn="b">
                        <a:buNone/>
                      </a:pPr>
                      <a:r>
                        <a:rPr lang="en-US" sz="800" b="0" i="0" u="none" strike="noStrike" dirty="0">
                          <a:solidFill>
                            <a:srgbClr val="000000"/>
                          </a:solidFill>
                          <a:effectLst/>
                          <a:latin typeface="+mj-lt"/>
                        </a:rPr>
                        <a:t>-13</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417563"/>
                  </a:ext>
                </a:extLst>
              </a:tr>
              <a:tr h="200985">
                <a:tc>
                  <a:txBody>
                    <a:bodyPr/>
                    <a:lstStyle/>
                    <a:p>
                      <a:pPr algn="r" fontAlgn="b">
                        <a:buNone/>
                      </a:pPr>
                      <a:r>
                        <a:rPr lang="en-US" sz="800" b="0" i="0" u="none" strike="noStrike" dirty="0">
                          <a:solidFill>
                            <a:srgbClr val="000000"/>
                          </a:solidFill>
                          <a:effectLst/>
                          <a:latin typeface="+mj-lt"/>
                        </a:rPr>
                        <a:t>1</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661654"/>
                  </a:ext>
                </a:extLst>
              </a:tr>
              <a:tr h="200985">
                <a:tc>
                  <a:txBody>
                    <a:bodyPr/>
                    <a:lstStyle/>
                    <a:p>
                      <a:pPr algn="r" fontAlgn="b">
                        <a:buNone/>
                      </a:pPr>
                      <a:r>
                        <a:rPr lang="en-US" sz="800" b="0" i="0" u="none" strike="noStrike" dirty="0">
                          <a:solidFill>
                            <a:srgbClr val="000000"/>
                          </a:solidFill>
                          <a:effectLst/>
                          <a:latin typeface="+mj-lt"/>
                        </a:rPr>
                        <a:t>-1</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9267831"/>
                  </a:ext>
                </a:extLst>
              </a:tr>
              <a:tr h="200985">
                <a:tc>
                  <a:txBody>
                    <a:bodyPr/>
                    <a:lstStyle/>
                    <a:p>
                      <a:pPr algn="r" fontAlgn="b">
                        <a:buNone/>
                      </a:pPr>
                      <a:r>
                        <a:rPr lang="en-US" sz="800" b="0" i="0" u="none" strike="noStrike" dirty="0">
                          <a:solidFill>
                            <a:srgbClr val="000000"/>
                          </a:solidFill>
                          <a:effectLst/>
                          <a:latin typeface="+mj-lt"/>
                        </a:rPr>
                        <a:t>5</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787948"/>
                  </a:ext>
                </a:extLst>
              </a:tr>
              <a:tr h="200985">
                <a:tc>
                  <a:txBody>
                    <a:bodyPr/>
                    <a:lstStyle/>
                    <a:p>
                      <a:pPr algn="r" fontAlgn="b">
                        <a:buNone/>
                      </a:pPr>
                      <a:r>
                        <a:rPr lang="en-US" sz="800" b="0" i="0" u="none" strike="noStrike" dirty="0">
                          <a:solidFill>
                            <a:srgbClr val="000000"/>
                          </a:solidFill>
                          <a:effectLst/>
                          <a:latin typeface="+mj-lt"/>
                        </a:rPr>
                        <a:t>-6</a:t>
                      </a:r>
                    </a:p>
                  </a:txBody>
                  <a:tcPr marL="9525" marR="274320"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7832763"/>
                  </a:ext>
                </a:extLst>
              </a:tr>
            </a:tbl>
          </a:graphicData>
        </a:graphic>
      </p:graphicFrame>
      <p:sp>
        <p:nvSpPr>
          <p:cNvPr id="32" name="TextBox 31">
            <a:extLst>
              <a:ext uri="{FF2B5EF4-FFF2-40B4-BE49-F238E27FC236}">
                <a16:creationId xmlns:a16="http://schemas.microsoft.com/office/drawing/2014/main" id="{73288F7B-6DCA-E023-6A1F-682545583603}"/>
              </a:ext>
              <a:ext uri="{C183D7F6-B498-43B3-948B-1728B52AA6E4}">
                <adec:decorative xmlns:adec="http://schemas.microsoft.com/office/drawing/2017/decorative" val="1"/>
              </a:ext>
            </a:extLst>
          </p:cNvPr>
          <p:cNvSpPr txBox="1"/>
          <p:nvPr/>
        </p:nvSpPr>
        <p:spPr>
          <a:xfrm>
            <a:off x="6769425" y="2468807"/>
            <a:ext cx="1199364" cy="123111"/>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Percentage change</a:t>
            </a:r>
          </a:p>
        </p:txBody>
      </p:sp>
    </p:spTree>
    <p:extLst>
      <p:ext uri="{BB962C8B-B14F-4D97-AF65-F5344CB8AC3E}">
        <p14:creationId xmlns:p14="http://schemas.microsoft.com/office/powerpoint/2010/main" val="244304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5428-F075-EA8C-38B4-EC8D6F0597E8}"/>
              </a:ext>
            </a:extLst>
          </p:cNvPr>
          <p:cNvSpPr>
            <a:spLocks noGrp="1"/>
          </p:cNvSpPr>
          <p:nvPr>
            <p:ph type="title"/>
          </p:nvPr>
        </p:nvSpPr>
        <p:spPr/>
        <p:txBody>
          <a:bodyPr/>
          <a:lstStyle/>
          <a:p>
            <a:r>
              <a:rPr lang="en-US" dirty="0"/>
              <a:t>Markets continue to broaden</a:t>
            </a:r>
          </a:p>
        </p:txBody>
      </p:sp>
      <p:sp>
        <p:nvSpPr>
          <p:cNvPr id="3" name="Text Placeholder 2">
            <a:extLst>
              <a:ext uri="{FF2B5EF4-FFF2-40B4-BE49-F238E27FC236}">
                <a16:creationId xmlns:a16="http://schemas.microsoft.com/office/drawing/2014/main" id="{E6DF1773-7EB3-53D0-6B02-CFC695BF87B3}"/>
              </a:ext>
            </a:extLst>
          </p:cNvPr>
          <p:cNvSpPr>
            <a:spLocks noGrp="1"/>
          </p:cNvSpPr>
          <p:nvPr>
            <p:ph type="body" sz="quarter" idx="15"/>
          </p:nvPr>
        </p:nvSpPr>
        <p:spPr/>
        <p:txBody>
          <a:bodyPr/>
          <a:lstStyle/>
          <a:p>
            <a:r>
              <a:rPr lang="en-US" dirty="0"/>
              <a:t>Equity markets include more than one group of stocks</a:t>
            </a:r>
            <a:br>
              <a:rPr lang="en-US" dirty="0"/>
            </a:br>
            <a:endParaRPr lang="en-US" dirty="0"/>
          </a:p>
        </p:txBody>
      </p:sp>
      <p:sp>
        <p:nvSpPr>
          <p:cNvPr id="7" name="TextBox 6">
            <a:extLst>
              <a:ext uri="{FF2B5EF4-FFF2-40B4-BE49-F238E27FC236}">
                <a16:creationId xmlns:a16="http://schemas.microsoft.com/office/drawing/2014/main" id="{2BF699EC-ECB0-2BC0-7805-42C4B0C37CE7}"/>
              </a:ext>
            </a:extLst>
          </p:cNvPr>
          <p:cNvSpPr txBox="1"/>
          <p:nvPr/>
        </p:nvSpPr>
        <p:spPr>
          <a:xfrm>
            <a:off x="432054" y="1602962"/>
            <a:ext cx="4002787" cy="169277"/>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rPr>
              <a:t>Non-U.S. markets pull away from the Mag 7 and U.S.</a:t>
            </a:r>
          </a:p>
        </p:txBody>
      </p:sp>
      <p:graphicFrame>
        <p:nvGraphicFramePr>
          <p:cNvPr id="42" name="Chart 41" descr="Need Alt Text">
            <a:extLst>
              <a:ext uri="{FF2B5EF4-FFF2-40B4-BE49-F238E27FC236}">
                <a16:creationId xmlns:a16="http://schemas.microsoft.com/office/drawing/2014/main" id="{1C71F260-4C25-482A-AC2F-5FDC73B5744F}"/>
              </a:ext>
            </a:extLst>
          </p:cNvPr>
          <p:cNvGraphicFramePr>
            <a:graphicFrameLocks/>
          </p:cNvGraphicFramePr>
          <p:nvPr/>
        </p:nvGraphicFramePr>
        <p:xfrm>
          <a:off x="342066" y="2134250"/>
          <a:ext cx="2232004" cy="2852131"/>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88B1A579-03DD-B95F-6E54-FD8D2DA21681}"/>
              </a:ext>
            </a:extLst>
          </p:cNvPr>
          <p:cNvSpPr>
            <a:spLocks noGrp="1"/>
          </p:cNvSpPr>
          <p:nvPr>
            <p:ph type="ftr" sz="quarter" idx="10"/>
          </p:nvPr>
        </p:nvSpPr>
        <p:spPr>
          <a:xfrm>
            <a:off x="428624" y="5583950"/>
            <a:ext cx="4113286" cy="654908"/>
          </a:xfrm>
        </p:spPr>
        <p:txBody>
          <a:bodyPr/>
          <a:lstStyle/>
          <a:p>
            <a:pPr marL="0" marR="0" lvl="0" indent="0" algn="l" defTabSz="228600" rtl="0" eaLnBrk="1" fontAlgn="auto" latinLnBrk="0" hangingPunct="1">
              <a:lnSpc>
                <a:spcPct val="100000"/>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Sources: Capital Group, FactSet, Morningstar. As of 9/30/25. P/E = price-to-earnings. Mag 7 = Alphabet, Amazon, Apple, Meta, Microsoft, NVIDIA and Tesla. Data from 1/1/25 to 9/30/25. P/E ratio for Mag 7 is equal-weighted and reflects average P/E ratios across listed companies. The P/E ratios for the S&amp;P 500 Index, MSCI All Country World Index (ACWI) ex USA Index and Germany DAX Index are market-cap weighted. The average forward year price-to-earnings ratio (P/E) is computed by dividing the stock price by the consensus earnings estimates for 2025. Past results are not predictive of results in future periods. The indexes are unmanaged and, therefore, have no expenses. Investors cannot invest directly in an index. </a:t>
            </a:r>
          </a:p>
        </p:txBody>
      </p:sp>
      <p:sp>
        <p:nvSpPr>
          <p:cNvPr id="8" name="TextBox 7">
            <a:extLst>
              <a:ext uri="{FF2B5EF4-FFF2-40B4-BE49-F238E27FC236}">
                <a16:creationId xmlns:a16="http://schemas.microsoft.com/office/drawing/2014/main" id="{CC96549C-7AF2-EF81-A37C-70758CF83A28}"/>
              </a:ext>
            </a:extLst>
          </p:cNvPr>
          <p:cNvSpPr txBox="1"/>
          <p:nvPr/>
        </p:nvSpPr>
        <p:spPr>
          <a:xfrm>
            <a:off x="4686300" y="1594487"/>
            <a:ext cx="4002787" cy="169277"/>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rPr>
              <a:t>Market breadth rises since Liberation Day selloff</a:t>
            </a:r>
          </a:p>
        </p:txBody>
      </p:sp>
      <p:sp>
        <p:nvSpPr>
          <p:cNvPr id="36" name="Rectangle 35">
            <a:extLst>
              <a:ext uri="{FF2B5EF4-FFF2-40B4-BE49-F238E27FC236}">
                <a16:creationId xmlns:a16="http://schemas.microsoft.com/office/drawing/2014/main" id="{BBC8630F-68B7-641C-15CC-A5869C5A4C5C}"/>
              </a:ext>
              <a:ext uri="{C183D7F6-B498-43B3-948B-1728B52AA6E4}">
                <adec:decorative xmlns:adec="http://schemas.microsoft.com/office/drawing/2017/decorative" val="1"/>
              </a:ext>
            </a:extLst>
          </p:cNvPr>
          <p:cNvSpPr/>
          <p:nvPr/>
        </p:nvSpPr>
        <p:spPr>
          <a:xfrm flipV="1">
            <a:off x="6246429" y="2210297"/>
            <a:ext cx="2468946" cy="2601615"/>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graphicFrame>
        <p:nvGraphicFramePr>
          <p:cNvPr id="4" name="Chart 3" descr="Need Alt text">
            <a:extLst>
              <a:ext uri="{FF2B5EF4-FFF2-40B4-BE49-F238E27FC236}">
                <a16:creationId xmlns:a16="http://schemas.microsoft.com/office/drawing/2014/main" id="{FADBFDD1-EF0D-ABAC-7DA9-3E28B88BEA77}"/>
              </a:ext>
            </a:extLst>
          </p:cNvPr>
          <p:cNvGraphicFramePr/>
          <p:nvPr/>
        </p:nvGraphicFramePr>
        <p:xfrm>
          <a:off x="4607039" y="2160178"/>
          <a:ext cx="4245087" cy="2918135"/>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4">
            <a:extLst>
              <a:ext uri="{FF2B5EF4-FFF2-40B4-BE49-F238E27FC236}">
                <a16:creationId xmlns:a16="http://schemas.microsoft.com/office/drawing/2014/main" id="{B037EC88-D57F-E75A-6E4C-52D3C82FFDFF}"/>
              </a:ext>
            </a:extLst>
          </p:cNvPr>
          <p:cNvSpPr txBox="1">
            <a:spLocks/>
          </p:cNvSpPr>
          <p:nvPr/>
        </p:nvSpPr>
        <p:spPr>
          <a:xfrm>
            <a:off x="4690645" y="5980854"/>
            <a:ext cx="4029076" cy="267546"/>
          </a:xfrm>
          <a:prstGeom prst="rect">
            <a:avLst/>
          </a:prstGeom>
          <a:ln>
            <a:noFill/>
          </a:ln>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225"/>
              </a:spcAft>
              <a:buClrTx/>
              <a:buSzTx/>
              <a:buFontTx/>
              <a:buNone/>
              <a:tabLst/>
              <a:defRPr kumimoji="0" lang="en-US" sz="6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ct val="100000"/>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Source: FactSet. As of 9/30/25. Liberation Day: Nickname coined by President Trump to refer to April 2, the day the U.S. announced sweeping tariffs on international imports. </a:t>
            </a:r>
          </a:p>
        </p:txBody>
      </p:sp>
      <p:sp>
        <p:nvSpPr>
          <p:cNvPr id="6" name="Slide Number Placeholder 5">
            <a:extLst>
              <a:ext uri="{FF2B5EF4-FFF2-40B4-BE49-F238E27FC236}">
                <a16:creationId xmlns:a16="http://schemas.microsoft.com/office/drawing/2014/main" id="{50C7308B-5467-AEAB-1ECA-122B9B3AE44E}"/>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9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900"/>
                </a:spcBef>
                <a:spcAft>
                  <a:spcPts val="0"/>
                </a:spcAft>
                <a:buClrTx/>
                <a:buSzTx/>
                <a:buFontTx/>
                <a:buNone/>
                <a:tabLst/>
                <a:defRPr/>
              </a:pPr>
              <a:t>5</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15" name="TextBox 14">
            <a:extLst>
              <a:ext uri="{FF2B5EF4-FFF2-40B4-BE49-F238E27FC236}">
                <a16:creationId xmlns:a16="http://schemas.microsoft.com/office/drawing/2014/main" id="{19A68C93-4D6A-E78F-35CF-FBAE4BD22DF1}"/>
              </a:ext>
              <a:ext uri="{C183D7F6-B498-43B3-948B-1728B52AA6E4}">
                <adec:decorative xmlns:adec="http://schemas.microsoft.com/office/drawing/2017/decorative" val="1"/>
              </a:ext>
            </a:extLst>
          </p:cNvPr>
          <p:cNvSpPr txBox="1"/>
          <p:nvPr/>
        </p:nvSpPr>
        <p:spPr>
          <a:xfrm>
            <a:off x="2511004" y="3067775"/>
            <a:ext cx="733479" cy="276999"/>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168381"/>
                </a:solidFill>
                <a:effectLst/>
                <a:uLnTx/>
                <a:uFillTx/>
                <a:latin typeface="AvenirNext LT Com Regular"/>
                <a:sym typeface="Avenir Next LT Com Regular"/>
              </a:rPr>
              <a:t>MSCI ACWI ex USA Index</a:t>
            </a:r>
          </a:p>
        </p:txBody>
      </p:sp>
      <p:sp>
        <p:nvSpPr>
          <p:cNvPr id="16" name="TextBox 15">
            <a:extLst>
              <a:ext uri="{FF2B5EF4-FFF2-40B4-BE49-F238E27FC236}">
                <a16:creationId xmlns:a16="http://schemas.microsoft.com/office/drawing/2014/main" id="{33E38CEB-447B-E51C-AC2F-E87925ACCD79}"/>
              </a:ext>
              <a:ext uri="{C183D7F6-B498-43B3-948B-1728B52AA6E4}">
                <adec:decorative xmlns:adec="http://schemas.microsoft.com/office/drawing/2017/decorative" val="1"/>
              </a:ext>
            </a:extLst>
          </p:cNvPr>
          <p:cNvSpPr txBox="1"/>
          <p:nvPr/>
        </p:nvSpPr>
        <p:spPr>
          <a:xfrm>
            <a:off x="2509967" y="3514318"/>
            <a:ext cx="837041" cy="138499"/>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F4F"/>
                </a:solidFill>
                <a:effectLst/>
                <a:uLnTx/>
                <a:uFillTx/>
                <a:latin typeface="AvenirNext LT Com Regular"/>
                <a:sym typeface="Avenir Next LT Com Regular"/>
              </a:rPr>
              <a:t>S&amp;P 500 Index</a:t>
            </a:r>
          </a:p>
        </p:txBody>
      </p:sp>
      <p:sp>
        <p:nvSpPr>
          <p:cNvPr id="17" name="TextBox 16">
            <a:extLst>
              <a:ext uri="{FF2B5EF4-FFF2-40B4-BE49-F238E27FC236}">
                <a16:creationId xmlns:a16="http://schemas.microsoft.com/office/drawing/2014/main" id="{EC62AD15-32C0-485F-1CAB-FE08DF6DAA75}"/>
              </a:ext>
              <a:ext uri="{C183D7F6-B498-43B3-948B-1728B52AA6E4}">
                <adec:decorative xmlns:adec="http://schemas.microsoft.com/office/drawing/2017/decorative" val="1"/>
              </a:ext>
            </a:extLst>
          </p:cNvPr>
          <p:cNvSpPr txBox="1"/>
          <p:nvPr/>
        </p:nvSpPr>
        <p:spPr>
          <a:xfrm>
            <a:off x="2505294" y="2787230"/>
            <a:ext cx="688840" cy="276999"/>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838D93"/>
                </a:solidFill>
                <a:effectLst/>
                <a:uLnTx/>
                <a:uFillTx/>
                <a:latin typeface="AvenirNext LT Com Regular"/>
                <a:sym typeface="Avenir Next LT Com Regular"/>
              </a:rPr>
              <a:t>Germany DAX Index</a:t>
            </a:r>
          </a:p>
        </p:txBody>
      </p:sp>
      <p:sp>
        <p:nvSpPr>
          <p:cNvPr id="18" name="TextBox 17">
            <a:extLst>
              <a:ext uri="{FF2B5EF4-FFF2-40B4-BE49-F238E27FC236}">
                <a16:creationId xmlns:a16="http://schemas.microsoft.com/office/drawing/2014/main" id="{AEA4CC18-6D56-4063-A3D5-75A33CB7A072}"/>
              </a:ext>
              <a:ext uri="{C183D7F6-B498-43B3-948B-1728B52AA6E4}">
                <adec:decorative xmlns:adec="http://schemas.microsoft.com/office/drawing/2017/decorative" val="1"/>
              </a:ext>
            </a:extLst>
          </p:cNvPr>
          <p:cNvSpPr txBox="1"/>
          <p:nvPr/>
        </p:nvSpPr>
        <p:spPr>
          <a:xfrm>
            <a:off x="3227318" y="1825711"/>
            <a:ext cx="558271" cy="2769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lumMod val="65000"/>
                    <a:lumOff val="35000"/>
                  </a:srgbClr>
                </a:solidFill>
                <a:effectLst/>
                <a:uLnTx/>
                <a:uFillTx/>
                <a:latin typeface="AvenirNext LT Com Regular"/>
                <a:sym typeface="Avenir Next LT Com Regular"/>
              </a:rPr>
              <a:t>YTD return (%)</a:t>
            </a:r>
          </a:p>
        </p:txBody>
      </p:sp>
      <p:sp>
        <p:nvSpPr>
          <p:cNvPr id="19" name="TextBox 18">
            <a:extLst>
              <a:ext uri="{FF2B5EF4-FFF2-40B4-BE49-F238E27FC236}">
                <a16:creationId xmlns:a16="http://schemas.microsoft.com/office/drawing/2014/main" id="{489D3369-C010-2CB1-9709-4C3229914CF4}"/>
              </a:ext>
              <a:ext uri="{C183D7F6-B498-43B3-948B-1728B52AA6E4}">
                <adec:decorative xmlns:adec="http://schemas.microsoft.com/office/drawing/2017/decorative" val="1"/>
              </a:ext>
            </a:extLst>
          </p:cNvPr>
          <p:cNvSpPr txBox="1"/>
          <p:nvPr/>
        </p:nvSpPr>
        <p:spPr>
          <a:xfrm>
            <a:off x="3787987" y="1825711"/>
            <a:ext cx="753923" cy="2769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lumMod val="65000"/>
                    <a:lumOff val="35000"/>
                  </a:srgbClr>
                </a:solidFill>
                <a:effectLst/>
                <a:uLnTx/>
                <a:uFillTx/>
                <a:latin typeface="AvenirNext LT Com Regular"/>
                <a:sym typeface="Avenir Next LT Com Regular"/>
              </a:rPr>
              <a:t>Average forward P/E</a:t>
            </a:r>
          </a:p>
        </p:txBody>
      </p:sp>
      <p:sp>
        <p:nvSpPr>
          <p:cNvPr id="20" name="TextBox 19">
            <a:extLst>
              <a:ext uri="{FF2B5EF4-FFF2-40B4-BE49-F238E27FC236}">
                <a16:creationId xmlns:a16="http://schemas.microsoft.com/office/drawing/2014/main" id="{D02C70D6-A9D4-82AC-3B8A-E72BE54843A4}"/>
              </a:ext>
              <a:ext uri="{C183D7F6-B498-43B3-948B-1728B52AA6E4}">
                <adec:decorative xmlns:adec="http://schemas.microsoft.com/office/drawing/2017/decorative" val="1"/>
              </a:ext>
            </a:extLst>
          </p:cNvPr>
          <p:cNvSpPr txBox="1"/>
          <p:nvPr/>
        </p:nvSpPr>
        <p:spPr>
          <a:xfrm>
            <a:off x="3350385" y="3344774"/>
            <a:ext cx="368147"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5E9E"/>
                </a:solidFill>
                <a:effectLst/>
                <a:uLnTx/>
                <a:uFillTx/>
                <a:latin typeface="AvenirNext LT Com Regular"/>
                <a:sym typeface="Avenir Next LT Com Regular"/>
              </a:rPr>
              <a:t>21.26</a:t>
            </a:r>
          </a:p>
        </p:txBody>
      </p:sp>
      <p:sp>
        <p:nvSpPr>
          <p:cNvPr id="21" name="TextBox 20">
            <a:extLst>
              <a:ext uri="{FF2B5EF4-FFF2-40B4-BE49-F238E27FC236}">
                <a16:creationId xmlns:a16="http://schemas.microsoft.com/office/drawing/2014/main" id="{93598452-7C93-AE24-DD6A-C21420F4241B}"/>
              </a:ext>
              <a:ext uri="{C183D7F6-B498-43B3-948B-1728B52AA6E4}">
                <adec:decorative xmlns:adec="http://schemas.microsoft.com/office/drawing/2017/decorative" val="1"/>
              </a:ext>
            </a:extLst>
          </p:cNvPr>
          <p:cNvSpPr txBox="1"/>
          <p:nvPr/>
        </p:nvSpPr>
        <p:spPr>
          <a:xfrm>
            <a:off x="3952305" y="3344774"/>
            <a:ext cx="301689"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5E9E"/>
                </a:solidFill>
                <a:effectLst/>
                <a:uLnTx/>
                <a:uFillTx/>
                <a:latin typeface="AvenirNext LT Com Regular"/>
                <a:sym typeface="Avenir Next LT Com Regular"/>
              </a:rPr>
              <a:t>35.6x</a:t>
            </a:r>
          </a:p>
        </p:txBody>
      </p:sp>
      <p:sp>
        <p:nvSpPr>
          <p:cNvPr id="22" name="TextBox 21">
            <a:extLst>
              <a:ext uri="{FF2B5EF4-FFF2-40B4-BE49-F238E27FC236}">
                <a16:creationId xmlns:a16="http://schemas.microsoft.com/office/drawing/2014/main" id="{1DD50AEE-A772-2CBA-2DD5-71EAB7A835CA}"/>
              </a:ext>
              <a:ext uri="{C183D7F6-B498-43B3-948B-1728B52AA6E4}">
                <adec:decorative xmlns:adec="http://schemas.microsoft.com/office/drawing/2017/decorative" val="1"/>
              </a:ext>
            </a:extLst>
          </p:cNvPr>
          <p:cNvSpPr txBox="1"/>
          <p:nvPr/>
        </p:nvSpPr>
        <p:spPr>
          <a:xfrm>
            <a:off x="3309691" y="3514318"/>
            <a:ext cx="445847"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F4F"/>
                </a:solidFill>
                <a:effectLst/>
                <a:uLnTx/>
                <a:uFillTx/>
                <a:latin typeface="AvenirNext LT Com Regular"/>
                <a:sym typeface="Avenir Next LT Com Regular"/>
              </a:rPr>
              <a:t>14.83</a:t>
            </a:r>
          </a:p>
        </p:txBody>
      </p:sp>
      <p:sp>
        <p:nvSpPr>
          <p:cNvPr id="23" name="TextBox 22">
            <a:extLst>
              <a:ext uri="{FF2B5EF4-FFF2-40B4-BE49-F238E27FC236}">
                <a16:creationId xmlns:a16="http://schemas.microsoft.com/office/drawing/2014/main" id="{5078B61E-32FE-A98D-911B-F62891C89FA6}"/>
              </a:ext>
              <a:ext uri="{C183D7F6-B498-43B3-948B-1728B52AA6E4}">
                <adec:decorative xmlns:adec="http://schemas.microsoft.com/office/drawing/2017/decorative" val="1"/>
              </a:ext>
            </a:extLst>
          </p:cNvPr>
          <p:cNvSpPr txBox="1"/>
          <p:nvPr/>
        </p:nvSpPr>
        <p:spPr>
          <a:xfrm>
            <a:off x="3952305" y="3514318"/>
            <a:ext cx="301689"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F4F"/>
                </a:solidFill>
                <a:effectLst/>
                <a:uLnTx/>
                <a:uFillTx/>
                <a:latin typeface="AvenirNext LT Com Regular"/>
                <a:sym typeface="Avenir Next LT Com Regular"/>
              </a:rPr>
              <a:t>25.0x</a:t>
            </a:r>
          </a:p>
        </p:txBody>
      </p:sp>
      <p:sp>
        <p:nvSpPr>
          <p:cNvPr id="24" name="TextBox 23">
            <a:extLst>
              <a:ext uri="{FF2B5EF4-FFF2-40B4-BE49-F238E27FC236}">
                <a16:creationId xmlns:a16="http://schemas.microsoft.com/office/drawing/2014/main" id="{CA7C4B30-C33D-935D-0392-9A41B76604B6}"/>
              </a:ext>
              <a:ext uri="{C183D7F6-B498-43B3-948B-1728B52AA6E4}">
                <adec:decorative xmlns:adec="http://schemas.microsoft.com/office/drawing/2017/decorative" val="1"/>
              </a:ext>
            </a:extLst>
          </p:cNvPr>
          <p:cNvSpPr txBox="1"/>
          <p:nvPr/>
        </p:nvSpPr>
        <p:spPr>
          <a:xfrm>
            <a:off x="3354898" y="2856480"/>
            <a:ext cx="359120"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838D93"/>
                </a:solidFill>
                <a:effectLst/>
                <a:uLnTx/>
                <a:uFillTx/>
                <a:latin typeface="AvenirNext LT Com Regular"/>
                <a:sym typeface="Avenir Next LT Com Regular"/>
              </a:rPr>
              <a:t>34.98</a:t>
            </a:r>
          </a:p>
        </p:txBody>
      </p:sp>
      <p:sp>
        <p:nvSpPr>
          <p:cNvPr id="25" name="TextBox 24">
            <a:extLst>
              <a:ext uri="{FF2B5EF4-FFF2-40B4-BE49-F238E27FC236}">
                <a16:creationId xmlns:a16="http://schemas.microsoft.com/office/drawing/2014/main" id="{18BCE756-AF9C-8EC1-90C6-ABE22F2C9905}"/>
              </a:ext>
              <a:ext uri="{C183D7F6-B498-43B3-948B-1728B52AA6E4}">
                <adec:decorative xmlns:adec="http://schemas.microsoft.com/office/drawing/2017/decorative" val="1"/>
              </a:ext>
            </a:extLst>
          </p:cNvPr>
          <p:cNvSpPr txBox="1"/>
          <p:nvPr/>
        </p:nvSpPr>
        <p:spPr>
          <a:xfrm>
            <a:off x="3952305" y="2856480"/>
            <a:ext cx="301689"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838D93"/>
                </a:solidFill>
                <a:effectLst/>
                <a:uLnTx/>
                <a:uFillTx/>
                <a:latin typeface="AvenirNext LT Com Regular"/>
                <a:sym typeface="Avenir Next LT Com Regular"/>
              </a:rPr>
              <a:t>16.6x</a:t>
            </a:r>
          </a:p>
        </p:txBody>
      </p:sp>
      <p:sp>
        <p:nvSpPr>
          <p:cNvPr id="26" name="TextBox 25">
            <a:extLst>
              <a:ext uri="{FF2B5EF4-FFF2-40B4-BE49-F238E27FC236}">
                <a16:creationId xmlns:a16="http://schemas.microsoft.com/office/drawing/2014/main" id="{AEFD68BC-CEE2-E0C9-A55D-BA468E47857F}"/>
              </a:ext>
              <a:ext uri="{C183D7F6-B498-43B3-948B-1728B52AA6E4}">
                <adec:decorative xmlns:adec="http://schemas.microsoft.com/office/drawing/2017/decorative" val="1"/>
              </a:ext>
            </a:extLst>
          </p:cNvPr>
          <p:cNvSpPr txBox="1"/>
          <p:nvPr/>
        </p:nvSpPr>
        <p:spPr>
          <a:xfrm>
            <a:off x="348202" y="1938530"/>
            <a:ext cx="1653846" cy="251928"/>
          </a:xfrm>
          <a:prstGeom prst="rect">
            <a:avLst/>
          </a:prstGeom>
          <a:noFill/>
          <a:ln w="12700">
            <a:miter lim="400000"/>
          </a:ln>
        </p:spPr>
        <p:txBody>
          <a:bodyPr wrap="square">
            <a:spAutoFit/>
          </a:bodyPr>
          <a:lstStyle/>
          <a:p>
            <a:pPr marL="0" marR="0" lvl="0" indent="0" algn="l" defTabSz="228600" rtl="0" eaLnBrk="1" fontAlgn="auto" latinLnBrk="0" hangingPunct="0">
              <a:lnSpc>
                <a:spcPts val="135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Cumulative returns (YTD%)</a:t>
            </a:r>
          </a:p>
        </p:txBody>
      </p:sp>
      <p:sp>
        <p:nvSpPr>
          <p:cNvPr id="27" name="TextBox 26">
            <a:extLst>
              <a:ext uri="{FF2B5EF4-FFF2-40B4-BE49-F238E27FC236}">
                <a16:creationId xmlns:a16="http://schemas.microsoft.com/office/drawing/2014/main" id="{EFDC559F-BE14-7CA8-EA9F-0ED059E0089C}"/>
              </a:ext>
              <a:ext uri="{C183D7F6-B498-43B3-948B-1728B52AA6E4}">
                <adec:decorative xmlns:adec="http://schemas.microsoft.com/office/drawing/2017/decorative" val="1"/>
              </a:ext>
            </a:extLst>
          </p:cNvPr>
          <p:cNvSpPr txBox="1"/>
          <p:nvPr/>
        </p:nvSpPr>
        <p:spPr>
          <a:xfrm>
            <a:off x="2501572" y="3344774"/>
            <a:ext cx="547471" cy="138499"/>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5E9E"/>
                </a:solidFill>
                <a:effectLst/>
                <a:uLnTx/>
                <a:uFillTx/>
                <a:latin typeface="AvenirNext LT Com Regular"/>
                <a:sym typeface="Avenir Next LT Com Regular"/>
              </a:rPr>
              <a:t>Mag 7</a:t>
            </a:r>
          </a:p>
        </p:txBody>
      </p:sp>
      <p:sp>
        <p:nvSpPr>
          <p:cNvPr id="28" name="TextBox 27">
            <a:extLst>
              <a:ext uri="{FF2B5EF4-FFF2-40B4-BE49-F238E27FC236}">
                <a16:creationId xmlns:a16="http://schemas.microsoft.com/office/drawing/2014/main" id="{50DC823B-A10B-7260-5936-889AC88967F1}"/>
              </a:ext>
              <a:ext uri="{C183D7F6-B498-43B3-948B-1728B52AA6E4}">
                <adec:decorative xmlns:adec="http://schemas.microsoft.com/office/drawing/2017/decorative" val="1"/>
              </a:ext>
            </a:extLst>
          </p:cNvPr>
          <p:cNvSpPr txBox="1"/>
          <p:nvPr/>
        </p:nvSpPr>
        <p:spPr>
          <a:xfrm>
            <a:off x="4591066" y="1938530"/>
            <a:ext cx="3374373" cy="251928"/>
          </a:xfrm>
          <a:prstGeom prst="rect">
            <a:avLst/>
          </a:prstGeom>
          <a:noFill/>
          <a:ln w="12700">
            <a:miter lim="400000"/>
          </a:ln>
        </p:spPr>
        <p:txBody>
          <a:bodyPr wrap="square">
            <a:spAutoFit/>
          </a:bodyPr>
          <a:lstStyle/>
          <a:p>
            <a:pPr marL="0" marR="0" lvl="0" indent="0" algn="l" defTabSz="228600" rtl="0" eaLnBrk="1" fontAlgn="auto" latinLnBrk="0" hangingPunct="0">
              <a:lnSpc>
                <a:spcPts val="135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Percentage of S&amp;P 500 stocks above 200-day moving average</a:t>
            </a:r>
          </a:p>
        </p:txBody>
      </p:sp>
      <p:sp>
        <p:nvSpPr>
          <p:cNvPr id="29" name="TextBox 28">
            <a:extLst>
              <a:ext uri="{FF2B5EF4-FFF2-40B4-BE49-F238E27FC236}">
                <a16:creationId xmlns:a16="http://schemas.microsoft.com/office/drawing/2014/main" id="{3C56A8E0-86E2-CC33-2765-21EF1F1697F2}"/>
              </a:ext>
              <a:ext uri="{C183D7F6-B498-43B3-948B-1728B52AA6E4}">
                <adec:decorative xmlns:adec="http://schemas.microsoft.com/office/drawing/2017/decorative" val="1"/>
              </a:ext>
            </a:extLst>
          </p:cNvPr>
          <p:cNvSpPr txBox="1"/>
          <p:nvPr/>
        </p:nvSpPr>
        <p:spPr>
          <a:xfrm>
            <a:off x="3342839" y="3137025"/>
            <a:ext cx="383238"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168381"/>
                </a:solidFill>
                <a:effectLst/>
                <a:uLnTx/>
                <a:uFillTx/>
                <a:latin typeface="AvenirNext LT Com Regular"/>
                <a:sym typeface="Avenir Next LT Com Regular"/>
              </a:rPr>
              <a:t>26.02</a:t>
            </a:r>
          </a:p>
        </p:txBody>
      </p:sp>
      <p:sp>
        <p:nvSpPr>
          <p:cNvPr id="30" name="TextBox 29">
            <a:extLst>
              <a:ext uri="{FF2B5EF4-FFF2-40B4-BE49-F238E27FC236}">
                <a16:creationId xmlns:a16="http://schemas.microsoft.com/office/drawing/2014/main" id="{ACFDA25B-E4C2-CA1E-D2CD-C2D9788097F0}"/>
              </a:ext>
              <a:ext uri="{C183D7F6-B498-43B3-948B-1728B52AA6E4}">
                <adec:decorative xmlns:adec="http://schemas.microsoft.com/office/drawing/2017/decorative" val="1"/>
              </a:ext>
            </a:extLst>
          </p:cNvPr>
          <p:cNvSpPr txBox="1"/>
          <p:nvPr/>
        </p:nvSpPr>
        <p:spPr>
          <a:xfrm>
            <a:off x="3952305" y="3137025"/>
            <a:ext cx="301689"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168381"/>
                </a:solidFill>
                <a:effectLst/>
                <a:uLnTx/>
                <a:uFillTx/>
                <a:latin typeface="AvenirNext LT Com Regular"/>
                <a:sym typeface="Avenir Next LT Com Regular"/>
              </a:rPr>
              <a:t>16.0x</a:t>
            </a:r>
          </a:p>
        </p:txBody>
      </p:sp>
      <p:sp>
        <p:nvSpPr>
          <p:cNvPr id="33" name="TextBox 32">
            <a:extLst>
              <a:ext uri="{FF2B5EF4-FFF2-40B4-BE49-F238E27FC236}">
                <a16:creationId xmlns:a16="http://schemas.microsoft.com/office/drawing/2014/main" id="{01474B21-34ED-9DEE-33F5-A60E72104417}"/>
              </a:ext>
              <a:ext uri="{C183D7F6-B498-43B3-948B-1728B52AA6E4}">
                <adec:decorative xmlns:adec="http://schemas.microsoft.com/office/drawing/2017/decorative" val="1"/>
              </a:ext>
            </a:extLst>
          </p:cNvPr>
          <p:cNvSpPr txBox="1"/>
          <p:nvPr/>
        </p:nvSpPr>
        <p:spPr>
          <a:xfrm>
            <a:off x="2509170" y="2140556"/>
            <a:ext cx="796039" cy="276999"/>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4F5D65"/>
                </a:solidFill>
                <a:effectLst/>
                <a:uLnTx/>
                <a:uFillTx/>
                <a:latin typeface="AvenirNext LT Com Regular"/>
                <a:sym typeface="Avenir Next LT Com Regular"/>
              </a:rPr>
              <a:t>MSCI Europe Banks Index</a:t>
            </a:r>
          </a:p>
        </p:txBody>
      </p:sp>
      <p:sp>
        <p:nvSpPr>
          <p:cNvPr id="34" name="TextBox 33">
            <a:extLst>
              <a:ext uri="{FF2B5EF4-FFF2-40B4-BE49-F238E27FC236}">
                <a16:creationId xmlns:a16="http://schemas.microsoft.com/office/drawing/2014/main" id="{A198B634-1F81-D692-9C88-4B7D8CEBD17A}"/>
              </a:ext>
              <a:ext uri="{C183D7F6-B498-43B3-948B-1728B52AA6E4}">
                <adec:decorative xmlns:adec="http://schemas.microsoft.com/office/drawing/2017/decorative" val="1"/>
              </a:ext>
            </a:extLst>
          </p:cNvPr>
          <p:cNvSpPr txBox="1"/>
          <p:nvPr/>
        </p:nvSpPr>
        <p:spPr>
          <a:xfrm>
            <a:off x="3354898" y="2209806"/>
            <a:ext cx="359120"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4F5D65"/>
                </a:solidFill>
                <a:effectLst/>
                <a:uLnTx/>
                <a:uFillTx/>
                <a:latin typeface="AvenirNext LT Com Regular"/>
                <a:sym typeface="Avenir Next LT Com Regular"/>
              </a:rPr>
              <a:t>72.50</a:t>
            </a:r>
          </a:p>
        </p:txBody>
      </p:sp>
      <p:sp>
        <p:nvSpPr>
          <p:cNvPr id="35" name="TextBox 34">
            <a:extLst>
              <a:ext uri="{FF2B5EF4-FFF2-40B4-BE49-F238E27FC236}">
                <a16:creationId xmlns:a16="http://schemas.microsoft.com/office/drawing/2014/main" id="{0F7028C9-F5BF-72B0-B7A5-E2EB0515EC9C}"/>
              </a:ext>
              <a:ext uri="{C183D7F6-B498-43B3-948B-1728B52AA6E4}">
                <adec:decorative xmlns:adec="http://schemas.microsoft.com/office/drawing/2017/decorative" val="1"/>
              </a:ext>
            </a:extLst>
          </p:cNvPr>
          <p:cNvSpPr txBox="1"/>
          <p:nvPr/>
        </p:nvSpPr>
        <p:spPr>
          <a:xfrm>
            <a:off x="3952305" y="2209806"/>
            <a:ext cx="301689"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4F5D65"/>
                </a:solidFill>
                <a:effectLst/>
                <a:uLnTx/>
                <a:uFillTx/>
                <a:latin typeface="AvenirNext LT Com Regular"/>
                <a:sym typeface="Avenir Next LT Com Regular"/>
              </a:rPr>
              <a:t>9.9x</a:t>
            </a:r>
          </a:p>
        </p:txBody>
      </p:sp>
      <p:sp>
        <p:nvSpPr>
          <p:cNvPr id="38" name="Oval 37">
            <a:extLst>
              <a:ext uri="{FF2B5EF4-FFF2-40B4-BE49-F238E27FC236}">
                <a16:creationId xmlns:a16="http://schemas.microsoft.com/office/drawing/2014/main" id="{9CE8BDF9-0012-0EF3-30F0-323DA4D78A0E}"/>
              </a:ext>
              <a:ext uri="{C183D7F6-B498-43B3-948B-1728B52AA6E4}">
                <adec:decorative xmlns:adec="http://schemas.microsoft.com/office/drawing/2017/decorative" val="1"/>
              </a:ext>
            </a:extLst>
          </p:cNvPr>
          <p:cNvSpPr/>
          <p:nvPr/>
        </p:nvSpPr>
        <p:spPr>
          <a:xfrm>
            <a:off x="6221511" y="4235973"/>
            <a:ext cx="92054" cy="92054"/>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39" name="Oval 38">
            <a:extLst>
              <a:ext uri="{FF2B5EF4-FFF2-40B4-BE49-F238E27FC236}">
                <a16:creationId xmlns:a16="http://schemas.microsoft.com/office/drawing/2014/main" id="{51DD2A28-EED3-C856-2DEB-B7654F78EEE9}"/>
              </a:ext>
              <a:ext uri="{C183D7F6-B498-43B3-948B-1728B52AA6E4}">
                <adec:decorative xmlns:adec="http://schemas.microsoft.com/office/drawing/2017/decorative" val="1"/>
              </a:ext>
            </a:extLst>
          </p:cNvPr>
          <p:cNvSpPr/>
          <p:nvPr/>
        </p:nvSpPr>
        <p:spPr>
          <a:xfrm>
            <a:off x="8659032" y="2706882"/>
            <a:ext cx="92054" cy="92054"/>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40" name="TextBox 39">
            <a:extLst>
              <a:ext uri="{FF2B5EF4-FFF2-40B4-BE49-F238E27FC236}">
                <a16:creationId xmlns:a16="http://schemas.microsoft.com/office/drawing/2014/main" id="{AAE9625F-5390-9BC1-F52D-551147AF5F3B}"/>
              </a:ext>
              <a:ext uri="{C183D7F6-B498-43B3-948B-1728B52AA6E4}">
                <adec:decorative xmlns:adec="http://schemas.microsoft.com/office/drawing/2017/decorative" val="1"/>
              </a:ext>
            </a:extLst>
          </p:cNvPr>
          <p:cNvSpPr txBox="1"/>
          <p:nvPr/>
        </p:nvSpPr>
        <p:spPr>
          <a:xfrm>
            <a:off x="5120622" y="3943306"/>
            <a:ext cx="1027457" cy="384721"/>
          </a:xfrm>
          <a:prstGeom prst="rect">
            <a:avLst/>
          </a:prstGeom>
          <a:ln w="12700">
            <a:miter lim="400000"/>
          </a:ln>
        </p:spPr>
        <p:txBody>
          <a:bodyPr wrap="square" lIns="0" tIns="0" rIns="0" bIns="0" rtlCol="0">
            <a:spAutoFit/>
          </a:bodyPr>
          <a:lstStyle/>
          <a:p>
            <a:pPr marL="0" marR="0" lvl="0" indent="0" algn="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Market low following Liberation Day:</a:t>
            </a:r>
          </a:p>
          <a:p>
            <a:pPr marL="0" marR="0" lvl="0" indent="0" algn="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B32373"/>
                </a:solidFill>
                <a:effectLst/>
                <a:uLnTx/>
                <a:uFillTx/>
                <a:latin typeface="AvenirNext LT Com Regular"/>
                <a:sym typeface="Avenir Next LT Com Regular"/>
              </a:rPr>
              <a:t>16.7%</a:t>
            </a:r>
          </a:p>
        </p:txBody>
      </p:sp>
      <p:sp>
        <p:nvSpPr>
          <p:cNvPr id="41" name="TextBox 40">
            <a:extLst>
              <a:ext uri="{FF2B5EF4-FFF2-40B4-BE49-F238E27FC236}">
                <a16:creationId xmlns:a16="http://schemas.microsoft.com/office/drawing/2014/main" id="{E0F6A14C-DED7-90B0-9F1C-56135D389FB8}"/>
              </a:ext>
              <a:ext uri="{C183D7F6-B498-43B3-948B-1728B52AA6E4}">
                <adec:decorative xmlns:adec="http://schemas.microsoft.com/office/drawing/2017/decorative" val="1"/>
              </a:ext>
            </a:extLst>
          </p:cNvPr>
          <p:cNvSpPr txBox="1"/>
          <p:nvPr/>
        </p:nvSpPr>
        <p:spPr>
          <a:xfrm>
            <a:off x="8314359" y="2508302"/>
            <a:ext cx="446930" cy="138499"/>
          </a:xfrm>
          <a:prstGeom prst="rect">
            <a:avLst/>
          </a:prstGeom>
          <a:ln w="12700">
            <a:miter lim="400000"/>
          </a:ln>
        </p:spPr>
        <p:txBody>
          <a:bodyPr wrap="square" lIns="0" tIns="0" rIns="0" bIns="0" rtlCol="0">
            <a:spAutoFit/>
          </a:bodyPr>
          <a:lstStyle/>
          <a:p>
            <a:pPr marL="0" marR="0" lvl="0" indent="0" algn="r" defTabSz="2286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B32373"/>
                </a:solidFill>
                <a:effectLst/>
                <a:uLnTx/>
                <a:uFillTx/>
                <a:latin typeface="AvenirNext LT Com Regular"/>
                <a:sym typeface="Avenir Next LT Com Regular"/>
              </a:rPr>
              <a:t>64.6%</a:t>
            </a:r>
          </a:p>
        </p:txBody>
      </p:sp>
      <p:sp>
        <p:nvSpPr>
          <p:cNvPr id="12" name="TextBox 11">
            <a:extLst>
              <a:ext uri="{FF2B5EF4-FFF2-40B4-BE49-F238E27FC236}">
                <a16:creationId xmlns:a16="http://schemas.microsoft.com/office/drawing/2014/main" id="{670C6BA5-DFB2-1258-43B7-B3104014CBE1}"/>
              </a:ext>
              <a:ext uri="{C183D7F6-B498-43B3-948B-1728B52AA6E4}">
                <adec:decorative xmlns:adec="http://schemas.microsoft.com/office/drawing/2017/decorative" val="1"/>
              </a:ext>
            </a:extLst>
          </p:cNvPr>
          <p:cNvSpPr txBox="1"/>
          <p:nvPr/>
        </p:nvSpPr>
        <p:spPr>
          <a:xfrm>
            <a:off x="-20814" y="2411609"/>
            <a:ext cx="65" cy="215444"/>
          </a:xfrm>
          <a:prstGeom prst="rect">
            <a:avLst/>
          </a:prstGeom>
          <a:ln w="12700">
            <a:miter lim="400000"/>
          </a:ln>
        </p:spPr>
        <p:txBody>
          <a:bodyPr wrap="non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err="1">
              <a:ln>
                <a:noFill/>
              </a:ln>
              <a:solidFill>
                <a:srgbClr val="000000"/>
              </a:solidFill>
              <a:effectLst/>
              <a:uLnTx/>
              <a:uFillTx/>
              <a:latin typeface="AvenirNext LT Com Regular"/>
              <a:sym typeface="Avenir Next LT Com Regular"/>
            </a:endParaRPr>
          </a:p>
        </p:txBody>
      </p:sp>
      <p:sp>
        <p:nvSpPr>
          <p:cNvPr id="14" name="TextBox 13">
            <a:extLst>
              <a:ext uri="{FF2B5EF4-FFF2-40B4-BE49-F238E27FC236}">
                <a16:creationId xmlns:a16="http://schemas.microsoft.com/office/drawing/2014/main" id="{5C8B2CBB-AACC-AEA3-29AE-66AE3B7E844E}"/>
              </a:ext>
              <a:ext uri="{C183D7F6-B498-43B3-948B-1728B52AA6E4}">
                <adec:decorative xmlns:adec="http://schemas.microsoft.com/office/drawing/2017/decorative" val="1"/>
              </a:ext>
            </a:extLst>
          </p:cNvPr>
          <p:cNvSpPr txBox="1"/>
          <p:nvPr/>
        </p:nvSpPr>
        <p:spPr>
          <a:xfrm>
            <a:off x="4808508" y="2195046"/>
            <a:ext cx="136091" cy="159595"/>
          </a:xfrm>
          <a:prstGeom prst="rect">
            <a:avLst/>
          </a:prstGeom>
          <a:noFill/>
          <a:ln w="12700">
            <a:miter lim="400000"/>
          </a:ln>
        </p:spPr>
        <p:txBody>
          <a:bodyPr wrap="square" lIns="0" tIns="0" rIns="0" bIns="0">
            <a:spAutoFit/>
          </a:bodyPr>
          <a:lstStyle/>
          <a:p>
            <a:pPr marL="0" marR="0" lvl="0" indent="0" algn="l" defTabSz="228600" rtl="0" eaLnBrk="1" fontAlgn="auto" latinLnBrk="0" hangingPunct="0">
              <a:lnSpc>
                <a:spcPts val="135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a:t>
            </a:r>
          </a:p>
        </p:txBody>
      </p:sp>
      <p:sp>
        <p:nvSpPr>
          <p:cNvPr id="43" name="TextBox 42">
            <a:extLst>
              <a:ext uri="{FF2B5EF4-FFF2-40B4-BE49-F238E27FC236}">
                <a16:creationId xmlns:a16="http://schemas.microsoft.com/office/drawing/2014/main" id="{EEF101A1-6F2C-1079-066E-C2E9B581A9A6}"/>
              </a:ext>
              <a:ext uri="{C183D7F6-B498-43B3-948B-1728B52AA6E4}">
                <adec:decorative xmlns:adec="http://schemas.microsoft.com/office/drawing/2017/decorative" val="1"/>
              </a:ext>
            </a:extLst>
          </p:cNvPr>
          <p:cNvSpPr txBox="1"/>
          <p:nvPr/>
        </p:nvSpPr>
        <p:spPr>
          <a:xfrm>
            <a:off x="428624" y="4863270"/>
            <a:ext cx="662940" cy="123111"/>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Jan ‘25</a:t>
            </a:r>
          </a:p>
        </p:txBody>
      </p:sp>
      <p:sp>
        <p:nvSpPr>
          <p:cNvPr id="44" name="TextBox 43">
            <a:extLst>
              <a:ext uri="{FF2B5EF4-FFF2-40B4-BE49-F238E27FC236}">
                <a16:creationId xmlns:a16="http://schemas.microsoft.com/office/drawing/2014/main" id="{600B42B2-8A15-BE8F-B3C2-529CD9A77482}"/>
              </a:ext>
              <a:ext uri="{C183D7F6-B498-43B3-948B-1728B52AA6E4}">
                <adec:decorative xmlns:adec="http://schemas.microsoft.com/office/drawing/2017/decorative" val="1"/>
              </a:ext>
            </a:extLst>
          </p:cNvPr>
          <p:cNvSpPr txBox="1"/>
          <p:nvPr/>
        </p:nvSpPr>
        <p:spPr>
          <a:xfrm>
            <a:off x="955642" y="4863270"/>
            <a:ext cx="662940" cy="123111"/>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Apr ‘25</a:t>
            </a:r>
          </a:p>
        </p:txBody>
      </p:sp>
      <p:sp>
        <p:nvSpPr>
          <p:cNvPr id="46" name="TextBox 45">
            <a:extLst>
              <a:ext uri="{FF2B5EF4-FFF2-40B4-BE49-F238E27FC236}">
                <a16:creationId xmlns:a16="http://schemas.microsoft.com/office/drawing/2014/main" id="{9C61B139-8BB4-2192-C0DA-B8D37BF9BAC0}"/>
              </a:ext>
              <a:ext uri="{C183D7F6-B498-43B3-948B-1728B52AA6E4}">
                <adec:decorative xmlns:adec="http://schemas.microsoft.com/office/drawing/2017/decorative" val="1"/>
              </a:ext>
            </a:extLst>
          </p:cNvPr>
          <p:cNvSpPr txBox="1"/>
          <p:nvPr/>
        </p:nvSpPr>
        <p:spPr>
          <a:xfrm>
            <a:off x="2122650" y="4863270"/>
            <a:ext cx="662940" cy="123111"/>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Sep ‘25</a:t>
            </a:r>
          </a:p>
        </p:txBody>
      </p:sp>
      <p:sp>
        <p:nvSpPr>
          <p:cNvPr id="47" name="TextBox 46">
            <a:extLst>
              <a:ext uri="{FF2B5EF4-FFF2-40B4-BE49-F238E27FC236}">
                <a16:creationId xmlns:a16="http://schemas.microsoft.com/office/drawing/2014/main" id="{39130649-4414-48FA-0F2D-F2898E7D111F}"/>
              </a:ext>
              <a:ext uri="{C183D7F6-B498-43B3-948B-1728B52AA6E4}">
                <adec:decorative xmlns:adec="http://schemas.microsoft.com/office/drawing/2017/decorative" val="1"/>
              </a:ext>
            </a:extLst>
          </p:cNvPr>
          <p:cNvSpPr txBox="1"/>
          <p:nvPr/>
        </p:nvSpPr>
        <p:spPr>
          <a:xfrm>
            <a:off x="1520034" y="4857922"/>
            <a:ext cx="662940" cy="123111"/>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Jul ‘25</a:t>
            </a:r>
          </a:p>
        </p:txBody>
      </p:sp>
      <p:sp>
        <p:nvSpPr>
          <p:cNvPr id="31" name="TextBox 30">
            <a:extLst>
              <a:ext uri="{FF2B5EF4-FFF2-40B4-BE49-F238E27FC236}">
                <a16:creationId xmlns:a16="http://schemas.microsoft.com/office/drawing/2014/main" id="{E34C1F11-C2FC-9B05-1F38-52652C89B347}"/>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27248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325A-8056-2076-B18F-D7D161290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FB815-A91A-246E-3E46-1C8CCD35C736}"/>
              </a:ext>
            </a:extLst>
          </p:cNvPr>
          <p:cNvSpPr>
            <a:spLocks noGrp="1"/>
          </p:cNvSpPr>
          <p:nvPr>
            <p:ph type="title"/>
          </p:nvPr>
        </p:nvSpPr>
        <p:spPr/>
        <p:txBody>
          <a:bodyPr/>
          <a:lstStyle/>
          <a:p>
            <a:r>
              <a:rPr lang="en-US" dirty="0"/>
              <a:t>Valuations are elevated but supported by expected profit growth</a:t>
            </a:r>
          </a:p>
        </p:txBody>
      </p:sp>
      <p:sp>
        <p:nvSpPr>
          <p:cNvPr id="3" name="Text Placeholder 2">
            <a:extLst>
              <a:ext uri="{FF2B5EF4-FFF2-40B4-BE49-F238E27FC236}">
                <a16:creationId xmlns:a16="http://schemas.microsoft.com/office/drawing/2014/main" id="{E7D55E99-259B-B2B8-FB2C-A98931B3AA8B}"/>
              </a:ext>
            </a:extLst>
          </p:cNvPr>
          <p:cNvSpPr>
            <a:spLocks noGrp="1"/>
          </p:cNvSpPr>
          <p:nvPr>
            <p:ph type="body" sz="quarter" idx="15"/>
          </p:nvPr>
        </p:nvSpPr>
        <p:spPr/>
        <p:txBody>
          <a:bodyPr/>
          <a:lstStyle/>
          <a:p>
            <a:r>
              <a:rPr lang="en-US" dirty="0"/>
              <a:t>Earnings growth forecasts are potentially at risk, resulting in increased volatility</a:t>
            </a:r>
          </a:p>
          <a:p>
            <a:endParaRPr lang="en-US" dirty="0" err="1"/>
          </a:p>
        </p:txBody>
      </p:sp>
      <p:sp>
        <p:nvSpPr>
          <p:cNvPr id="7" name="TextBox 6">
            <a:extLst>
              <a:ext uri="{FF2B5EF4-FFF2-40B4-BE49-F238E27FC236}">
                <a16:creationId xmlns:a16="http://schemas.microsoft.com/office/drawing/2014/main" id="{F690EE8A-C163-4973-EE72-F7E51FC523C1}"/>
              </a:ext>
            </a:extLst>
          </p:cNvPr>
          <p:cNvSpPr txBox="1"/>
          <p:nvPr/>
        </p:nvSpPr>
        <p:spPr>
          <a:xfrm>
            <a:off x="432054" y="1679088"/>
            <a:ext cx="4002787" cy="33855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rPr>
              <a:t>History shows inverse correlation to Treasury yields above 6%</a:t>
            </a:r>
          </a:p>
          <a:p>
            <a:pPr marL="0" marR="0" lvl="0" indent="0" algn="l" defTabSz="228600" rtl="0" eaLnBrk="1"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AvenirNext LT Com Regular"/>
              <a:sym typeface="Avenir Next LT Com Regular"/>
            </a:endParaRPr>
          </a:p>
        </p:txBody>
      </p:sp>
      <p:graphicFrame>
        <p:nvGraphicFramePr>
          <p:cNvPr id="10" name="Chart 9" descr="Need Alt text">
            <a:extLst>
              <a:ext uri="{FF2B5EF4-FFF2-40B4-BE49-F238E27FC236}">
                <a16:creationId xmlns:a16="http://schemas.microsoft.com/office/drawing/2014/main" id="{8C20530E-43A1-1DE0-D2D2-8F2D16EE175A}"/>
              </a:ext>
            </a:extLst>
          </p:cNvPr>
          <p:cNvGraphicFramePr/>
          <p:nvPr/>
        </p:nvGraphicFramePr>
        <p:xfrm>
          <a:off x="347099" y="2287571"/>
          <a:ext cx="8221201" cy="359071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a:extLst>
              <a:ext uri="{FF2B5EF4-FFF2-40B4-BE49-F238E27FC236}">
                <a16:creationId xmlns:a16="http://schemas.microsoft.com/office/drawing/2014/main" id="{BA80CEBC-5B0F-9457-F96E-EFA365DA5999}"/>
              </a:ext>
            </a:extLst>
          </p:cNvPr>
          <p:cNvSpPr>
            <a:spLocks noGrp="1"/>
          </p:cNvSpPr>
          <p:nvPr>
            <p:ph type="ftr" sz="quarter" idx="10"/>
          </p:nvPr>
        </p:nvSpPr>
        <p:spPr>
          <a:xfrm>
            <a:off x="428623" y="5593492"/>
            <a:ext cx="8286751" cy="654908"/>
          </a:xfrm>
        </p:spPr>
        <p:txBody>
          <a:bodyPr/>
          <a:lstStyle/>
          <a:p>
            <a:pPr marL="0" marR="0" lvl="0" indent="0" algn="l" defTabSz="228600" rtl="0" eaLnBrk="1" fontAlgn="auto" latinLnBrk="0" hangingPunct="1">
              <a:lnSpc>
                <a:spcPct val="100000"/>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Sources: Capital Group, U.S. Federal Reserve, S&amp;P Dow Jones Indices, LSEG I/B/E/S. As of 9/30/25. One-year and 2-year forward P/E ratios are computed by dividing the stock price by the consensus earnings estimates for 2025 and 2026, respectively. Past results are not predictive of results in future periods.</a:t>
            </a:r>
          </a:p>
        </p:txBody>
      </p:sp>
      <p:sp>
        <p:nvSpPr>
          <p:cNvPr id="6" name="Slide Number Placeholder 5">
            <a:extLst>
              <a:ext uri="{FF2B5EF4-FFF2-40B4-BE49-F238E27FC236}">
                <a16:creationId xmlns:a16="http://schemas.microsoft.com/office/drawing/2014/main" id="{6C43C8CE-EDC9-92D5-48F9-CE93C416E881}"/>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9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900"/>
                </a:spcBef>
                <a:spcAft>
                  <a:spcPts val="0"/>
                </a:spcAft>
                <a:buClrTx/>
                <a:buSzTx/>
                <a:buFontTx/>
                <a:buNone/>
                <a:tabLst/>
                <a:defRPr/>
              </a:pPr>
              <a:t>6</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11" name="Rectangle 10">
            <a:extLst>
              <a:ext uri="{FF2B5EF4-FFF2-40B4-BE49-F238E27FC236}">
                <a16:creationId xmlns:a16="http://schemas.microsoft.com/office/drawing/2014/main" id="{7E579457-17F0-1F12-6046-ECBEFA0FCE0D}"/>
              </a:ext>
              <a:ext uri="{C183D7F6-B498-43B3-948B-1728B52AA6E4}">
                <adec:decorative xmlns:adec="http://schemas.microsoft.com/office/drawing/2017/decorative" val="1"/>
              </a:ext>
            </a:extLst>
          </p:cNvPr>
          <p:cNvSpPr/>
          <p:nvPr/>
        </p:nvSpPr>
        <p:spPr>
          <a:xfrm rot="2607111">
            <a:off x="7516628" y="3328627"/>
            <a:ext cx="107756" cy="107756"/>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2" name="Rectangle 11">
            <a:extLst>
              <a:ext uri="{FF2B5EF4-FFF2-40B4-BE49-F238E27FC236}">
                <a16:creationId xmlns:a16="http://schemas.microsoft.com/office/drawing/2014/main" id="{D60173B6-5C20-0EFC-C0D1-273DFFCADF79}"/>
              </a:ext>
              <a:ext uri="{C183D7F6-B498-43B3-948B-1728B52AA6E4}">
                <adec:decorative xmlns:adec="http://schemas.microsoft.com/office/drawing/2017/decorative" val="1"/>
              </a:ext>
            </a:extLst>
          </p:cNvPr>
          <p:cNvSpPr/>
          <p:nvPr/>
        </p:nvSpPr>
        <p:spPr>
          <a:xfrm rot="2607111">
            <a:off x="7516629" y="3107496"/>
            <a:ext cx="107756" cy="10775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3" name="Rectangle 12">
            <a:extLst>
              <a:ext uri="{FF2B5EF4-FFF2-40B4-BE49-F238E27FC236}">
                <a16:creationId xmlns:a16="http://schemas.microsoft.com/office/drawing/2014/main" id="{270BFA4B-B625-CCD4-D386-A2BC86D4ED39}"/>
              </a:ext>
              <a:ext uri="{C183D7F6-B498-43B3-948B-1728B52AA6E4}">
                <adec:decorative xmlns:adec="http://schemas.microsoft.com/office/drawing/2017/decorative" val="1"/>
              </a:ext>
            </a:extLst>
          </p:cNvPr>
          <p:cNvSpPr/>
          <p:nvPr/>
        </p:nvSpPr>
        <p:spPr>
          <a:xfrm rot="2607111">
            <a:off x="7516629" y="2881542"/>
            <a:ext cx="107756" cy="1077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4" name="Oval 13">
            <a:extLst>
              <a:ext uri="{FF2B5EF4-FFF2-40B4-BE49-F238E27FC236}">
                <a16:creationId xmlns:a16="http://schemas.microsoft.com/office/drawing/2014/main" id="{BE18BF20-9ABF-F30F-53A5-5CF32E857EE4}"/>
              </a:ext>
              <a:ext uri="{C183D7F6-B498-43B3-948B-1728B52AA6E4}">
                <adec:decorative xmlns:adec="http://schemas.microsoft.com/office/drawing/2017/decorative" val="1"/>
              </a:ext>
            </a:extLst>
          </p:cNvPr>
          <p:cNvSpPr/>
          <p:nvPr/>
        </p:nvSpPr>
        <p:spPr>
          <a:xfrm>
            <a:off x="7539688" y="2056144"/>
            <a:ext cx="61641" cy="61641"/>
          </a:xfrm>
          <a:prstGeom prst="ellipse">
            <a:avLst/>
          </a:prstGeom>
          <a:solidFill>
            <a:srgbClr val="D1D6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5" name="TextBox 14">
            <a:extLst>
              <a:ext uri="{FF2B5EF4-FFF2-40B4-BE49-F238E27FC236}">
                <a16:creationId xmlns:a16="http://schemas.microsoft.com/office/drawing/2014/main" id="{C962882A-96DB-7610-6337-CEB914C95BD0}"/>
              </a:ext>
              <a:ext uri="{C183D7F6-B498-43B3-948B-1728B52AA6E4}">
                <adec:decorative xmlns:adec="http://schemas.microsoft.com/office/drawing/2017/decorative" val="1"/>
              </a:ext>
            </a:extLst>
          </p:cNvPr>
          <p:cNvSpPr txBox="1"/>
          <p:nvPr/>
        </p:nvSpPr>
        <p:spPr>
          <a:xfrm>
            <a:off x="7713842" y="2002587"/>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1950–1969</a:t>
            </a:r>
          </a:p>
        </p:txBody>
      </p:sp>
      <p:sp>
        <p:nvSpPr>
          <p:cNvPr id="16" name="Oval 15">
            <a:extLst>
              <a:ext uri="{FF2B5EF4-FFF2-40B4-BE49-F238E27FC236}">
                <a16:creationId xmlns:a16="http://schemas.microsoft.com/office/drawing/2014/main" id="{A02CC9A5-F2E0-A87B-FAE8-54011595D453}"/>
              </a:ext>
              <a:ext uri="{C183D7F6-B498-43B3-948B-1728B52AA6E4}">
                <adec:decorative xmlns:adec="http://schemas.microsoft.com/office/drawing/2017/decorative" val="1"/>
              </a:ext>
            </a:extLst>
          </p:cNvPr>
          <p:cNvSpPr/>
          <p:nvPr/>
        </p:nvSpPr>
        <p:spPr>
          <a:xfrm>
            <a:off x="7539688" y="2267510"/>
            <a:ext cx="61641" cy="61641"/>
          </a:xfrm>
          <a:prstGeom prst="ellipse">
            <a:avLst/>
          </a:prstGeom>
          <a:solidFill>
            <a:srgbClr val="A1E8E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7" name="TextBox 16">
            <a:extLst>
              <a:ext uri="{FF2B5EF4-FFF2-40B4-BE49-F238E27FC236}">
                <a16:creationId xmlns:a16="http://schemas.microsoft.com/office/drawing/2014/main" id="{E255C76C-8985-D7A1-E596-8F52D8B22002}"/>
              </a:ext>
              <a:ext uri="{C183D7F6-B498-43B3-948B-1728B52AA6E4}">
                <adec:decorative xmlns:adec="http://schemas.microsoft.com/office/drawing/2017/decorative" val="1"/>
              </a:ext>
            </a:extLst>
          </p:cNvPr>
          <p:cNvSpPr txBox="1"/>
          <p:nvPr/>
        </p:nvSpPr>
        <p:spPr>
          <a:xfrm>
            <a:off x="7713842" y="2213953"/>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1970–1989</a:t>
            </a:r>
          </a:p>
        </p:txBody>
      </p:sp>
      <p:sp>
        <p:nvSpPr>
          <p:cNvPr id="18" name="Oval 17">
            <a:extLst>
              <a:ext uri="{FF2B5EF4-FFF2-40B4-BE49-F238E27FC236}">
                <a16:creationId xmlns:a16="http://schemas.microsoft.com/office/drawing/2014/main" id="{D21F935C-7461-461C-F5CE-F5EDD4CCBB70}"/>
              </a:ext>
              <a:ext uri="{C183D7F6-B498-43B3-948B-1728B52AA6E4}">
                <adec:decorative xmlns:adec="http://schemas.microsoft.com/office/drawing/2017/decorative" val="1"/>
              </a:ext>
            </a:extLst>
          </p:cNvPr>
          <p:cNvSpPr/>
          <p:nvPr/>
        </p:nvSpPr>
        <p:spPr>
          <a:xfrm>
            <a:off x="7539688" y="2478876"/>
            <a:ext cx="61641" cy="61641"/>
          </a:xfrm>
          <a:prstGeom prst="ellipse">
            <a:avLst/>
          </a:prstGeom>
          <a:solidFill>
            <a:srgbClr val="EFC6E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9" name="TextBox 18">
            <a:extLst>
              <a:ext uri="{FF2B5EF4-FFF2-40B4-BE49-F238E27FC236}">
                <a16:creationId xmlns:a16="http://schemas.microsoft.com/office/drawing/2014/main" id="{6F745AA7-1D22-1D18-AE9B-51632AB9B9BF}"/>
              </a:ext>
              <a:ext uri="{C183D7F6-B498-43B3-948B-1728B52AA6E4}">
                <adec:decorative xmlns:adec="http://schemas.microsoft.com/office/drawing/2017/decorative" val="1"/>
              </a:ext>
            </a:extLst>
          </p:cNvPr>
          <p:cNvSpPr txBox="1"/>
          <p:nvPr/>
        </p:nvSpPr>
        <p:spPr>
          <a:xfrm>
            <a:off x="7713842" y="2425319"/>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1990–2009</a:t>
            </a:r>
          </a:p>
        </p:txBody>
      </p:sp>
      <p:sp>
        <p:nvSpPr>
          <p:cNvPr id="20" name="Oval 19">
            <a:extLst>
              <a:ext uri="{FF2B5EF4-FFF2-40B4-BE49-F238E27FC236}">
                <a16:creationId xmlns:a16="http://schemas.microsoft.com/office/drawing/2014/main" id="{372BF44C-DF1F-6121-D244-E08CB885AA85}"/>
              </a:ext>
              <a:ext uri="{C183D7F6-B498-43B3-948B-1728B52AA6E4}">
                <adec:decorative xmlns:adec="http://schemas.microsoft.com/office/drawing/2017/decorative" val="1"/>
              </a:ext>
            </a:extLst>
          </p:cNvPr>
          <p:cNvSpPr/>
          <p:nvPr/>
        </p:nvSpPr>
        <p:spPr>
          <a:xfrm>
            <a:off x="7539688" y="2690242"/>
            <a:ext cx="61641" cy="61641"/>
          </a:xfrm>
          <a:prstGeom prst="ellipse">
            <a:avLst/>
          </a:prstGeom>
          <a:solidFill>
            <a:srgbClr val="70D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21" name="TextBox 20">
            <a:extLst>
              <a:ext uri="{FF2B5EF4-FFF2-40B4-BE49-F238E27FC236}">
                <a16:creationId xmlns:a16="http://schemas.microsoft.com/office/drawing/2014/main" id="{94C46AA4-1435-1A5C-F1A5-7624932D4C26}"/>
              </a:ext>
              <a:ext uri="{C183D7F6-B498-43B3-948B-1728B52AA6E4}">
                <adec:decorative xmlns:adec="http://schemas.microsoft.com/office/drawing/2017/decorative" val="1"/>
              </a:ext>
            </a:extLst>
          </p:cNvPr>
          <p:cNvSpPr txBox="1"/>
          <p:nvPr/>
        </p:nvSpPr>
        <p:spPr>
          <a:xfrm>
            <a:off x="7713842" y="2636685"/>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2010–present</a:t>
            </a:r>
          </a:p>
        </p:txBody>
      </p:sp>
      <p:sp>
        <p:nvSpPr>
          <p:cNvPr id="22" name="TextBox 21">
            <a:extLst>
              <a:ext uri="{FF2B5EF4-FFF2-40B4-BE49-F238E27FC236}">
                <a16:creationId xmlns:a16="http://schemas.microsoft.com/office/drawing/2014/main" id="{182B5D34-1CCF-C515-A74C-AA075B268185}"/>
              </a:ext>
              <a:ext uri="{C183D7F6-B498-43B3-948B-1728B52AA6E4}">
                <adec:decorative xmlns:adec="http://schemas.microsoft.com/office/drawing/2017/decorative" val="1"/>
              </a:ext>
            </a:extLst>
          </p:cNvPr>
          <p:cNvSpPr txBox="1"/>
          <p:nvPr/>
        </p:nvSpPr>
        <p:spPr>
          <a:xfrm>
            <a:off x="7713842" y="2853472"/>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Current</a:t>
            </a:r>
          </a:p>
        </p:txBody>
      </p:sp>
      <p:sp>
        <p:nvSpPr>
          <p:cNvPr id="23" name="TextBox 22">
            <a:extLst>
              <a:ext uri="{FF2B5EF4-FFF2-40B4-BE49-F238E27FC236}">
                <a16:creationId xmlns:a16="http://schemas.microsoft.com/office/drawing/2014/main" id="{8592F19C-E32F-849F-18AE-AED94E9D0CAA}"/>
              </a:ext>
              <a:ext uri="{C183D7F6-B498-43B3-948B-1728B52AA6E4}">
                <adec:decorative xmlns:adec="http://schemas.microsoft.com/office/drawing/2017/decorative" val="1"/>
              </a:ext>
            </a:extLst>
          </p:cNvPr>
          <p:cNvSpPr txBox="1"/>
          <p:nvPr/>
        </p:nvSpPr>
        <p:spPr>
          <a:xfrm>
            <a:off x="7713842" y="3070259"/>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1-year forward P/E</a:t>
            </a:r>
          </a:p>
        </p:txBody>
      </p:sp>
      <p:sp>
        <p:nvSpPr>
          <p:cNvPr id="24" name="TextBox 23">
            <a:extLst>
              <a:ext uri="{FF2B5EF4-FFF2-40B4-BE49-F238E27FC236}">
                <a16:creationId xmlns:a16="http://schemas.microsoft.com/office/drawing/2014/main" id="{8D00B1DF-EEEB-4E46-DD4C-530A05527711}"/>
              </a:ext>
              <a:ext uri="{C183D7F6-B498-43B3-948B-1728B52AA6E4}">
                <adec:decorative xmlns:adec="http://schemas.microsoft.com/office/drawing/2017/decorative" val="1"/>
              </a:ext>
            </a:extLst>
          </p:cNvPr>
          <p:cNvSpPr txBox="1"/>
          <p:nvPr/>
        </p:nvSpPr>
        <p:spPr>
          <a:xfrm>
            <a:off x="7713842" y="3287046"/>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2-year forward P/E</a:t>
            </a:r>
          </a:p>
        </p:txBody>
      </p:sp>
      <p:sp>
        <p:nvSpPr>
          <p:cNvPr id="25" name="TextBox 24">
            <a:extLst>
              <a:ext uri="{FF2B5EF4-FFF2-40B4-BE49-F238E27FC236}">
                <a16:creationId xmlns:a16="http://schemas.microsoft.com/office/drawing/2014/main" id="{B5587102-B2D3-F702-6CCA-9E167FBA47FF}"/>
              </a:ext>
              <a:ext uri="{C183D7F6-B498-43B3-948B-1728B52AA6E4}">
                <adec:decorative xmlns:adec="http://schemas.microsoft.com/office/drawing/2017/decorative" val="1"/>
              </a:ext>
            </a:extLst>
          </p:cNvPr>
          <p:cNvSpPr txBox="1"/>
          <p:nvPr/>
        </p:nvSpPr>
        <p:spPr>
          <a:xfrm>
            <a:off x="4062491" y="2846268"/>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Dot-com bubble peak</a:t>
            </a:r>
          </a:p>
        </p:txBody>
      </p:sp>
      <p:cxnSp>
        <p:nvCxnSpPr>
          <p:cNvPr id="26" name="Straight Arrow Connector 25">
            <a:extLst>
              <a:ext uri="{FF2B5EF4-FFF2-40B4-BE49-F238E27FC236}">
                <a16:creationId xmlns:a16="http://schemas.microsoft.com/office/drawing/2014/main" id="{7F8B2D13-6175-A2A6-B5EA-8122C82429A3}"/>
              </a:ext>
              <a:ext uri="{C183D7F6-B498-43B3-948B-1728B52AA6E4}">
                <adec:decorative xmlns:adec="http://schemas.microsoft.com/office/drawing/2017/decorative" val="1"/>
              </a:ext>
            </a:extLst>
          </p:cNvPr>
          <p:cNvCxnSpPr>
            <a:cxnSpLocks/>
          </p:cNvCxnSpPr>
          <p:nvPr/>
        </p:nvCxnSpPr>
        <p:spPr>
          <a:xfrm flipH="1">
            <a:off x="3479800" y="2985209"/>
            <a:ext cx="515524" cy="252333"/>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A034EF30-D88C-BF81-C1AF-E20B97EA5618}"/>
              </a:ext>
              <a:ext uri="{C183D7F6-B498-43B3-948B-1728B52AA6E4}">
                <adec:decorative xmlns:adec="http://schemas.microsoft.com/office/drawing/2017/decorative" val="1"/>
              </a:ext>
            </a:extLst>
          </p:cNvPr>
          <p:cNvSpPr txBox="1"/>
          <p:nvPr/>
        </p:nvSpPr>
        <p:spPr>
          <a:xfrm>
            <a:off x="2969008" y="4633691"/>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Post-war boom</a:t>
            </a:r>
          </a:p>
        </p:txBody>
      </p:sp>
      <p:cxnSp>
        <p:nvCxnSpPr>
          <p:cNvPr id="28" name="Straight Arrow Connector 27">
            <a:extLst>
              <a:ext uri="{FF2B5EF4-FFF2-40B4-BE49-F238E27FC236}">
                <a16:creationId xmlns:a16="http://schemas.microsoft.com/office/drawing/2014/main" id="{910B7332-D316-55DB-0D54-36387C8E6721}"/>
              </a:ext>
              <a:ext uri="{C183D7F6-B498-43B3-948B-1728B52AA6E4}">
                <adec:decorative xmlns:adec="http://schemas.microsoft.com/office/drawing/2017/decorative" val="1"/>
              </a:ext>
            </a:extLst>
          </p:cNvPr>
          <p:cNvCxnSpPr>
            <a:cxnSpLocks/>
          </p:cNvCxnSpPr>
          <p:nvPr/>
        </p:nvCxnSpPr>
        <p:spPr>
          <a:xfrm flipH="1">
            <a:off x="2277175" y="4704846"/>
            <a:ext cx="576303" cy="0"/>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3BD2DD08-2F37-A2CC-2B2A-ACBFCA2D3C76}"/>
              </a:ext>
              <a:ext uri="{C183D7F6-B498-43B3-948B-1728B52AA6E4}">
                <adec:decorative xmlns:adec="http://schemas.microsoft.com/office/drawing/2017/decorative" val="1"/>
              </a:ext>
            </a:extLst>
          </p:cNvPr>
          <p:cNvSpPr txBox="1"/>
          <p:nvPr/>
        </p:nvSpPr>
        <p:spPr>
          <a:xfrm>
            <a:off x="5182447" y="5124052"/>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1970s stagflation</a:t>
            </a:r>
          </a:p>
        </p:txBody>
      </p:sp>
      <p:cxnSp>
        <p:nvCxnSpPr>
          <p:cNvPr id="30" name="Straight Arrow Connector 29">
            <a:extLst>
              <a:ext uri="{FF2B5EF4-FFF2-40B4-BE49-F238E27FC236}">
                <a16:creationId xmlns:a16="http://schemas.microsoft.com/office/drawing/2014/main" id="{903CBA8E-E635-E637-03D5-002C6CF1AD8A}"/>
              </a:ext>
              <a:ext uri="{C183D7F6-B498-43B3-948B-1728B52AA6E4}">
                <adec:decorative xmlns:adec="http://schemas.microsoft.com/office/drawing/2017/decorative" val="1"/>
              </a:ext>
            </a:extLst>
          </p:cNvPr>
          <p:cNvCxnSpPr>
            <a:cxnSpLocks/>
          </p:cNvCxnSpPr>
          <p:nvPr/>
        </p:nvCxnSpPr>
        <p:spPr>
          <a:xfrm flipV="1">
            <a:off x="5212795" y="4636345"/>
            <a:ext cx="0" cy="446629"/>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1" name="TextBox 30">
            <a:extLst>
              <a:ext uri="{FF2B5EF4-FFF2-40B4-BE49-F238E27FC236}">
                <a16:creationId xmlns:a16="http://schemas.microsoft.com/office/drawing/2014/main" id="{C0A862D0-1F31-4C2C-415C-9C3C87481545}"/>
              </a:ext>
              <a:ext uri="{C183D7F6-B498-43B3-948B-1728B52AA6E4}">
                <adec:decorative xmlns:adec="http://schemas.microsoft.com/office/drawing/2017/decorative" val="1"/>
              </a:ext>
            </a:extLst>
          </p:cNvPr>
          <p:cNvSpPr txBox="1"/>
          <p:nvPr/>
        </p:nvSpPr>
        <p:spPr>
          <a:xfrm>
            <a:off x="7713377" y="3468668"/>
            <a:ext cx="1513908" cy="15388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venirNext LT Com Regular"/>
                <a:sym typeface="Avenir Next LT Com Regular"/>
              </a:rPr>
              <a:t>Trendline</a:t>
            </a:r>
          </a:p>
        </p:txBody>
      </p:sp>
      <p:cxnSp>
        <p:nvCxnSpPr>
          <p:cNvPr id="32" name="Straight Connector 31">
            <a:extLst>
              <a:ext uri="{FF2B5EF4-FFF2-40B4-BE49-F238E27FC236}">
                <a16:creationId xmlns:a16="http://schemas.microsoft.com/office/drawing/2014/main" id="{2AFE81B4-7C19-04B0-491C-D01387696E22}"/>
              </a:ext>
              <a:ext uri="{C183D7F6-B498-43B3-948B-1728B52AA6E4}">
                <adec:decorative xmlns:adec="http://schemas.microsoft.com/office/drawing/2017/decorative" val="1"/>
              </a:ext>
            </a:extLst>
          </p:cNvPr>
          <p:cNvCxnSpPr>
            <a:cxnSpLocks/>
          </p:cNvCxnSpPr>
          <p:nvPr/>
        </p:nvCxnSpPr>
        <p:spPr>
          <a:xfrm>
            <a:off x="7519279" y="3545612"/>
            <a:ext cx="102454" cy="0"/>
          </a:xfrm>
          <a:prstGeom prst="line">
            <a:avLst/>
          </a:prstGeom>
          <a:noFill/>
          <a:ln w="1587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65D35BB7-C727-44B5-0753-B314D2801F0A}"/>
              </a:ext>
              <a:ext uri="{C183D7F6-B498-43B3-948B-1728B52AA6E4}">
                <adec:decorative xmlns:adec="http://schemas.microsoft.com/office/drawing/2017/decorative" val="1"/>
              </a:ext>
            </a:extLst>
          </p:cNvPr>
          <p:cNvSpPr txBox="1"/>
          <p:nvPr/>
        </p:nvSpPr>
        <p:spPr>
          <a:xfrm>
            <a:off x="428998" y="2190357"/>
            <a:ext cx="3758950"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S&amp;P 500 Index P/E ratio</a:t>
            </a:r>
          </a:p>
        </p:txBody>
      </p:sp>
      <p:sp>
        <p:nvSpPr>
          <p:cNvPr id="34" name="TextBox 33">
            <a:extLst>
              <a:ext uri="{FF2B5EF4-FFF2-40B4-BE49-F238E27FC236}">
                <a16:creationId xmlns:a16="http://schemas.microsoft.com/office/drawing/2014/main" id="{AE8AC94A-0F8C-9962-2BA5-C6E195D993ED}"/>
              </a:ext>
              <a:ext uri="{C183D7F6-B498-43B3-948B-1728B52AA6E4}">
                <adec:decorative xmlns:adec="http://schemas.microsoft.com/office/drawing/2017/decorative" val="1"/>
              </a:ext>
            </a:extLst>
          </p:cNvPr>
          <p:cNvSpPr txBox="1"/>
          <p:nvPr/>
        </p:nvSpPr>
        <p:spPr>
          <a:xfrm>
            <a:off x="2431151" y="5819637"/>
            <a:ext cx="3758950" cy="123111"/>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10-year Treasury yield (%)</a:t>
            </a:r>
          </a:p>
        </p:txBody>
      </p:sp>
      <p:sp>
        <p:nvSpPr>
          <p:cNvPr id="35" name="TextBox 34">
            <a:extLst>
              <a:ext uri="{FF2B5EF4-FFF2-40B4-BE49-F238E27FC236}">
                <a16:creationId xmlns:a16="http://schemas.microsoft.com/office/drawing/2014/main" id="{EDD158EF-626E-AA14-8F75-F87E19FF76FE}"/>
              </a:ext>
              <a:ext uri="{C183D7F6-B498-43B3-948B-1728B52AA6E4}">
                <adec:decorative xmlns:adec="http://schemas.microsoft.com/office/drawing/2017/decorative" val="1"/>
              </a:ext>
            </a:extLst>
          </p:cNvPr>
          <p:cNvSpPr txBox="1"/>
          <p:nvPr/>
        </p:nvSpPr>
        <p:spPr>
          <a:xfrm>
            <a:off x="398084" y="2350845"/>
            <a:ext cx="382009" cy="138499"/>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lumMod val="65000"/>
                    <a:lumOff val="35000"/>
                  </a:srgbClr>
                </a:solidFill>
                <a:effectLst/>
                <a:uLnTx/>
                <a:uFillTx/>
                <a:latin typeface="AvenirNext LT Com Regular"/>
                <a:sym typeface="Avenir Next LT Com Regular"/>
              </a:rPr>
              <a:t>x</a:t>
            </a:r>
          </a:p>
        </p:txBody>
      </p:sp>
      <p:sp>
        <p:nvSpPr>
          <p:cNvPr id="36" name="TextBox 35">
            <a:extLst>
              <a:ext uri="{FF2B5EF4-FFF2-40B4-BE49-F238E27FC236}">
                <a16:creationId xmlns:a16="http://schemas.microsoft.com/office/drawing/2014/main" id="{1A11B577-96CE-5253-BC6F-1F55EFCEA366}"/>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257739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CE3B8-2D19-DBA4-E83D-15F60CEDE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36E67-40F3-A7A8-518C-F9314C779638}"/>
              </a:ext>
            </a:extLst>
          </p:cNvPr>
          <p:cNvSpPr>
            <a:spLocks noGrp="1"/>
          </p:cNvSpPr>
          <p:nvPr>
            <p:ph type="title"/>
          </p:nvPr>
        </p:nvSpPr>
        <p:spPr/>
        <p:txBody>
          <a:bodyPr/>
          <a:lstStyle/>
          <a:p>
            <a:r>
              <a:rPr lang="en-US" dirty="0"/>
              <a:t>U.S. dollar softening</a:t>
            </a:r>
          </a:p>
        </p:txBody>
      </p:sp>
      <p:sp>
        <p:nvSpPr>
          <p:cNvPr id="151" name="Text Placeholder 150">
            <a:extLst>
              <a:ext uri="{FF2B5EF4-FFF2-40B4-BE49-F238E27FC236}">
                <a16:creationId xmlns:a16="http://schemas.microsoft.com/office/drawing/2014/main" id="{89F9EA52-972E-36D4-A67A-968DF5A74F49}"/>
              </a:ext>
            </a:extLst>
          </p:cNvPr>
          <p:cNvSpPr>
            <a:spLocks noGrp="1"/>
          </p:cNvSpPr>
          <p:nvPr>
            <p:ph type="body" sz="quarter" idx="15"/>
          </p:nvPr>
        </p:nvSpPr>
        <p:spPr/>
        <p:txBody>
          <a:bodyPr/>
          <a:lstStyle/>
          <a:p>
            <a:r>
              <a:rPr lang="en-US" dirty="0"/>
              <a:t>Fundamental valuations suggest the dollar is overvalued</a:t>
            </a:r>
          </a:p>
        </p:txBody>
      </p:sp>
      <p:sp>
        <p:nvSpPr>
          <p:cNvPr id="12" name="Rectangle 11">
            <a:extLst>
              <a:ext uri="{FF2B5EF4-FFF2-40B4-BE49-F238E27FC236}">
                <a16:creationId xmlns:a16="http://schemas.microsoft.com/office/drawing/2014/main" id="{69BFE420-47D2-1864-4A9A-067AD079C496}"/>
              </a:ext>
              <a:ext uri="{C183D7F6-B498-43B3-948B-1728B52AA6E4}">
                <adec:decorative xmlns:adec="http://schemas.microsoft.com/office/drawing/2017/decorative" val="1"/>
              </a:ext>
            </a:extLst>
          </p:cNvPr>
          <p:cNvSpPr/>
          <p:nvPr/>
        </p:nvSpPr>
        <p:spPr>
          <a:xfrm flipV="1">
            <a:off x="2030460" y="2286875"/>
            <a:ext cx="707529" cy="321397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3" name="Rectangle 12">
            <a:extLst>
              <a:ext uri="{FF2B5EF4-FFF2-40B4-BE49-F238E27FC236}">
                <a16:creationId xmlns:a16="http://schemas.microsoft.com/office/drawing/2014/main" id="{73122BEA-41E0-00E0-2357-5428B7DC16A7}"/>
              </a:ext>
              <a:ext uri="{C183D7F6-B498-43B3-948B-1728B52AA6E4}">
                <adec:decorative xmlns:adec="http://schemas.microsoft.com/office/drawing/2017/decorative" val="1"/>
              </a:ext>
            </a:extLst>
          </p:cNvPr>
          <p:cNvSpPr/>
          <p:nvPr/>
        </p:nvSpPr>
        <p:spPr>
          <a:xfrm flipV="1">
            <a:off x="4002558" y="2286876"/>
            <a:ext cx="747572" cy="3213977"/>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sp>
        <p:nvSpPr>
          <p:cNvPr id="15" name="Rectangle 14">
            <a:extLst>
              <a:ext uri="{FF2B5EF4-FFF2-40B4-BE49-F238E27FC236}">
                <a16:creationId xmlns:a16="http://schemas.microsoft.com/office/drawing/2014/main" id="{C8566617-1CB9-E4AE-A3D4-3F11478D5850}"/>
              </a:ext>
              <a:ext uri="{C183D7F6-B498-43B3-948B-1728B52AA6E4}">
                <adec:decorative xmlns:adec="http://schemas.microsoft.com/office/drawing/2017/decorative" val="1"/>
              </a:ext>
            </a:extLst>
          </p:cNvPr>
          <p:cNvSpPr/>
          <p:nvPr/>
        </p:nvSpPr>
        <p:spPr>
          <a:xfrm flipV="1">
            <a:off x="6086475" y="2286875"/>
            <a:ext cx="1294039" cy="3213980"/>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panose="020B0503020202020204" pitchFamily="34" charset="0"/>
              <a:sym typeface="Avenir Next LT Com Regular"/>
            </a:endParaRPr>
          </a:p>
        </p:txBody>
      </p:sp>
      <p:graphicFrame>
        <p:nvGraphicFramePr>
          <p:cNvPr id="10" name="Chart 9" descr="Need alt tex">
            <a:extLst>
              <a:ext uri="{FF2B5EF4-FFF2-40B4-BE49-F238E27FC236}">
                <a16:creationId xmlns:a16="http://schemas.microsoft.com/office/drawing/2014/main" id="{E72CA8C9-1084-F108-6FB3-52F9F12F595C}"/>
              </a:ext>
            </a:extLst>
          </p:cNvPr>
          <p:cNvGraphicFramePr/>
          <p:nvPr/>
        </p:nvGraphicFramePr>
        <p:xfrm>
          <a:off x="340712" y="2256311"/>
          <a:ext cx="7170842" cy="349728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77E9F94A-1BCA-5B53-E5EC-787170F82679}"/>
              </a:ext>
            </a:extLst>
          </p:cNvPr>
          <p:cNvSpPr>
            <a:spLocks noGrp="1"/>
          </p:cNvSpPr>
          <p:nvPr>
            <p:ph type="ftr" sz="quarter" idx="10"/>
          </p:nvPr>
        </p:nvSpPr>
        <p:spPr>
          <a:xfrm>
            <a:off x="428623" y="5593492"/>
            <a:ext cx="8286751" cy="654908"/>
          </a:xfrm>
        </p:spPr>
        <p:txBody>
          <a:bodyPr/>
          <a:lstStyle/>
          <a:p>
            <a:pPr marL="0" marR="0" lvl="0" indent="0" algn="l" defTabSz="228600" rtl="0" eaLnBrk="1" fontAlgn="auto" latinLnBrk="0" hangingPunct="1">
              <a:lnSpc>
                <a:spcPts val="675"/>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Sources: Capital Strategy Research, U.S. Federal Reserve. Data from 3/1/73 to 9/1/25, the latest update available is as of 9/30/25.</a:t>
            </a:r>
          </a:p>
          <a:p>
            <a:pPr marL="0" marR="0" lvl="0" indent="0" algn="l" defTabSz="228600" rtl="0" eaLnBrk="1" fontAlgn="auto" latinLnBrk="0" hangingPunct="1">
              <a:lnSpc>
                <a:spcPts val="675"/>
              </a:lnSpc>
              <a:spcBef>
                <a:spcPts val="0"/>
              </a:spcBef>
              <a:spcAft>
                <a:spcPts val="225"/>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Fair value USD is determined using a simple purchasing power parity calculation against main developed markets (DM) currencies.</a:t>
            </a:r>
          </a:p>
        </p:txBody>
      </p:sp>
      <p:sp>
        <p:nvSpPr>
          <p:cNvPr id="6" name="Slide Number Placeholder 5">
            <a:extLst>
              <a:ext uri="{FF2B5EF4-FFF2-40B4-BE49-F238E27FC236}">
                <a16:creationId xmlns:a16="http://schemas.microsoft.com/office/drawing/2014/main" id="{FB49FFBD-BDB5-C0FF-E349-C6CFCFD33149}"/>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9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900"/>
                </a:spcBef>
                <a:spcAft>
                  <a:spcPts val="0"/>
                </a:spcAft>
                <a:buClrTx/>
                <a:buSzTx/>
                <a:buFontTx/>
                <a:buNone/>
                <a:tabLst/>
                <a:defRPr/>
              </a:pPr>
              <a:t>7</a:t>
            </a:fld>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      </a:t>
            </a:r>
          </a:p>
        </p:txBody>
      </p:sp>
      <p:cxnSp>
        <p:nvCxnSpPr>
          <p:cNvPr id="17" name="Straight Arrow Connector 16">
            <a:extLst>
              <a:ext uri="{FF2B5EF4-FFF2-40B4-BE49-F238E27FC236}">
                <a16:creationId xmlns:a16="http://schemas.microsoft.com/office/drawing/2014/main" id="{EF34D2D5-1DDC-23EC-B8E8-78DF34B8B909}"/>
              </a:ext>
              <a:ext uri="{C183D7F6-B498-43B3-948B-1728B52AA6E4}">
                <adec:decorative xmlns:adec="http://schemas.microsoft.com/office/drawing/2017/decorative" val="1"/>
              </a:ext>
            </a:extLst>
          </p:cNvPr>
          <p:cNvCxnSpPr>
            <a:cxnSpLocks/>
          </p:cNvCxnSpPr>
          <p:nvPr/>
        </p:nvCxnSpPr>
        <p:spPr>
          <a:xfrm>
            <a:off x="2509107" y="2781164"/>
            <a:ext cx="0" cy="1508166"/>
          </a:xfrm>
          <a:prstGeom prst="straightConnector1">
            <a:avLst/>
          </a:prstGeom>
          <a:noFill/>
          <a:ln w="9525" cap="flat">
            <a:solidFill>
              <a:schemeClr val="accent6"/>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7ACE98E4-1531-1BC7-5E5F-5AB93902D723}"/>
              </a:ext>
              <a:ext uri="{C183D7F6-B498-43B3-948B-1728B52AA6E4}">
                <adec:decorative xmlns:adec="http://schemas.microsoft.com/office/drawing/2017/decorative" val="1"/>
              </a:ext>
            </a:extLst>
          </p:cNvPr>
          <p:cNvCxnSpPr>
            <a:cxnSpLocks/>
          </p:cNvCxnSpPr>
          <p:nvPr/>
        </p:nvCxnSpPr>
        <p:spPr>
          <a:xfrm>
            <a:off x="4538527" y="3857666"/>
            <a:ext cx="0" cy="720436"/>
          </a:xfrm>
          <a:prstGeom prst="straightConnector1">
            <a:avLst/>
          </a:prstGeom>
          <a:noFill/>
          <a:ln w="9525" cap="flat">
            <a:solidFill>
              <a:schemeClr val="accent6"/>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A3E0DBA4-82A5-C04A-46C4-CE5CFC5BE28F}"/>
              </a:ext>
              <a:ext uri="{C183D7F6-B498-43B3-948B-1728B52AA6E4}">
                <adec:decorative xmlns:adec="http://schemas.microsoft.com/office/drawing/2017/decorative" val="1"/>
              </a:ext>
            </a:extLst>
          </p:cNvPr>
          <p:cNvCxnSpPr>
            <a:cxnSpLocks/>
          </p:cNvCxnSpPr>
          <p:nvPr/>
        </p:nvCxnSpPr>
        <p:spPr>
          <a:xfrm>
            <a:off x="7405714" y="4528821"/>
            <a:ext cx="0" cy="379416"/>
          </a:xfrm>
          <a:prstGeom prst="straightConnector1">
            <a:avLst/>
          </a:prstGeom>
          <a:noFill/>
          <a:ln w="9525" cap="flat">
            <a:solidFill>
              <a:schemeClr val="accent6"/>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23" name="TextBox 22">
            <a:extLst>
              <a:ext uri="{FF2B5EF4-FFF2-40B4-BE49-F238E27FC236}">
                <a16:creationId xmlns:a16="http://schemas.microsoft.com/office/drawing/2014/main" id="{9D7A09A5-D450-8F54-62E8-06D1F7190041}"/>
              </a:ext>
              <a:ext uri="{C183D7F6-B498-43B3-948B-1728B52AA6E4}">
                <adec:decorative xmlns:adec="http://schemas.microsoft.com/office/drawing/2017/decorative" val="1"/>
              </a:ext>
            </a:extLst>
          </p:cNvPr>
          <p:cNvSpPr txBox="1"/>
          <p:nvPr/>
        </p:nvSpPr>
        <p:spPr>
          <a:xfrm>
            <a:off x="1618831" y="2318023"/>
            <a:ext cx="1548191" cy="369332"/>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t>USD </a:t>
            </a:r>
            <a:b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br>
            <a: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t>overvalued</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B32373"/>
                </a:solidFill>
                <a:effectLst/>
                <a:uLnTx/>
                <a:uFillTx/>
                <a:latin typeface="AvenirNext LT Com Regular"/>
                <a:sym typeface="Avenir Next LT Com Regular"/>
              </a:rPr>
              <a:t>(Peak gap=49)</a:t>
            </a:r>
          </a:p>
        </p:txBody>
      </p:sp>
      <p:sp>
        <p:nvSpPr>
          <p:cNvPr id="24" name="TextBox 23">
            <a:extLst>
              <a:ext uri="{FF2B5EF4-FFF2-40B4-BE49-F238E27FC236}">
                <a16:creationId xmlns:a16="http://schemas.microsoft.com/office/drawing/2014/main" id="{37535D80-51B7-F782-C4C5-5CAB3A5D5AC3}"/>
              </a:ext>
              <a:ext uri="{C183D7F6-B498-43B3-948B-1728B52AA6E4}">
                <adec:decorative xmlns:adec="http://schemas.microsoft.com/office/drawing/2017/decorative" val="1"/>
              </a:ext>
            </a:extLst>
          </p:cNvPr>
          <p:cNvSpPr txBox="1"/>
          <p:nvPr/>
        </p:nvSpPr>
        <p:spPr>
          <a:xfrm>
            <a:off x="3601375" y="2318023"/>
            <a:ext cx="1548191" cy="369332"/>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t>USD </a:t>
            </a:r>
            <a:b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br>
            <a: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t>overvalued</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B32373"/>
                </a:solidFill>
                <a:effectLst/>
                <a:uLnTx/>
                <a:uFillTx/>
                <a:latin typeface="AvenirNext LT Com Regular"/>
                <a:sym typeface="Avenir Next LT Com Regular"/>
              </a:rPr>
              <a:t>(Peak gap=24)</a:t>
            </a:r>
          </a:p>
        </p:txBody>
      </p:sp>
      <p:sp>
        <p:nvSpPr>
          <p:cNvPr id="25" name="TextBox 24">
            <a:extLst>
              <a:ext uri="{FF2B5EF4-FFF2-40B4-BE49-F238E27FC236}">
                <a16:creationId xmlns:a16="http://schemas.microsoft.com/office/drawing/2014/main" id="{31650271-A256-B188-5516-DFC9E63EF22A}"/>
              </a:ext>
              <a:ext uri="{C183D7F6-B498-43B3-948B-1728B52AA6E4}">
                <adec:decorative xmlns:adec="http://schemas.microsoft.com/office/drawing/2017/decorative" val="1"/>
              </a:ext>
            </a:extLst>
          </p:cNvPr>
          <p:cNvSpPr txBox="1"/>
          <p:nvPr/>
        </p:nvSpPr>
        <p:spPr>
          <a:xfrm>
            <a:off x="5959398" y="2318023"/>
            <a:ext cx="1548191" cy="369332"/>
          </a:xfrm>
          <a:prstGeom prst="rect">
            <a:avLst/>
          </a:prstGeom>
          <a:ln w="12700">
            <a:miter lim="400000"/>
          </a:ln>
        </p:spPr>
        <p:txBody>
          <a:bodyPr wrap="square" lIns="0" tIns="0" rIns="0" bIns="0" rtlCol="0">
            <a:spAutoFit/>
          </a:bodyPr>
          <a:lstStyle/>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t>USD </a:t>
            </a:r>
            <a:b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br>
            <a:r>
              <a:rPr kumimoji="0" lang="en-US" sz="800" b="1" i="0" u="none" strike="noStrike" kern="0" cap="none" spc="0" normalizeH="0" baseline="0" noProof="0" dirty="0">
                <a:ln>
                  <a:noFill/>
                </a:ln>
                <a:solidFill>
                  <a:srgbClr val="000000"/>
                </a:solidFill>
                <a:effectLst/>
                <a:uLnTx/>
                <a:uFillTx/>
                <a:latin typeface="AvenirNext LT Com Regular"/>
                <a:sym typeface="Avenir Next LT Com Regular"/>
              </a:rPr>
              <a:t>overvalued</a:t>
            </a:r>
          </a:p>
          <a:p>
            <a:pPr marL="0" marR="0" lvl="0" indent="0" algn="ctr"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B32373"/>
                </a:solidFill>
                <a:effectLst/>
                <a:uLnTx/>
                <a:uFillTx/>
                <a:latin typeface="AvenirNext LT Com Regular"/>
                <a:sym typeface="Avenir Next LT Com Regular"/>
              </a:rPr>
              <a:t>(Current gap=12)</a:t>
            </a:r>
          </a:p>
        </p:txBody>
      </p:sp>
      <p:sp>
        <p:nvSpPr>
          <p:cNvPr id="26" name="TextBox 25">
            <a:extLst>
              <a:ext uri="{FF2B5EF4-FFF2-40B4-BE49-F238E27FC236}">
                <a16:creationId xmlns:a16="http://schemas.microsoft.com/office/drawing/2014/main" id="{8F68F61F-02F9-96C6-2592-96DE5E516D14}"/>
              </a:ext>
              <a:ext uri="{C183D7F6-B498-43B3-948B-1728B52AA6E4}">
                <adec:decorative xmlns:adec="http://schemas.microsoft.com/office/drawing/2017/decorative" val="1"/>
              </a:ext>
            </a:extLst>
          </p:cNvPr>
          <p:cNvSpPr txBox="1"/>
          <p:nvPr/>
        </p:nvSpPr>
        <p:spPr>
          <a:xfrm>
            <a:off x="7515226" y="4359405"/>
            <a:ext cx="1165249" cy="24622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5E9D"/>
                </a:solidFill>
                <a:effectLst/>
                <a:uLnTx/>
                <a:uFillTx/>
                <a:latin typeface="AvenirNext LT Com Regular"/>
                <a:sym typeface="Avenir Next LT Com Regular"/>
              </a:rPr>
              <a:t>Dollar index against main DM currencies</a:t>
            </a:r>
          </a:p>
        </p:txBody>
      </p:sp>
      <p:sp>
        <p:nvSpPr>
          <p:cNvPr id="27" name="TextBox 26">
            <a:extLst>
              <a:ext uri="{FF2B5EF4-FFF2-40B4-BE49-F238E27FC236}">
                <a16:creationId xmlns:a16="http://schemas.microsoft.com/office/drawing/2014/main" id="{6EE458BE-9A07-D451-5DA0-A3C3D291802A}"/>
              </a:ext>
              <a:ext uri="{C183D7F6-B498-43B3-948B-1728B52AA6E4}">
                <adec:decorative xmlns:adec="http://schemas.microsoft.com/office/drawing/2017/decorative" val="1"/>
              </a:ext>
            </a:extLst>
          </p:cNvPr>
          <p:cNvSpPr txBox="1"/>
          <p:nvPr/>
        </p:nvSpPr>
        <p:spPr>
          <a:xfrm>
            <a:off x="7512245" y="4846681"/>
            <a:ext cx="1548191"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3F4A51"/>
                </a:solidFill>
                <a:effectLst/>
                <a:uLnTx/>
                <a:uFillTx/>
                <a:latin typeface="AvenirNext LT Com Regular"/>
                <a:sym typeface="Avenir Next LT Com Regular"/>
              </a:rPr>
              <a:t>Fair value USD</a:t>
            </a:r>
          </a:p>
        </p:txBody>
      </p:sp>
      <p:sp>
        <p:nvSpPr>
          <p:cNvPr id="28" name="TextBox 27">
            <a:extLst>
              <a:ext uri="{FF2B5EF4-FFF2-40B4-BE49-F238E27FC236}">
                <a16:creationId xmlns:a16="http://schemas.microsoft.com/office/drawing/2014/main" id="{531D1279-9FE5-1750-7517-04E86626F071}"/>
              </a:ext>
              <a:ext uri="{C183D7F6-B498-43B3-948B-1728B52AA6E4}">
                <adec:decorative xmlns:adec="http://schemas.microsoft.com/office/drawing/2017/decorative" val="1"/>
              </a:ext>
            </a:extLst>
          </p:cNvPr>
          <p:cNvSpPr txBox="1"/>
          <p:nvPr/>
        </p:nvSpPr>
        <p:spPr>
          <a:xfrm>
            <a:off x="428623" y="2040656"/>
            <a:ext cx="1548191" cy="24622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U.S. Dollar Index Level</a:t>
            </a:r>
          </a:p>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venirNext LT Com Regular"/>
                <a:sym typeface="Avenir Next LT Com Regular"/>
              </a:rPr>
              <a:t>(2010=100)</a:t>
            </a:r>
          </a:p>
        </p:txBody>
      </p:sp>
      <p:sp>
        <p:nvSpPr>
          <p:cNvPr id="7" name="TextBox 6">
            <a:extLst>
              <a:ext uri="{FF2B5EF4-FFF2-40B4-BE49-F238E27FC236}">
                <a16:creationId xmlns:a16="http://schemas.microsoft.com/office/drawing/2014/main" id="{72A80823-48AE-5008-FB3E-CF508EA3D557}"/>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76099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A4E14-9498-E81A-24A0-5263D34EEBF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41441C2-03E3-892A-CC8F-00336742DCC9}"/>
              </a:ext>
            </a:extLst>
          </p:cNvPr>
          <p:cNvSpPr>
            <a:spLocks noGrp="1"/>
          </p:cNvSpPr>
          <p:nvPr>
            <p:ph type="title"/>
          </p:nvPr>
        </p:nvSpPr>
        <p:spPr>
          <a:xfrm>
            <a:off x="-46046" y="163908"/>
            <a:ext cx="9144000" cy="1143000"/>
          </a:xfrm>
          <a:solidFill>
            <a:schemeClr val="tx2"/>
          </a:solidFill>
        </p:spPr>
        <p:txBody>
          <a:bodyPr/>
          <a:lstStyle/>
          <a:p>
            <a:r>
              <a:rPr lang="en-US" dirty="0"/>
              <a:t>Equity themes</a:t>
            </a:r>
          </a:p>
        </p:txBody>
      </p:sp>
      <p:sp>
        <p:nvSpPr>
          <p:cNvPr id="39" name="Rounded Rectangle 38">
            <a:extLst>
              <a:ext uri="{FF2B5EF4-FFF2-40B4-BE49-F238E27FC236}">
                <a16:creationId xmlns:a16="http://schemas.microsoft.com/office/drawing/2014/main" id="{D61FF226-724D-C481-B873-0CF89A9FA23A}"/>
              </a:ext>
            </a:extLst>
          </p:cNvPr>
          <p:cNvSpPr/>
          <p:nvPr/>
        </p:nvSpPr>
        <p:spPr>
          <a:xfrm>
            <a:off x="428624" y="1467631"/>
            <a:ext cx="2600325" cy="280146"/>
          </a:xfrm>
          <a:prstGeom prst="roundRect">
            <a:avLst>
              <a:gd name="adj" fmla="val 17903"/>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137160" numCol="1" spcCol="38100" rtlCol="0" anchor="t" anchorCtr="0">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Dynamic growth</a:t>
            </a:r>
          </a:p>
        </p:txBody>
      </p:sp>
      <p:sp>
        <p:nvSpPr>
          <p:cNvPr id="12" name="TextBox 11">
            <a:extLst>
              <a:ext uri="{FF2B5EF4-FFF2-40B4-BE49-F238E27FC236}">
                <a16:creationId xmlns:a16="http://schemas.microsoft.com/office/drawing/2014/main" id="{9E6B08B8-ACEF-AAE5-2396-BD2661B18784}"/>
              </a:ext>
            </a:extLst>
          </p:cNvPr>
          <p:cNvSpPr txBox="1"/>
          <p:nvPr/>
        </p:nvSpPr>
        <p:spPr>
          <a:xfrm>
            <a:off x="871636" y="2238923"/>
            <a:ext cx="1414233"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venirNext LT Com Regular"/>
                <a:sym typeface="Avenir Next LT Com Regular"/>
              </a:rPr>
              <a:t>AI mega cycle</a:t>
            </a:r>
          </a:p>
        </p:txBody>
      </p:sp>
      <p:sp>
        <p:nvSpPr>
          <p:cNvPr id="11" name="TextBox 10">
            <a:extLst>
              <a:ext uri="{FF2B5EF4-FFF2-40B4-BE49-F238E27FC236}">
                <a16:creationId xmlns:a16="http://schemas.microsoft.com/office/drawing/2014/main" id="{9A7F3074-4BCE-74AC-4255-B92AF7F18357}"/>
              </a:ext>
            </a:extLst>
          </p:cNvPr>
          <p:cNvSpPr txBox="1"/>
          <p:nvPr/>
        </p:nvSpPr>
        <p:spPr>
          <a:xfrm>
            <a:off x="871636" y="2612793"/>
            <a:ext cx="2095084"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venirNext LT Com Regular"/>
                <a:sym typeface="Avenir Next LT Com Regular"/>
              </a:rPr>
              <a:t>Health care innovation</a:t>
            </a:r>
          </a:p>
        </p:txBody>
      </p:sp>
      <p:sp>
        <p:nvSpPr>
          <p:cNvPr id="17" name="TextBox 16">
            <a:extLst>
              <a:ext uri="{FF2B5EF4-FFF2-40B4-BE49-F238E27FC236}">
                <a16:creationId xmlns:a16="http://schemas.microsoft.com/office/drawing/2014/main" id="{36738258-D71B-9F4D-AA5A-C224DD2A25A6}"/>
              </a:ext>
            </a:extLst>
          </p:cNvPr>
          <p:cNvSpPr txBox="1"/>
          <p:nvPr/>
        </p:nvSpPr>
        <p:spPr>
          <a:xfrm>
            <a:off x="871636" y="2986150"/>
            <a:ext cx="2157313"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venirNext LT Com Regular"/>
                <a:sym typeface="Avenir Next LT Com Regular"/>
              </a:rPr>
              <a:t>SMIDs: supportive trends</a:t>
            </a:r>
          </a:p>
        </p:txBody>
      </p:sp>
      <p:sp>
        <p:nvSpPr>
          <p:cNvPr id="40" name="Rounded Rectangle 39">
            <a:extLst>
              <a:ext uri="{FF2B5EF4-FFF2-40B4-BE49-F238E27FC236}">
                <a16:creationId xmlns:a16="http://schemas.microsoft.com/office/drawing/2014/main" id="{5A454125-EDAC-6BA1-8448-4358DD46B29D}"/>
              </a:ext>
            </a:extLst>
          </p:cNvPr>
          <p:cNvSpPr/>
          <p:nvPr/>
        </p:nvSpPr>
        <p:spPr>
          <a:xfrm>
            <a:off x="3257549" y="1466892"/>
            <a:ext cx="2600325" cy="280146"/>
          </a:xfrm>
          <a:prstGeom prst="roundRect">
            <a:avLst>
              <a:gd name="adj" fmla="val 17903"/>
            </a:avLst>
          </a:prstGeom>
          <a:solidFill>
            <a:srgbClr val="D1D6DA"/>
          </a:solid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137160" numCol="1" spcCol="38100" rtlCol="0" anchor="t" anchorCtr="0">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75000"/>
                    <a:lumOff val="25000"/>
                  </a:srgbClr>
                </a:solidFill>
                <a:effectLst/>
                <a:uLnTx/>
                <a:uFillTx/>
                <a:latin typeface="AvenirNext LT Com Regular" panose="020B0503020202020204" pitchFamily="34" charset="0"/>
                <a:sym typeface="Avenir Next LT Com Regular"/>
              </a:rPr>
              <a:t>Defend with dividends</a:t>
            </a:r>
          </a:p>
        </p:txBody>
      </p:sp>
      <p:sp>
        <p:nvSpPr>
          <p:cNvPr id="47" name="TextBox 46">
            <a:extLst>
              <a:ext uri="{FF2B5EF4-FFF2-40B4-BE49-F238E27FC236}">
                <a16:creationId xmlns:a16="http://schemas.microsoft.com/office/drawing/2014/main" id="{62DBA596-5A21-FF35-3744-7455BA507C20}"/>
              </a:ext>
            </a:extLst>
          </p:cNvPr>
          <p:cNvSpPr txBox="1"/>
          <p:nvPr/>
        </p:nvSpPr>
        <p:spPr>
          <a:xfrm>
            <a:off x="3781138" y="2237752"/>
            <a:ext cx="2167923"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6DA"/>
                </a:solidFill>
                <a:effectLst/>
                <a:uLnTx/>
                <a:uFillTx/>
                <a:latin typeface="AvenirNext LT Com Regular"/>
                <a:sym typeface="Avenir Next LT Com Regular"/>
              </a:rPr>
              <a:t>Policy beneficiaries</a:t>
            </a:r>
          </a:p>
        </p:txBody>
      </p:sp>
      <p:sp>
        <p:nvSpPr>
          <p:cNvPr id="6" name="TextBox 5">
            <a:extLst>
              <a:ext uri="{FF2B5EF4-FFF2-40B4-BE49-F238E27FC236}">
                <a16:creationId xmlns:a16="http://schemas.microsoft.com/office/drawing/2014/main" id="{4A22C729-FD29-0CCC-13B7-A4160E376631}"/>
              </a:ext>
            </a:extLst>
          </p:cNvPr>
          <p:cNvSpPr txBox="1"/>
          <p:nvPr/>
        </p:nvSpPr>
        <p:spPr>
          <a:xfrm>
            <a:off x="3781138" y="2612793"/>
            <a:ext cx="2572562"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6DA"/>
                </a:solidFill>
                <a:effectLst/>
                <a:uLnTx/>
                <a:uFillTx/>
                <a:latin typeface="AvenirNext LT Com Regular"/>
                <a:sym typeface="Avenir Next LT Com Regular"/>
              </a:rPr>
              <a:t>Yields know no borders</a:t>
            </a:r>
          </a:p>
        </p:txBody>
      </p:sp>
      <p:sp>
        <p:nvSpPr>
          <p:cNvPr id="8" name="TextBox 7">
            <a:extLst>
              <a:ext uri="{FF2B5EF4-FFF2-40B4-BE49-F238E27FC236}">
                <a16:creationId xmlns:a16="http://schemas.microsoft.com/office/drawing/2014/main" id="{BCF334B8-F086-F5A3-58FA-2D1B853510DC}"/>
              </a:ext>
            </a:extLst>
          </p:cNvPr>
          <p:cNvSpPr txBox="1"/>
          <p:nvPr/>
        </p:nvSpPr>
        <p:spPr>
          <a:xfrm>
            <a:off x="3781138" y="2989146"/>
            <a:ext cx="1774710"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6DA"/>
                </a:solidFill>
                <a:effectLst/>
                <a:uLnTx/>
                <a:uFillTx/>
                <a:latin typeface="AvenirNext LT Com Regular"/>
                <a:sym typeface="Avenir Next LT Com Regular"/>
              </a:rPr>
              <a:t>Financials, repriced</a:t>
            </a:r>
          </a:p>
        </p:txBody>
      </p:sp>
      <p:sp>
        <p:nvSpPr>
          <p:cNvPr id="41" name="Rounded Rectangle 40">
            <a:extLst>
              <a:ext uri="{FF2B5EF4-FFF2-40B4-BE49-F238E27FC236}">
                <a16:creationId xmlns:a16="http://schemas.microsoft.com/office/drawing/2014/main" id="{0F53AC06-E456-A1C5-8B29-DF390B0229C6}"/>
              </a:ext>
            </a:extLst>
          </p:cNvPr>
          <p:cNvSpPr/>
          <p:nvPr/>
        </p:nvSpPr>
        <p:spPr>
          <a:xfrm>
            <a:off x="6086474" y="1466153"/>
            <a:ext cx="2600325" cy="280146"/>
          </a:xfrm>
          <a:prstGeom prst="roundRect">
            <a:avLst>
              <a:gd name="adj" fmla="val 17903"/>
            </a:avLst>
          </a:prstGeom>
          <a:solidFill>
            <a:srgbClr val="D1D6DA"/>
          </a:solidFill>
          <a:ln w="12700" cap="flat">
            <a:solidFill>
              <a:schemeClr val="accent6">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137160" numCol="1" spcCol="38100" rtlCol="0" anchor="t" anchorCtr="0">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lumMod val="75000"/>
                    <a:lumOff val="25000"/>
                  </a:srgbClr>
                </a:solidFill>
                <a:effectLst/>
                <a:uLnTx/>
                <a:uFillTx/>
                <a:latin typeface="AvenirNext LT Com Regular" panose="020B0503020202020204" pitchFamily="34" charset="0"/>
                <a:sym typeface="Avenir Next LT Com Regular"/>
              </a:rPr>
              <a:t>Diversify with international </a:t>
            </a:r>
          </a:p>
        </p:txBody>
      </p:sp>
      <p:sp>
        <p:nvSpPr>
          <p:cNvPr id="57" name="TextBox 56">
            <a:extLst>
              <a:ext uri="{FF2B5EF4-FFF2-40B4-BE49-F238E27FC236}">
                <a16:creationId xmlns:a16="http://schemas.microsoft.com/office/drawing/2014/main" id="{02B412F1-840F-1AA9-B687-BC53D53F0279}"/>
              </a:ext>
            </a:extLst>
          </p:cNvPr>
          <p:cNvSpPr txBox="1"/>
          <p:nvPr/>
        </p:nvSpPr>
        <p:spPr>
          <a:xfrm>
            <a:off x="6605121" y="2222290"/>
            <a:ext cx="2443193"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6DA"/>
                </a:solidFill>
                <a:effectLst/>
                <a:uLnTx/>
                <a:uFillTx/>
                <a:latin typeface="AvenirNext LT Com Regular"/>
                <a:sym typeface="Avenir Next LT Com Regular"/>
              </a:rPr>
              <a:t>Europe’s fiscal reboot </a:t>
            </a:r>
          </a:p>
        </p:txBody>
      </p:sp>
      <p:sp>
        <p:nvSpPr>
          <p:cNvPr id="53" name="TextBox 52">
            <a:extLst>
              <a:ext uri="{FF2B5EF4-FFF2-40B4-BE49-F238E27FC236}">
                <a16:creationId xmlns:a16="http://schemas.microsoft.com/office/drawing/2014/main" id="{F32843CA-9BD5-7A91-A749-97637643A16E}"/>
              </a:ext>
            </a:extLst>
          </p:cNvPr>
          <p:cNvSpPr txBox="1"/>
          <p:nvPr/>
        </p:nvSpPr>
        <p:spPr>
          <a:xfrm>
            <a:off x="6605121" y="2616237"/>
            <a:ext cx="2167923" cy="215444"/>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6DA"/>
                </a:solidFill>
                <a:effectLst/>
                <a:uLnTx/>
                <a:uFillTx/>
                <a:latin typeface="AvenirNext LT Com Regular"/>
                <a:sym typeface="Avenir Next LT Com Regular"/>
              </a:rPr>
              <a:t>Japan’s value unlock</a:t>
            </a:r>
          </a:p>
        </p:txBody>
      </p:sp>
      <p:sp>
        <p:nvSpPr>
          <p:cNvPr id="55" name="TextBox 54">
            <a:extLst>
              <a:ext uri="{FF2B5EF4-FFF2-40B4-BE49-F238E27FC236}">
                <a16:creationId xmlns:a16="http://schemas.microsoft.com/office/drawing/2014/main" id="{AA1042AD-753A-A34F-A348-CF2A3BFE2877}"/>
              </a:ext>
            </a:extLst>
          </p:cNvPr>
          <p:cNvSpPr txBox="1"/>
          <p:nvPr/>
        </p:nvSpPr>
        <p:spPr>
          <a:xfrm>
            <a:off x="6605121" y="3010184"/>
            <a:ext cx="1880192" cy="430887"/>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6DA"/>
                </a:solidFill>
                <a:effectLst/>
                <a:uLnTx/>
                <a:uFillTx/>
                <a:latin typeface="AvenirNext LT Com Regular"/>
                <a:sym typeface="Avenir Next LT Com Regular"/>
              </a:rPr>
              <a:t>Idiosyncratic opportunities abound</a:t>
            </a:r>
          </a:p>
        </p:txBody>
      </p:sp>
      <p:sp>
        <p:nvSpPr>
          <p:cNvPr id="3" name="TextBox 2">
            <a:extLst>
              <a:ext uri="{FF2B5EF4-FFF2-40B4-BE49-F238E27FC236}">
                <a16:creationId xmlns:a16="http://schemas.microsoft.com/office/drawing/2014/main" id="{79FFC364-2268-07F6-DC3F-0C901F24A4F9}"/>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rPr>
              <a:t>THIRD-QUARTER 2025</a:t>
            </a:r>
          </a:p>
        </p:txBody>
      </p:sp>
      <p:sp>
        <p:nvSpPr>
          <p:cNvPr id="9" name="Slide Number Placeholder 3">
            <a:extLst>
              <a:ext uri="{FF2B5EF4-FFF2-40B4-BE49-F238E27FC236}">
                <a16:creationId xmlns:a16="http://schemas.microsoft.com/office/drawing/2014/main" id="{0BC6BE0C-F6BD-C379-B652-7A1DEA6D6D20}"/>
              </a:ext>
            </a:extLst>
          </p:cNvPr>
          <p:cNvSpPr>
            <a:spLocks noGrp="1"/>
          </p:cNvSpPr>
          <p:nvPr>
            <p:ph type="sldNum" sz="quarter" idx="11"/>
          </p:nvPr>
        </p:nvSpPr>
        <p:spPr>
          <a:xfrm>
            <a:off x="8181595" y="6521777"/>
            <a:ext cx="533735" cy="126509"/>
          </a:xfrm>
        </p:spPr>
        <p:txBody>
          <a:bodyPr/>
          <a:lstStyle>
            <a:lvl1pPr>
              <a:defRPr sz="800" baseline="0">
                <a:latin typeface="AvenirNext LT Com Regular" panose="020B0503020202020204" pitchFamily="34" charset="0"/>
              </a:defRPr>
            </a:lvl1pPr>
          </a:lstStyle>
          <a:p>
            <a:pPr marL="0" marR="0" lvl="0" indent="0" algn="r" defTabSz="228600" rtl="0" eaLnBrk="1" fontAlgn="auto" latinLnBrk="0" hangingPunct="0">
              <a:lnSpc>
                <a:spcPct val="110000"/>
              </a:lnSpc>
              <a:spcBef>
                <a:spcPts val="9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FFFFFF"/>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900"/>
                </a:spcBef>
                <a:spcAft>
                  <a:spcPts val="0"/>
                </a:spcAft>
                <a:buClrTx/>
                <a:buSzTx/>
                <a:buFontTx/>
                <a:buNone/>
                <a:tabLst/>
                <a:defRPr/>
              </a:pPr>
              <a:t>8</a:t>
            </a:fld>
            <a:endParaRPr kumimoji="0" lang="en-US" sz="800" b="0" i="0" u="none" strike="noStrike" kern="0" cap="none" spc="0" normalizeH="0" baseline="0" noProof="0" dirty="0">
              <a:ln>
                <a:noFill/>
              </a:ln>
              <a:solidFill>
                <a:srgbClr val="FFFFFF"/>
              </a:solidFill>
              <a:effectLst/>
              <a:uLnTx/>
              <a:uFillTx/>
              <a:latin typeface="AvenirNext LT Com Regular" panose="020B0503020202020204" pitchFamily="34" charset="0"/>
              <a:sym typeface="Avenir Next LT Com Regular"/>
            </a:endParaRPr>
          </a:p>
        </p:txBody>
      </p:sp>
      <p:sp>
        <p:nvSpPr>
          <p:cNvPr id="14" name="Oval 13">
            <a:extLst>
              <a:ext uri="{FF2B5EF4-FFF2-40B4-BE49-F238E27FC236}">
                <a16:creationId xmlns:a16="http://schemas.microsoft.com/office/drawing/2014/main" id="{785EDEAF-14D9-EE88-C6EE-D144CD0BCBC2}"/>
              </a:ext>
              <a:ext uri="{C183D7F6-B498-43B3-948B-1728B52AA6E4}">
                <adec:decorative xmlns:adec="http://schemas.microsoft.com/office/drawing/2017/decorative" val="1"/>
              </a:ext>
            </a:extLst>
          </p:cNvPr>
          <p:cNvSpPr/>
          <p:nvPr/>
        </p:nvSpPr>
        <p:spPr>
          <a:xfrm>
            <a:off x="440697" y="2252028"/>
            <a:ext cx="202339" cy="202339"/>
          </a:xfrm>
          <a:prstGeom prst="ellipse">
            <a:avLst/>
          </a:prstGeom>
          <a:solidFill>
            <a:srgbClr val="0B7DB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15" name="Oval 14">
            <a:extLst>
              <a:ext uri="{FF2B5EF4-FFF2-40B4-BE49-F238E27FC236}">
                <a16:creationId xmlns:a16="http://schemas.microsoft.com/office/drawing/2014/main" id="{F6079510-27D5-DD92-315B-D87A80E18EB2}"/>
              </a:ext>
              <a:ext uri="{C183D7F6-B498-43B3-948B-1728B52AA6E4}">
                <adec:decorative xmlns:adec="http://schemas.microsoft.com/office/drawing/2017/decorative" val="1"/>
              </a:ext>
            </a:extLst>
          </p:cNvPr>
          <p:cNvSpPr/>
          <p:nvPr/>
        </p:nvSpPr>
        <p:spPr>
          <a:xfrm>
            <a:off x="440697" y="2625898"/>
            <a:ext cx="202339" cy="202339"/>
          </a:xfrm>
          <a:prstGeom prst="ellipse">
            <a:avLst/>
          </a:prstGeom>
          <a:solidFill>
            <a:srgbClr val="0DB9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16" name="Oval 15">
            <a:extLst>
              <a:ext uri="{FF2B5EF4-FFF2-40B4-BE49-F238E27FC236}">
                <a16:creationId xmlns:a16="http://schemas.microsoft.com/office/drawing/2014/main" id="{DAA99000-D3DF-E99E-5E3C-70289B330D78}"/>
              </a:ext>
              <a:ext uri="{C183D7F6-B498-43B3-948B-1728B52AA6E4}">
                <adec:decorative xmlns:adec="http://schemas.microsoft.com/office/drawing/2017/decorative" val="1"/>
              </a:ext>
            </a:extLst>
          </p:cNvPr>
          <p:cNvSpPr/>
          <p:nvPr/>
        </p:nvSpPr>
        <p:spPr>
          <a:xfrm>
            <a:off x="440697" y="2999769"/>
            <a:ext cx="202339" cy="202339"/>
          </a:xfrm>
          <a:prstGeom prst="ellipse">
            <a:avLst/>
          </a:prstGeom>
          <a:solidFill>
            <a:srgbClr val="B6EAFF"/>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cxnSp>
        <p:nvCxnSpPr>
          <p:cNvPr id="7" name="Straight Connector 6">
            <a:extLst>
              <a:ext uri="{FF2B5EF4-FFF2-40B4-BE49-F238E27FC236}">
                <a16:creationId xmlns:a16="http://schemas.microsoft.com/office/drawing/2014/main" id="{D7F8DF6C-26D9-A2BB-ADAB-98803797BF5D}"/>
              </a:ext>
              <a:ext uri="{C183D7F6-B498-43B3-948B-1728B52AA6E4}">
                <adec:decorative xmlns:adec="http://schemas.microsoft.com/office/drawing/2017/decorative" val="1"/>
              </a:ext>
            </a:extLst>
          </p:cNvPr>
          <p:cNvCxnSpPr>
            <a:cxnSpLocks/>
            <a:endCxn id="39" idx="1"/>
          </p:cNvCxnSpPr>
          <p:nvPr/>
        </p:nvCxnSpPr>
        <p:spPr>
          <a:xfrm>
            <a:off x="0" y="1607704"/>
            <a:ext cx="428624" cy="0"/>
          </a:xfrm>
          <a:prstGeom prst="line">
            <a:avLst/>
          </a:prstGeom>
          <a:noFill/>
          <a:ln w="95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48" name="Oval 47">
            <a:extLst>
              <a:ext uri="{FF2B5EF4-FFF2-40B4-BE49-F238E27FC236}">
                <a16:creationId xmlns:a16="http://schemas.microsoft.com/office/drawing/2014/main" id="{207871D1-5246-893E-5304-7BABEABB4783}"/>
              </a:ext>
              <a:ext uri="{C183D7F6-B498-43B3-948B-1728B52AA6E4}">
                <adec:decorative xmlns:adec="http://schemas.microsoft.com/office/drawing/2017/decorative" val="1"/>
              </a:ext>
            </a:extLst>
          </p:cNvPr>
          <p:cNvSpPr/>
          <p:nvPr/>
        </p:nvSpPr>
        <p:spPr>
          <a:xfrm>
            <a:off x="3433590" y="2252028"/>
            <a:ext cx="201168" cy="201168"/>
          </a:xfrm>
          <a:prstGeom prst="ellipse">
            <a:avLst/>
          </a:prstGeom>
          <a:solidFill>
            <a:srgbClr val="16838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50" name="Oval 49">
            <a:extLst>
              <a:ext uri="{FF2B5EF4-FFF2-40B4-BE49-F238E27FC236}">
                <a16:creationId xmlns:a16="http://schemas.microsoft.com/office/drawing/2014/main" id="{0E90E59C-D084-D4B7-4C8D-CD79A8F69B85}"/>
              </a:ext>
              <a:ext uri="{C183D7F6-B498-43B3-948B-1728B52AA6E4}">
                <adec:decorative xmlns:adec="http://schemas.microsoft.com/office/drawing/2017/decorative" val="1"/>
              </a:ext>
            </a:extLst>
          </p:cNvPr>
          <p:cNvSpPr/>
          <p:nvPr/>
        </p:nvSpPr>
        <p:spPr>
          <a:xfrm>
            <a:off x="3433590" y="2619931"/>
            <a:ext cx="201168" cy="201168"/>
          </a:xfrm>
          <a:prstGeom prst="ellipse">
            <a:avLst/>
          </a:prstGeom>
          <a:solidFill>
            <a:srgbClr val="29CECC"/>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52" name="Oval 51">
            <a:extLst>
              <a:ext uri="{FF2B5EF4-FFF2-40B4-BE49-F238E27FC236}">
                <a16:creationId xmlns:a16="http://schemas.microsoft.com/office/drawing/2014/main" id="{0EACE9D6-8DBA-3F4C-E61F-82D05FEE50C9}"/>
              </a:ext>
              <a:ext uri="{C183D7F6-B498-43B3-948B-1728B52AA6E4}">
                <adec:decorative xmlns:adec="http://schemas.microsoft.com/office/drawing/2017/decorative" val="1"/>
              </a:ext>
            </a:extLst>
          </p:cNvPr>
          <p:cNvSpPr/>
          <p:nvPr/>
        </p:nvSpPr>
        <p:spPr>
          <a:xfrm>
            <a:off x="3433590" y="3000426"/>
            <a:ext cx="201168" cy="201168"/>
          </a:xfrm>
          <a:prstGeom prst="ellipse">
            <a:avLst/>
          </a:prstGeom>
          <a:solidFill>
            <a:srgbClr val="A1E8E8"/>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54" name="Oval 53">
            <a:extLst>
              <a:ext uri="{FF2B5EF4-FFF2-40B4-BE49-F238E27FC236}">
                <a16:creationId xmlns:a16="http://schemas.microsoft.com/office/drawing/2014/main" id="{2E0B0418-D275-2230-F52D-7E3782458990}"/>
              </a:ext>
              <a:ext uri="{C183D7F6-B498-43B3-948B-1728B52AA6E4}">
                <adec:decorative xmlns:adec="http://schemas.microsoft.com/office/drawing/2017/decorative" val="1"/>
              </a:ext>
            </a:extLst>
          </p:cNvPr>
          <p:cNvSpPr/>
          <p:nvPr/>
        </p:nvSpPr>
        <p:spPr>
          <a:xfrm>
            <a:off x="6259661" y="2239223"/>
            <a:ext cx="201168" cy="201168"/>
          </a:xfrm>
          <a:prstGeom prst="ellipse">
            <a:avLst/>
          </a:prstGeom>
          <a:solidFill>
            <a:srgbClr val="B42573"/>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56" name="Oval 55">
            <a:extLst>
              <a:ext uri="{FF2B5EF4-FFF2-40B4-BE49-F238E27FC236}">
                <a16:creationId xmlns:a16="http://schemas.microsoft.com/office/drawing/2014/main" id="{6A22D66D-7DF7-4432-3BB1-352FAF66C442}"/>
              </a:ext>
              <a:ext uri="{C183D7F6-B498-43B3-948B-1728B52AA6E4}">
                <adec:decorative xmlns:adec="http://schemas.microsoft.com/office/drawing/2017/decorative" val="1"/>
              </a:ext>
            </a:extLst>
          </p:cNvPr>
          <p:cNvSpPr/>
          <p:nvPr/>
        </p:nvSpPr>
        <p:spPr>
          <a:xfrm>
            <a:off x="6254250" y="2627069"/>
            <a:ext cx="201168" cy="201168"/>
          </a:xfrm>
          <a:prstGeom prst="ellipse">
            <a:avLst/>
          </a:prstGeom>
          <a:solidFill>
            <a:srgbClr val="E07CBD"/>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
        <p:nvSpPr>
          <p:cNvPr id="58" name="Oval 57">
            <a:extLst>
              <a:ext uri="{FF2B5EF4-FFF2-40B4-BE49-F238E27FC236}">
                <a16:creationId xmlns:a16="http://schemas.microsoft.com/office/drawing/2014/main" id="{6747FFE5-C2D1-DCD0-A7E9-0396A4C90AC1}"/>
              </a:ext>
              <a:ext uri="{C183D7F6-B498-43B3-948B-1728B52AA6E4}">
                <adec:decorative xmlns:adec="http://schemas.microsoft.com/office/drawing/2017/decorative" val="1"/>
              </a:ext>
            </a:extLst>
          </p:cNvPr>
          <p:cNvSpPr/>
          <p:nvPr/>
        </p:nvSpPr>
        <p:spPr>
          <a:xfrm>
            <a:off x="6253116" y="3000426"/>
            <a:ext cx="201168" cy="201168"/>
          </a:xfrm>
          <a:prstGeom prst="ellipse">
            <a:avLst/>
          </a:prstGeom>
          <a:solidFill>
            <a:srgbClr val="EFC6E4"/>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lvl="0" indent="0" algn="ctr" defTabSz="45718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venirNext LT Com Regular"/>
              <a:sym typeface="Avenir Next LT Com Regular"/>
            </a:endParaRPr>
          </a:p>
        </p:txBody>
      </p:sp>
    </p:spTree>
    <p:extLst>
      <p:ext uri="{BB962C8B-B14F-4D97-AF65-F5344CB8AC3E}">
        <p14:creationId xmlns:p14="http://schemas.microsoft.com/office/powerpoint/2010/main" val="325812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39E07-C488-45D9-E012-C91EE2E2A5F5}"/>
            </a:ext>
          </a:extLst>
        </p:cNvPr>
        <p:cNvGrpSpPr/>
        <p:nvPr/>
      </p:nvGrpSpPr>
      <p:grpSpPr>
        <a:xfrm>
          <a:off x="0" y="0"/>
          <a:ext cx="0" cy="0"/>
          <a:chOff x="0" y="0"/>
          <a:chExt cx="0" cy="0"/>
        </a:xfrm>
      </p:grpSpPr>
      <p:sp>
        <p:nvSpPr>
          <p:cNvPr id="27" name="Rounded Rectangle 26">
            <a:extLst>
              <a:ext uri="{FF2B5EF4-FFF2-40B4-BE49-F238E27FC236}">
                <a16:creationId xmlns:a16="http://schemas.microsoft.com/office/drawing/2014/main" id="{FEE59105-2242-33F2-B9C0-29D72C387716}"/>
              </a:ext>
            </a:extLst>
          </p:cNvPr>
          <p:cNvSpPr/>
          <p:nvPr/>
        </p:nvSpPr>
        <p:spPr>
          <a:xfrm>
            <a:off x="424278" y="116063"/>
            <a:ext cx="1414233" cy="184293"/>
          </a:xfrm>
          <a:prstGeom prst="roundRect">
            <a:avLst>
              <a:gd name="adj" fmla="val 17903"/>
            </a:avLst>
          </a:prstGeom>
          <a:solidFill>
            <a:srgbClr val="002F4F"/>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chorCtr="0">
            <a:noAutofit/>
          </a:bodyPr>
          <a:lstStyle/>
          <a:p>
            <a:pPr defTabSz="457189"/>
            <a:r>
              <a:rPr lang="en-US" sz="900" b="1" dirty="0">
                <a:solidFill>
                  <a:srgbClr val="FFFFFF"/>
                </a:solidFill>
                <a:latin typeface="AvenirNext LT Com Regular" panose="020B0503020202020204" pitchFamily="34" charset="0"/>
              </a:rPr>
              <a:t>Dynamic growth</a:t>
            </a:r>
          </a:p>
        </p:txBody>
      </p:sp>
      <p:sp>
        <p:nvSpPr>
          <p:cNvPr id="2" name="Title 1">
            <a:extLst>
              <a:ext uri="{FF2B5EF4-FFF2-40B4-BE49-F238E27FC236}">
                <a16:creationId xmlns:a16="http://schemas.microsoft.com/office/drawing/2014/main" id="{2202F44B-401B-2FCC-B179-A53B595B401B}"/>
              </a:ext>
            </a:extLst>
          </p:cNvPr>
          <p:cNvSpPr>
            <a:spLocks noGrp="1"/>
          </p:cNvSpPr>
          <p:nvPr>
            <p:ph type="title"/>
          </p:nvPr>
        </p:nvSpPr>
        <p:spPr/>
        <p:txBody>
          <a:bodyPr/>
          <a:lstStyle/>
          <a:p>
            <a:r>
              <a:rPr lang="en-US" dirty="0"/>
              <a:t>Multiple expansion among expensive companies may slow</a:t>
            </a:r>
          </a:p>
        </p:txBody>
      </p:sp>
      <p:sp>
        <p:nvSpPr>
          <p:cNvPr id="3" name="Text Placeholder 2">
            <a:extLst>
              <a:ext uri="{FF2B5EF4-FFF2-40B4-BE49-F238E27FC236}">
                <a16:creationId xmlns:a16="http://schemas.microsoft.com/office/drawing/2014/main" id="{DD4AFF5F-02A9-BF5F-EBD5-A9EB8D6DB744}"/>
              </a:ext>
            </a:extLst>
          </p:cNvPr>
          <p:cNvSpPr>
            <a:spLocks noGrp="1"/>
          </p:cNvSpPr>
          <p:nvPr>
            <p:ph type="body" sz="quarter" idx="15"/>
          </p:nvPr>
        </p:nvSpPr>
        <p:spPr>
          <a:xfrm>
            <a:off x="432054" y="948550"/>
            <a:ext cx="8286706" cy="571500"/>
          </a:xfrm>
        </p:spPr>
        <p:txBody>
          <a:bodyPr/>
          <a:lstStyle/>
          <a:p>
            <a:r>
              <a:rPr lang="en-US" dirty="0"/>
              <a:t>Meanwhile, the earnings landscape continues to shift</a:t>
            </a:r>
          </a:p>
        </p:txBody>
      </p:sp>
      <p:sp>
        <p:nvSpPr>
          <p:cNvPr id="50" name="TextBox 49">
            <a:extLst>
              <a:ext uri="{FF2B5EF4-FFF2-40B4-BE49-F238E27FC236}">
                <a16:creationId xmlns:a16="http://schemas.microsoft.com/office/drawing/2014/main" id="{2A404261-642B-48CD-F13C-E3803477EA4D}"/>
              </a:ext>
            </a:extLst>
          </p:cNvPr>
          <p:cNvSpPr txBox="1"/>
          <p:nvPr/>
        </p:nvSpPr>
        <p:spPr>
          <a:xfrm>
            <a:off x="432054" y="1667998"/>
            <a:ext cx="6403312" cy="169277"/>
          </a:xfrm>
          <a:prstGeom prst="rect">
            <a:avLst/>
          </a:prstGeom>
          <a:ln w="12700">
            <a:miter lim="400000"/>
          </a:ln>
        </p:spPr>
        <p:txBody>
          <a:bodyPr wrap="square" lIns="0" tIns="0" rIns="0" bIns="0" rtlCol="0">
            <a:spAutoFit/>
          </a:bodyPr>
          <a:lstStyle/>
          <a:p>
            <a:pPr algn="l"/>
            <a:r>
              <a:rPr lang="en-US" sz="1100" b="1" dirty="0">
                <a:latin typeface="+mj-lt"/>
              </a:rPr>
              <a:t>Forward P/E multiple of S&amp;P 500 Index highest and lowest valuation quintiles (sector neutral)</a:t>
            </a:r>
          </a:p>
        </p:txBody>
      </p:sp>
      <p:graphicFrame>
        <p:nvGraphicFramePr>
          <p:cNvPr id="37" name="Chart 36" descr="Need alt text">
            <a:extLst>
              <a:ext uri="{FF2B5EF4-FFF2-40B4-BE49-F238E27FC236}">
                <a16:creationId xmlns:a16="http://schemas.microsoft.com/office/drawing/2014/main" id="{79013613-1025-6B88-B01E-078EEB958EC9}"/>
              </a:ext>
            </a:extLst>
          </p:cNvPr>
          <p:cNvGraphicFramePr/>
          <p:nvPr/>
        </p:nvGraphicFramePr>
        <p:xfrm>
          <a:off x="432054" y="2055209"/>
          <a:ext cx="7308659" cy="3726996"/>
        </p:xfrm>
        <a:graphic>
          <a:graphicData uri="http://schemas.openxmlformats.org/drawingml/2006/chart">
            <c:chart xmlns:c="http://schemas.openxmlformats.org/drawingml/2006/chart" xmlns:r="http://schemas.openxmlformats.org/officeDocument/2006/relationships" r:id="rId2"/>
          </a:graphicData>
        </a:graphic>
      </p:graphicFrame>
      <p:sp>
        <p:nvSpPr>
          <p:cNvPr id="51" name="Footer Placeholder 4">
            <a:extLst>
              <a:ext uri="{FF2B5EF4-FFF2-40B4-BE49-F238E27FC236}">
                <a16:creationId xmlns:a16="http://schemas.microsoft.com/office/drawing/2014/main" id="{B529C162-BD0B-B6E7-8BA0-2E44CA8D36FC}"/>
              </a:ext>
            </a:extLst>
          </p:cNvPr>
          <p:cNvSpPr>
            <a:spLocks noGrp="1"/>
          </p:cNvSpPr>
          <p:nvPr>
            <p:ph type="ftr" sz="quarter" idx="10"/>
          </p:nvPr>
        </p:nvSpPr>
        <p:spPr>
          <a:xfrm>
            <a:off x="428624" y="5593492"/>
            <a:ext cx="4029076" cy="654908"/>
          </a:xfrm>
        </p:spPr>
        <p:txBody>
          <a:bodyPr/>
          <a:lstStyle/>
          <a:p>
            <a:pPr hangingPunct="1"/>
            <a:r>
              <a:rPr lang="en-US" dirty="0"/>
              <a:t>Source: Goldman Sachs. As of 9/30/25. P/E = price-to-earnings. </a:t>
            </a:r>
            <a:br>
              <a:rPr lang="en-US" dirty="0"/>
            </a:br>
            <a:r>
              <a:rPr lang="en-US" dirty="0"/>
              <a:t>The forward P/E represents the forward P/E multiple for the next fiscal year.</a:t>
            </a:r>
          </a:p>
        </p:txBody>
      </p:sp>
      <p:sp>
        <p:nvSpPr>
          <p:cNvPr id="6" name="Slide Number Placeholder 5">
            <a:extLst>
              <a:ext uri="{FF2B5EF4-FFF2-40B4-BE49-F238E27FC236}">
                <a16:creationId xmlns:a16="http://schemas.microsoft.com/office/drawing/2014/main" id="{25FADDA4-09CB-E1EC-F08E-A6EA3AD858CF}"/>
              </a:ext>
            </a:extLst>
          </p:cNvPr>
          <p:cNvSpPr>
            <a:spLocks noGrp="1"/>
          </p:cNvSpPr>
          <p:nvPr>
            <p:ph type="sldNum" sz="quarter" idx="11"/>
          </p:nvPr>
        </p:nvSpPr>
        <p:spPr/>
        <p:txBody>
          <a:bodyPr/>
          <a:lstStyle/>
          <a:p>
            <a:pPr>
              <a:lnSpc>
                <a:spcPct val="110000"/>
              </a:lnSpc>
              <a:spcBef>
                <a:spcPts val="900"/>
              </a:spcBef>
            </a:pPr>
            <a:fld id="{86CB4B4D-7CA3-9044-876B-883B54F8677D}" type="slidenum">
              <a:rPr lang="en-US" sz="800" smtClean="0"/>
              <a:pPr>
                <a:lnSpc>
                  <a:spcPct val="110000"/>
                </a:lnSpc>
                <a:spcBef>
                  <a:spcPts val="900"/>
                </a:spcBef>
              </a:pPr>
              <a:t>9</a:t>
            </a:fld>
            <a:endParaRPr lang="en-US" sz="800" dirty="0"/>
          </a:p>
        </p:txBody>
      </p:sp>
      <p:sp>
        <p:nvSpPr>
          <p:cNvPr id="28" name="TextBox 27">
            <a:extLst>
              <a:ext uri="{FF2B5EF4-FFF2-40B4-BE49-F238E27FC236}">
                <a16:creationId xmlns:a16="http://schemas.microsoft.com/office/drawing/2014/main" id="{A2C8E120-F81C-7EC6-E007-E3AA546E59A2}"/>
              </a:ext>
              <a:ext uri="{C183D7F6-B498-43B3-948B-1728B52AA6E4}">
                <adec:decorative xmlns:adec="http://schemas.microsoft.com/office/drawing/2017/decorative" val="1"/>
              </a:ext>
            </a:extLst>
          </p:cNvPr>
          <p:cNvSpPr txBox="1"/>
          <p:nvPr/>
        </p:nvSpPr>
        <p:spPr>
          <a:xfrm>
            <a:off x="2397889" y="131265"/>
            <a:ext cx="90579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AI mega cycle</a:t>
            </a:r>
          </a:p>
        </p:txBody>
      </p:sp>
      <p:sp>
        <p:nvSpPr>
          <p:cNvPr id="29" name="Oval 28">
            <a:extLst>
              <a:ext uri="{FF2B5EF4-FFF2-40B4-BE49-F238E27FC236}">
                <a16:creationId xmlns:a16="http://schemas.microsoft.com/office/drawing/2014/main" id="{425DD1CF-7F54-F625-A040-BFAD35ECC407}"/>
              </a:ext>
              <a:ext uri="{C183D7F6-B498-43B3-948B-1728B52AA6E4}">
                <adec:decorative xmlns:adec="http://schemas.microsoft.com/office/drawing/2017/decorative" val="1"/>
              </a:ext>
            </a:extLst>
          </p:cNvPr>
          <p:cNvSpPr/>
          <p:nvPr/>
        </p:nvSpPr>
        <p:spPr>
          <a:xfrm>
            <a:off x="2155777"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0" name="TextBox 29">
            <a:extLst>
              <a:ext uri="{FF2B5EF4-FFF2-40B4-BE49-F238E27FC236}">
                <a16:creationId xmlns:a16="http://schemas.microsoft.com/office/drawing/2014/main" id="{04D48E7E-3A0D-5C5A-1BBE-E52C6587C54D}"/>
              </a:ext>
              <a:ext uri="{C183D7F6-B498-43B3-948B-1728B52AA6E4}">
                <adec:decorative xmlns:adec="http://schemas.microsoft.com/office/drawing/2017/decorative" val="1"/>
              </a:ext>
            </a:extLst>
          </p:cNvPr>
          <p:cNvSpPr txBox="1"/>
          <p:nvPr/>
        </p:nvSpPr>
        <p:spPr>
          <a:xfrm>
            <a:off x="3731603" y="131265"/>
            <a:ext cx="1414233"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Health care innovation</a:t>
            </a:r>
          </a:p>
        </p:txBody>
      </p:sp>
      <p:sp>
        <p:nvSpPr>
          <p:cNvPr id="31" name="Oval 30">
            <a:extLst>
              <a:ext uri="{FF2B5EF4-FFF2-40B4-BE49-F238E27FC236}">
                <a16:creationId xmlns:a16="http://schemas.microsoft.com/office/drawing/2014/main" id="{F61A3661-D7BC-5B88-06F7-32FBE27216D0}"/>
              </a:ext>
              <a:ext uri="{C183D7F6-B498-43B3-948B-1728B52AA6E4}">
                <adec:decorative xmlns:adec="http://schemas.microsoft.com/office/drawing/2017/decorative" val="1"/>
              </a:ext>
            </a:extLst>
          </p:cNvPr>
          <p:cNvSpPr/>
          <p:nvPr/>
        </p:nvSpPr>
        <p:spPr>
          <a:xfrm>
            <a:off x="3489491"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2" name="Oval 31">
            <a:extLst>
              <a:ext uri="{FF2B5EF4-FFF2-40B4-BE49-F238E27FC236}">
                <a16:creationId xmlns:a16="http://schemas.microsoft.com/office/drawing/2014/main" id="{C49D5286-B161-F919-73CE-085A28255A37}"/>
              </a:ext>
              <a:ext uri="{C183D7F6-B498-43B3-948B-1728B52AA6E4}">
                <adec:decorative xmlns:adec="http://schemas.microsoft.com/office/drawing/2017/decorative" val="1"/>
              </a:ext>
            </a:extLst>
          </p:cNvPr>
          <p:cNvSpPr/>
          <p:nvPr/>
        </p:nvSpPr>
        <p:spPr>
          <a:xfrm>
            <a:off x="5286073" y="116769"/>
            <a:ext cx="182880" cy="182880"/>
          </a:xfrm>
          <a:prstGeom prst="ellipse">
            <a:avLst/>
          </a:prstGeom>
          <a:solidFill>
            <a:srgbClr val="D1D6DA"/>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189"/>
            <a:endParaRPr lang="en-US" sz="1600" dirty="0">
              <a:solidFill>
                <a:srgbClr val="FFFFFF"/>
              </a:solidFill>
              <a:effectLst>
                <a:outerShdw blurRad="38100" dist="12700" dir="5400000" rotWithShape="0">
                  <a:srgbClr val="000000">
                    <a:alpha val="50000"/>
                  </a:srgbClr>
                </a:outerShdw>
              </a:effectLst>
              <a:latin typeface="+mn-lt"/>
            </a:endParaRPr>
          </a:p>
        </p:txBody>
      </p:sp>
      <p:sp>
        <p:nvSpPr>
          <p:cNvPr id="33" name="TextBox 32">
            <a:extLst>
              <a:ext uri="{FF2B5EF4-FFF2-40B4-BE49-F238E27FC236}">
                <a16:creationId xmlns:a16="http://schemas.microsoft.com/office/drawing/2014/main" id="{0D6230EF-41E3-6410-A391-EF9D521DAFB3}"/>
              </a:ext>
              <a:ext uri="{C183D7F6-B498-43B3-948B-1728B52AA6E4}">
                <adec:decorative xmlns:adec="http://schemas.microsoft.com/office/drawing/2017/decorative" val="1"/>
              </a:ext>
            </a:extLst>
          </p:cNvPr>
          <p:cNvSpPr txBox="1"/>
          <p:nvPr/>
        </p:nvSpPr>
        <p:spPr>
          <a:xfrm>
            <a:off x="5547990" y="131265"/>
            <a:ext cx="1580895" cy="153888"/>
          </a:xfrm>
          <a:prstGeom prst="rect">
            <a:avLst/>
          </a:prstGeom>
          <a:ln w="12700">
            <a:miter lim="400000"/>
          </a:ln>
        </p:spPr>
        <p:txBody>
          <a:bodyPr wrap="square" lIns="0" tIns="0" rIns="0" bIns="0" rtlCol="0">
            <a:spAutoFit/>
          </a:bodyPr>
          <a:lstStyle/>
          <a:p>
            <a:pPr algn="l"/>
            <a:r>
              <a:rPr lang="en-US" sz="1000" dirty="0">
                <a:solidFill>
                  <a:srgbClr val="B7BEC2"/>
                </a:solidFill>
                <a:latin typeface="+mn-lt"/>
              </a:rPr>
              <a:t>SMIDs: supportive trends</a:t>
            </a:r>
          </a:p>
        </p:txBody>
      </p:sp>
      <p:sp>
        <p:nvSpPr>
          <p:cNvPr id="40" name="Oval 39">
            <a:extLst>
              <a:ext uri="{FF2B5EF4-FFF2-40B4-BE49-F238E27FC236}">
                <a16:creationId xmlns:a16="http://schemas.microsoft.com/office/drawing/2014/main" id="{A1BA83E8-EF37-751B-8DA0-37805510BD6E}"/>
              </a:ext>
              <a:ext uri="{C183D7F6-B498-43B3-948B-1728B52AA6E4}">
                <adec:decorative xmlns:adec="http://schemas.microsoft.com/office/drawing/2017/decorative" val="1"/>
              </a:ext>
            </a:extLst>
          </p:cNvPr>
          <p:cNvSpPr/>
          <p:nvPr/>
        </p:nvSpPr>
        <p:spPr>
          <a:xfrm>
            <a:off x="7199273" y="2978897"/>
            <a:ext cx="89054" cy="89054"/>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1" name="Oval 40">
            <a:extLst>
              <a:ext uri="{FF2B5EF4-FFF2-40B4-BE49-F238E27FC236}">
                <a16:creationId xmlns:a16="http://schemas.microsoft.com/office/drawing/2014/main" id="{00C9371E-3A46-B4A5-C550-AACD29258403}"/>
              </a:ext>
              <a:ext uri="{C183D7F6-B498-43B3-948B-1728B52AA6E4}">
                <adec:decorative xmlns:adec="http://schemas.microsoft.com/office/drawing/2017/decorative" val="1"/>
              </a:ext>
            </a:extLst>
          </p:cNvPr>
          <p:cNvSpPr/>
          <p:nvPr/>
        </p:nvSpPr>
        <p:spPr>
          <a:xfrm>
            <a:off x="7199273" y="4495918"/>
            <a:ext cx="89054" cy="89054"/>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2" name="TextBox 41">
            <a:extLst>
              <a:ext uri="{FF2B5EF4-FFF2-40B4-BE49-F238E27FC236}">
                <a16:creationId xmlns:a16="http://schemas.microsoft.com/office/drawing/2014/main" id="{CCDB36D8-7BCC-E5F0-3219-4316D5BF31BA}"/>
              </a:ext>
              <a:ext uri="{C183D7F6-B498-43B3-948B-1728B52AA6E4}">
                <adec:decorative xmlns:adec="http://schemas.microsoft.com/office/drawing/2017/decorative" val="1"/>
              </a:ext>
            </a:extLst>
          </p:cNvPr>
          <p:cNvSpPr txBox="1"/>
          <p:nvPr/>
        </p:nvSpPr>
        <p:spPr>
          <a:xfrm>
            <a:off x="7319382" y="2622809"/>
            <a:ext cx="1195162" cy="492443"/>
          </a:xfrm>
          <a:prstGeom prst="rect">
            <a:avLst/>
          </a:prstGeom>
          <a:ln w="12700">
            <a:miter lim="400000"/>
          </a:ln>
        </p:spPr>
        <p:txBody>
          <a:bodyPr wrap="square" lIns="0" tIns="0" rIns="0" bIns="0" rtlCol="0">
            <a:spAutoFit/>
          </a:bodyPr>
          <a:lstStyle/>
          <a:p>
            <a:pPr algn="l"/>
            <a:r>
              <a:rPr lang="en-US" sz="1000" dirty="0">
                <a:solidFill>
                  <a:schemeClr val="tx1">
                    <a:lumMod val="65000"/>
                    <a:lumOff val="35000"/>
                  </a:schemeClr>
                </a:solidFill>
                <a:latin typeface="AvenirNext LT Com Regular" panose="020B0503020202020204" pitchFamily="34" charset="0"/>
              </a:rPr>
              <a:t>Highest valuation quintile</a:t>
            </a:r>
            <a:br>
              <a:rPr lang="en-US" sz="1000" b="1" dirty="0">
                <a:solidFill>
                  <a:schemeClr val="tx2"/>
                </a:solidFill>
                <a:latin typeface="AvenirNext LT Com Regular" panose="020B0503020202020204" pitchFamily="34" charset="0"/>
              </a:rPr>
            </a:br>
            <a:r>
              <a:rPr lang="en-US" sz="1200" b="1" dirty="0">
                <a:solidFill>
                  <a:schemeClr val="tx2"/>
                </a:solidFill>
                <a:latin typeface="AvenirNext LT Com Regular" panose="020B0503020202020204" pitchFamily="34" charset="0"/>
              </a:rPr>
              <a:t>29x </a:t>
            </a:r>
            <a:r>
              <a:rPr lang="en-US" sz="1000" dirty="0">
                <a:solidFill>
                  <a:schemeClr val="tx1">
                    <a:lumMod val="65000"/>
                    <a:lumOff val="35000"/>
                  </a:schemeClr>
                </a:solidFill>
                <a:latin typeface="AvenirNext LT Com Regular" panose="020B0503020202020204" pitchFamily="34" charset="0"/>
              </a:rPr>
              <a:t>(Current)</a:t>
            </a:r>
            <a:r>
              <a:rPr lang="en-US" sz="1000" b="1" dirty="0">
                <a:solidFill>
                  <a:schemeClr val="tx2"/>
                </a:solidFill>
                <a:latin typeface="AvenirNext LT Com Regular" panose="020B0503020202020204" pitchFamily="34" charset="0"/>
              </a:rPr>
              <a:t> </a:t>
            </a:r>
          </a:p>
        </p:txBody>
      </p:sp>
      <p:sp>
        <p:nvSpPr>
          <p:cNvPr id="43" name="TextBox 42">
            <a:extLst>
              <a:ext uri="{FF2B5EF4-FFF2-40B4-BE49-F238E27FC236}">
                <a16:creationId xmlns:a16="http://schemas.microsoft.com/office/drawing/2014/main" id="{BAD08127-D8CC-AF06-DD9F-5286B5A3789A}"/>
              </a:ext>
              <a:ext uri="{C183D7F6-B498-43B3-948B-1728B52AA6E4}">
                <adec:decorative xmlns:adec="http://schemas.microsoft.com/office/drawing/2017/decorative" val="1"/>
              </a:ext>
            </a:extLst>
          </p:cNvPr>
          <p:cNvSpPr txBox="1"/>
          <p:nvPr/>
        </p:nvSpPr>
        <p:spPr>
          <a:xfrm>
            <a:off x="7328216" y="4092529"/>
            <a:ext cx="1241000" cy="492443"/>
          </a:xfrm>
          <a:prstGeom prst="rect">
            <a:avLst/>
          </a:prstGeom>
          <a:ln w="12700">
            <a:miter lim="400000"/>
          </a:ln>
        </p:spPr>
        <p:txBody>
          <a:bodyPr wrap="square" lIns="0" tIns="0" rIns="0" bIns="0" rtlCol="0">
            <a:spAutoFit/>
          </a:bodyPr>
          <a:lstStyle/>
          <a:p>
            <a:pPr algn="l"/>
            <a:r>
              <a:rPr lang="en-US" sz="1000" dirty="0">
                <a:solidFill>
                  <a:schemeClr val="tx1">
                    <a:lumMod val="65000"/>
                    <a:lumOff val="35000"/>
                  </a:schemeClr>
                </a:solidFill>
                <a:latin typeface="AvenirNext LT Com Regular" panose="020B0503020202020204" pitchFamily="34" charset="0"/>
              </a:rPr>
              <a:t>Lowest valuation quintile</a:t>
            </a:r>
            <a:br>
              <a:rPr lang="en-US" sz="1000" b="1" dirty="0">
                <a:solidFill>
                  <a:schemeClr val="accent1"/>
                </a:solidFill>
                <a:latin typeface="AvenirNext LT Com Regular" panose="020B0503020202020204" pitchFamily="34" charset="0"/>
              </a:rPr>
            </a:br>
            <a:r>
              <a:rPr lang="en-US" sz="1200" b="1" dirty="0">
                <a:solidFill>
                  <a:schemeClr val="accent1"/>
                </a:solidFill>
                <a:latin typeface="AvenirNext LT Com Regular" panose="020B0503020202020204" pitchFamily="34" charset="0"/>
              </a:rPr>
              <a:t>11x</a:t>
            </a:r>
            <a:r>
              <a:rPr lang="en-US" sz="1000" b="1" dirty="0">
                <a:solidFill>
                  <a:schemeClr val="accent1"/>
                </a:solidFill>
                <a:latin typeface="AvenirNext LT Com Regular" panose="020B0503020202020204" pitchFamily="34" charset="0"/>
              </a:rPr>
              <a:t> </a:t>
            </a:r>
            <a:r>
              <a:rPr lang="en-US" sz="1000" dirty="0">
                <a:solidFill>
                  <a:schemeClr val="tx1">
                    <a:lumMod val="65000"/>
                    <a:lumOff val="35000"/>
                  </a:schemeClr>
                </a:solidFill>
                <a:latin typeface="AvenirNext LT Com Regular" panose="020B0503020202020204" pitchFamily="34" charset="0"/>
              </a:rPr>
              <a:t>(Current)</a:t>
            </a:r>
          </a:p>
        </p:txBody>
      </p:sp>
      <p:sp>
        <p:nvSpPr>
          <p:cNvPr id="44" name="TextBox 43">
            <a:extLst>
              <a:ext uri="{FF2B5EF4-FFF2-40B4-BE49-F238E27FC236}">
                <a16:creationId xmlns:a16="http://schemas.microsoft.com/office/drawing/2014/main" id="{CCAD90A7-9585-2C3E-7F75-7D854B0BF0EE}"/>
              </a:ext>
              <a:ext uri="{C183D7F6-B498-43B3-948B-1728B52AA6E4}">
                <adec:decorative xmlns:adec="http://schemas.microsoft.com/office/drawing/2017/decorative" val="1"/>
              </a:ext>
            </a:extLst>
          </p:cNvPr>
          <p:cNvSpPr txBox="1"/>
          <p:nvPr/>
        </p:nvSpPr>
        <p:spPr>
          <a:xfrm>
            <a:off x="6365353" y="3864051"/>
            <a:ext cx="878447" cy="169277"/>
          </a:xfrm>
          <a:prstGeom prst="rect">
            <a:avLst/>
          </a:prstGeom>
          <a:ln w="12700">
            <a:miter lim="400000"/>
          </a:ln>
        </p:spPr>
        <p:txBody>
          <a:bodyPr wrap="none" lIns="0" tIns="0" rIns="0" bIns="0" rtlCol="0">
            <a:spAutoFit/>
          </a:bodyPr>
          <a:lstStyle/>
          <a:p>
            <a:r>
              <a:rPr lang="en-US" sz="1100" b="1" dirty="0">
                <a:solidFill>
                  <a:schemeClr val="accent1">
                    <a:lumMod val="50000"/>
                  </a:schemeClr>
                </a:solidFill>
                <a:latin typeface="AvenirNext LT Com Regular" panose="020B0503020202020204" pitchFamily="34" charset="0"/>
              </a:rPr>
              <a:t>Average: 20x</a:t>
            </a:r>
          </a:p>
        </p:txBody>
      </p:sp>
      <p:grpSp>
        <p:nvGrpSpPr>
          <p:cNvPr id="45" name="Group 44">
            <a:extLst>
              <a:ext uri="{FF2B5EF4-FFF2-40B4-BE49-F238E27FC236}">
                <a16:creationId xmlns:a16="http://schemas.microsoft.com/office/drawing/2014/main" id="{7B8559E8-A11A-9EE7-1E59-811163F033A2}"/>
              </a:ext>
              <a:ext uri="{C183D7F6-B498-43B3-948B-1728B52AA6E4}">
                <adec:decorative xmlns:adec="http://schemas.microsoft.com/office/drawing/2017/decorative" val="1"/>
              </a:ext>
            </a:extLst>
          </p:cNvPr>
          <p:cNvGrpSpPr/>
          <p:nvPr/>
        </p:nvGrpSpPr>
        <p:grpSpPr>
          <a:xfrm>
            <a:off x="5547990" y="4705845"/>
            <a:ext cx="1006395" cy="439394"/>
            <a:chOff x="9520310" y="5051425"/>
            <a:chExt cx="1006395" cy="439394"/>
          </a:xfrm>
        </p:grpSpPr>
        <p:sp>
          <p:nvSpPr>
            <p:cNvPr id="46" name="TextBox 45">
              <a:extLst>
                <a:ext uri="{FF2B5EF4-FFF2-40B4-BE49-F238E27FC236}">
                  <a16:creationId xmlns:a16="http://schemas.microsoft.com/office/drawing/2014/main" id="{BEA2A98F-0C7D-6026-D642-988E81E43F8E}"/>
                </a:ext>
              </a:extLst>
            </p:cNvPr>
            <p:cNvSpPr txBox="1"/>
            <p:nvPr/>
          </p:nvSpPr>
          <p:spPr>
            <a:xfrm>
              <a:off x="9648258" y="5321542"/>
              <a:ext cx="878447"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Average: 10x</a:t>
              </a:r>
            </a:p>
          </p:txBody>
        </p:sp>
        <p:grpSp>
          <p:nvGrpSpPr>
            <p:cNvPr id="47" name="Group 46">
              <a:extLst>
                <a:ext uri="{FF2B5EF4-FFF2-40B4-BE49-F238E27FC236}">
                  <a16:creationId xmlns:a16="http://schemas.microsoft.com/office/drawing/2014/main" id="{8471F085-9507-A72B-01DF-00F833F70087}"/>
                </a:ext>
              </a:extLst>
            </p:cNvPr>
            <p:cNvGrpSpPr/>
            <p:nvPr/>
          </p:nvGrpSpPr>
          <p:grpSpPr>
            <a:xfrm>
              <a:off x="9520310" y="5051425"/>
              <a:ext cx="108262" cy="357930"/>
              <a:chOff x="9520310" y="5051425"/>
              <a:chExt cx="108262" cy="357930"/>
            </a:xfrm>
          </p:grpSpPr>
          <p:cxnSp>
            <p:nvCxnSpPr>
              <p:cNvPr id="48" name="Straight Connector 47">
                <a:extLst>
                  <a:ext uri="{FF2B5EF4-FFF2-40B4-BE49-F238E27FC236}">
                    <a16:creationId xmlns:a16="http://schemas.microsoft.com/office/drawing/2014/main" id="{00E66C1D-FDD3-8EE8-69A7-1890D4510D6E}"/>
                  </a:ext>
                </a:extLst>
              </p:cNvPr>
              <p:cNvCxnSpPr>
                <a:cxnSpLocks/>
              </p:cNvCxnSpPr>
              <p:nvPr/>
            </p:nvCxnSpPr>
            <p:spPr>
              <a:xfrm>
                <a:off x="9523485" y="5051425"/>
                <a:ext cx="0" cy="357930"/>
              </a:xfrm>
              <a:prstGeom prst="line">
                <a:avLst/>
              </a:prstGeom>
              <a:noFill/>
              <a:ln w="9525" cap="flat">
                <a:solidFill>
                  <a:srgbClr val="005F9E"/>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4BEA3A68-371E-FDAD-8F1E-C7CD996CD24D}"/>
                  </a:ext>
                </a:extLst>
              </p:cNvPr>
              <p:cNvCxnSpPr>
                <a:cxnSpLocks/>
              </p:cNvCxnSpPr>
              <p:nvPr/>
            </p:nvCxnSpPr>
            <p:spPr>
              <a:xfrm>
                <a:off x="9520310" y="5406180"/>
                <a:ext cx="108262" cy="0"/>
              </a:xfrm>
              <a:prstGeom prst="line">
                <a:avLst/>
              </a:prstGeom>
              <a:noFill/>
              <a:ln w="9525" cap="flat">
                <a:solidFill>
                  <a:srgbClr val="005F9E"/>
                </a:solidFill>
                <a:prstDash val="solid"/>
                <a:miter lim="400000"/>
              </a:ln>
              <a:effectLst/>
              <a:sp3d/>
            </p:spPr>
            <p:style>
              <a:lnRef idx="0">
                <a:scrgbClr r="0" g="0" b="0"/>
              </a:lnRef>
              <a:fillRef idx="0">
                <a:scrgbClr r="0" g="0" b="0"/>
              </a:fillRef>
              <a:effectRef idx="0">
                <a:scrgbClr r="0" g="0" b="0"/>
              </a:effectRef>
              <a:fontRef idx="none"/>
            </p:style>
          </p:cxnSp>
        </p:grpSp>
      </p:grpSp>
      <p:sp>
        <p:nvSpPr>
          <p:cNvPr id="7" name="TextBox 6">
            <a:extLst>
              <a:ext uri="{FF2B5EF4-FFF2-40B4-BE49-F238E27FC236}">
                <a16:creationId xmlns:a16="http://schemas.microsoft.com/office/drawing/2014/main" id="{593863AE-DD91-FAE6-5F9F-430CBE348D3C}"/>
              </a:ext>
            </a:extLst>
          </p:cNvPr>
          <p:cNvSpPr txBox="1"/>
          <p:nvPr/>
        </p:nvSpPr>
        <p:spPr>
          <a:xfrm>
            <a:off x="428673" y="6486689"/>
            <a:ext cx="5627855" cy="123111"/>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EQUITY INSIGHTS </a:t>
            </a:r>
            <a:r>
              <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rPr>
              <a:t>THIRD-QUARTER 2025</a:t>
            </a:r>
          </a:p>
        </p:txBody>
      </p:sp>
    </p:spTree>
    <p:extLst>
      <p:ext uri="{BB962C8B-B14F-4D97-AF65-F5344CB8AC3E}">
        <p14:creationId xmlns:p14="http://schemas.microsoft.com/office/powerpoint/2010/main" val="409593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G-Designer">
  <a:themeElements>
    <a:clrScheme name="CG-designer-color-theme">
      <a:dk1>
        <a:srgbClr val="000000"/>
      </a:dk1>
      <a:lt1>
        <a:srgbClr val="FFFFFF"/>
      </a:lt1>
      <a:dk2>
        <a:srgbClr val="003866"/>
      </a:dk2>
      <a:lt2>
        <a:srgbClr val="9DA6AA"/>
      </a:lt2>
      <a:accent1>
        <a:srgbClr val="005E9D"/>
      </a:accent1>
      <a:accent2>
        <a:srgbClr val="0C7AB7"/>
      </a:accent2>
      <a:accent3>
        <a:srgbClr val="009CDB"/>
      </a:accent3>
      <a:accent4>
        <a:srgbClr val="05ADA8"/>
      </a:accent4>
      <a:accent5>
        <a:srgbClr val="0E6361"/>
      </a:accent5>
      <a:accent6>
        <a:srgbClr val="B32373"/>
      </a:accent6>
      <a:hlink>
        <a:srgbClr val="0070C0"/>
      </a:hlink>
      <a:folHlink>
        <a:srgbClr val="00B0F0"/>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91440" tIns="91440" rIns="91440" bIns="91440" numCol="1" spcCol="38100" rtlCol="0" anchor="ctr">
        <a:no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defRPr>
        </a:defPPr>
      </a:lstStyle>
      <a:style>
        <a:lnRef idx="0">
          <a:scrgbClr r="0" g="0" b="0"/>
        </a:lnRef>
        <a:fillRef idx="0">
          <a:scrgbClr r="0" g="0" b="0"/>
        </a:fillRef>
        <a:effectRef idx="0">
          <a:scrgbClr r="0" g="0" b="0"/>
        </a:effectRef>
        <a:fontRef idx="none"/>
      </a:style>
    </a:spDef>
    <a:lnDef>
      <a:spPr>
        <a:noFill/>
        <a:ln w="9525" cap="flat">
          <a:solidFill>
            <a:schemeClr val="tx1"/>
          </a:solidFill>
          <a:prstDash val="solid"/>
          <a:miter lim="400000"/>
        </a:ln>
        <a:effectLst/>
        <a:sp3d/>
      </a:spPr>
      <a:bodyPr/>
      <a:lstStyle/>
      <a:style>
        <a:lnRef idx="0">
          <a:scrgbClr r="0" g="0" b="0"/>
        </a:lnRef>
        <a:fillRef idx="0">
          <a:scrgbClr r="0" g="0" b="0"/>
        </a:fillRef>
        <a:effectRef idx="0">
          <a:scrgbClr r="0" g="0" b="0"/>
        </a:effectRef>
        <a:fontRef idx="none"/>
      </a:style>
    </a:lnDef>
    <a:txDef>
      <a:spPr>
        <a:ln w="12700">
          <a:miter lim="400000"/>
        </a:ln>
      </a:spPr>
      <a:bodyPr wrap="square" lIns="0" tIns="0" rIns="0" bIns="0" rtlCol="0">
        <a:spAutoFit/>
      </a:bodyPr>
      <a:lstStyle>
        <a:defPPr>
          <a:defRPr sz="1400" b="1" dirty="0" err="1" smtClean="0">
            <a:latin typeface="+mn-lt"/>
          </a:defRPr>
        </a:defPPr>
      </a:lstStyle>
    </a:txDef>
  </a:objectDefaults>
  <a:extraClrSchemeLst/>
  <a:extLst>
    <a:ext uri="{05A4C25C-085E-4340-85A3-A5531E510DB2}">
      <thm15:themeFamily xmlns:thm15="http://schemas.microsoft.com/office/thememl/2012/main" name="2025_CG_PPTX_designer_template.potx" id="{65AB3A22-5EA6-9F47-AE01-4C93B119968C}" vid="{EED4F699-D5D6-2D46-897E-B10248A31765}"/>
    </a:ext>
  </a:extLst>
</a:theme>
</file>

<file path=ppt/theme/theme2.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39F"/>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CG color test palette">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0BE73450D5242AA7ED5868CCF1226" ma:contentTypeVersion="18" ma:contentTypeDescription="Create a new document." ma:contentTypeScope="" ma:versionID="ab87238b9faf052385fbd6c534a577a4">
  <xsd:schema xmlns:xsd="http://www.w3.org/2001/XMLSchema" xmlns:xs="http://www.w3.org/2001/XMLSchema" xmlns:p="http://schemas.microsoft.com/office/2006/metadata/properties" xmlns:ns1="http://schemas.microsoft.com/sharepoint/v3" xmlns:ns2="c257844c-f01a-4b16-9e9d-47f8064fba8d" xmlns:ns4="b24324c4-24bc-4213-8a84-6cbae40312d2" targetNamespace="http://schemas.microsoft.com/office/2006/metadata/properties" ma:root="true" ma:fieldsID="f791c13493f00a56f2ef97670efd7997" ns1:_="" ns2:_="" ns4:_="">
    <xsd:import namespace="http://schemas.microsoft.com/sharepoint/v3"/>
    <xsd:import namespace="c257844c-f01a-4b16-9e9d-47f8064fba8d"/>
    <xsd:import namespace="b24324c4-24bc-4213-8a84-6cbae40312d2"/>
    <xsd:element name="properties">
      <xsd:complexType>
        <xsd:sequence>
          <xsd:element name="documentManagement">
            <xsd:complexType>
              <xsd:all>
                <xsd:element ref="ns2:Channel" minOccurs="0"/>
                <xsd:element ref="ns2:Description0" minOccurs="0"/>
                <xsd:element ref="ns1:PublishingContact" minOccurs="0"/>
                <xsd:element ref="ns2:SourceID" minOccurs="0"/>
                <xsd:element ref="ns4:SharedWithUsers" minOccurs="0"/>
                <xsd:element ref="ns4:SharedWithDetails"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6" nillable="true" ma:displayName="Contact"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57844c-f01a-4b16-9e9d-47f8064fba8d" elementFormDefault="qualified">
    <xsd:import namespace="http://schemas.microsoft.com/office/2006/documentManagement/types"/>
    <xsd:import namespace="http://schemas.microsoft.com/office/infopath/2007/PartnerControls"/>
    <xsd:element name="Channel" ma:index="4" nillable="true" ma:displayName="Channel" ma:format="RadioButtons" ma:internalName="Channel" ma:readOnly="false">
      <xsd:simpleType>
        <xsd:restriction base="dms:Choice">
          <xsd:enumeration value="Print"/>
          <xsd:enumeration value="Web"/>
          <xsd:enumeration value="Mobile"/>
          <xsd:enumeration value="Other"/>
        </xsd:restriction>
      </xsd:simpleType>
    </xsd:element>
    <xsd:element name="Description0" ma:index="5" nillable="true" ma:displayName="Description" ma:internalName="Description0" ma:readOnly="false">
      <xsd:simpleType>
        <xsd:restriction base="dms:Note">
          <xsd:maxLength value="255"/>
        </xsd:restriction>
      </xsd:simpleType>
    </xsd:element>
    <xsd:element name="SourceID" ma:index="12" nillable="true" ma:displayName="SourceID" ma:internalName="SourceID">
      <xsd:simpleType>
        <xsd:restriction base="dms:Number"/>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4324c4-24bc-4213-8a84-6cbae40312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Contact xmlns="http://schemas.microsoft.com/sharepoint/v3">
      <UserInfo>
        <DisplayName/>
        <AccountId xsi:nil="true"/>
        <AccountType/>
      </UserInfo>
    </PublishingContact>
    <Channel xmlns="c257844c-f01a-4b16-9e9d-47f8064fba8d" xsi:nil="true"/>
    <Description0 xmlns="c257844c-f01a-4b16-9e9d-47f8064fba8d" xsi:nil="true"/>
    <SourceID xmlns="c257844c-f01a-4b16-9e9d-47f8064fba8d" xsi:nil="true"/>
  </documentManagement>
</p:properties>
</file>

<file path=customXml/itemProps1.xml><?xml version="1.0" encoding="utf-8"?>
<ds:datastoreItem xmlns:ds="http://schemas.openxmlformats.org/officeDocument/2006/customXml" ds:itemID="{8AECED87-4192-40CE-A034-2BB9D703B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57844c-f01a-4b16-9e9d-47f8064fba8d"/>
    <ds:schemaRef ds:uri="b24324c4-24bc-4213-8a84-6cbae40312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F4062-D387-4565-89C7-2F6EE7C58CCA}">
  <ds:schemaRefs>
    <ds:schemaRef ds:uri="http://schemas.microsoft.com/sharepoint/v3/contenttype/forms"/>
  </ds:schemaRefs>
</ds:datastoreItem>
</file>

<file path=customXml/itemProps3.xml><?xml version="1.0" encoding="utf-8"?>
<ds:datastoreItem xmlns:ds="http://schemas.openxmlformats.org/officeDocument/2006/customXml" ds:itemID="{C43FB921-50B7-4423-A2D6-76FC7478F5A1}">
  <ds:schemaRefs>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metadata/properties"/>
    <ds:schemaRef ds:uri="e203b30b-b9f7-4f11-9b38-cf28dff0c31f"/>
    <ds:schemaRef ds:uri="http://schemas.microsoft.com/office/2006/documentManagement/types"/>
    <ds:schemaRef ds:uri="http://schemas.microsoft.com/sharepoint/v3"/>
    <ds:schemaRef ds:uri="10582c33-69c9-4774-acaf-6f9b161f4888"/>
    <ds:schemaRef ds:uri="http://www.w3.org/XML/1998/namespace"/>
    <ds:schemaRef ds:uri="http://purl.org/dc/dcmitype/"/>
    <ds:schemaRef ds:uri="c257844c-f01a-4b16-9e9d-47f8064fba8d"/>
  </ds:schemaRefs>
</ds:datastoreItem>
</file>

<file path=docProps/app.xml><?xml version="1.0" encoding="utf-8"?>
<Properties xmlns="http://schemas.openxmlformats.org/officeDocument/2006/extended-properties" xmlns:vt="http://schemas.openxmlformats.org/officeDocument/2006/docPropsVTypes">
  <Template>CG-Designer</Template>
  <TotalTime>31079</TotalTime>
  <Words>7586</Words>
  <Application>Microsoft Office PowerPoint</Application>
  <PresentationFormat>Letter Paper (8.5x11 in)</PresentationFormat>
  <Paragraphs>982</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Avenir Next LT Com Regular</vt:lpstr>
      <vt:lpstr>AvenirNext LT Com Medium</vt:lpstr>
      <vt:lpstr>AvenirNext LT Com Regular</vt:lpstr>
      <vt:lpstr>CG-Designer</vt:lpstr>
      <vt:lpstr>The great global rebalance:  New opportunities in broadening markets </vt:lpstr>
      <vt:lpstr>Introduction</vt:lpstr>
      <vt:lpstr>Market insights</vt:lpstr>
      <vt:lpstr>Advisors rethink passive exposure amid U.S. equity concentration</vt:lpstr>
      <vt:lpstr>Markets continue to broaden</vt:lpstr>
      <vt:lpstr>Valuations are elevated but supported by expected profit growth</vt:lpstr>
      <vt:lpstr>U.S. dollar softening</vt:lpstr>
      <vt:lpstr>Equity themes</vt:lpstr>
      <vt:lpstr>Multiple expansion among expensive companies may slow</vt:lpstr>
      <vt:lpstr>A framework for investing in the AI opportunity set</vt:lpstr>
      <vt:lpstr>AI build-out ushering boom in capex spending</vt:lpstr>
      <vt:lpstr>Drug breakthroughs could usher in health care golden age</vt:lpstr>
      <vt:lpstr>Small- and midcap equities (SMIDs) enjoy tailwinds</vt:lpstr>
      <vt:lpstr>Equity themes</vt:lpstr>
      <vt:lpstr>Global dividends rose to record levels in early 2025</vt:lpstr>
      <vt:lpstr>Dividends may be relevant for the first time in decades</vt:lpstr>
      <vt:lpstr>Recent tax cuts could be supportive of dividends</vt:lpstr>
      <vt:lpstr>Potential advantages of looking abroad for yield</vt:lpstr>
      <vt:lpstr>Dividend tailwinds for European banks</vt:lpstr>
      <vt:lpstr>Equity themes</vt:lpstr>
      <vt:lpstr>Global earnings forecasts are bullish</vt:lpstr>
      <vt:lpstr>European equities boosted by defense spending</vt:lpstr>
      <vt:lpstr>Earnings back to shareholders: Fundamentals drive capital return</vt:lpstr>
      <vt:lpstr>Globally flexible, active managers can take advantage of  company-specific opportunities in international markets</vt:lpstr>
      <vt:lpstr>Bullish outlook for emerging markets economies</vt:lpstr>
      <vt:lpstr>The global leaders of today may not be leaders of tomorrow</vt:lpstr>
      <vt:lpstr>Glossary</vt:lpstr>
      <vt:lpstr>Glossary (continued)</vt:lpstr>
      <vt:lpstr>Glossary (continued)</vt:lpstr>
      <vt:lpstr>Glossary (continued)</vt:lpstr>
      <vt:lpstr>Important information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Sonia Brown (SOMB)</dc:creator>
  <cp:keywords>Template, 2025, PowerPoint</cp:keywords>
  <dc:description/>
  <cp:lastModifiedBy>Frank Contreras Jr (FRJC)</cp:lastModifiedBy>
  <cp:revision>95</cp:revision>
  <cp:lastPrinted>2025-10-17T19:35:35Z</cp:lastPrinted>
  <dcterms:created xsi:type="dcterms:W3CDTF">2025-08-25T19:06:32Z</dcterms:created>
  <dcterms:modified xsi:type="dcterms:W3CDTF">2025-10-23T22:08:40Z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0x0101003360BE73450D5242AA7ED5868CCF1226</vt:lpwstr>
  </property>
  <property fmtid="{D5CDD505-2E9C-101B-9397-08002B2CF9AE}" pid="3" name="_dlc_DocIdItemGuid">
    <vt:lpwstr>874b914f-09e7-4cda-b606-e78f7103f967</vt:lpwstr>
  </property>
</Properties>
</file>