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handoutMasterIdLst>
    <p:handoutMasterId r:id="rId40"/>
  </p:handoutMasterIdLst>
  <p:sldIdLst>
    <p:sldId id="317" r:id="rId5"/>
    <p:sldId id="281" r:id="rId6"/>
    <p:sldId id="320" r:id="rId7"/>
    <p:sldId id="319" r:id="rId8"/>
    <p:sldId id="274" r:id="rId9"/>
    <p:sldId id="347" r:id="rId10"/>
    <p:sldId id="301" r:id="rId11"/>
    <p:sldId id="350" r:id="rId12"/>
    <p:sldId id="351" r:id="rId13"/>
    <p:sldId id="323" r:id="rId14"/>
    <p:sldId id="325" r:id="rId15"/>
    <p:sldId id="322" r:id="rId16"/>
    <p:sldId id="326" r:id="rId17"/>
    <p:sldId id="358" r:id="rId18"/>
    <p:sldId id="328" r:id="rId19"/>
    <p:sldId id="329" r:id="rId20"/>
    <p:sldId id="330" r:id="rId21"/>
    <p:sldId id="359" r:id="rId22"/>
    <p:sldId id="332" r:id="rId23"/>
    <p:sldId id="333" r:id="rId24"/>
    <p:sldId id="361" r:id="rId25"/>
    <p:sldId id="362" r:id="rId26"/>
    <p:sldId id="336" r:id="rId27"/>
    <p:sldId id="360" r:id="rId28"/>
    <p:sldId id="338" r:id="rId29"/>
    <p:sldId id="339" r:id="rId30"/>
    <p:sldId id="352" r:id="rId31"/>
    <p:sldId id="335" r:id="rId32"/>
    <p:sldId id="356" r:id="rId33"/>
    <p:sldId id="293" r:id="rId34"/>
    <p:sldId id="341" r:id="rId35"/>
    <p:sldId id="349" r:id="rId36"/>
    <p:sldId id="343" r:id="rId37"/>
    <p:sldId id="344" r:id="rId38"/>
  </p:sldIdLst>
  <p:sldSz cx="12192000" cy="6858000"/>
  <p:notesSz cx="7315200" cy="9601200"/>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9pPr>
  </p:defaultTextStyle>
  <p:extLst>
    <p:ext uri="{EFAFB233-063F-42B5-8137-9DF3F51BA10A}">
      <p15:sldGuideLst xmlns:p15="http://schemas.microsoft.com/office/powerpoint/2012/main">
        <p15:guide id="1" orient="horz" pos="2160" userDrawn="1">
          <p15:clr>
            <a:srgbClr val="A4A3A4"/>
          </p15:clr>
        </p15:guide>
        <p15:guide id="2" pos="554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Sakamoto" initials="JS" lastIdx="2" clrIdx="0"/>
  <p:cmAuthor id="2" name="James Sakamoto" initials="JS [2]" lastIdx="1" clrIdx="1"/>
  <p:cmAuthor id="3" name="James Sakamoto" initials="JS [3]" lastIdx="1" clrIdx="2"/>
  <p:cmAuthor id="4" name="James Sakamoto" initials="JS [4]" lastIdx="1" clrIdx="3"/>
  <p:cmAuthor id="5" name="James Sakamoto" initials="JS [5]" lastIdx="1" clrIdx="4"/>
  <p:cmAuthor id="6" name="James Sakamoto" initials="JS [6]" lastIdx="1" clrIdx="5"/>
  <p:cmAuthor id="7" name="James Sakamoto" initials="JS [7]" lastIdx="1" clrIdx="6"/>
  <p:cmAuthor id="8" name="James Sakamoto" initials="JS [8]" lastIdx="1" clrIdx="7"/>
  <p:cmAuthor id="9" name="James Sakamoto" initials="JS [9]" lastIdx="1" clrIdx="8"/>
  <p:cmAuthor id="10" name="James Sakamoto" initials="JS [10]" lastIdx="1" clrIdx="9"/>
  <p:cmAuthor id="11" name="James Sakamoto" initials="JS [11]" lastIdx="1" clrIdx="10"/>
  <p:cmAuthor id="12" name="James Sakamoto" initials="JS [12]" lastIdx="1" clrIdx="11"/>
  <p:cmAuthor id="13" name="James Sakamoto" initials="JS [13]" lastIdx="1" clrIdx="12"/>
  <p:cmAuthor id="14" name="James Sakamoto" initials="JS [14]" lastIdx="1" clrIdx="13"/>
  <p:cmAuthor id="15" name="James Sakamoto" initials="JS [15]" lastIdx="1" clrIdx="14"/>
  <p:cmAuthor id="16" name="James Sakamoto" initials="JS [16]" lastIdx="1" clrIdx="15"/>
  <p:cmAuthor id="17" name="James Sakamoto" initials="JS [17]" lastIdx="1" clrIdx="16"/>
  <p:cmAuthor id="18" name="James Sakamoto" initials="JS [18]" lastIdx="1" clrIdx="17"/>
  <p:cmAuthor id="19" name="James Sakamoto" initials="JS [19]" lastIdx="1" clrIdx="18"/>
  <p:cmAuthor id="20" name="James Sakamoto" initials="JS [20]" lastIdx="1" clrIdx="19"/>
  <p:cmAuthor id="21" name="James Sakamoto" initials="JS [21]" lastIdx="1" clrIdx="20"/>
  <p:cmAuthor id="22" name="James Sakamoto" initials="JS [22]" lastIdx="1" clrIdx="21"/>
  <p:cmAuthor id="23" name="Alisa Wolf" initials="AW" lastIdx="9" clrIdx="22"/>
  <p:cmAuthor id="24" name="Frederick Jr." initials="FJ" lastIdx="1" clrIdx="23">
    <p:extLst>
      <p:ext uri="{19B8F6BF-5375-455C-9EA6-DF929625EA0E}">
        <p15:presenceInfo xmlns:p15="http://schemas.microsoft.com/office/powerpoint/2012/main" userId="Frederick J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0F0F0"/>
    <a:srgbClr val="005C93"/>
    <a:srgbClr val="0998D5"/>
    <a:srgbClr val="004273"/>
    <a:srgbClr val="404040"/>
    <a:srgbClr val="678A95"/>
    <a:srgbClr val="8FADB2"/>
    <a:srgbClr val="00AEA9"/>
    <a:srgbClr val="039BDC"/>
    <a:srgbClr val="0055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ff" i="off">
        <a:font>
          <a:latin typeface="Capital Group Sans"/>
          <a:ea typeface="Capital Group Sans"/>
          <a:cs typeface="Capital Group Sans"/>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EFF1F3"/>
          </a:solidFill>
        </a:fill>
      </a:tcStyle>
    </a:band2H>
    <a:firstCol>
      <a:tcTxStyle b="off" i="off">
        <a:font>
          <a:latin typeface="Capital Group Sans"/>
          <a:ea typeface="Capital Group Sans"/>
          <a:cs typeface="Capital Group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Capital Group Sans"/>
          <a:ea typeface="Capital Group Sans"/>
          <a:cs typeface="Capital Group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Capital Group Sans"/>
          <a:ea typeface="Capital Group Sans"/>
          <a:cs typeface="Capital Group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 styleId="{C7B018BB-80A7-4F77-B60F-C8B233D01FF8}" styleName="">
    <a:tblBg/>
    <a:wholeTbl>
      <a:tcTxStyle>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1DB100"/>
          </a:solidFill>
        </a:fill>
      </a:tcStyle>
    </a:firstCol>
    <a:lastRow>
      <a:tcTxStyle>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2394938"/>
              <a:satOff val="-28078"/>
              <a:lumOff val="-30405"/>
            </a:schemeClr>
          </a:solidFill>
        </a:fill>
      </a:tcStyle>
    </a:firstCol>
    <a:la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575724"/>
              <a:satOff val="56070"/>
              <a:lumOff val="-30294"/>
            </a:schemeClr>
          </a:solidFill>
        </a:fill>
      </a:tcStyle>
    </a:firstCol>
    <a:lastRow>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4D8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7370" autoAdjust="0"/>
    <p:restoredTop sz="93447" autoAdjust="0"/>
  </p:normalViewPr>
  <p:slideViewPr>
    <p:cSldViewPr snapToGrid="0">
      <p:cViewPr>
        <p:scale>
          <a:sx n="75" d="100"/>
          <a:sy n="75" d="100"/>
        </p:scale>
        <p:origin x="412" y="-336"/>
      </p:cViewPr>
      <p:guideLst>
        <p:guide orient="horz" pos="2160"/>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60" d="100"/>
          <a:sy n="60" d="100"/>
        </p:scale>
        <p:origin x="3178" y="6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uzia Borah (SPTFAB)" userId="d401d95b-c8d7-4eff-8e34-b349aac6acad" providerId="ADAL" clId="{7D7B8CC7-C40D-464B-8393-47C3AD70FA05}"/>
    <pc:docChg chg="undo custSel modSld">
      <pc:chgData name="Fauzia Borah (SPTFAB)" userId="d401d95b-c8d7-4eff-8e34-b349aac6acad" providerId="ADAL" clId="{7D7B8CC7-C40D-464B-8393-47C3AD70FA05}" dt="2026-06-24T07:35:15.488" v="33" actId="552"/>
      <pc:docMkLst>
        <pc:docMk/>
      </pc:docMkLst>
      <pc:sldChg chg="addSp delSp modSp mod">
        <pc:chgData name="Fauzia Borah (SPTFAB)" userId="d401d95b-c8d7-4eff-8e34-b349aac6acad" providerId="ADAL" clId="{7D7B8CC7-C40D-464B-8393-47C3AD70FA05}" dt="2026-06-24T07:35:15.488" v="33" actId="552"/>
        <pc:sldMkLst>
          <pc:docMk/>
          <pc:sldMk cId="1809692613" sldId="317"/>
        </pc:sldMkLst>
        <pc:spChg chg="add mod ord">
          <ac:chgData name="Fauzia Borah (SPTFAB)" userId="d401d95b-c8d7-4eff-8e34-b349aac6acad" providerId="ADAL" clId="{7D7B8CC7-C40D-464B-8393-47C3AD70FA05}" dt="2026-06-19T10:21:30.011" v="22" actId="33553"/>
          <ac:spMkLst>
            <pc:docMk/>
            <pc:sldMk cId="1809692613" sldId="317"/>
            <ac:spMk id="4" creationId="{420BA4E3-723B-0675-9240-BD0370B716D7}"/>
          </ac:spMkLst>
        </pc:spChg>
        <pc:spChg chg="add mod ord">
          <ac:chgData name="Fauzia Borah (SPTFAB)" userId="d401d95b-c8d7-4eff-8e34-b349aac6acad" providerId="ADAL" clId="{7D7B8CC7-C40D-464B-8393-47C3AD70FA05}" dt="2026-06-24T07:35:15.488" v="33" actId="552"/>
          <ac:spMkLst>
            <pc:docMk/>
            <pc:sldMk cId="1809692613" sldId="317"/>
            <ac:spMk id="5" creationId="{EF2E79A0-88C2-3C27-F781-496D5850C8D9}"/>
          </ac:spMkLst>
        </pc:spChg>
        <pc:spChg chg="mod">
          <ac:chgData name="Fauzia Borah (SPTFAB)" userId="d401d95b-c8d7-4eff-8e34-b349aac6acad" providerId="ADAL" clId="{7D7B8CC7-C40D-464B-8393-47C3AD70FA05}" dt="2026-06-24T07:35:15.488" v="33" actId="552"/>
          <ac:spMkLst>
            <pc:docMk/>
            <pc:sldMk cId="1809692613" sldId="317"/>
            <ac:spMk id="10" creationId="{AE33EF7C-50AB-B3A1-F493-055F8471158C}"/>
          </ac:spMkLst>
        </pc:spChg>
        <pc:picChg chg="ord">
          <ac:chgData name="Fauzia Borah (SPTFAB)" userId="d401d95b-c8d7-4eff-8e34-b349aac6acad" providerId="ADAL" clId="{7D7B8CC7-C40D-464B-8393-47C3AD70FA05}" dt="2026-06-19T09:23:55.867" v="0" actId="13244"/>
          <ac:picMkLst>
            <pc:docMk/>
            <pc:sldMk cId="1809692613" sldId="317"/>
            <ac:picMk id="3" creationId="{1A3AF2B0-5C8A-CB94-6CF4-80D34C52BDA5}"/>
          </ac:picMkLst>
        </pc:picChg>
      </pc:sldChg>
      <pc:sldChg chg="modSp mod">
        <pc:chgData name="Fauzia Borah (SPTFAB)" userId="d401d95b-c8d7-4eff-8e34-b349aac6acad" providerId="ADAL" clId="{7D7B8CC7-C40D-464B-8393-47C3AD70FA05}" dt="2026-06-24T07:34:39.309" v="32" actId="20577"/>
        <pc:sldMkLst>
          <pc:docMk/>
          <pc:sldMk cId="819894391" sldId="330"/>
        </pc:sldMkLst>
        <pc:spChg chg="mod">
          <ac:chgData name="Fauzia Borah (SPTFAB)" userId="d401d95b-c8d7-4eff-8e34-b349aac6acad" providerId="ADAL" clId="{7D7B8CC7-C40D-464B-8393-47C3AD70FA05}" dt="2026-06-24T07:34:39.309" v="32" actId="20577"/>
          <ac:spMkLst>
            <pc:docMk/>
            <pc:sldMk cId="819894391" sldId="330"/>
            <ac:spMk id="20" creationId="{8617C190-BB83-4E19-BAFF-F417CC475FC7}"/>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capgroup-my.sharepoint.com/personal/sptfab_capgroup_com/Documents/Documents/Unloack%20a%20world%20of%20posibilities/Backup/Client/Progress%20Through%20a%20Challenging%20Time%20Frame_TRIAD%20529-A_2025%201231_DATA_18%20yr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capgroup-my.sharepoint.com/personal/sptfab_capgroup_com/Documents/Documents/Unloack%20a%20world%20of%20posibilities/Backup/Client/Progress%20Through%20a%20Challenging%20Time%20Frame_TRIAD%20529-F2_2025%201231_DATA_18%20yr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924184952225481E-2"/>
          <c:y val="2.3292260234300061E-2"/>
          <c:w val="0.97392489417604022"/>
          <c:h val="0.86573991611218659"/>
        </c:manualLayout>
      </c:layout>
      <c:barChart>
        <c:barDir val="col"/>
        <c:grouping val="clustered"/>
        <c:varyColors val="0"/>
        <c:ser>
          <c:idx val="0"/>
          <c:order val="0"/>
          <c:tx>
            <c:strRef>
              <c:f>Sheet1!$B$1</c:f>
              <c:strCache>
                <c:ptCount val="1"/>
                <c:pt idx="0">
                  <c:v>2026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Capital Group Sans" panose="02000503000000020004"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2-year public (in-state)</c:v>
                </c:pt>
                <c:pt idx="1">
                  <c:v>4-year public (in-state)</c:v>
                </c:pt>
                <c:pt idx="2">
                  <c:v>4-year public (out-of-state)</c:v>
                </c:pt>
                <c:pt idx="3">
                  <c:v>Private university</c:v>
                </c:pt>
                <c:pt idx="4">
                  <c:v>Ivy League university</c:v>
                </c:pt>
              </c:strCache>
            </c:strRef>
          </c:cat>
          <c:val>
            <c:numRef>
              <c:f>Sheet1!$B$2:$B$6</c:f>
              <c:numCache>
                <c:formatCode>"$"#,##0_);[Red]\("$"#,##0\)</c:formatCode>
                <c:ptCount val="5"/>
                <c:pt idx="0">
                  <c:v>45915</c:v>
                </c:pt>
                <c:pt idx="1">
                  <c:v>96536</c:v>
                </c:pt>
                <c:pt idx="2">
                  <c:v>129967</c:v>
                </c:pt>
                <c:pt idx="3">
                  <c:v>200965</c:v>
                </c:pt>
                <c:pt idx="4">
                  <c:v>397468</c:v>
                </c:pt>
              </c:numCache>
            </c:numRef>
          </c:val>
          <c:extLst>
            <c:ext xmlns:c16="http://schemas.microsoft.com/office/drawing/2014/chart" uri="{C3380CC4-5D6E-409C-BE32-E72D297353CC}">
              <c16:uniqueId val="{00000000-902D-4C53-A75C-5CF3F525241E}"/>
            </c:ext>
          </c:extLst>
        </c:ser>
        <c:ser>
          <c:idx val="1"/>
          <c:order val="1"/>
          <c:tx>
            <c:strRef>
              <c:f>Sheet1!$C$1</c:f>
              <c:strCache>
                <c:ptCount val="1"/>
                <c:pt idx="0">
                  <c:v>2043</c:v>
                </c:pt>
              </c:strCache>
            </c:strRef>
          </c:tx>
          <c:spPr>
            <a:solidFill>
              <a:schemeClr val="tx2"/>
            </a:solidFill>
            <a:ln>
              <a:noFill/>
            </a:ln>
            <a:effectLst/>
          </c:spPr>
          <c:invertIfNegative val="0"/>
          <c:dLbls>
            <c:dLbl>
              <c:idx val="0"/>
              <c:tx>
                <c:rich>
                  <a:bodyPr/>
                  <a:lstStyle/>
                  <a:p>
                    <a:fld id="{65414198-891F-457B-8E4E-CAA7507125E5}" type="VALUE">
                      <a:rPr lang="en-US">
                        <a:solidFill>
                          <a:schemeClr val="tx2"/>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02D-4C53-A75C-5CF3F525241E}"/>
                </c:ext>
              </c:extLst>
            </c:dLbl>
            <c:dLbl>
              <c:idx val="1"/>
              <c:tx>
                <c:rich>
                  <a:bodyPr/>
                  <a:lstStyle/>
                  <a:p>
                    <a:fld id="{6D35BE20-2B88-4CD9-9792-9C878B29ABA0}" type="VALUE">
                      <a:rPr lang="en-US">
                        <a:solidFill>
                          <a:schemeClr val="tx2"/>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902D-4C53-A75C-5CF3F525241E}"/>
                </c:ext>
              </c:extLst>
            </c:dLbl>
            <c:dLbl>
              <c:idx val="2"/>
              <c:tx>
                <c:rich>
                  <a:bodyPr/>
                  <a:lstStyle/>
                  <a:p>
                    <a:fld id="{896BA10D-6767-4351-BDFE-D8757B2030A3}" type="VALUE">
                      <a:rPr lang="en-US">
                        <a:solidFill>
                          <a:schemeClr val="tx2"/>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02D-4C53-A75C-5CF3F525241E}"/>
                </c:ext>
              </c:extLst>
            </c:dLbl>
            <c:dLbl>
              <c:idx val="3"/>
              <c:tx>
                <c:rich>
                  <a:bodyPr/>
                  <a:lstStyle/>
                  <a:p>
                    <a:fld id="{0B12FD77-6CC6-41BA-9AD8-3305695C85EC}" type="VALUE">
                      <a:rPr lang="en-US">
                        <a:solidFill>
                          <a:schemeClr val="tx2"/>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02D-4C53-A75C-5CF3F525241E}"/>
                </c:ext>
              </c:extLst>
            </c:dLbl>
            <c:dLbl>
              <c:idx val="4"/>
              <c:tx>
                <c:rich>
                  <a:bodyPr/>
                  <a:lstStyle/>
                  <a:p>
                    <a:fld id="{2BA7F065-17B2-462D-AFC3-200EB754EE5E}" type="VALUE">
                      <a:rPr lang="en-US">
                        <a:solidFill>
                          <a:schemeClr val="tx2"/>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02D-4C53-A75C-5CF3F52524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Capital Group Sans" panose="02000503000000020004"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2-year public (in-state)</c:v>
                </c:pt>
                <c:pt idx="1">
                  <c:v>4-year public (in-state)</c:v>
                </c:pt>
                <c:pt idx="2">
                  <c:v>4-year public (out-of-state)</c:v>
                </c:pt>
                <c:pt idx="3">
                  <c:v>Private university</c:v>
                </c:pt>
                <c:pt idx="4">
                  <c:v>Ivy League university</c:v>
                </c:pt>
              </c:strCache>
            </c:strRef>
          </c:cat>
          <c:val>
            <c:numRef>
              <c:f>Sheet1!$C$2:$C$6</c:f>
              <c:numCache>
                <c:formatCode>"$"#,##0_);[Red]\("$"#,##0\)</c:formatCode>
                <c:ptCount val="5"/>
                <c:pt idx="0">
                  <c:v>105238</c:v>
                </c:pt>
                <c:pt idx="1">
                  <c:v>221263</c:v>
                </c:pt>
                <c:pt idx="2">
                  <c:v>297887</c:v>
                </c:pt>
                <c:pt idx="3">
                  <c:v>460616</c:v>
                </c:pt>
                <c:pt idx="4">
                  <c:v>911004</c:v>
                </c:pt>
              </c:numCache>
            </c:numRef>
          </c:val>
          <c:extLst>
            <c:ext xmlns:c16="http://schemas.microsoft.com/office/drawing/2014/chart" uri="{C3380CC4-5D6E-409C-BE32-E72D297353CC}">
              <c16:uniqueId val="{00000006-902D-4C53-A75C-5CF3F525241E}"/>
            </c:ext>
          </c:extLst>
        </c:ser>
        <c:dLbls>
          <c:showLegendKey val="0"/>
          <c:showVal val="0"/>
          <c:showCatName val="0"/>
          <c:showSerName val="0"/>
          <c:showPercent val="0"/>
          <c:showBubbleSize val="0"/>
        </c:dLbls>
        <c:gapWidth val="63"/>
        <c:overlap val="-27"/>
        <c:axId val="1155968464"/>
        <c:axId val="1120308368"/>
      </c:barChart>
      <c:catAx>
        <c:axId val="115596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Capital Group Sans" panose="02000503000000020004" pitchFamily="2" charset="0"/>
                <a:ea typeface="+mn-ea"/>
                <a:cs typeface="+mn-cs"/>
              </a:defRPr>
            </a:pPr>
            <a:endParaRPr lang="en-US"/>
          </a:p>
        </c:txPr>
        <c:crossAx val="1120308368"/>
        <c:crosses val="autoZero"/>
        <c:auto val="1"/>
        <c:lblAlgn val="ctr"/>
        <c:lblOffset val="100"/>
        <c:noMultiLvlLbl val="0"/>
      </c:catAx>
      <c:valAx>
        <c:axId val="1120308368"/>
        <c:scaling>
          <c:orientation val="minMax"/>
        </c:scaling>
        <c:delete val="1"/>
        <c:axPos val="l"/>
        <c:numFmt formatCode="&quot;$&quot;#,##0_);[Red]\(&quot;$&quot;#,##0\)" sourceLinked="1"/>
        <c:majorTickMark val="none"/>
        <c:minorTickMark val="none"/>
        <c:tickLblPos val="nextTo"/>
        <c:crossAx val="11559684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348849567578399E-2"/>
          <c:y val="4.7817733051350599E-2"/>
          <c:w val="0.94530230086484301"/>
          <c:h val="0.83868248967328096"/>
        </c:manualLayout>
      </c:layout>
      <c:barChart>
        <c:barDir val="col"/>
        <c:grouping val="stacked"/>
        <c:varyColors val="0"/>
        <c:ser>
          <c:idx val="0"/>
          <c:order val="0"/>
          <c:tx>
            <c:strRef>
              <c:f>Sheet1!$B$1</c:f>
              <c:strCache>
                <c:ptCount val="1"/>
                <c:pt idx="0">
                  <c:v>Series 1</c:v>
                </c:pt>
              </c:strCache>
            </c:strRef>
          </c:tx>
          <c:spPr>
            <a:solidFill>
              <a:srgbClr val="007878"/>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13D7-4CC2-BB53-41DA840F793B}"/>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2-BEB3-DA48-BA7E-C106313DE70C}"/>
              </c:ext>
            </c:extLst>
          </c:dPt>
          <c:cat>
            <c:strRef>
              <c:f>Sheet1!$A$2:$A$3</c:f>
              <c:strCache>
                <c:ptCount val="2"/>
                <c:pt idx="0">
                  <c:v>Save</c:v>
                </c:pt>
                <c:pt idx="1">
                  <c:v>Borrow</c:v>
                </c:pt>
              </c:strCache>
            </c:strRef>
          </c:cat>
          <c:val>
            <c:numRef>
              <c:f>Sheet1!$B$2:$B$3</c:f>
              <c:numCache>
                <c:formatCode>General</c:formatCode>
                <c:ptCount val="2"/>
                <c:pt idx="0">
                  <c:v>25000</c:v>
                </c:pt>
                <c:pt idx="1">
                  <c:v>25000</c:v>
                </c:pt>
              </c:numCache>
            </c:numRef>
          </c:val>
          <c:extLst>
            <c:ext xmlns:c16="http://schemas.microsoft.com/office/drawing/2014/chart" uri="{C3380CC4-5D6E-409C-BE32-E72D297353CC}">
              <c16:uniqueId val="{00000002-13D7-4CC2-BB53-41DA840F793B}"/>
            </c:ext>
          </c:extLst>
        </c:ser>
        <c:ser>
          <c:idx val="1"/>
          <c:order val="1"/>
          <c:tx>
            <c:strRef>
              <c:f>Sheet1!$C$1</c:f>
              <c:strCache>
                <c:ptCount val="1"/>
                <c:pt idx="0">
                  <c:v>Series 2</c:v>
                </c:pt>
              </c:strCache>
            </c:strRef>
          </c:tx>
          <c:spPr>
            <a:solidFill>
              <a:schemeClr val="accent3"/>
            </a:solidFill>
            <a:ln>
              <a:noFill/>
            </a:ln>
            <a:effectLst/>
          </c:spPr>
          <c:invertIfNegative val="0"/>
          <c:dPt>
            <c:idx val="1"/>
            <c:invertIfNegative val="0"/>
            <c:bubble3D val="0"/>
            <c:spPr>
              <a:solidFill>
                <a:srgbClr val="007F6D"/>
              </a:solidFill>
              <a:ln>
                <a:noFill/>
              </a:ln>
              <a:effectLst/>
            </c:spPr>
            <c:extLst>
              <c:ext xmlns:c16="http://schemas.microsoft.com/office/drawing/2014/chart" uri="{C3380CC4-5D6E-409C-BE32-E72D297353CC}">
                <c16:uniqueId val="{00000004-C108-43B5-BB61-E40308FA9F0E}"/>
              </c:ext>
            </c:extLst>
          </c:dPt>
          <c:cat>
            <c:strRef>
              <c:f>Sheet1!$A$2:$A$3</c:f>
              <c:strCache>
                <c:ptCount val="2"/>
                <c:pt idx="0">
                  <c:v>Save</c:v>
                </c:pt>
                <c:pt idx="1">
                  <c:v>Borrow</c:v>
                </c:pt>
              </c:strCache>
            </c:strRef>
          </c:cat>
          <c:val>
            <c:numRef>
              <c:f>Sheet1!$C$2:$C$3</c:f>
              <c:numCache>
                <c:formatCode>General</c:formatCode>
                <c:ptCount val="2"/>
                <c:pt idx="0">
                  <c:v>0</c:v>
                </c:pt>
                <c:pt idx="1">
                  <c:v>8360</c:v>
                </c:pt>
              </c:numCache>
            </c:numRef>
          </c:val>
          <c:extLst>
            <c:ext xmlns:c16="http://schemas.microsoft.com/office/drawing/2014/chart" uri="{C3380CC4-5D6E-409C-BE32-E72D297353CC}">
              <c16:uniqueId val="{00000003-13D7-4CC2-BB53-41DA840F793B}"/>
            </c:ext>
          </c:extLst>
        </c:ser>
        <c:dLbls>
          <c:showLegendKey val="0"/>
          <c:showVal val="0"/>
          <c:showCatName val="0"/>
          <c:showSerName val="0"/>
          <c:showPercent val="0"/>
          <c:showBubbleSize val="0"/>
        </c:dLbls>
        <c:gapWidth val="149"/>
        <c:overlap val="100"/>
        <c:axId val="561649736"/>
        <c:axId val="561645816"/>
      </c:barChart>
      <c:catAx>
        <c:axId val="561649736"/>
        <c:scaling>
          <c:orientation val="minMax"/>
        </c:scaling>
        <c:delete val="1"/>
        <c:axPos val="b"/>
        <c:numFmt formatCode="General" sourceLinked="1"/>
        <c:majorTickMark val="none"/>
        <c:minorTickMark val="none"/>
        <c:tickLblPos val="nextTo"/>
        <c:crossAx val="561645816"/>
        <c:crosses val="autoZero"/>
        <c:auto val="1"/>
        <c:lblAlgn val="ctr"/>
        <c:lblOffset val="100"/>
        <c:noMultiLvlLbl val="0"/>
      </c:catAx>
      <c:valAx>
        <c:axId val="561645816"/>
        <c:scaling>
          <c:orientation val="minMax"/>
        </c:scaling>
        <c:delete val="1"/>
        <c:axPos val="l"/>
        <c:numFmt formatCode="General" sourceLinked="0"/>
        <c:majorTickMark val="none"/>
        <c:minorTickMark val="none"/>
        <c:tickLblPos val="nextTo"/>
        <c:crossAx val="5616497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597754705264801E-2"/>
          <c:y val="4.369252975954549E-2"/>
          <c:w val="0.95937499999999998"/>
          <c:h val="0.85981284963245475"/>
        </c:manualLayout>
      </c:layout>
      <c:barChart>
        <c:barDir val="col"/>
        <c:grouping val="clustered"/>
        <c:varyColors val="0"/>
        <c:ser>
          <c:idx val="0"/>
          <c:order val="0"/>
          <c:tx>
            <c:strRef>
              <c:f>Sheet1!$B$1</c:f>
              <c:strCache>
                <c:ptCount val="1"/>
                <c:pt idx="0">
                  <c:v>Taxable account</c:v>
                </c:pt>
              </c:strCache>
            </c:strRef>
          </c:tx>
          <c:spPr>
            <a:solidFill>
              <a:srgbClr val="678A95"/>
            </a:solidFill>
            <a:ln>
              <a:noFill/>
            </a:ln>
            <a:effectLst/>
          </c:spPr>
          <c:invertIfNegative val="0"/>
          <c:cat>
            <c:strRef>
              <c:f>Sheet1!$A$2:$A$4</c:f>
              <c:strCache>
                <c:ptCount val="3"/>
                <c:pt idx="0">
                  <c:v>$100 per month</c:v>
                </c:pt>
                <c:pt idx="1">
                  <c:v>$200 per month</c:v>
                </c:pt>
                <c:pt idx="2">
                  <c:v>$300 per month</c:v>
                </c:pt>
              </c:strCache>
            </c:strRef>
          </c:cat>
          <c:val>
            <c:numRef>
              <c:f>Sheet1!$B$2:$B$4</c:f>
              <c:numCache>
                <c:formatCode>General</c:formatCode>
                <c:ptCount val="3"/>
                <c:pt idx="0" formatCode="#,##0">
                  <c:v>33311</c:v>
                </c:pt>
                <c:pt idx="1">
                  <c:v>66623</c:v>
                </c:pt>
                <c:pt idx="2">
                  <c:v>99934</c:v>
                </c:pt>
              </c:numCache>
            </c:numRef>
          </c:val>
          <c:extLst>
            <c:ext xmlns:c16="http://schemas.microsoft.com/office/drawing/2014/chart" uri="{C3380CC4-5D6E-409C-BE32-E72D297353CC}">
              <c16:uniqueId val="{00000000-23B8-4390-B6FC-BED3C045C104}"/>
            </c:ext>
          </c:extLst>
        </c:ser>
        <c:ser>
          <c:idx val="1"/>
          <c:order val="1"/>
          <c:tx>
            <c:strRef>
              <c:f>Sheet1!$C$1</c:f>
              <c:strCache>
                <c:ptCount val="1"/>
                <c:pt idx="0">
                  <c:v>Tax-free account</c:v>
                </c:pt>
              </c:strCache>
            </c:strRef>
          </c:tx>
          <c:spPr>
            <a:solidFill>
              <a:schemeClr val="bg2"/>
            </a:solidFill>
            <a:ln>
              <a:noFill/>
            </a:ln>
            <a:effectLst/>
          </c:spPr>
          <c:invertIfNegative val="0"/>
          <c:cat>
            <c:strRef>
              <c:f>Sheet1!$A$2:$A$4</c:f>
              <c:strCache>
                <c:ptCount val="3"/>
                <c:pt idx="0">
                  <c:v>$100 per month</c:v>
                </c:pt>
                <c:pt idx="1">
                  <c:v>$200 per month</c:v>
                </c:pt>
                <c:pt idx="2">
                  <c:v>$300 per month</c:v>
                </c:pt>
              </c:strCache>
            </c:strRef>
          </c:cat>
          <c:val>
            <c:numRef>
              <c:f>Sheet1!$C$2:$C$4</c:f>
              <c:numCache>
                <c:formatCode>General</c:formatCode>
                <c:ptCount val="3"/>
                <c:pt idx="0">
                  <c:v>38929</c:v>
                </c:pt>
                <c:pt idx="1">
                  <c:v>77858</c:v>
                </c:pt>
                <c:pt idx="2">
                  <c:v>116787</c:v>
                </c:pt>
              </c:numCache>
            </c:numRef>
          </c:val>
          <c:extLst>
            <c:ext xmlns:c16="http://schemas.microsoft.com/office/drawing/2014/chart" uri="{C3380CC4-5D6E-409C-BE32-E72D297353CC}">
              <c16:uniqueId val="{00000001-23B8-4390-B6FC-BED3C045C104}"/>
            </c:ext>
          </c:extLst>
        </c:ser>
        <c:dLbls>
          <c:showLegendKey val="0"/>
          <c:showVal val="0"/>
          <c:showCatName val="0"/>
          <c:showSerName val="0"/>
          <c:showPercent val="0"/>
          <c:showBubbleSize val="0"/>
        </c:dLbls>
        <c:gapWidth val="111"/>
        <c:overlap val="-27"/>
        <c:axId val="561649344"/>
        <c:axId val="561648560"/>
      </c:barChart>
      <c:catAx>
        <c:axId val="561649344"/>
        <c:scaling>
          <c:orientation val="minMax"/>
        </c:scaling>
        <c:delete val="0"/>
        <c:axPos val="b"/>
        <c:numFmt formatCode="General" sourceLinked="1"/>
        <c:majorTickMark val="none"/>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Capital Group Sans" panose="02000503000000020004" pitchFamily="2" charset="0"/>
                <a:ea typeface="+mn-ea"/>
                <a:cs typeface="+mn-cs"/>
              </a:defRPr>
            </a:pPr>
            <a:endParaRPr lang="en-US"/>
          </a:p>
        </c:txPr>
        <c:crossAx val="561648560"/>
        <c:crosses val="autoZero"/>
        <c:auto val="1"/>
        <c:lblAlgn val="ctr"/>
        <c:lblOffset val="100"/>
        <c:noMultiLvlLbl val="0"/>
      </c:catAx>
      <c:valAx>
        <c:axId val="561648560"/>
        <c:scaling>
          <c:orientation val="minMax"/>
        </c:scaling>
        <c:delete val="0"/>
        <c:axPos val="l"/>
        <c:majorGridlines>
          <c:spPr>
            <a:ln w="9525" cap="flat" cmpd="sng" algn="ctr">
              <a:noFill/>
              <a:round/>
            </a:ln>
            <a:effectLst/>
          </c:spPr>
        </c:majorGridlines>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616493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'Mountain Chart'!$B$2</c:f>
              <c:strCache>
                <c:ptCount val="1"/>
                <c:pt idx="0">
                  <c:v>Investment Company of America 529 A, New Perspective Fund 529 A, &amp; Bond Fund of America 529 A</c:v>
                </c:pt>
              </c:strCache>
            </c:strRef>
          </c:tx>
          <c:spPr>
            <a:ln w="28575" cap="rnd">
              <a:solidFill>
                <a:schemeClr val="bg2"/>
              </a:solidFill>
              <a:round/>
            </a:ln>
            <a:effectLst/>
          </c:spPr>
          <c:marker>
            <c:symbol val="none"/>
          </c:marker>
          <c:cat>
            <c:numRef>
              <c:f>'Mountain Chart'!$A$3:$A$23</c:f>
              <c:numCache>
                <c:formatCode>m/d/yyyy</c:formatCode>
                <c:ptCount val="21"/>
                <c:pt idx="0">
                  <c:v>39447</c:v>
                </c:pt>
                <c:pt idx="1">
                  <c:v>39813</c:v>
                </c:pt>
                <c:pt idx="2">
                  <c:v>40178</c:v>
                </c:pt>
                <c:pt idx="3">
                  <c:v>40543</c:v>
                </c:pt>
                <c:pt idx="4">
                  <c:v>40908</c:v>
                </c:pt>
                <c:pt idx="5">
                  <c:v>41274</c:v>
                </c:pt>
                <c:pt idx="6">
                  <c:v>41639</c:v>
                </c:pt>
                <c:pt idx="7">
                  <c:v>42004</c:v>
                </c:pt>
                <c:pt idx="8">
                  <c:v>42369</c:v>
                </c:pt>
                <c:pt idx="9">
                  <c:v>42735</c:v>
                </c:pt>
                <c:pt idx="10">
                  <c:v>43100</c:v>
                </c:pt>
                <c:pt idx="11">
                  <c:v>43465</c:v>
                </c:pt>
                <c:pt idx="12">
                  <c:v>43830</c:v>
                </c:pt>
                <c:pt idx="13">
                  <c:v>44196</c:v>
                </c:pt>
                <c:pt idx="14">
                  <c:v>44561</c:v>
                </c:pt>
                <c:pt idx="15">
                  <c:v>44926</c:v>
                </c:pt>
                <c:pt idx="16">
                  <c:v>45291</c:v>
                </c:pt>
                <c:pt idx="17">
                  <c:v>45657</c:v>
                </c:pt>
                <c:pt idx="18">
                  <c:v>46022</c:v>
                </c:pt>
              </c:numCache>
            </c:numRef>
          </c:cat>
          <c:val>
            <c:numRef>
              <c:f>'Mountain Chart'!$B$3:$B$23</c:f>
              <c:numCache>
                <c:formatCode>"$"#,##0_);\("$"#,##0\)</c:formatCode>
                <c:ptCount val="21"/>
                <c:pt idx="0">
                  <c:v>5000</c:v>
                </c:pt>
                <c:pt idx="1">
                  <c:v>4283.8214514315259</c:v>
                </c:pt>
                <c:pt idx="2">
                  <c:v>6736.5689046564303</c:v>
                </c:pt>
                <c:pt idx="3">
                  <c:v>8685.3996359751545</c:v>
                </c:pt>
                <c:pt idx="4">
                  <c:v>9713.9289107942659</c:v>
                </c:pt>
                <c:pt idx="5">
                  <c:v>12256.281239589878</c:v>
                </c:pt>
                <c:pt idx="6">
                  <c:v>15703.78570024175</c:v>
                </c:pt>
                <c:pt idx="7">
                  <c:v>17943.23076721004</c:v>
                </c:pt>
                <c:pt idx="8">
                  <c:v>19325.963988563515</c:v>
                </c:pt>
                <c:pt idx="9">
                  <c:v>21711.763102436289</c:v>
                </c:pt>
                <c:pt idx="10">
                  <c:v>26558.876246545638</c:v>
                </c:pt>
                <c:pt idx="11">
                  <c:v>26570.237642019656</c:v>
                </c:pt>
                <c:pt idx="12">
                  <c:v>33295.080761295176</c:v>
                </c:pt>
                <c:pt idx="13">
                  <c:v>41227.437698601199</c:v>
                </c:pt>
                <c:pt idx="14">
                  <c:v>48010.863856914017</c:v>
                </c:pt>
                <c:pt idx="15">
                  <c:v>40481.785645037009</c:v>
                </c:pt>
                <c:pt idx="16">
                  <c:v>49373.048637867854</c:v>
                </c:pt>
                <c:pt idx="17">
                  <c:v>57442.84657386582</c:v>
                </c:pt>
                <c:pt idx="18">
                  <c:v>67924.544013722305</c:v>
                </c:pt>
              </c:numCache>
            </c:numRef>
          </c:val>
          <c:smooth val="0"/>
          <c:extLst>
            <c:ext xmlns:c16="http://schemas.microsoft.com/office/drawing/2014/chart" uri="{C3380CC4-5D6E-409C-BE32-E72D297353CC}">
              <c16:uniqueId val="{00000000-DD7D-4D7C-9FD7-A94EEB8DF485}"/>
            </c:ext>
          </c:extLst>
        </c:ser>
        <c:ser>
          <c:idx val="1"/>
          <c:order val="1"/>
          <c:tx>
            <c:strRef>
              <c:f>'Mountain Chart'!$C$2</c:f>
              <c:strCache>
                <c:ptCount val="1"/>
                <c:pt idx="0">
                  <c:v>USTREAS T-Bill Auction Ave 3 Mon</c:v>
                </c:pt>
              </c:strCache>
            </c:strRef>
          </c:tx>
          <c:spPr>
            <a:ln w="28575" cap="rnd">
              <a:solidFill>
                <a:schemeClr val="accent1"/>
              </a:solidFill>
              <a:round/>
            </a:ln>
            <a:effectLst/>
          </c:spPr>
          <c:marker>
            <c:symbol val="none"/>
          </c:marker>
          <c:cat>
            <c:numRef>
              <c:f>'Mountain Chart'!$A$3:$A$23</c:f>
              <c:numCache>
                <c:formatCode>m/d/yyyy</c:formatCode>
                <c:ptCount val="21"/>
                <c:pt idx="0">
                  <c:v>39447</c:v>
                </c:pt>
                <c:pt idx="1">
                  <c:v>39813</c:v>
                </c:pt>
                <c:pt idx="2">
                  <c:v>40178</c:v>
                </c:pt>
                <c:pt idx="3">
                  <c:v>40543</c:v>
                </c:pt>
                <c:pt idx="4">
                  <c:v>40908</c:v>
                </c:pt>
                <c:pt idx="5">
                  <c:v>41274</c:v>
                </c:pt>
                <c:pt idx="6">
                  <c:v>41639</c:v>
                </c:pt>
                <c:pt idx="7">
                  <c:v>42004</c:v>
                </c:pt>
                <c:pt idx="8">
                  <c:v>42369</c:v>
                </c:pt>
                <c:pt idx="9">
                  <c:v>42735</c:v>
                </c:pt>
                <c:pt idx="10">
                  <c:v>43100</c:v>
                </c:pt>
                <c:pt idx="11">
                  <c:v>43465</c:v>
                </c:pt>
                <c:pt idx="12">
                  <c:v>43830</c:v>
                </c:pt>
                <c:pt idx="13">
                  <c:v>44196</c:v>
                </c:pt>
                <c:pt idx="14">
                  <c:v>44561</c:v>
                </c:pt>
                <c:pt idx="15">
                  <c:v>44926</c:v>
                </c:pt>
                <c:pt idx="16">
                  <c:v>45291</c:v>
                </c:pt>
                <c:pt idx="17">
                  <c:v>45657</c:v>
                </c:pt>
                <c:pt idx="18">
                  <c:v>46022</c:v>
                </c:pt>
              </c:numCache>
            </c:numRef>
          </c:cat>
          <c:val>
            <c:numRef>
              <c:f>'Mountain Chart'!$C$3:$C$23</c:f>
              <c:numCache>
                <c:formatCode>"$"#,##0_);\("$"#,##0\)</c:formatCode>
                <c:ptCount val="21"/>
                <c:pt idx="0">
                  <c:v>5000</c:v>
                </c:pt>
                <c:pt idx="1">
                  <c:v>6281.3357394037102</c:v>
                </c:pt>
                <c:pt idx="2">
                  <c:v>7492.37442256337</c:v>
                </c:pt>
                <c:pt idx="3">
                  <c:v>8703.628983594961</c:v>
                </c:pt>
                <c:pt idx="4">
                  <c:v>9908.5910635876935</c:v>
                </c:pt>
                <c:pt idx="5">
                  <c:v>11118.074809309994</c:v>
                </c:pt>
                <c:pt idx="6">
                  <c:v>12325.257475330271</c:v>
                </c:pt>
                <c:pt idx="7">
                  <c:v>13529.500372505867</c:v>
                </c:pt>
                <c:pt idx="8">
                  <c:v>14737.191375655089</c:v>
                </c:pt>
                <c:pt idx="9">
                  <c:v>15988.6674853237</c:v>
                </c:pt>
                <c:pt idx="10">
                  <c:v>17350.478662267516</c:v>
                </c:pt>
                <c:pt idx="11">
                  <c:v>18913.681466409118</c:v>
                </c:pt>
                <c:pt idx="12">
                  <c:v>20530.780302035346</c:v>
                </c:pt>
                <c:pt idx="13">
                  <c:v>21810.79321765912</c:v>
                </c:pt>
                <c:pt idx="14">
                  <c:v>23021.382180286411</c:v>
                </c:pt>
                <c:pt idx="15">
                  <c:v>24728.080186648574</c:v>
                </c:pt>
                <c:pt idx="16">
                  <c:v>27298.329026069263</c:v>
                </c:pt>
                <c:pt idx="17">
                  <c:v>29966.477844954807</c:v>
                </c:pt>
                <c:pt idx="18">
                  <c:v>32374.974817431234</c:v>
                </c:pt>
              </c:numCache>
            </c:numRef>
          </c:val>
          <c:smooth val="0"/>
          <c:extLst>
            <c:ext xmlns:c16="http://schemas.microsoft.com/office/drawing/2014/chart" uri="{C3380CC4-5D6E-409C-BE32-E72D297353CC}">
              <c16:uniqueId val="{00000001-DD7D-4D7C-9FD7-A94EEB8DF485}"/>
            </c:ext>
          </c:extLst>
        </c:ser>
        <c:dLbls>
          <c:showLegendKey val="0"/>
          <c:showVal val="0"/>
          <c:showCatName val="0"/>
          <c:showSerName val="0"/>
          <c:showPercent val="0"/>
          <c:showBubbleSize val="0"/>
        </c:dLbls>
        <c:smooth val="0"/>
        <c:axId val="240935824"/>
        <c:axId val="531894928"/>
      </c:lineChart>
      <c:dateAx>
        <c:axId val="240935824"/>
        <c:scaling>
          <c:orientation val="minMax"/>
          <c:max val="45658"/>
        </c:scaling>
        <c:delete val="0"/>
        <c:axPos val="b"/>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31894928"/>
        <c:crosses val="autoZero"/>
        <c:auto val="1"/>
        <c:lblOffset val="100"/>
        <c:baseTimeUnit val="years"/>
        <c:majorUnit val="2"/>
        <c:majorTimeUnit val="years"/>
      </c:dateAx>
      <c:valAx>
        <c:axId val="531894928"/>
        <c:scaling>
          <c:orientation val="minMax"/>
        </c:scaling>
        <c:delete val="1"/>
        <c:axPos val="l"/>
        <c:numFmt formatCode="&quot;$&quot;#,##0_);\(&quot;$&quot;#,##0\)" sourceLinked="1"/>
        <c:majorTickMark val="none"/>
        <c:minorTickMark val="none"/>
        <c:tickLblPos val="nextTo"/>
        <c:crossAx val="2409358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'Mountain Chart'!$B$2</c:f>
              <c:strCache>
                <c:ptCount val="1"/>
                <c:pt idx="0">
                  <c:v>Investment Company of America 529 F2, New Perspective Fund 529 F2, &amp; Bond Fund of America 529 F2</c:v>
                </c:pt>
              </c:strCache>
            </c:strRef>
          </c:tx>
          <c:spPr>
            <a:ln w="28575" cap="rnd">
              <a:solidFill>
                <a:schemeClr val="bg2"/>
              </a:solidFill>
              <a:round/>
            </a:ln>
            <a:effectLst/>
          </c:spPr>
          <c:marker>
            <c:symbol val="none"/>
          </c:marker>
          <c:cat>
            <c:numRef>
              <c:f>'Mountain Chart'!$A$3:$A$23</c:f>
              <c:numCache>
                <c:formatCode>m/d/yyyy</c:formatCode>
                <c:ptCount val="21"/>
                <c:pt idx="0">
                  <c:v>39447</c:v>
                </c:pt>
                <c:pt idx="1">
                  <c:v>39813</c:v>
                </c:pt>
                <c:pt idx="2">
                  <c:v>40178</c:v>
                </c:pt>
                <c:pt idx="3">
                  <c:v>40543</c:v>
                </c:pt>
                <c:pt idx="4">
                  <c:v>40908</c:v>
                </c:pt>
                <c:pt idx="5">
                  <c:v>41274</c:v>
                </c:pt>
                <c:pt idx="6">
                  <c:v>41639</c:v>
                </c:pt>
                <c:pt idx="7">
                  <c:v>42004</c:v>
                </c:pt>
                <c:pt idx="8">
                  <c:v>42369</c:v>
                </c:pt>
                <c:pt idx="9">
                  <c:v>42735</c:v>
                </c:pt>
                <c:pt idx="10">
                  <c:v>43100</c:v>
                </c:pt>
                <c:pt idx="11">
                  <c:v>43465</c:v>
                </c:pt>
                <c:pt idx="12">
                  <c:v>43830</c:v>
                </c:pt>
                <c:pt idx="13">
                  <c:v>44196</c:v>
                </c:pt>
                <c:pt idx="14">
                  <c:v>44561</c:v>
                </c:pt>
                <c:pt idx="15">
                  <c:v>44926</c:v>
                </c:pt>
                <c:pt idx="16">
                  <c:v>45291</c:v>
                </c:pt>
                <c:pt idx="17">
                  <c:v>45657</c:v>
                </c:pt>
                <c:pt idx="18">
                  <c:v>46022</c:v>
                </c:pt>
              </c:numCache>
            </c:numRef>
          </c:cat>
          <c:val>
            <c:numRef>
              <c:f>'Mountain Chart'!$B$3:$B$23</c:f>
              <c:numCache>
                <c:formatCode>"$"#,##0_);\("$"#,##0\)</c:formatCode>
                <c:ptCount val="21"/>
                <c:pt idx="0">
                  <c:v>5000</c:v>
                </c:pt>
                <c:pt idx="1">
                  <c:v>4555.788861295573</c:v>
                </c:pt>
                <c:pt idx="2">
                  <c:v>7178.3599954685851</c:v>
                </c:pt>
                <c:pt idx="3">
                  <c:v>9274.1810825921857</c:v>
                </c:pt>
                <c:pt idx="4">
                  <c:v>10393.836540826063</c:v>
                </c:pt>
                <c:pt idx="5">
                  <c:v>13141.540456623699</c:v>
                </c:pt>
                <c:pt idx="6">
                  <c:v>16871.686723489522</c:v>
                </c:pt>
                <c:pt idx="7">
                  <c:v>19321.631145848289</c:v>
                </c:pt>
                <c:pt idx="8">
                  <c:v>20857.808079708808</c:v>
                </c:pt>
                <c:pt idx="9">
                  <c:v>23480.170288611516</c:v>
                </c:pt>
                <c:pt idx="10">
                  <c:v>28778.271852349</c:v>
                </c:pt>
                <c:pt idx="11">
                  <c:v>28839.500735390538</c:v>
                </c:pt>
                <c:pt idx="12">
                  <c:v>36197.941339628022</c:v>
                </c:pt>
                <c:pt idx="13">
                  <c:v>44894.935798302678</c:v>
                </c:pt>
                <c:pt idx="14">
                  <c:v>52362.015689178384</c:v>
                </c:pt>
                <c:pt idx="15">
                  <c:v>44229.843065162524</c:v>
                </c:pt>
                <c:pt idx="16">
                  <c:v>54042.701369704984</c:v>
                </c:pt>
                <c:pt idx="17">
                  <c:v>62985.789425370676</c:v>
                </c:pt>
                <c:pt idx="18">
                  <c:v>74614.321660894595</c:v>
                </c:pt>
              </c:numCache>
            </c:numRef>
          </c:val>
          <c:smooth val="0"/>
          <c:extLst>
            <c:ext xmlns:c16="http://schemas.microsoft.com/office/drawing/2014/chart" uri="{C3380CC4-5D6E-409C-BE32-E72D297353CC}">
              <c16:uniqueId val="{00000000-4A46-4DEC-9D37-3B664486BA58}"/>
            </c:ext>
          </c:extLst>
        </c:ser>
        <c:ser>
          <c:idx val="1"/>
          <c:order val="1"/>
          <c:tx>
            <c:strRef>
              <c:f>'Mountain Chart'!$C$2</c:f>
              <c:strCache>
                <c:ptCount val="1"/>
                <c:pt idx="0">
                  <c:v>USTREAS T-Bill Auction Ave 3 Mon</c:v>
                </c:pt>
              </c:strCache>
            </c:strRef>
          </c:tx>
          <c:spPr>
            <a:ln w="28575" cap="rnd">
              <a:solidFill>
                <a:schemeClr val="accent1"/>
              </a:solidFill>
              <a:round/>
            </a:ln>
            <a:effectLst/>
          </c:spPr>
          <c:marker>
            <c:symbol val="none"/>
          </c:marker>
          <c:cat>
            <c:numRef>
              <c:f>'Mountain Chart'!$A$3:$A$23</c:f>
              <c:numCache>
                <c:formatCode>m/d/yyyy</c:formatCode>
                <c:ptCount val="21"/>
                <c:pt idx="0">
                  <c:v>39447</c:v>
                </c:pt>
                <c:pt idx="1">
                  <c:v>39813</c:v>
                </c:pt>
                <c:pt idx="2">
                  <c:v>40178</c:v>
                </c:pt>
                <c:pt idx="3">
                  <c:v>40543</c:v>
                </c:pt>
                <c:pt idx="4">
                  <c:v>40908</c:v>
                </c:pt>
                <c:pt idx="5">
                  <c:v>41274</c:v>
                </c:pt>
                <c:pt idx="6">
                  <c:v>41639</c:v>
                </c:pt>
                <c:pt idx="7">
                  <c:v>42004</c:v>
                </c:pt>
                <c:pt idx="8">
                  <c:v>42369</c:v>
                </c:pt>
                <c:pt idx="9">
                  <c:v>42735</c:v>
                </c:pt>
                <c:pt idx="10">
                  <c:v>43100</c:v>
                </c:pt>
                <c:pt idx="11">
                  <c:v>43465</c:v>
                </c:pt>
                <c:pt idx="12">
                  <c:v>43830</c:v>
                </c:pt>
                <c:pt idx="13">
                  <c:v>44196</c:v>
                </c:pt>
                <c:pt idx="14">
                  <c:v>44561</c:v>
                </c:pt>
                <c:pt idx="15">
                  <c:v>44926</c:v>
                </c:pt>
                <c:pt idx="16">
                  <c:v>45291</c:v>
                </c:pt>
                <c:pt idx="17">
                  <c:v>45657</c:v>
                </c:pt>
                <c:pt idx="18">
                  <c:v>46022</c:v>
                </c:pt>
              </c:numCache>
            </c:numRef>
          </c:cat>
          <c:val>
            <c:numRef>
              <c:f>'Mountain Chart'!$C$3:$C$23</c:f>
              <c:numCache>
                <c:formatCode>"$"#,##0_);\("$"#,##0\)</c:formatCode>
                <c:ptCount val="21"/>
                <c:pt idx="0">
                  <c:v>5000</c:v>
                </c:pt>
                <c:pt idx="1">
                  <c:v>6417.2762527049181</c:v>
                </c:pt>
                <c:pt idx="2">
                  <c:v>7684.8285397540158</c:v>
                </c:pt>
                <c:pt idx="3">
                  <c:v>8895.604015012128</c:v>
                </c:pt>
                <c:pt idx="4">
                  <c:v>10109.355899512473</c:v>
                </c:pt>
                <c:pt idx="5">
                  <c:v>11313.67009574441</c:v>
                </c:pt>
                <c:pt idx="6">
                  <c:v>12524.920155997987</c:v>
                </c:pt>
                <c:pt idx="7">
                  <c:v>13731.767235475378</c:v>
                </c:pt>
                <c:pt idx="8">
                  <c:v>14935.27030744138</c:v>
                </c:pt>
                <c:pt idx="9">
                  <c:v>16154.76372394339</c:v>
                </c:pt>
                <c:pt idx="10">
                  <c:v>17424.587612970761</c:v>
                </c:pt>
                <c:pt idx="11">
                  <c:v>18845.997287479713</c:v>
                </c:pt>
                <c:pt idx="12">
                  <c:v>20481.273815191733</c:v>
                </c:pt>
                <c:pt idx="13">
                  <c:v>22062.49372705818</c:v>
                </c:pt>
                <c:pt idx="14">
                  <c:v>23285.847797707644</c:v>
                </c:pt>
                <c:pt idx="15">
                  <c:v>24514.446488945858</c:v>
                </c:pt>
                <c:pt idx="16">
                  <c:v>26542.894672446859</c:v>
                </c:pt>
                <c:pt idx="17">
                  <c:v>29251.866109630122</c:v>
                </c:pt>
                <c:pt idx="18">
                  <c:v>31838.499849782205</c:v>
                </c:pt>
              </c:numCache>
            </c:numRef>
          </c:val>
          <c:smooth val="0"/>
          <c:extLst>
            <c:ext xmlns:c16="http://schemas.microsoft.com/office/drawing/2014/chart" uri="{C3380CC4-5D6E-409C-BE32-E72D297353CC}">
              <c16:uniqueId val="{00000001-4A46-4DEC-9D37-3B664486BA58}"/>
            </c:ext>
          </c:extLst>
        </c:ser>
        <c:dLbls>
          <c:showLegendKey val="0"/>
          <c:showVal val="0"/>
          <c:showCatName val="0"/>
          <c:showSerName val="0"/>
          <c:showPercent val="0"/>
          <c:showBubbleSize val="0"/>
        </c:dLbls>
        <c:smooth val="0"/>
        <c:axId val="240935824"/>
        <c:axId val="531894928"/>
      </c:lineChart>
      <c:dateAx>
        <c:axId val="240935824"/>
        <c:scaling>
          <c:orientation val="minMax"/>
          <c:max val="45658"/>
        </c:scaling>
        <c:delete val="0"/>
        <c:axPos val="b"/>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1894928"/>
        <c:crosses val="autoZero"/>
        <c:auto val="1"/>
        <c:lblOffset val="100"/>
        <c:baseTimeUnit val="years"/>
        <c:majorUnit val="2"/>
        <c:majorTimeUnit val="years"/>
      </c:dateAx>
      <c:valAx>
        <c:axId val="531894928"/>
        <c:scaling>
          <c:orientation val="minMax"/>
        </c:scaling>
        <c:delete val="1"/>
        <c:axPos val="l"/>
        <c:numFmt formatCode="&quot;$&quot;#,##0_);\(&quot;$&quot;#,##0\)" sourceLinked="1"/>
        <c:majorTickMark val="none"/>
        <c:minorTickMark val="none"/>
        <c:tickLblPos val="nextTo"/>
        <c:crossAx val="2409358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499023" y="8985504"/>
            <a:ext cx="2960103" cy="481726"/>
          </a:xfrm>
          <a:prstGeom prst="rect">
            <a:avLst/>
          </a:prstGeom>
        </p:spPr>
        <p:txBody>
          <a:bodyPr vert="horz" lIns="0" tIns="0" rIns="0" bIns="0" rtlCol="0" anchor="t" anchorCtr="0"/>
          <a:lstStyle>
            <a:lvl1pPr algn="l">
              <a:defRPr sz="1300"/>
            </a:lvl1pPr>
          </a:lstStyle>
          <a:p>
            <a:r>
              <a:rPr lang="en-US" sz="800" dirty="0">
                <a:latin typeface="Capital Group Sans" panose="020B0503020202020204" pitchFamily="34" charset="0"/>
              </a:rPr>
              <a:t>© Capital Group. All rights reserved.</a:t>
            </a:r>
          </a:p>
        </p:txBody>
      </p:sp>
      <p:sp>
        <p:nvSpPr>
          <p:cNvPr id="5" name="Slide Number Placeholder 4"/>
          <p:cNvSpPr>
            <a:spLocks noGrp="1"/>
          </p:cNvSpPr>
          <p:nvPr>
            <p:ph type="sldNum" sz="quarter" idx="3"/>
          </p:nvPr>
        </p:nvSpPr>
        <p:spPr>
          <a:xfrm>
            <a:off x="3788025" y="8936783"/>
            <a:ext cx="3028153" cy="528781"/>
          </a:xfrm>
          <a:prstGeom prst="rect">
            <a:avLst/>
          </a:prstGeom>
        </p:spPr>
        <p:txBody>
          <a:bodyPr vert="horz" lIns="0" tIns="0" rIns="0" bIns="0" rtlCol="0" anchor="t" anchorCtr="0"/>
          <a:lstStyle>
            <a:lvl1pPr algn="r">
              <a:defRPr sz="1300"/>
            </a:lvl1pPr>
          </a:lstStyle>
          <a:p>
            <a:fld id="{36A13049-6E6B-4E42-BAE6-B016CA40E06B}" type="slidenum">
              <a:rPr lang="en-US" smtClean="0">
                <a:latin typeface="Capital Group Sans" panose="020B0503020202020204" pitchFamily="34" charset="0"/>
              </a:rPr>
              <a:t>‹#›</a:t>
            </a:fld>
            <a:endParaRPr lang="en-US" dirty="0">
              <a:latin typeface="Capital Group Sans" panose="020B0503020202020204" pitchFamily="34" charset="0"/>
            </a:endParaRPr>
          </a:p>
        </p:txBody>
      </p:sp>
      <p:sp>
        <p:nvSpPr>
          <p:cNvPr id="7" name="TextBox 6"/>
          <p:cNvSpPr txBox="1"/>
          <p:nvPr/>
        </p:nvSpPr>
        <p:spPr>
          <a:xfrm>
            <a:off x="499022" y="279105"/>
            <a:ext cx="6317156" cy="290849"/>
          </a:xfrm>
          <a:prstGeom prst="rect">
            <a:avLst/>
          </a:prstGeom>
          <a:noFill/>
        </p:spPr>
        <p:txBody>
          <a:bodyPr wrap="square" lIns="0" tIns="0" rIns="0" bIns="0" rtlCol="0">
            <a:noAutofit/>
          </a:bodyPr>
          <a:lstStyle/>
          <a:p>
            <a:pPr algn="l"/>
            <a:r>
              <a:rPr lang="en-US" sz="1900" dirty="0">
                <a:solidFill>
                  <a:schemeClr val="tx1"/>
                </a:solidFill>
                <a:latin typeface="Capital Group Sans" panose="020B0503020202020204" pitchFamily="34" charset="0"/>
              </a:rPr>
              <a:t>Presentation title</a:t>
            </a:r>
          </a:p>
        </p:txBody>
      </p:sp>
      <p:cxnSp>
        <p:nvCxnSpPr>
          <p:cNvPr id="9" name="Straight Connector 8"/>
          <p:cNvCxnSpPr/>
          <p:nvPr/>
        </p:nvCxnSpPr>
        <p:spPr>
          <a:xfrm>
            <a:off x="499022" y="684894"/>
            <a:ext cx="6317156"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42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65" name="Shape 665"/>
          <p:cNvSpPr>
            <a:spLocks noGrp="1" noRot="1" noChangeAspect="1"/>
          </p:cNvSpPr>
          <p:nvPr>
            <p:ph type="sldImg"/>
          </p:nvPr>
        </p:nvSpPr>
        <p:spPr>
          <a:xfrm>
            <a:off x="339725" y="979488"/>
            <a:ext cx="3413125" cy="1919287"/>
          </a:xfrm>
          <a:prstGeom prst="rect">
            <a:avLst/>
          </a:prstGeom>
          <a:ln>
            <a:solidFill>
              <a:schemeClr val="bg1">
                <a:lumMod val="65000"/>
              </a:schemeClr>
            </a:solidFill>
          </a:ln>
          <a:effectLst>
            <a:outerShdw blurRad="50800" dist="38100" dir="2700000" algn="tl" rotWithShape="0">
              <a:prstClr val="black">
                <a:alpha val="40000"/>
              </a:prstClr>
            </a:outerShdw>
          </a:effectLst>
        </p:spPr>
        <p:txBody>
          <a:bodyPr lIns="96661" tIns="48331" rIns="96661" bIns="48331"/>
          <a:lstStyle/>
          <a:p>
            <a:endParaRPr dirty="0"/>
          </a:p>
        </p:txBody>
      </p:sp>
      <p:sp>
        <p:nvSpPr>
          <p:cNvPr id="666" name="Shape 666"/>
          <p:cNvSpPr>
            <a:spLocks noGrp="1"/>
          </p:cNvSpPr>
          <p:nvPr>
            <p:ph type="body" sz="quarter" idx="1"/>
          </p:nvPr>
        </p:nvSpPr>
        <p:spPr>
          <a:xfrm>
            <a:off x="312115" y="3456432"/>
            <a:ext cx="6681216" cy="5760720"/>
          </a:xfrm>
          <a:prstGeom prst="rect">
            <a:avLst/>
          </a:prstGeom>
        </p:spPr>
        <p:txBody>
          <a:bodyPr lIns="96661" tIns="48331" rIns="96661" bIns="48331"/>
          <a:lstStyle/>
          <a:p>
            <a:pPr marL="181240" marR="0" lvl="0" indent="-181240" defTabSz="241653" eaLnBrk="1" fontAlgn="auto" latinLnBrk="0" hangingPunct="1">
              <a:lnSpc>
                <a:spcPts val="1480"/>
              </a:lnSpc>
              <a:spcBef>
                <a:spcPts val="0"/>
              </a:spcBef>
              <a:spcAft>
                <a:spcPts val="0"/>
              </a:spcAft>
              <a:buClrTx/>
              <a:buSzTx/>
              <a:buFont typeface="Capital Group Sans" panose="020B0604020202020204" pitchFamily="34" charset="0"/>
              <a:buChar char="•"/>
              <a:tabLst/>
              <a:defRPr/>
            </a:pPr>
            <a:r>
              <a:rPr kumimoji="0" lang="en-US" sz="1100" b="0" i="0" u="none" strike="noStrike" kern="0" cap="none" spc="0" normalizeH="0" baseline="0" noProof="0" dirty="0">
                <a:ln>
                  <a:noFill/>
                </a:ln>
                <a:solidFill>
                  <a:sysClr val="windowText" lastClr="000000"/>
                </a:solidFill>
                <a:effectLst/>
                <a:uLnTx/>
                <a:uFillTx/>
                <a:latin typeface="Capital Group Sans"/>
                <a:sym typeface="Capital Group Sans"/>
              </a:rPr>
              <a:t>Click to edit Master text styles</a:t>
            </a:r>
          </a:p>
          <a:p>
            <a:pPr marL="362480" marR="0" lvl="1" indent="-181240" defTabSz="241653" eaLnBrk="1" fontAlgn="auto" latinLnBrk="0" hangingPunct="1">
              <a:lnSpc>
                <a:spcPts val="1480"/>
              </a:lnSpc>
              <a:spcBef>
                <a:spcPts val="0"/>
              </a:spcBef>
              <a:spcAft>
                <a:spcPts val="0"/>
              </a:spcAft>
              <a:buClrTx/>
              <a:buSzTx/>
              <a:buFont typeface="Capital Group Sans" panose="020B0503020202020204" pitchFamily="34" charset="0"/>
              <a:buChar char="–"/>
              <a:tabLst/>
              <a:defRPr/>
            </a:pPr>
            <a:r>
              <a:rPr kumimoji="0" lang="en-US" sz="1000" b="0" i="0" u="none" strike="noStrike" kern="0" cap="none" spc="0" normalizeH="0" baseline="0" noProof="0" dirty="0">
                <a:ln>
                  <a:noFill/>
                </a:ln>
                <a:solidFill>
                  <a:sysClr val="windowText" lastClr="000000"/>
                </a:solidFill>
                <a:effectLst/>
                <a:uLnTx/>
                <a:uFillTx/>
                <a:latin typeface="Capital Group Sans"/>
                <a:sym typeface="Capital Group Sans"/>
              </a:rPr>
              <a:t>Second level</a:t>
            </a:r>
          </a:p>
          <a:p>
            <a:pPr marL="543719" marR="0" lvl="2" indent="-181240" defTabSz="241653" eaLnBrk="1" fontAlgn="auto" latinLnBrk="0" hangingPunct="1">
              <a:lnSpc>
                <a:spcPts val="1480"/>
              </a:lnSpc>
              <a:spcBef>
                <a:spcPts val="0"/>
              </a:spcBef>
              <a:spcAft>
                <a:spcPts val="0"/>
              </a:spcAft>
              <a:buClrTx/>
              <a:buSzTx/>
              <a:buFont typeface="Capital Group Sans" panose="020B0604020202020204" pitchFamily="34" charset="0"/>
              <a:buChar char="•"/>
              <a:tabLst/>
              <a:defRPr/>
            </a:pPr>
            <a:r>
              <a:rPr kumimoji="0" lang="en-US" sz="1000" b="0" i="0" u="none" strike="noStrike" kern="0" cap="none" spc="0" normalizeH="0" baseline="0" noProof="0" dirty="0">
                <a:ln>
                  <a:noFill/>
                </a:ln>
                <a:solidFill>
                  <a:sysClr val="windowText" lastClr="000000"/>
                </a:solidFill>
                <a:effectLst/>
                <a:uLnTx/>
                <a:uFillTx/>
                <a:latin typeface="Capital Group Sans"/>
                <a:sym typeface="Capital Group Sans"/>
              </a:rPr>
              <a:t>Third level</a:t>
            </a:r>
          </a:p>
          <a:p>
            <a:pPr marL="724959" marR="0" lvl="3" indent="-181240" defTabSz="241653" eaLnBrk="1" fontAlgn="auto" latinLnBrk="0" hangingPunct="1">
              <a:lnSpc>
                <a:spcPts val="1480"/>
              </a:lnSpc>
              <a:spcBef>
                <a:spcPts val="0"/>
              </a:spcBef>
              <a:spcAft>
                <a:spcPts val="0"/>
              </a:spcAft>
              <a:buClrTx/>
              <a:buSzTx/>
              <a:buFont typeface="Capital Group Sans" panose="020B0503020202020204" pitchFamily="34" charset="0"/>
              <a:buChar char="–"/>
              <a:tabLst/>
              <a:defRPr/>
            </a:pPr>
            <a:r>
              <a:rPr kumimoji="0" lang="en-US" sz="800" b="0" i="0" u="none" strike="noStrike" kern="0" cap="none" spc="0" normalizeH="0" baseline="0" noProof="0" dirty="0">
                <a:ln>
                  <a:noFill/>
                </a:ln>
                <a:solidFill>
                  <a:sysClr val="windowText" lastClr="000000"/>
                </a:solidFill>
                <a:effectLst/>
                <a:uLnTx/>
                <a:uFillTx/>
                <a:latin typeface="Capital Group Sans"/>
                <a:sym typeface="Capital Group Sans"/>
              </a:rPr>
              <a:t>Fourth level</a:t>
            </a:r>
          </a:p>
          <a:p>
            <a:pPr marL="906199" marR="0" lvl="4" indent="-181240" defTabSz="241653" eaLnBrk="1" fontAlgn="auto" latinLnBrk="0" hangingPunct="1">
              <a:lnSpc>
                <a:spcPts val="1480"/>
              </a:lnSpc>
              <a:spcBef>
                <a:spcPts val="0"/>
              </a:spcBef>
              <a:spcAft>
                <a:spcPts val="0"/>
              </a:spcAft>
              <a:buClrTx/>
              <a:buSzTx/>
              <a:buFont typeface="Capital Group Sans" panose="020B0604020202020204" pitchFamily="34" charset="0"/>
              <a:buChar char="•"/>
              <a:tabLst/>
              <a:defRPr/>
            </a:pPr>
            <a:r>
              <a:rPr kumimoji="0" lang="en-US" sz="800" b="0" i="0" u="none" strike="noStrike" kern="0" cap="none" spc="0" normalizeH="0" baseline="0" noProof="0" dirty="0">
                <a:ln>
                  <a:noFill/>
                </a:ln>
                <a:solidFill>
                  <a:sysClr val="windowText" lastClr="000000"/>
                </a:solidFill>
                <a:effectLst/>
                <a:uLnTx/>
                <a:uFillTx/>
                <a:latin typeface="Capital Group Sans"/>
                <a:sym typeface="Capital Group Sans"/>
              </a:rPr>
              <a:t>Fifth level</a:t>
            </a:r>
          </a:p>
          <a:p>
            <a:endParaRPr dirty="0"/>
          </a:p>
        </p:txBody>
      </p:sp>
      <p:sp>
        <p:nvSpPr>
          <p:cNvPr id="2" name="Footer Placeholder 1"/>
          <p:cNvSpPr>
            <a:spLocks noGrp="1"/>
          </p:cNvSpPr>
          <p:nvPr>
            <p:ph type="ftr" sz="quarter" idx="4"/>
          </p:nvPr>
        </p:nvSpPr>
        <p:spPr>
          <a:xfrm>
            <a:off x="192806" y="9119474"/>
            <a:ext cx="3169920" cy="481726"/>
          </a:xfrm>
          <a:prstGeom prst="rect">
            <a:avLst/>
          </a:prstGeom>
        </p:spPr>
        <p:txBody>
          <a:bodyPr vert="horz" lIns="96661" tIns="48331" rIns="96661" bIns="48331" rtlCol="0" anchor="ctr" anchorCtr="0"/>
          <a:lstStyle>
            <a:lvl1pPr algn="l">
              <a:defRPr sz="800" b="0" i="0">
                <a:latin typeface="Capital Group Sans" panose="020B0503020202020204" pitchFamily="34" charset="0"/>
              </a:defRPr>
            </a:lvl1pPr>
          </a:lstStyle>
          <a:p>
            <a:r>
              <a:rPr lang="en-US" dirty="0"/>
              <a:t>© Capital Group. All rights reserved.</a:t>
            </a:r>
          </a:p>
        </p:txBody>
      </p:sp>
      <p:sp>
        <p:nvSpPr>
          <p:cNvPr id="3" name="Slide Number Placeholder 2"/>
          <p:cNvSpPr>
            <a:spLocks noGrp="1"/>
          </p:cNvSpPr>
          <p:nvPr>
            <p:ph type="sldNum" sz="quarter" idx="5"/>
          </p:nvPr>
        </p:nvSpPr>
        <p:spPr>
          <a:xfrm>
            <a:off x="3950781" y="9119474"/>
            <a:ext cx="3169920" cy="481726"/>
          </a:xfrm>
          <a:prstGeom prst="rect">
            <a:avLst/>
          </a:prstGeom>
        </p:spPr>
        <p:txBody>
          <a:bodyPr vert="horz" lIns="96661" tIns="48331" rIns="96661" bIns="48331" rtlCol="0" anchor="ctr" anchorCtr="0"/>
          <a:lstStyle>
            <a:lvl1pPr algn="r">
              <a:defRPr sz="800" b="0" i="0">
                <a:latin typeface="Capital Group Sans" panose="020B0503020202020204" pitchFamily="34" charset="0"/>
              </a:defRPr>
            </a:lvl1pPr>
          </a:lstStyle>
          <a:p>
            <a:fld id="{313BF4A9-858F-4D59-9EF7-6963AF44619B}" type="slidenum">
              <a:rPr lang="en-US" smtClean="0"/>
              <a:pPr/>
              <a:t>‹#›</a:t>
            </a:fld>
            <a:endParaRPr lang="en-US" dirty="0"/>
          </a:p>
        </p:txBody>
      </p:sp>
      <p:sp>
        <p:nvSpPr>
          <p:cNvPr id="4" name="TextBox 3"/>
          <p:cNvSpPr txBox="1"/>
          <p:nvPr/>
        </p:nvSpPr>
        <p:spPr>
          <a:xfrm>
            <a:off x="312116" y="265523"/>
            <a:ext cx="3831472" cy="2616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40276" rtlCol="0" anchor="ctr">
            <a:spAutoFit/>
          </a:bodyPr>
          <a:lstStyle/>
          <a:p>
            <a:pPr marL="0" marR="0" indent="0" algn="l" defTabSz="483306" rtl="0" fontAlgn="auto" latinLnBrk="0" hangingPunct="0">
              <a:lnSpc>
                <a:spcPct val="100000"/>
              </a:lnSpc>
              <a:spcBef>
                <a:spcPts val="0"/>
              </a:spcBef>
              <a:spcAft>
                <a:spcPts val="0"/>
              </a:spcAft>
              <a:buClrTx/>
              <a:buSzTx/>
              <a:buFontTx/>
              <a:buNone/>
              <a:tabLst/>
            </a:pPr>
            <a:r>
              <a:rPr lang="en-US" sz="1700" b="0" i="0" dirty="0">
                <a:solidFill>
                  <a:schemeClr val="tx1"/>
                </a:solidFill>
                <a:effectLst/>
                <a:latin typeface="Capital Group Sans" panose="02000503000000020004" pitchFamily="2" charset="0"/>
              </a:rPr>
              <a:t>Unlock a world of possibilities</a:t>
            </a:r>
            <a:endParaRPr kumimoji="0" lang="en-US" sz="1700" b="0" i="0" u="none" strike="noStrike" cap="none" spc="0" normalizeH="0" baseline="0" dirty="0">
              <a:ln>
                <a:noFill/>
              </a:ln>
              <a:solidFill>
                <a:schemeClr val="tx1"/>
              </a:solidFill>
              <a:effectLst/>
              <a:uFillTx/>
              <a:latin typeface="Capital Group Sans" panose="02000503000000020004" pitchFamily="2" charset="0"/>
              <a:ea typeface="Capital Group Sans"/>
              <a:cs typeface="Capital Group Sans"/>
              <a:sym typeface="Capital Group Sans"/>
            </a:endParaRPr>
          </a:p>
        </p:txBody>
      </p:sp>
      <p:sp>
        <p:nvSpPr>
          <p:cNvPr id="7" name="TextBox 6"/>
          <p:cNvSpPr txBox="1"/>
          <p:nvPr/>
        </p:nvSpPr>
        <p:spPr>
          <a:xfrm>
            <a:off x="312116" y="517576"/>
            <a:ext cx="3831472" cy="2000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40276" rtlCol="0" anchor="ctr">
            <a:spAutoFit/>
          </a:bodyPr>
          <a:lstStyle/>
          <a:p>
            <a:pPr marL="0" marR="0" indent="0" algn="l" defTabSz="483306" rtl="0" fontAlgn="auto" latinLnBrk="0" hangingPunct="0">
              <a:lnSpc>
                <a:spcPct val="100000"/>
              </a:lnSpc>
              <a:spcBef>
                <a:spcPts val="0"/>
              </a:spcBef>
              <a:spcAft>
                <a:spcPts val="0"/>
              </a:spcAft>
              <a:buClrTx/>
              <a:buSzTx/>
              <a:buFontTx/>
              <a:buNone/>
              <a:tabLst/>
            </a:pPr>
            <a:r>
              <a:rPr kumimoji="0" lang="en-US" sz="1300" b="0" i="0" u="none" strike="noStrike" cap="none" spc="0" normalizeH="0" baseline="0" dirty="0">
                <a:ln>
                  <a:noFill/>
                </a:ln>
                <a:solidFill>
                  <a:schemeClr val="tx1"/>
                </a:solidFill>
                <a:effectLst/>
                <a:uFillTx/>
                <a:latin typeface="Capital Group Sans" panose="020B0503020202020204" pitchFamily="34" charset="0"/>
                <a:ea typeface="Capital Group Sans"/>
                <a:cs typeface="Capital Group Sans"/>
                <a:sym typeface="Capital Group Sans"/>
              </a:rPr>
              <a:t>Slide </a:t>
            </a:r>
            <a:fld id="{A99E4A69-A5ED-9345-AF93-F399852D58B6}" type="slidenum">
              <a:rPr kumimoji="0" lang="en-US" sz="1300" b="0" i="0" u="none" strike="noStrike" cap="none" spc="0" normalizeH="0" baseline="0" smtClean="0">
                <a:ln>
                  <a:noFill/>
                </a:ln>
                <a:solidFill>
                  <a:schemeClr val="tx1"/>
                </a:solidFill>
                <a:effectLst/>
                <a:uFillTx/>
                <a:latin typeface="Capital Group Sans" panose="020B0503020202020204" pitchFamily="34" charset="0"/>
                <a:ea typeface="Capital Group Sans"/>
                <a:cs typeface="Capital Group Sans"/>
                <a:sym typeface="Capital Group Sans"/>
              </a:rPr>
              <a:pPr marL="0" marR="0" indent="0" algn="l" defTabSz="483306" rtl="0" fontAlgn="auto" latinLnBrk="0" hangingPunct="0">
                <a:lnSpc>
                  <a:spcPct val="100000"/>
                </a:lnSpc>
                <a:spcBef>
                  <a:spcPts val="0"/>
                </a:spcBef>
                <a:spcAft>
                  <a:spcPts val="0"/>
                </a:spcAft>
                <a:buClrTx/>
                <a:buSzTx/>
                <a:buFontTx/>
                <a:buNone/>
                <a:tabLst/>
              </a:pPr>
              <a:t>‹#›</a:t>
            </a:fld>
            <a:endParaRPr kumimoji="0" lang="en-US" sz="1300" b="0" i="0" u="none" strike="noStrike" cap="none" spc="0" normalizeH="0" baseline="0" dirty="0">
              <a:ln>
                <a:noFill/>
              </a:ln>
              <a:solidFill>
                <a:schemeClr val="tx1"/>
              </a:solidFill>
              <a:effectLst/>
              <a:uFillTx/>
              <a:latin typeface="Capital Group Sans" panose="020B0503020202020204" pitchFamily="34" charset="0"/>
              <a:ea typeface="Capital Group Sans"/>
              <a:cs typeface="Capital Group Sans"/>
              <a:sym typeface="Capital Group Sans"/>
            </a:endParaRPr>
          </a:p>
        </p:txBody>
      </p:sp>
      <p:sp>
        <p:nvSpPr>
          <p:cNvPr id="8" name="Line 9"/>
          <p:cNvSpPr>
            <a:spLocks noChangeShapeType="1"/>
          </p:cNvSpPr>
          <p:nvPr/>
        </p:nvSpPr>
        <p:spPr bwMode="auto">
          <a:xfrm>
            <a:off x="313267" y="3424389"/>
            <a:ext cx="6700723" cy="0"/>
          </a:xfrm>
          <a:prstGeom prst="line">
            <a:avLst/>
          </a:prstGeom>
          <a:noFill/>
          <a:ln w="9525">
            <a:solidFill>
              <a:schemeClr val="accent6"/>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7435" tIns="48718" rIns="97435" bIns="48718"/>
          <a:lstStyle/>
          <a:p>
            <a:endParaRPr lang="en-US" b="0" i="0" dirty="0">
              <a:latin typeface="Capital Group Sans" panose="020B0503020202020204" pitchFamily="34" charset="0"/>
            </a:endParaRPr>
          </a:p>
        </p:txBody>
      </p:sp>
    </p:spTree>
    <p:extLst>
      <p:ext uri="{BB962C8B-B14F-4D97-AF65-F5344CB8AC3E}">
        <p14:creationId xmlns:p14="http://schemas.microsoft.com/office/powerpoint/2010/main" val="2861976928"/>
      </p:ext>
    </p:extLst>
  </p:cSld>
  <p:clrMap bg1="lt1" tx1="dk1" bg2="lt2" tx2="dk2" accent1="accent1" accent2="accent2" accent3="accent3" accent4="accent4" accent5="accent5" accent6="accent6" hlink="hlink" folHlink="folHlink"/>
  <p:notesStyle>
    <a:lvl1pPr marL="171450" marR="0" indent="-171450" defTabSz="228600" eaLnBrk="1" fontAlgn="auto" latinLnBrk="0" hangingPunct="1">
      <a:lnSpc>
        <a:spcPts val="1400"/>
      </a:lnSpc>
      <a:spcBef>
        <a:spcPts val="0"/>
      </a:spcBef>
      <a:spcAft>
        <a:spcPts val="0"/>
      </a:spcAft>
      <a:buClrTx/>
      <a:buSzTx/>
      <a:buFont typeface="Capital Group Sans" panose="020B0604020202020204" pitchFamily="34" charset="0"/>
      <a:buChar char="•"/>
      <a:tabLst/>
      <a:defRPr sz="1000" b="0" i="0">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342900" marR="0" indent="-171450" defTabSz="228600" eaLnBrk="1" fontAlgn="auto" latinLnBrk="0" hangingPunct="1">
      <a:lnSpc>
        <a:spcPts val="1400"/>
      </a:lnSpc>
      <a:spcBef>
        <a:spcPts val="0"/>
      </a:spcBef>
      <a:spcAft>
        <a:spcPts val="0"/>
      </a:spcAft>
      <a:buClrTx/>
      <a:buSzTx/>
      <a:buFont typeface="Capital Group Sans" panose="020B0503020202020204" pitchFamily="34" charset="0"/>
      <a:buChar char="–"/>
      <a:tabLst/>
      <a:defRPr sz="800" b="0" i="0">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14350" marR="0" indent="-171450" defTabSz="228600" eaLnBrk="1" fontAlgn="auto" latinLnBrk="0" hangingPunct="1">
      <a:lnSpc>
        <a:spcPts val="1400"/>
      </a:lnSpc>
      <a:spcBef>
        <a:spcPts val="0"/>
      </a:spcBef>
      <a:spcAft>
        <a:spcPts val="0"/>
      </a:spcAft>
      <a:buClrTx/>
      <a:buSzTx/>
      <a:buFont typeface="Capital Group Sans" panose="020B0604020202020204" pitchFamily="34" charset="0"/>
      <a:buChar char="•"/>
      <a:tabLst/>
      <a:defRPr sz="800" b="0" i="0">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685800" marR="0" indent="-171450" defTabSz="228600" eaLnBrk="1" fontAlgn="auto" latinLnBrk="0" hangingPunct="1">
      <a:lnSpc>
        <a:spcPts val="1400"/>
      </a:lnSpc>
      <a:spcBef>
        <a:spcPts val="0"/>
      </a:spcBef>
      <a:spcAft>
        <a:spcPts val="0"/>
      </a:spcAft>
      <a:buClrTx/>
      <a:buSzTx/>
      <a:buFont typeface="Capital Group Sans" panose="020B0503020202020204" pitchFamily="34" charset="0"/>
      <a:buChar char="–"/>
      <a:tabLst/>
      <a:defRPr sz="800" b="0" i="0">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857250" marR="0" indent="-171450" defTabSz="228600" eaLnBrk="1" fontAlgn="auto" latinLnBrk="0" hangingPunct="1">
      <a:lnSpc>
        <a:spcPts val="1400"/>
      </a:lnSpc>
      <a:spcBef>
        <a:spcPts val="0"/>
      </a:spcBef>
      <a:spcAft>
        <a:spcPts val="0"/>
      </a:spcAft>
      <a:buClrTx/>
      <a:buSzTx/>
      <a:buFont typeface="Capital Group Sans" panose="020B0604020202020204" pitchFamily="34" charset="0"/>
      <a:buChar char="•"/>
      <a:tabLst/>
      <a:defRPr sz="800" b="0" i="0">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indent="571500" defTabSz="228600" latinLnBrk="0">
      <a:defRPr sz="800">
        <a:latin typeface="Capital Group Sans"/>
        <a:ea typeface="Capital Group Sans"/>
        <a:cs typeface="Capital Group Sans"/>
        <a:sym typeface="Capital Group Sans"/>
      </a:defRPr>
    </a:lvl6pPr>
    <a:lvl7pPr indent="685800" defTabSz="228600" latinLnBrk="0">
      <a:defRPr sz="800">
        <a:latin typeface="Capital Group Sans"/>
        <a:ea typeface="Capital Group Sans"/>
        <a:cs typeface="Capital Group Sans"/>
        <a:sym typeface="Capital Group Sans"/>
      </a:defRPr>
    </a:lvl7pPr>
    <a:lvl8pPr indent="800100" defTabSz="228600" latinLnBrk="0">
      <a:defRPr sz="800">
        <a:latin typeface="Capital Group Sans"/>
        <a:ea typeface="Capital Group Sans"/>
        <a:cs typeface="Capital Group Sans"/>
        <a:sym typeface="Capital Group Sans"/>
      </a:defRPr>
    </a:lvl8pPr>
    <a:lvl9pPr indent="914400" defTabSz="228600" latinLnBrk="0">
      <a:defRPr sz="800">
        <a:latin typeface="Capital Group Sans"/>
        <a:ea typeface="Capital Group Sans"/>
        <a:cs typeface="Capital Group Sans"/>
        <a:sym typeface="Capital Group San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1</a:t>
            </a:fld>
            <a:endParaRPr lang="en-US" dirty="0"/>
          </a:p>
        </p:txBody>
      </p:sp>
      <p:sp>
        <p:nvSpPr>
          <p:cNvPr id="7" name="Notes Placeholder 2">
            <a:extLst>
              <a:ext uri="{FF2B5EF4-FFF2-40B4-BE49-F238E27FC236}">
                <a16:creationId xmlns:a16="http://schemas.microsoft.com/office/drawing/2014/main" id="{6ADEBF95-A2FE-49DB-B7AB-035EF8C7B74E}"/>
              </a:ext>
            </a:extLst>
          </p:cNvPr>
          <p:cNvSpPr>
            <a:spLocks noGrp="1"/>
          </p:cNvSpPr>
          <p:nvPr>
            <p:ph type="body" idx="1"/>
          </p:nvPr>
        </p:nvSpPr>
        <p:spPr>
          <a:xfrm>
            <a:off x="312115" y="3456432"/>
            <a:ext cx="6681216" cy="5760720"/>
          </a:xfrm>
        </p:spPr>
        <p:txBody>
          <a:bodyPr/>
          <a:lstStyle/>
          <a:p>
            <a:pPr lvl="0"/>
            <a:r>
              <a:rPr lang="en-US" sz="1100" b="1" dirty="0">
                <a:latin typeface="Capital Group Sans" panose="02000503000000020004" pitchFamily="2" charset="0"/>
              </a:rPr>
              <a:t>[Note to presenters: You can tell your own opening story about how you (or someone you know) paid for college. Or start here.]</a:t>
            </a:r>
            <a:endParaRPr lang="en-US" sz="1100" dirty="0">
              <a:latin typeface="Capital Group Sans" panose="02000503000000020004" pitchFamily="2" charset="0"/>
            </a:endParaRPr>
          </a:p>
          <a:p>
            <a:pPr lvl="0"/>
            <a:r>
              <a:rPr lang="en-US" sz="1100" dirty="0">
                <a:latin typeface="Capital Group Sans" panose="02000503000000020004" pitchFamily="2" charset="0"/>
              </a:rPr>
              <a:t>Whether you have toddlers, teenagers, grandchildren — or even higher education in mind for yourself — one thing is certain: A college education is one of the most significant investments you and your family will make. </a:t>
            </a:r>
          </a:p>
          <a:p>
            <a:endParaRPr lang="en-US" dirty="0">
              <a:latin typeface="Capital Group Sans" panose="02000503000000020004" pitchFamily="2" charset="0"/>
            </a:endParaRPr>
          </a:p>
        </p:txBody>
      </p:sp>
    </p:spTree>
    <p:extLst>
      <p:ext uri="{BB962C8B-B14F-4D97-AF65-F5344CB8AC3E}">
        <p14:creationId xmlns:p14="http://schemas.microsoft.com/office/powerpoint/2010/main" val="1566320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10</a:t>
            </a:fld>
            <a:endParaRPr lang="en-US" dirty="0"/>
          </a:p>
        </p:txBody>
      </p:sp>
      <p:sp>
        <p:nvSpPr>
          <p:cNvPr id="7" name="Notes Placeholder 2">
            <a:extLst>
              <a:ext uri="{FF2B5EF4-FFF2-40B4-BE49-F238E27FC236}">
                <a16:creationId xmlns:a16="http://schemas.microsoft.com/office/drawing/2014/main" id="{904986FE-59F0-4651-BDBA-5395D7B6B7C7}"/>
              </a:ext>
            </a:extLst>
          </p:cNvPr>
          <p:cNvSpPr>
            <a:spLocks noGrp="1"/>
          </p:cNvSpPr>
          <p:nvPr>
            <p:ph type="body" idx="1"/>
          </p:nvPr>
        </p:nvSpPr>
        <p:spPr>
          <a:xfrm>
            <a:off x="312115" y="3456432"/>
            <a:ext cx="6681216" cy="5760720"/>
          </a:xfrm>
        </p:spPr>
        <p:txBody>
          <a:bodyPr/>
          <a:lstStyle/>
          <a:p>
            <a:pPr lvl="0"/>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Let’s look at the list of qualified education expenses for a 529 plan. </a:t>
            </a:r>
          </a:p>
          <a:p>
            <a:pPr lvl="0"/>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As most people know, you can use a 529 plan to help pay for tuition at higher education institutions, such as public, private and community colleges. However, you can use a 529 plan to pay qualified expenses at: </a:t>
            </a:r>
          </a:p>
          <a:p>
            <a:pPr marL="365760" lvl="0" indent="-171450">
              <a:buFont typeface="Capital Group Sans" panose="020B0503020202020204" pitchFamily="34" charset="0"/>
              <a:buChar char="–"/>
            </a:pPr>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Other eligible higher education institutions and programs, such as theological seminaries, international schools and study-abroad programs run through U.S. eligible schools.</a:t>
            </a:r>
          </a:p>
          <a:p>
            <a:pPr marL="365760" lvl="0" indent="-171450">
              <a:buFont typeface="Capital Group Sans" panose="020B0503020202020204" pitchFamily="34" charset="0"/>
              <a:buChar char="–"/>
            </a:pPr>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Eligible workforce training, such as skilled trade, vocational, credentialing or apprenticeship programs. </a:t>
            </a:r>
          </a:p>
          <a:p>
            <a:pPr marL="365760" lvl="0" indent="-171450">
              <a:buFont typeface="Capital Group Sans" panose="020B0503020202020204" pitchFamily="34" charset="0"/>
              <a:buChar char="–"/>
            </a:pPr>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Elementary or secondary, public, private or religious schools for kindergarten through 12</a:t>
            </a:r>
            <a:r>
              <a:rPr lang="en-US" sz="1000" b="0" i="0" baseline="3000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th</a:t>
            </a:r>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 grade, or K-12.</a:t>
            </a:r>
          </a:p>
          <a:p>
            <a:pPr lvl="0"/>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The broad range of qualified education expenses also includes books, supplies, equipment and — in the instance of higher education institutions — certain room and board expenses. </a:t>
            </a:r>
          </a:p>
          <a:p>
            <a:pPr lvl="0"/>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A 529 plan can pay up to a $10,000 lifetime maximum on principal or interest payments on any designated beneficiary's or designated beneficiary's sibling's qualified student loans.</a:t>
            </a:r>
          </a:p>
          <a:p>
            <a:pPr lvl="0"/>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Also, qualified education expenses have recently been expanded to include:</a:t>
            </a:r>
          </a:p>
          <a:p>
            <a:pPr marL="365760" lvl="0" indent="-171450">
              <a:buFont typeface="Capital Group Sans" panose="020B0503020202020204" pitchFamily="34" charset="0"/>
              <a:buChar char="–"/>
            </a:pPr>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Preparation and exam fees for certain professional licenses and certifications, such as CPA. </a:t>
            </a:r>
          </a:p>
          <a:p>
            <a:pPr marL="365760" lvl="0" indent="-171450">
              <a:buFont typeface="Capital Group Sans" panose="020B0503020202020204" pitchFamily="34" charset="0"/>
              <a:buChar char="–"/>
            </a:pPr>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Training and certification for certain skilled trades and vocational careers, such as commercial driver’s license training, plumbing and HVAC technical certifications. </a:t>
            </a:r>
          </a:p>
          <a:p>
            <a:pPr marL="365760" lvl="0" indent="-171450">
              <a:buFont typeface="Capital Group Sans" panose="020B0503020202020204" pitchFamily="34" charset="0"/>
              <a:buChar char="–"/>
            </a:pPr>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Required continuing education courses necessary to maintain certain professional credentials for careers such as nursing, teaching and real estate. </a:t>
            </a:r>
          </a:p>
          <a:p>
            <a:pPr marL="0" indent="0">
              <a:buNone/>
            </a:pPr>
            <a:r>
              <a:rPr lang="en-US" sz="1000" b="1"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[Note to presenter: Add detail about K-12 if audience is interested.] </a:t>
            </a:r>
            <a:endPar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endParaRPr>
          </a:p>
          <a:p>
            <a:pPr lvl="0"/>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In addition to enrollment, textbooks and instructional material expenses, K-12 qualified expenses include:</a:t>
            </a:r>
          </a:p>
          <a:p>
            <a:pPr marL="365760" lvl="0" indent="-171450">
              <a:buFont typeface="Capital Group Sans" panose="020B0503020202020204" pitchFamily="34" charset="0"/>
              <a:buChar char="–"/>
            </a:pPr>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Qualified tutoring services </a:t>
            </a:r>
          </a:p>
          <a:p>
            <a:pPr marL="365760" lvl="0" indent="-171450">
              <a:buFont typeface="Capital Group Sans" panose="020B0503020202020204" pitchFamily="34" charset="0"/>
              <a:buChar char="–"/>
            </a:pPr>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Fees for certain standardized tests, such as SAT, ACT and advanced placement, or AP, exams</a:t>
            </a:r>
          </a:p>
          <a:p>
            <a:pPr marL="365760" lvl="0" indent="-171450">
              <a:buFont typeface="Capital Group Sans" panose="020B0503020202020204" pitchFamily="34" charset="0"/>
              <a:buChar char="–"/>
            </a:pPr>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Educational therapies for students with disabilities</a:t>
            </a:r>
          </a:p>
          <a:p>
            <a:pPr lvl="0"/>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Important note: K-12 expenses are capped at a maximum of $20,000 per calendar year per beneficiary. And although the assets may come from multiple 529 accounts, the $20,000 qualified withdrawal limit will be aggregated on a per beneficiary basis. To date, the IRS has not provided guidance to date on the methodology of allocating the $20,000 annual maximum among withdrawals from different 529 accounts. </a:t>
            </a:r>
          </a:p>
          <a:p>
            <a:pPr lvl="0"/>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States take different approaches to the income tax treatment of distributions for qualified education expenses attributable to tuition for the enrollment or attendance of a beneficiary at an elementary or secondary public, private or religious school (kindergarten through 12</a:t>
            </a:r>
            <a:r>
              <a:rPr lang="en-US" sz="1000" b="0" i="0" baseline="3000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th</a:t>
            </a:r>
            <a:r>
              <a:rPr lang="en-US" sz="1000" b="0" i="0"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 grade) up to certain limits. Some states include distributions in taxable income while others do not. Please consult your tax advisor for state-specific details. </a:t>
            </a:r>
          </a:p>
          <a:p>
            <a:pPr lvl="0"/>
            <a:endParaRPr lang="en-US" sz="1100" dirty="0">
              <a:latin typeface="Capital Group Sans" panose="02000503000000020004" pitchFamily="2" charset="0"/>
            </a:endParaRPr>
          </a:p>
        </p:txBody>
      </p:sp>
    </p:spTree>
    <p:extLst>
      <p:ext uri="{BB962C8B-B14F-4D97-AF65-F5344CB8AC3E}">
        <p14:creationId xmlns:p14="http://schemas.microsoft.com/office/powerpoint/2010/main" val="1063953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11</a:t>
            </a:fld>
            <a:endParaRPr lang="en-US" dirty="0"/>
          </a:p>
        </p:txBody>
      </p:sp>
      <p:sp>
        <p:nvSpPr>
          <p:cNvPr id="7" name="Notes Placeholder 2">
            <a:extLst>
              <a:ext uri="{FF2B5EF4-FFF2-40B4-BE49-F238E27FC236}">
                <a16:creationId xmlns:a16="http://schemas.microsoft.com/office/drawing/2014/main" id="{DEF08F71-467F-460A-82D8-142E6E8C0C36}"/>
              </a:ext>
            </a:extLst>
          </p:cNvPr>
          <p:cNvSpPr>
            <a:spLocks noGrp="1"/>
          </p:cNvSpPr>
          <p:nvPr>
            <p:ph type="body" idx="1"/>
          </p:nvPr>
        </p:nvSpPr>
        <p:spPr>
          <a:xfrm>
            <a:off x="312115" y="3456432"/>
            <a:ext cx="6681216" cy="5760720"/>
          </a:xfrm>
        </p:spPr>
        <p:txBody>
          <a:bodyPr/>
          <a:lstStyle/>
          <a:p>
            <a:pPr lvl="0"/>
            <a:r>
              <a:rPr lang="en-US" sz="1100" dirty="0">
                <a:latin typeface="Capital Group Sans" panose="02000503000000020004" pitchFamily="2" charset="0"/>
              </a:rPr>
              <a:t>I want to call your attention to another benefit: The account owner always controls the account. Unlike college savings plans that are custodial accounts and act like trusts, the </a:t>
            </a:r>
            <a:r>
              <a:rPr lang="en-US" sz="1100" b="0" i="0" dirty="0">
                <a:solidFill>
                  <a:srgbClr val="222222"/>
                </a:solidFill>
                <a:effectLst/>
                <a:latin typeface="Capital Group Sans" panose="02000503000000020004" pitchFamily="2" charset="0"/>
              </a:rPr>
              <a:t>529 plan </a:t>
            </a:r>
            <a:r>
              <a:rPr lang="en-US" sz="1100" dirty="0">
                <a:latin typeface="Capital Group Sans" panose="02000503000000020004" pitchFamily="2" charset="0"/>
              </a:rPr>
              <a:t>account — even when it’s being used — does not transfer to the beneficiary.</a:t>
            </a:r>
          </a:p>
          <a:p>
            <a:pPr lvl="0"/>
            <a:r>
              <a:rPr lang="en-US" sz="1100" dirty="0">
                <a:latin typeface="Capital Group Sans" panose="02000503000000020004" pitchFamily="2" charset="0"/>
              </a:rPr>
              <a:t>This feature can take the worry out of putting money into the hands of a young adult </a:t>
            </a:r>
            <a:r>
              <a:rPr lang="en-US" dirty="0">
                <a:latin typeface="Capital Group Sans" panose="02000503000000020004" pitchFamily="2" charset="0"/>
              </a:rPr>
              <a:t>who</a:t>
            </a:r>
            <a:r>
              <a:rPr lang="en-US" sz="1100" dirty="0">
                <a:latin typeface="Capital Group Sans" panose="02000503000000020004" pitchFamily="2" charset="0"/>
              </a:rPr>
              <a:t> is still learning how to be independent.</a:t>
            </a:r>
          </a:p>
          <a:p>
            <a:pPr lvl="0"/>
            <a:r>
              <a:rPr lang="en-US" sz="1100" dirty="0">
                <a:latin typeface="Capital Group Sans" panose="02000503000000020004" pitchFamily="2" charset="0"/>
              </a:rPr>
              <a:t>Sally, for example, oversaw the account assets for her son, Liam, determining the timing and amount of distributions. </a:t>
            </a:r>
            <a:r>
              <a:rPr lang="en-US" sz="1100" b="0" i="0" dirty="0">
                <a:solidFill>
                  <a:srgbClr val="222222"/>
                </a:solidFill>
                <a:effectLst/>
                <a:latin typeface="Capital Group Sans" panose="02000503000000020004" pitchFamily="2" charset="0"/>
              </a:rPr>
              <a:t>She was also able </a:t>
            </a:r>
            <a:r>
              <a:rPr lang="en-US" sz="1100" dirty="0">
                <a:latin typeface="Capital Group Sans" panose="02000503000000020004" pitchFamily="2" charset="0"/>
              </a:rPr>
              <a:t>to keep control of the leftover money in the account after Liam graduated.</a:t>
            </a:r>
          </a:p>
          <a:p>
            <a:pPr lvl="0"/>
            <a:r>
              <a:rPr lang="en-US" sz="1100" dirty="0">
                <a:latin typeface="Capital Group Sans" panose="02000503000000020004" pitchFamily="2" charset="0"/>
              </a:rPr>
              <a:t>Having control over the account means you can adapt easily to any number of scenarios. For example, if your child gets a full scholarship and doesn’t need the money in the account, or if your child decides not to go to a four-year college, it’s no problem. You can transfer the account to another eligible program or beneficiary, be it a younger sibling, a parent, an in-law, a cousin — or even yourself.</a:t>
            </a:r>
          </a:p>
          <a:p>
            <a:pPr lvl="0"/>
            <a:r>
              <a:rPr lang="en-US" sz="1100" dirty="0">
                <a:latin typeface="Capital Group Sans" panose="02000503000000020004" pitchFamily="2" charset="0"/>
              </a:rPr>
              <a:t>It is also worth noting that the over their lifetimes account owners can roll up to $35,000 from a 529 plan directly to the 529 beneficiary's Roth IRA tax- and penalty-free (subject to limitations). This is a great way to give beneficiaries a headstart on saving for retirement by moving any remaining funds in their 529 account into a Roth IRA. </a:t>
            </a:r>
          </a:p>
        </p:txBody>
      </p:sp>
    </p:spTree>
    <p:extLst>
      <p:ext uri="{BB962C8B-B14F-4D97-AF65-F5344CB8AC3E}">
        <p14:creationId xmlns:p14="http://schemas.microsoft.com/office/powerpoint/2010/main" val="1799857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12</a:t>
            </a:fld>
            <a:endParaRPr lang="en-US" dirty="0"/>
          </a:p>
        </p:txBody>
      </p:sp>
      <p:sp>
        <p:nvSpPr>
          <p:cNvPr id="7" name="Notes Placeholder 2">
            <a:extLst>
              <a:ext uri="{FF2B5EF4-FFF2-40B4-BE49-F238E27FC236}">
                <a16:creationId xmlns:a16="http://schemas.microsoft.com/office/drawing/2014/main" id="{96D85A05-F9E5-4935-A626-55CD7B546B3B}"/>
              </a:ext>
            </a:extLst>
          </p:cNvPr>
          <p:cNvSpPr>
            <a:spLocks noGrp="1"/>
          </p:cNvSpPr>
          <p:nvPr>
            <p:ph type="body" idx="1"/>
          </p:nvPr>
        </p:nvSpPr>
        <p:spPr>
          <a:xfrm>
            <a:off x="312115" y="3456432"/>
            <a:ext cx="6681216" cy="5760720"/>
          </a:xfrm>
        </p:spPr>
        <p:txBody>
          <a:bodyPr/>
          <a:lstStyle/>
          <a:p>
            <a:pPr lvl="0"/>
            <a:r>
              <a:rPr lang="en-US" sz="1100" b="1" dirty="0">
                <a:latin typeface="Capital Group Sans" panose="02000503000000020004" pitchFamily="2" charset="0"/>
              </a:rPr>
              <a:t>[Note to presenter: This section may be of particular interest to grandparents and to investors looking for alternatives to primary education.]</a:t>
            </a:r>
            <a:endParaRPr lang="en-US" sz="1100" dirty="0">
              <a:latin typeface="Capital Group Sans" panose="02000503000000020004" pitchFamily="2" charset="0"/>
            </a:endParaRPr>
          </a:p>
          <a:p>
            <a:pPr lvl="0"/>
            <a:r>
              <a:rPr lang="en-US" sz="1100" dirty="0">
                <a:latin typeface="Capital Group Sans" panose="02000503000000020004" pitchFamily="2" charset="0"/>
              </a:rPr>
              <a:t>Sam and Ruth worked with their financial professional, Emily, who knows they’d do anything for their seven grandchildren.</a:t>
            </a:r>
          </a:p>
          <a:p>
            <a:pPr lvl="0"/>
            <a:r>
              <a:rPr lang="en-US" sz="1100" dirty="0">
                <a:latin typeface="Capital Group Sans" panose="02000503000000020004" pitchFamily="2" charset="0"/>
              </a:rPr>
              <a:t>When they met to talk about estate planning, she recommended they take advantage of the special gift-tax contribution a 529 offers by opening an account for each grandchild to help pay for their education with the goal of reducing future estate taxes.</a:t>
            </a:r>
          </a:p>
          <a:p>
            <a:pPr marL="0" indent="0">
              <a:buNone/>
            </a:pPr>
            <a:endParaRPr lang="en-US" sz="1100" dirty="0">
              <a:latin typeface="Capital Group Sans" panose="02000503000000020004" pitchFamily="2" charset="0"/>
            </a:endParaRPr>
          </a:p>
        </p:txBody>
      </p:sp>
    </p:spTree>
    <p:extLst>
      <p:ext uri="{BB962C8B-B14F-4D97-AF65-F5344CB8AC3E}">
        <p14:creationId xmlns:p14="http://schemas.microsoft.com/office/powerpoint/2010/main" val="461112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13</a:t>
            </a:fld>
            <a:endParaRPr lang="en-US" dirty="0"/>
          </a:p>
        </p:txBody>
      </p:sp>
      <p:sp>
        <p:nvSpPr>
          <p:cNvPr id="7" name="Notes Placeholder 2">
            <a:extLst>
              <a:ext uri="{FF2B5EF4-FFF2-40B4-BE49-F238E27FC236}">
                <a16:creationId xmlns:a16="http://schemas.microsoft.com/office/drawing/2014/main" id="{6F078395-E7F4-4394-8891-7286F8699946}"/>
              </a:ext>
            </a:extLst>
          </p:cNvPr>
          <p:cNvSpPr>
            <a:spLocks noGrp="1"/>
          </p:cNvSpPr>
          <p:nvPr>
            <p:ph type="body" idx="1"/>
          </p:nvPr>
        </p:nvSpPr>
        <p:spPr>
          <a:xfrm>
            <a:off x="312115" y="3456432"/>
            <a:ext cx="6681216" cy="5760720"/>
          </a:xfrm>
        </p:spPr>
        <p:txBody>
          <a:bodyPr/>
          <a:lstStyle/>
          <a:p>
            <a:pPr lvl="0"/>
            <a:r>
              <a:rPr lang="en-US" sz="1100" dirty="0">
                <a:latin typeface="Capital Group Sans" panose="02000503000000020004" pitchFamily="2" charset="0"/>
              </a:rPr>
              <a:t>For the 2026 tax year, you can contribute up to $19,000 ($38,000 for married couples) per beneficiary annually without gift-tax consequences. Under a special election, you can invest up to $95,000 ($190,000 for married couples) per beneficiary at one time by accelerating five years’ worth of investments. Additional gifts made to that beneficiary over the next four years after the year in which the one-time gift is made may reduce the donor’s lifetime gift and estate tax exemption. If the donor of an accelerated gift dies within the five-year period, a portion of the transferred amount will be included in the donor’s estate for tax purposes. Consult with a tax advisor regarding your specific situation.</a:t>
            </a:r>
          </a:p>
          <a:p>
            <a:pPr lvl="0"/>
            <a:r>
              <a:rPr lang="en-US" sz="1100" dirty="0">
                <a:latin typeface="Capital Group Sans" panose="02000503000000020004" pitchFamily="2" charset="0"/>
              </a:rPr>
              <a:t>And importantly, even though assets are considered completed gifts for gift-tax purposes, the account owner — that’s the person who established and funded the account — still controls the assets and withdrawals. </a:t>
            </a:r>
          </a:p>
          <a:p>
            <a:pPr lvl="0"/>
            <a:r>
              <a:rPr lang="en-US" sz="1100" dirty="0">
                <a:latin typeface="Capital Group Sans" panose="02000503000000020004" pitchFamily="2" charset="0"/>
              </a:rPr>
              <a:t>The account owner may also change the beneficiary with no tax penalty, provided the new beneficiary is part of the same family.</a:t>
            </a:r>
          </a:p>
          <a:p>
            <a:pPr lvl="0"/>
            <a:r>
              <a:rPr lang="en-US" sz="1100" dirty="0">
                <a:latin typeface="Capital Group Sans" panose="02000503000000020004" pitchFamily="2" charset="0"/>
              </a:rPr>
              <a:t>Tax issues can be complicated, so make sure you also consult with a tax advisor.</a:t>
            </a:r>
          </a:p>
        </p:txBody>
      </p:sp>
    </p:spTree>
    <p:extLst>
      <p:ext uri="{BB962C8B-B14F-4D97-AF65-F5344CB8AC3E}">
        <p14:creationId xmlns:p14="http://schemas.microsoft.com/office/powerpoint/2010/main" val="1949239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14</a:t>
            </a:fld>
            <a:endParaRPr lang="en-US" dirty="0"/>
          </a:p>
        </p:txBody>
      </p:sp>
      <p:sp>
        <p:nvSpPr>
          <p:cNvPr id="7" name="Notes Placeholder 2">
            <a:extLst>
              <a:ext uri="{FF2B5EF4-FFF2-40B4-BE49-F238E27FC236}">
                <a16:creationId xmlns:a16="http://schemas.microsoft.com/office/drawing/2014/main" id="{BA43A233-B6E8-46F3-8AE6-86F099392BCD}"/>
              </a:ext>
            </a:extLst>
          </p:cNvPr>
          <p:cNvSpPr>
            <a:spLocks noGrp="1"/>
          </p:cNvSpPr>
          <p:nvPr>
            <p:ph type="body" idx="1"/>
          </p:nvPr>
        </p:nvSpPr>
        <p:spPr>
          <a:xfrm>
            <a:off x="312115" y="3456432"/>
            <a:ext cx="6681216" cy="5760720"/>
          </a:xfrm>
        </p:spPr>
        <p:txBody>
          <a:bodyPr/>
          <a:lstStyle/>
          <a:p>
            <a:pPr lvl="0"/>
            <a:r>
              <a:rPr lang="en-US" sz="1100" dirty="0">
                <a:latin typeface="Capital Group Sans" panose="02000503000000020004" pitchFamily="2" charset="0"/>
              </a:rPr>
              <a:t>Because there are no restrictions on who you can open an account for, or how many beneficiaries you can make contributions for, Sam and Ruth were able to move considerable assets out of their estate and fund a 529 account for each of their two grandchildren.</a:t>
            </a:r>
          </a:p>
          <a:p>
            <a:pPr lvl="0"/>
            <a:r>
              <a:rPr lang="en-US" sz="1100" dirty="0">
                <a:latin typeface="Capital Group Sans" panose="02000503000000020004" pitchFamily="2" charset="0"/>
              </a:rPr>
              <a:t>They also decided to take advantage of the available lifetime exemption from the gift and estate tax to bring each of the 529 account balances up to the maximum contribution limit for the College America 529 Savings Plan; which allows clients to contribute until the account’s balance (including earnings) reaches $550,000 per beneficiary. </a:t>
            </a:r>
          </a:p>
          <a:p>
            <a:pPr lvl="0"/>
            <a:r>
              <a:rPr lang="en-US" sz="1100" dirty="0">
                <a:latin typeface="Capital Group Sans" panose="02000503000000020004" pitchFamily="2" charset="0"/>
              </a:rPr>
              <a:t>Here’s how it worked:</a:t>
            </a:r>
          </a:p>
          <a:p>
            <a:pPr lvl="1"/>
            <a:r>
              <a:rPr lang="en-US" sz="1100" dirty="0">
                <a:latin typeface="Capital Group Sans" panose="02000503000000020004" pitchFamily="2" charset="0"/>
              </a:rPr>
              <a:t>Using a special election that allows Sam and Ruth to make up to five years of contributions in one gift, they transferred $190,000 into each 529 account, incurring no gift taxes.</a:t>
            </a:r>
          </a:p>
          <a:p>
            <a:pPr lvl="1"/>
            <a:r>
              <a:rPr lang="en-US" sz="1100" dirty="0">
                <a:latin typeface="Capital Group Sans" panose="02000503000000020004" pitchFamily="2" charset="0"/>
              </a:rPr>
              <a:t>They fund the remaining $360,000 in each account using their available lifetime exemption from the gift and estate tax, incurring no gift taxes. </a:t>
            </a:r>
          </a:p>
          <a:p>
            <a:pPr lvl="1"/>
            <a:r>
              <a:rPr lang="en-US" sz="1100" dirty="0">
                <a:latin typeface="Capital Group Sans" panose="02000503000000020004" pitchFamily="2" charset="0"/>
              </a:rPr>
              <a:t>As a result, they were able to fund each of the 529 accounts to the maximum $550,000 per beneficiary and transfer $1,100,000 out of their estate.</a:t>
            </a:r>
          </a:p>
          <a:p>
            <a:pPr lvl="1"/>
            <a:r>
              <a:rPr lang="en-US" sz="1100" dirty="0">
                <a:latin typeface="Capital Group Sans" panose="02000503000000020004" pitchFamily="2" charset="0"/>
              </a:rPr>
              <a:t>For gift-tax purposes, the assets are considered completed gifts, but Sam and Ruth — provided they own the accounts — control the assets and the withdrawals.</a:t>
            </a:r>
          </a:p>
          <a:p>
            <a:pPr marL="171450" lvl="1">
              <a:buFont typeface="Capital Group Sans" panose="020B0604020202020204" pitchFamily="34" charset="0"/>
              <a:buChar char="•"/>
            </a:pPr>
            <a:r>
              <a:rPr lang="en-US" sz="1100" dirty="0">
                <a:latin typeface="Capital Group Sans" panose="02000503000000020004" pitchFamily="2" charset="0"/>
              </a:rPr>
              <a:t>You should discuss your options and specific situation with a tax advisor.</a:t>
            </a:r>
          </a:p>
          <a:p>
            <a:pPr lvl="1">
              <a:buFont typeface="Capital Group Sans" panose="020B0604020202020204" pitchFamily="34" charset="0"/>
              <a:buChar char="•"/>
            </a:pPr>
            <a:endParaRPr lang="en-US" sz="1100" dirty="0">
              <a:latin typeface="Capital Group Sans" panose="02000503000000020004" pitchFamily="2" charset="0"/>
            </a:endParaRPr>
          </a:p>
        </p:txBody>
      </p:sp>
    </p:spTree>
    <p:extLst>
      <p:ext uri="{BB962C8B-B14F-4D97-AF65-F5344CB8AC3E}">
        <p14:creationId xmlns:p14="http://schemas.microsoft.com/office/powerpoint/2010/main" val="2086977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15</a:t>
            </a:fld>
            <a:endParaRPr lang="en-US" dirty="0"/>
          </a:p>
        </p:txBody>
      </p:sp>
      <p:sp>
        <p:nvSpPr>
          <p:cNvPr id="7" name="Notes Placeholder 2">
            <a:extLst>
              <a:ext uri="{FF2B5EF4-FFF2-40B4-BE49-F238E27FC236}">
                <a16:creationId xmlns:a16="http://schemas.microsoft.com/office/drawing/2014/main" id="{CD2610D9-7A30-446E-B620-3DBB7C4490C3}"/>
              </a:ext>
            </a:extLst>
          </p:cNvPr>
          <p:cNvSpPr>
            <a:spLocks noGrp="1"/>
          </p:cNvSpPr>
          <p:nvPr>
            <p:ph type="body" idx="1"/>
          </p:nvPr>
        </p:nvSpPr>
        <p:spPr>
          <a:xfrm>
            <a:off x="312115" y="3456432"/>
            <a:ext cx="6681216" cy="5760720"/>
          </a:xfrm>
        </p:spPr>
        <p:txBody>
          <a:bodyPr/>
          <a:lstStyle/>
          <a:p>
            <a:pPr lvl="0"/>
            <a:r>
              <a:rPr lang="en-US" sz="1100" dirty="0">
                <a:latin typeface="Capital Group Sans" panose="02000503000000020004" pitchFamily="2" charset="0"/>
              </a:rPr>
              <a:t>Now that we’ve talked about the flexible uses of a 529 plan, we’ll look at the different approaches you can take to build a plan that’s right for you. </a:t>
            </a:r>
          </a:p>
          <a:p>
            <a:pPr lvl="0"/>
            <a:r>
              <a:rPr lang="en-US" sz="1100" dirty="0">
                <a:latin typeface="Capital Group Sans" panose="02000503000000020004" pitchFamily="2" charset="0"/>
              </a:rPr>
              <a:t>There are many investment options to choose from, so it’s important to work with a financial professional to find the right fit for you. </a:t>
            </a:r>
          </a:p>
        </p:txBody>
      </p:sp>
    </p:spTree>
    <p:extLst>
      <p:ext uri="{BB962C8B-B14F-4D97-AF65-F5344CB8AC3E}">
        <p14:creationId xmlns:p14="http://schemas.microsoft.com/office/powerpoint/2010/main" val="1826131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16</a:t>
            </a:fld>
            <a:endParaRPr lang="en-US" dirty="0"/>
          </a:p>
        </p:txBody>
      </p:sp>
      <p:sp>
        <p:nvSpPr>
          <p:cNvPr id="7" name="Notes Placeholder 2">
            <a:extLst>
              <a:ext uri="{FF2B5EF4-FFF2-40B4-BE49-F238E27FC236}">
                <a16:creationId xmlns:a16="http://schemas.microsoft.com/office/drawing/2014/main" id="{C216084B-BE1E-45C5-B8F7-879F47775D3E}"/>
              </a:ext>
            </a:extLst>
          </p:cNvPr>
          <p:cNvSpPr>
            <a:spLocks noGrp="1"/>
          </p:cNvSpPr>
          <p:nvPr>
            <p:ph type="body" idx="1"/>
          </p:nvPr>
        </p:nvSpPr>
        <p:spPr>
          <a:xfrm>
            <a:off x="312115" y="3463412"/>
            <a:ext cx="6808586" cy="5760720"/>
          </a:xfrm>
        </p:spPr>
        <p:txBody>
          <a:bodyPr/>
          <a:lstStyle/>
          <a:p>
            <a:pPr marL="0" indent="0" algn="l" defTabSz="966612" rtl="0" fontAlgn="base">
              <a:lnSpc>
                <a:spcPct val="100000"/>
              </a:lnSpc>
              <a:spcBef>
                <a:spcPct val="30000"/>
              </a:spcBef>
              <a:spcAft>
                <a:spcPct val="0"/>
              </a:spcAft>
              <a:buSzPct val="80000"/>
              <a:buNone/>
              <a:defRPr/>
            </a:pPr>
            <a:r>
              <a:rPr lang="en-US" sz="1100" kern="4500" spc="-10" baseline="0" dirty="0">
                <a:solidFill>
                  <a:srgbClr val="000000"/>
                </a:solidFill>
                <a:latin typeface="Capital Group Sans" panose="02000503000000020004" pitchFamily="2" charset="0"/>
              </a:rPr>
              <a:t>We’ve talked about the benefits of a 529 plan, </a:t>
            </a:r>
            <a:r>
              <a:rPr lang="en-US" sz="1100" kern="4500" spc="-10" baseline="0" dirty="0">
                <a:solidFill>
                  <a:srgbClr val="000000"/>
                </a:solidFill>
                <a:latin typeface="Capital Group Sans" panose="02000503000000020004" pitchFamily="2" charset="0"/>
                <a:ea typeface="MS PGothic" panose="020B0600070205080204" pitchFamily="34" charset="-128"/>
                <a:cs typeface="Capital Group Sans" pitchFamily="34" charset="0"/>
              </a:rPr>
              <a:t>but n</a:t>
            </a:r>
            <a:r>
              <a:rPr lang="en-US" altLang="en-US" sz="1100" kern="4500" spc="-10" baseline="0" dirty="0">
                <a:solidFill>
                  <a:srgbClr val="000000"/>
                </a:solidFill>
                <a:latin typeface="Capital Group Sans" panose="02000503000000020004" pitchFamily="2" charset="0"/>
                <a:ea typeface="MS PGothic" panose="020B0600070205080204" pitchFamily="34" charset="-128"/>
                <a:cs typeface="Capital Group Sans" pitchFamily="34" charset="0"/>
              </a:rPr>
              <a:t>ot all 529 plans are created equal. </a:t>
            </a:r>
            <a:r>
              <a:rPr lang="en-US" altLang="en-US" sz="1100" kern="4500" spc="-10" baseline="0" dirty="0" err="1">
                <a:solidFill>
                  <a:srgbClr val="000000"/>
                </a:solidFill>
                <a:latin typeface="Capital Group Sans" panose="02000503000000020004" pitchFamily="2" charset="0"/>
                <a:ea typeface="MS PGothic" panose="020B0600070205080204" pitchFamily="34" charset="-128"/>
                <a:cs typeface="Capital Group Sans" pitchFamily="34" charset="0"/>
              </a:rPr>
              <a:t>CollegeAmerica</a:t>
            </a:r>
            <a:r>
              <a:rPr lang="en-US" sz="1100" kern="4500" spc="-10" baseline="0" dirty="0">
                <a:solidFill>
                  <a:srgbClr val="000000"/>
                </a:solidFill>
                <a:latin typeface="Capital Group Sans" panose="02000503000000020004" pitchFamily="2" charset="0"/>
                <a:ea typeface="MS PGothic" panose="020B0600070205080204" pitchFamily="34" charset="-128"/>
                <a:cs typeface="Capital Group Sans" pitchFamily="34" charset="0"/>
              </a:rPr>
              <a:t> is </a:t>
            </a:r>
            <a:r>
              <a:rPr lang="en-US" altLang="en-US" sz="1100" kern="4500" spc="-10" baseline="0" dirty="0">
                <a:solidFill>
                  <a:srgbClr val="000000"/>
                </a:solidFill>
                <a:latin typeface="Capital Group Sans" panose="02000503000000020004" pitchFamily="2" charset="0"/>
                <a:ea typeface="MS PGothic" panose="020B0600070205080204" pitchFamily="34" charset="-128"/>
                <a:cs typeface="Capital Group Sans" pitchFamily="34" charset="0"/>
              </a:rPr>
              <a:t>the nation’s largest 529 college savings plan and the only one to feature American Funds. With CollegeAmerica, investors get a plan that:</a:t>
            </a:r>
          </a:p>
          <a:p>
            <a:pPr marL="181240" indent="-181240" algn="l" defTabSz="966612" rtl="0" fontAlgn="base">
              <a:lnSpc>
                <a:spcPct val="100000"/>
              </a:lnSpc>
              <a:spcBef>
                <a:spcPct val="30000"/>
              </a:spcBef>
              <a:spcAft>
                <a:spcPct val="0"/>
              </a:spcAft>
              <a:buSzPct val="80000"/>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Is among Morningstar’s highly rated 529 plans	</a:t>
            </a:r>
          </a:p>
          <a:p>
            <a:pPr marL="362480" lvl="1" indent="-181240" algn="l" defTabSz="966612" rtl="0" fontAlgn="base">
              <a:lnSpc>
                <a:spcPct val="100000"/>
              </a:lnSpc>
              <a:spcBef>
                <a:spcPct val="30000"/>
              </a:spcBef>
              <a:spcAft>
                <a:spcPct val="0"/>
              </a:spcAft>
              <a:buSzPct val="80000"/>
              <a:buFont typeface="System Font Regular"/>
              <a:buChar char="–"/>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Since 2004, the year Morningstar started rating 529 plans, </a:t>
            </a:r>
            <a:r>
              <a:rPr lang="en-US" altLang="en-US" sz="1100" kern="1200" dirty="0" err="1">
                <a:solidFill>
                  <a:srgbClr val="000000"/>
                </a:solidFill>
                <a:latin typeface="Capital Group Sans" panose="02000503000000020004" pitchFamily="2" charset="0"/>
                <a:ea typeface="MS PGothic" panose="020B0600070205080204" pitchFamily="34" charset="-128"/>
                <a:cs typeface="Capital Group Sans" pitchFamily="34" charset="0"/>
              </a:rPr>
              <a:t>CollegeAmerica</a:t>
            </a: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 has been among the highly rated advisor-sold selections. The rating is based on annual Morningstar reports. </a:t>
            </a:r>
            <a:r>
              <a:rPr lang="en-US" sz="1100" b="0" i="0" dirty="0">
                <a:solidFill>
                  <a:srgbClr val="222222"/>
                </a:solidFill>
                <a:effectLst/>
                <a:latin typeface="Capital Group Sans" panose="02000503000000020004" pitchFamily="2" charset="0"/>
              </a:rPr>
              <a:t>Ratings are based on the following criteria: process, people, parent and price. Prior to 2020, the ratings’ criteria were process, people, parent, price and performance.</a:t>
            </a:r>
          </a:p>
          <a:p>
            <a:pPr marL="0" lvl="1" indent="180975" algn="l" defTabSz="966612" rtl="0" fontAlgn="base">
              <a:lnSpc>
                <a:spcPct val="100000"/>
              </a:lnSpc>
              <a:spcBef>
                <a:spcPct val="30000"/>
              </a:spcBef>
              <a:spcAft>
                <a:spcPct val="0"/>
              </a:spcAft>
              <a:buSzPct val="80000"/>
              <a:buFont typeface="Capital Group Sans" panose="020B0604020202020204" pitchFamily="34" charset="0"/>
              <a:buChar char="•"/>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Has among the lowest operating expenses of advisor-sold plans</a:t>
            </a:r>
          </a:p>
          <a:p>
            <a:pPr marL="362480" lvl="1" indent="-181240" algn="l" defTabSz="966612" rtl="0" fontAlgn="base">
              <a:lnSpc>
                <a:spcPct val="100000"/>
              </a:lnSpc>
              <a:spcBef>
                <a:spcPct val="30000"/>
              </a:spcBef>
              <a:spcAft>
                <a:spcPct val="0"/>
              </a:spcAft>
              <a:buSzPct val="80000"/>
              <a:buFont typeface="System Font Regular"/>
              <a:buChar char="–"/>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This is according to the third quarter 2025 </a:t>
            </a:r>
            <a:r>
              <a:rPr lang="en-US" sz="1100" dirty="0">
                <a:solidFill>
                  <a:srgbClr val="000000"/>
                </a:solidFill>
                <a:latin typeface="Capital Group Sans" panose="02000503000000020004" pitchFamily="2" charset="0"/>
              </a:rPr>
              <a:t>ISS Market Intelligence fee analysis of 529 college savings plans.</a:t>
            </a:r>
          </a:p>
          <a:p>
            <a:pPr marL="0" lvl="1" indent="180975" algn="l" defTabSz="966612" rtl="0" fontAlgn="base">
              <a:lnSpc>
                <a:spcPct val="100000"/>
              </a:lnSpc>
              <a:spcBef>
                <a:spcPct val="30000"/>
              </a:spcBef>
              <a:spcAft>
                <a:spcPct val="0"/>
              </a:spcAft>
              <a:buSzPct val="80000"/>
              <a:buFont typeface="Capital Group Sans" panose="020B0604020202020204" pitchFamily="34" charset="0"/>
              <a:buChar char="•"/>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Is the country’s largest plan</a:t>
            </a:r>
          </a:p>
          <a:p>
            <a:pPr marL="362480" lvl="1" indent="-181240" algn="l" defTabSz="966612" rtl="0" fontAlgn="base">
              <a:lnSpc>
                <a:spcPct val="100000"/>
              </a:lnSpc>
              <a:spcBef>
                <a:spcPct val="30000"/>
              </a:spcBef>
              <a:spcAft>
                <a:spcPct val="0"/>
              </a:spcAft>
              <a:buSzPct val="80000"/>
              <a:buFont typeface="System Font Regular"/>
              <a:buChar char="–"/>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According to </a:t>
            </a:r>
            <a:r>
              <a:rPr lang="en-US" sz="800" b="0" i="0" dirty="0">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the third quarter 2025 ISS Market Intelligence </a:t>
            </a:r>
            <a:r>
              <a:rPr lang="en-US" sz="800" b="0" i="1" dirty="0">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Quarterly Data Update,</a:t>
            </a:r>
            <a:r>
              <a:rPr lang="en-US" sz="1100" dirty="0">
                <a:solidFill>
                  <a:srgbClr val="000000"/>
                </a:solidFill>
                <a:latin typeface="Capital Group Sans" panose="02000503000000020004" pitchFamily="2" charset="0"/>
              </a:rPr>
              <a:t>, </a:t>
            </a:r>
            <a:r>
              <a:rPr lang="en-US" sz="1100" dirty="0" err="1">
                <a:solidFill>
                  <a:srgbClr val="000000"/>
                </a:solidFill>
                <a:latin typeface="Capital Group Sans" panose="02000503000000020004" pitchFamily="2" charset="0"/>
              </a:rPr>
              <a:t>CollegeAmerica</a:t>
            </a:r>
            <a:r>
              <a:rPr lang="en-US" sz="1100" dirty="0">
                <a:solidFill>
                  <a:srgbClr val="000000"/>
                </a:solidFill>
                <a:latin typeface="Capital Group Sans" panose="02000503000000020004" pitchFamily="2" charset="0"/>
              </a:rPr>
              <a:t> is the country’s largest 529 plan with $109.0 billion in assets under management as of September 30, 2025. </a:t>
            </a:r>
            <a:endPar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endParaRPr>
          </a:p>
          <a:p>
            <a:pPr marL="362480" lvl="1" indent="-181240" algn="l" defTabSz="966612" rtl="0" fontAlgn="base">
              <a:lnSpc>
                <a:spcPct val="100000"/>
              </a:lnSpc>
              <a:spcBef>
                <a:spcPct val="30000"/>
              </a:spcBef>
              <a:spcAft>
                <a:spcPct val="0"/>
              </a:spcAft>
              <a:buSzPct val="80000"/>
              <a:buFont typeface="System Font Regular"/>
              <a:buChar char="–"/>
              <a:defRPr/>
            </a:pPr>
            <a:r>
              <a:rPr lang="en-US" sz="1100" dirty="0">
                <a:solidFill>
                  <a:srgbClr val="000000"/>
                </a:solidFill>
                <a:latin typeface="Capital Group Sans" panose="02000503000000020004" pitchFamily="2" charset="0"/>
              </a:rPr>
              <a:t>More than 2.9 million families invest in </a:t>
            </a:r>
            <a:r>
              <a:rPr lang="en-US" sz="1100" dirty="0" err="1">
                <a:solidFill>
                  <a:srgbClr val="000000"/>
                </a:solidFill>
                <a:latin typeface="Capital Group Sans" panose="02000503000000020004" pitchFamily="2" charset="0"/>
              </a:rPr>
              <a:t>CollegeAmerica</a:t>
            </a:r>
            <a:r>
              <a:rPr lang="en-US" sz="1100" dirty="0">
                <a:solidFill>
                  <a:srgbClr val="000000"/>
                </a:solidFill>
                <a:latin typeface="Capital Group Sans" panose="02000503000000020004" pitchFamily="2" charset="0"/>
              </a:rPr>
              <a:t> nationwide as of December 31, 2025 . </a:t>
            </a:r>
            <a:endPar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endParaRPr>
          </a:p>
          <a:p>
            <a:pPr marL="181240" indent="-181240" algn="l" defTabSz="966612" rtl="0" fontAlgn="base">
              <a:lnSpc>
                <a:spcPct val="100000"/>
              </a:lnSpc>
              <a:spcBef>
                <a:spcPct val="30000"/>
              </a:spcBef>
              <a:spcAft>
                <a:spcPct val="0"/>
              </a:spcAft>
              <a:buSzPct val="80000"/>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Offers diverse investment options</a:t>
            </a:r>
          </a:p>
          <a:p>
            <a:pPr marL="365760" indent="-181240" algn="l" defTabSz="966612" rtl="0" fontAlgn="base">
              <a:lnSpc>
                <a:spcPct val="100000"/>
              </a:lnSpc>
              <a:spcBef>
                <a:spcPct val="30000"/>
              </a:spcBef>
              <a:spcAft>
                <a:spcPct val="0"/>
              </a:spcAft>
              <a:buFont typeface="System Font Regular"/>
              <a:buChar char="–"/>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We’ll be looking at three options for funding a </a:t>
            </a:r>
            <a:r>
              <a:rPr lang="en-US" altLang="en-US" sz="1100" kern="1200" dirty="0" err="1">
                <a:solidFill>
                  <a:srgbClr val="000000"/>
                </a:solidFill>
                <a:latin typeface="Capital Group Sans" panose="02000503000000020004" pitchFamily="2" charset="0"/>
                <a:ea typeface="MS PGothic" panose="020B0600070205080204" pitchFamily="34" charset="-128"/>
                <a:cs typeface="Capital Group Sans" pitchFamily="34" charset="0"/>
              </a:rPr>
              <a:t>CollegeAmerica</a:t>
            </a: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 account designed to fit investors’ individual needs and preferences.</a:t>
            </a:r>
          </a:p>
          <a:p>
            <a:pPr marL="0" indent="-181240" algn="l" defTabSz="966612" rtl="0" fontAlgn="base">
              <a:lnSpc>
                <a:spcPct val="100000"/>
              </a:lnSpc>
              <a:spcBef>
                <a:spcPct val="30000"/>
              </a:spcBef>
              <a:spcAft>
                <a:spcPct val="0"/>
              </a:spcAft>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Features American Funds</a:t>
            </a:r>
          </a:p>
          <a:p>
            <a:pPr marL="365760" indent="-181240" algn="l" defTabSz="966612" rtl="0" fontAlgn="base">
              <a:lnSpc>
                <a:spcPct val="100000"/>
              </a:lnSpc>
              <a:spcBef>
                <a:spcPct val="30000"/>
              </a:spcBef>
              <a:spcAft>
                <a:spcPct val="0"/>
              </a:spcAft>
              <a:buFont typeface="System Font Regular"/>
              <a:buChar char="–"/>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American Funds has a proven track record of helping investors pursue key investing objectives. </a:t>
            </a:r>
          </a:p>
          <a:p>
            <a:pPr marL="181240" indent="-181240" algn="l" defTabSz="966612" rtl="0" fontAlgn="base">
              <a:lnSpc>
                <a:spcPct val="100000"/>
              </a:lnSpc>
              <a:spcBef>
                <a:spcPct val="30000"/>
              </a:spcBef>
              <a:spcAft>
                <a:spcPct val="0"/>
              </a:spcAft>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Has low start-up amounts, high contribution limits and the option to make automatic payments</a:t>
            </a:r>
          </a:p>
          <a:p>
            <a:pPr marL="365760" indent="-181240" algn="l" defTabSz="966612" rtl="0" fontAlgn="base">
              <a:lnSpc>
                <a:spcPct val="100000"/>
              </a:lnSpc>
              <a:spcBef>
                <a:spcPct val="30000"/>
              </a:spcBef>
              <a:spcAft>
                <a:spcPct val="0"/>
              </a:spcAft>
              <a:buFont typeface="System Font Regular"/>
              <a:buChar char="–"/>
              <a:defRPr/>
            </a:pPr>
            <a:r>
              <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rPr>
              <a:t>You can invest as little as $250 per fund (the money market fund has a $1,000 minimum initial investment)</a:t>
            </a:r>
            <a:r>
              <a:rPr lang="en-US" sz="1100" dirty="0">
                <a:solidFill>
                  <a:srgbClr val="000000"/>
                </a:solidFill>
                <a:latin typeface="Capital Group Sans" panose="02000503000000020004" pitchFamily="2" charset="0"/>
              </a:rPr>
              <a:t>. You can contribute until the balance (including earnings) reaches $550,000 per beneficiary.</a:t>
            </a:r>
          </a:p>
          <a:p>
            <a:pPr marL="365760" indent="-181240" algn="l" defTabSz="966612" rtl="0" fontAlgn="base">
              <a:lnSpc>
                <a:spcPct val="100000"/>
              </a:lnSpc>
              <a:spcBef>
                <a:spcPct val="30000"/>
              </a:spcBef>
              <a:spcAft>
                <a:spcPct val="0"/>
              </a:spcAft>
              <a:buFont typeface="System Font Regular"/>
              <a:buChar char="–"/>
              <a:defRPr/>
            </a:pPr>
            <a:r>
              <a:rPr lang="en-US" sz="1100" dirty="0">
                <a:solidFill>
                  <a:srgbClr val="000000"/>
                </a:solidFill>
                <a:latin typeface="Capital Group Sans" panose="02000503000000020004" pitchFamily="2" charset="0"/>
              </a:rPr>
              <a:t>Set up automatic monthly investments to stay on track with your goals.</a:t>
            </a:r>
            <a:endParaRPr lang="en-US" altLang="en-US" sz="1100" kern="1200" dirty="0">
              <a:solidFill>
                <a:srgbClr val="000000"/>
              </a:solidFill>
              <a:latin typeface="Capital Group Sans" panose="02000503000000020004" pitchFamily="2" charset="0"/>
              <a:ea typeface="MS PGothic" panose="020B0600070205080204" pitchFamily="34" charset="-128"/>
              <a:cs typeface="Capital Group Sans" pitchFamily="34" charset="0"/>
            </a:endParaRPr>
          </a:p>
        </p:txBody>
      </p:sp>
    </p:spTree>
    <p:extLst>
      <p:ext uri="{BB962C8B-B14F-4D97-AF65-F5344CB8AC3E}">
        <p14:creationId xmlns:p14="http://schemas.microsoft.com/office/powerpoint/2010/main" val="1574409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17</a:t>
            </a:fld>
            <a:endParaRPr lang="en-US" dirty="0"/>
          </a:p>
        </p:txBody>
      </p:sp>
      <p:sp>
        <p:nvSpPr>
          <p:cNvPr id="7" name="Notes Placeholder 2">
            <a:extLst>
              <a:ext uri="{FF2B5EF4-FFF2-40B4-BE49-F238E27FC236}">
                <a16:creationId xmlns:a16="http://schemas.microsoft.com/office/drawing/2014/main" id="{9227E637-E09D-4CC8-83DB-8F17529D252B}"/>
              </a:ext>
            </a:extLst>
          </p:cNvPr>
          <p:cNvSpPr>
            <a:spLocks noGrp="1"/>
          </p:cNvSpPr>
          <p:nvPr>
            <p:ph type="body" idx="1"/>
          </p:nvPr>
        </p:nvSpPr>
        <p:spPr>
          <a:xfrm>
            <a:off x="312115" y="3456432"/>
            <a:ext cx="6681216" cy="5760720"/>
          </a:xfrm>
        </p:spPr>
        <p:txBody>
          <a:bodyPr/>
          <a:lstStyle/>
          <a:p>
            <a:pPr lvl="0"/>
            <a:r>
              <a:rPr lang="en-US" sz="1100" dirty="0">
                <a:solidFill>
                  <a:srgbClr val="000000"/>
                </a:solidFill>
                <a:latin typeface="Capital Group Sans" panose="02000503000000020004" pitchFamily="2" charset="0"/>
              </a:rPr>
              <a:t>As I mentioned, CollegeAmerica offers a full range of investment options. Depending on your situation and the tax and estate planning benefits you might want to take advantage of, your approach will be unique to you. Working with a financial professional can help you make the most of the options we’re going to cover over the next few slides. </a:t>
            </a:r>
          </a:p>
          <a:p>
            <a:pPr lvl="0"/>
            <a:r>
              <a:rPr lang="en-US" sz="1100" dirty="0">
                <a:solidFill>
                  <a:srgbClr val="000000"/>
                </a:solidFill>
                <a:latin typeface="Capital Group Sans" panose="02000503000000020004" pitchFamily="2" charset="0"/>
              </a:rPr>
              <a:t>First, a brief overview:</a:t>
            </a:r>
          </a:p>
          <a:p>
            <a:pPr marL="347472" lvl="0" indent="-171450">
              <a:buFont typeface="Capital Group Sans" panose="020B0503020202020204" pitchFamily="34" charset="0"/>
              <a:buChar char="–"/>
            </a:pPr>
            <a:r>
              <a:rPr lang="en-US" sz="1100" b="1" baseline="0" dirty="0">
                <a:solidFill>
                  <a:srgbClr val="000000"/>
                </a:solidFill>
                <a:latin typeface="Capital Group Sans" panose="02000503000000020004" pitchFamily="2" charset="0"/>
              </a:rPr>
              <a:t>American Funds College Target Date Series</a:t>
            </a:r>
            <a:r>
              <a:rPr lang="en-US" sz="1100" b="1" baseline="30000" dirty="0">
                <a:solidFill>
                  <a:srgbClr val="000000"/>
                </a:solidFill>
                <a:latin typeface="Capital Group Sans" panose="02000503000000020004" pitchFamily="2" charset="0"/>
              </a:rPr>
              <a:t>®</a:t>
            </a:r>
            <a:r>
              <a:rPr lang="en-US" sz="1100" b="1" dirty="0">
                <a:solidFill>
                  <a:srgbClr val="000000"/>
                </a:solidFill>
                <a:latin typeface="Capital Group Sans" panose="02000503000000020004" pitchFamily="2" charset="0"/>
              </a:rPr>
              <a:t> </a:t>
            </a:r>
            <a:r>
              <a:rPr lang="en-US" sz="1100" dirty="0">
                <a:solidFill>
                  <a:srgbClr val="000000"/>
                </a:solidFill>
                <a:latin typeface="Capital Group Sans" panose="02000503000000020004" pitchFamily="2" charset="0"/>
              </a:rPr>
              <a:t>offers convenience. This is a simple, single selection you make, guided by a beneficiary’s projected college enrollment date.</a:t>
            </a:r>
          </a:p>
          <a:p>
            <a:pPr marL="347472" lvl="0" indent="-171450">
              <a:buFont typeface="Capital Group Sans" panose="020B0503020202020204" pitchFamily="34" charset="0"/>
              <a:buChar char="–"/>
            </a:pPr>
            <a:r>
              <a:rPr lang="en-US" sz="1100" b="1" dirty="0">
                <a:solidFill>
                  <a:srgbClr val="000000"/>
                </a:solidFill>
                <a:latin typeface="Capital Group Sans" panose="02000503000000020004" pitchFamily="2" charset="0"/>
              </a:rPr>
              <a:t>American Funds® Portfolio Series </a:t>
            </a:r>
            <a:r>
              <a:rPr lang="en-US" sz="1100" dirty="0">
                <a:solidFill>
                  <a:srgbClr val="000000"/>
                </a:solidFill>
                <a:latin typeface="Capital Group Sans" panose="02000503000000020004" pitchFamily="2" charset="0"/>
              </a:rPr>
              <a:t>features diversified, objective-based funds of funds. With specific objectives, the Portfolio Series can help higher education savers throughout the different phases of the college savings life cycle.</a:t>
            </a:r>
          </a:p>
          <a:p>
            <a:pPr marL="347472" lvl="0" indent="-171450">
              <a:buFont typeface="Capital Group Sans" panose="020B0503020202020204" pitchFamily="34" charset="0"/>
              <a:buChar char="–"/>
            </a:pPr>
            <a:r>
              <a:rPr lang="en-US" sz="1100" b="1" dirty="0">
                <a:solidFill>
                  <a:srgbClr val="000000"/>
                </a:solidFill>
                <a:latin typeface="Capital Group Sans" panose="02000503000000020004" pitchFamily="2" charset="0"/>
              </a:rPr>
              <a:t>Individual American Funds </a:t>
            </a:r>
            <a:r>
              <a:rPr lang="en-US" sz="1100" b="0" dirty="0">
                <a:solidFill>
                  <a:srgbClr val="000000"/>
                </a:solidFill>
                <a:latin typeface="Capital Group Sans" panose="02000503000000020004" pitchFamily="2" charset="0"/>
              </a:rPr>
              <a:t>allow you to create custom portfolios tailored to your needs. </a:t>
            </a:r>
            <a:r>
              <a:rPr lang="en-US" sz="1100" dirty="0">
                <a:solidFill>
                  <a:srgbClr val="000000"/>
                </a:solidFill>
                <a:latin typeface="Capital Group Sans" panose="02000503000000020004" pitchFamily="2" charset="0"/>
              </a:rPr>
              <a:t>From short-term bonds to global growth stocks, many individual American Funds are available in </a:t>
            </a:r>
            <a:r>
              <a:rPr lang="en-US" sz="1100" dirty="0" err="1">
                <a:solidFill>
                  <a:srgbClr val="000000"/>
                </a:solidFill>
                <a:latin typeface="Capital Group Sans" panose="02000503000000020004" pitchFamily="2" charset="0"/>
              </a:rPr>
              <a:t>CollegeAmerica</a:t>
            </a:r>
            <a:r>
              <a:rPr lang="en-US" sz="1100" dirty="0">
                <a:solidFill>
                  <a:srgbClr val="000000"/>
                </a:solidFill>
                <a:latin typeface="Capital Group Sans" panose="02000503000000020004" pitchFamily="2" charset="0"/>
              </a:rPr>
              <a:t>.</a:t>
            </a:r>
          </a:p>
          <a:p>
            <a:pPr lvl="0"/>
            <a:r>
              <a:rPr lang="en-US" sz="1100" dirty="0">
                <a:solidFill>
                  <a:srgbClr val="000000"/>
                </a:solidFill>
                <a:latin typeface="Capital Group Sans" panose="02000503000000020004" pitchFamily="2" charset="0"/>
              </a:rPr>
              <a:t>Let’s take a closer look at these three options. </a:t>
            </a:r>
          </a:p>
          <a:p>
            <a:endParaRPr lang="en-US" sz="1100" dirty="0">
              <a:solidFill>
                <a:srgbClr val="000000"/>
              </a:solidFill>
              <a:latin typeface="Capital Group Sans" panose="02000503000000020004" pitchFamily="2" charset="0"/>
            </a:endParaRPr>
          </a:p>
        </p:txBody>
      </p:sp>
    </p:spTree>
    <p:extLst>
      <p:ext uri="{BB962C8B-B14F-4D97-AF65-F5344CB8AC3E}">
        <p14:creationId xmlns:p14="http://schemas.microsoft.com/office/powerpoint/2010/main" val="1735833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C6F38-FF79-B761-C7DC-4DBB8EE410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930A28-6B69-3118-0D28-864310D98974}"/>
              </a:ext>
            </a:extLst>
          </p:cNvPr>
          <p:cNvSpPr>
            <a:spLocks noGrp="1" noRot="1" noChangeAspect="1"/>
          </p:cNvSpPr>
          <p:nvPr>
            <p:ph type="sldImg"/>
          </p:nvPr>
        </p:nvSpPr>
        <p:spPr>
          <a:xfrm>
            <a:off x="338138" y="979488"/>
            <a:ext cx="3414712" cy="1920875"/>
          </a:xfrm>
        </p:spPr>
      </p:sp>
      <p:sp>
        <p:nvSpPr>
          <p:cNvPr id="4" name="Slide Number Placeholder 3">
            <a:extLst>
              <a:ext uri="{FF2B5EF4-FFF2-40B4-BE49-F238E27FC236}">
                <a16:creationId xmlns:a16="http://schemas.microsoft.com/office/drawing/2014/main" id="{019DCE15-E18F-3130-99DD-BC3FB1DECB80}"/>
              </a:ext>
            </a:extLst>
          </p:cNvPr>
          <p:cNvSpPr>
            <a:spLocks noGrp="1"/>
          </p:cNvSpPr>
          <p:nvPr>
            <p:ph type="sldNum" sz="quarter" idx="10"/>
          </p:nvPr>
        </p:nvSpPr>
        <p:spPr/>
        <p:txBody>
          <a:bodyPr/>
          <a:lstStyle/>
          <a:p>
            <a:fld id="{313BF4A9-858F-4D59-9EF7-6963AF44619B}" type="slidenum">
              <a:rPr lang="en-US" smtClean="0"/>
              <a:pPr/>
              <a:t>18</a:t>
            </a:fld>
            <a:endParaRPr lang="en-US" dirty="0"/>
          </a:p>
        </p:txBody>
      </p:sp>
      <p:sp>
        <p:nvSpPr>
          <p:cNvPr id="7" name="Notes Placeholder 2">
            <a:extLst>
              <a:ext uri="{FF2B5EF4-FFF2-40B4-BE49-F238E27FC236}">
                <a16:creationId xmlns:a16="http://schemas.microsoft.com/office/drawing/2014/main" id="{464D1D5B-475F-D34C-60C3-7D317126C045}"/>
              </a:ext>
            </a:extLst>
          </p:cNvPr>
          <p:cNvSpPr>
            <a:spLocks noGrp="1"/>
          </p:cNvSpPr>
          <p:nvPr>
            <p:ph type="body" idx="1"/>
          </p:nvPr>
        </p:nvSpPr>
        <p:spPr>
          <a:xfrm>
            <a:off x="312115" y="3456432"/>
            <a:ext cx="6681216" cy="5760720"/>
          </a:xfrm>
        </p:spPr>
        <p:txBody>
          <a:bodyPr/>
          <a:lstStyle/>
          <a:p>
            <a:pPr marL="0" indent="0" defTabSz="241653">
              <a:lnSpc>
                <a:spcPts val="1480"/>
              </a:lnSpc>
              <a:buNone/>
              <a:defRPr/>
            </a:pPr>
            <a:r>
              <a:rPr lang="en-US" sz="1100" dirty="0">
                <a:latin typeface="Capital Group Sans" panose="02000503000000020004" pitchFamily="2" charset="0"/>
              </a:rPr>
              <a:t>The target date option is actually simpler than it may look. Here’s how it works.</a:t>
            </a:r>
          </a:p>
          <a:p>
            <a:pPr marL="0" indent="0" defTabSz="241653">
              <a:lnSpc>
                <a:spcPts val="1480"/>
              </a:lnSpc>
              <a:buNone/>
              <a:defRPr/>
            </a:pPr>
            <a:r>
              <a:rPr lang="en-US" sz="1100" dirty="0">
                <a:latin typeface="Capital Group Sans" panose="02000503000000020004" pitchFamily="2" charset="0"/>
              </a:rPr>
              <a:t>First, you may be wondering what a single easy-to-use investment means.</a:t>
            </a:r>
          </a:p>
          <a:p>
            <a:pPr lvl="0"/>
            <a:r>
              <a:rPr lang="en-US" sz="1100" dirty="0">
                <a:latin typeface="Capital Group Sans" panose="02000503000000020004" pitchFamily="2" charset="0"/>
              </a:rPr>
              <a:t>It means that target date funds are a convenient choice because investors get professional management for their CollegeAmerica account in a single investment. </a:t>
            </a:r>
          </a:p>
          <a:p>
            <a:pPr lvl="0"/>
            <a:r>
              <a:rPr lang="en-US" sz="1100" dirty="0">
                <a:latin typeface="Capital Group Sans" panose="02000503000000020004" pitchFamily="2" charset="0"/>
              </a:rPr>
              <a:t>This one investment choice provides a “fund of funds” portfolio of actively managed American Funds aligned with an investor’s time horizon. </a:t>
            </a:r>
          </a:p>
          <a:p>
            <a:pPr marL="0" indent="0">
              <a:buNone/>
            </a:pPr>
            <a:r>
              <a:rPr lang="en-US" sz="1100" dirty="0">
                <a:latin typeface="Capital Group Sans" panose="02000503000000020004" pitchFamily="2" charset="0"/>
              </a:rPr>
              <a:t>That’s where the glide path comes in.</a:t>
            </a:r>
          </a:p>
          <a:p>
            <a:pPr lvl="0"/>
            <a:r>
              <a:rPr lang="en-US" sz="1100" dirty="0">
                <a:latin typeface="Capital Group Sans" panose="02000503000000020004" pitchFamily="2" charset="0"/>
              </a:rPr>
              <a:t>A glide path refers to </a:t>
            </a:r>
            <a:r>
              <a:rPr lang="en-US" sz="1100" b="0" i="0" dirty="0">
                <a:solidFill>
                  <a:srgbClr val="222222"/>
                </a:solidFill>
                <a:effectLst/>
                <a:latin typeface="Capital Group Sans" panose="02000503000000020004" pitchFamily="2" charset="0"/>
              </a:rPr>
              <a:t>an approach </a:t>
            </a:r>
            <a:r>
              <a:rPr lang="en-US" sz="1100" dirty="0">
                <a:latin typeface="Capital Group Sans" panose="02000503000000020004" pitchFamily="2" charset="0"/>
              </a:rPr>
              <a:t>that defines the asset allocation mix of a target date fund. As you can see, the numbers on the top of the glide path start at 18 and end at post-enrollment. These numbers represent the years you have to grow your investment until college enrollment, and then in the years post-enrollment, when you’re using the account for expenses. The target date is the year that corresponds roughly to the year in which the beneficiary is expected to begin taking withdrawals.</a:t>
            </a:r>
          </a:p>
          <a:p>
            <a:pPr marL="0" indent="0">
              <a:buNone/>
            </a:pPr>
            <a:r>
              <a:rPr lang="en-US" sz="1100" dirty="0">
                <a:latin typeface="Capital Group Sans" panose="02000503000000020004" pitchFamily="2" charset="0"/>
              </a:rPr>
              <a:t>Now let me explain what the color bands mean.</a:t>
            </a:r>
          </a:p>
          <a:p>
            <a:pPr lvl="0"/>
            <a:r>
              <a:rPr lang="en-US" sz="1100" dirty="0">
                <a:latin typeface="Capital Group Sans" panose="02000503000000020004" pitchFamily="2" charset="0"/>
              </a:rPr>
              <a:t>These represent the fund’s investment mix that changes as the glide path progresses. </a:t>
            </a:r>
          </a:p>
          <a:p>
            <a:pPr lvl="0"/>
            <a:r>
              <a:rPr lang="en-US" sz="1100" dirty="0">
                <a:latin typeface="Capital Group Sans" panose="02000503000000020004" pitchFamily="2" charset="0"/>
              </a:rPr>
              <a:t>Notice that the further you are from the target date, the more growth-oriented your asset mix, and the closer you are to the target date, the more the fund shifts toward preservation of capital. </a:t>
            </a:r>
          </a:p>
          <a:p>
            <a:pPr lvl="0"/>
            <a:r>
              <a:rPr lang="en-US" sz="1100" dirty="0">
                <a:latin typeface="Capital Group Sans" panose="02000503000000020004" pitchFamily="2" charset="0"/>
              </a:rPr>
              <a:t>As you can see, with 18 years to go, the mix relies more heavily on growth funds. As the target date nears, the fund “glides down” to a more conservative mix of investments that emphasizes fixed income funds.</a:t>
            </a:r>
          </a:p>
          <a:p>
            <a:pPr marL="0" indent="0">
              <a:buNone/>
            </a:pPr>
            <a:r>
              <a:rPr lang="en-US" sz="1100" dirty="0">
                <a:latin typeface="Capital Group Sans" panose="02000503000000020004" pitchFamily="2" charset="0"/>
              </a:rPr>
              <a:t>What about rebalancing?</a:t>
            </a:r>
          </a:p>
          <a:p>
            <a:pPr lvl="0"/>
            <a:r>
              <a:rPr lang="en-US" sz="1100" dirty="0">
                <a:latin typeface="Capital Group Sans" panose="02000503000000020004" pitchFamily="2" charset="0"/>
              </a:rPr>
              <a:t>The glide path is carefully monitored by professional managers as the fund mix adjusts automatically to the more conservative mix. Because no manual reallocation is needed, American Funds College Target Date Series represents a highly convenient choice for investors. </a:t>
            </a:r>
          </a:p>
          <a:p>
            <a:pPr lvl="0"/>
            <a:r>
              <a:rPr lang="en-US" sz="1100" dirty="0">
                <a:latin typeface="Capital Group Sans" panose="02000503000000020004" pitchFamily="2" charset="0"/>
              </a:rPr>
              <a:t>Of course, this allocation strategy does not guarantee that your education savings goals will be met, and it’s important for investors and their financial professionals to periodically review the portfolio to make sure it remains aligned with their objectives.</a:t>
            </a:r>
          </a:p>
          <a:p>
            <a:pPr marL="0" indent="0">
              <a:buNone/>
            </a:pPr>
            <a:r>
              <a:rPr lang="en-US" sz="1100" dirty="0">
                <a:latin typeface="Capital Group Sans" panose="02000503000000020004" pitchFamily="2" charset="0"/>
              </a:rPr>
              <a:t>What makes the CollegeAmerica target date funds </a:t>
            </a:r>
            <a:r>
              <a:rPr lang="en-US" sz="1100" b="0" i="0" dirty="0">
                <a:solidFill>
                  <a:srgbClr val="222222"/>
                </a:solidFill>
                <a:effectLst/>
                <a:latin typeface="Capital Group Sans" panose="02000503000000020004" pitchFamily="2" charset="0"/>
              </a:rPr>
              <a:t>distinctive</a:t>
            </a:r>
            <a:r>
              <a:rPr lang="en-US" sz="1100" dirty="0">
                <a:latin typeface="Capital Group Sans" panose="02000503000000020004" pitchFamily="2" charset="0"/>
              </a:rPr>
              <a:t>?</a:t>
            </a:r>
          </a:p>
          <a:p>
            <a:pPr lvl="0"/>
            <a:r>
              <a:rPr lang="en-US" sz="1100" dirty="0">
                <a:latin typeface="Capital Group Sans" panose="02000503000000020004" pitchFamily="2" charset="0"/>
              </a:rPr>
              <a:t>Among 529 college savings plans, CollegeAmerica offers the only target date option made up solely of American Funds.</a:t>
            </a:r>
          </a:p>
          <a:p>
            <a:endParaRPr lang="en-US" dirty="0">
              <a:latin typeface="Capital Group Sans" panose="02000503000000020004" pitchFamily="2" charset="0"/>
            </a:endParaRPr>
          </a:p>
        </p:txBody>
      </p:sp>
    </p:spTree>
    <p:extLst>
      <p:ext uri="{BB962C8B-B14F-4D97-AF65-F5344CB8AC3E}">
        <p14:creationId xmlns:p14="http://schemas.microsoft.com/office/powerpoint/2010/main" val="3756912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19</a:t>
            </a:fld>
            <a:endParaRPr lang="en-US" dirty="0"/>
          </a:p>
        </p:txBody>
      </p:sp>
      <p:sp>
        <p:nvSpPr>
          <p:cNvPr id="7" name="Notes Placeholder 2">
            <a:extLst>
              <a:ext uri="{FF2B5EF4-FFF2-40B4-BE49-F238E27FC236}">
                <a16:creationId xmlns:a16="http://schemas.microsoft.com/office/drawing/2014/main" id="{27D65992-2F31-41F7-9749-09DBB9CFE36A}"/>
              </a:ext>
            </a:extLst>
          </p:cNvPr>
          <p:cNvSpPr>
            <a:spLocks noGrp="1"/>
          </p:cNvSpPr>
          <p:nvPr>
            <p:ph type="body" idx="1"/>
          </p:nvPr>
        </p:nvSpPr>
        <p:spPr>
          <a:xfrm>
            <a:off x="312115" y="3456432"/>
            <a:ext cx="6681216" cy="5760720"/>
          </a:xfrm>
        </p:spPr>
        <p:txBody>
          <a:bodyPr/>
          <a:lstStyle/>
          <a:p>
            <a:pPr lvl="0"/>
            <a:r>
              <a:rPr lang="en-US" sz="1100" dirty="0">
                <a:latin typeface="Capital Group Sans" panose="02000503000000020004" pitchFamily="2" charset="0"/>
              </a:rPr>
              <a:t>In some situations, your financial professional may recommend that you pursue your college savings goals through one of the six objective-based options in our American Funds Portfolio Series.</a:t>
            </a:r>
          </a:p>
          <a:p>
            <a:pPr lvl="0"/>
            <a:r>
              <a:rPr lang="en-US" sz="1100" dirty="0">
                <a:latin typeface="Capital Group Sans" panose="02000503000000020004" pitchFamily="2" charset="0"/>
              </a:rPr>
              <a:t>Each fund of funds in American Funds Portfolio Series features a mix of American Funds built to pursue </a:t>
            </a:r>
            <a:r>
              <a:rPr lang="en-US" sz="1100" b="0" i="0" dirty="0">
                <a:solidFill>
                  <a:srgbClr val="222222"/>
                </a:solidFill>
                <a:effectLst/>
                <a:latin typeface="Capital Group Sans" panose="02000503000000020004" pitchFamily="2" charset="0"/>
              </a:rPr>
              <a:t>common investor objectives, such as growth, growth and income and preservation. </a:t>
            </a:r>
            <a:r>
              <a:rPr lang="en-US" sz="1100" dirty="0">
                <a:latin typeface="Capital Group Sans" panose="02000503000000020004" pitchFamily="2" charset="0"/>
              </a:rPr>
              <a:t>By investing in one of these funds, you can benefit from a diversified portfolio managed by our experienced team of investment professionals. </a:t>
            </a:r>
          </a:p>
          <a:p>
            <a:pPr lvl="0"/>
            <a:r>
              <a:rPr lang="en-US" sz="1100" dirty="0">
                <a:latin typeface="Capital Group Sans" panose="02000503000000020004" pitchFamily="2" charset="0"/>
              </a:rPr>
              <a:t>Of course, allocations may not achieve investment objectives. The portfolios’ risks are directly related to the risks of the underlying funds</a:t>
            </a:r>
            <a:r>
              <a:rPr lang="en-US" sz="1100" b="0" i="0" dirty="0">
                <a:solidFill>
                  <a:srgbClr val="222222"/>
                </a:solidFill>
                <a:effectLst/>
                <a:latin typeface="Capital Group Sans" panose="02000503000000020004" pitchFamily="2" charset="0"/>
              </a:rPr>
              <a:t>, in proportion to their allocations.</a:t>
            </a:r>
            <a:endParaRPr lang="en-US" sz="1100" dirty="0">
              <a:latin typeface="Capital Group Sans" panose="02000503000000020004" pitchFamily="2" charset="0"/>
            </a:endParaRPr>
          </a:p>
        </p:txBody>
      </p:sp>
    </p:spTree>
    <p:extLst>
      <p:ext uri="{BB962C8B-B14F-4D97-AF65-F5344CB8AC3E}">
        <p14:creationId xmlns:p14="http://schemas.microsoft.com/office/powerpoint/2010/main" val="1748383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2</a:t>
            </a:fld>
            <a:endParaRPr lang="en-US" dirty="0"/>
          </a:p>
        </p:txBody>
      </p:sp>
      <p:sp>
        <p:nvSpPr>
          <p:cNvPr id="7" name="Notes Placeholder 2">
            <a:extLst>
              <a:ext uri="{FF2B5EF4-FFF2-40B4-BE49-F238E27FC236}">
                <a16:creationId xmlns:a16="http://schemas.microsoft.com/office/drawing/2014/main" id="{DA42F986-35CB-4E2E-AF27-6C56BC0AAB6F}"/>
              </a:ext>
            </a:extLst>
          </p:cNvPr>
          <p:cNvSpPr>
            <a:spLocks noGrp="1"/>
          </p:cNvSpPr>
          <p:nvPr>
            <p:ph type="body" idx="1"/>
          </p:nvPr>
        </p:nvSpPr>
        <p:spPr>
          <a:xfrm>
            <a:off x="312115" y="3456432"/>
            <a:ext cx="6681216" cy="5760720"/>
          </a:xfrm>
        </p:spPr>
        <p:txBody>
          <a:bodyPr/>
          <a:lstStyle/>
          <a:p>
            <a:pPr marL="181240" indent="-181240" defTabSz="241653">
              <a:lnSpc>
                <a:spcPts val="1480"/>
              </a:lnSpc>
              <a:defRPr/>
            </a:pPr>
            <a:r>
              <a:rPr lang="en-US" sz="1100" dirty="0">
                <a:latin typeface="Capital Group Sans" panose="02000503000000020004" pitchFamily="2" charset="0"/>
              </a:rPr>
              <a:t>But it’s an investment worth making. </a:t>
            </a:r>
          </a:p>
          <a:p>
            <a:pPr marL="181240" indent="-181240" defTabSz="241653">
              <a:lnSpc>
                <a:spcPts val="1480"/>
              </a:lnSpc>
              <a:defRPr/>
            </a:pPr>
            <a:r>
              <a:rPr lang="en-US" sz="1100" dirty="0">
                <a:latin typeface="Capital Group Sans" panose="02000503000000020004" pitchFamily="2" charset="0"/>
              </a:rPr>
              <a:t>While the price of attending college continues to rise and its value is questioned, pursuing higher education can pay off. </a:t>
            </a:r>
          </a:p>
          <a:p>
            <a:pPr marL="181240" indent="-181240" defTabSz="241653">
              <a:lnSpc>
                <a:spcPts val="1480"/>
              </a:lnSpc>
              <a:defRPr/>
            </a:pPr>
            <a:r>
              <a:rPr lang="en-US" sz="1100" dirty="0">
                <a:latin typeface="Capital Group Sans" panose="02000503000000020004" pitchFamily="2" charset="0"/>
              </a:rPr>
              <a:t>According to the College Board’s latest report, </a:t>
            </a:r>
            <a:r>
              <a:rPr lang="en-US" sz="1100" i="1" dirty="0">
                <a:latin typeface="Capital Group Sans" panose="02000503000000020004" pitchFamily="2" charset="0"/>
              </a:rPr>
              <a:t>Education Pays 2023, </a:t>
            </a:r>
            <a:r>
              <a:rPr lang="en-US" sz="1100" dirty="0">
                <a:latin typeface="Capital Group Sans" panose="02000503000000020004" pitchFamily="2" charset="0"/>
              </a:rPr>
              <a:t>“Most college students report improved job prospects and financial security as a primary reason for college attendance." </a:t>
            </a:r>
          </a:p>
          <a:p>
            <a:pPr marL="181240" indent="-181240" defTabSz="241653">
              <a:lnSpc>
                <a:spcPts val="1480"/>
              </a:lnSpc>
              <a:defRPr/>
            </a:pPr>
            <a:r>
              <a:rPr lang="en-US" sz="1100" dirty="0">
                <a:latin typeface="Capital Group Sans" panose="02000503000000020004" pitchFamily="2" charset="0"/>
              </a:rPr>
              <a:t>According to this same report: “</a:t>
            </a:r>
            <a:r>
              <a:rPr lang="en-US" sz="1100" b="0" i="0" dirty="0">
                <a:solidFill>
                  <a:srgbClr val="222222"/>
                </a:solidFill>
                <a:effectLst/>
                <a:latin typeface="Capital Group Sans" panose="02000503000000020004" pitchFamily="2" charset="0"/>
              </a:rPr>
              <a:t>The benefits of a college education extend beyond financial gains. More educated citizens have greater access to health care and retirement plans. They are more likely to prioritize healthy behaviors, pursue civic engagement, and to provide better opportunities for their children</a:t>
            </a:r>
            <a:r>
              <a:rPr lang="en-US" sz="1100" dirty="0">
                <a:latin typeface="Capital Group Sans" panose="02000503000000020004" pitchFamily="2" charset="0"/>
              </a:rPr>
              <a:t>.”</a:t>
            </a:r>
          </a:p>
          <a:p>
            <a:pPr marL="182880" lvl="1" indent="-182880">
              <a:buFont typeface="Capital Group Sans" panose="020B0604020202020204" pitchFamily="34" charset="0"/>
              <a:buChar char="•"/>
              <a:defRPr/>
            </a:pPr>
            <a:r>
              <a:rPr lang="en-US" sz="1100" dirty="0">
                <a:latin typeface="Capital Group Sans" panose="02000503000000020004" pitchFamily="2" charset="0"/>
              </a:rPr>
              <a:t>Of course, individual experiences differ, depending on factors such as field of study and occupation.</a:t>
            </a:r>
          </a:p>
          <a:p>
            <a:pPr marL="171450" lvl="1" indent="0">
              <a:buFontTx/>
              <a:buNone/>
              <a:defRPr/>
            </a:pPr>
            <a:endParaRPr lang="en-US" sz="1100" dirty="0">
              <a:latin typeface="Capital Group Sans" panose="02000503000000020004" pitchFamily="2" charset="0"/>
            </a:endParaRPr>
          </a:p>
          <a:p>
            <a:pPr marL="342900" lvl="1" indent="-171450">
              <a:buFontTx/>
              <a:buChar char="–"/>
              <a:defRPr/>
            </a:pPr>
            <a:endParaRPr lang="en-US" sz="1100" dirty="0">
              <a:latin typeface="Capital Group Sans" panose="02000503000000020004" pitchFamily="2" charset="0"/>
            </a:endParaRPr>
          </a:p>
          <a:p>
            <a:pPr marL="7504" indent="0" defTabSz="241653">
              <a:lnSpc>
                <a:spcPts val="1480"/>
              </a:lnSpc>
              <a:buNone/>
              <a:defRPr/>
            </a:pPr>
            <a:endParaRPr lang="en-US" sz="1100" dirty="0">
              <a:latin typeface="Capital Group Sans" panose="02000503000000020004" pitchFamily="2" charset="0"/>
            </a:endParaRPr>
          </a:p>
        </p:txBody>
      </p:sp>
    </p:spTree>
    <p:extLst>
      <p:ext uri="{BB962C8B-B14F-4D97-AF65-F5344CB8AC3E}">
        <p14:creationId xmlns:p14="http://schemas.microsoft.com/office/powerpoint/2010/main" val="2945192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20</a:t>
            </a:fld>
            <a:endParaRPr lang="en-US" dirty="0"/>
          </a:p>
        </p:txBody>
      </p:sp>
      <p:sp>
        <p:nvSpPr>
          <p:cNvPr id="7" name="Notes Placeholder 2">
            <a:extLst>
              <a:ext uri="{FF2B5EF4-FFF2-40B4-BE49-F238E27FC236}">
                <a16:creationId xmlns:a16="http://schemas.microsoft.com/office/drawing/2014/main" id="{BBAEAC79-8208-409E-8B04-B1282822D1FA}"/>
              </a:ext>
            </a:extLst>
          </p:cNvPr>
          <p:cNvSpPr>
            <a:spLocks noGrp="1"/>
          </p:cNvSpPr>
          <p:nvPr>
            <p:ph type="body" idx="1"/>
          </p:nvPr>
        </p:nvSpPr>
        <p:spPr>
          <a:xfrm>
            <a:off x="312115" y="3456432"/>
            <a:ext cx="6681216" cy="5760720"/>
          </a:xfrm>
        </p:spPr>
        <p:txBody>
          <a:bodyPr/>
          <a:lstStyle/>
          <a:p>
            <a:pPr lvl="0"/>
            <a:r>
              <a:rPr lang="en-US" sz="1100" dirty="0">
                <a:latin typeface="Capital Group Sans" panose="02000503000000020004" pitchFamily="2" charset="0"/>
              </a:rPr>
              <a:t>If you and your financial professional choose a customized approach, CollegeAmerica offers individual American Funds. </a:t>
            </a:r>
          </a:p>
          <a:p>
            <a:pPr lvl="0"/>
            <a:r>
              <a:rPr lang="en-US" sz="1100" dirty="0">
                <a:latin typeface="Capital Group Sans" panose="02000503000000020004" pitchFamily="2" charset="0"/>
              </a:rPr>
              <a:t>You may wish to select a single fund from the equity-income or balanced categories, or combine funds to create a portfolio aligned with your time frame, risk tolerance and objectives. </a:t>
            </a:r>
          </a:p>
          <a:p>
            <a:pPr lvl="0"/>
            <a:r>
              <a:rPr lang="en-US" sz="1100" dirty="0">
                <a:latin typeface="Capital Group Sans" panose="02000503000000020004" pitchFamily="2" charset="0"/>
              </a:rPr>
              <a:t>Here is a list of the funds available for your CollegeAmerica plan. They fall into the categories of growth, growth-and-income, equity-income and balanced funds, as well as bond and money market funds.</a:t>
            </a:r>
            <a:endParaRPr lang="en-US" dirty="0">
              <a:latin typeface="Capital Group Sans" panose="02000503000000020004" pitchFamily="2" charset="0"/>
            </a:endParaRPr>
          </a:p>
          <a:p>
            <a:endParaRPr lang="en-US" dirty="0">
              <a:latin typeface="Capital Group Sans" panose="02000503000000020004" pitchFamily="2" charset="0"/>
            </a:endParaRPr>
          </a:p>
        </p:txBody>
      </p:sp>
    </p:spTree>
    <p:extLst>
      <p:ext uri="{BB962C8B-B14F-4D97-AF65-F5344CB8AC3E}">
        <p14:creationId xmlns:p14="http://schemas.microsoft.com/office/powerpoint/2010/main" val="11341673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CE640-37CB-78D8-FB22-C62129B38B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80C32-45AF-800F-2F14-577908693695}"/>
              </a:ext>
            </a:extLst>
          </p:cNvPr>
          <p:cNvSpPr>
            <a:spLocks noGrp="1" noRot="1" noChangeAspect="1"/>
          </p:cNvSpPr>
          <p:nvPr>
            <p:ph type="sldImg"/>
          </p:nvPr>
        </p:nvSpPr>
        <p:spPr>
          <a:xfrm>
            <a:off x="338138" y="979488"/>
            <a:ext cx="3414712" cy="1920875"/>
          </a:xfrm>
        </p:spPr>
      </p:sp>
      <p:sp>
        <p:nvSpPr>
          <p:cNvPr id="4" name="Slide Number Placeholder 3">
            <a:extLst>
              <a:ext uri="{FF2B5EF4-FFF2-40B4-BE49-F238E27FC236}">
                <a16:creationId xmlns:a16="http://schemas.microsoft.com/office/drawing/2014/main" id="{9BFC4592-F192-0049-6F1A-A2D1EA2E99B0}"/>
              </a:ext>
            </a:extLst>
          </p:cNvPr>
          <p:cNvSpPr>
            <a:spLocks noGrp="1"/>
          </p:cNvSpPr>
          <p:nvPr>
            <p:ph type="sldNum" sz="quarter" idx="10"/>
          </p:nvPr>
        </p:nvSpPr>
        <p:spPr/>
        <p:txBody>
          <a:bodyPr/>
          <a:lstStyle/>
          <a:p>
            <a:fld id="{313BF4A9-858F-4D59-9EF7-6963AF44619B}" type="slidenum">
              <a:rPr lang="en-US" smtClean="0"/>
              <a:pPr/>
              <a:t>21</a:t>
            </a:fld>
            <a:endParaRPr lang="en-US" dirty="0"/>
          </a:p>
        </p:txBody>
      </p:sp>
      <p:sp>
        <p:nvSpPr>
          <p:cNvPr id="7" name="Notes Placeholder 2">
            <a:extLst>
              <a:ext uri="{FF2B5EF4-FFF2-40B4-BE49-F238E27FC236}">
                <a16:creationId xmlns:a16="http://schemas.microsoft.com/office/drawing/2014/main" id="{172E891B-B7B8-ADD8-470E-1C53FE118B96}"/>
              </a:ext>
            </a:extLst>
          </p:cNvPr>
          <p:cNvSpPr>
            <a:spLocks noGrp="1"/>
          </p:cNvSpPr>
          <p:nvPr>
            <p:ph type="body" idx="1"/>
          </p:nvPr>
        </p:nvSpPr>
        <p:spPr>
          <a:xfrm>
            <a:off x="312115" y="3456432"/>
            <a:ext cx="6681216" cy="5760720"/>
          </a:xfrm>
        </p:spPr>
        <p:txBody>
          <a:bodyPr/>
          <a:lstStyle/>
          <a:p>
            <a:pPr lvl="0"/>
            <a:r>
              <a:rPr lang="en-US" sz="1100" b="1" i="0" dirty="0">
                <a:solidFill>
                  <a:srgbClr val="222222"/>
                </a:solidFill>
                <a:effectLst/>
                <a:latin typeface="Capital Group Sans" panose="02000503000000020004" pitchFamily="2" charset="0"/>
              </a:rPr>
              <a:t>[Note to presenter: This slide is optional. If you choose to share this slide, you must also include slide 28 in this presentation.]</a:t>
            </a:r>
            <a:endParaRPr lang="en-US" sz="1100" b="1" dirty="0">
              <a:latin typeface="Capital Group Sans" panose="02000503000000020004" pitchFamily="2" charset="0"/>
            </a:endParaRPr>
          </a:p>
          <a:p>
            <a:pPr lvl="0"/>
            <a:r>
              <a:rPr lang="en-US" sz="1100" dirty="0">
                <a:latin typeface="Capital Group Sans" panose="02000503000000020004" pitchFamily="2" charset="0"/>
              </a:rPr>
              <a:t>Whatever approach you select, it’s good to know that, despite market ups and downs, an investor who followed a systematic investment plan could have made progress toward this important goal.</a:t>
            </a:r>
          </a:p>
          <a:p>
            <a:pPr lvl="0"/>
            <a:r>
              <a:rPr lang="en-US" sz="1100" dirty="0">
                <a:latin typeface="Capital Group Sans" panose="02000503000000020004" pitchFamily="2" charset="0"/>
              </a:rPr>
              <a:t>In this hypothetical example, a couple met with their financial professional shortly after their child was born to start saving for college.</a:t>
            </a:r>
          </a:p>
          <a:p>
            <a:pPr lvl="0"/>
            <a:r>
              <a:rPr lang="en-US" sz="1100" dirty="0">
                <a:latin typeface="Capital Group Sans" panose="02000503000000020004" pitchFamily="2" charset="0"/>
              </a:rPr>
              <a:t>Their financial professional recommended that they invest $5,000 in a blend of 1/3 New Perspective Fund, 1/3 The Investment Company of America and 1/3 The Bond Fund of America. She also recommended that they make $100 monthly contributions. </a:t>
            </a:r>
          </a:p>
          <a:p>
            <a:pPr lvl="0"/>
            <a:r>
              <a:rPr lang="en-US" sz="1100" dirty="0">
                <a:latin typeface="Capital Group Sans" panose="02000503000000020004" pitchFamily="2" charset="0"/>
              </a:rPr>
              <a:t>Through different market and economic conditions, their $28,900 investment </a:t>
            </a:r>
            <a:r>
              <a:rPr lang="en-US" sz="1100" b="0" i="0" dirty="0">
                <a:solidFill>
                  <a:srgbClr val="222222"/>
                </a:solidFill>
                <a:effectLst/>
                <a:latin typeface="Capital Group Sans" panose="02000503000000020004" pitchFamily="2" charset="0"/>
              </a:rPr>
              <a:t>for Class 529-A shares </a:t>
            </a:r>
            <a:r>
              <a:rPr lang="en-US" sz="1100" dirty="0">
                <a:latin typeface="Capital Group Sans" panose="02000503000000020004" pitchFamily="2" charset="0"/>
              </a:rPr>
              <a:t>more than doubled to $</a:t>
            </a:r>
            <a:r>
              <a:rPr lang="en-US" sz="1100" dirty="0" err="1">
                <a:latin typeface="Capital Group Sans" panose="02000503000000020004" pitchFamily="2" charset="0"/>
              </a:rPr>
              <a:t>xx,xxx</a:t>
            </a:r>
            <a:r>
              <a:rPr lang="en-US" sz="1100" dirty="0">
                <a:latin typeface="Capital Group Sans" panose="02000503000000020004" pitchFamily="2" charset="0"/>
              </a:rPr>
              <a:t> by the time their child turned 18. As you can see, this blend outpaced the same investment in 3-month </a:t>
            </a:r>
            <a:r>
              <a:rPr lang="en-US" sz="1100" b="0" i="0" dirty="0">
                <a:solidFill>
                  <a:srgbClr val="222222"/>
                </a:solidFill>
                <a:effectLst/>
                <a:latin typeface="Capital Group Sans" panose="02000503000000020004" pitchFamily="2" charset="0"/>
              </a:rPr>
              <a:t>U.S. </a:t>
            </a:r>
            <a:r>
              <a:rPr lang="en-US" sz="1100" dirty="0">
                <a:latin typeface="Capital Group Sans" panose="02000503000000020004" pitchFamily="2" charset="0"/>
              </a:rPr>
              <a:t>Treasuries that, according to some studies, are where many college savers have their savings.</a:t>
            </a:r>
          </a:p>
          <a:p>
            <a:pPr lvl="0"/>
            <a:r>
              <a:rPr lang="en-US" sz="1100" dirty="0">
                <a:latin typeface="Capital Group Sans" panose="02000503000000020004" pitchFamily="2" charset="0"/>
              </a:rPr>
              <a:t>Keep in mind that the objectives, risks, costs, expenses and relative safety of these investments differ significantly. For example, unlike fund shares, U.S. Treasuries offer a guarantee of principal and interest if held to maturity.</a:t>
            </a:r>
          </a:p>
          <a:p>
            <a:pPr marL="181240" indent="-181240" algn="l" defTabSz="966612" rtl="0" fontAlgn="base">
              <a:lnSpc>
                <a:spcPct val="100000"/>
              </a:lnSpc>
              <a:spcBef>
                <a:spcPct val="30000"/>
              </a:spcBef>
              <a:spcAft>
                <a:spcPct val="0"/>
              </a:spcAft>
              <a:buSzPct val="80000"/>
              <a:defRPr/>
            </a:pPr>
            <a:endParaRPr lang="en-US" altLang="en-US" sz="1200" kern="1200" dirty="0">
              <a:solidFill>
                <a:srgbClr val="000000"/>
              </a:solidFill>
              <a:latin typeface="Capital Group Sans" panose="02000503000000020004" pitchFamily="2" charset="0"/>
              <a:ea typeface="MS PGothic" charset="-128"/>
              <a:cs typeface="Capital Group Sans" charset="0"/>
            </a:endParaRPr>
          </a:p>
          <a:p>
            <a:endParaRPr lang="en-US" dirty="0">
              <a:latin typeface="Capital Group Sans" panose="02000503000000020004" pitchFamily="2" charset="0"/>
            </a:endParaRPr>
          </a:p>
        </p:txBody>
      </p:sp>
    </p:spTree>
    <p:extLst>
      <p:ext uri="{BB962C8B-B14F-4D97-AF65-F5344CB8AC3E}">
        <p14:creationId xmlns:p14="http://schemas.microsoft.com/office/powerpoint/2010/main" val="3378650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1BAEC-CF5B-E1A4-0E8C-572507717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744B4-95E4-818C-D07C-75EBDF238315}"/>
              </a:ext>
            </a:extLst>
          </p:cNvPr>
          <p:cNvSpPr>
            <a:spLocks noGrp="1" noRot="1" noChangeAspect="1"/>
          </p:cNvSpPr>
          <p:nvPr>
            <p:ph type="sldImg"/>
          </p:nvPr>
        </p:nvSpPr>
        <p:spPr>
          <a:xfrm>
            <a:off x="338138" y="979488"/>
            <a:ext cx="3414712" cy="1920875"/>
          </a:xfrm>
        </p:spPr>
      </p:sp>
      <p:sp>
        <p:nvSpPr>
          <p:cNvPr id="4" name="Slide Number Placeholder 3">
            <a:extLst>
              <a:ext uri="{FF2B5EF4-FFF2-40B4-BE49-F238E27FC236}">
                <a16:creationId xmlns:a16="http://schemas.microsoft.com/office/drawing/2014/main" id="{44B644DC-A756-26A4-17D5-0589E790442A}"/>
              </a:ext>
            </a:extLst>
          </p:cNvPr>
          <p:cNvSpPr>
            <a:spLocks noGrp="1"/>
          </p:cNvSpPr>
          <p:nvPr>
            <p:ph type="sldNum" sz="quarter" idx="10"/>
          </p:nvPr>
        </p:nvSpPr>
        <p:spPr/>
        <p:txBody>
          <a:bodyPr/>
          <a:lstStyle/>
          <a:p>
            <a:fld id="{313BF4A9-858F-4D59-9EF7-6963AF44619B}" type="slidenum">
              <a:rPr lang="en-US" smtClean="0"/>
              <a:pPr/>
              <a:t>22</a:t>
            </a:fld>
            <a:endParaRPr lang="en-US" dirty="0"/>
          </a:p>
        </p:txBody>
      </p:sp>
      <p:sp>
        <p:nvSpPr>
          <p:cNvPr id="7" name="Notes Placeholder 2">
            <a:extLst>
              <a:ext uri="{FF2B5EF4-FFF2-40B4-BE49-F238E27FC236}">
                <a16:creationId xmlns:a16="http://schemas.microsoft.com/office/drawing/2014/main" id="{D5835E0C-1ED1-7C4A-5331-994A51443E6B}"/>
              </a:ext>
            </a:extLst>
          </p:cNvPr>
          <p:cNvSpPr>
            <a:spLocks noGrp="1"/>
          </p:cNvSpPr>
          <p:nvPr>
            <p:ph type="body" idx="1"/>
          </p:nvPr>
        </p:nvSpPr>
        <p:spPr>
          <a:xfrm>
            <a:off x="312115" y="3456432"/>
            <a:ext cx="6681216" cy="5760720"/>
          </a:xfrm>
        </p:spPr>
        <p:txBody>
          <a:bodyPr/>
          <a:lstStyle/>
          <a:p>
            <a:pPr lvl="0"/>
            <a:r>
              <a:rPr lang="en-US" sz="1100" b="1" i="0" dirty="0">
                <a:solidFill>
                  <a:srgbClr val="222222"/>
                </a:solidFill>
                <a:effectLst/>
                <a:latin typeface="Capital Group Sans" panose="02000503000000020004" pitchFamily="2" charset="0"/>
              </a:rPr>
              <a:t>[Note to presenter: This slide is optional. If you choose to share this slide, you must also include slide 29 in this presentation.]</a:t>
            </a:r>
            <a:endParaRPr lang="en-US" sz="1100" b="1" dirty="0">
              <a:latin typeface="Capital Group Sans" panose="02000503000000020004" pitchFamily="2" charset="0"/>
            </a:endParaRPr>
          </a:p>
          <a:p>
            <a:pPr lvl="0"/>
            <a:r>
              <a:rPr lang="en-US" sz="1100" dirty="0">
                <a:latin typeface="Capital Group Sans" panose="02000503000000020004" pitchFamily="2" charset="0"/>
              </a:rPr>
              <a:t>Whatever approach you select, it’s good to know that, despite market ups and downs, an investor who followed a systematic investment plan could have made progress toward this important goal.</a:t>
            </a:r>
          </a:p>
          <a:p>
            <a:pPr lvl="0"/>
            <a:r>
              <a:rPr lang="en-US" sz="1100" dirty="0">
                <a:latin typeface="Capital Group Sans" panose="02000503000000020004" pitchFamily="2" charset="0"/>
              </a:rPr>
              <a:t>In this hypothetical example, a couple met with their financial professional shortly after their child was born to start saving for college.</a:t>
            </a:r>
          </a:p>
          <a:p>
            <a:pPr lvl="0"/>
            <a:r>
              <a:rPr lang="en-US" sz="1100" dirty="0">
                <a:latin typeface="Capital Group Sans" panose="02000503000000020004" pitchFamily="2" charset="0"/>
              </a:rPr>
              <a:t>Their financial professional recommended that they invest $5,000 in a blend of 1/3 New Perspective Fund, 1/3 The Investment Company of America and 1/3 The Bond Fund of America. She also recommended that they make $100 monthly contributions. </a:t>
            </a:r>
          </a:p>
          <a:p>
            <a:pPr lvl="0"/>
            <a:r>
              <a:rPr lang="en-US" sz="1100" dirty="0">
                <a:latin typeface="Capital Group Sans" panose="02000503000000020004" pitchFamily="2" charset="0"/>
              </a:rPr>
              <a:t>Through different market and economic conditions, their $28,900 investment </a:t>
            </a:r>
            <a:r>
              <a:rPr lang="en-US" sz="1100" b="0" i="0" dirty="0">
                <a:solidFill>
                  <a:srgbClr val="222222"/>
                </a:solidFill>
                <a:effectLst/>
                <a:latin typeface="Capital Group Sans" panose="02000503000000020004" pitchFamily="2" charset="0"/>
              </a:rPr>
              <a:t>for Class 529-F-2 shares </a:t>
            </a:r>
            <a:r>
              <a:rPr lang="en-US" sz="1100" dirty="0">
                <a:latin typeface="Capital Group Sans" panose="02000503000000020004" pitchFamily="2" charset="0"/>
              </a:rPr>
              <a:t>more than doubled to $</a:t>
            </a:r>
            <a:r>
              <a:rPr lang="en-US" sz="1100" dirty="0" err="1">
                <a:latin typeface="Capital Group Sans" panose="02000503000000020004" pitchFamily="2" charset="0"/>
              </a:rPr>
              <a:t>xxx,xxx</a:t>
            </a:r>
            <a:r>
              <a:rPr lang="en-US" sz="1100" dirty="0">
                <a:latin typeface="Capital Group Sans" panose="02000503000000020004" pitchFamily="2" charset="0"/>
              </a:rPr>
              <a:t> by the time their child turned 18. As you can see, this blend outpaced the same investment in 3-month </a:t>
            </a:r>
            <a:r>
              <a:rPr lang="en-US" sz="1100" b="0" i="0" dirty="0">
                <a:solidFill>
                  <a:srgbClr val="222222"/>
                </a:solidFill>
                <a:effectLst/>
                <a:latin typeface="Capital Group Sans" panose="02000503000000020004" pitchFamily="2" charset="0"/>
              </a:rPr>
              <a:t>U.S. </a:t>
            </a:r>
            <a:r>
              <a:rPr lang="en-US" sz="1100" dirty="0">
                <a:latin typeface="Capital Group Sans" panose="02000503000000020004" pitchFamily="2" charset="0"/>
              </a:rPr>
              <a:t>Treasuries that, according to some studies, are where many college savers have their savings.</a:t>
            </a:r>
          </a:p>
          <a:p>
            <a:pPr lvl="0"/>
            <a:r>
              <a:rPr lang="en-US" sz="1100" dirty="0">
                <a:latin typeface="Capital Group Sans" panose="02000503000000020004" pitchFamily="2" charset="0"/>
              </a:rPr>
              <a:t>Keep in mind that the objectives, risks, costs, expenses and relative safety of these investments differ significantly. For example, unlike fund shares, U.S. Treasuries offer a guarantee of principal and interest if held to maturity.</a:t>
            </a:r>
          </a:p>
          <a:p>
            <a:pPr marL="181240" indent="-181240" algn="l" defTabSz="966612" rtl="0" fontAlgn="base">
              <a:lnSpc>
                <a:spcPct val="100000"/>
              </a:lnSpc>
              <a:spcBef>
                <a:spcPct val="30000"/>
              </a:spcBef>
              <a:spcAft>
                <a:spcPct val="0"/>
              </a:spcAft>
              <a:buSzPct val="80000"/>
              <a:defRPr/>
            </a:pPr>
            <a:endParaRPr lang="en-US" altLang="en-US" sz="1200" kern="1200" dirty="0">
              <a:solidFill>
                <a:srgbClr val="000000"/>
              </a:solidFill>
              <a:latin typeface="Capital Group Sans" panose="02000503000000020004" pitchFamily="2" charset="0"/>
              <a:ea typeface="MS PGothic" charset="-128"/>
              <a:cs typeface="Capital Group Sans" charset="0"/>
            </a:endParaRPr>
          </a:p>
          <a:p>
            <a:endParaRPr lang="en-US" dirty="0">
              <a:latin typeface="Capital Group Sans" panose="02000503000000020004" pitchFamily="2" charset="0"/>
            </a:endParaRPr>
          </a:p>
        </p:txBody>
      </p:sp>
    </p:spTree>
    <p:extLst>
      <p:ext uri="{BB962C8B-B14F-4D97-AF65-F5344CB8AC3E}">
        <p14:creationId xmlns:p14="http://schemas.microsoft.com/office/powerpoint/2010/main" val="3232625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23</a:t>
            </a:fld>
            <a:endParaRPr lang="en-US" dirty="0"/>
          </a:p>
        </p:txBody>
      </p:sp>
      <p:sp>
        <p:nvSpPr>
          <p:cNvPr id="7" name="Notes Placeholder 2">
            <a:extLst>
              <a:ext uri="{FF2B5EF4-FFF2-40B4-BE49-F238E27FC236}">
                <a16:creationId xmlns:a16="http://schemas.microsoft.com/office/drawing/2014/main" id="{78269FC3-0C8F-41F6-AB08-7CC0E0DA3D7F}"/>
              </a:ext>
            </a:extLst>
          </p:cNvPr>
          <p:cNvSpPr>
            <a:spLocks noGrp="1"/>
          </p:cNvSpPr>
          <p:nvPr>
            <p:ph type="body" idx="1"/>
          </p:nvPr>
        </p:nvSpPr>
        <p:spPr>
          <a:xfrm>
            <a:off x="312115" y="3456432"/>
            <a:ext cx="6681216" cy="5760720"/>
          </a:xfrm>
        </p:spPr>
        <p:txBody>
          <a:bodyPr/>
          <a:lstStyle/>
          <a:p>
            <a:pPr marL="0" indent="0">
              <a:buNone/>
            </a:pPr>
            <a:r>
              <a:rPr lang="en-US" b="1" dirty="0">
                <a:latin typeface="Capital Group Sans" panose="02000503000000020004" pitchFamily="2" charset="0"/>
              </a:rPr>
              <a:t>[</a:t>
            </a:r>
            <a:r>
              <a:rPr lang="en-US" sz="1100" b="1" dirty="0">
                <a:latin typeface="Capital Group Sans" panose="02000503000000020004" pitchFamily="2" charset="0"/>
              </a:rPr>
              <a:t>Note to presenter: This slide is optional — targeted to employers.]</a:t>
            </a:r>
            <a:endParaRPr lang="en-US" sz="1100" dirty="0">
              <a:latin typeface="Capital Group Sans" panose="02000503000000020004" pitchFamily="2" charset="0"/>
            </a:endParaRPr>
          </a:p>
          <a:p>
            <a:pPr lvl="0"/>
            <a:r>
              <a:rPr lang="en-US" sz="1100" dirty="0">
                <a:latin typeface="Capital Group Sans" panose="02000503000000020004" pitchFamily="2" charset="0"/>
              </a:rPr>
              <a:t>Most companies offer employees tax-advantaged retirement and even health care plans. Maybe it’s time to consider a tax-advantaged 529 college savings plan.</a:t>
            </a:r>
          </a:p>
          <a:p>
            <a:pPr marL="0" indent="0" algn="l" defTabSz="966612" rtl="0" fontAlgn="base">
              <a:lnSpc>
                <a:spcPct val="100000"/>
              </a:lnSpc>
              <a:spcBef>
                <a:spcPct val="30000"/>
              </a:spcBef>
              <a:spcAft>
                <a:spcPct val="0"/>
              </a:spcAft>
              <a:buSzPct val="80000"/>
              <a:buNone/>
              <a:defRPr/>
            </a:pPr>
            <a:endParaRPr lang="en-US" altLang="en-US" sz="1200" b="1" kern="1200" dirty="0">
              <a:solidFill>
                <a:srgbClr val="000000"/>
              </a:solidFill>
              <a:latin typeface="Capital Group Sans" panose="02000503000000020004" pitchFamily="2" charset="0"/>
              <a:ea typeface="MS PGothic" charset="-128"/>
              <a:cs typeface="Capital Group Sans" charset="0"/>
            </a:endParaRPr>
          </a:p>
        </p:txBody>
      </p:sp>
    </p:spTree>
    <p:extLst>
      <p:ext uri="{BB962C8B-B14F-4D97-AF65-F5344CB8AC3E}">
        <p14:creationId xmlns:p14="http://schemas.microsoft.com/office/powerpoint/2010/main" val="5899705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DAD29-9F28-EC95-2A6D-112E04F77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815CD-8DB9-17BC-C54D-2C0D42171034}"/>
              </a:ext>
            </a:extLst>
          </p:cNvPr>
          <p:cNvSpPr>
            <a:spLocks noGrp="1" noRot="1" noChangeAspect="1"/>
          </p:cNvSpPr>
          <p:nvPr>
            <p:ph type="sldImg"/>
          </p:nvPr>
        </p:nvSpPr>
        <p:spPr>
          <a:xfrm>
            <a:off x="338138" y="979488"/>
            <a:ext cx="3414712" cy="1920875"/>
          </a:xfrm>
        </p:spPr>
      </p:sp>
      <p:sp>
        <p:nvSpPr>
          <p:cNvPr id="4" name="Slide Number Placeholder 3">
            <a:extLst>
              <a:ext uri="{FF2B5EF4-FFF2-40B4-BE49-F238E27FC236}">
                <a16:creationId xmlns:a16="http://schemas.microsoft.com/office/drawing/2014/main" id="{4DB2F804-0049-2223-FC14-2CF0AC8CAC69}"/>
              </a:ext>
            </a:extLst>
          </p:cNvPr>
          <p:cNvSpPr>
            <a:spLocks noGrp="1"/>
          </p:cNvSpPr>
          <p:nvPr>
            <p:ph type="sldNum" sz="quarter" idx="10"/>
          </p:nvPr>
        </p:nvSpPr>
        <p:spPr/>
        <p:txBody>
          <a:bodyPr/>
          <a:lstStyle/>
          <a:p>
            <a:fld id="{313BF4A9-858F-4D59-9EF7-6963AF44619B}" type="slidenum">
              <a:rPr lang="en-US" smtClean="0"/>
              <a:pPr/>
              <a:t>24</a:t>
            </a:fld>
            <a:endParaRPr lang="en-US" dirty="0"/>
          </a:p>
        </p:txBody>
      </p:sp>
      <p:sp>
        <p:nvSpPr>
          <p:cNvPr id="8" name="Notes Placeholder 2">
            <a:extLst>
              <a:ext uri="{FF2B5EF4-FFF2-40B4-BE49-F238E27FC236}">
                <a16:creationId xmlns:a16="http://schemas.microsoft.com/office/drawing/2014/main" id="{16D77E58-D642-F8D3-4084-DEAFAF8A0074}"/>
              </a:ext>
            </a:extLst>
          </p:cNvPr>
          <p:cNvSpPr>
            <a:spLocks noGrp="1"/>
          </p:cNvSpPr>
          <p:nvPr>
            <p:ph type="body" idx="1"/>
          </p:nvPr>
        </p:nvSpPr>
        <p:spPr>
          <a:xfrm>
            <a:off x="312115" y="3456432"/>
            <a:ext cx="6681216" cy="5760720"/>
          </a:xfrm>
        </p:spPr>
        <p:txBody>
          <a:bodyPr/>
          <a:lstStyle/>
          <a:p>
            <a:pPr marL="0" indent="0">
              <a:buNone/>
            </a:pPr>
            <a:r>
              <a:rPr lang="en-US" b="1" dirty="0">
                <a:latin typeface="Capital Group Sans" panose="02000503000000020004" pitchFamily="2" charset="0"/>
              </a:rPr>
              <a:t>[</a:t>
            </a:r>
            <a:r>
              <a:rPr lang="en-US" sz="1100" b="1" dirty="0">
                <a:latin typeface="Capital Group Sans" panose="02000503000000020004" pitchFamily="2" charset="0"/>
              </a:rPr>
              <a:t>Note to presenter: This slide is optional — targeted to employers.]</a:t>
            </a:r>
            <a:endParaRPr lang="en-US" sz="1100" dirty="0">
              <a:latin typeface="Capital Group Sans" panose="02000503000000020004" pitchFamily="2" charset="0"/>
            </a:endParaRPr>
          </a:p>
          <a:p>
            <a:pPr lvl="0"/>
            <a:r>
              <a:rPr lang="en-US" sz="1100" dirty="0">
                <a:latin typeface="Capital Group Sans" panose="02000503000000020004" pitchFamily="2" charset="0"/>
              </a:rPr>
              <a:t>The opportunity is there for you to differentiate your company by offering a benefit others don’t.</a:t>
            </a:r>
          </a:p>
          <a:p>
            <a:pPr lvl="0"/>
            <a:r>
              <a:rPr lang="en-US" sz="1100" dirty="0">
                <a:latin typeface="Capital Group Sans" panose="02000503000000020004" pitchFamily="2" charset="0"/>
              </a:rPr>
              <a:t>As you can see, 88% of employees say they would be interested in opening a 529 account if it was offered at work.</a:t>
            </a:r>
          </a:p>
          <a:p>
            <a:pPr lvl="0"/>
            <a:r>
              <a:rPr lang="en-US" sz="1100" b="0" i="0" dirty="0">
                <a:solidFill>
                  <a:srgbClr val="222222"/>
                </a:solidFill>
                <a:effectLst/>
                <a:latin typeface="Capital Group Sans" panose="02000503000000020004" pitchFamily="2" charset="0"/>
              </a:rPr>
              <a:t>Yet only </a:t>
            </a:r>
            <a:r>
              <a:rPr lang="en-US" sz="1100" dirty="0">
                <a:solidFill>
                  <a:srgbClr val="222222"/>
                </a:solidFill>
                <a:latin typeface="Capital Group Sans" panose="02000503000000020004" pitchFamily="2" charset="0"/>
              </a:rPr>
              <a:t>6.0</a:t>
            </a:r>
            <a:r>
              <a:rPr lang="en-US" sz="1100" b="0" i="0" dirty="0">
                <a:solidFill>
                  <a:srgbClr val="222222"/>
                </a:solidFill>
                <a:effectLst/>
                <a:latin typeface="Capital Group Sans" panose="02000503000000020004" pitchFamily="2" charset="0"/>
              </a:rPr>
              <a:t>% of employers are offering a payroll-deductible 529 plan. </a:t>
            </a:r>
          </a:p>
          <a:p>
            <a:pPr lvl="0"/>
            <a:r>
              <a:rPr lang="en-US" sz="1100" dirty="0">
                <a:latin typeface="Capital Group Sans" panose="02000503000000020004" pitchFamily="2" charset="0"/>
              </a:rPr>
              <a:t>Adding a 529 to your company’s benefits package could help attract and retain talented employees.</a:t>
            </a:r>
          </a:p>
          <a:p>
            <a:pPr lvl="0"/>
            <a:r>
              <a:rPr lang="en-US" sz="1100" dirty="0">
                <a:latin typeface="Capital Group Sans" panose="02000503000000020004" pitchFamily="2" charset="0"/>
              </a:rPr>
              <a:t>A CollegeAmerica 529 savings plan offers an affordable, simple way to do just that. </a:t>
            </a:r>
          </a:p>
          <a:p>
            <a:endParaRPr lang="en-US" dirty="0">
              <a:latin typeface="Capital Group Sans" panose="02000503000000020004" pitchFamily="2" charset="0"/>
            </a:endParaRPr>
          </a:p>
        </p:txBody>
      </p:sp>
    </p:spTree>
    <p:extLst>
      <p:ext uri="{BB962C8B-B14F-4D97-AF65-F5344CB8AC3E}">
        <p14:creationId xmlns:p14="http://schemas.microsoft.com/office/powerpoint/2010/main" val="882322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25</a:t>
            </a:fld>
            <a:endParaRPr lang="en-US" dirty="0"/>
          </a:p>
        </p:txBody>
      </p:sp>
      <p:sp>
        <p:nvSpPr>
          <p:cNvPr id="7" name="Notes Placeholder 2">
            <a:extLst>
              <a:ext uri="{FF2B5EF4-FFF2-40B4-BE49-F238E27FC236}">
                <a16:creationId xmlns:a16="http://schemas.microsoft.com/office/drawing/2014/main" id="{A33A20F6-F737-48A6-B475-67151C68FD01}"/>
              </a:ext>
            </a:extLst>
          </p:cNvPr>
          <p:cNvSpPr>
            <a:spLocks noGrp="1"/>
          </p:cNvSpPr>
          <p:nvPr>
            <p:ph type="body" idx="1"/>
          </p:nvPr>
        </p:nvSpPr>
        <p:spPr>
          <a:xfrm>
            <a:off x="312115" y="3456432"/>
            <a:ext cx="6681216" cy="5760720"/>
          </a:xfrm>
        </p:spPr>
        <p:txBody>
          <a:bodyPr/>
          <a:lstStyle/>
          <a:p>
            <a:pPr marL="0" indent="0">
              <a:buNone/>
            </a:pPr>
            <a:r>
              <a:rPr lang="en-US" sz="1100" b="1" dirty="0">
                <a:solidFill>
                  <a:srgbClr val="000000"/>
                </a:solidFill>
                <a:effectLst/>
                <a:latin typeface="Capital Group Sans" panose="02000503000000020004" pitchFamily="2" charset="0"/>
                <a:sym typeface="Capital Group Sans"/>
              </a:rPr>
              <a:t>[Note to presenter: This slide is optional</a:t>
            </a:r>
            <a:r>
              <a:rPr lang="en-US" sz="1100" b="1" dirty="0">
                <a:latin typeface="Capital Group Sans" panose="02000503000000020004" pitchFamily="2" charset="0"/>
              </a:rPr>
              <a:t> — </a:t>
            </a:r>
            <a:r>
              <a:rPr lang="en-US" sz="1100" b="1" dirty="0">
                <a:solidFill>
                  <a:srgbClr val="000000"/>
                </a:solidFill>
                <a:effectLst/>
                <a:latin typeface="Capital Group Sans" panose="02000503000000020004" pitchFamily="2" charset="0"/>
                <a:sym typeface="Capital Group Sans"/>
              </a:rPr>
              <a:t>targeted to employers.]</a:t>
            </a:r>
          </a:p>
          <a:p>
            <a:pPr lvl="0"/>
            <a:r>
              <a:rPr lang="en-US" sz="1100" dirty="0">
                <a:solidFill>
                  <a:srgbClr val="000000"/>
                </a:solidFill>
                <a:effectLst/>
                <a:latin typeface="Capital Group Sans" panose="02000503000000020004" pitchFamily="2" charset="0"/>
                <a:sym typeface="Capital Group Sans"/>
              </a:rPr>
              <a:t>Here are some of the benefits of CollegeAmerica for employers:</a:t>
            </a:r>
          </a:p>
          <a:p>
            <a:pPr lvl="1"/>
            <a:r>
              <a:rPr lang="en-US" sz="1100" dirty="0">
                <a:solidFill>
                  <a:srgbClr val="000000"/>
                </a:solidFill>
                <a:latin typeface="Capital Group Sans" panose="02000503000000020004" pitchFamily="2" charset="0"/>
              </a:rPr>
              <a:t>No start-up costs — There are no start-up costs or recordkeeping expenses incurred by you.</a:t>
            </a:r>
          </a:p>
          <a:p>
            <a:pPr lvl="1"/>
            <a:r>
              <a:rPr lang="en-US" sz="1100" dirty="0">
                <a:solidFill>
                  <a:srgbClr val="000000"/>
                </a:solidFill>
                <a:latin typeface="Capital Group Sans" panose="02000503000000020004" pitchFamily="2" charset="0"/>
              </a:rPr>
              <a:t>Minimal administration — Employees manage their accounts directly with your plan’s financial professional.</a:t>
            </a:r>
          </a:p>
          <a:p>
            <a:pPr lvl="1"/>
            <a:r>
              <a:rPr lang="en-US" sz="1100" dirty="0">
                <a:solidFill>
                  <a:srgbClr val="000000"/>
                </a:solidFill>
                <a:latin typeface="Capital Group Sans" panose="02000503000000020004" pitchFamily="2" charset="0"/>
              </a:rPr>
              <a:t>Automatic payroll deductions — You can offer payroll deductions to make it easy for employees to invest.</a:t>
            </a:r>
          </a:p>
          <a:p>
            <a:pPr lvl="1"/>
            <a:r>
              <a:rPr lang="en-US" sz="1100" dirty="0">
                <a:solidFill>
                  <a:srgbClr val="000000"/>
                </a:solidFill>
                <a:latin typeface="Capital Group Sans" panose="02000503000000020004" pitchFamily="2" charset="0"/>
              </a:rPr>
              <a:t>Wide eligibility — Large and small businesses, professional offices, startups and even sole proprietorships can launch a 529 plan.</a:t>
            </a:r>
          </a:p>
          <a:p>
            <a:pPr lvl="1"/>
            <a:r>
              <a:rPr lang="en-US" sz="1100" b="0" i="0" dirty="0">
                <a:solidFill>
                  <a:srgbClr val="222222"/>
                </a:solidFill>
                <a:effectLst/>
                <a:latin typeface="Capital Group Sans" panose="02000503000000020004" pitchFamily="2" charset="0"/>
              </a:rPr>
              <a:t>Employee loyalty</a:t>
            </a:r>
            <a:r>
              <a:rPr lang="en-US" sz="1100" dirty="0">
                <a:solidFill>
                  <a:srgbClr val="000000"/>
                </a:solidFill>
                <a:latin typeface="Capital Group Sans" panose="02000503000000020004" pitchFamily="2" charset="0"/>
              </a:rPr>
              <a:t> — </a:t>
            </a:r>
            <a:r>
              <a:rPr lang="en-US" sz="1100" b="0" i="0" dirty="0">
                <a:solidFill>
                  <a:srgbClr val="222222"/>
                </a:solidFill>
                <a:effectLst/>
                <a:latin typeface="Capital Group Sans" panose="02000503000000020004" pitchFamily="2" charset="0"/>
              </a:rPr>
              <a:t>One of the potential benefits of offering a tax-advantaged 529 plan is that it can help attract, motivate and retain employees.</a:t>
            </a:r>
          </a:p>
          <a:p>
            <a:pPr marL="171450" lvl="1" indent="0">
              <a:buNone/>
            </a:pPr>
            <a:endParaRPr lang="en-US" sz="1100" dirty="0">
              <a:solidFill>
                <a:srgbClr val="000000"/>
              </a:solidFill>
              <a:latin typeface="Capital Group Sans" panose="02000503000000020004" pitchFamily="2" charset="0"/>
            </a:endParaRPr>
          </a:p>
          <a:p>
            <a:pPr marL="0" indent="0">
              <a:buNone/>
            </a:pPr>
            <a:r>
              <a:rPr lang="en-US" sz="1100" b="1" dirty="0">
                <a:solidFill>
                  <a:srgbClr val="000000"/>
                </a:solidFill>
                <a:effectLst/>
                <a:latin typeface="Capital Group Sans" panose="02000503000000020004" pitchFamily="2" charset="0"/>
                <a:sym typeface="Capital Group Sans"/>
              </a:rPr>
              <a:t>[Note to presenter: Add if you’re also talking to employees.]</a:t>
            </a:r>
          </a:p>
          <a:p>
            <a:pPr lvl="0"/>
            <a:r>
              <a:rPr lang="en-US" sz="1100" dirty="0">
                <a:solidFill>
                  <a:srgbClr val="000000"/>
                </a:solidFill>
                <a:effectLst/>
                <a:latin typeface="Capital Group Sans" panose="02000503000000020004" pitchFamily="2" charset="0"/>
                <a:sym typeface="Capital Group Sans"/>
              </a:rPr>
              <a:t>If you’re an employee interested in a </a:t>
            </a:r>
            <a:r>
              <a:rPr lang="en-US" sz="1100" dirty="0" err="1">
                <a:solidFill>
                  <a:srgbClr val="000000"/>
                </a:solidFill>
                <a:effectLst/>
                <a:latin typeface="Capital Group Sans" panose="02000503000000020004" pitchFamily="2" charset="0"/>
                <a:sym typeface="Capital Group Sans"/>
              </a:rPr>
              <a:t>CollegeAmerica</a:t>
            </a:r>
            <a:r>
              <a:rPr lang="en-US" sz="1100" dirty="0">
                <a:solidFill>
                  <a:srgbClr val="000000"/>
                </a:solidFill>
                <a:effectLst/>
                <a:latin typeface="Capital Group Sans" panose="02000503000000020004" pitchFamily="2" charset="0"/>
                <a:sym typeface="Capital Group Sans"/>
              </a:rPr>
              <a:t> 529 savings plan, ask your human resources or benefits department.</a:t>
            </a:r>
          </a:p>
          <a:p>
            <a:pPr marL="298710" indent="-298710" algn="l" defTabSz="966612" rtl="0" eaLnBrk="0" fontAlgn="base" hangingPunct="0">
              <a:lnSpc>
                <a:spcPct val="100000"/>
              </a:lnSpc>
              <a:spcBef>
                <a:spcPct val="30000"/>
              </a:spcBef>
              <a:spcAft>
                <a:spcPct val="0"/>
              </a:spcAft>
              <a:buSzPct val="80000"/>
              <a:buFont typeface="Wingdings" charset="2"/>
              <a:buChar char="l"/>
              <a:defRPr/>
            </a:pPr>
            <a:endParaRPr lang="en-US" altLang="en-US" sz="1100" kern="1200" dirty="0">
              <a:solidFill>
                <a:srgbClr val="000000"/>
              </a:solidFill>
              <a:latin typeface="Capital Group Sans" panose="02000503000000020004" pitchFamily="2" charset="0"/>
              <a:ea typeface="MS PGothic" charset="-128"/>
              <a:cs typeface="Capital Group Sans" charset="0"/>
            </a:endParaRPr>
          </a:p>
          <a:p>
            <a:endParaRPr lang="en-US" sz="1100" dirty="0">
              <a:solidFill>
                <a:srgbClr val="000000"/>
              </a:solidFill>
              <a:latin typeface="Capital Group Sans" panose="02000503000000020004" pitchFamily="2" charset="0"/>
            </a:endParaRPr>
          </a:p>
        </p:txBody>
      </p:sp>
    </p:spTree>
    <p:extLst>
      <p:ext uri="{BB962C8B-B14F-4D97-AF65-F5344CB8AC3E}">
        <p14:creationId xmlns:p14="http://schemas.microsoft.com/office/powerpoint/2010/main" val="8893006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26</a:t>
            </a:fld>
            <a:endParaRPr lang="en-US" dirty="0"/>
          </a:p>
        </p:txBody>
      </p:sp>
      <p:sp>
        <p:nvSpPr>
          <p:cNvPr id="7" name="Notes Placeholder 2">
            <a:extLst>
              <a:ext uri="{FF2B5EF4-FFF2-40B4-BE49-F238E27FC236}">
                <a16:creationId xmlns:a16="http://schemas.microsoft.com/office/drawing/2014/main" id="{1ABB9738-64B1-4561-9AAC-E46717318E73}"/>
              </a:ext>
            </a:extLst>
          </p:cNvPr>
          <p:cNvSpPr>
            <a:spLocks noGrp="1"/>
          </p:cNvSpPr>
          <p:nvPr>
            <p:ph type="body" idx="1"/>
          </p:nvPr>
        </p:nvSpPr>
        <p:spPr>
          <a:xfrm>
            <a:off x="312115" y="3456432"/>
            <a:ext cx="6681216" cy="5760720"/>
          </a:xfrm>
        </p:spPr>
        <p:txBody>
          <a:bodyPr/>
          <a:lstStyle/>
          <a:p>
            <a:r>
              <a:rPr lang="en-US" sz="1100" dirty="0">
                <a:solidFill>
                  <a:srgbClr val="000000"/>
                </a:solidFill>
                <a:latin typeface="Capital Group Sans" panose="02000503000000020004" pitchFamily="2" charset="0"/>
              </a:rPr>
              <a:t>Before we end, I want to give you a quick overview of the many advantages of a 529 education savings plan. </a:t>
            </a:r>
          </a:p>
          <a:p>
            <a:endParaRPr lang="en-US" sz="1100" dirty="0">
              <a:solidFill>
                <a:srgbClr val="000000"/>
              </a:solidFill>
              <a:latin typeface="Capital Group Sans" panose="02000503000000020004" pitchFamily="2" charset="0"/>
            </a:endParaRPr>
          </a:p>
          <a:p>
            <a:pPr marL="0" indent="0">
              <a:buNone/>
            </a:pPr>
            <a:r>
              <a:rPr lang="en-US" sz="1100" b="1" dirty="0">
                <a:solidFill>
                  <a:srgbClr val="000000"/>
                </a:solidFill>
                <a:latin typeface="Capital Group Sans" panose="02000503000000020004" pitchFamily="2" charset="0"/>
              </a:rPr>
              <a:t>[Note to presenter: Pull out the most relevant points to your audience.]</a:t>
            </a:r>
          </a:p>
          <a:p>
            <a:pPr marL="0" indent="0">
              <a:buNone/>
            </a:pPr>
            <a:endParaRPr lang="en-US" sz="1100" dirty="0">
              <a:solidFill>
                <a:srgbClr val="000000"/>
              </a:solidFill>
              <a:latin typeface="Capital Group Sans" panose="02000503000000020004" pitchFamily="2" charset="0"/>
            </a:endParaRPr>
          </a:p>
          <a:p>
            <a:pPr marL="181240" indent="-181240"/>
            <a:r>
              <a:rPr lang="en-US" sz="1100" dirty="0">
                <a:solidFill>
                  <a:srgbClr val="000000"/>
                </a:solidFill>
                <a:latin typeface="Capital Group Sans" panose="02000503000000020004" pitchFamily="2" charset="0"/>
              </a:rPr>
              <a:t>Tax benefits</a:t>
            </a:r>
          </a:p>
          <a:p>
            <a:pPr marL="543719" lvl="2" indent="-181240">
              <a:buFont typeface="System Font Regular"/>
              <a:buChar char="–"/>
            </a:pPr>
            <a:r>
              <a:rPr lang="en-US" sz="1100" dirty="0">
                <a:latin typeface="Capital Group Sans" panose="02000503000000020004" pitchFamily="2" charset="0"/>
              </a:rPr>
              <a:t>Assets in a 529 savings plan grow free from tax, and distributions when used to pay for qualified education expenses are free from federal and, in many cases, state taxes. </a:t>
            </a:r>
          </a:p>
          <a:p>
            <a:pPr marL="543719" lvl="2" indent="-181240">
              <a:buFont typeface="System Font Regular"/>
              <a:buChar char="–"/>
            </a:pPr>
            <a:r>
              <a:rPr lang="en-US" sz="1100" dirty="0">
                <a:solidFill>
                  <a:srgbClr val="000000"/>
                </a:solidFill>
                <a:latin typeface="Capital Group Sans" panose="02000503000000020004" pitchFamily="2" charset="0"/>
              </a:rPr>
              <a:t>Furthermore, a number of states allow a deduction from, or a credit against, state taxes for all or part of a contribution to certain 529 plans. </a:t>
            </a:r>
          </a:p>
          <a:p>
            <a:pPr marL="181240" indent="-181240"/>
            <a:r>
              <a:rPr lang="en-US" sz="1100" dirty="0">
                <a:solidFill>
                  <a:srgbClr val="000000"/>
                </a:solidFill>
                <a:latin typeface="Capital Group Sans" panose="02000503000000020004" pitchFamily="2" charset="0"/>
              </a:rPr>
              <a:t>Flexibility</a:t>
            </a:r>
          </a:p>
          <a:p>
            <a:pPr marL="543719" lvl="2" indent="-181240">
              <a:buFont typeface="System Font Regular"/>
              <a:buChar char="–"/>
            </a:pPr>
            <a:r>
              <a:rPr lang="en-US" sz="1100" dirty="0">
                <a:solidFill>
                  <a:srgbClr val="000000"/>
                </a:solidFill>
                <a:latin typeface="Capital Group Sans" panose="02000503000000020004" pitchFamily="2" charset="0"/>
              </a:rPr>
              <a:t>You can open a 529 plan for anyone — a child, grandchild, stepchild, spouse or friend. And if a return to school is in your future, you can even establish an account for yourself.</a:t>
            </a:r>
          </a:p>
          <a:p>
            <a:pPr marL="543719" lvl="2" indent="-181240">
              <a:buFont typeface="System Font Regular"/>
              <a:buChar char="–"/>
            </a:pPr>
            <a:r>
              <a:rPr lang="en-US" sz="1100" dirty="0">
                <a:solidFill>
                  <a:srgbClr val="000000"/>
                </a:solidFill>
                <a:latin typeface="Capital Group Sans" panose="02000503000000020004" pitchFamily="2" charset="0"/>
              </a:rPr>
              <a:t>Everyone can open an account, no matter how much they earn.</a:t>
            </a:r>
          </a:p>
          <a:p>
            <a:pPr marL="543719" lvl="2" indent="-181240">
              <a:buFont typeface="System Font Regular"/>
              <a:buChar char="–"/>
            </a:pPr>
            <a:r>
              <a:rPr lang="en-US" sz="1100" dirty="0">
                <a:solidFill>
                  <a:srgbClr val="000000"/>
                </a:solidFill>
                <a:latin typeface="Capital Group Sans" panose="02000503000000020004" pitchFamily="2" charset="0"/>
              </a:rPr>
              <a:t>Anyone can contribute to an account — grandparents, aunts and uncles, close family friends — even the beneficiary. </a:t>
            </a:r>
          </a:p>
          <a:p>
            <a:pPr marL="543719" lvl="2" indent="-181240">
              <a:buFont typeface="System Font Regular"/>
              <a:buChar char="–"/>
            </a:pPr>
            <a:r>
              <a:rPr lang="en-US" sz="1100" dirty="0">
                <a:solidFill>
                  <a:srgbClr val="000000"/>
                </a:solidFill>
                <a:latin typeface="Capital Group Sans" panose="02000503000000020004" pitchFamily="2" charset="0"/>
              </a:rPr>
              <a:t>Assets in a 529 savings plan can be used to pay for a variety of education expenses, including tuition, room and board, and required books and supplies for a number of eligible institutions.</a:t>
            </a:r>
          </a:p>
          <a:p>
            <a:pPr marL="181240" indent="-181240"/>
            <a:r>
              <a:rPr lang="en-US" sz="1100" dirty="0">
                <a:solidFill>
                  <a:srgbClr val="000000"/>
                </a:solidFill>
                <a:latin typeface="Capital Group Sans" panose="02000503000000020004" pitchFamily="2" charset="0"/>
              </a:rPr>
              <a:t>Control</a:t>
            </a:r>
          </a:p>
          <a:p>
            <a:pPr marL="543719" lvl="2" indent="-181240">
              <a:buFont typeface="System Font Regular"/>
              <a:buChar char="–"/>
            </a:pPr>
            <a:r>
              <a:rPr lang="en-US" sz="1100" dirty="0">
                <a:solidFill>
                  <a:srgbClr val="000000"/>
                </a:solidFill>
                <a:latin typeface="Capital Group Sans" panose="02000503000000020004" pitchFamily="2" charset="0"/>
              </a:rPr>
              <a:t>The account owner, rather than the beneficiary, maintains oversight of account assets and determines the timing and amount of distributions.</a:t>
            </a:r>
          </a:p>
          <a:p>
            <a:pPr marL="543719" lvl="2" indent="-181240">
              <a:buFont typeface="System Font Regular"/>
              <a:buChar char="–"/>
            </a:pPr>
            <a:r>
              <a:rPr lang="en-US" sz="1100" dirty="0">
                <a:solidFill>
                  <a:srgbClr val="000000"/>
                </a:solidFill>
                <a:latin typeface="Capital Group Sans" panose="02000503000000020004" pitchFamily="2" charset="0"/>
              </a:rPr>
              <a:t>Account owners can change the beneficiary without penalty as long as </a:t>
            </a:r>
            <a:r>
              <a:rPr lang="en-US" sz="1100" dirty="0">
                <a:latin typeface="Capital Group Sans" panose="02000503000000020004" pitchFamily="2" charset="0"/>
              </a:rPr>
              <a:t>the new beneficiary is a member of the previous beneficiary’s family. </a:t>
            </a:r>
            <a:endParaRPr lang="en-US" sz="1100" dirty="0">
              <a:solidFill>
                <a:srgbClr val="000000"/>
              </a:solidFill>
              <a:latin typeface="Capital Group Sans" panose="02000503000000020004" pitchFamily="2" charset="0"/>
            </a:endParaRPr>
          </a:p>
          <a:p>
            <a:pPr marL="181240" indent="-181240"/>
            <a:r>
              <a:rPr lang="en-US" sz="1100" dirty="0">
                <a:solidFill>
                  <a:srgbClr val="000000"/>
                </a:solidFill>
                <a:latin typeface="Capital Group Sans" panose="02000503000000020004" pitchFamily="2" charset="0"/>
              </a:rPr>
              <a:t>Estate planning</a:t>
            </a:r>
          </a:p>
          <a:p>
            <a:pPr marL="543719" lvl="2" indent="-181240">
              <a:buFont typeface="System Font Regular"/>
              <a:buChar char="–"/>
            </a:pPr>
            <a:r>
              <a:rPr lang="en-US" sz="1100" dirty="0">
                <a:solidFill>
                  <a:srgbClr val="000000"/>
                </a:solidFill>
                <a:latin typeface="Capital Group Sans" panose="02000503000000020004" pitchFamily="2" charset="0"/>
              </a:rPr>
              <a:t>Those seeking to make sizable lump-sum investments or transfer significant assets out of their estates can enjoy generous contribution limits and gift-tax advantages.   </a:t>
            </a:r>
          </a:p>
          <a:p>
            <a:endParaRPr lang="en-US" sz="1100" dirty="0">
              <a:solidFill>
                <a:srgbClr val="000000"/>
              </a:solidFill>
              <a:latin typeface="Capital Group Sans" panose="02000503000000020004" pitchFamily="2" charset="0"/>
            </a:endParaRPr>
          </a:p>
        </p:txBody>
      </p:sp>
    </p:spTree>
    <p:extLst>
      <p:ext uri="{BB962C8B-B14F-4D97-AF65-F5344CB8AC3E}">
        <p14:creationId xmlns:p14="http://schemas.microsoft.com/office/powerpoint/2010/main" val="1194637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27</a:t>
            </a:fld>
            <a:endParaRPr lang="en-US" dirty="0"/>
          </a:p>
        </p:txBody>
      </p:sp>
      <p:sp>
        <p:nvSpPr>
          <p:cNvPr id="7" name="Notes Placeholder 2">
            <a:extLst>
              <a:ext uri="{FF2B5EF4-FFF2-40B4-BE49-F238E27FC236}">
                <a16:creationId xmlns:a16="http://schemas.microsoft.com/office/drawing/2014/main" id="{27036A91-7713-48B1-A397-E36D6AC63EE8}"/>
              </a:ext>
            </a:extLst>
          </p:cNvPr>
          <p:cNvSpPr>
            <a:spLocks noGrp="1"/>
          </p:cNvSpPr>
          <p:nvPr>
            <p:ph type="body" idx="1"/>
          </p:nvPr>
        </p:nvSpPr>
        <p:spPr>
          <a:xfrm>
            <a:off x="312115" y="3456432"/>
            <a:ext cx="6681216" cy="5760720"/>
          </a:xfrm>
        </p:spPr>
        <p:txBody>
          <a:bodyPr/>
          <a:lstStyle/>
          <a:p>
            <a:pPr lvl="0"/>
            <a:r>
              <a:rPr lang="en-US" sz="1100" dirty="0">
                <a:solidFill>
                  <a:srgbClr val="000000"/>
                </a:solidFill>
                <a:latin typeface="Capital Group Sans" panose="02000503000000020004" pitchFamily="2" charset="0"/>
              </a:rPr>
              <a:t>Finally, while the costs of a college education can be daunting, it’s an investment worth making, whether you’re planning for a child’s four-year college degree or lifelong learning for another family member or yourself.</a:t>
            </a:r>
          </a:p>
          <a:p>
            <a:pPr lvl="0"/>
            <a:r>
              <a:rPr lang="en-US" sz="1100" dirty="0">
                <a:solidFill>
                  <a:srgbClr val="000000"/>
                </a:solidFill>
                <a:latin typeface="Capital Group Sans" panose="02000503000000020004" pitchFamily="2" charset="0"/>
              </a:rPr>
              <a:t>I hope this presentation has sparked some ideas about how a 529 plan may fit into a comprehensive financial wellness plan customized to your family’s needs.</a:t>
            </a:r>
          </a:p>
          <a:p>
            <a:pPr lvl="0"/>
            <a:r>
              <a:rPr lang="en-US" sz="1100" dirty="0">
                <a:solidFill>
                  <a:srgbClr val="000000"/>
                </a:solidFill>
                <a:latin typeface="Capital Group Sans" panose="02000503000000020004" pitchFamily="2" charset="0"/>
              </a:rPr>
              <a:t>It’s worth emphasizing the importance of starting as soon you can to make the most of the tax advantages of a 529 investment over time. </a:t>
            </a:r>
          </a:p>
          <a:p>
            <a:pPr lvl="0"/>
            <a:r>
              <a:rPr lang="en-US" sz="1100" dirty="0">
                <a:solidFill>
                  <a:srgbClr val="000000"/>
                </a:solidFill>
                <a:latin typeface="Capital Group Sans" panose="02000503000000020004" pitchFamily="2" charset="0"/>
              </a:rPr>
              <a:t>Let me know what I can do to help you make the most of a 529 plan for your education and estate planning needs.</a:t>
            </a:r>
          </a:p>
          <a:p>
            <a:pPr marL="0" indent="0">
              <a:buNone/>
              <a:defRPr/>
            </a:pPr>
            <a:endParaRPr lang="en-US" altLang="en-US" dirty="0">
              <a:solidFill>
                <a:srgbClr val="000000"/>
              </a:solidFill>
              <a:latin typeface="Capital Group Sans" panose="02000503000000020004" pitchFamily="2" charset="0"/>
            </a:endParaRPr>
          </a:p>
        </p:txBody>
      </p:sp>
    </p:spTree>
    <p:extLst>
      <p:ext uri="{BB962C8B-B14F-4D97-AF65-F5344CB8AC3E}">
        <p14:creationId xmlns:p14="http://schemas.microsoft.com/office/powerpoint/2010/main" val="12967803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3" name="Notes Placeholder 2"/>
          <p:cNvSpPr>
            <a:spLocks noGrp="1"/>
          </p:cNvSpPr>
          <p:nvPr>
            <p:ph type="body" idx="1"/>
          </p:nvPr>
        </p:nvSpPr>
        <p:spPr/>
        <p:txBody>
          <a:bodyPr/>
          <a:lstStyle/>
          <a:p>
            <a:r>
              <a:rPr lang="en-US" sz="1100" b="1" i="0" dirty="0">
                <a:solidFill>
                  <a:srgbClr val="222222"/>
                </a:solidFill>
                <a:effectLst/>
                <a:latin typeface="Capital Group Sans" panose="02000503000000020004" pitchFamily="2" charset="0"/>
              </a:rPr>
              <a:t>[Note to presenter: This slide must be included if you are using slide 21. If you aren’t, it can be removed.]</a:t>
            </a:r>
            <a:endParaRPr lang="en-US" sz="1100" b="1" dirty="0">
              <a:latin typeface="Capital Group Sans" panose="02000503000000020004" pitchFamily="2" charset="0"/>
            </a:endParaRPr>
          </a:p>
        </p:txBody>
      </p:sp>
      <p:sp>
        <p:nvSpPr>
          <p:cNvPr id="4" name="Slide Number Placeholder 3"/>
          <p:cNvSpPr>
            <a:spLocks noGrp="1"/>
          </p:cNvSpPr>
          <p:nvPr>
            <p:ph type="sldNum" sz="quarter" idx="10"/>
          </p:nvPr>
        </p:nvSpPr>
        <p:spPr/>
        <p:txBody>
          <a:bodyPr/>
          <a:lstStyle/>
          <a:p>
            <a:fld id="{313BF4A9-858F-4D59-9EF7-6963AF44619B}" type="slidenum">
              <a:rPr lang="en-US" smtClean="0"/>
              <a:pPr/>
              <a:t>28</a:t>
            </a:fld>
            <a:endParaRPr lang="en-US" dirty="0"/>
          </a:p>
        </p:txBody>
      </p:sp>
    </p:spTree>
    <p:extLst>
      <p:ext uri="{BB962C8B-B14F-4D97-AF65-F5344CB8AC3E}">
        <p14:creationId xmlns:p14="http://schemas.microsoft.com/office/powerpoint/2010/main" val="17958610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3" name="Notes Placeholder 2"/>
          <p:cNvSpPr>
            <a:spLocks noGrp="1"/>
          </p:cNvSpPr>
          <p:nvPr>
            <p:ph type="body" idx="1"/>
          </p:nvPr>
        </p:nvSpPr>
        <p:spPr/>
        <p:txBody>
          <a:bodyPr/>
          <a:lstStyle/>
          <a:p>
            <a:r>
              <a:rPr lang="en-US" sz="1100" b="1" i="0" dirty="0">
                <a:solidFill>
                  <a:srgbClr val="222222"/>
                </a:solidFill>
                <a:effectLst/>
                <a:latin typeface="Capital Group Sans" panose="02000503000000020004" pitchFamily="2" charset="0"/>
              </a:rPr>
              <a:t>[Note to presenter. This slide must be included if you are using slide 22. If you aren’t, it can be removed.]</a:t>
            </a:r>
            <a:endParaRPr lang="en-US" sz="1100" b="1" dirty="0">
              <a:latin typeface="Capital Group Sans" panose="02000503000000020004" pitchFamily="2" charset="0"/>
            </a:endParaRPr>
          </a:p>
        </p:txBody>
      </p:sp>
      <p:sp>
        <p:nvSpPr>
          <p:cNvPr id="4" name="Slide Number Placeholder 3"/>
          <p:cNvSpPr>
            <a:spLocks noGrp="1"/>
          </p:cNvSpPr>
          <p:nvPr>
            <p:ph type="sldNum" sz="quarter" idx="10"/>
          </p:nvPr>
        </p:nvSpPr>
        <p:spPr/>
        <p:txBody>
          <a:bodyPr/>
          <a:lstStyle/>
          <a:p>
            <a:fld id="{313BF4A9-858F-4D59-9EF7-6963AF44619B}" type="slidenum">
              <a:rPr lang="en-US" smtClean="0"/>
              <a:pPr/>
              <a:t>29</a:t>
            </a:fld>
            <a:endParaRPr lang="en-US" dirty="0"/>
          </a:p>
        </p:txBody>
      </p:sp>
    </p:spTree>
    <p:extLst>
      <p:ext uri="{BB962C8B-B14F-4D97-AF65-F5344CB8AC3E}">
        <p14:creationId xmlns:p14="http://schemas.microsoft.com/office/powerpoint/2010/main" val="3687282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3</a:t>
            </a:fld>
            <a:endParaRPr lang="en-US" dirty="0"/>
          </a:p>
        </p:txBody>
      </p:sp>
      <p:sp>
        <p:nvSpPr>
          <p:cNvPr id="8" name="Notes Placeholder 2">
            <a:extLst>
              <a:ext uri="{FF2B5EF4-FFF2-40B4-BE49-F238E27FC236}">
                <a16:creationId xmlns:a16="http://schemas.microsoft.com/office/drawing/2014/main" id="{6CDD2EA8-E161-4A45-9459-C25E451D08EB}"/>
              </a:ext>
            </a:extLst>
          </p:cNvPr>
          <p:cNvSpPr>
            <a:spLocks noGrp="1"/>
          </p:cNvSpPr>
          <p:nvPr>
            <p:ph type="body" idx="1"/>
          </p:nvPr>
        </p:nvSpPr>
        <p:spPr>
          <a:xfrm>
            <a:off x="312115" y="3456432"/>
            <a:ext cx="6681216" cy="5760720"/>
          </a:xfrm>
        </p:spPr>
        <p:txBody>
          <a:bodyPr/>
          <a:lstStyle/>
          <a:p>
            <a:pPr lvl="0"/>
            <a:r>
              <a:rPr lang="en-US" sz="1100" b="0" i="0" dirty="0">
                <a:solidFill>
                  <a:srgbClr val="222222"/>
                </a:solidFill>
                <a:effectLst/>
                <a:latin typeface="Capital Group Sans" panose="02000503000000020004" pitchFamily="2" charset="0"/>
              </a:rPr>
              <a:t>Saving for college is a challenge — especially if costs continue to rise at a rate close to what they have in recent years, which has been around 5% a year. </a:t>
            </a:r>
          </a:p>
          <a:p>
            <a:pPr lvl="0"/>
            <a:r>
              <a:rPr lang="en-US" sz="1100" b="0" i="0" dirty="0">
                <a:solidFill>
                  <a:srgbClr val="222222"/>
                </a:solidFill>
                <a:effectLst/>
                <a:latin typeface="Capital Group Sans" panose="02000503000000020004" pitchFamily="2" charset="0"/>
              </a:rPr>
              <a:t>As this chart shows, projections for what a college education may cost in 18 years can be daunting. </a:t>
            </a:r>
          </a:p>
          <a:p>
            <a:pPr lvl="0"/>
            <a:r>
              <a:rPr lang="en-US" sz="1100" b="0" i="0" dirty="0">
                <a:solidFill>
                  <a:srgbClr val="222222"/>
                </a:solidFill>
                <a:effectLst/>
                <a:latin typeface="Capital Group Sans" panose="02000503000000020004" pitchFamily="2" charset="0"/>
              </a:rPr>
              <a:t>In 2043, costs for four years at a public university are projected to be $221,263 for in-state students and $297,887 for out-of-state students. Four years at a private college could cost $460,616.</a:t>
            </a:r>
          </a:p>
          <a:p>
            <a:pPr lvl="0"/>
            <a:r>
              <a:rPr lang="en-US" sz="1100" b="0" i="0" dirty="0">
                <a:solidFill>
                  <a:srgbClr val="222222"/>
                </a:solidFill>
                <a:effectLst/>
                <a:latin typeface="Capital Group Sans" panose="02000503000000020004" pitchFamily="2" charset="0"/>
              </a:rPr>
              <a:t>And if you or your child has aspirations to attend an Ivy League university, four years could cost $911,004 in 2043. </a:t>
            </a:r>
            <a:endParaRPr lang="en-US" altLang="en-US" sz="1200" kern="1200" dirty="0">
              <a:solidFill>
                <a:srgbClr val="000000"/>
              </a:solidFill>
              <a:latin typeface="Capital Group Sans" panose="02000503000000020004" pitchFamily="2" charset="0"/>
              <a:ea typeface="MS PGothic" charset="-128"/>
              <a:cs typeface="Capital Group Sans" charset="0"/>
            </a:endParaRPr>
          </a:p>
          <a:p>
            <a:pPr eaLnBrk="1" hangingPunct="1">
              <a:buFont typeface="Wingdings" panose="05000000000000000000" pitchFamily="2" charset="2"/>
              <a:buNone/>
            </a:pPr>
            <a:endParaRPr lang="en-US" altLang="en-US" dirty="0">
              <a:latin typeface="Capital Group Sans" panose="02000503000000020004" pitchFamily="2" charset="0"/>
            </a:endParaRPr>
          </a:p>
        </p:txBody>
      </p:sp>
    </p:spTree>
    <p:extLst>
      <p:ext uri="{BB962C8B-B14F-4D97-AF65-F5344CB8AC3E}">
        <p14:creationId xmlns:p14="http://schemas.microsoft.com/office/powerpoint/2010/main" val="10575178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3" name="Notes Placeholder 2"/>
          <p:cNvSpPr>
            <a:spLocks noGrp="1"/>
          </p:cNvSpPr>
          <p:nvPr>
            <p:ph type="body" idx="1"/>
          </p:nvPr>
        </p:nvSpPr>
        <p:spPr/>
        <p:txBody>
          <a:bodyPr/>
          <a:lstStyle/>
          <a:p>
            <a:r>
              <a:rPr lang="en-US" sz="1100" dirty="0">
                <a:latin typeface="Capital Group Sans" panose="02000503000000020004" pitchFamily="2" charset="0"/>
              </a:rPr>
              <a:t>[Refer to slide.]</a:t>
            </a:r>
            <a:endParaRPr lang="en-US" dirty="0">
              <a:latin typeface="Capital Group Sans" panose="02000503000000020004" pitchFamily="2" charset="0"/>
            </a:endParaRPr>
          </a:p>
        </p:txBody>
      </p:sp>
      <p:sp>
        <p:nvSpPr>
          <p:cNvPr id="4" name="Slide Number Placeholder 3"/>
          <p:cNvSpPr>
            <a:spLocks noGrp="1"/>
          </p:cNvSpPr>
          <p:nvPr>
            <p:ph type="sldNum" sz="quarter" idx="10"/>
          </p:nvPr>
        </p:nvSpPr>
        <p:spPr/>
        <p:txBody>
          <a:bodyPr/>
          <a:lstStyle/>
          <a:p>
            <a:fld id="{313BF4A9-858F-4D59-9EF7-6963AF44619B}" type="slidenum">
              <a:rPr lang="en-US" smtClean="0"/>
              <a:pPr/>
              <a:t>30</a:t>
            </a:fld>
            <a:endParaRPr lang="en-US" dirty="0"/>
          </a:p>
        </p:txBody>
      </p:sp>
    </p:spTree>
    <p:extLst>
      <p:ext uri="{BB962C8B-B14F-4D97-AF65-F5344CB8AC3E}">
        <p14:creationId xmlns:p14="http://schemas.microsoft.com/office/powerpoint/2010/main" val="41363453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3" name="Notes Placeholder 2"/>
          <p:cNvSpPr>
            <a:spLocks noGrp="1"/>
          </p:cNvSpPr>
          <p:nvPr>
            <p:ph type="body" idx="1"/>
          </p:nvPr>
        </p:nvSpPr>
        <p:spPr/>
        <p:txBody>
          <a:bodyPr/>
          <a:lstStyle/>
          <a:p>
            <a:r>
              <a:rPr lang="en-US" sz="1100" dirty="0">
                <a:latin typeface="Capital Group Sans" panose="02000503000000020004" pitchFamily="2" charset="0"/>
              </a:rPr>
              <a:t>[Refer to slide.]</a:t>
            </a:r>
            <a:endParaRPr lang="en-US" dirty="0">
              <a:latin typeface="Capital Group Sans" panose="02000503000000020004" pitchFamily="2" charset="0"/>
            </a:endParaRPr>
          </a:p>
        </p:txBody>
      </p:sp>
      <p:sp>
        <p:nvSpPr>
          <p:cNvPr id="4" name="Slide Number Placeholder 3"/>
          <p:cNvSpPr>
            <a:spLocks noGrp="1"/>
          </p:cNvSpPr>
          <p:nvPr>
            <p:ph type="sldNum" sz="quarter" idx="10"/>
          </p:nvPr>
        </p:nvSpPr>
        <p:spPr/>
        <p:txBody>
          <a:bodyPr/>
          <a:lstStyle/>
          <a:p>
            <a:fld id="{313BF4A9-858F-4D59-9EF7-6963AF44619B}" type="slidenum">
              <a:rPr lang="en-US" smtClean="0"/>
              <a:pPr/>
              <a:t>31</a:t>
            </a:fld>
            <a:endParaRPr lang="en-US" dirty="0"/>
          </a:p>
        </p:txBody>
      </p:sp>
    </p:spTree>
    <p:extLst>
      <p:ext uri="{BB962C8B-B14F-4D97-AF65-F5344CB8AC3E}">
        <p14:creationId xmlns:p14="http://schemas.microsoft.com/office/powerpoint/2010/main" val="11787376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3" name="Notes Placeholder 2"/>
          <p:cNvSpPr>
            <a:spLocks noGrp="1"/>
          </p:cNvSpPr>
          <p:nvPr>
            <p:ph type="body" idx="1"/>
          </p:nvPr>
        </p:nvSpPr>
        <p:spPr/>
        <p:txBody>
          <a:bodyPr/>
          <a:lstStyle/>
          <a:p>
            <a:r>
              <a:rPr lang="en-US" sz="1100" dirty="0">
                <a:latin typeface="Capital Group Sans" panose="02000503000000020004" pitchFamily="2" charset="0"/>
              </a:rPr>
              <a:t>[Refer to slide.]</a:t>
            </a:r>
            <a:endParaRPr lang="en-US" dirty="0">
              <a:latin typeface="Capital Group Sans" panose="02000503000000020004" pitchFamily="2" charset="0"/>
            </a:endParaRPr>
          </a:p>
        </p:txBody>
      </p:sp>
      <p:sp>
        <p:nvSpPr>
          <p:cNvPr id="4" name="Slide Number Placeholder 3"/>
          <p:cNvSpPr>
            <a:spLocks noGrp="1"/>
          </p:cNvSpPr>
          <p:nvPr>
            <p:ph type="sldNum" sz="quarter" idx="10"/>
          </p:nvPr>
        </p:nvSpPr>
        <p:spPr/>
        <p:txBody>
          <a:bodyPr/>
          <a:lstStyle/>
          <a:p>
            <a:fld id="{313BF4A9-858F-4D59-9EF7-6963AF44619B}" type="slidenum">
              <a:rPr lang="en-US" smtClean="0"/>
              <a:pPr/>
              <a:t>32</a:t>
            </a:fld>
            <a:endParaRPr lang="en-US" dirty="0"/>
          </a:p>
        </p:txBody>
      </p:sp>
    </p:spTree>
    <p:extLst>
      <p:ext uri="{BB962C8B-B14F-4D97-AF65-F5344CB8AC3E}">
        <p14:creationId xmlns:p14="http://schemas.microsoft.com/office/powerpoint/2010/main" val="10824205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3" name="Notes Placeholder 2"/>
          <p:cNvSpPr>
            <a:spLocks noGrp="1"/>
          </p:cNvSpPr>
          <p:nvPr>
            <p:ph type="body" idx="1"/>
          </p:nvPr>
        </p:nvSpPr>
        <p:spPr/>
        <p:txBody>
          <a:bodyPr/>
          <a:lstStyle/>
          <a:p>
            <a:r>
              <a:rPr lang="en-US" sz="1100" dirty="0">
                <a:latin typeface="Capital Group Sans" panose="02000503000000020004" pitchFamily="2" charset="0"/>
              </a:rPr>
              <a:t>[Refer to slide.]</a:t>
            </a:r>
            <a:endParaRPr lang="en-US" dirty="0">
              <a:latin typeface="Capital Group Sans" panose="02000503000000020004" pitchFamily="2" charset="0"/>
            </a:endParaRPr>
          </a:p>
        </p:txBody>
      </p:sp>
      <p:sp>
        <p:nvSpPr>
          <p:cNvPr id="4" name="Slide Number Placeholder 3"/>
          <p:cNvSpPr>
            <a:spLocks noGrp="1"/>
          </p:cNvSpPr>
          <p:nvPr>
            <p:ph type="sldNum" sz="quarter" idx="10"/>
          </p:nvPr>
        </p:nvSpPr>
        <p:spPr/>
        <p:txBody>
          <a:bodyPr/>
          <a:lstStyle/>
          <a:p>
            <a:fld id="{313BF4A9-858F-4D59-9EF7-6963AF44619B}" type="slidenum">
              <a:rPr lang="en-US" smtClean="0"/>
              <a:pPr/>
              <a:t>33</a:t>
            </a:fld>
            <a:endParaRPr lang="en-US" dirty="0"/>
          </a:p>
        </p:txBody>
      </p:sp>
    </p:spTree>
    <p:extLst>
      <p:ext uri="{BB962C8B-B14F-4D97-AF65-F5344CB8AC3E}">
        <p14:creationId xmlns:p14="http://schemas.microsoft.com/office/powerpoint/2010/main" val="11154512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3" name="Notes Placeholder 2"/>
          <p:cNvSpPr>
            <a:spLocks noGrp="1"/>
          </p:cNvSpPr>
          <p:nvPr>
            <p:ph type="body" idx="1"/>
          </p:nvPr>
        </p:nvSpPr>
        <p:spPr/>
        <p:txBody>
          <a:bodyPr/>
          <a:lstStyle/>
          <a:p>
            <a:r>
              <a:rPr lang="en-US" sz="1100" dirty="0"/>
              <a:t>[Refer to slide.]</a:t>
            </a:r>
            <a:endParaRPr lang="en-US" dirty="0"/>
          </a:p>
        </p:txBody>
      </p:sp>
      <p:sp>
        <p:nvSpPr>
          <p:cNvPr id="4" name="Slide Number Placeholder 3"/>
          <p:cNvSpPr>
            <a:spLocks noGrp="1"/>
          </p:cNvSpPr>
          <p:nvPr>
            <p:ph type="sldNum" sz="quarter" idx="10"/>
          </p:nvPr>
        </p:nvSpPr>
        <p:spPr/>
        <p:txBody>
          <a:bodyPr/>
          <a:lstStyle/>
          <a:p>
            <a:fld id="{313BF4A9-858F-4D59-9EF7-6963AF44619B}" type="slidenum">
              <a:rPr lang="en-US" smtClean="0"/>
              <a:pPr/>
              <a:t>34</a:t>
            </a:fld>
            <a:endParaRPr lang="en-US" dirty="0"/>
          </a:p>
        </p:txBody>
      </p:sp>
    </p:spTree>
    <p:extLst>
      <p:ext uri="{BB962C8B-B14F-4D97-AF65-F5344CB8AC3E}">
        <p14:creationId xmlns:p14="http://schemas.microsoft.com/office/powerpoint/2010/main" val="1877957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4</a:t>
            </a:fld>
            <a:endParaRPr lang="en-US" dirty="0"/>
          </a:p>
        </p:txBody>
      </p:sp>
      <p:sp>
        <p:nvSpPr>
          <p:cNvPr id="7" name="Notes Placeholder 2">
            <a:extLst>
              <a:ext uri="{FF2B5EF4-FFF2-40B4-BE49-F238E27FC236}">
                <a16:creationId xmlns:a16="http://schemas.microsoft.com/office/drawing/2014/main" id="{C1992CAD-F76C-435A-B908-14DFA7AF61D7}"/>
              </a:ext>
            </a:extLst>
          </p:cNvPr>
          <p:cNvSpPr>
            <a:spLocks noGrp="1"/>
          </p:cNvSpPr>
          <p:nvPr>
            <p:ph type="body" idx="1"/>
          </p:nvPr>
        </p:nvSpPr>
        <p:spPr>
          <a:xfrm>
            <a:off x="312115" y="3456432"/>
            <a:ext cx="6681216" cy="5760720"/>
          </a:xfrm>
        </p:spPr>
        <p:txBody>
          <a:bodyPr/>
          <a:lstStyle/>
          <a:p>
            <a:pPr marL="181240" indent="-181240"/>
            <a:r>
              <a:rPr lang="en-US" sz="1100" dirty="0">
                <a:latin typeface="Capital Group Sans" panose="02000503000000020004" pitchFamily="2" charset="0"/>
              </a:rPr>
              <a:t>Today, we’ll discuss how a 529 education savings plan can help you realize an educational goal for yourself or someone you love, no matter where you are in life.</a:t>
            </a:r>
          </a:p>
          <a:p>
            <a:pPr marL="181240" indent="-181240"/>
            <a:r>
              <a:rPr lang="en-US" sz="1100" dirty="0">
                <a:latin typeface="Capital Group Sans" panose="02000503000000020004" pitchFamily="2" charset="0"/>
              </a:rPr>
              <a:t>We’ll also talk about how a 529 provides a unique combination of flexibility, tax advantages and gift estate tax planning features.</a:t>
            </a:r>
          </a:p>
          <a:p>
            <a:pPr marL="181240" indent="-181240"/>
            <a:r>
              <a:rPr lang="en-US" sz="1100" dirty="0">
                <a:latin typeface="Capital Group Sans" panose="02000503000000020004" pitchFamily="2" charset="0"/>
              </a:rPr>
              <a:t>Finally, we’ll walk through how you can work with your financial professional to build a 529 into your overall financial wellness plan with a CollegeAmerica account. </a:t>
            </a:r>
          </a:p>
          <a:p>
            <a:pPr marL="0" indent="0">
              <a:buNone/>
              <a:defRPr/>
            </a:pPr>
            <a:r>
              <a:rPr lang="en-US" altLang="en-US" sz="1200" dirty="0">
                <a:solidFill>
                  <a:schemeClr val="accent5"/>
                </a:solidFill>
                <a:latin typeface="Capital Group Sans" panose="02000503000000020004" pitchFamily="2" charset="0"/>
              </a:rPr>
              <a:t>	</a:t>
            </a:r>
          </a:p>
        </p:txBody>
      </p:sp>
    </p:spTree>
    <p:extLst>
      <p:ext uri="{BB962C8B-B14F-4D97-AF65-F5344CB8AC3E}">
        <p14:creationId xmlns:p14="http://schemas.microsoft.com/office/powerpoint/2010/main" val="351483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5</a:t>
            </a:fld>
            <a:endParaRPr lang="en-US" dirty="0"/>
          </a:p>
        </p:txBody>
      </p:sp>
      <p:sp>
        <p:nvSpPr>
          <p:cNvPr id="7" name="Notes Placeholder 2">
            <a:extLst>
              <a:ext uri="{FF2B5EF4-FFF2-40B4-BE49-F238E27FC236}">
                <a16:creationId xmlns:a16="http://schemas.microsoft.com/office/drawing/2014/main" id="{2CACF226-0EDC-4E6E-A218-5227635B2E95}"/>
              </a:ext>
            </a:extLst>
          </p:cNvPr>
          <p:cNvSpPr>
            <a:spLocks noGrp="1"/>
          </p:cNvSpPr>
          <p:nvPr>
            <p:ph type="body" idx="1"/>
          </p:nvPr>
        </p:nvSpPr>
        <p:spPr>
          <a:xfrm>
            <a:off x="312114" y="3456432"/>
            <a:ext cx="6744293" cy="5760720"/>
          </a:xfrm>
        </p:spPr>
        <p:txBody>
          <a:bodyPr/>
          <a:lstStyle/>
          <a:p>
            <a:r>
              <a:rPr lang="en-US" sz="1100" dirty="0">
                <a:latin typeface="Capital Group Sans" panose="02000503000000020004" pitchFamily="2" charset="0"/>
              </a:rPr>
              <a:t>It might surprise you to learn that a 529 can help you meet all kinds of educational needs, from funding up to $20,000 in tuition for a private K–12 program during the taxable year per beneficiary, to training for a second career, to pursing a dream of a meaningful retirement.</a:t>
            </a:r>
          </a:p>
          <a:p>
            <a:pPr lvl="0"/>
            <a:r>
              <a:rPr lang="en-US" sz="1100" dirty="0">
                <a:latin typeface="Capital Group Sans" panose="02000503000000020004" pitchFamily="2" charset="0"/>
              </a:rPr>
              <a:t>A 529 </a:t>
            </a:r>
            <a:r>
              <a:rPr lang="en-US" sz="1100" b="0" i="0" u="none" strike="noStrike"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plan </a:t>
            </a:r>
            <a:r>
              <a:rPr lang="en-US" sz="1100" dirty="0">
                <a:latin typeface="Capital Group Sans" panose="02000503000000020004" pitchFamily="2" charset="0"/>
              </a:rPr>
              <a:t>may also offer estate tax planning benefits that may interest you. </a:t>
            </a:r>
            <a:r>
              <a:rPr lang="en-US" sz="1100" b="0" i="0" dirty="0">
                <a:solidFill>
                  <a:srgbClr val="222222"/>
                </a:solidFill>
                <a:effectLst/>
                <a:latin typeface="Capital Group Sans" panose="02000503000000020004" pitchFamily="2" charset="0"/>
              </a:rPr>
              <a:t>For 2026, individuals can contribute up to $19,000 ($38,000 for married couples) annually without gift-tax consequences. Under a special election, they can also invest up to $95,000 ($190,000 for married couples) at one time by accelerating five years’ worth of investments.</a:t>
            </a:r>
            <a:endParaRPr lang="en-US" sz="1100" dirty="0">
              <a:latin typeface="Capital Group Sans" panose="02000503000000020004" pitchFamily="2" charset="0"/>
            </a:endParaRPr>
          </a:p>
          <a:p>
            <a:pPr lvl="0"/>
            <a:r>
              <a:rPr lang="en-US" sz="1100" dirty="0">
                <a:latin typeface="Capital Group Sans" panose="02000503000000020004" pitchFamily="2" charset="0"/>
              </a:rPr>
              <a:t>We’ll look at three scenarios for choosing a 529 plan.</a:t>
            </a:r>
          </a:p>
          <a:p>
            <a:pPr marL="0" lvl="0" indent="0">
              <a:buNone/>
            </a:pPr>
            <a:endParaRPr lang="en-US" sz="1100" dirty="0">
              <a:latin typeface="Capital Group Sans" panose="02000503000000020004" pitchFamily="2" charset="0"/>
            </a:endParaRPr>
          </a:p>
          <a:p>
            <a:pPr marL="0" indent="0">
              <a:buNone/>
            </a:pPr>
            <a:endParaRPr lang="en-US" sz="1100" dirty="0">
              <a:latin typeface="Capital Group Sans" panose="02000503000000020004" pitchFamily="2" charset="0"/>
            </a:endParaRPr>
          </a:p>
        </p:txBody>
      </p:sp>
    </p:spTree>
    <p:extLst>
      <p:ext uri="{BB962C8B-B14F-4D97-AF65-F5344CB8AC3E}">
        <p14:creationId xmlns:p14="http://schemas.microsoft.com/office/powerpoint/2010/main" val="3770371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6</a:t>
            </a:fld>
            <a:endParaRPr lang="en-US" dirty="0"/>
          </a:p>
        </p:txBody>
      </p:sp>
      <p:sp>
        <p:nvSpPr>
          <p:cNvPr id="7" name="Notes Placeholder 2">
            <a:extLst>
              <a:ext uri="{FF2B5EF4-FFF2-40B4-BE49-F238E27FC236}">
                <a16:creationId xmlns:a16="http://schemas.microsoft.com/office/drawing/2014/main" id="{F00A5AB5-7A56-42EA-A661-DD8F35C22464}"/>
              </a:ext>
            </a:extLst>
          </p:cNvPr>
          <p:cNvSpPr>
            <a:spLocks noGrp="1"/>
          </p:cNvSpPr>
          <p:nvPr>
            <p:ph type="body" idx="1"/>
          </p:nvPr>
        </p:nvSpPr>
        <p:spPr>
          <a:xfrm>
            <a:off x="312115" y="3456432"/>
            <a:ext cx="6681216" cy="5760720"/>
          </a:xfrm>
        </p:spPr>
        <p:txBody>
          <a:bodyPr/>
          <a:lstStyle/>
          <a:p>
            <a:pPr lvl="0" algn="l"/>
            <a:r>
              <a:rPr lang="en-US" sz="1100" dirty="0">
                <a:latin typeface="Capital Group Sans" panose="02000503000000020004" pitchFamily="2" charset="0"/>
              </a:rPr>
              <a:t>Saving for an education makes sense wherever you are in life:</a:t>
            </a:r>
          </a:p>
          <a:p>
            <a:pPr lvl="1" algn="l"/>
            <a:r>
              <a:rPr lang="en-US" sz="1100" dirty="0">
                <a:latin typeface="Capital Group Sans" panose="02000503000000020004" pitchFamily="2" charset="0"/>
              </a:rPr>
              <a:t>Start building savings for your child’s future today</a:t>
            </a:r>
          </a:p>
          <a:p>
            <a:pPr lvl="1" algn="l"/>
            <a:r>
              <a:rPr lang="en-US" sz="1100" dirty="0">
                <a:latin typeface="Capital Group Sans" panose="02000503000000020004" pitchFamily="2" charset="0"/>
              </a:rPr>
              <a:t>Get an education in retirement and begin a great new adventure</a:t>
            </a:r>
          </a:p>
          <a:p>
            <a:pPr lvl="1" algn="l"/>
            <a:r>
              <a:rPr lang="en-US" sz="1100" dirty="0">
                <a:latin typeface="Capital Group Sans" panose="02000503000000020004" pitchFamily="2" charset="0"/>
              </a:rPr>
              <a:t>Make a career transition or learn a new skill at any stage of your life</a:t>
            </a:r>
          </a:p>
          <a:p>
            <a:r>
              <a:rPr lang="en-US" sz="1100" dirty="0">
                <a:latin typeface="Capital Group Sans" panose="02000503000000020004" pitchFamily="2" charset="0"/>
              </a:rPr>
              <a:t>The cost of college is a significant financial concern for many parents. A 529 savings plan helps you prepare for a child’s future education. It can also help you and your family pursue an education skilled trade, professional license or certification beyond a four-year traditional college and at any age. Another feature of a 529 is the ability to transfer an account to a long list of beneficiaries, without incurring a tax penalty.</a:t>
            </a:r>
          </a:p>
        </p:txBody>
      </p:sp>
    </p:spTree>
    <p:extLst>
      <p:ext uri="{BB962C8B-B14F-4D97-AF65-F5344CB8AC3E}">
        <p14:creationId xmlns:p14="http://schemas.microsoft.com/office/powerpoint/2010/main" val="332089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7</a:t>
            </a:fld>
            <a:endParaRPr lang="en-US" dirty="0"/>
          </a:p>
        </p:txBody>
      </p:sp>
      <p:sp>
        <p:nvSpPr>
          <p:cNvPr id="7" name="Notes Placeholder 2">
            <a:extLst>
              <a:ext uri="{FF2B5EF4-FFF2-40B4-BE49-F238E27FC236}">
                <a16:creationId xmlns:a16="http://schemas.microsoft.com/office/drawing/2014/main" id="{980CF46C-93E2-4BD9-BE19-0751556E08DB}"/>
              </a:ext>
            </a:extLst>
          </p:cNvPr>
          <p:cNvSpPr>
            <a:spLocks noGrp="1"/>
          </p:cNvSpPr>
          <p:nvPr>
            <p:ph type="body" idx="1"/>
          </p:nvPr>
        </p:nvSpPr>
        <p:spPr>
          <a:xfrm>
            <a:off x="312115" y="3456432"/>
            <a:ext cx="6681216" cy="5760720"/>
          </a:xfrm>
        </p:spPr>
        <p:txBody>
          <a:bodyPr/>
          <a:lstStyle/>
          <a:p>
            <a:pPr lvl="0"/>
            <a:r>
              <a:rPr lang="en-US" sz="1100" dirty="0">
                <a:latin typeface="Capital Group Sans" panose="02000503000000020004" pitchFamily="2" charset="0"/>
              </a:rPr>
              <a:t>This chart makes a compelling case for saving now rather than relying solely on student loans later.</a:t>
            </a:r>
          </a:p>
          <a:p>
            <a:pPr lvl="0"/>
            <a:r>
              <a:rPr lang="en-US" sz="1100" dirty="0">
                <a:latin typeface="Capital Group Sans" panose="02000503000000020004" pitchFamily="2" charset="0"/>
              </a:rPr>
              <a:t>Keep in mind that our figures are rounded and are not meant to portray an actual investment.</a:t>
            </a:r>
          </a:p>
          <a:p>
            <a:pPr lvl="0"/>
            <a:r>
              <a:rPr lang="en-US" sz="1100" dirty="0">
                <a:latin typeface="Capital Group Sans" panose="02000503000000020004" pitchFamily="2" charset="0"/>
              </a:rPr>
              <a:t>Say your goal, at the beginning, is to cover $25,000 worth of higher education expenses. </a:t>
            </a:r>
          </a:p>
          <a:p>
            <a:pPr lvl="0"/>
            <a:r>
              <a:rPr lang="en-US" sz="1100" dirty="0">
                <a:latin typeface="Capital Group Sans" panose="02000503000000020004" pitchFamily="2" charset="0"/>
              </a:rPr>
              <a:t>If you chose to do that by means of investing, you’d need to save about </a:t>
            </a:r>
            <a:r>
              <a:rPr lang="en-US" sz="1100" b="0" i="0" u="none" strike="noStrike"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$208 </a:t>
            </a:r>
            <a:r>
              <a:rPr lang="en-US" sz="1100" dirty="0">
                <a:latin typeface="Capital Group Sans" panose="02000503000000020004" pitchFamily="2" charset="0"/>
              </a:rPr>
              <a:t>a month for 10 years, assuming a 6% average annual rate of return. Your total amount invested at the end of 10 years would be $25,000.</a:t>
            </a:r>
          </a:p>
          <a:p>
            <a:pPr lvl="0"/>
            <a:r>
              <a:rPr lang="en-US" sz="1100" dirty="0">
                <a:latin typeface="Capital Group Sans" panose="02000503000000020004" pitchFamily="2" charset="0"/>
              </a:rPr>
              <a:t>Now let’s say that instead of saving to pay those expenses, you borrowed $25,000 at the time you incurred them. When it came time to pay the loan, assuming a 10-year repayment period and a 6% interest rate, the monthly payments would be $278 and the total amount to repay would be </a:t>
            </a:r>
            <a:r>
              <a:rPr lang="en-US" sz="1100" b="0" i="0" u="none" strike="noStrike"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$33,306.</a:t>
            </a:r>
          </a:p>
          <a:p>
            <a:pPr lvl="0"/>
            <a:r>
              <a:rPr lang="en-US" sz="1100" dirty="0">
                <a:latin typeface="Capital Group Sans" panose="02000503000000020004" pitchFamily="2" charset="0"/>
              </a:rPr>
              <a:t>So the difference between saving and borrowing when it comes to paying $25,000 of higher education expenses could be more than </a:t>
            </a:r>
            <a:r>
              <a:rPr lang="en-US" sz="1100" b="0" i="0" u="none" strike="noStrike" dirty="0">
                <a:effectLst/>
                <a:latin typeface="Capital Group Sans" panose="02000503000000020004" pitchFamily="2" charset="0"/>
                <a:ea typeface="Capital Group Sans" panose="020B0503020202020204" pitchFamily="34" charset="0"/>
                <a:cs typeface="Capital Group Sans" panose="020B0503020202020204" pitchFamily="34" charset="0"/>
                <a:sym typeface="Capital Group Sans"/>
              </a:rPr>
              <a:t>$8,306.</a:t>
            </a:r>
          </a:p>
          <a:p>
            <a:pPr lvl="0"/>
            <a:r>
              <a:rPr lang="en-US" sz="1100" dirty="0">
                <a:latin typeface="Capital Group Sans" panose="02000503000000020004" pitchFamily="2" charset="0"/>
              </a:rPr>
              <a:t>Think of what that savings could mean to a new graduate just starting out.</a:t>
            </a:r>
          </a:p>
        </p:txBody>
      </p:sp>
    </p:spTree>
    <p:extLst>
      <p:ext uri="{BB962C8B-B14F-4D97-AF65-F5344CB8AC3E}">
        <p14:creationId xmlns:p14="http://schemas.microsoft.com/office/powerpoint/2010/main" val="3410659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8</a:t>
            </a:fld>
            <a:endParaRPr lang="en-US" dirty="0"/>
          </a:p>
        </p:txBody>
      </p:sp>
      <p:sp>
        <p:nvSpPr>
          <p:cNvPr id="7" name="Notes Placeholder 2">
            <a:extLst>
              <a:ext uri="{FF2B5EF4-FFF2-40B4-BE49-F238E27FC236}">
                <a16:creationId xmlns:a16="http://schemas.microsoft.com/office/drawing/2014/main" id="{7C6B3543-7A3F-4054-BFD1-9E93998DA3A8}"/>
              </a:ext>
            </a:extLst>
          </p:cNvPr>
          <p:cNvSpPr>
            <a:spLocks noGrp="1"/>
          </p:cNvSpPr>
          <p:nvPr>
            <p:ph type="body" idx="1"/>
          </p:nvPr>
        </p:nvSpPr>
        <p:spPr>
          <a:xfrm>
            <a:off x="312115" y="3456432"/>
            <a:ext cx="6681216" cy="5760720"/>
          </a:xfrm>
        </p:spPr>
        <p:txBody>
          <a:bodyPr/>
          <a:lstStyle/>
          <a:p>
            <a:pPr lvl="0"/>
            <a:r>
              <a:rPr lang="en-US" sz="1100" dirty="0">
                <a:latin typeface="Capital Group Sans" panose="02000503000000020004" pitchFamily="2" charset="0"/>
              </a:rPr>
              <a:t>Another reason to start early is to take advantage of the tax benefits of a 529 account.</a:t>
            </a:r>
          </a:p>
          <a:p>
            <a:pPr lvl="0"/>
            <a:r>
              <a:rPr lang="en-US" sz="1100" dirty="0">
                <a:latin typeface="Capital Group Sans" panose="02000503000000020004" pitchFamily="2" charset="0"/>
              </a:rPr>
              <a:t>As you can see here, earnings in a 529 account, unlike those in a taxable account, are </a:t>
            </a:r>
            <a:r>
              <a:rPr lang="en-US" sz="1100" b="0" i="0" dirty="0">
                <a:solidFill>
                  <a:srgbClr val="222222"/>
                </a:solidFill>
                <a:effectLst/>
                <a:latin typeface="Capital Group Sans" panose="02000503000000020004" pitchFamily="2" charset="0"/>
              </a:rPr>
              <a:t>exempt</a:t>
            </a:r>
            <a:r>
              <a:rPr lang="en-US" sz="1100" dirty="0">
                <a:latin typeface="Capital Group Sans" panose="02000503000000020004" pitchFamily="2" charset="0"/>
              </a:rPr>
              <a:t> from federal and, in many cases, state taxes, provided they’re used to pay for a broad range of qualified educational expenses. Keep in mind, state tax treatment varies.</a:t>
            </a:r>
          </a:p>
          <a:p>
            <a:pPr lvl="0"/>
            <a:r>
              <a:rPr lang="en-US" sz="1100" dirty="0">
                <a:latin typeface="Capital Group Sans" panose="02000503000000020004" pitchFamily="2" charset="0"/>
              </a:rPr>
              <a:t>This hypothetical example illustrates how significant the tax benefits can be. Because dividends and capital gains are not taxed as long as plan assets are used to pay for qualified educational expenses, investors may realize a potentially significant advantage over saving for college in a taxable account — namely, a bigger college savings nest egg.</a:t>
            </a:r>
          </a:p>
        </p:txBody>
      </p:sp>
    </p:spTree>
    <p:extLst>
      <p:ext uri="{BB962C8B-B14F-4D97-AF65-F5344CB8AC3E}">
        <p14:creationId xmlns:p14="http://schemas.microsoft.com/office/powerpoint/2010/main" val="3892979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979488"/>
            <a:ext cx="3414712" cy="1920875"/>
          </a:xfrm>
        </p:spPr>
      </p:sp>
      <p:sp>
        <p:nvSpPr>
          <p:cNvPr id="4" name="Slide Number Placeholder 3"/>
          <p:cNvSpPr>
            <a:spLocks noGrp="1"/>
          </p:cNvSpPr>
          <p:nvPr>
            <p:ph type="sldNum" sz="quarter" idx="10"/>
          </p:nvPr>
        </p:nvSpPr>
        <p:spPr/>
        <p:txBody>
          <a:bodyPr/>
          <a:lstStyle/>
          <a:p>
            <a:fld id="{313BF4A9-858F-4D59-9EF7-6963AF44619B}" type="slidenum">
              <a:rPr lang="en-US" smtClean="0"/>
              <a:pPr/>
              <a:t>9</a:t>
            </a:fld>
            <a:endParaRPr lang="en-US" dirty="0"/>
          </a:p>
        </p:txBody>
      </p:sp>
      <p:sp>
        <p:nvSpPr>
          <p:cNvPr id="8" name="Notes Placeholder 2">
            <a:extLst>
              <a:ext uri="{FF2B5EF4-FFF2-40B4-BE49-F238E27FC236}">
                <a16:creationId xmlns:a16="http://schemas.microsoft.com/office/drawing/2014/main" id="{F207CEEB-8FE5-47E5-AA61-12ED2300FC62}"/>
              </a:ext>
            </a:extLst>
          </p:cNvPr>
          <p:cNvSpPr>
            <a:spLocks noGrp="1"/>
          </p:cNvSpPr>
          <p:nvPr>
            <p:ph type="body" idx="1"/>
          </p:nvPr>
        </p:nvSpPr>
        <p:spPr>
          <a:xfrm>
            <a:off x="312115" y="3456432"/>
            <a:ext cx="6681216" cy="5760720"/>
          </a:xfrm>
        </p:spPr>
        <p:txBody>
          <a:bodyPr/>
          <a:lstStyle/>
          <a:p>
            <a:pPr lvl="0"/>
            <a:r>
              <a:rPr lang="en-US" sz="1100" dirty="0">
                <a:latin typeface="Capital Group Sans" panose="02000503000000020004" pitchFamily="2" charset="0"/>
              </a:rPr>
              <a:t>A 529’s gifting feature gives you another way to grow your account faster. </a:t>
            </a:r>
          </a:p>
          <a:p>
            <a:pPr lvl="0"/>
            <a:r>
              <a:rPr lang="en-US" sz="1100" dirty="0">
                <a:latin typeface="Capital Group Sans" panose="02000503000000020004" pitchFamily="2" charset="0"/>
              </a:rPr>
              <a:t>Grandparents, aunts, uncles and close family friends — even the beneficiary — can all contribute.</a:t>
            </a:r>
          </a:p>
          <a:p>
            <a:pPr lvl="0"/>
            <a:r>
              <a:rPr lang="en-US" sz="1100" dirty="0">
                <a:latin typeface="Capital Group Sans" panose="02000503000000020004" pitchFamily="2" charset="0"/>
              </a:rPr>
              <a:t>Clothes and toys are soon outgrown. Family and friends might rather make a meaningful difference in a young person’s life with a contribution to a 529 account in lieu of or as part of a gift on birthdays and holidays.  </a:t>
            </a:r>
            <a:endParaRPr lang="en-US" altLang="en-US" sz="1100" dirty="0">
              <a:solidFill>
                <a:schemeClr val="tx1"/>
              </a:solidFill>
              <a:latin typeface="Capital Group Sans" panose="02000503000000020004" pitchFamily="2" charset="0"/>
            </a:endParaRPr>
          </a:p>
        </p:txBody>
      </p:sp>
    </p:spTree>
    <p:extLst>
      <p:ext uri="{BB962C8B-B14F-4D97-AF65-F5344CB8AC3E}">
        <p14:creationId xmlns:p14="http://schemas.microsoft.com/office/powerpoint/2010/main" val="3089361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ubtitle Bod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207" cy="822960"/>
          </a:xfrm>
        </p:spPr>
        <p:txBody>
          <a:bodyPr/>
          <a:lstStyle>
            <a:lvl1pPr>
              <a:defRPr b="0" i="0">
                <a:solidFill>
                  <a:schemeClr val="bg2"/>
                </a:solidFill>
                <a:latin typeface="Capital Group Sans" panose="02000503000000020004" pitchFamily="2" charset="0"/>
              </a:defRPr>
            </a:lvl1pPr>
          </a:lstStyle>
          <a:p>
            <a:r>
              <a:rPr lang="en-US" dirty="0"/>
              <a:t>Title text</a:t>
            </a:r>
          </a:p>
        </p:txBody>
      </p:sp>
      <p:sp>
        <p:nvSpPr>
          <p:cNvPr id="3" name="Footer Placeholder 2"/>
          <p:cNvSpPr>
            <a:spLocks noGrp="1"/>
          </p:cNvSpPr>
          <p:nvPr>
            <p:ph type="ftr" sz="quarter" idx="10"/>
          </p:nvPr>
        </p:nvSpPr>
        <p:spPr>
          <a:xfrm>
            <a:off x="571498" y="5961888"/>
            <a:ext cx="10978421" cy="323634"/>
          </a:xfrm>
        </p:spPr>
        <p:txBody>
          <a:bodyPr/>
          <a:lstStyle>
            <a:lvl1pPr>
              <a:defRPr b="0" i="0">
                <a:latin typeface="Capital Group Sans" panose="02000503000000020004" pitchFamily="2" charset="0"/>
              </a:defRPr>
            </a:lvl1pPr>
          </a:lstStyle>
          <a:p>
            <a:pPr hangingPunct="1">
              <a:lnSpc>
                <a:spcPts val="900"/>
              </a:lnSpc>
            </a:pPr>
            <a:endParaRPr lang="en-US" dirty="0">
              <a:latin typeface="Capital Group Sans" panose="02000503000000020004" pitchFamily="2" charset="0"/>
            </a:endParaRPr>
          </a:p>
        </p:txBody>
      </p:sp>
      <p:sp>
        <p:nvSpPr>
          <p:cNvPr id="4" name="Slide Number Placeholder 3"/>
          <p:cNvSpPr>
            <a:spLocks noGrp="1"/>
          </p:cNvSpPr>
          <p:nvPr>
            <p:ph type="sldNum" sz="quarter" idx="11"/>
          </p:nvPr>
        </p:nvSpPr>
        <p:spPr/>
        <p:txBody>
          <a:bodyPr/>
          <a:lstStyle>
            <a:lvl1pPr>
              <a:defRPr b="0" i="0">
                <a:latin typeface="Capital Group Sans" panose="02000503000000020004" pitchFamily="2"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14" name="Text Placeholder 13"/>
          <p:cNvSpPr>
            <a:spLocks noGrp="1"/>
          </p:cNvSpPr>
          <p:nvPr>
            <p:ph type="body" sz="quarter" idx="14"/>
          </p:nvPr>
        </p:nvSpPr>
        <p:spPr>
          <a:xfrm>
            <a:off x="571497" y="1696212"/>
            <a:ext cx="11048941" cy="4265675"/>
          </a:xfrm>
        </p:spPr>
        <p:txBody>
          <a:bodyPr/>
          <a:lstStyle>
            <a:lvl1pPr marL="228600" indent="-228600">
              <a:buFont typeface="Capital Group Sans" panose="020B0803020202020204" pitchFamily="34" charset="0"/>
              <a:buChar char="•"/>
              <a:defRPr sz="1800" b="0" i="0" baseline="0">
                <a:latin typeface="Capital Group Sans" panose="02000503000000020004" pitchFamily="2" charset="0"/>
              </a:defRPr>
            </a:lvl1pPr>
            <a:lvl2pPr marL="685800" indent="-228600">
              <a:buFont typeface="Capital Group Sans" panose="020B0604020202020204" pitchFamily="34" charset="0"/>
              <a:buChar char="–"/>
              <a:defRPr b="0" i="0">
                <a:latin typeface="Capital Group Sans" panose="02000503000000020004" pitchFamily="2" charset="0"/>
              </a:defRPr>
            </a:lvl2pPr>
            <a:lvl3pPr marL="855663" indent="-169863">
              <a:buFont typeface="Capital Group Sans" panose="020B0604020202020204" pitchFamily="34" charset="0"/>
              <a:buChar char="•"/>
              <a:defRPr b="0" i="0">
                <a:latin typeface="Capital Group Sans" panose="02000503000000020004" pitchFamily="2" charset="0"/>
              </a:defRPr>
            </a:lvl3pPr>
          </a:lstStyle>
          <a:p>
            <a:pPr lvl="0"/>
            <a:r>
              <a:rPr lang="en-US" dirty="0"/>
              <a:t>Click to edit Master text styles</a:t>
            </a:r>
          </a:p>
          <a:p>
            <a:pPr lvl="1"/>
            <a:r>
              <a:rPr lang="en-US" dirty="0"/>
              <a:t>Second level</a:t>
            </a:r>
          </a:p>
          <a:p>
            <a:pPr lvl="2"/>
            <a:r>
              <a:rPr lang="en-US" dirty="0"/>
              <a:t>Third level</a:t>
            </a:r>
          </a:p>
        </p:txBody>
      </p:sp>
      <p:sp>
        <p:nvSpPr>
          <p:cNvPr id="16" name="Text Placeholder 15"/>
          <p:cNvSpPr>
            <a:spLocks noGrp="1"/>
          </p:cNvSpPr>
          <p:nvPr>
            <p:ph type="body" sz="quarter" idx="15" hasCustomPrompt="1"/>
          </p:nvPr>
        </p:nvSpPr>
        <p:spPr>
          <a:xfrm>
            <a:off x="571497" y="914400"/>
            <a:ext cx="11048941" cy="667512"/>
          </a:xfrm>
          <a:ln w="12700">
            <a:miter lim="400000"/>
          </a:ln>
        </p:spPr>
        <p:txBody>
          <a:bodyPr lIns="0" tIns="0" rIns="0" bIns="0">
            <a:noAutofit/>
          </a:bodyPr>
          <a:lstStyle>
            <a:lvl1pPr>
              <a:defRPr lang="en-US" sz="2000" b="0" i="0" smtClean="0">
                <a:solidFill>
                  <a:schemeClr val="tx1"/>
                </a:solidFill>
                <a:latin typeface="Capital Group Sans" panose="02000503000000020004" pitchFamily="2"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5" name="TextBox 4">
            <a:extLst>
              <a:ext uri="{FF2B5EF4-FFF2-40B4-BE49-F238E27FC236}">
                <a16:creationId xmlns:a16="http://schemas.microsoft.com/office/drawing/2014/main" id="{217C8749-D4C6-2A47-92D3-CAB0818B8B40}"/>
              </a:ext>
            </a:extLst>
          </p:cNvPr>
          <p:cNvSpPr txBox="1"/>
          <p:nvPr userDrawn="1"/>
        </p:nvSpPr>
        <p:spPr>
          <a:xfrm>
            <a:off x="4732606" y="1124465"/>
            <a:ext cx="65" cy="215444"/>
          </a:xfrm>
          <a:prstGeom prst="rect">
            <a:avLst/>
          </a:prstGeom>
          <a:ln w="12700">
            <a:miter lim="400000"/>
          </a:ln>
        </p:spPr>
        <p:txBody>
          <a:bodyPr wrap="none" lIns="0" tIns="0" rIns="0" bIns="0" rtlCol="0">
            <a:spAutoFit/>
          </a:bodyPr>
          <a:lstStyle/>
          <a:p>
            <a:endParaRPr lang="en-US" sz="1400" b="0" i="0" dirty="0">
              <a:latin typeface="Capital Group Sans" panose="02000503000000020004" pitchFamily="2" charset="0"/>
            </a:endParaRPr>
          </a:p>
        </p:txBody>
      </p:sp>
      <p:sp>
        <p:nvSpPr>
          <p:cNvPr id="6" name="TextBox 5">
            <a:extLst>
              <a:ext uri="{FF2B5EF4-FFF2-40B4-BE49-F238E27FC236}">
                <a16:creationId xmlns:a16="http://schemas.microsoft.com/office/drawing/2014/main" id="{A65D762A-5E4F-284D-BBC5-7AF8727C8CBF}"/>
              </a:ext>
            </a:extLst>
          </p:cNvPr>
          <p:cNvSpPr txBox="1"/>
          <p:nvPr userDrawn="1"/>
        </p:nvSpPr>
        <p:spPr>
          <a:xfrm>
            <a:off x="1399560" y="6466114"/>
            <a:ext cx="65" cy="215444"/>
          </a:xfrm>
          <a:prstGeom prst="rect">
            <a:avLst/>
          </a:prstGeom>
          <a:ln w="12700">
            <a:miter lim="400000"/>
          </a:ln>
        </p:spPr>
        <p:txBody>
          <a:bodyPr wrap="square" lIns="0" tIns="0" rIns="0" bIns="0" rtlCol="0">
            <a:spAutoFit/>
          </a:bodyPr>
          <a:lstStyle/>
          <a:p>
            <a:endParaRPr lang="en-US" sz="1400" b="0" i="0" dirty="0">
              <a:latin typeface="Capital Group Sans" panose="02000503000000020004" pitchFamily="2" charset="0"/>
            </a:endParaRPr>
          </a:p>
        </p:txBody>
      </p:sp>
    </p:spTree>
    <p:extLst>
      <p:ext uri="{BB962C8B-B14F-4D97-AF65-F5344CB8AC3E}">
        <p14:creationId xmlns:p14="http://schemas.microsoft.com/office/powerpoint/2010/main" val="163617998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Body Objec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207" cy="822960"/>
          </a:xfrm>
        </p:spPr>
        <p:txBody>
          <a:bodyPr/>
          <a:lstStyle>
            <a:lvl1pPr>
              <a:defRPr b="0" i="0">
                <a:solidFill>
                  <a:schemeClr val="bg2"/>
                </a:solidFill>
                <a:latin typeface="Capital Group Sans" panose="02000503000000020004" pitchFamily="2" charset="0"/>
              </a:defRPr>
            </a:lvl1pPr>
          </a:lstStyle>
          <a:p>
            <a:r>
              <a:rPr lang="en-US" dirty="0"/>
              <a:t>Title text</a:t>
            </a:r>
          </a:p>
        </p:txBody>
      </p:sp>
      <p:sp>
        <p:nvSpPr>
          <p:cNvPr id="3" name="Footer Placeholder 2"/>
          <p:cNvSpPr>
            <a:spLocks noGrp="1"/>
          </p:cNvSpPr>
          <p:nvPr>
            <p:ph type="ftr" sz="quarter" idx="10"/>
          </p:nvPr>
        </p:nvSpPr>
        <p:spPr>
          <a:xfrm>
            <a:off x="571498" y="5961888"/>
            <a:ext cx="11049002" cy="323634"/>
          </a:xfrm>
        </p:spPr>
        <p:txBody>
          <a:bodyPr/>
          <a:lstStyle>
            <a:lvl1pPr>
              <a:defRPr b="0" i="0">
                <a:latin typeface="Capital Group Sans" panose="02000503000000020004" pitchFamily="2" charset="0"/>
              </a:defRPr>
            </a:lvl1pPr>
          </a:lstStyle>
          <a:p>
            <a:pPr hangingPunct="1">
              <a:lnSpc>
                <a:spcPts val="900"/>
              </a:lnSpc>
            </a:pPr>
            <a:endParaRPr lang="en-US" dirty="0">
              <a:latin typeface="Capital Group Sans" panose="02000503000000020004" pitchFamily="2" charset="0"/>
            </a:endParaRPr>
          </a:p>
        </p:txBody>
      </p:sp>
      <p:sp>
        <p:nvSpPr>
          <p:cNvPr id="4" name="Slide Number Placeholder 3"/>
          <p:cNvSpPr>
            <a:spLocks noGrp="1"/>
          </p:cNvSpPr>
          <p:nvPr>
            <p:ph type="sldNum" sz="quarter" idx="11"/>
          </p:nvPr>
        </p:nvSpPr>
        <p:spPr/>
        <p:txBody>
          <a:bodyPr/>
          <a:lstStyle>
            <a:lvl1pPr>
              <a:defRPr b="0" i="0">
                <a:latin typeface="Capital Group Sans" panose="02000503000000020004" pitchFamily="2"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14" name="Text Placeholder 13"/>
          <p:cNvSpPr>
            <a:spLocks noGrp="1"/>
          </p:cNvSpPr>
          <p:nvPr>
            <p:ph type="body" sz="quarter" idx="14"/>
          </p:nvPr>
        </p:nvSpPr>
        <p:spPr>
          <a:xfrm>
            <a:off x="571498" y="1737420"/>
            <a:ext cx="5327132" cy="3992753"/>
          </a:xfrm>
        </p:spPr>
        <p:txBody>
          <a:bodyPr/>
          <a:lstStyle>
            <a:lvl1pPr>
              <a:defRPr b="0" i="0">
                <a:latin typeface="Capital Group Sans" panose="02000503000000020004" pitchFamily="2" charset="0"/>
              </a:defRPr>
            </a:lvl1pPr>
            <a:lvl2pPr>
              <a:defRPr b="0" i="0">
                <a:latin typeface="Capital Group Sans" panose="02000503000000020004" pitchFamily="2" charset="0"/>
              </a:defRPr>
            </a:lvl2pPr>
            <a:lvl3pPr>
              <a:defRPr b="0" i="0">
                <a:latin typeface="Capital Group Sans" panose="02000503000000020004" pitchFamily="2" charset="0"/>
              </a:defRPr>
            </a:lvl3pPr>
          </a:lstStyle>
          <a:p>
            <a:pPr lvl="0"/>
            <a:r>
              <a:rPr lang="en-US" dirty="0"/>
              <a:t>Click to edit Master text styles</a:t>
            </a:r>
          </a:p>
          <a:p>
            <a:pPr lvl="1"/>
            <a:r>
              <a:rPr lang="en-US" dirty="0"/>
              <a:t>Second level</a:t>
            </a:r>
          </a:p>
          <a:p>
            <a:pPr lvl="2"/>
            <a:r>
              <a:rPr lang="en-US" dirty="0"/>
              <a:t>Third level</a:t>
            </a:r>
          </a:p>
        </p:txBody>
      </p:sp>
      <p:sp>
        <p:nvSpPr>
          <p:cNvPr id="16" name="Text Placeholder 15"/>
          <p:cNvSpPr>
            <a:spLocks noGrp="1"/>
          </p:cNvSpPr>
          <p:nvPr>
            <p:ph type="body" sz="quarter" idx="15" hasCustomPrompt="1"/>
          </p:nvPr>
        </p:nvSpPr>
        <p:spPr>
          <a:xfrm>
            <a:off x="571498" y="914400"/>
            <a:ext cx="11048941" cy="667512"/>
          </a:xfrm>
          <a:ln w="12700">
            <a:miter lim="400000"/>
          </a:ln>
        </p:spPr>
        <p:txBody>
          <a:bodyPr lIns="0" tIns="0" rIns="0" bIns="0">
            <a:noAutofit/>
          </a:bodyPr>
          <a:lstStyle>
            <a:lvl1pPr>
              <a:defRPr lang="en-US" sz="2000" b="0" i="0" dirty="0">
                <a:solidFill>
                  <a:schemeClr val="tx1"/>
                </a:solidFill>
                <a:latin typeface="Capital Group Sans" panose="02000503000000020004" pitchFamily="2" charset="0"/>
                <a:ea typeface="+mn-ea"/>
                <a:cs typeface="+mn-cs"/>
              </a:defRPr>
            </a:lvl1pPr>
          </a:lstStyle>
          <a:p>
            <a:pPr lvl="0">
              <a:spcAft>
                <a:spcPts val="0"/>
              </a:spcAft>
              <a:buFontTx/>
              <a:tabLst>
                <a:tab pos="476250" algn="l"/>
              </a:tabLst>
            </a:pPr>
            <a:r>
              <a:rPr lang="en-US" dirty="0"/>
              <a:t>Subtitle text</a:t>
            </a:r>
          </a:p>
        </p:txBody>
      </p:sp>
      <p:sp>
        <p:nvSpPr>
          <p:cNvPr id="8" name="Content Placeholder 7"/>
          <p:cNvSpPr>
            <a:spLocks noGrp="1"/>
          </p:cNvSpPr>
          <p:nvPr>
            <p:ph sz="quarter" idx="16" hasCustomPrompt="1"/>
          </p:nvPr>
        </p:nvSpPr>
        <p:spPr>
          <a:xfrm>
            <a:off x="5957887" y="1737420"/>
            <a:ext cx="5661817" cy="3992753"/>
          </a:xfrm>
        </p:spPr>
        <p:txBody>
          <a:bodyPr/>
          <a:lstStyle>
            <a:lvl1pPr marL="0" indent="0">
              <a:buNone/>
              <a:defRPr b="0" i="0">
                <a:latin typeface="Capital Group Sans" panose="02000503000000020004" pitchFamily="2" charset="0"/>
              </a:defRPr>
            </a:lvl1pPr>
          </a:lstStyle>
          <a:p>
            <a:pPr lvl="0"/>
            <a:r>
              <a:rPr lang="en-US" dirty="0"/>
              <a:t>Object</a:t>
            </a:r>
          </a:p>
        </p:txBody>
      </p:sp>
    </p:spTree>
    <p:extLst>
      <p:ext uri="{BB962C8B-B14F-4D97-AF65-F5344CB8AC3E}">
        <p14:creationId xmlns:p14="http://schemas.microsoft.com/office/powerpoint/2010/main" val="298461466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ubtitle Body Sapphi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1048207" cy="822960"/>
          </a:xfrm>
        </p:spPr>
        <p:txBody>
          <a:bodyPr/>
          <a:lstStyle>
            <a:lvl1pPr>
              <a:defRPr b="0" i="0">
                <a:solidFill>
                  <a:schemeClr val="bg1"/>
                </a:solidFill>
                <a:latin typeface="Capital Group Sans" panose="02000503000000020004" pitchFamily="2" charset="0"/>
              </a:defRPr>
            </a:lvl1pPr>
          </a:lstStyle>
          <a:p>
            <a:r>
              <a:rPr lang="en-US" dirty="0"/>
              <a:t>Title text</a:t>
            </a:r>
          </a:p>
        </p:txBody>
      </p:sp>
      <p:sp>
        <p:nvSpPr>
          <p:cNvPr id="3" name="Footer Placeholder 2"/>
          <p:cNvSpPr>
            <a:spLocks noGrp="1"/>
          </p:cNvSpPr>
          <p:nvPr>
            <p:ph type="ftr" sz="quarter" idx="10"/>
          </p:nvPr>
        </p:nvSpPr>
        <p:spPr>
          <a:xfrm>
            <a:off x="571498" y="5961888"/>
            <a:ext cx="11048207" cy="323634"/>
          </a:xfrm>
        </p:spPr>
        <p:txBody>
          <a:bodyPr/>
          <a:lstStyle>
            <a:lvl1pPr>
              <a:defRPr b="0" i="0">
                <a:solidFill>
                  <a:schemeClr val="bg1"/>
                </a:solidFill>
                <a:latin typeface="Capital Group Sans" panose="02000503000000020004" pitchFamily="2" charset="0"/>
              </a:defRPr>
            </a:lvl1pPr>
          </a:lstStyle>
          <a:p>
            <a:pPr hangingPunct="1">
              <a:lnSpc>
                <a:spcPts val="900"/>
              </a:lnSpc>
            </a:pPr>
            <a:endParaRPr lang="en-US" dirty="0">
              <a:latin typeface="Capital Group Sans" panose="02000503000000020004" pitchFamily="2" charset="0"/>
            </a:endParaRPr>
          </a:p>
        </p:txBody>
      </p:sp>
      <p:sp>
        <p:nvSpPr>
          <p:cNvPr id="4" name="Slide Number Placeholder 3"/>
          <p:cNvSpPr>
            <a:spLocks noGrp="1"/>
          </p:cNvSpPr>
          <p:nvPr>
            <p:ph type="sldNum" sz="quarter" idx="11"/>
          </p:nvPr>
        </p:nvSpPr>
        <p:spPr/>
        <p:txBody>
          <a:bodyPr/>
          <a:lstStyle>
            <a:lvl1pPr>
              <a:defRPr b="0" i="0">
                <a:solidFill>
                  <a:schemeClr val="bg1"/>
                </a:solidFill>
                <a:latin typeface="Capital Group Sans" panose="02000503000000020004" pitchFamily="2"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14" name="Text Placeholder 13"/>
          <p:cNvSpPr>
            <a:spLocks noGrp="1"/>
          </p:cNvSpPr>
          <p:nvPr>
            <p:ph type="body" sz="quarter" idx="14"/>
          </p:nvPr>
        </p:nvSpPr>
        <p:spPr>
          <a:xfrm>
            <a:off x="571497" y="1680161"/>
            <a:ext cx="11048941" cy="4281727"/>
          </a:xfrm>
        </p:spPr>
        <p:txBody>
          <a:bodyPr/>
          <a:lstStyle>
            <a:lvl1pPr>
              <a:defRPr sz="2400" b="0" i="0">
                <a:solidFill>
                  <a:schemeClr val="bg1"/>
                </a:solidFill>
                <a:latin typeface="Capital Group Sans" panose="02000503000000020004" pitchFamily="2" charset="0"/>
              </a:defRPr>
            </a:lvl1pPr>
            <a:lvl2pPr>
              <a:defRPr sz="2400" b="0" i="0">
                <a:solidFill>
                  <a:schemeClr val="bg1"/>
                </a:solidFill>
                <a:latin typeface="Capital Group Sans" panose="02000503000000020004" pitchFamily="2" charset="0"/>
              </a:defRPr>
            </a:lvl2pPr>
            <a:lvl3pPr>
              <a:defRPr sz="2400" b="0" i="0">
                <a:solidFill>
                  <a:schemeClr val="bg1"/>
                </a:solidFill>
                <a:latin typeface="Capital Group Sans" panose="02000503000000020004" pitchFamily="2" charset="0"/>
              </a:defRPr>
            </a:lvl3pPr>
          </a:lstStyle>
          <a:p>
            <a:pPr lvl="0"/>
            <a:r>
              <a:rPr lang="en-US" dirty="0"/>
              <a:t>Click to edit Master text styles</a:t>
            </a:r>
          </a:p>
          <a:p>
            <a:pPr lvl="1"/>
            <a:r>
              <a:rPr lang="en-US" dirty="0"/>
              <a:t>Second level</a:t>
            </a:r>
          </a:p>
          <a:p>
            <a:pPr lvl="2"/>
            <a:r>
              <a:rPr lang="en-US" dirty="0"/>
              <a:t>Third level</a:t>
            </a:r>
          </a:p>
        </p:txBody>
      </p:sp>
      <p:sp>
        <p:nvSpPr>
          <p:cNvPr id="16" name="Text Placeholder 15"/>
          <p:cNvSpPr>
            <a:spLocks noGrp="1"/>
          </p:cNvSpPr>
          <p:nvPr>
            <p:ph type="body" sz="quarter" idx="15" hasCustomPrompt="1"/>
          </p:nvPr>
        </p:nvSpPr>
        <p:spPr>
          <a:xfrm>
            <a:off x="571497" y="914400"/>
            <a:ext cx="11048941" cy="620078"/>
          </a:xfrm>
          <a:ln w="12700">
            <a:miter lim="400000"/>
          </a:ln>
        </p:spPr>
        <p:txBody>
          <a:bodyPr lIns="0" tIns="0" rIns="0" bIns="0">
            <a:noAutofit/>
          </a:bodyPr>
          <a:lstStyle>
            <a:lvl1pPr>
              <a:defRPr lang="en-US" b="0" i="0" smtClean="0">
                <a:solidFill>
                  <a:schemeClr val="bg1"/>
                </a:solidFill>
                <a:latin typeface="Capital Group Sans" panose="02000503000000020004" pitchFamily="2"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dirty="0"/>
              <a:t>Subtitle text</a:t>
            </a:r>
          </a:p>
        </p:txBody>
      </p:sp>
      <p:sp>
        <p:nvSpPr>
          <p:cNvPr id="8" name="© The Capital Group Companies, Inc."/>
          <p:cNvSpPr txBox="1"/>
          <p:nvPr userDrawn="1"/>
        </p:nvSpPr>
        <p:spPr>
          <a:xfrm>
            <a:off x="571500" y="6400710"/>
            <a:ext cx="1987724" cy="12650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800">
                <a:solidFill>
                  <a:srgbClr val="7D726D"/>
                </a:solidFill>
                <a:latin typeface="+mn-lt"/>
              </a:defRPr>
            </a:lvl1pPr>
          </a:lstStyle>
          <a:p>
            <a:pPr lvl="0"/>
            <a:r>
              <a:rPr lang="en-US" b="0" i="0" dirty="0">
                <a:solidFill>
                  <a:schemeClr val="bg1"/>
                </a:solidFill>
                <a:latin typeface="Capital Group Sans" panose="02000503000000020004" pitchFamily="2" charset="0"/>
              </a:rPr>
              <a:t>©</a:t>
            </a:r>
            <a:r>
              <a:rPr lang="en-US" b="0" i="0" baseline="0" dirty="0">
                <a:solidFill>
                  <a:schemeClr val="bg1"/>
                </a:solidFill>
                <a:latin typeface="Capital Group Sans" panose="02000503000000020004" pitchFamily="2" charset="0"/>
              </a:rPr>
              <a:t> 2021 </a:t>
            </a:r>
            <a:r>
              <a:rPr lang="en-US" b="0" i="0" dirty="0">
                <a:solidFill>
                  <a:schemeClr val="bg1"/>
                </a:solidFill>
                <a:latin typeface="Capital Group Sans" panose="02000503000000020004" pitchFamily="2" charset="0"/>
              </a:rPr>
              <a:t>Capital Group. All rights reserved. </a:t>
            </a:r>
            <a:endParaRPr b="0" i="0" dirty="0">
              <a:solidFill>
                <a:schemeClr val="bg1"/>
              </a:solidFill>
              <a:latin typeface="Capital Group Sans" panose="02000503000000020004" pitchFamily="2" charset="0"/>
            </a:endParaRPr>
          </a:p>
        </p:txBody>
      </p:sp>
      <p:sp>
        <p:nvSpPr>
          <p:cNvPr id="5" name="© The Capital Group Companies, Inc.">
            <a:extLst>
              <a:ext uri="{FF2B5EF4-FFF2-40B4-BE49-F238E27FC236}">
                <a16:creationId xmlns:a16="http://schemas.microsoft.com/office/drawing/2014/main" id="{B89B03F0-7D0E-2D37-39F6-A395E203E4CB}"/>
              </a:ext>
            </a:extLst>
          </p:cNvPr>
          <p:cNvSpPr txBox="1"/>
          <p:nvPr userDrawn="1"/>
        </p:nvSpPr>
        <p:spPr>
          <a:xfrm>
            <a:off x="571499" y="6458550"/>
            <a:ext cx="2816593" cy="12641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800">
                <a:solidFill>
                  <a:srgbClr val="7D726D"/>
                </a:solidFill>
                <a:latin typeface="+mn-lt"/>
              </a:defRPr>
            </a:lvl1pPr>
          </a:lstStyle>
          <a:p>
            <a:pPr lvl="0"/>
            <a:r>
              <a:rPr lang="en-US" b="0" i="0" dirty="0">
                <a:solidFill>
                  <a:schemeClr val="tx1"/>
                </a:solidFill>
                <a:latin typeface="Capital Group Sans" panose="02000503000000020004" pitchFamily="2" charset="0"/>
              </a:rPr>
              <a:t>©</a:t>
            </a:r>
            <a:r>
              <a:rPr lang="en-US" b="0" i="0" baseline="0" dirty="0">
                <a:solidFill>
                  <a:schemeClr val="tx1"/>
                </a:solidFill>
                <a:latin typeface="Capital Group Sans" panose="02000503000000020004" pitchFamily="2" charset="0"/>
              </a:rPr>
              <a:t> 2026 </a:t>
            </a:r>
            <a:r>
              <a:rPr lang="en-US" b="0" i="0" dirty="0">
                <a:solidFill>
                  <a:schemeClr val="tx1"/>
                </a:solidFill>
                <a:latin typeface="Capital Group Sans" panose="02000503000000020004" pitchFamily="2" charset="0"/>
              </a:rPr>
              <a:t>Capital Group. All rights reserved. </a:t>
            </a:r>
            <a:endParaRPr b="0" i="0" dirty="0">
              <a:solidFill>
                <a:schemeClr val="tx1"/>
              </a:solidFill>
              <a:latin typeface="Capital Group Sans" panose="02000503000000020004" pitchFamily="2" charset="0"/>
            </a:endParaRPr>
          </a:p>
        </p:txBody>
      </p:sp>
    </p:spTree>
    <p:extLst>
      <p:ext uri="{BB962C8B-B14F-4D97-AF65-F5344CB8AC3E}">
        <p14:creationId xmlns:p14="http://schemas.microsoft.com/office/powerpoint/2010/main" val="37485510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Section Divider Sapphire">
    <p:bg>
      <p:bgPr>
        <a:solidFill>
          <a:schemeClr val="bg2"/>
        </a:solidFill>
        <a:effectLst/>
      </p:bgPr>
    </p:bg>
    <p:spTree>
      <p:nvGrpSpPr>
        <p:cNvPr id="1" name=""/>
        <p:cNvGrpSpPr/>
        <p:nvPr/>
      </p:nvGrpSpPr>
      <p:grpSpPr>
        <a:xfrm>
          <a:off x="0" y="0"/>
          <a:ext cx="0" cy="0"/>
          <a:chOff x="0" y="0"/>
          <a:chExt cx="0" cy="0"/>
        </a:xfrm>
      </p:grpSpPr>
      <p:sp>
        <p:nvSpPr>
          <p:cNvPr id="432" name="Title Text"/>
          <p:cNvSpPr txBox="1">
            <a:spLocks noGrp="1"/>
          </p:cNvSpPr>
          <p:nvPr>
            <p:ph type="title"/>
          </p:nvPr>
        </p:nvSpPr>
        <p:spPr>
          <a:xfrm>
            <a:off x="566928" y="1028700"/>
            <a:ext cx="9975850" cy="2856245"/>
          </a:xfrm>
          <a:prstGeom prst="rect">
            <a:avLst/>
          </a:prstGeom>
        </p:spPr>
        <p:txBody>
          <a:bodyPr anchor="t"/>
          <a:lstStyle>
            <a:lvl1pPr>
              <a:lnSpc>
                <a:spcPct val="90000"/>
              </a:lnSpc>
              <a:spcAft>
                <a:spcPts val="1200"/>
              </a:spcAft>
              <a:defRPr sz="7200" b="0" i="0" spc="-72">
                <a:solidFill>
                  <a:srgbClr val="FFFFFF"/>
                </a:solidFill>
                <a:latin typeface="Capital Group Sans" panose="02000503000000020004" pitchFamily="2" charset="0"/>
              </a:defRPr>
            </a:lvl1pPr>
          </a:lstStyle>
          <a:p>
            <a:r>
              <a:rPr lang="en-US" dirty="0"/>
              <a:t>Click to edit Master title style</a:t>
            </a:r>
            <a:endParaRPr dirty="0"/>
          </a:p>
        </p:txBody>
      </p:sp>
      <p:sp>
        <p:nvSpPr>
          <p:cNvPr id="433" name="Slide Number"/>
          <p:cNvSpPr txBox="1">
            <a:spLocks noGrp="1"/>
          </p:cNvSpPr>
          <p:nvPr>
            <p:ph type="sldNum" sz="quarter" idx="2"/>
          </p:nvPr>
        </p:nvSpPr>
        <p:spPr>
          <a:xfrm>
            <a:off x="10908857" y="6400800"/>
            <a:ext cx="711647" cy="126509"/>
          </a:xfrm>
          <a:prstGeom prst="rect">
            <a:avLst/>
          </a:prstGeom>
        </p:spPr>
        <p:txBody>
          <a:bodyPr/>
          <a:lstStyle>
            <a:lvl1pPr>
              <a:defRPr b="0" i="0">
                <a:solidFill>
                  <a:schemeClr val="bg1"/>
                </a:solidFill>
                <a:latin typeface="Capital Group Sans" panose="02000503000000020004" pitchFamily="2" charset="0"/>
              </a:defRPr>
            </a:lvl1pPr>
          </a:lstStyle>
          <a:p>
            <a:fld id="{86CB4B4D-7CA3-9044-876B-883B54F8677D}" type="slidenum">
              <a:rPr lang="en-US" smtClean="0"/>
              <a:pPr/>
              <a:t>‹#›</a:t>
            </a:fld>
            <a:endParaRPr lang="en-US" dirty="0"/>
          </a:p>
        </p:txBody>
      </p:sp>
      <p:sp>
        <p:nvSpPr>
          <p:cNvPr id="435" name="© The Capital Group Companies, Inc."/>
          <p:cNvSpPr txBox="1"/>
          <p:nvPr/>
        </p:nvSpPr>
        <p:spPr>
          <a:xfrm>
            <a:off x="566928" y="6400710"/>
            <a:ext cx="2090316" cy="122982"/>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b="0" i="0" dirty="0">
                <a:solidFill>
                  <a:schemeClr val="bg1"/>
                </a:solidFill>
                <a:latin typeface="Capital Group Sans" panose="02000503000000020004" pitchFamily="2" charset="0"/>
              </a:rPr>
              <a:t>© 2025  Capital Group. All rights reserved.</a:t>
            </a:r>
            <a:endParaRPr sz="800" b="0" i="0" dirty="0">
              <a:solidFill>
                <a:schemeClr val="bg1"/>
              </a:solidFill>
              <a:latin typeface="Capital Group Sans" panose="02000503000000020004" pitchFamily="2" charset="0"/>
            </a:endParaRPr>
          </a:p>
        </p:txBody>
      </p:sp>
      <p:sp>
        <p:nvSpPr>
          <p:cNvPr id="438" name="Subtitle"/>
          <p:cNvSpPr>
            <a:spLocks noGrp="1"/>
          </p:cNvSpPr>
          <p:nvPr>
            <p:ph type="body" sz="quarter" idx="14"/>
          </p:nvPr>
        </p:nvSpPr>
        <p:spPr>
          <a:xfrm>
            <a:off x="566928" y="4418887"/>
            <a:ext cx="9975850" cy="1327864"/>
          </a:xfrm>
          <a:prstGeom prst="rect">
            <a:avLst/>
          </a:prstGeom>
        </p:spPr>
        <p:txBody>
          <a:bodyPr>
            <a:noAutofit/>
          </a:bodyPr>
          <a:lstStyle>
            <a:lvl1pPr marL="0" indent="0">
              <a:lnSpc>
                <a:spcPct val="90000"/>
              </a:lnSpc>
              <a:spcBef>
                <a:spcPts val="0"/>
              </a:spcBef>
              <a:spcAft>
                <a:spcPts val="1200"/>
              </a:spcAft>
              <a:buNone/>
              <a:tabLst>
                <a:tab pos="476250" algn="l"/>
              </a:tabLst>
              <a:defRPr sz="3000" b="0" i="0" spc="-30">
                <a:solidFill>
                  <a:srgbClr val="FFFFFF">
                    <a:alpha val="75000"/>
                  </a:srgbClr>
                </a:solidFill>
                <a:latin typeface="Capital Group Sans" panose="02000503000000020004" pitchFamily="2" charset="0"/>
                <a:ea typeface="+mn-ea"/>
                <a:cs typeface="+mn-cs"/>
                <a:sym typeface="Capital Group Sans"/>
              </a:defRPr>
            </a:lvl1pPr>
          </a:lstStyle>
          <a:p>
            <a:pPr lvl="0"/>
            <a:r>
              <a:rPr lang="en-US" dirty="0"/>
              <a:t>Click to edit Master text styles</a:t>
            </a:r>
          </a:p>
        </p:txBody>
      </p:sp>
      <p:sp>
        <p:nvSpPr>
          <p:cNvPr id="7" name="Footer Placeholder 2"/>
          <p:cNvSpPr>
            <a:spLocks noGrp="1"/>
          </p:cNvSpPr>
          <p:nvPr>
            <p:ph type="ftr" sz="quarter" idx="10"/>
          </p:nvPr>
        </p:nvSpPr>
        <p:spPr>
          <a:xfrm>
            <a:off x="571498" y="5961888"/>
            <a:ext cx="9397494" cy="320040"/>
          </a:xfrm>
        </p:spPr>
        <p:txBody>
          <a:bodyPr/>
          <a:lstStyle>
            <a:lvl1pPr>
              <a:defRPr b="0" i="0">
                <a:solidFill>
                  <a:schemeClr val="bg1"/>
                </a:solidFill>
                <a:latin typeface="Capital Group Sans" panose="02000503000000020004" pitchFamily="2" charset="0"/>
              </a:defRPr>
            </a:lvl1pPr>
          </a:lstStyle>
          <a:p>
            <a:pPr hangingPunct="1">
              <a:lnSpc>
                <a:spcPts val="900"/>
              </a:lnSpc>
            </a:pPr>
            <a:endParaRPr lang="en-US" dirty="0">
              <a:latin typeface="Capital Group Sans" panose="02000503000000020004" pitchFamily="2" charset="0"/>
            </a:endParaRPr>
          </a:p>
        </p:txBody>
      </p:sp>
    </p:spTree>
  </p:cSld>
  <p:clrMapOvr>
    <a:masterClrMapping/>
  </p:clrMapOvr>
  <p:transition spd="med"/>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Quote Sapphire">
    <p:spTree>
      <p:nvGrpSpPr>
        <p:cNvPr id="1" name=""/>
        <p:cNvGrpSpPr/>
        <p:nvPr/>
      </p:nvGrpSpPr>
      <p:grpSpPr>
        <a:xfrm>
          <a:off x="0" y="0"/>
          <a:ext cx="0" cy="0"/>
          <a:chOff x="0" y="0"/>
          <a:chExt cx="0" cy="0"/>
        </a:xfrm>
      </p:grpSpPr>
      <p:sp>
        <p:nvSpPr>
          <p:cNvPr id="580" name="Body Level One…"/>
          <p:cNvSpPr txBox="1">
            <a:spLocks noGrp="1"/>
          </p:cNvSpPr>
          <p:nvPr>
            <p:ph type="body" idx="1" hasCustomPrompt="1"/>
          </p:nvPr>
        </p:nvSpPr>
        <p:spPr>
          <a:xfrm>
            <a:off x="566928" y="1028700"/>
            <a:ext cx="9971278" cy="4153359"/>
          </a:xfrm>
          <a:prstGeom prst="rect">
            <a:avLst/>
          </a:prstGeom>
        </p:spPr>
        <p:txBody>
          <a:bodyPr/>
          <a:lstStyle>
            <a:lvl1pPr marL="274320" indent="-274320">
              <a:lnSpc>
                <a:spcPct val="90000"/>
              </a:lnSpc>
              <a:defRPr sz="4500" b="0" i="0">
                <a:solidFill>
                  <a:srgbClr val="FFFFFF"/>
                </a:solidFill>
                <a:latin typeface="Capital Group Sans" panose="02000503000000020004" pitchFamily="2" charset="0"/>
                <a:ea typeface="+mn-ea"/>
                <a:cs typeface="+mn-cs"/>
                <a:sym typeface="Capital Group Sans"/>
              </a:defRPr>
            </a:lvl1pPr>
            <a:lvl2pPr marL="274320" indent="-274320">
              <a:lnSpc>
                <a:spcPct val="90000"/>
              </a:lnSpc>
              <a:defRPr sz="4500" b="0" i="0">
                <a:solidFill>
                  <a:srgbClr val="FFFFFF"/>
                </a:solidFill>
                <a:latin typeface="Capital Group Sans" panose="02000503000000020004" pitchFamily="2" charset="0"/>
                <a:ea typeface="+mn-ea"/>
                <a:cs typeface="+mn-cs"/>
                <a:sym typeface="Capital Group Sans"/>
              </a:defRPr>
            </a:lvl2pPr>
            <a:lvl3pPr marL="274320" indent="-274320">
              <a:lnSpc>
                <a:spcPct val="90000"/>
              </a:lnSpc>
              <a:defRPr sz="4500" b="0" i="0">
                <a:solidFill>
                  <a:srgbClr val="FFFFFF"/>
                </a:solidFill>
                <a:latin typeface="Capital Group Sans" panose="02000503000000020004" pitchFamily="2" charset="0"/>
                <a:ea typeface="+mn-ea"/>
                <a:cs typeface="+mn-cs"/>
                <a:sym typeface="Capital Group Sans"/>
              </a:defRPr>
            </a:lvl3pPr>
            <a:lvl4pPr marL="266700" indent="76200">
              <a:lnSpc>
                <a:spcPct val="100000"/>
              </a:lnSpc>
              <a:defRPr sz="6000" b="1">
                <a:solidFill>
                  <a:srgbClr val="FFFFFF"/>
                </a:solidFill>
                <a:latin typeface="+mn-lt"/>
                <a:ea typeface="+mn-ea"/>
                <a:cs typeface="+mn-cs"/>
                <a:sym typeface="Capital Group Sans"/>
              </a:defRPr>
            </a:lvl4pPr>
            <a:lvl5pPr marL="266700" indent="190500">
              <a:lnSpc>
                <a:spcPct val="100000"/>
              </a:lnSpc>
              <a:defRPr sz="6000" b="1">
                <a:solidFill>
                  <a:srgbClr val="FFFFFF"/>
                </a:solidFill>
                <a:latin typeface="+mn-lt"/>
                <a:ea typeface="+mn-ea"/>
                <a:cs typeface="+mn-cs"/>
                <a:sym typeface="Capital Group Sans"/>
              </a:defRPr>
            </a:lvl5pPr>
          </a:lstStyle>
          <a:p>
            <a:r>
              <a:rPr dirty="0"/>
              <a:t>Body Level One</a:t>
            </a:r>
          </a:p>
          <a:p>
            <a:pPr lvl="1"/>
            <a:r>
              <a:rPr dirty="0"/>
              <a:t>Body Level Two</a:t>
            </a:r>
          </a:p>
          <a:p>
            <a:pPr lvl="2"/>
            <a:r>
              <a:rPr dirty="0"/>
              <a:t>Body Level Three</a:t>
            </a:r>
          </a:p>
        </p:txBody>
      </p:sp>
      <p:sp>
        <p:nvSpPr>
          <p:cNvPr id="581" name="Slide Number"/>
          <p:cNvSpPr txBox="1">
            <a:spLocks noGrp="1"/>
          </p:cNvSpPr>
          <p:nvPr>
            <p:ph type="sldNum" sz="quarter" idx="2"/>
          </p:nvPr>
        </p:nvSpPr>
        <p:spPr>
          <a:xfrm>
            <a:off x="10908857" y="6400800"/>
            <a:ext cx="711647" cy="126509"/>
          </a:xfrm>
          <a:prstGeom prst="rect">
            <a:avLst/>
          </a:prstGeom>
        </p:spPr>
        <p:txBody>
          <a:bodyPr/>
          <a:lstStyle>
            <a:lvl1pPr>
              <a:defRPr b="0" i="0">
                <a:solidFill>
                  <a:schemeClr val="bg1"/>
                </a:solidFill>
                <a:latin typeface="Capital Group Sans" panose="02000503000000020004" pitchFamily="2" charset="0"/>
              </a:defRPr>
            </a:lvl1pPr>
          </a:lstStyle>
          <a:p>
            <a:fld id="{86CB4B4D-7CA3-9044-876B-883B54F8677D}" type="slidenum">
              <a:rPr lang="en-US" smtClean="0"/>
              <a:pPr/>
              <a:t>‹#›</a:t>
            </a:fld>
            <a:endParaRPr lang="en-US" dirty="0"/>
          </a:p>
        </p:txBody>
      </p:sp>
      <p:sp>
        <p:nvSpPr>
          <p:cNvPr id="582" name="Firstname Lastname"/>
          <p:cNvSpPr txBox="1">
            <a:spLocks noGrp="1"/>
          </p:cNvSpPr>
          <p:nvPr>
            <p:ph type="body" sz="quarter" idx="13"/>
          </p:nvPr>
        </p:nvSpPr>
        <p:spPr>
          <a:xfrm>
            <a:off x="566928" y="5182059"/>
            <a:ext cx="9971278" cy="442027"/>
          </a:xfrm>
          <a:prstGeom prst="rect">
            <a:avLst/>
          </a:prstGeom>
        </p:spPr>
        <p:txBody>
          <a:bodyPr wrap="square" anchor="t" anchorCtr="0">
            <a:noAutofit/>
          </a:bodyPr>
          <a:lstStyle>
            <a:lvl1pPr>
              <a:lnSpc>
                <a:spcPct val="100000"/>
              </a:lnSpc>
              <a:spcBef>
                <a:spcPts val="0"/>
              </a:spcBef>
              <a:defRPr sz="1600" b="0" i="0">
                <a:solidFill>
                  <a:srgbClr val="FFFFFF"/>
                </a:solidFill>
                <a:latin typeface="Capital Group Sans" panose="02000503000000020004" pitchFamily="2" charset="0"/>
                <a:ea typeface="+mn-ea"/>
                <a:cs typeface="+mn-cs"/>
                <a:sym typeface="Capital Group Sans"/>
              </a:defRPr>
            </a:lvl1pPr>
          </a:lstStyle>
          <a:p>
            <a:pPr lvl="0"/>
            <a:r>
              <a:rPr lang="en-US" dirty="0"/>
              <a:t>Click to edit Master text styles</a:t>
            </a:r>
          </a:p>
        </p:txBody>
      </p:sp>
      <p:sp>
        <p:nvSpPr>
          <p:cNvPr id="583" name="Title"/>
          <p:cNvSpPr txBox="1">
            <a:spLocks noGrp="1"/>
          </p:cNvSpPr>
          <p:nvPr>
            <p:ph type="body" sz="quarter" idx="14"/>
          </p:nvPr>
        </p:nvSpPr>
        <p:spPr>
          <a:xfrm>
            <a:off x="566928" y="5658484"/>
            <a:ext cx="9971278" cy="246221"/>
          </a:xfrm>
          <a:prstGeom prst="rect">
            <a:avLst/>
          </a:prstGeom>
        </p:spPr>
        <p:txBody>
          <a:bodyPr wrap="square">
            <a:spAutoFit/>
          </a:bodyPr>
          <a:lstStyle>
            <a:lvl1pPr>
              <a:lnSpc>
                <a:spcPct val="100000"/>
              </a:lnSpc>
              <a:spcBef>
                <a:spcPts val="0"/>
              </a:spcBef>
              <a:defRPr sz="1600" b="0" i="0">
                <a:solidFill>
                  <a:srgbClr val="FFFFFF"/>
                </a:solidFill>
                <a:latin typeface="Capital Group Sans" panose="02000503000000020004" pitchFamily="2" charset="0"/>
              </a:defRPr>
            </a:lvl1pPr>
          </a:lstStyle>
          <a:p>
            <a:pPr lvl="0"/>
            <a:r>
              <a:rPr lang="en-US" dirty="0"/>
              <a:t>Click to edit Master text styles</a:t>
            </a:r>
          </a:p>
        </p:txBody>
      </p:sp>
      <p:sp>
        <p:nvSpPr>
          <p:cNvPr id="586" name="© The Capital Group Companies, Inc."/>
          <p:cNvSpPr txBox="1"/>
          <p:nvPr/>
        </p:nvSpPr>
        <p:spPr>
          <a:xfrm>
            <a:off x="566928" y="6400710"/>
            <a:ext cx="2063065" cy="122982"/>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b="0" i="0" dirty="0">
                <a:solidFill>
                  <a:schemeClr val="bg1"/>
                </a:solidFill>
                <a:latin typeface="Capital Group Sans" panose="02000503000000020004" pitchFamily="2" charset="0"/>
              </a:rPr>
              <a:t>© 2021 Capital Group. All rights reserved.</a:t>
            </a:r>
            <a:endParaRPr sz="800" b="0" i="0" dirty="0">
              <a:solidFill>
                <a:schemeClr val="bg1"/>
              </a:solidFill>
              <a:latin typeface="Capital Group Sans" panose="02000503000000020004" pitchFamily="2" charset="0"/>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GAF Title Aperture Animation">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A5599A-C719-FBF3-9A28-A2779E9B9FE9}"/>
              </a:ext>
            </a:extLst>
          </p:cNvPr>
          <p:cNvSpPr txBox="1"/>
          <p:nvPr userDrawn="1"/>
        </p:nvSpPr>
        <p:spPr>
          <a:xfrm>
            <a:off x="6654768" y="-215900"/>
            <a:ext cx="65" cy="215444"/>
          </a:xfrm>
          <a:prstGeom prst="rect">
            <a:avLst/>
          </a:prstGeom>
          <a:ln w="12700">
            <a:miter lim="400000"/>
          </a:ln>
        </p:spPr>
        <p:txBody>
          <a:bodyPr wrap="none" lIns="0" tIns="0" rIns="0" bIns="0" rtlCol="0">
            <a:spAutoFit/>
          </a:bodyPr>
          <a:lstStyle/>
          <a:p>
            <a:endParaRPr lang="en-US" sz="1400" b="1" dirty="0" err="1">
              <a:latin typeface="+mn-lt"/>
            </a:endParaRPr>
          </a:p>
        </p:txBody>
      </p:sp>
      <p:sp>
        <p:nvSpPr>
          <p:cNvPr id="4" name="TextBox 3">
            <a:extLst>
              <a:ext uri="{FF2B5EF4-FFF2-40B4-BE49-F238E27FC236}">
                <a16:creationId xmlns:a16="http://schemas.microsoft.com/office/drawing/2014/main" id="{244F1FDE-A03B-300F-C3B3-1C4E8B7FE891}"/>
              </a:ext>
            </a:extLst>
          </p:cNvPr>
          <p:cNvSpPr txBox="1"/>
          <p:nvPr userDrawn="1"/>
        </p:nvSpPr>
        <p:spPr>
          <a:xfrm>
            <a:off x="13601668" y="-609600"/>
            <a:ext cx="65" cy="215444"/>
          </a:xfrm>
          <a:prstGeom prst="rect">
            <a:avLst/>
          </a:prstGeom>
          <a:ln w="12700">
            <a:miter lim="400000"/>
          </a:ln>
        </p:spPr>
        <p:txBody>
          <a:bodyPr wrap="none" lIns="0" tIns="0" rIns="0" bIns="0" rtlCol="0">
            <a:spAutoFit/>
          </a:bodyPr>
          <a:lstStyle/>
          <a:p>
            <a:endParaRPr lang="en-US" sz="1400" b="1" dirty="0" err="1">
              <a:latin typeface="+mn-lt"/>
            </a:endParaRPr>
          </a:p>
        </p:txBody>
      </p:sp>
      <p:sp>
        <p:nvSpPr>
          <p:cNvPr id="15" name="Rectangle 14">
            <a:extLst>
              <a:ext uri="{FF2B5EF4-FFF2-40B4-BE49-F238E27FC236}">
                <a16:creationId xmlns:a16="http://schemas.microsoft.com/office/drawing/2014/main" id="{E1C4FD72-DEDD-50EA-E0E0-66917E2F89AF}"/>
              </a:ext>
            </a:extLst>
          </p:cNvPr>
          <p:cNvSpPr/>
          <p:nvPr userDrawn="1"/>
        </p:nvSpPr>
        <p:spPr>
          <a:xfrm>
            <a:off x="474133" y="6299200"/>
            <a:ext cx="2345267" cy="31089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B0503020202020204" pitchFamily="34" charset="0"/>
              <a:sym typeface="Capital Group Sans"/>
            </a:endParaRPr>
          </a:p>
        </p:txBody>
      </p:sp>
    </p:spTree>
    <p:extLst>
      <p:ext uri="{BB962C8B-B14F-4D97-AF65-F5344CB8AC3E}">
        <p14:creationId xmlns:p14="http://schemas.microsoft.com/office/powerpoint/2010/main" val="41563156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Aperture slide 0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DA06003-78BB-C1AF-2E29-93B8EF57637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2878" t="12027" r="47447"/>
          <a:stretch>
            <a:fillRect/>
          </a:stretch>
        </p:blipFill>
        <p:spPr>
          <a:xfrm>
            <a:off x="6315739" y="920750"/>
            <a:ext cx="4974561" cy="4955478"/>
          </a:xfrm>
          <a:prstGeom prst="rect">
            <a:avLst/>
          </a:prstGeom>
        </p:spPr>
      </p:pic>
      <p:sp>
        <p:nvSpPr>
          <p:cNvPr id="2" name="TextBox 1">
            <a:extLst>
              <a:ext uri="{FF2B5EF4-FFF2-40B4-BE49-F238E27FC236}">
                <a16:creationId xmlns:a16="http://schemas.microsoft.com/office/drawing/2014/main" id="{4EA5599A-C719-FBF3-9A28-A2779E9B9FE9}"/>
              </a:ext>
              <a:ext uri="{C183D7F6-B498-43B3-948B-1728B52AA6E4}">
                <adec:decorative xmlns:adec="http://schemas.microsoft.com/office/drawing/2017/decorative" val="1"/>
              </a:ext>
            </a:extLst>
          </p:cNvPr>
          <p:cNvSpPr txBox="1"/>
          <p:nvPr userDrawn="1"/>
        </p:nvSpPr>
        <p:spPr>
          <a:xfrm>
            <a:off x="6654768" y="-215900"/>
            <a:ext cx="65" cy="215444"/>
          </a:xfrm>
          <a:prstGeom prst="rect">
            <a:avLst/>
          </a:prstGeom>
          <a:ln w="12700">
            <a:miter lim="400000"/>
          </a:ln>
        </p:spPr>
        <p:txBody>
          <a:bodyPr wrap="none" lIns="0" tIns="0" rIns="0" bIns="0" rtlCol="0">
            <a:spAutoFit/>
          </a:bodyPr>
          <a:lstStyle/>
          <a:p>
            <a:endParaRPr lang="en-US" sz="1400" b="1" dirty="0" err="1">
              <a:latin typeface="+mn-lt"/>
            </a:endParaRPr>
          </a:p>
        </p:txBody>
      </p:sp>
      <p:sp>
        <p:nvSpPr>
          <p:cNvPr id="4" name="TextBox 3">
            <a:extLst>
              <a:ext uri="{FF2B5EF4-FFF2-40B4-BE49-F238E27FC236}">
                <a16:creationId xmlns:a16="http://schemas.microsoft.com/office/drawing/2014/main" id="{244F1FDE-A03B-300F-C3B3-1C4E8B7FE891}"/>
              </a:ext>
              <a:ext uri="{C183D7F6-B498-43B3-948B-1728B52AA6E4}">
                <adec:decorative xmlns:adec="http://schemas.microsoft.com/office/drawing/2017/decorative" val="1"/>
              </a:ext>
            </a:extLst>
          </p:cNvPr>
          <p:cNvSpPr txBox="1"/>
          <p:nvPr userDrawn="1"/>
        </p:nvSpPr>
        <p:spPr>
          <a:xfrm>
            <a:off x="13601668" y="-609600"/>
            <a:ext cx="65" cy="215444"/>
          </a:xfrm>
          <a:prstGeom prst="rect">
            <a:avLst/>
          </a:prstGeom>
          <a:ln w="12700">
            <a:miter lim="400000"/>
          </a:ln>
        </p:spPr>
        <p:txBody>
          <a:bodyPr wrap="none" lIns="0" tIns="0" rIns="0" bIns="0" rtlCol="0">
            <a:spAutoFit/>
          </a:bodyPr>
          <a:lstStyle/>
          <a:p>
            <a:endParaRPr lang="en-US" sz="1400" b="1" dirty="0" err="1">
              <a:latin typeface="+mn-lt"/>
            </a:endParaRPr>
          </a:p>
        </p:txBody>
      </p:sp>
      <p:sp>
        <p:nvSpPr>
          <p:cNvPr id="9" name="Freeform: Shape 8">
            <a:extLst>
              <a:ext uri="{FF2B5EF4-FFF2-40B4-BE49-F238E27FC236}">
                <a16:creationId xmlns:a16="http://schemas.microsoft.com/office/drawing/2014/main" id="{59AC8380-95F4-5BB4-E329-AC6562B437D1}"/>
              </a:ext>
              <a:ext uri="{C183D7F6-B498-43B3-948B-1728B52AA6E4}">
                <adec:decorative xmlns:adec="http://schemas.microsoft.com/office/drawing/2017/decorative" val="1"/>
              </a:ext>
            </a:extLst>
          </p:cNvPr>
          <p:cNvSpPr/>
          <p:nvPr/>
        </p:nvSpPr>
        <p:spPr>
          <a:xfrm>
            <a:off x="1" y="844550"/>
            <a:ext cx="11344273" cy="6008369"/>
          </a:xfrm>
          <a:custGeom>
            <a:avLst/>
            <a:gdLst>
              <a:gd name="csX0" fmla="*/ 0 w 11344273"/>
              <a:gd name="csY0" fmla="*/ 0 h 6008369"/>
              <a:gd name="csX1" fmla="*/ 0 w 11344273"/>
              <a:gd name="csY1" fmla="*/ 139700 h 6008369"/>
              <a:gd name="csX2" fmla="*/ 11204574 w 11344273"/>
              <a:gd name="csY2" fmla="*/ 139700 h 6008369"/>
              <a:gd name="csX3" fmla="*/ 11204574 w 11344273"/>
              <a:gd name="csY3" fmla="*/ 6008370 h 6008369"/>
              <a:gd name="csX4" fmla="*/ 11344274 w 11344273"/>
              <a:gd name="csY4" fmla="*/ 6008370 h 6008369"/>
              <a:gd name="csX5" fmla="*/ 11344274 w 11344273"/>
              <a:gd name="csY5" fmla="*/ 0 h 6008369"/>
              <a:gd name="csX6" fmla="*/ 0 w 11344273"/>
              <a:gd name="csY6" fmla="*/ 0 h 600836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344273" h="6008369">
                <a:moveTo>
                  <a:pt x="0" y="0"/>
                </a:moveTo>
                <a:lnTo>
                  <a:pt x="0" y="139700"/>
                </a:lnTo>
                <a:lnTo>
                  <a:pt x="11204574" y="139700"/>
                </a:lnTo>
                <a:lnTo>
                  <a:pt x="11204574" y="6008370"/>
                </a:lnTo>
                <a:lnTo>
                  <a:pt x="11344274" y="6008370"/>
                </a:lnTo>
                <a:lnTo>
                  <a:pt x="11344274" y="0"/>
                </a:lnTo>
                <a:lnTo>
                  <a:pt x="0" y="0"/>
                </a:lnTo>
                <a:close/>
              </a:path>
            </a:pathLst>
          </a:custGeom>
          <a:solidFill>
            <a:srgbClr val="0069AE"/>
          </a:solidFill>
          <a:ln w="63450" cap="flat">
            <a:noFill/>
            <a:prstDash val="solid"/>
            <a:miter/>
          </a:ln>
        </p:spPr>
        <p:txBody>
          <a:bodyPr/>
          <a:lstStyle/>
          <a:p>
            <a:endParaRPr lang="en-US" dirty="0">
              <a:latin typeface="Capital Group Sans" panose="02000503000000020004" pitchFamily="2" charset="0"/>
            </a:endParaRPr>
          </a:p>
        </p:txBody>
      </p:sp>
      <p:sp>
        <p:nvSpPr>
          <p:cNvPr id="10" name="Freeform: Shape 9">
            <a:extLst>
              <a:ext uri="{FF2B5EF4-FFF2-40B4-BE49-F238E27FC236}">
                <a16:creationId xmlns:a16="http://schemas.microsoft.com/office/drawing/2014/main" id="{4132790B-DBF7-3199-27B3-51A00C8B69D3}"/>
              </a:ext>
              <a:ext uri="{C183D7F6-B498-43B3-948B-1728B52AA6E4}">
                <adec:decorative xmlns:adec="http://schemas.microsoft.com/office/drawing/2017/decorative" val="1"/>
              </a:ext>
            </a:extLst>
          </p:cNvPr>
          <p:cNvSpPr/>
          <p:nvPr/>
        </p:nvSpPr>
        <p:spPr>
          <a:xfrm>
            <a:off x="6201410" y="0"/>
            <a:ext cx="5990589" cy="5987415"/>
          </a:xfrm>
          <a:custGeom>
            <a:avLst/>
            <a:gdLst>
              <a:gd name="csX0" fmla="*/ 0 w 5990589"/>
              <a:gd name="csY0" fmla="*/ 0 h 5987415"/>
              <a:gd name="csX1" fmla="*/ 0 w 5990589"/>
              <a:gd name="csY1" fmla="*/ 5987415 h 5987415"/>
              <a:gd name="csX2" fmla="*/ 5990590 w 5990589"/>
              <a:gd name="csY2" fmla="*/ 5987415 h 5987415"/>
              <a:gd name="csX3" fmla="*/ 5990590 w 5990589"/>
              <a:gd name="csY3" fmla="*/ 5847715 h 5987415"/>
              <a:gd name="csX4" fmla="*/ 139700 w 5990589"/>
              <a:gd name="csY4" fmla="*/ 5847715 h 5987415"/>
              <a:gd name="csX5" fmla="*/ 139700 w 5990589"/>
              <a:gd name="csY5" fmla="*/ 0 h 5987415"/>
              <a:gd name="csX6" fmla="*/ 0 w 5990589"/>
              <a:gd name="csY6" fmla="*/ 0 h 598741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990589" h="5987415">
                <a:moveTo>
                  <a:pt x="0" y="0"/>
                </a:moveTo>
                <a:lnTo>
                  <a:pt x="0" y="5987415"/>
                </a:lnTo>
                <a:lnTo>
                  <a:pt x="5990590" y="5987415"/>
                </a:lnTo>
                <a:lnTo>
                  <a:pt x="5990590" y="5847715"/>
                </a:lnTo>
                <a:lnTo>
                  <a:pt x="139700" y="5847715"/>
                </a:lnTo>
                <a:lnTo>
                  <a:pt x="139700" y="0"/>
                </a:lnTo>
                <a:lnTo>
                  <a:pt x="0" y="0"/>
                </a:lnTo>
                <a:close/>
              </a:path>
            </a:pathLst>
          </a:custGeom>
          <a:solidFill>
            <a:srgbClr val="0069AE"/>
          </a:solidFill>
          <a:ln w="63450" cap="flat">
            <a:noFill/>
            <a:prstDash val="solid"/>
            <a:miter/>
          </a:ln>
        </p:spPr>
        <p:txBody>
          <a:bodyPr/>
          <a:lstStyle/>
          <a:p>
            <a:endParaRPr lang="en-US" dirty="0">
              <a:latin typeface="Capital Group Sans" panose="02000503000000020004" pitchFamily="2" charset="0"/>
            </a:endParaRPr>
          </a:p>
        </p:txBody>
      </p:sp>
      <p:sp>
        <p:nvSpPr>
          <p:cNvPr id="8" name="Rectangle 7">
            <a:extLst>
              <a:ext uri="{FF2B5EF4-FFF2-40B4-BE49-F238E27FC236}">
                <a16:creationId xmlns:a16="http://schemas.microsoft.com/office/drawing/2014/main" id="{9BF0E62C-665C-6D19-42D1-3E52E0F0C585}"/>
              </a:ext>
              <a:ext uri="{C183D7F6-B498-43B3-948B-1728B52AA6E4}">
                <adec:decorative xmlns:adec="http://schemas.microsoft.com/office/drawing/2017/decorative" val="1"/>
              </a:ext>
            </a:extLst>
          </p:cNvPr>
          <p:cNvSpPr/>
          <p:nvPr userDrawn="1"/>
        </p:nvSpPr>
        <p:spPr>
          <a:xfrm>
            <a:off x="230558" y="6246908"/>
            <a:ext cx="3388093" cy="279133"/>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sym typeface="Capital Group Sans Regular"/>
            </a:endParaRPr>
          </a:p>
        </p:txBody>
      </p:sp>
      <p:pic>
        <p:nvPicPr>
          <p:cNvPr id="17" name="Picture 16">
            <a:extLst>
              <a:ext uri="{FF2B5EF4-FFF2-40B4-BE49-F238E27FC236}">
                <a16:creationId xmlns:a16="http://schemas.microsoft.com/office/drawing/2014/main" id="{6951147C-B8CF-FD05-618D-CACD10D62EF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l="-1115" r="87811" b="1599"/>
          <a:stretch>
            <a:fillRect/>
          </a:stretch>
        </p:blipFill>
        <p:spPr>
          <a:xfrm>
            <a:off x="5894917" y="224362"/>
            <a:ext cx="1343177" cy="5588000"/>
          </a:xfrm>
          <a:prstGeom prst="rect">
            <a:avLst/>
          </a:prstGeom>
        </p:spPr>
      </p:pic>
    </p:spTree>
    <p:extLst>
      <p:ext uri="{BB962C8B-B14F-4D97-AF65-F5344CB8AC3E}">
        <p14:creationId xmlns:p14="http://schemas.microsoft.com/office/powerpoint/2010/main" val="112288695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1498" y="0"/>
            <a:ext cx="10978421" cy="822960"/>
          </a:xfrm>
        </p:spPr>
        <p:txBody>
          <a:bodyPr/>
          <a:lstStyle>
            <a:lvl1pPr>
              <a:defRPr b="0" i="0">
                <a:solidFill>
                  <a:schemeClr val="accent1"/>
                </a:solidFill>
                <a:latin typeface="Capital Group Sans" panose="02000503000000020004" pitchFamily="2" charset="0"/>
              </a:defRPr>
            </a:lvl1pPr>
          </a:lstStyle>
          <a:p>
            <a:r>
              <a:rPr lang="en-US" dirty="0"/>
              <a:t>CG Brand color palette</a:t>
            </a:r>
          </a:p>
        </p:txBody>
      </p:sp>
      <p:sp>
        <p:nvSpPr>
          <p:cNvPr id="4" name="Slide Number Placeholder 3"/>
          <p:cNvSpPr>
            <a:spLocks noGrp="1"/>
          </p:cNvSpPr>
          <p:nvPr>
            <p:ph type="sldNum" sz="quarter" idx="11"/>
          </p:nvPr>
        </p:nvSpPr>
        <p:spPr/>
        <p:txBody>
          <a:bodyPr/>
          <a:lstStyle>
            <a:lvl1pPr>
              <a:defRPr b="0" i="0">
                <a:latin typeface="Capital Group Sans" panose="02000503000000020004" pitchFamily="2" charset="0"/>
              </a:defRPr>
            </a:lvl1pPr>
          </a:lstStyle>
          <a:p>
            <a:pPr>
              <a:lnSpc>
                <a:spcPct val="110000"/>
              </a:lnSpc>
              <a:spcBef>
                <a:spcPts val="1200"/>
              </a:spcBef>
            </a:pPr>
            <a:fld id="{86CB4B4D-7CA3-9044-876B-883B54F8677D}" type="slidenum">
              <a:rPr lang="en-US" smtClean="0"/>
              <a:pPr>
                <a:lnSpc>
                  <a:spcPct val="110000"/>
                </a:lnSpc>
                <a:spcBef>
                  <a:spcPts val="1200"/>
                </a:spcBef>
              </a:pPr>
              <a:t>‹#›</a:t>
            </a:fld>
            <a:endParaRPr lang="en-US" dirty="0"/>
          </a:p>
        </p:txBody>
      </p:sp>
      <p:sp>
        <p:nvSpPr>
          <p:cNvPr id="7" name="Rectangle 6"/>
          <p:cNvSpPr>
            <a:spLocks noChangeAspect="1"/>
          </p:cNvSpPr>
          <p:nvPr userDrawn="1"/>
        </p:nvSpPr>
        <p:spPr>
          <a:xfrm>
            <a:off x="575770" y="1211714"/>
            <a:ext cx="795528" cy="538609"/>
          </a:xfrm>
          <a:prstGeom prst="rect">
            <a:avLst/>
          </a:prstGeom>
          <a:solidFill>
            <a:srgbClr val="005F9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8" name="Rectangle 7"/>
          <p:cNvSpPr>
            <a:spLocks noChangeAspect="1"/>
          </p:cNvSpPr>
          <p:nvPr userDrawn="1"/>
        </p:nvSpPr>
        <p:spPr>
          <a:xfrm>
            <a:off x="1481333" y="1211714"/>
            <a:ext cx="795528" cy="538609"/>
          </a:xfrm>
          <a:prstGeom prst="rect">
            <a:avLst/>
          </a:prstGeom>
          <a:solidFill>
            <a:srgbClr val="009CD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9" name="Rectangle 8"/>
          <p:cNvSpPr>
            <a:spLocks noChangeAspect="1"/>
          </p:cNvSpPr>
          <p:nvPr userDrawn="1"/>
        </p:nvSpPr>
        <p:spPr>
          <a:xfrm>
            <a:off x="2408496" y="1211714"/>
            <a:ext cx="795528" cy="538609"/>
          </a:xfrm>
          <a:prstGeom prst="rect">
            <a:avLst/>
          </a:prstGeom>
          <a:solidFill>
            <a:srgbClr val="00AEA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10" name="Rectangle 9"/>
          <p:cNvSpPr>
            <a:spLocks noChangeAspect="1"/>
          </p:cNvSpPr>
          <p:nvPr userDrawn="1"/>
        </p:nvSpPr>
        <p:spPr>
          <a:xfrm>
            <a:off x="3317372" y="1211714"/>
            <a:ext cx="795528" cy="538609"/>
          </a:xfrm>
          <a:prstGeom prst="rect">
            <a:avLst/>
          </a:prstGeom>
          <a:solidFill>
            <a:srgbClr val="B4257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11" name="TextBox 10"/>
          <p:cNvSpPr txBox="1"/>
          <p:nvPr userDrawn="1"/>
        </p:nvSpPr>
        <p:spPr>
          <a:xfrm>
            <a:off x="575770" y="17585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Sapphire</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95 / 158</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12" name="TextBox 11"/>
          <p:cNvSpPr txBox="1"/>
          <p:nvPr userDrawn="1"/>
        </p:nvSpPr>
        <p:spPr>
          <a:xfrm>
            <a:off x="1481333" y="17585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Ocean</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156 / 220</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13" name="TextBox 12"/>
          <p:cNvSpPr txBox="1"/>
          <p:nvPr userDrawn="1"/>
        </p:nvSpPr>
        <p:spPr>
          <a:xfrm>
            <a:off x="2408496" y="17585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Turquoise</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174 / 169</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15" name="TextBox 14"/>
          <p:cNvSpPr txBox="1"/>
          <p:nvPr userDrawn="1"/>
        </p:nvSpPr>
        <p:spPr>
          <a:xfrm>
            <a:off x="3317372" y="1758555"/>
            <a:ext cx="822962"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Raspberry</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180 / 37 / 115</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17" name="Rectangle 16"/>
          <p:cNvSpPr>
            <a:spLocks noChangeAspect="1"/>
          </p:cNvSpPr>
          <p:nvPr userDrawn="1"/>
        </p:nvSpPr>
        <p:spPr>
          <a:xfrm>
            <a:off x="575770" y="2506371"/>
            <a:ext cx="795528" cy="538609"/>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18" name="Rectangle 17"/>
          <p:cNvSpPr>
            <a:spLocks noChangeAspect="1"/>
          </p:cNvSpPr>
          <p:nvPr userDrawn="1"/>
        </p:nvSpPr>
        <p:spPr>
          <a:xfrm>
            <a:off x="1481333" y="2506371"/>
            <a:ext cx="795528" cy="538609"/>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19" name="Rectangle 18"/>
          <p:cNvSpPr>
            <a:spLocks noChangeAspect="1"/>
          </p:cNvSpPr>
          <p:nvPr userDrawn="1"/>
        </p:nvSpPr>
        <p:spPr>
          <a:xfrm>
            <a:off x="2408496" y="2506371"/>
            <a:ext cx="795528" cy="538609"/>
          </a:xfrm>
          <a:prstGeom prst="rect">
            <a:avLst/>
          </a:prstGeom>
          <a:solidFill>
            <a:srgbClr val="BEB7B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20" name="Rectangle 19"/>
          <p:cNvSpPr>
            <a:spLocks noChangeAspect="1"/>
          </p:cNvSpPr>
          <p:nvPr userDrawn="1"/>
        </p:nvSpPr>
        <p:spPr>
          <a:xfrm>
            <a:off x="3317372" y="2506371"/>
            <a:ext cx="795528" cy="538609"/>
          </a:xfrm>
          <a:prstGeom prst="rect">
            <a:avLst/>
          </a:prstGeom>
          <a:solidFill>
            <a:srgbClr val="A39E9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21" name="Rectangle 20"/>
          <p:cNvSpPr>
            <a:spLocks noChangeAspect="1"/>
          </p:cNvSpPr>
          <p:nvPr userDrawn="1"/>
        </p:nvSpPr>
        <p:spPr>
          <a:xfrm>
            <a:off x="4250582" y="2506371"/>
            <a:ext cx="795528" cy="538609"/>
          </a:xfrm>
          <a:prstGeom prst="rect">
            <a:avLst/>
          </a:prstGeom>
          <a:solidFill>
            <a:srgbClr val="7D726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22" name="Rectangle 21"/>
          <p:cNvSpPr>
            <a:spLocks noChangeAspect="1"/>
          </p:cNvSpPr>
          <p:nvPr userDrawn="1"/>
        </p:nvSpPr>
        <p:spPr>
          <a:xfrm>
            <a:off x="5157585" y="2506371"/>
            <a:ext cx="795528" cy="538609"/>
          </a:xfrm>
          <a:prstGeom prst="rect">
            <a:avLst/>
          </a:prstGeom>
          <a:solidFill>
            <a:srgbClr val="63544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23" name="Rectangle 22"/>
          <p:cNvSpPr>
            <a:spLocks noChangeAspect="1"/>
          </p:cNvSpPr>
          <p:nvPr userDrawn="1"/>
        </p:nvSpPr>
        <p:spPr>
          <a:xfrm>
            <a:off x="6073948" y="2506371"/>
            <a:ext cx="795528" cy="538609"/>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24" name="TextBox 23"/>
          <p:cNvSpPr txBox="1"/>
          <p:nvPr userDrawn="1"/>
        </p:nvSpPr>
        <p:spPr>
          <a:xfrm>
            <a:off x="575770"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Neutral 1</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227 / 225 / 220</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25" name="TextBox 24"/>
          <p:cNvSpPr txBox="1"/>
          <p:nvPr userDrawn="1"/>
        </p:nvSpPr>
        <p:spPr>
          <a:xfrm>
            <a:off x="1481333"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Neutral 2</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213/ 208 / 202</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26" name="TextBox 25"/>
          <p:cNvSpPr txBox="1"/>
          <p:nvPr userDrawn="1"/>
        </p:nvSpPr>
        <p:spPr>
          <a:xfrm>
            <a:off x="2408496"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Neutral 3</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190 / 183 / 179</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27" name="TextBox 26"/>
          <p:cNvSpPr txBox="1"/>
          <p:nvPr userDrawn="1"/>
        </p:nvSpPr>
        <p:spPr>
          <a:xfrm>
            <a:off x="3317372"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Neutral 4</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163 / 158 / 153</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28" name="TextBox 27"/>
          <p:cNvSpPr txBox="1"/>
          <p:nvPr userDrawn="1"/>
        </p:nvSpPr>
        <p:spPr>
          <a:xfrm>
            <a:off x="4250582"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Neutral 5</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125 / 114 / 109</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29" name="TextBox 28"/>
          <p:cNvSpPr txBox="1"/>
          <p:nvPr userDrawn="1"/>
        </p:nvSpPr>
        <p:spPr>
          <a:xfrm>
            <a:off x="5157585"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Neutral 6</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99 / 84 / 79</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30" name="TextBox 29"/>
          <p:cNvSpPr txBox="1"/>
          <p:nvPr userDrawn="1"/>
        </p:nvSpPr>
        <p:spPr>
          <a:xfrm>
            <a:off x="6073948" y="3061601"/>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Neutral 7</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85 / 71 / 66</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31" name="Rectangle 30"/>
          <p:cNvSpPr>
            <a:spLocks noChangeAspect="1"/>
          </p:cNvSpPr>
          <p:nvPr userDrawn="1"/>
        </p:nvSpPr>
        <p:spPr>
          <a:xfrm>
            <a:off x="1481333" y="3800725"/>
            <a:ext cx="795528" cy="538609"/>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32" name="Rectangle 31"/>
          <p:cNvSpPr>
            <a:spLocks noChangeAspect="1"/>
          </p:cNvSpPr>
          <p:nvPr userDrawn="1"/>
        </p:nvSpPr>
        <p:spPr>
          <a:xfrm>
            <a:off x="3317372" y="3800725"/>
            <a:ext cx="795528" cy="538609"/>
          </a:xfrm>
          <a:prstGeom prst="rect">
            <a:avLst/>
          </a:prstGeom>
          <a:solidFill>
            <a:srgbClr val="7BD0E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33" name="Rectangle 32"/>
          <p:cNvSpPr>
            <a:spLocks noChangeAspect="1"/>
          </p:cNvSpPr>
          <p:nvPr userDrawn="1"/>
        </p:nvSpPr>
        <p:spPr>
          <a:xfrm>
            <a:off x="6073948" y="3800725"/>
            <a:ext cx="795528" cy="538609"/>
          </a:xfrm>
          <a:prstGeom prst="rect">
            <a:avLst/>
          </a:prstGeom>
          <a:solidFill>
            <a:srgbClr val="004C4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35" name="TextBox 34"/>
          <p:cNvSpPr txBox="1"/>
          <p:nvPr userDrawn="1"/>
        </p:nvSpPr>
        <p:spPr>
          <a:xfrm>
            <a:off x="1496081" y="43559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Sapphire</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95 / 158</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36" name="TextBox 35"/>
          <p:cNvSpPr txBox="1"/>
          <p:nvPr userDrawn="1"/>
        </p:nvSpPr>
        <p:spPr>
          <a:xfrm>
            <a:off x="3317372" y="4353881"/>
            <a:ext cx="837127"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Light Ocean </a:t>
            </a:r>
            <a:r>
              <a:rPr lang="en-US" sz="900" b="0" i="0" dirty="0">
                <a:latin typeface="Capital Group Sans" panose="02000503000000020004" pitchFamily="2" charset="0"/>
              </a:rPr>
              <a:t>123 / 208 / 226</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37" name="TextBox 36"/>
          <p:cNvSpPr txBox="1"/>
          <p:nvPr userDrawn="1"/>
        </p:nvSpPr>
        <p:spPr>
          <a:xfrm>
            <a:off x="6073948" y="4355955"/>
            <a:ext cx="795528"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Dark Turquoise 2</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76 / 70</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39" name="Rectangle 38"/>
          <p:cNvSpPr>
            <a:spLocks noChangeAspect="1"/>
          </p:cNvSpPr>
          <p:nvPr userDrawn="1"/>
        </p:nvSpPr>
        <p:spPr>
          <a:xfrm>
            <a:off x="575770" y="3800725"/>
            <a:ext cx="795528" cy="538609"/>
          </a:xfrm>
          <a:prstGeom prst="rect">
            <a:avLst/>
          </a:prstGeom>
          <a:solidFill>
            <a:srgbClr val="0A326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40" name="TextBox 39"/>
          <p:cNvSpPr txBox="1"/>
          <p:nvPr userDrawn="1"/>
        </p:nvSpPr>
        <p:spPr>
          <a:xfrm>
            <a:off x="575769" y="4354295"/>
            <a:ext cx="731291" cy="3574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Dark Sapphire</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10 / 50 / 102</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41" name="Rectangle 40"/>
          <p:cNvSpPr>
            <a:spLocks noChangeAspect="1"/>
          </p:cNvSpPr>
          <p:nvPr userDrawn="1"/>
        </p:nvSpPr>
        <p:spPr>
          <a:xfrm>
            <a:off x="2408496" y="3800725"/>
            <a:ext cx="795528" cy="538609"/>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42" name="TextBox 41"/>
          <p:cNvSpPr txBox="1"/>
          <p:nvPr userDrawn="1"/>
        </p:nvSpPr>
        <p:spPr>
          <a:xfrm>
            <a:off x="2408496" y="43559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Ocean</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156 / 220</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43" name="Rectangle 42"/>
          <p:cNvSpPr>
            <a:spLocks noChangeAspect="1"/>
          </p:cNvSpPr>
          <p:nvPr userDrawn="1"/>
        </p:nvSpPr>
        <p:spPr>
          <a:xfrm>
            <a:off x="5157585" y="3800725"/>
            <a:ext cx="795528" cy="538609"/>
          </a:xfrm>
          <a:prstGeom prst="rect">
            <a:avLst/>
          </a:prstGeom>
          <a:solidFill>
            <a:srgbClr val="008E7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44" name="TextBox 43"/>
          <p:cNvSpPr txBox="1"/>
          <p:nvPr userDrawn="1"/>
        </p:nvSpPr>
        <p:spPr>
          <a:xfrm>
            <a:off x="5157585" y="4355955"/>
            <a:ext cx="795528"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Dark Turquoise 1</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142 / 119</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45" name="Rectangle 44"/>
          <p:cNvSpPr>
            <a:spLocks noChangeAspect="1"/>
          </p:cNvSpPr>
          <p:nvPr userDrawn="1"/>
        </p:nvSpPr>
        <p:spPr>
          <a:xfrm>
            <a:off x="4241222" y="3800725"/>
            <a:ext cx="795528" cy="538609"/>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46" name="TextBox 45"/>
          <p:cNvSpPr txBox="1"/>
          <p:nvPr userDrawn="1"/>
        </p:nvSpPr>
        <p:spPr>
          <a:xfrm>
            <a:off x="4246393" y="4355955"/>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Turquoise</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174 / 169</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47" name="Rectangle 46"/>
          <p:cNvSpPr>
            <a:spLocks noChangeAspect="1"/>
          </p:cNvSpPr>
          <p:nvPr userDrawn="1"/>
        </p:nvSpPr>
        <p:spPr>
          <a:xfrm>
            <a:off x="6990311" y="3800725"/>
            <a:ext cx="795528" cy="538609"/>
          </a:xfrm>
          <a:prstGeom prst="rect">
            <a:avLst/>
          </a:prstGeom>
          <a:solidFill>
            <a:srgbClr val="76215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48" name="TextBox 47"/>
          <p:cNvSpPr txBox="1"/>
          <p:nvPr userDrawn="1"/>
        </p:nvSpPr>
        <p:spPr>
          <a:xfrm>
            <a:off x="6990311" y="4355955"/>
            <a:ext cx="822962"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Dark Raspberry 1</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118 / 33 / 87</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49" name="Rectangle 48"/>
          <p:cNvSpPr>
            <a:spLocks noChangeAspect="1"/>
          </p:cNvSpPr>
          <p:nvPr userDrawn="1"/>
        </p:nvSpPr>
        <p:spPr>
          <a:xfrm>
            <a:off x="7906674" y="3800725"/>
            <a:ext cx="795528" cy="538609"/>
          </a:xfrm>
          <a:prstGeom prst="rect">
            <a:avLst/>
          </a:prstGeom>
          <a:solidFill>
            <a:srgbClr val="532A4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50" name="TextBox 49"/>
          <p:cNvSpPr txBox="1"/>
          <p:nvPr userDrawn="1"/>
        </p:nvSpPr>
        <p:spPr>
          <a:xfrm>
            <a:off x="7906674" y="4355955"/>
            <a:ext cx="822962"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Dark Raspberry 2</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83 / 42 / 69</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51" name="Rectangle 50"/>
          <p:cNvSpPr>
            <a:spLocks noChangeAspect="1"/>
          </p:cNvSpPr>
          <p:nvPr userDrawn="1"/>
        </p:nvSpPr>
        <p:spPr>
          <a:xfrm>
            <a:off x="8823037" y="3800725"/>
            <a:ext cx="795528" cy="538609"/>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52" name="TextBox 51"/>
          <p:cNvSpPr txBox="1"/>
          <p:nvPr userDrawn="1"/>
        </p:nvSpPr>
        <p:spPr>
          <a:xfrm>
            <a:off x="8823037" y="4355955"/>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Neutral 7</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85 / 71 / 66</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53" name="Rectangle 52"/>
          <p:cNvSpPr>
            <a:spLocks noChangeAspect="1"/>
          </p:cNvSpPr>
          <p:nvPr userDrawn="1"/>
        </p:nvSpPr>
        <p:spPr>
          <a:xfrm>
            <a:off x="10655765" y="3800725"/>
            <a:ext cx="795528" cy="538609"/>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54" name="TextBox 53"/>
          <p:cNvSpPr txBox="1"/>
          <p:nvPr userDrawn="1"/>
        </p:nvSpPr>
        <p:spPr>
          <a:xfrm>
            <a:off x="10655765" y="4355955"/>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Neutral 2</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213/ 208 / 202</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63" name="TextBox 62"/>
          <p:cNvSpPr txBox="1"/>
          <p:nvPr userDrawn="1"/>
        </p:nvSpPr>
        <p:spPr>
          <a:xfrm>
            <a:off x="575770" y="1022522"/>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0" i="0" u="none" strike="noStrike" cap="none" spc="0" normalizeH="0" baseline="0" dirty="0">
                <a:ln>
                  <a:noFill/>
                </a:ln>
                <a:solidFill>
                  <a:srgbClr val="000000"/>
                </a:solidFill>
                <a:effectLst/>
                <a:uFillTx/>
                <a:latin typeface="Capital Group Sans" panose="02000503000000020004" pitchFamily="2" charset="0"/>
                <a:sym typeface="Capital Group Sans"/>
              </a:rPr>
              <a:t>Core </a:t>
            </a:r>
            <a:r>
              <a:rPr kumimoji="0" lang="en-US" sz="1100" b="0" i="0" u="none" strike="noStrike" cap="none" spc="0" normalizeH="0" dirty="0">
                <a:ln>
                  <a:noFill/>
                </a:ln>
                <a:solidFill>
                  <a:srgbClr val="000000"/>
                </a:solidFill>
                <a:effectLst/>
                <a:uFillTx/>
                <a:latin typeface="Capital Group Sans" panose="02000503000000020004" pitchFamily="2" charset="0"/>
                <a:sym typeface="Capital Group Sans"/>
              </a:rPr>
              <a:t>palette</a:t>
            </a:r>
            <a:endParaRPr kumimoji="0" lang="en-US" sz="11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64" name="TextBox 63"/>
          <p:cNvSpPr txBox="1"/>
          <p:nvPr userDrawn="1"/>
        </p:nvSpPr>
        <p:spPr>
          <a:xfrm>
            <a:off x="575770" y="2313140"/>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0" i="0" u="none" strike="noStrike" cap="none" spc="0" normalizeH="0" baseline="0" dirty="0">
                <a:ln>
                  <a:noFill/>
                </a:ln>
                <a:solidFill>
                  <a:srgbClr val="000000"/>
                </a:solidFill>
                <a:effectLst/>
                <a:uFillTx/>
                <a:latin typeface="Capital Group Sans" panose="02000503000000020004" pitchFamily="2" charset="0"/>
                <a:sym typeface="Capital Group Sans"/>
              </a:rPr>
              <a:t>Neutral </a:t>
            </a:r>
            <a:r>
              <a:rPr kumimoji="0" lang="en-US" sz="1100" b="0" i="0" u="none" strike="noStrike" cap="none" spc="0" normalizeH="0" dirty="0">
                <a:ln>
                  <a:noFill/>
                </a:ln>
                <a:solidFill>
                  <a:srgbClr val="000000"/>
                </a:solidFill>
                <a:effectLst/>
                <a:uFillTx/>
                <a:latin typeface="Capital Group Sans" panose="02000503000000020004" pitchFamily="2" charset="0"/>
                <a:sym typeface="Capital Group Sans"/>
              </a:rPr>
              <a:t>palette</a:t>
            </a:r>
            <a:endParaRPr kumimoji="0" lang="en-US" sz="11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65" name="TextBox 64"/>
          <p:cNvSpPr txBox="1"/>
          <p:nvPr userDrawn="1"/>
        </p:nvSpPr>
        <p:spPr>
          <a:xfrm>
            <a:off x="575770" y="3599406"/>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0" i="0" u="none" strike="noStrike" cap="none" spc="0" normalizeH="0" baseline="0" dirty="0">
                <a:ln>
                  <a:noFill/>
                </a:ln>
                <a:solidFill>
                  <a:srgbClr val="000000"/>
                </a:solidFill>
                <a:effectLst/>
                <a:uFillTx/>
                <a:latin typeface="Capital Group Sans" panose="02000503000000020004" pitchFamily="2" charset="0"/>
                <a:sym typeface="Capital Group Sans"/>
              </a:rPr>
              <a:t>Informational </a:t>
            </a:r>
            <a:r>
              <a:rPr kumimoji="0" lang="en-US" sz="1100" b="0" i="0" u="none" strike="noStrike" cap="none" spc="0" normalizeH="0" dirty="0">
                <a:ln>
                  <a:noFill/>
                </a:ln>
                <a:solidFill>
                  <a:srgbClr val="000000"/>
                </a:solidFill>
                <a:effectLst/>
                <a:uFillTx/>
                <a:latin typeface="Capital Group Sans" panose="02000503000000020004" pitchFamily="2" charset="0"/>
                <a:sym typeface="Capital Group Sans"/>
              </a:rPr>
              <a:t>palette</a:t>
            </a:r>
            <a:endParaRPr kumimoji="0" lang="en-US" sz="11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67" name="Rectangle 66"/>
          <p:cNvSpPr>
            <a:spLocks noChangeAspect="1"/>
          </p:cNvSpPr>
          <p:nvPr userDrawn="1"/>
        </p:nvSpPr>
        <p:spPr>
          <a:xfrm>
            <a:off x="9735674" y="3800725"/>
            <a:ext cx="795528" cy="538609"/>
          </a:xfrm>
          <a:prstGeom prst="rect">
            <a:avLst/>
          </a:prstGeom>
          <a:solidFill>
            <a:srgbClr val="A39E9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68" name="TextBox 67"/>
          <p:cNvSpPr txBox="1"/>
          <p:nvPr userDrawn="1"/>
        </p:nvSpPr>
        <p:spPr>
          <a:xfrm>
            <a:off x="9735674" y="4355955"/>
            <a:ext cx="916149"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Neutral 4</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163 / 158 / 153</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69" name="Rectangle 68"/>
          <p:cNvSpPr>
            <a:spLocks noChangeAspect="1"/>
          </p:cNvSpPr>
          <p:nvPr userDrawn="1"/>
        </p:nvSpPr>
        <p:spPr>
          <a:xfrm>
            <a:off x="10651823" y="1228039"/>
            <a:ext cx="795528" cy="538609"/>
          </a:xfrm>
          <a:prstGeom prst="rect">
            <a:avLst/>
          </a:prstGeom>
          <a:solidFill>
            <a:srgbClr val="D4194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70" name="TextBox 69"/>
          <p:cNvSpPr txBox="1"/>
          <p:nvPr userDrawn="1"/>
        </p:nvSpPr>
        <p:spPr>
          <a:xfrm>
            <a:off x="10651823" y="1820139"/>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Alert Red</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212 / 25 / 67</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55" name="Rectangle 54"/>
          <p:cNvSpPr>
            <a:spLocks noChangeAspect="1"/>
          </p:cNvSpPr>
          <p:nvPr userDrawn="1"/>
        </p:nvSpPr>
        <p:spPr>
          <a:xfrm>
            <a:off x="7017745" y="2506371"/>
            <a:ext cx="795528" cy="53860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56" name="TextBox 55"/>
          <p:cNvSpPr txBox="1"/>
          <p:nvPr userDrawn="1"/>
        </p:nvSpPr>
        <p:spPr>
          <a:xfrm>
            <a:off x="7017745" y="3050018"/>
            <a:ext cx="916149" cy="1538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Black</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57" name="Rectangle 56"/>
          <p:cNvSpPr>
            <a:spLocks noChangeAspect="1"/>
          </p:cNvSpPr>
          <p:nvPr userDrawn="1"/>
        </p:nvSpPr>
        <p:spPr>
          <a:xfrm>
            <a:off x="1944972" y="5225545"/>
            <a:ext cx="795528" cy="538609"/>
          </a:xfrm>
          <a:prstGeom prst="rect">
            <a:avLst/>
          </a:prstGeom>
          <a:solidFill>
            <a:srgbClr val="0057B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58" name="Rectangle 57"/>
          <p:cNvSpPr>
            <a:spLocks noChangeAspect="1"/>
          </p:cNvSpPr>
          <p:nvPr userDrawn="1"/>
        </p:nvSpPr>
        <p:spPr>
          <a:xfrm>
            <a:off x="4321492" y="5225545"/>
            <a:ext cx="795528" cy="538609"/>
          </a:xfrm>
          <a:prstGeom prst="rect">
            <a:avLst/>
          </a:prstGeom>
          <a:solidFill>
            <a:srgbClr val="2DCCD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59" name="Rectangle 58"/>
          <p:cNvSpPr>
            <a:spLocks noChangeAspect="1"/>
          </p:cNvSpPr>
          <p:nvPr userDrawn="1"/>
        </p:nvSpPr>
        <p:spPr>
          <a:xfrm>
            <a:off x="7933894" y="5225545"/>
            <a:ext cx="795528" cy="538609"/>
          </a:xfrm>
          <a:prstGeom prst="rect">
            <a:avLst/>
          </a:prstGeom>
          <a:solidFill>
            <a:srgbClr val="ACA39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60" name="TextBox 59"/>
          <p:cNvSpPr txBox="1"/>
          <p:nvPr userDrawn="1"/>
        </p:nvSpPr>
        <p:spPr>
          <a:xfrm>
            <a:off x="1944972" y="5778701"/>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Growth-and-income funds</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87 / 184</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61" name="TextBox 60"/>
          <p:cNvSpPr txBox="1"/>
          <p:nvPr userDrawn="1"/>
        </p:nvSpPr>
        <p:spPr>
          <a:xfrm>
            <a:off x="4321492" y="5778701"/>
            <a:ext cx="837127"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Balanced funds</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45 / 204 / 211</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62" name="TextBox 61"/>
          <p:cNvSpPr txBox="1"/>
          <p:nvPr userDrawn="1"/>
        </p:nvSpPr>
        <p:spPr>
          <a:xfrm>
            <a:off x="7933894" y="5778701"/>
            <a:ext cx="1009764"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Money market </a:t>
            </a:r>
            <a:br>
              <a:rPr lang="en-US" sz="1000" b="0" i="0" dirty="0">
                <a:latin typeface="Capital Group Sans" panose="02000503000000020004" pitchFamily="2" charset="0"/>
              </a:rPr>
            </a:br>
            <a:r>
              <a:rPr lang="en-US" sz="1000" b="0" i="0" dirty="0">
                <a:latin typeface="Capital Group Sans" panose="02000503000000020004" pitchFamily="2" charset="0"/>
              </a:rPr>
              <a:t>fund</a:t>
            </a:r>
            <a:r>
              <a:rPr lang="en-US" sz="1000" b="0" i="0" baseline="0" dirty="0">
                <a:latin typeface="Capital Group Sans" panose="02000503000000020004" pitchFamily="2" charset="0"/>
              </a:rPr>
              <a:t> </a:t>
            </a:r>
            <a:r>
              <a:rPr lang="en-US" sz="1000" b="0" i="0" dirty="0">
                <a:latin typeface="Capital Group Sans" panose="02000503000000020004" pitchFamily="2" charset="0"/>
              </a:rPr>
              <a:t>(Neutral 4)</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172 / 163 / 154</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66" name="Rectangle 65"/>
          <p:cNvSpPr>
            <a:spLocks noChangeAspect="1"/>
          </p:cNvSpPr>
          <p:nvPr userDrawn="1"/>
        </p:nvSpPr>
        <p:spPr>
          <a:xfrm>
            <a:off x="575770" y="5225545"/>
            <a:ext cx="795528" cy="538609"/>
          </a:xfrm>
          <a:prstGeom prst="rect">
            <a:avLst/>
          </a:prstGeom>
          <a:solidFill>
            <a:srgbClr val="002D7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71" name="TextBox 70"/>
          <p:cNvSpPr txBox="1"/>
          <p:nvPr userDrawn="1"/>
        </p:nvSpPr>
        <p:spPr>
          <a:xfrm>
            <a:off x="575769" y="5778701"/>
            <a:ext cx="731291"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Growth funds</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45 / 114</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72" name="Rectangle 71"/>
          <p:cNvSpPr>
            <a:spLocks noChangeAspect="1"/>
          </p:cNvSpPr>
          <p:nvPr userDrawn="1"/>
        </p:nvSpPr>
        <p:spPr>
          <a:xfrm>
            <a:off x="3098298" y="5225545"/>
            <a:ext cx="795528" cy="538609"/>
          </a:xfrm>
          <a:prstGeom prst="rect">
            <a:avLst/>
          </a:prstGeom>
          <a:solidFill>
            <a:srgbClr val="008E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73" name="TextBox 72"/>
          <p:cNvSpPr txBox="1"/>
          <p:nvPr userDrawn="1"/>
        </p:nvSpPr>
        <p:spPr>
          <a:xfrm>
            <a:off x="3098298" y="5778701"/>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Equity-income funds</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142 / 170</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74" name="Rectangle 73"/>
          <p:cNvSpPr>
            <a:spLocks noChangeAspect="1"/>
          </p:cNvSpPr>
          <p:nvPr userDrawn="1"/>
        </p:nvSpPr>
        <p:spPr>
          <a:xfrm>
            <a:off x="6707345" y="5225545"/>
            <a:ext cx="795528" cy="538609"/>
          </a:xfrm>
          <a:prstGeom prst="rect">
            <a:avLst/>
          </a:prstGeom>
          <a:solidFill>
            <a:srgbClr val="006C5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75" name="TextBox 74"/>
          <p:cNvSpPr txBox="1"/>
          <p:nvPr userDrawn="1"/>
        </p:nvSpPr>
        <p:spPr>
          <a:xfrm>
            <a:off x="6707344" y="5778701"/>
            <a:ext cx="1031162"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Tax-exempt bond funds</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108 / 91</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76" name="Rectangle 75"/>
          <p:cNvSpPr>
            <a:spLocks noChangeAspect="1"/>
          </p:cNvSpPr>
          <p:nvPr userDrawn="1"/>
        </p:nvSpPr>
        <p:spPr>
          <a:xfrm>
            <a:off x="5509791" y="5225545"/>
            <a:ext cx="795528" cy="538609"/>
          </a:xfrm>
          <a:prstGeom prst="rect">
            <a:avLst/>
          </a:prstGeom>
          <a:solidFill>
            <a:srgbClr val="00965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77" name="TextBox 76"/>
          <p:cNvSpPr txBox="1"/>
          <p:nvPr userDrawn="1"/>
        </p:nvSpPr>
        <p:spPr>
          <a:xfrm>
            <a:off x="5514962" y="5778701"/>
            <a:ext cx="795528"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Taxable bond funds</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150 / 94</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78" name="Rectangle 77"/>
          <p:cNvSpPr>
            <a:spLocks noChangeAspect="1"/>
          </p:cNvSpPr>
          <p:nvPr userDrawn="1"/>
        </p:nvSpPr>
        <p:spPr>
          <a:xfrm>
            <a:off x="9154835" y="5225545"/>
            <a:ext cx="795528" cy="538609"/>
          </a:xfrm>
          <a:prstGeom prst="rect">
            <a:avLst/>
          </a:prstGeom>
          <a:solidFill>
            <a:srgbClr val="7C878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79" name="TextBox 78"/>
          <p:cNvSpPr txBox="1"/>
          <p:nvPr userDrawn="1"/>
        </p:nvSpPr>
        <p:spPr>
          <a:xfrm>
            <a:off x="9154834" y="5778701"/>
            <a:ext cx="1013910" cy="4462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Fund-of-funds &amp; Asset allocation</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124 / 135 / 142</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86" name="TextBox 85"/>
          <p:cNvSpPr txBox="1"/>
          <p:nvPr userDrawn="1"/>
        </p:nvSpPr>
        <p:spPr>
          <a:xfrm>
            <a:off x="575770" y="5024226"/>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0" i="0" u="none" strike="noStrike" cap="none" spc="0" normalizeH="0" baseline="0" dirty="0">
                <a:ln>
                  <a:noFill/>
                </a:ln>
                <a:solidFill>
                  <a:srgbClr val="000000"/>
                </a:solidFill>
                <a:effectLst/>
                <a:uFillTx/>
                <a:latin typeface="Capital Group Sans" panose="02000503000000020004" pitchFamily="2" charset="0"/>
                <a:sym typeface="Capital Group Sans"/>
              </a:rPr>
              <a:t>Fund objective </a:t>
            </a:r>
            <a:r>
              <a:rPr kumimoji="0" lang="en-US" sz="1100" b="0" i="0" u="none" strike="noStrike" cap="none" spc="0" normalizeH="0" dirty="0">
                <a:ln>
                  <a:noFill/>
                </a:ln>
                <a:solidFill>
                  <a:srgbClr val="000000"/>
                </a:solidFill>
                <a:effectLst/>
                <a:uFillTx/>
                <a:latin typeface="Capital Group Sans" panose="02000503000000020004" pitchFamily="2" charset="0"/>
                <a:sym typeface="Capital Group Sans"/>
              </a:rPr>
              <a:t>palette</a:t>
            </a:r>
            <a:endParaRPr kumimoji="0" lang="en-US" sz="11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143" name="Rectangle 142"/>
          <p:cNvSpPr>
            <a:spLocks noChangeAspect="1"/>
          </p:cNvSpPr>
          <p:nvPr userDrawn="1"/>
        </p:nvSpPr>
        <p:spPr>
          <a:xfrm>
            <a:off x="5223337" y="1211714"/>
            <a:ext cx="795528" cy="538609"/>
          </a:xfrm>
          <a:prstGeom prst="rect">
            <a:avLst/>
          </a:prstGeom>
          <a:solidFill>
            <a:srgbClr val="002B4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144" name="Rectangle 143"/>
          <p:cNvSpPr>
            <a:spLocks noChangeAspect="1"/>
          </p:cNvSpPr>
          <p:nvPr userDrawn="1"/>
        </p:nvSpPr>
        <p:spPr>
          <a:xfrm>
            <a:off x="6328729" y="1211714"/>
            <a:ext cx="795528" cy="538609"/>
          </a:xfrm>
          <a:prstGeom prst="rect">
            <a:avLst/>
          </a:prstGeom>
          <a:solidFill>
            <a:srgbClr val="AE7A6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145" name="Rectangle 144"/>
          <p:cNvSpPr>
            <a:spLocks noChangeAspect="1"/>
          </p:cNvSpPr>
          <p:nvPr userDrawn="1"/>
        </p:nvSpPr>
        <p:spPr>
          <a:xfrm>
            <a:off x="7429968" y="1211714"/>
            <a:ext cx="795528" cy="538609"/>
          </a:xfrm>
          <a:prstGeom prst="rect">
            <a:avLst/>
          </a:prstGeom>
          <a:solidFill>
            <a:srgbClr val="C9AD9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146" name="Rectangle 145"/>
          <p:cNvSpPr>
            <a:spLocks noChangeAspect="1"/>
          </p:cNvSpPr>
          <p:nvPr userDrawn="1"/>
        </p:nvSpPr>
        <p:spPr>
          <a:xfrm>
            <a:off x="8545894" y="1211714"/>
            <a:ext cx="795528" cy="538609"/>
          </a:xfrm>
          <a:prstGeom prst="rect">
            <a:avLst/>
          </a:prstGeom>
          <a:solidFill>
            <a:srgbClr val="764F4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ea typeface="Capital Group Sans"/>
              <a:cs typeface="Capital Group Sans"/>
              <a:sym typeface="Capital Group Sans"/>
            </a:endParaRPr>
          </a:p>
        </p:txBody>
      </p:sp>
      <p:sp>
        <p:nvSpPr>
          <p:cNvPr id="147" name="TextBox 146"/>
          <p:cNvSpPr txBox="1"/>
          <p:nvPr userDrawn="1"/>
        </p:nvSpPr>
        <p:spPr>
          <a:xfrm>
            <a:off x="5223336" y="1758555"/>
            <a:ext cx="963217"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Dark Sapphire</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0 / 43</a:t>
            </a:r>
            <a:r>
              <a:rPr lang="en-US" sz="900" b="0" i="0" baseline="0" dirty="0">
                <a:latin typeface="Capital Group Sans" panose="02000503000000020004" pitchFamily="2" charset="0"/>
              </a:rPr>
              <a:t> </a:t>
            </a:r>
            <a:r>
              <a:rPr lang="en-US" sz="900" b="0" i="0" dirty="0">
                <a:latin typeface="Capital Group Sans" panose="02000503000000020004" pitchFamily="2" charset="0"/>
              </a:rPr>
              <a:t>/ 73</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148" name="TextBox 147"/>
          <p:cNvSpPr txBox="1"/>
          <p:nvPr userDrawn="1"/>
        </p:nvSpPr>
        <p:spPr>
          <a:xfrm>
            <a:off x="6328728" y="1758555"/>
            <a:ext cx="840531"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rPr>
              <a:t>Copper</a:t>
            </a: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174 / 122 / 103</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149" name="TextBox 148"/>
          <p:cNvSpPr txBox="1"/>
          <p:nvPr userDrawn="1"/>
        </p:nvSpPr>
        <p:spPr>
          <a:xfrm>
            <a:off x="7429968" y="1758555"/>
            <a:ext cx="869030"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Light Copper - Digital</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201 / 173 / 156</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150" name="TextBox 149"/>
          <p:cNvSpPr txBox="1"/>
          <p:nvPr userDrawn="1"/>
        </p:nvSpPr>
        <p:spPr>
          <a:xfrm>
            <a:off x="8545894" y="1758555"/>
            <a:ext cx="953794" cy="2923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lang="en-US" sz="1000" b="0" i="0" dirty="0">
                <a:latin typeface="Capital Group Sans" panose="02000503000000020004" pitchFamily="2" charset="0"/>
              </a:rPr>
              <a:t>Dark Copper - Digital</a:t>
            </a:r>
            <a:endParaRPr kumimoji="0" lang="en-US" sz="1000" b="0" i="0" u="none" strike="noStrike" cap="none" spc="0" normalizeH="0" baseline="0" dirty="0">
              <a:ln>
                <a:noFill/>
              </a:ln>
              <a:solidFill>
                <a:srgbClr val="000000"/>
              </a:solidFill>
              <a:effectLst/>
              <a:uFillTx/>
              <a:latin typeface="Capital Group Sans" panose="02000503000000020004" pitchFamily="2" charset="0"/>
              <a:sym typeface="Capital Group Sans"/>
            </a:endParaRPr>
          </a:p>
          <a:p>
            <a:pPr marL="0" marR="0" indent="0" algn="l" defTabSz="457200" rtl="0" fontAlgn="auto" latinLnBrk="0" hangingPunct="0">
              <a:lnSpc>
                <a:spcPct val="100000"/>
              </a:lnSpc>
              <a:spcBef>
                <a:spcPts val="0"/>
              </a:spcBef>
              <a:spcAft>
                <a:spcPts val="0"/>
              </a:spcAft>
              <a:buClrTx/>
              <a:buSzTx/>
              <a:buFontTx/>
              <a:buNone/>
              <a:tabLst/>
            </a:pPr>
            <a:r>
              <a:rPr lang="en-US" sz="900" b="0" i="0" dirty="0">
                <a:latin typeface="Capital Group Sans" panose="02000503000000020004" pitchFamily="2" charset="0"/>
              </a:rPr>
              <a:t>118 / 79 / 71</a:t>
            </a:r>
            <a:endParaRPr kumimoji="0" lang="en-US" sz="9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
        <p:nvSpPr>
          <p:cNvPr id="151" name="TextBox 150"/>
          <p:cNvSpPr txBox="1"/>
          <p:nvPr userDrawn="1"/>
        </p:nvSpPr>
        <p:spPr>
          <a:xfrm>
            <a:off x="5223337" y="1022522"/>
            <a:ext cx="2624528"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100" b="0" i="0" u="none" strike="noStrike" cap="none" spc="0" normalizeH="0" baseline="0" dirty="0">
                <a:ln>
                  <a:noFill/>
                </a:ln>
                <a:solidFill>
                  <a:srgbClr val="000000"/>
                </a:solidFill>
                <a:effectLst/>
                <a:uFillTx/>
                <a:latin typeface="Capital Group Sans" panose="02000503000000020004" pitchFamily="2" charset="0"/>
                <a:sym typeface="Capital Group Sans"/>
              </a:rPr>
              <a:t>Premium </a:t>
            </a:r>
            <a:r>
              <a:rPr kumimoji="0" lang="en-US" sz="1100" b="0" i="0" u="none" strike="noStrike" cap="none" spc="0" normalizeH="0" dirty="0">
                <a:ln>
                  <a:noFill/>
                </a:ln>
                <a:solidFill>
                  <a:srgbClr val="000000"/>
                </a:solidFill>
                <a:effectLst/>
                <a:uFillTx/>
                <a:latin typeface="Capital Group Sans" panose="02000503000000020004" pitchFamily="2" charset="0"/>
                <a:sym typeface="Capital Group Sans"/>
              </a:rPr>
              <a:t>palette</a:t>
            </a:r>
            <a:endParaRPr kumimoji="0" lang="en-US" sz="1100" b="0" i="0" u="none" strike="noStrike" cap="none" spc="0" normalizeH="0" baseline="0" dirty="0">
              <a:ln>
                <a:noFill/>
              </a:ln>
              <a:solidFill>
                <a:srgbClr val="000000"/>
              </a:solidFill>
              <a:effectLst/>
              <a:uFillTx/>
              <a:latin typeface="Capital Group Sans" panose="02000503000000020004" pitchFamily="2" charset="0"/>
              <a:sym typeface="Capital Group Sans"/>
            </a:endParaRPr>
          </a:p>
        </p:txBody>
      </p:sp>
    </p:spTree>
    <p:extLst>
      <p:ext uri="{BB962C8B-B14F-4D97-AF65-F5344CB8AC3E}">
        <p14:creationId xmlns:p14="http://schemas.microsoft.com/office/powerpoint/2010/main" val="350296796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66928" y="2567"/>
            <a:ext cx="11048940" cy="822960"/>
          </a:xfrm>
          <a:prstGeom prst="rect">
            <a:avLst/>
          </a:prstGeom>
          <a:extLst>
            <a:ext uri="{C572A759-6A51-4108-AA02-DFA0A04FC94B}">
              <ma14:wrappingTextBoxFlag xmlns="" xmlns:ma14="http://schemas.microsoft.com/office/mac/drawingml/2011/main" val="1"/>
            </a:ext>
          </a:extLst>
        </p:spPr>
        <p:txBody>
          <a:bodyPr lIns="0" tIns="0" rIns="0" bIns="0" anchor="b" anchorCtr="0"/>
          <a:lstStyle/>
          <a:p>
            <a:pPr lvl="0" fontAlgn="auto" hangingPunct="1"/>
            <a:r>
              <a:rPr dirty="0"/>
              <a:t>Title </a:t>
            </a:r>
            <a:r>
              <a:rPr lang="en-US" dirty="0"/>
              <a:t>t</a:t>
            </a:r>
            <a:r>
              <a:rPr dirty="0"/>
              <a:t>ext</a:t>
            </a:r>
          </a:p>
        </p:txBody>
      </p:sp>
      <p:sp>
        <p:nvSpPr>
          <p:cNvPr id="8" name="Body Level One…"/>
          <p:cNvSpPr txBox="1">
            <a:spLocks noGrp="1"/>
          </p:cNvSpPr>
          <p:nvPr>
            <p:ph type="body" idx="1"/>
          </p:nvPr>
        </p:nvSpPr>
        <p:spPr>
          <a:xfrm>
            <a:off x="566928" y="1052708"/>
            <a:ext cx="11048940" cy="451427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p>
            <a:r>
              <a:rPr dirty="0"/>
              <a:t>Body Level One</a:t>
            </a:r>
          </a:p>
          <a:p>
            <a:pPr lvl="1"/>
            <a:r>
              <a:rPr dirty="0"/>
              <a:t>Body Level Two</a:t>
            </a:r>
          </a:p>
          <a:p>
            <a:pPr lvl="2"/>
            <a:r>
              <a:rPr dirty="0"/>
              <a:t>Body Level Three</a:t>
            </a:r>
          </a:p>
        </p:txBody>
      </p:sp>
      <p:sp>
        <p:nvSpPr>
          <p:cNvPr id="7" name="Footer Placeholder 6"/>
          <p:cNvSpPr>
            <a:spLocks noGrp="1"/>
          </p:cNvSpPr>
          <p:nvPr>
            <p:ph type="ftr" sz="quarter" idx="3"/>
          </p:nvPr>
        </p:nvSpPr>
        <p:spPr>
          <a:xfrm>
            <a:off x="571498" y="5961888"/>
            <a:ext cx="11048940" cy="323634"/>
          </a:xfrm>
          <a:prstGeom prst="rect">
            <a:avLst/>
          </a:prstGeom>
        </p:spPr>
        <p:txBody>
          <a:bodyPr lIns="0" tIns="0" rIns="0" bIns="0" anchor="b">
            <a:noAutofit/>
          </a:bodyPr>
          <a:lstStyle>
            <a:lvl1pPr algn="l">
              <a:lnSpc>
                <a:spcPct val="100000"/>
              </a:lnSpc>
              <a:spcAft>
                <a:spcPts val="300"/>
              </a:spcAft>
              <a:defRPr lang="en-US" sz="800" b="0" i="0" dirty="0">
                <a:solidFill>
                  <a:schemeClr val="accent5"/>
                </a:solidFill>
                <a:latin typeface="Capital Group Sans" panose="020B0503020202020204" pitchFamily="34" charset="0"/>
                <a:ea typeface="Capital Group Sans" panose="020B0503020202020204" pitchFamily="34" charset="0"/>
                <a:cs typeface="Capital Group Sans" panose="020B0503020202020204" pitchFamily="34" charset="0"/>
              </a:defRPr>
            </a:lvl1pPr>
          </a:lstStyle>
          <a:p>
            <a:pPr hangingPunct="1"/>
            <a:endParaRPr lang="en-US" dirty="0"/>
          </a:p>
        </p:txBody>
      </p:sp>
      <p:sp>
        <p:nvSpPr>
          <p:cNvPr id="16" name="Slide Number"/>
          <p:cNvSpPr txBox="1">
            <a:spLocks noGrp="1"/>
          </p:cNvSpPr>
          <p:nvPr>
            <p:ph type="sldNum" sz="quarter" idx="4"/>
          </p:nvPr>
        </p:nvSpPr>
        <p:spPr>
          <a:xfrm>
            <a:off x="10908792" y="6400800"/>
            <a:ext cx="711647" cy="126509"/>
          </a:xfrm>
          <a:prstGeom prst="rect">
            <a:avLst/>
          </a:prstGeom>
          <a:ln w="12700">
            <a:miter lim="400000"/>
          </a:ln>
        </p:spPr>
        <p:txBody>
          <a:bodyPr wrap="square" lIns="0" tIns="0" rIns="0" bIns="0" anchor="b" anchorCtr="0">
            <a:noAutofit/>
          </a:bodyPr>
          <a:lstStyle>
            <a:lvl1pPr algn="r">
              <a:lnSpc>
                <a:spcPct val="100000"/>
              </a:lnSpc>
              <a:spcBef>
                <a:spcPts val="0"/>
              </a:spcBef>
              <a:defRPr lang="en-US" sz="800" b="0" i="0" smtClean="0">
                <a:solidFill>
                  <a:srgbClr val="7D726D"/>
                </a:solidFill>
                <a:latin typeface="Capital Group Sans" panose="02000503000000020004" pitchFamily="2" charset="0"/>
              </a:defRPr>
            </a:lvl1pPr>
          </a:lstStyle>
          <a:p>
            <a:fld id="{86CB4B4D-7CA3-9044-876B-883B54F8677D}" type="slidenum">
              <a:rPr lang="en-US" smtClean="0"/>
              <a:pPr/>
              <a:t>‹#›</a:t>
            </a:fld>
            <a:endParaRPr lang="en-US" dirty="0"/>
          </a:p>
        </p:txBody>
      </p:sp>
      <p:sp>
        <p:nvSpPr>
          <p:cNvPr id="19" name="© The Capital Group Companies, Inc."/>
          <p:cNvSpPr txBox="1"/>
          <p:nvPr userDrawn="1"/>
        </p:nvSpPr>
        <p:spPr>
          <a:xfrm>
            <a:off x="571500" y="6400800"/>
            <a:ext cx="2979774" cy="12650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800">
                <a:solidFill>
                  <a:srgbClr val="7D726D"/>
                </a:solidFill>
                <a:latin typeface="+mn-lt"/>
              </a:defRPr>
            </a:lvl1pPr>
          </a:lstStyle>
          <a:p>
            <a:pPr lvl="0"/>
            <a:r>
              <a:rPr lang="en-US" b="0" i="0" dirty="0">
                <a:solidFill>
                  <a:schemeClr val="tx1"/>
                </a:solidFill>
                <a:latin typeface="Capital Group Sans" panose="02000503000000020004" pitchFamily="2" charset="0"/>
              </a:rPr>
              <a:t>©</a:t>
            </a:r>
            <a:r>
              <a:rPr lang="en-US" b="0" i="0" baseline="0" dirty="0">
                <a:solidFill>
                  <a:schemeClr val="tx1"/>
                </a:solidFill>
                <a:latin typeface="Capital Group Sans" panose="02000503000000020004" pitchFamily="2" charset="0"/>
              </a:rPr>
              <a:t> 2026 </a:t>
            </a:r>
            <a:r>
              <a:rPr lang="en-US" b="0" i="0" dirty="0">
                <a:solidFill>
                  <a:schemeClr val="tx1"/>
                </a:solidFill>
                <a:latin typeface="Capital Group Sans" panose="02000503000000020004" pitchFamily="2" charset="0"/>
              </a:rPr>
              <a:t>Capital Group. All rights reserved. </a:t>
            </a:r>
            <a:endParaRPr b="0" i="0" dirty="0">
              <a:solidFill>
                <a:schemeClr val="tx1"/>
              </a:solidFill>
              <a:latin typeface="Capital Group Sans" panose="02000503000000020004" pitchFamily="2" charset="0"/>
            </a:endParaRPr>
          </a:p>
        </p:txBody>
      </p:sp>
      <p:sp>
        <p:nvSpPr>
          <p:cNvPr id="3" name="TextBox 2">
            <a:extLst>
              <a:ext uri="{FF2B5EF4-FFF2-40B4-BE49-F238E27FC236}">
                <a16:creationId xmlns:a16="http://schemas.microsoft.com/office/drawing/2014/main" id="{17537410-88A3-1442-A4A5-E3A1E6E16A9D}"/>
              </a:ext>
            </a:extLst>
          </p:cNvPr>
          <p:cNvSpPr txBox="1"/>
          <p:nvPr userDrawn="1"/>
        </p:nvSpPr>
        <p:spPr>
          <a:xfrm>
            <a:off x="695214" y="400522"/>
            <a:ext cx="65" cy="215444"/>
          </a:xfrm>
          <a:prstGeom prst="rect">
            <a:avLst/>
          </a:prstGeom>
          <a:ln w="12700">
            <a:miter lim="400000"/>
          </a:ln>
        </p:spPr>
        <p:txBody>
          <a:bodyPr wrap="none" lIns="0" tIns="0" rIns="0" bIns="0" rtlCol="0">
            <a:spAutoFit/>
          </a:bodyPr>
          <a:lstStyle/>
          <a:p>
            <a:endParaRPr lang="en-US" sz="1400" b="0" i="0" dirty="0">
              <a:latin typeface="Capital Group Sans" panose="020B0503020202020204" pitchFamily="34" charset="0"/>
            </a:endParaRPr>
          </a:p>
        </p:txBody>
      </p:sp>
    </p:spTree>
  </p:cSld>
  <p:clrMap bg1="lt1" tx1="dk1" bg2="lt2" tx2="dk2" accent1="accent1" accent2="accent2" accent3="accent3" accent4="accent4" accent5="accent5" accent6="accent6" hlink="hlink" folHlink="folHlink"/>
  <p:sldLayoutIdLst>
    <p:sldLayoutId id="2147483702" r:id="rId1"/>
    <p:sldLayoutId id="2147483708" r:id="rId2"/>
    <p:sldLayoutId id="2147483709" r:id="rId3"/>
    <p:sldLayoutId id="2147483675" r:id="rId4"/>
    <p:sldLayoutId id="2147483685" r:id="rId5"/>
    <p:sldLayoutId id="2147483745" r:id="rId6"/>
    <p:sldLayoutId id="2147483746" r:id="rId7"/>
    <p:sldLayoutId id="2147483711" r:id="rId8"/>
  </p:sldLayoutIdLst>
  <p:transition spd="med"/>
  <p:hf hdr="0" dt="0"/>
  <p:txStyles>
    <p:titleStyle>
      <a:lvl1pPr marL="0" marR="0" indent="0" algn="l" defTabSz="228600" rtl="0" eaLnBrk="1" latinLnBrk="0" hangingPunct="1">
        <a:lnSpc>
          <a:spcPct val="95000"/>
        </a:lnSpc>
        <a:spcBef>
          <a:spcPts val="0"/>
        </a:spcBef>
        <a:spcAft>
          <a:spcPts val="0"/>
        </a:spcAft>
        <a:buClrTx/>
        <a:buSzTx/>
        <a:buFontTx/>
        <a:buNone/>
        <a:tabLst>
          <a:tab pos="476250" algn="l"/>
        </a:tabLst>
        <a:defRPr kumimoji="0" sz="2400" b="0" i="0" u="none" strike="noStrike" cap="none" spc="-24" normalizeH="0" baseline="0" dirty="0">
          <a:ln>
            <a:noFill/>
          </a:ln>
          <a:solidFill>
            <a:schemeClr val="bg2"/>
          </a:solidFill>
          <a:effectLst/>
          <a:uFillTx/>
          <a:latin typeface="Capital Group Sans" panose="02000503000000020004" pitchFamily="2" charset="0"/>
          <a:ea typeface="+mn-ea"/>
          <a:cs typeface="+mn-cs"/>
          <a:sym typeface="Capital Group Sans"/>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9pPr>
    </p:titleStyle>
    <p:body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00503000000020004" pitchFamily="2" charset="0"/>
          <a:ea typeface="Capital Group Sans" panose="02000503000000020004" pitchFamily="2" charset="0"/>
          <a:cs typeface="Capital Group Sans" panose="02000503000000020004" pitchFamily="2"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00503000000020004" pitchFamily="2" charset="0"/>
          <a:ea typeface="Capital Group Sans" panose="02000503000000020004" pitchFamily="2" charset="0"/>
          <a:cs typeface="Capital Group Sans" panose="02000503000000020004" pitchFamily="2"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00503000000020004" pitchFamily="2" charset="0"/>
          <a:ea typeface="Capital Group Sans" panose="02000503000000020004" pitchFamily="2" charset="0"/>
          <a:cs typeface="Capital Group Sans" panose="02000503000000020004" pitchFamily="2"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p:bodyStyle>
    <p:otherStyle>
      <a:lvl1pPr marL="0" marR="0" indent="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Capital Group Sans"/>
        </a:defRPr>
      </a:lvl1pPr>
      <a:lvl2pPr marL="0" marR="0" indent="1143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Capital Group Sans"/>
        </a:defRPr>
      </a:lvl2pPr>
      <a:lvl3pPr marL="0" marR="0" indent="2286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Capital Group Sans"/>
        </a:defRPr>
      </a:lvl3pPr>
      <a:lvl4pPr marL="0" marR="0" indent="3429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Capital Group Sans"/>
        </a:defRPr>
      </a:lvl4pPr>
      <a:lvl5pPr marL="0" marR="0" indent="4572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Capital Group Sans"/>
        </a:defRPr>
      </a:lvl5pPr>
      <a:lvl6pPr marL="0" marR="0" indent="5715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Capital Group Sans"/>
        </a:defRPr>
      </a:lvl6pPr>
      <a:lvl7pPr marL="0" marR="0" indent="6858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Capital Group Sans"/>
        </a:defRPr>
      </a:lvl7pPr>
      <a:lvl8pPr marL="0" marR="0" indent="8001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Capital Group Sans"/>
        </a:defRPr>
      </a:lvl8pPr>
      <a:lvl9pPr marL="0" marR="0" indent="9144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Capital Group Sans"/>
        </a:defRPr>
      </a:lvl9pPr>
    </p:otherStyle>
  </p:txStyles>
  <p:extLst>
    <p:ext uri="{27BBF7A9-308A-43DC-89C8-2F10F3537804}">
      <p15:sldGuideLst xmlns:p15="http://schemas.microsoft.com/office/powerpoint/2012/main">
        <p15:guide id="1" pos="360" userDrawn="1">
          <p15:clr>
            <a:srgbClr val="F26B43"/>
          </p15:clr>
        </p15:guide>
        <p15:guide id="2" pos="7320" userDrawn="1">
          <p15:clr>
            <a:srgbClr val="F26B43"/>
          </p15:clr>
        </p15:guide>
        <p15:guide id="3" orient="horz" pos="528" userDrawn="1">
          <p15:clr>
            <a:srgbClr val="F26B43"/>
          </p15:clr>
        </p15:guide>
        <p15:guide id="4" orient="horz" pos="1053" userDrawn="1">
          <p15:clr>
            <a:srgbClr val="FDE53C"/>
          </p15:clr>
        </p15:guide>
        <p15:guide id="5" orient="horz" pos="3936" userDrawn="1">
          <p15:clr>
            <a:srgbClr val="F26B43"/>
          </p15:clr>
        </p15:guide>
        <p15:guide id="6" pos="1037" userDrawn="1">
          <p15:clr>
            <a:srgbClr val="FDE53C"/>
          </p15:clr>
        </p15:guide>
        <p15:guide id="7" pos="6644" userDrawn="1">
          <p15:clr>
            <a:srgbClr val="FDE53C"/>
          </p15:clr>
        </p15:guide>
        <p15:guide id="8" orient="horz" pos="648" userDrawn="1">
          <p15:clr>
            <a:srgbClr val="F26B43"/>
          </p15:clr>
        </p15:guide>
        <p15:guide id="9" pos="1368" userDrawn="1">
          <p15:clr>
            <a:srgbClr val="F26B43"/>
          </p15:clr>
        </p15:guide>
        <p15:guide id="10" pos="1560" userDrawn="1">
          <p15:clr>
            <a:srgbClr val="F26B43"/>
          </p15:clr>
        </p15:guide>
        <p15:guide id="11" pos="2544" userDrawn="1">
          <p15:clr>
            <a:srgbClr val="F26B43"/>
          </p15:clr>
        </p15:guide>
        <p15:guide id="12" pos="2736" userDrawn="1">
          <p15:clr>
            <a:srgbClr val="F26B43"/>
          </p15:clr>
        </p15:guide>
        <p15:guide id="13" pos="3744" userDrawn="1">
          <p15:clr>
            <a:srgbClr val="F26B43"/>
          </p15:clr>
        </p15:guide>
        <p15:guide id="14" pos="3936" userDrawn="1">
          <p15:clr>
            <a:srgbClr val="F26B43"/>
          </p15:clr>
        </p15:guide>
        <p15:guide id="15" pos="4920" userDrawn="1">
          <p15:clr>
            <a:srgbClr val="F26B43"/>
          </p15:clr>
        </p15:guide>
        <p15:guide id="16" pos="5112" userDrawn="1">
          <p15:clr>
            <a:srgbClr val="F26B43"/>
          </p15:clr>
        </p15:guide>
        <p15:guide id="17" pos="6120" userDrawn="1">
          <p15:clr>
            <a:srgbClr val="F26B43"/>
          </p15:clr>
        </p15:guide>
        <p15:guide id="18" pos="6312" userDrawn="1">
          <p15:clr>
            <a:srgbClr val="F26B43"/>
          </p15:clr>
        </p15:guide>
        <p15:guide id="19" orient="horz" pos="2160" userDrawn="1">
          <p15:clr>
            <a:srgbClr val="F26B43"/>
          </p15:clr>
        </p15:guide>
        <p15:guide id="20" orient="horz" pos="230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9.w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www.capitalgroup.com/"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capitalgroup.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3" Type="http://schemas.openxmlformats.org/officeDocument/2006/relationships/hyperlink" Target="capitalgroup.co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capitalgroup.com/"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s://www.capitalgroup.com/"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ww.capitalgroup.com/individual/planning/tools/ext/college-savings-calculator"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0BA4E3-723B-0675-9240-BD0370B716D7}"/>
              </a:ext>
              <a:ext uri="{C183D7F6-B498-43B3-948B-1728B52AA6E4}">
                <adec:decorative xmlns:adec="http://schemas.microsoft.com/office/drawing/2017/decorative" val="1"/>
              </a:ext>
            </a:extLst>
          </p:cNvPr>
          <p:cNvSpPr txBox="1">
            <a:spLocks noGrp="1"/>
          </p:cNvSpPr>
          <p:nvPr>
            <p:ph type="title" idx="4294967295"/>
          </p:nvPr>
        </p:nvSpPr>
        <p:spPr>
          <a:xfrm>
            <a:off x="835835" y="-1218945"/>
            <a:ext cx="4288991" cy="647445"/>
          </a:xfrm>
          <a:prstGeom prst="rect">
            <a:avLst/>
          </a:prstGeom>
          <a:noFill/>
          <a:ln>
            <a:noFill/>
            <a:prstDash/>
          </a:ln>
          <a:effectLst/>
          <a:extLst>
            <a:ext uri="{C572A759-6A51-4108-AA02-DFA0A04FC94B}">
              <ma14:wrappingTextBoxFlag xmlns="" xmlns:ma14="http://schemas.microsoft.com/office/mac/drawingml/2011/main" val="1"/>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marL="0" marR="0" indent="0" algn="l" defTabSz="228600" rtl="0" eaLnBrk="1" latinLnBrk="0" hangingPunct="1">
              <a:lnSpc>
                <a:spcPct val="95000"/>
              </a:lnSpc>
              <a:spcBef>
                <a:spcPts val="0"/>
              </a:spcBef>
              <a:spcAft>
                <a:spcPts val="0"/>
              </a:spcAft>
              <a:buClrTx/>
              <a:buSzTx/>
              <a:buFontTx/>
              <a:buNone/>
              <a:tabLst>
                <a:tab pos="476250" algn="l"/>
              </a:tabLst>
              <a:defRPr kumimoji="0" sz="2400" b="0" i="0" u="none" strike="noStrike" cap="none" spc="-24" normalizeH="0" baseline="0" dirty="0">
                <a:ln>
                  <a:noFill/>
                </a:ln>
                <a:solidFill>
                  <a:schemeClr val="bg2"/>
                </a:solidFill>
                <a:effectLst/>
                <a:uFillTx/>
                <a:latin typeface="Capital Group Sans" panose="02000503000000020004" pitchFamily="2" charset="0"/>
                <a:ea typeface="+mn-ea"/>
                <a:cs typeface="+mn-cs"/>
                <a:sym typeface="Capital Group Sans"/>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9pPr>
          </a:lstStyle>
          <a:p>
            <a:pPr marL="0" marR="0" lvl="0" indent="0" algn="l" defTabSz="228600" rtl="0" eaLnBrk="1" fontAlgn="auto" latinLnBrk="0" hangingPunct="1">
              <a:lnSpc>
                <a:spcPct val="95000"/>
              </a:lnSpc>
              <a:spcBef>
                <a:spcPts val="0"/>
              </a:spcBef>
              <a:spcAft>
                <a:spcPts val="0"/>
              </a:spcAft>
              <a:buClrTx/>
              <a:buSzTx/>
              <a:buFontTx/>
              <a:buNone/>
              <a:tabLst>
                <a:tab pos="476250" algn="l"/>
              </a:tabLst>
              <a:defRPr/>
            </a:pPr>
            <a:r>
              <a:rPr kumimoji="0" lang="en-US" sz="2000" b="0" i="0" u="none" strike="noStrike" kern="0" cap="none" spc="-24" normalizeH="0" baseline="0" noProof="0" dirty="0">
                <a:ln>
                  <a:noFill/>
                </a:ln>
                <a:solidFill>
                  <a:srgbClr val="F0F0F0"/>
                </a:solidFill>
                <a:effectLst/>
                <a:uLnTx/>
                <a:uFillTx/>
                <a:latin typeface="Capital Group Sans" panose="02000503000000020004" pitchFamily="2" charset="0"/>
                <a:ea typeface="+mn-ea"/>
                <a:cs typeface="+mn-cs"/>
                <a:sym typeface="Capital Group Sans"/>
              </a:rPr>
              <a:t>Unlock a world </a:t>
            </a:r>
            <a:br>
              <a:rPr kumimoji="0" lang="en-US" sz="2000" b="0" i="0" u="none" strike="noStrike" kern="0" cap="none" spc="-24" normalizeH="0" baseline="0" noProof="0" dirty="0">
                <a:ln>
                  <a:noFill/>
                </a:ln>
                <a:solidFill>
                  <a:srgbClr val="F0F0F0"/>
                </a:solidFill>
                <a:effectLst/>
                <a:uLnTx/>
                <a:uFillTx/>
                <a:latin typeface="Capital Group Sans" panose="02000503000000020004" pitchFamily="2" charset="0"/>
                <a:ea typeface="+mn-ea"/>
                <a:cs typeface="+mn-cs"/>
                <a:sym typeface="Capital Group Sans"/>
              </a:rPr>
            </a:br>
            <a:r>
              <a:rPr kumimoji="0" lang="en-US" sz="2000" b="0" i="0" u="none" strike="noStrike" kern="0" cap="none" spc="-24" normalizeH="0" baseline="0" noProof="0" dirty="0">
                <a:ln>
                  <a:noFill/>
                </a:ln>
                <a:solidFill>
                  <a:srgbClr val="F0F0F0"/>
                </a:solidFill>
                <a:effectLst/>
                <a:uLnTx/>
                <a:uFillTx/>
                <a:latin typeface="Capital Group Sans" panose="02000503000000020004" pitchFamily="2" charset="0"/>
                <a:ea typeface="+mn-ea"/>
                <a:cs typeface="+mn-cs"/>
                <a:sym typeface="Capital Group Sans"/>
              </a:rPr>
              <a:t>of possibilities</a:t>
            </a:r>
          </a:p>
        </p:txBody>
      </p:sp>
      <p:pic>
        <p:nvPicPr>
          <p:cNvPr id="3" name="Picture 2" descr="Logo. Capital Group. Registered Trademark.">
            <a:extLst>
              <a:ext uri="{FF2B5EF4-FFF2-40B4-BE49-F238E27FC236}">
                <a16:creationId xmlns:a16="http://schemas.microsoft.com/office/drawing/2014/main" id="{1A3AF2B0-5C8A-CB94-6CF4-80D34C52BDA5}"/>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350" y="1461089"/>
            <a:ext cx="938865" cy="847417"/>
          </a:xfrm>
          <a:prstGeom prst="rect">
            <a:avLst/>
          </a:prstGeom>
        </p:spPr>
      </p:pic>
      <p:sp>
        <p:nvSpPr>
          <p:cNvPr id="5" name="Title 3">
            <a:extLst>
              <a:ext uri="{FF2B5EF4-FFF2-40B4-BE49-F238E27FC236}">
                <a16:creationId xmlns:a16="http://schemas.microsoft.com/office/drawing/2014/main" id="{EF2E79A0-88C2-3C27-F781-496D5850C8D9}"/>
              </a:ext>
            </a:extLst>
          </p:cNvPr>
          <p:cNvSpPr txBox="1">
            <a:spLocks/>
          </p:cNvSpPr>
          <p:nvPr/>
        </p:nvSpPr>
        <p:spPr>
          <a:xfrm>
            <a:off x="717350" y="2493463"/>
            <a:ext cx="4525963" cy="1595438"/>
          </a:xfrm>
          <a:prstGeom prst="rect">
            <a:avLst/>
          </a:prstGeom>
          <a:noFill/>
          <a:ln>
            <a:noFill/>
            <a:prstDash/>
          </a:ln>
          <a:effectLst/>
          <a:extLst>
            <a:ext uri="{C572A759-6A51-4108-AA02-DFA0A04FC94B}">
              <ma14:wrappingTextBoxFlag xmlns="" xmlns:ma14="http://schemas.microsoft.com/office/mac/drawingml/2011/main" val="1"/>
            </a:ext>
          </a:ex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marL="0" marR="0" indent="0" algn="l" defTabSz="228600" rtl="0" eaLnBrk="1" latinLnBrk="0" hangingPunct="1">
              <a:lnSpc>
                <a:spcPct val="95000"/>
              </a:lnSpc>
              <a:spcBef>
                <a:spcPts val="0"/>
              </a:spcBef>
              <a:spcAft>
                <a:spcPts val="0"/>
              </a:spcAft>
              <a:buClrTx/>
              <a:buSzTx/>
              <a:buFontTx/>
              <a:buNone/>
              <a:tabLst>
                <a:tab pos="476250" algn="l"/>
              </a:tabLst>
              <a:defRPr kumimoji="0" sz="2400" b="0" i="0" u="none" strike="noStrike" cap="none" spc="-24" normalizeH="0" baseline="0" dirty="0">
                <a:ln>
                  <a:noFill/>
                </a:ln>
                <a:solidFill>
                  <a:schemeClr val="bg2"/>
                </a:solidFill>
                <a:effectLst/>
                <a:uFillTx/>
                <a:latin typeface="Capital Group Sans" panose="02000503000000020004" pitchFamily="2" charset="0"/>
                <a:ea typeface="+mn-ea"/>
                <a:cs typeface="+mn-cs"/>
                <a:sym typeface="Capital Group Sans"/>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Capital Group Sans"/>
              </a:defRPr>
            </a:lvl9pPr>
          </a:lstStyle>
          <a:p>
            <a:pPr>
              <a:defRPr/>
            </a:pPr>
            <a:r>
              <a:rPr lang="en-US" sz="4400" b="1" dirty="0"/>
              <a:t>Unlock a world </a:t>
            </a:r>
            <a:br>
              <a:rPr lang="en-US" sz="4400" b="1" dirty="0"/>
            </a:br>
            <a:r>
              <a:rPr lang="en-US" sz="4400" b="1" dirty="0"/>
              <a:t>of possibilities</a:t>
            </a:r>
          </a:p>
        </p:txBody>
      </p:sp>
      <p:sp>
        <p:nvSpPr>
          <p:cNvPr id="10" name="Text Placeholder 4">
            <a:extLst>
              <a:ext uri="{FF2B5EF4-FFF2-40B4-BE49-F238E27FC236}">
                <a16:creationId xmlns:a16="http://schemas.microsoft.com/office/drawing/2014/main" id="{AE33EF7C-50AB-B3A1-F493-055F8471158C}"/>
              </a:ext>
            </a:extLst>
          </p:cNvPr>
          <p:cNvSpPr txBox="1">
            <a:spLocks/>
          </p:cNvSpPr>
          <p:nvPr/>
        </p:nvSpPr>
        <p:spPr>
          <a:xfrm>
            <a:off x="717350" y="4504450"/>
            <a:ext cx="4900729" cy="54307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00503000000020004" pitchFamily="2" charset="0"/>
                <a:ea typeface="Capital Group Sans" panose="02000503000000020004" pitchFamily="2" charset="0"/>
                <a:cs typeface="Capital Group Sans" panose="02000503000000020004" pitchFamily="2"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00503000000020004" pitchFamily="2" charset="0"/>
                <a:ea typeface="Capital Group Sans" panose="02000503000000020004" pitchFamily="2" charset="0"/>
                <a:cs typeface="Capital Group Sans" panose="02000503000000020004" pitchFamily="2"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00503000000020004" pitchFamily="2" charset="0"/>
                <a:ea typeface="Capital Group Sans" panose="02000503000000020004" pitchFamily="2" charset="0"/>
                <a:cs typeface="Capital Group Sans" panose="02000503000000020004" pitchFamily="2"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dirty="0" err="1">
                <a:solidFill>
                  <a:srgbClr val="344950"/>
                </a:solidFill>
              </a:rPr>
              <a:t>CollegeAmerica</a:t>
            </a:r>
            <a:r>
              <a:rPr lang="en-US" baseline="30000" dirty="0">
                <a:solidFill>
                  <a:srgbClr val="344950"/>
                </a:solidFill>
              </a:rPr>
              <a:t>®</a:t>
            </a:r>
            <a:r>
              <a:rPr lang="en-US" dirty="0">
                <a:solidFill>
                  <a:srgbClr val="344950"/>
                </a:solidFill>
              </a:rPr>
              <a:t> 529 savings plan</a:t>
            </a:r>
          </a:p>
        </p:txBody>
      </p:sp>
      <p:pic>
        <p:nvPicPr>
          <p:cNvPr id="14" name="Picture 13" descr="CollegeAmerica is a nationwide plan sponsored by commonwealth savers.">
            <a:extLst>
              <a:ext uri="{FF2B5EF4-FFF2-40B4-BE49-F238E27FC236}">
                <a16:creationId xmlns:a16="http://schemas.microsoft.com/office/drawing/2014/main" id="{80DCEA4C-356A-133F-5FFC-72482CC33F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7349" y="5092701"/>
            <a:ext cx="4076184" cy="310896"/>
          </a:xfrm>
          <a:prstGeom prst="rect">
            <a:avLst/>
          </a:prstGeom>
        </p:spPr>
      </p:pic>
      <p:sp>
        <p:nvSpPr>
          <p:cNvPr id="13" name="TextBox 12">
            <a:extLst>
              <a:ext uri="{FF2B5EF4-FFF2-40B4-BE49-F238E27FC236}">
                <a16:creationId xmlns:a16="http://schemas.microsoft.com/office/drawing/2014/main" id="{72D9238D-2B64-7F81-5DFD-07EAB3EA0F6D}"/>
              </a:ext>
            </a:extLst>
          </p:cNvPr>
          <p:cNvSpPr txBox="1"/>
          <p:nvPr/>
        </p:nvSpPr>
        <p:spPr>
          <a:xfrm>
            <a:off x="717350" y="5861172"/>
            <a:ext cx="4533900" cy="3770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457200" rtl="0" fontAlgn="auto" latinLnBrk="0" hangingPunct="0">
              <a:lnSpc>
                <a:spcPct val="100000"/>
              </a:lnSpc>
              <a:spcBef>
                <a:spcPts val="0"/>
              </a:spcBef>
              <a:spcAft>
                <a:spcPts val="300"/>
              </a:spcAft>
              <a:buClrTx/>
              <a:buSzTx/>
              <a:buFontTx/>
              <a:buNone/>
              <a:tabLst/>
            </a:pPr>
            <a:r>
              <a:rPr kumimoji="0" lang="en-US" sz="1100" b="1" u="none" strike="noStrike" cap="none" spc="0" normalizeH="0" baseline="0" dirty="0">
                <a:ln>
                  <a:noFill/>
                </a:ln>
                <a:solidFill>
                  <a:srgbClr val="344950"/>
                </a:solidFill>
                <a:effectLst/>
                <a:uFillTx/>
                <a:latin typeface="Capital Group Sans" panose="02000503000000020004" pitchFamily="2" charset="0"/>
                <a:sym typeface="Capital Group Sans Regular"/>
              </a:rPr>
              <a:t>Investments are not FDIC-insured, nor are they deposits of or guaranteed by a bank or any other entity, so they may lose value.</a:t>
            </a:r>
            <a:endParaRPr lang="en-US" sz="1100" b="1" dirty="0">
              <a:solidFill>
                <a:srgbClr val="344950"/>
              </a:solidFill>
              <a:latin typeface="Capital Group Sans" panose="02000503000000020004" pitchFamily="2" charset="0"/>
            </a:endParaRPr>
          </a:p>
        </p:txBody>
      </p:sp>
      <p:sp>
        <p:nvSpPr>
          <p:cNvPr id="2" name="© The Capital Group Companies, Inc.">
            <a:extLst>
              <a:ext uri="{FF2B5EF4-FFF2-40B4-BE49-F238E27FC236}">
                <a16:creationId xmlns:a16="http://schemas.microsoft.com/office/drawing/2014/main" id="{ED401CF3-B380-A641-9258-69291A97972D}"/>
              </a:ext>
              <a:ext uri="{C183D7F6-B498-43B3-948B-1728B52AA6E4}">
                <adec:decorative xmlns:adec="http://schemas.microsoft.com/office/drawing/2017/decorative" val="0"/>
              </a:ext>
            </a:extLst>
          </p:cNvPr>
          <p:cNvSpPr txBox="1"/>
          <p:nvPr/>
        </p:nvSpPr>
        <p:spPr>
          <a:xfrm>
            <a:off x="717349" y="6366840"/>
            <a:ext cx="5107717" cy="122982"/>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l">
              <a:lnSpc>
                <a:spcPct val="110000"/>
              </a:lnSpc>
              <a:spcBef>
                <a:spcPts val="1200"/>
              </a:spcBef>
              <a:defRPr sz="1600">
                <a:solidFill>
                  <a:srgbClr val="FFFFFF">
                    <a:alpha val="75000"/>
                  </a:srgbClr>
                </a:solidFill>
              </a:defRPr>
            </a:lvl1pPr>
          </a:lstStyle>
          <a:p>
            <a:r>
              <a:rPr lang="en-US" sz="800" b="0" i="0" dirty="0">
                <a:solidFill>
                  <a:srgbClr val="344950"/>
                </a:solidFill>
                <a:latin typeface="Capital Group Sans" panose="02000503000000020004" pitchFamily="2" charset="0"/>
              </a:rPr>
              <a:t>© 2026 Capital Group. All rights reserved. </a:t>
            </a:r>
            <a:r>
              <a:rPr lang="en-US" sz="800" dirty="0">
                <a:solidFill>
                  <a:srgbClr val="344950"/>
                </a:solidFill>
                <a:latin typeface="Capital Group Sans" panose="02000503000000020004" pitchFamily="2" charset="0"/>
              </a:rPr>
              <a:t>Lit. No. CAGEPO-003-0726  CGD/9318-S107325</a:t>
            </a:r>
            <a:endParaRPr sz="800" dirty="0">
              <a:solidFill>
                <a:srgbClr val="344950"/>
              </a:solidFill>
              <a:latin typeface="Capital Group Sans" panose="02000503000000020004" pitchFamily="2" charset="0"/>
            </a:endParaRPr>
          </a:p>
        </p:txBody>
      </p:sp>
    </p:spTree>
    <p:extLst>
      <p:ext uri="{BB962C8B-B14F-4D97-AF65-F5344CB8AC3E}">
        <p14:creationId xmlns:p14="http://schemas.microsoft.com/office/powerpoint/2010/main" val="18096926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71498" y="-220080"/>
            <a:ext cx="11048207" cy="822960"/>
          </a:xfrm>
        </p:spPr>
        <p:txBody>
          <a:bodyPr/>
          <a:lstStyle/>
          <a:p>
            <a:r>
              <a:rPr lang="en-US" b="1" dirty="0"/>
              <a:t>Plan beyond a traditional four-year college education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US" smtClean="0"/>
              <a:pPr/>
              <a:t>10</a:t>
            </a:fld>
            <a:endParaRPr lang="en-US" dirty="0"/>
          </a:p>
        </p:txBody>
      </p:sp>
      <p:sp>
        <p:nvSpPr>
          <p:cNvPr id="10" name="Text Placeholder 9"/>
          <p:cNvSpPr>
            <a:spLocks noGrp="1"/>
          </p:cNvSpPr>
          <p:nvPr>
            <p:ph type="body" sz="quarter" idx="15"/>
          </p:nvPr>
        </p:nvSpPr>
        <p:spPr>
          <a:xfrm>
            <a:off x="571497" y="599272"/>
            <a:ext cx="11048941" cy="282733"/>
          </a:xfrm>
        </p:spPr>
        <p:txBody>
          <a:bodyPr/>
          <a:lstStyle/>
          <a:p>
            <a:r>
              <a:rPr lang="en-US" altLang="en-US" dirty="0">
                <a:solidFill>
                  <a:schemeClr val="tx1">
                    <a:lumMod val="75000"/>
                    <a:lumOff val="25000"/>
                  </a:schemeClr>
                </a:solidFill>
                <a:latin typeface="Capital Group Sans" panose="02000503000000020004" pitchFamily="2" charset="0"/>
                <a:ea typeface="Capital Group Sans" charset="0"/>
                <a:cs typeface="Capital Group Sans" charset="0"/>
              </a:rPr>
              <a:t>Use a 529 for a broad range of qualified education expenses including, but not limited to: </a:t>
            </a:r>
          </a:p>
          <a:p>
            <a:endParaRPr lang="en-US" dirty="0">
              <a:latin typeface="Capital Group Sans" panose="02000503000000020004" pitchFamily="2" charset="0"/>
            </a:endParaRPr>
          </a:p>
        </p:txBody>
      </p:sp>
      <p:sp>
        <p:nvSpPr>
          <p:cNvPr id="13" name="Text Placeholder 5">
            <a:extLst>
              <a:ext uri="{FF2B5EF4-FFF2-40B4-BE49-F238E27FC236}">
                <a16:creationId xmlns:a16="http://schemas.microsoft.com/office/drawing/2014/main" id="{AE52C27A-7C9D-1AAB-71D5-7983458CFDF0}"/>
              </a:ext>
            </a:extLst>
          </p:cNvPr>
          <p:cNvSpPr txBox="1">
            <a:spLocks/>
          </p:cNvSpPr>
          <p:nvPr/>
        </p:nvSpPr>
        <p:spPr>
          <a:xfrm>
            <a:off x="580508" y="1875871"/>
            <a:ext cx="2670048" cy="343127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Bef>
                <a:spcPct val="0"/>
              </a:spcBef>
              <a:spcAft>
                <a:spcPts val="600"/>
              </a:spcAft>
            </a:pPr>
            <a:r>
              <a:rPr lang="en-US" altLang="en-US" sz="1400" b="1" dirty="0">
                <a:solidFill>
                  <a:schemeClr val="bg2"/>
                </a:solidFill>
                <a:latin typeface="Capital Group Sans" panose="02000503000000020004" pitchFamily="2" charset="0"/>
                <a:ea typeface="Capital Group Sans" charset="0"/>
                <a:cs typeface="Capital Group Sans" charset="0"/>
              </a:rPr>
              <a:t>Higher education </a:t>
            </a:r>
          </a:p>
          <a:p>
            <a:pPr>
              <a:spcBef>
                <a:spcPct val="0"/>
              </a:spcBef>
              <a:spcAft>
                <a:spcPts val="600"/>
              </a:spcAft>
            </a:pPr>
            <a:r>
              <a:rPr lang="en-US" altLang="en-US" sz="1050" dirty="0">
                <a:solidFill>
                  <a:schemeClr val="tx1"/>
                </a:solidFill>
                <a:latin typeface="Capital Group Sans" panose="02000503000000020004" pitchFamily="2" charset="0"/>
                <a:ea typeface="Capital Group Sans" charset="0"/>
                <a:cs typeface="Capital Group Sans" charset="0"/>
              </a:rPr>
              <a:t>Includes:</a:t>
            </a:r>
          </a:p>
          <a:p>
            <a:pPr marL="171450" indent="-171450">
              <a:spcBef>
                <a:spcPct val="0"/>
              </a:spcBef>
              <a:spcAft>
                <a:spcPts val="300"/>
              </a:spcAft>
              <a:buFont typeface="Capital Group Sans" charset="0"/>
              <a:buChar char="•"/>
            </a:pPr>
            <a:r>
              <a:rPr lang="en-US" altLang="en-US" sz="1050" kern="2600" dirty="0">
                <a:solidFill>
                  <a:schemeClr val="tx1"/>
                </a:solidFill>
                <a:latin typeface="Capital Group Sans" panose="02000503000000020004" pitchFamily="2" charset="0"/>
                <a:ea typeface="Capital Group Sans" charset="0"/>
                <a:cs typeface="Capital Group Sans" charset="0"/>
              </a:rPr>
              <a:t>Tuition, fees, and certain room and board expenses</a:t>
            </a:r>
          </a:p>
          <a:p>
            <a:pPr marL="171450" indent="-171450">
              <a:spcBef>
                <a:spcPct val="0"/>
              </a:spcBef>
              <a:spcAft>
                <a:spcPts val="300"/>
              </a:spcAft>
              <a:buFont typeface="Capital Group Sans" charset="0"/>
              <a:buChar char="•"/>
            </a:pPr>
            <a:r>
              <a:rPr lang="en-US" altLang="en-US" sz="1050" kern="2600" dirty="0">
                <a:solidFill>
                  <a:schemeClr val="tx1"/>
                </a:solidFill>
                <a:latin typeface="Capital Group Sans" panose="02000503000000020004" pitchFamily="2" charset="0"/>
                <a:ea typeface="Capital Group Sans" charset="0"/>
                <a:cs typeface="Capital Group Sans" charset="0"/>
              </a:rPr>
              <a:t>Required books, supplies, equipment, computers and software</a:t>
            </a:r>
          </a:p>
          <a:p>
            <a:pPr marL="171450" indent="-171450">
              <a:spcBef>
                <a:spcPct val="0"/>
              </a:spcBef>
              <a:spcAft>
                <a:spcPts val="300"/>
              </a:spcAft>
              <a:buFont typeface="Capital Group Sans" charset="0"/>
              <a:buChar char="•"/>
            </a:pPr>
            <a:r>
              <a:rPr lang="en-US" altLang="en-US" sz="1050" kern="2600" dirty="0">
                <a:solidFill>
                  <a:schemeClr val="tx1"/>
                </a:solidFill>
                <a:latin typeface="Capital Group Sans" panose="02000503000000020004" pitchFamily="2" charset="0"/>
                <a:ea typeface="Capital Group Sans" charset="0"/>
                <a:cs typeface="Capital Group Sans" charset="0"/>
              </a:rPr>
              <a:t>Public and private colleges and universities</a:t>
            </a:r>
          </a:p>
          <a:p>
            <a:pPr marL="171450" indent="-171450">
              <a:spcBef>
                <a:spcPct val="0"/>
              </a:spcBef>
              <a:spcAft>
                <a:spcPts val="300"/>
              </a:spcAft>
              <a:buFont typeface="Capital Group Sans" charset="0"/>
              <a:buChar char="•"/>
            </a:pPr>
            <a:r>
              <a:rPr lang="en-US" altLang="en-US" sz="1050" kern="2600" dirty="0">
                <a:solidFill>
                  <a:schemeClr val="tx1"/>
                </a:solidFill>
                <a:latin typeface="Capital Group Sans" panose="02000503000000020004" pitchFamily="2" charset="0"/>
                <a:ea typeface="Capital Group Sans" charset="0"/>
                <a:cs typeface="Capital Group Sans" charset="0"/>
              </a:rPr>
              <a:t>Community colleges</a:t>
            </a:r>
          </a:p>
          <a:p>
            <a:pPr marL="171450" indent="-171450">
              <a:spcBef>
                <a:spcPct val="0"/>
              </a:spcBef>
              <a:spcAft>
                <a:spcPts val="300"/>
              </a:spcAft>
              <a:buFont typeface="Capital Group Sans" charset="0"/>
              <a:buChar char="•"/>
            </a:pPr>
            <a:r>
              <a:rPr lang="en-US" altLang="en-US" sz="1050" kern="2600" dirty="0">
                <a:solidFill>
                  <a:schemeClr val="tx1"/>
                </a:solidFill>
                <a:latin typeface="Capital Group Sans" panose="02000503000000020004" pitchFamily="2" charset="0"/>
                <a:ea typeface="Capital Group Sans" charset="0"/>
                <a:cs typeface="Capital Group Sans" charset="0"/>
              </a:rPr>
              <a:t>Theological seminaries</a:t>
            </a:r>
          </a:p>
          <a:p>
            <a:pPr marL="171450" indent="-171450">
              <a:spcBef>
                <a:spcPct val="0"/>
              </a:spcBef>
              <a:spcAft>
                <a:spcPts val="300"/>
              </a:spcAft>
              <a:buFont typeface="Capital Group Sans" charset="0"/>
              <a:buChar char="•"/>
            </a:pPr>
            <a:r>
              <a:rPr lang="en-US" altLang="en-US" sz="1050" kern="2600" dirty="0">
                <a:solidFill>
                  <a:schemeClr val="tx1"/>
                </a:solidFill>
                <a:latin typeface="Capital Group Sans" panose="02000503000000020004" pitchFamily="2" charset="0"/>
                <a:ea typeface="Capital Group Sans" charset="0"/>
                <a:cs typeface="Capital Group Sans" charset="0"/>
              </a:rPr>
              <a:t>International schools</a:t>
            </a:r>
          </a:p>
          <a:p>
            <a:pPr marL="171450" indent="-171450">
              <a:spcBef>
                <a:spcPct val="0"/>
              </a:spcBef>
              <a:spcAft>
                <a:spcPts val="300"/>
              </a:spcAft>
              <a:buFont typeface="Capital Group Sans" charset="0"/>
              <a:buChar char="•"/>
            </a:pPr>
            <a:r>
              <a:rPr lang="en-US" altLang="en-US" sz="1050" kern="2600" dirty="0">
                <a:solidFill>
                  <a:schemeClr val="tx1"/>
                </a:solidFill>
                <a:latin typeface="Capital Group Sans" panose="02000503000000020004" pitchFamily="2" charset="0"/>
                <a:ea typeface="Capital Group Sans" charset="0"/>
                <a:cs typeface="Capital Group Sans" charset="0"/>
              </a:rPr>
              <a:t>Study-abroad programs run through U.S. eligible schools</a:t>
            </a:r>
            <a:br>
              <a:rPr lang="en-US" sz="1150" dirty="0">
                <a:latin typeface="Capital Group Sans" panose="02000503000000020004" pitchFamily="2" charset="0"/>
              </a:rPr>
            </a:br>
            <a:endParaRPr lang="en-US" altLang="en-US" sz="1150" dirty="0">
              <a:solidFill>
                <a:schemeClr val="tx1"/>
              </a:solidFill>
              <a:latin typeface="Capital Group Sans" panose="02000503000000020004" pitchFamily="2" charset="0"/>
              <a:ea typeface="Capital Group Sans" charset="0"/>
              <a:cs typeface="Capital Group Sans" charset="0"/>
            </a:endParaRPr>
          </a:p>
        </p:txBody>
      </p:sp>
      <p:sp>
        <p:nvSpPr>
          <p:cNvPr id="14" name="Text Placeholder 5">
            <a:extLst>
              <a:ext uri="{FF2B5EF4-FFF2-40B4-BE49-F238E27FC236}">
                <a16:creationId xmlns:a16="http://schemas.microsoft.com/office/drawing/2014/main" id="{F3AED951-8D87-D949-EBC0-9ABEE68D8430}"/>
              </a:ext>
            </a:extLst>
          </p:cNvPr>
          <p:cNvSpPr txBox="1">
            <a:spLocks/>
          </p:cNvSpPr>
          <p:nvPr/>
        </p:nvSpPr>
        <p:spPr>
          <a:xfrm>
            <a:off x="3412686" y="1875871"/>
            <a:ext cx="2468880" cy="3573387"/>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Bef>
                <a:spcPct val="0"/>
              </a:spcBef>
              <a:spcAft>
                <a:spcPts val="600"/>
              </a:spcAft>
            </a:pPr>
            <a:r>
              <a:rPr lang="en-US" altLang="en-US" sz="1400" b="1" dirty="0">
                <a:solidFill>
                  <a:schemeClr val="bg2"/>
                </a:solidFill>
                <a:latin typeface="Capital Group Sans" panose="02000503000000020004" pitchFamily="2" charset="0"/>
                <a:ea typeface="Capital Group Sans" charset="0"/>
                <a:cs typeface="Capital Group Sans" charset="0"/>
              </a:rPr>
              <a:t>Workforce training</a:t>
            </a:r>
          </a:p>
          <a:p>
            <a:pPr>
              <a:spcBef>
                <a:spcPct val="0"/>
              </a:spcBef>
              <a:spcAft>
                <a:spcPts val="600"/>
              </a:spcAft>
            </a:pPr>
            <a:r>
              <a:rPr lang="en-US" altLang="en-US" sz="1050" dirty="0">
                <a:solidFill>
                  <a:schemeClr val="tx1"/>
                </a:solidFill>
                <a:latin typeface="Capital Group Sans" panose="02000503000000020004" pitchFamily="2" charset="0"/>
                <a:ea typeface="Capital Group Sans" charset="0"/>
                <a:cs typeface="Capital Group Sans" charset="0"/>
              </a:rPr>
              <a:t>Includes:</a:t>
            </a:r>
          </a:p>
          <a:p>
            <a:pPr marL="171450" indent="-171450">
              <a:spcBef>
                <a:spcPct val="0"/>
              </a:spcBef>
              <a:spcAft>
                <a:spcPts val="300"/>
              </a:spcAft>
              <a:buFont typeface="Capital Group Sans" charset="0"/>
              <a:buChar char="•"/>
            </a:pPr>
            <a:r>
              <a:rPr lang="en-US" altLang="en-US" sz="1050" kern="2600" dirty="0">
                <a:solidFill>
                  <a:schemeClr val="tx1"/>
                </a:solidFill>
                <a:latin typeface="Capital Group Sans" panose="02000503000000020004" pitchFamily="2" charset="0"/>
              </a:rPr>
              <a:t>Tuition, fees, books, supplies and equipment required for the enrollment or attendance of the beneficiary in an eligible skilled trade, vocational, credentialing or apprenticeship program</a:t>
            </a:r>
          </a:p>
          <a:p>
            <a:pPr marL="171450" indent="-171450">
              <a:spcBef>
                <a:spcPct val="0"/>
              </a:spcBef>
              <a:spcAft>
                <a:spcPts val="300"/>
              </a:spcAft>
              <a:buFont typeface="Capital Group Sans" charset="0"/>
              <a:buChar char="•"/>
            </a:pPr>
            <a:r>
              <a:rPr lang="en-US" altLang="en-US" sz="1050" kern="2600" dirty="0">
                <a:solidFill>
                  <a:schemeClr val="tx1"/>
                </a:solidFill>
                <a:latin typeface="Capital Group Sans" panose="02000503000000020004" pitchFamily="2" charset="0"/>
              </a:rPr>
              <a:t>Preparation and exam fees for certain professional licenses and certifications such as CPA exam preparation and testing fees</a:t>
            </a:r>
          </a:p>
          <a:p>
            <a:pPr marL="171450" indent="-171450">
              <a:spcBef>
                <a:spcPct val="0"/>
              </a:spcBef>
              <a:spcAft>
                <a:spcPts val="300"/>
              </a:spcAft>
              <a:buFont typeface="Capital Group Sans" charset="0"/>
              <a:buChar char="•"/>
            </a:pPr>
            <a:r>
              <a:rPr lang="en-US" altLang="en-US" sz="1050" kern="2600" dirty="0">
                <a:solidFill>
                  <a:schemeClr val="tx1"/>
                </a:solidFill>
                <a:latin typeface="Capital Group Sans" panose="02000503000000020004" pitchFamily="2" charset="0"/>
              </a:rPr>
              <a:t>Training and certification for certain skilled trades and vocational careers such as commercial driver’s license (CDL) training, plumbing and HVAC technician certification</a:t>
            </a:r>
          </a:p>
          <a:p>
            <a:pPr marL="171450" indent="-171450">
              <a:spcBef>
                <a:spcPct val="0"/>
              </a:spcBef>
              <a:spcAft>
                <a:spcPts val="300"/>
              </a:spcAft>
              <a:buFont typeface="Capital Group Sans" charset="0"/>
              <a:buChar char="•"/>
            </a:pPr>
            <a:r>
              <a:rPr lang="en-US" altLang="en-US" sz="1050" kern="2600" dirty="0">
                <a:solidFill>
                  <a:schemeClr val="tx1"/>
                </a:solidFill>
                <a:latin typeface="Capital Group Sans" panose="02000503000000020004" pitchFamily="2" charset="0"/>
              </a:rPr>
              <a:t>Required continuing education (CE) courses necessary to maintain certain professional credentials for careers such as nursing, teaching and real estate</a:t>
            </a:r>
          </a:p>
          <a:p>
            <a:pPr>
              <a:spcBef>
                <a:spcPct val="0"/>
              </a:spcBef>
              <a:spcAft>
                <a:spcPts val="600"/>
              </a:spcAft>
            </a:pPr>
            <a:endParaRPr lang="en-US" altLang="en-US" sz="1150" dirty="0">
              <a:solidFill>
                <a:schemeClr val="tx1"/>
              </a:solidFill>
              <a:latin typeface="Capital Group Sans" panose="02000503000000020004" pitchFamily="2" charset="0"/>
              <a:ea typeface="Capital Group Sans" charset="0"/>
              <a:cs typeface="Capital Group Sans" charset="0"/>
            </a:endParaRPr>
          </a:p>
          <a:p>
            <a:pPr>
              <a:spcBef>
                <a:spcPct val="0"/>
              </a:spcBef>
              <a:spcAft>
                <a:spcPts val="600"/>
              </a:spcAft>
            </a:pPr>
            <a:br>
              <a:rPr lang="en-US" sz="1200" dirty="0">
                <a:latin typeface="Capital Group Sans" panose="02000503000000020004" pitchFamily="2" charset="0"/>
              </a:rPr>
            </a:br>
            <a:endParaRPr lang="en-US" altLang="en-US" sz="1200" dirty="0">
              <a:solidFill>
                <a:schemeClr val="tx1"/>
              </a:solidFill>
              <a:latin typeface="Capital Group Sans" panose="02000503000000020004" pitchFamily="2" charset="0"/>
              <a:ea typeface="Capital Group Sans" charset="0"/>
              <a:cs typeface="Capital Group Sans" charset="0"/>
            </a:endParaRPr>
          </a:p>
        </p:txBody>
      </p:sp>
      <p:sp>
        <p:nvSpPr>
          <p:cNvPr id="15" name="Text Placeholder 5">
            <a:extLst>
              <a:ext uri="{FF2B5EF4-FFF2-40B4-BE49-F238E27FC236}">
                <a16:creationId xmlns:a16="http://schemas.microsoft.com/office/drawing/2014/main" id="{522638AB-CE94-6255-BD2D-FCA125C69226}"/>
              </a:ext>
            </a:extLst>
          </p:cNvPr>
          <p:cNvSpPr txBox="1">
            <a:spLocks/>
          </p:cNvSpPr>
          <p:nvPr/>
        </p:nvSpPr>
        <p:spPr>
          <a:xfrm>
            <a:off x="6251277" y="1875871"/>
            <a:ext cx="2468880" cy="357338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Bef>
                <a:spcPct val="0"/>
              </a:spcBef>
              <a:spcAft>
                <a:spcPts val="600"/>
              </a:spcAft>
            </a:pPr>
            <a:r>
              <a:rPr lang="en-US" altLang="en-US" sz="1400" b="1" dirty="0">
                <a:solidFill>
                  <a:schemeClr val="bg2"/>
                </a:solidFill>
                <a:latin typeface="Capital Group Sans" panose="02000503000000020004" pitchFamily="2" charset="0"/>
                <a:ea typeface="Capital Group Sans" charset="0"/>
                <a:cs typeface="Capital Group Sans" charset="0"/>
              </a:rPr>
              <a:t>K-12</a:t>
            </a:r>
            <a:endParaRPr lang="en-US" altLang="en-US" sz="1400" b="1" baseline="30000" dirty="0">
              <a:solidFill>
                <a:schemeClr val="bg2"/>
              </a:solidFill>
              <a:latin typeface="Capital Group Sans" panose="02000503000000020004" pitchFamily="2" charset="0"/>
              <a:ea typeface="Capital Group Sans" charset="0"/>
              <a:cs typeface="Capital Group Sans" charset="0"/>
            </a:endParaRPr>
          </a:p>
          <a:p>
            <a:pPr>
              <a:spcBef>
                <a:spcPct val="0"/>
              </a:spcBef>
              <a:spcAft>
                <a:spcPts val="300"/>
              </a:spcAft>
            </a:pPr>
            <a:r>
              <a:rPr lang="en-US" altLang="en-US" sz="1050" dirty="0">
                <a:solidFill>
                  <a:schemeClr val="tx1"/>
                </a:solidFill>
                <a:latin typeface="Capital Group Sans" panose="02000503000000020004" pitchFamily="2" charset="0"/>
                <a:ea typeface="Capital Group Sans" charset="0"/>
                <a:cs typeface="Capital Group Sans" charset="0"/>
              </a:rPr>
              <a:t>Certain expenses in connection with enrollment or beneficiary’s sibling attendance at an elementary or secondary public, private or religious school (kindergarten through 12th grade) including, but not limited to:</a:t>
            </a:r>
          </a:p>
          <a:p>
            <a:pPr marL="171450" indent="-171450">
              <a:spcBef>
                <a:spcPct val="0"/>
              </a:spcBef>
              <a:spcAft>
                <a:spcPts val="300"/>
              </a:spcAft>
              <a:buFont typeface="Capital Group Sans" charset="0"/>
              <a:buChar char="•"/>
            </a:pPr>
            <a:r>
              <a:rPr lang="en-US" altLang="en-US" sz="1050" dirty="0">
                <a:solidFill>
                  <a:schemeClr val="tx1"/>
                </a:solidFill>
                <a:latin typeface="Capital Group Sans" panose="02000503000000020004" pitchFamily="2" charset="0"/>
                <a:ea typeface="Capital Group Sans" charset="0"/>
                <a:cs typeface="Capital Group Sans" charset="0"/>
              </a:rPr>
              <a:t>Textbooks and instructional materials</a:t>
            </a:r>
          </a:p>
          <a:p>
            <a:pPr marL="171450" indent="-171450">
              <a:spcBef>
                <a:spcPct val="0"/>
              </a:spcBef>
              <a:spcAft>
                <a:spcPts val="300"/>
              </a:spcAft>
              <a:buFont typeface="Capital Group Sans" charset="0"/>
              <a:buChar char="•"/>
            </a:pPr>
            <a:r>
              <a:rPr lang="en-US" altLang="en-US" sz="1050" dirty="0">
                <a:solidFill>
                  <a:schemeClr val="tx1"/>
                </a:solidFill>
                <a:latin typeface="Capital Group Sans" panose="02000503000000020004" pitchFamily="2" charset="0"/>
                <a:ea typeface="Capital Group Sans" charset="0"/>
                <a:cs typeface="Capital Group Sans" charset="0"/>
              </a:rPr>
              <a:t>Qualified tutoring services</a:t>
            </a:r>
          </a:p>
          <a:p>
            <a:pPr marL="171450" indent="-171450">
              <a:spcBef>
                <a:spcPct val="0"/>
              </a:spcBef>
              <a:spcAft>
                <a:spcPts val="300"/>
              </a:spcAft>
              <a:buFont typeface="Capital Group Sans" charset="0"/>
              <a:buChar char="•"/>
            </a:pPr>
            <a:r>
              <a:rPr lang="en-US" altLang="en-US" sz="1050" dirty="0">
                <a:solidFill>
                  <a:schemeClr val="tx1"/>
                </a:solidFill>
                <a:latin typeface="Capital Group Sans" panose="02000503000000020004" pitchFamily="2" charset="0"/>
                <a:ea typeface="Capital Group Sans" charset="0"/>
                <a:cs typeface="Capital Group Sans" charset="0"/>
              </a:rPr>
              <a:t>Fees for certain standardized tests (e.g., SAT, ACT and advanced placement [AP] exams)</a:t>
            </a:r>
          </a:p>
          <a:p>
            <a:pPr marL="171450" indent="-171450">
              <a:spcBef>
                <a:spcPct val="0"/>
              </a:spcBef>
              <a:spcAft>
                <a:spcPts val="300"/>
              </a:spcAft>
              <a:buFont typeface="Capital Group Sans" charset="0"/>
              <a:buChar char="•"/>
            </a:pPr>
            <a:r>
              <a:rPr lang="en-US" altLang="en-US" sz="1050" dirty="0">
                <a:solidFill>
                  <a:schemeClr val="tx1"/>
                </a:solidFill>
                <a:latin typeface="Capital Group Sans" panose="02000503000000020004" pitchFamily="2" charset="0"/>
                <a:ea typeface="Capital Group Sans" charset="0"/>
                <a:cs typeface="Capital Group Sans" charset="0"/>
              </a:rPr>
              <a:t>Educational therapies for students with disabilities</a:t>
            </a:r>
          </a:p>
          <a:p>
            <a:pPr>
              <a:spcBef>
                <a:spcPct val="0"/>
              </a:spcBef>
              <a:spcAft>
                <a:spcPts val="300"/>
              </a:spcAft>
            </a:pPr>
            <a:r>
              <a:rPr lang="en-US" altLang="en-US" sz="1050" dirty="0">
                <a:solidFill>
                  <a:schemeClr val="tx1"/>
                </a:solidFill>
                <a:latin typeface="Capital Group Sans" panose="02000503000000020004" pitchFamily="2" charset="0"/>
                <a:ea typeface="Capital Group Sans" charset="0"/>
                <a:cs typeface="Capital Group Sans" charset="0"/>
              </a:rPr>
              <a:t>K-12 expenses are capped at a maximum of $20,000 per calendar year per beneficiary</a:t>
            </a:r>
          </a:p>
        </p:txBody>
      </p:sp>
      <p:sp>
        <p:nvSpPr>
          <p:cNvPr id="16" name="TextBox 15">
            <a:extLst>
              <a:ext uri="{FF2B5EF4-FFF2-40B4-BE49-F238E27FC236}">
                <a16:creationId xmlns:a16="http://schemas.microsoft.com/office/drawing/2014/main" id="{C793C34E-7403-57DF-028F-E92E899C28FD}"/>
              </a:ext>
            </a:extLst>
          </p:cNvPr>
          <p:cNvSpPr txBox="1"/>
          <p:nvPr/>
        </p:nvSpPr>
        <p:spPr>
          <a:xfrm>
            <a:off x="9026986" y="1875871"/>
            <a:ext cx="2889504" cy="938719"/>
          </a:xfrm>
          <a:prstGeom prst="rect">
            <a:avLst/>
          </a:prstGeom>
          <a:ln w="12700">
            <a:miter lim="400000"/>
          </a:ln>
        </p:spPr>
        <p:txBody>
          <a:bodyPr wrap="square" lIns="0" tIns="0" rIns="0" bIns="0" rtlCol="0">
            <a:spAutoFit/>
          </a:bodyPr>
          <a:lstStyle/>
          <a:p>
            <a:pPr algn="l">
              <a:spcBef>
                <a:spcPct val="0"/>
              </a:spcBef>
              <a:spcAft>
                <a:spcPts val="600"/>
              </a:spcAft>
            </a:pPr>
            <a:r>
              <a:rPr lang="en-US" altLang="en-US" sz="1400" b="1" dirty="0">
                <a:solidFill>
                  <a:schemeClr val="bg2"/>
                </a:solidFill>
                <a:latin typeface="Capital Group Sans" panose="02000503000000020004" pitchFamily="2" charset="0"/>
                <a:ea typeface="Capital Group Sans" charset="0"/>
                <a:cs typeface="Capital Group Sans" charset="0"/>
              </a:rPr>
              <a:t>Higher education student loans </a:t>
            </a:r>
          </a:p>
          <a:p>
            <a:pPr algn="l">
              <a:spcBef>
                <a:spcPct val="0"/>
              </a:spcBef>
              <a:spcAft>
                <a:spcPts val="600"/>
              </a:spcAft>
            </a:pPr>
            <a:r>
              <a:rPr lang="en-US" b="0" i="0" dirty="0">
                <a:solidFill>
                  <a:schemeClr val="tx1"/>
                </a:solidFill>
                <a:effectLst/>
                <a:latin typeface="Capital Group Sans" panose="02000503000000020004" pitchFamily="2" charset="0"/>
              </a:rPr>
              <a:t>Up to $10,000 lifetime maximum on principal or interest payments on any designated beneficiary’s or designated beneficiary</a:t>
            </a:r>
            <a:r>
              <a:rPr lang="en-US" dirty="0">
                <a:solidFill>
                  <a:schemeClr val="tx1"/>
                </a:solidFill>
                <a:latin typeface="Capital Group Sans" panose="02000503000000020004" pitchFamily="2" charset="0"/>
              </a:rPr>
              <a:t>’</a:t>
            </a:r>
            <a:r>
              <a:rPr lang="en-US" b="0" i="0" dirty="0">
                <a:solidFill>
                  <a:schemeClr val="tx1"/>
                </a:solidFill>
                <a:effectLst/>
                <a:latin typeface="Capital Group Sans" panose="02000503000000020004" pitchFamily="2" charset="0"/>
              </a:rPr>
              <a:t>s sibling’s qualified student loans </a:t>
            </a:r>
            <a:endParaRPr lang="en-US" b="1" dirty="0">
              <a:latin typeface="Capital Group Sans" panose="02000503000000020004" pitchFamily="2" charset="0"/>
            </a:endParaRPr>
          </a:p>
        </p:txBody>
      </p:sp>
      <p:sp>
        <p:nvSpPr>
          <p:cNvPr id="18" name="TextBox 17">
            <a:extLst>
              <a:ext uri="{FF2B5EF4-FFF2-40B4-BE49-F238E27FC236}">
                <a16:creationId xmlns:a16="http://schemas.microsoft.com/office/drawing/2014/main" id="{56BAB486-2B73-96CE-7914-37E48DC0A460}"/>
              </a:ext>
            </a:extLst>
          </p:cNvPr>
          <p:cNvSpPr txBox="1"/>
          <p:nvPr/>
        </p:nvSpPr>
        <p:spPr>
          <a:xfrm>
            <a:off x="574909" y="5811425"/>
            <a:ext cx="11183623" cy="484748"/>
          </a:xfrm>
          <a:prstGeom prst="rect">
            <a:avLst/>
          </a:prstGeom>
          <a:ln w="12700">
            <a:miter lim="400000"/>
          </a:ln>
        </p:spPr>
        <p:txBody>
          <a:bodyPr wrap="square" lIns="0" tIns="0" rIns="0" bIns="0" rtlCol="0">
            <a:spAutoFit/>
          </a:bodyPr>
          <a:lstStyle/>
          <a:p>
            <a:pPr algn="l"/>
            <a:r>
              <a:rPr lang="en-US" dirty="0">
                <a:latin typeface="Capital Group Sans" panose="02000503000000020004" pitchFamily="2" charset="0"/>
              </a:rPr>
              <a:t>If withdrawals are used for purposes other than qualified education expenses, the earnings will be subject to a 10% federal tax penalty in addition to federal and, if applicable, state income tax. States take different approaches to the income tax treatment of withdrawals. For example, withdrawals for K–12 expenses may not be exempt from state tax in certain states. Please consult your tax advisor for state-specific details. Tax deductions may be disallowed in the event of nonqualified withdrawals.</a:t>
            </a:r>
            <a:endParaRPr lang="en-US" b="1" dirty="0">
              <a:latin typeface="Capital Group Sans" panose="02000503000000020004" pitchFamily="2" charset="0"/>
            </a:endParaRPr>
          </a:p>
        </p:txBody>
      </p:sp>
      <p:grpSp>
        <p:nvGrpSpPr>
          <p:cNvPr id="79" name="Group 78">
            <a:extLst>
              <a:ext uri="{FF2B5EF4-FFF2-40B4-BE49-F238E27FC236}">
                <a16:creationId xmlns:a16="http://schemas.microsoft.com/office/drawing/2014/main" id="{F8798FB8-B6A9-FC3A-C5AB-B1E5EE677FD6}"/>
              </a:ext>
              <a:ext uri="{C183D7F6-B498-43B3-948B-1728B52AA6E4}">
                <adec:decorative xmlns:adec="http://schemas.microsoft.com/office/drawing/2017/decorative" val="1"/>
              </a:ext>
            </a:extLst>
          </p:cNvPr>
          <p:cNvGrpSpPr/>
          <p:nvPr/>
        </p:nvGrpSpPr>
        <p:grpSpPr>
          <a:xfrm>
            <a:off x="601749" y="1211222"/>
            <a:ext cx="8950284" cy="609600"/>
            <a:chOff x="601749" y="1211222"/>
            <a:chExt cx="8950284" cy="609600"/>
          </a:xfrm>
        </p:grpSpPr>
        <p:grpSp>
          <p:nvGrpSpPr>
            <p:cNvPr id="2" name="Group 1">
              <a:extLst>
                <a:ext uri="{FF2B5EF4-FFF2-40B4-BE49-F238E27FC236}">
                  <a16:creationId xmlns:a16="http://schemas.microsoft.com/office/drawing/2014/main" id="{607A8970-F692-D44F-0DC6-C1E78DC83A5F}"/>
                </a:ext>
              </a:extLst>
            </p:cNvPr>
            <p:cNvGrpSpPr/>
            <p:nvPr/>
          </p:nvGrpSpPr>
          <p:grpSpPr>
            <a:xfrm>
              <a:off x="9026986" y="1211222"/>
              <a:ext cx="525047" cy="609600"/>
              <a:chOff x="9071883" y="1211222"/>
              <a:chExt cx="525047" cy="609600"/>
            </a:xfrm>
          </p:grpSpPr>
          <p:grpSp>
            <p:nvGrpSpPr>
              <p:cNvPr id="27" name="Graphic 13">
                <a:extLst>
                  <a:ext uri="{FF2B5EF4-FFF2-40B4-BE49-F238E27FC236}">
                    <a16:creationId xmlns:a16="http://schemas.microsoft.com/office/drawing/2014/main" id="{202C55CB-F94E-E476-24F5-FEC9B18F6799}"/>
                  </a:ext>
                  <a:ext uri="{C183D7F6-B498-43B3-948B-1728B52AA6E4}">
                    <adec:decorative xmlns:adec="http://schemas.microsoft.com/office/drawing/2017/decorative" val="1"/>
                  </a:ext>
                </a:extLst>
              </p:cNvPr>
              <p:cNvGrpSpPr/>
              <p:nvPr/>
            </p:nvGrpSpPr>
            <p:grpSpPr>
              <a:xfrm>
                <a:off x="9071883" y="1211222"/>
                <a:ext cx="525047" cy="609600"/>
                <a:chOff x="9071883" y="1211222"/>
                <a:chExt cx="525047" cy="609600"/>
              </a:xfrm>
              <a:noFill/>
            </p:grpSpPr>
            <p:sp>
              <p:nvSpPr>
                <p:cNvPr id="28" name="Freeform: Shape 27">
                  <a:extLst>
                    <a:ext uri="{FF2B5EF4-FFF2-40B4-BE49-F238E27FC236}">
                      <a16:creationId xmlns:a16="http://schemas.microsoft.com/office/drawing/2014/main" id="{207DD247-013A-FAD5-7C9E-167A38E5B9D4}"/>
                    </a:ext>
                  </a:extLst>
                </p:cNvPr>
                <p:cNvSpPr/>
                <p:nvPr/>
              </p:nvSpPr>
              <p:spPr>
                <a:xfrm>
                  <a:off x="9194246" y="1324169"/>
                  <a:ext cx="202523" cy="204632"/>
                </a:xfrm>
                <a:custGeom>
                  <a:avLst/>
                  <a:gdLst>
                    <a:gd name="csX0" fmla="*/ 201129 w 202523"/>
                    <a:gd name="csY0" fmla="*/ 204632 h 204632"/>
                    <a:gd name="csX1" fmla="*/ 202523 w 202523"/>
                    <a:gd name="csY1" fmla="*/ 186976 h 204632"/>
                    <a:gd name="csX2" fmla="*/ 77874 w 202523"/>
                    <a:gd name="csY2" fmla="*/ 0 h 204632"/>
                    <a:gd name="csX3" fmla="*/ 0 w 202523"/>
                    <a:gd name="csY3" fmla="*/ 0 h 204632"/>
                  </a:gdLst>
                  <a:ahLst/>
                  <a:cxnLst>
                    <a:cxn ang="0">
                      <a:pos x="csX0" y="csY0"/>
                    </a:cxn>
                    <a:cxn ang="0">
                      <a:pos x="csX1" y="csY1"/>
                    </a:cxn>
                    <a:cxn ang="0">
                      <a:pos x="csX2" y="csY2"/>
                    </a:cxn>
                    <a:cxn ang="0">
                      <a:pos x="csX3" y="csY3"/>
                    </a:cxn>
                  </a:cxnLst>
                  <a:rect l="l" t="t" r="r" b="b"/>
                  <a:pathLst>
                    <a:path w="202523" h="204632">
                      <a:moveTo>
                        <a:pt x="201129" y="204632"/>
                      </a:moveTo>
                      <a:cubicBezTo>
                        <a:pt x="201957" y="199052"/>
                        <a:pt x="202523" y="193290"/>
                        <a:pt x="202523" y="186976"/>
                      </a:cubicBezTo>
                      <a:cubicBezTo>
                        <a:pt x="202523" y="112956"/>
                        <a:pt x="149344" y="27373"/>
                        <a:pt x="77874" y="0"/>
                      </a:cubicBezTo>
                      <a:lnTo>
                        <a:pt x="0" y="0"/>
                      </a:lnTo>
                    </a:path>
                  </a:pathLst>
                </a:custGeom>
                <a:noFill/>
                <a:ln w="11581" cap="flat">
                  <a:solidFill>
                    <a:srgbClr val="00629D"/>
                  </a:solidFill>
                  <a:prstDash val="solid"/>
                  <a:miter/>
                </a:ln>
              </p:spPr>
              <p:txBody>
                <a:bodyPr/>
                <a:lstStyle/>
                <a:p>
                  <a:endParaRPr lang="en-US" dirty="0">
                    <a:latin typeface="Capital Group Sans" panose="02000503000000020004" pitchFamily="2" charset="0"/>
                  </a:endParaRPr>
                </a:p>
              </p:txBody>
            </p:sp>
            <p:sp>
              <p:nvSpPr>
                <p:cNvPr id="29" name="Freeform: Shape 28">
                  <a:extLst>
                    <a:ext uri="{FF2B5EF4-FFF2-40B4-BE49-F238E27FC236}">
                      <a16:creationId xmlns:a16="http://schemas.microsoft.com/office/drawing/2014/main" id="{9B1154DC-9BA1-6418-45C3-6BA583F434D4}"/>
                    </a:ext>
                  </a:extLst>
                </p:cNvPr>
                <p:cNvSpPr/>
                <p:nvPr/>
              </p:nvSpPr>
              <p:spPr>
                <a:xfrm>
                  <a:off x="9191070" y="1670875"/>
                  <a:ext cx="81477" cy="9525"/>
                </a:xfrm>
                <a:custGeom>
                  <a:avLst/>
                  <a:gdLst>
                    <a:gd name="csX0" fmla="*/ 0 w 81477"/>
                    <a:gd name="csY0" fmla="*/ 0 h 9525"/>
                    <a:gd name="csX1" fmla="*/ 81478 w 81477"/>
                    <a:gd name="csY1" fmla="*/ 0 h 9525"/>
                  </a:gdLst>
                  <a:ahLst/>
                  <a:cxnLst>
                    <a:cxn ang="0">
                      <a:pos x="csX0" y="csY0"/>
                    </a:cxn>
                    <a:cxn ang="0">
                      <a:pos x="csX1" y="csY1"/>
                    </a:cxn>
                  </a:cxnLst>
                  <a:rect l="l" t="t" r="r" b="b"/>
                  <a:pathLst>
                    <a:path w="81477" h="9525">
                      <a:moveTo>
                        <a:pt x="0" y="0"/>
                      </a:moveTo>
                      <a:lnTo>
                        <a:pt x="81478" y="0"/>
                      </a:lnTo>
                    </a:path>
                  </a:pathLst>
                </a:custGeom>
                <a:noFill/>
                <a:ln w="11581" cap="flat">
                  <a:solidFill>
                    <a:srgbClr val="00629D"/>
                  </a:solidFill>
                  <a:prstDash val="solid"/>
                  <a:miter/>
                </a:ln>
              </p:spPr>
              <p:txBody>
                <a:bodyPr/>
                <a:lstStyle/>
                <a:p>
                  <a:endParaRPr lang="en-US" dirty="0">
                    <a:latin typeface="Capital Group Sans" panose="02000503000000020004" pitchFamily="2" charset="0"/>
                  </a:endParaRPr>
                </a:p>
              </p:txBody>
            </p:sp>
            <p:grpSp>
              <p:nvGrpSpPr>
                <p:cNvPr id="30" name="Graphic 13">
                  <a:extLst>
                    <a:ext uri="{FF2B5EF4-FFF2-40B4-BE49-F238E27FC236}">
                      <a16:creationId xmlns:a16="http://schemas.microsoft.com/office/drawing/2014/main" id="{FC0360E7-E0DB-E8A2-84F8-AD38009F887E}"/>
                    </a:ext>
                    <a:ext uri="{C183D7F6-B498-43B3-948B-1728B52AA6E4}">
                      <adec:decorative xmlns:adec="http://schemas.microsoft.com/office/drawing/2017/decorative" val="1"/>
                    </a:ext>
                  </a:extLst>
                </p:cNvPr>
                <p:cNvGrpSpPr/>
                <p:nvPr/>
              </p:nvGrpSpPr>
              <p:grpSpPr>
                <a:xfrm>
                  <a:off x="9194203" y="1530564"/>
                  <a:ext cx="402727" cy="290258"/>
                  <a:chOff x="9194203" y="1530564"/>
                  <a:chExt cx="402727" cy="290258"/>
                </a:xfrm>
                <a:noFill/>
              </p:grpSpPr>
              <p:sp>
                <p:nvSpPr>
                  <p:cNvPr id="34" name="Freeform: Shape 33">
                    <a:extLst>
                      <a:ext uri="{FF2B5EF4-FFF2-40B4-BE49-F238E27FC236}">
                        <a16:creationId xmlns:a16="http://schemas.microsoft.com/office/drawing/2014/main" id="{1397D280-4F5C-AC09-4A3F-2F1F1F1CF891}"/>
                      </a:ext>
                    </a:extLst>
                  </p:cNvPr>
                  <p:cNvSpPr/>
                  <p:nvPr/>
                </p:nvSpPr>
                <p:spPr>
                  <a:xfrm>
                    <a:off x="9194203" y="1530564"/>
                    <a:ext cx="402727" cy="120998"/>
                  </a:xfrm>
                  <a:custGeom>
                    <a:avLst/>
                    <a:gdLst>
                      <a:gd name="csX0" fmla="*/ 0 w 402727"/>
                      <a:gd name="csY0" fmla="*/ 59597 h 120998"/>
                      <a:gd name="csX1" fmla="*/ 201063 w 402727"/>
                      <a:gd name="csY1" fmla="*/ 0 h 120998"/>
                      <a:gd name="csX2" fmla="*/ 402728 w 402727"/>
                      <a:gd name="csY2" fmla="*/ 58995 h 120998"/>
                      <a:gd name="csX3" fmla="*/ 203471 w 402727"/>
                      <a:gd name="csY3" fmla="*/ 120999 h 120998"/>
                      <a:gd name="csX4" fmla="*/ 0 w 402727"/>
                      <a:gd name="csY4" fmla="*/ 59597 h 120998"/>
                    </a:gdLst>
                    <a:ahLst/>
                    <a:cxnLst>
                      <a:cxn ang="0">
                        <a:pos x="csX0" y="csY0"/>
                      </a:cxn>
                      <a:cxn ang="0">
                        <a:pos x="csX1" y="csY1"/>
                      </a:cxn>
                      <a:cxn ang="0">
                        <a:pos x="csX2" y="csY2"/>
                      </a:cxn>
                      <a:cxn ang="0">
                        <a:pos x="csX3" y="csY3"/>
                      </a:cxn>
                      <a:cxn ang="0">
                        <a:pos x="csX4" y="csY4"/>
                      </a:cxn>
                    </a:cxnLst>
                    <a:rect l="l" t="t" r="r" b="b"/>
                    <a:pathLst>
                      <a:path w="402727" h="120998">
                        <a:moveTo>
                          <a:pt x="0" y="59597"/>
                        </a:moveTo>
                        <a:lnTo>
                          <a:pt x="201063" y="0"/>
                        </a:lnTo>
                        <a:lnTo>
                          <a:pt x="402728" y="58995"/>
                        </a:lnTo>
                        <a:lnTo>
                          <a:pt x="203471" y="120999"/>
                        </a:lnTo>
                        <a:lnTo>
                          <a:pt x="0" y="59597"/>
                        </a:lnTo>
                        <a:close/>
                      </a:path>
                    </a:pathLst>
                  </a:custGeom>
                  <a:noFill/>
                  <a:ln w="11581" cap="flat">
                    <a:solidFill>
                      <a:srgbClr val="00629D"/>
                    </a:solidFill>
                    <a:prstDash val="solid"/>
                    <a:miter/>
                  </a:ln>
                </p:spPr>
                <p:txBody>
                  <a:bodyPr/>
                  <a:lstStyle/>
                  <a:p>
                    <a:endParaRPr lang="en-US" dirty="0">
                      <a:latin typeface="Capital Group Sans" panose="02000503000000020004" pitchFamily="2" charset="0"/>
                    </a:endParaRPr>
                  </a:p>
                </p:txBody>
              </p:sp>
              <p:sp>
                <p:nvSpPr>
                  <p:cNvPr id="35" name="Freeform: Shape 34">
                    <a:extLst>
                      <a:ext uri="{FF2B5EF4-FFF2-40B4-BE49-F238E27FC236}">
                        <a16:creationId xmlns:a16="http://schemas.microsoft.com/office/drawing/2014/main" id="{D4B848B9-B703-6082-1DC8-5303362CAF63}"/>
                      </a:ext>
                    </a:extLst>
                  </p:cNvPr>
                  <p:cNvSpPr/>
                  <p:nvPr/>
                </p:nvSpPr>
                <p:spPr>
                  <a:xfrm>
                    <a:off x="9275310" y="1623792"/>
                    <a:ext cx="240568" cy="121078"/>
                  </a:xfrm>
                  <a:custGeom>
                    <a:avLst/>
                    <a:gdLst>
                      <a:gd name="csX0" fmla="*/ 26286 w 240568"/>
                      <a:gd name="csY0" fmla="*/ 0 h 121078"/>
                      <a:gd name="csX1" fmla="*/ 764 w 240568"/>
                      <a:gd name="csY1" fmla="*/ 78338 h 121078"/>
                      <a:gd name="csX2" fmla="*/ 119957 w 240568"/>
                      <a:gd name="csY2" fmla="*/ 121079 h 121078"/>
                      <a:gd name="csX3" fmla="*/ 240354 w 240568"/>
                      <a:gd name="csY3" fmla="*/ 80144 h 121078"/>
                      <a:gd name="csX4" fmla="*/ 215673 w 240568"/>
                      <a:gd name="csY4" fmla="*/ 1284 h 121078"/>
                    </a:gdLst>
                    <a:ahLst/>
                    <a:cxnLst>
                      <a:cxn ang="0">
                        <a:pos x="csX0" y="csY0"/>
                      </a:cxn>
                      <a:cxn ang="0">
                        <a:pos x="csX1" y="csY1"/>
                      </a:cxn>
                      <a:cxn ang="0">
                        <a:pos x="csX2" y="csY2"/>
                      </a:cxn>
                      <a:cxn ang="0">
                        <a:pos x="csX3" y="csY3"/>
                      </a:cxn>
                      <a:cxn ang="0">
                        <a:pos x="csX4" y="csY4"/>
                      </a:cxn>
                    </a:cxnLst>
                    <a:rect l="l" t="t" r="r" b="b"/>
                    <a:pathLst>
                      <a:path w="240568" h="121078">
                        <a:moveTo>
                          <a:pt x="26286" y="0"/>
                        </a:moveTo>
                        <a:cubicBezTo>
                          <a:pt x="26286" y="0"/>
                          <a:pt x="-5256" y="30180"/>
                          <a:pt x="764" y="78338"/>
                        </a:cubicBezTo>
                        <a:lnTo>
                          <a:pt x="119957" y="121079"/>
                        </a:lnTo>
                        <a:lnTo>
                          <a:pt x="240354" y="80144"/>
                        </a:lnTo>
                        <a:cubicBezTo>
                          <a:pt x="240354" y="80144"/>
                          <a:pt x="244568" y="30180"/>
                          <a:pt x="215673" y="1284"/>
                        </a:cubicBezTo>
                      </a:path>
                    </a:pathLst>
                  </a:custGeom>
                  <a:noFill/>
                  <a:ln w="11581" cap="flat">
                    <a:solidFill>
                      <a:srgbClr val="00629D"/>
                    </a:solidFill>
                    <a:prstDash val="solid"/>
                    <a:miter/>
                  </a:ln>
                </p:spPr>
                <p:txBody>
                  <a:bodyPr/>
                  <a:lstStyle/>
                  <a:p>
                    <a:endParaRPr lang="en-US" dirty="0">
                      <a:latin typeface="Capital Group Sans" panose="02000503000000020004" pitchFamily="2" charset="0"/>
                    </a:endParaRPr>
                  </a:p>
                </p:txBody>
              </p:sp>
              <p:sp>
                <p:nvSpPr>
                  <p:cNvPr id="36" name="Freeform: Shape 35">
                    <a:extLst>
                      <a:ext uri="{FF2B5EF4-FFF2-40B4-BE49-F238E27FC236}">
                        <a16:creationId xmlns:a16="http://schemas.microsoft.com/office/drawing/2014/main" id="{CEF09625-55F1-84CC-2188-4098FF4F0C8A}"/>
                      </a:ext>
                    </a:extLst>
                  </p:cNvPr>
                  <p:cNvSpPr/>
                  <p:nvPr/>
                </p:nvSpPr>
                <p:spPr>
                  <a:xfrm>
                    <a:off x="9388480" y="1589559"/>
                    <a:ext cx="159525" cy="104744"/>
                  </a:xfrm>
                  <a:custGeom>
                    <a:avLst/>
                    <a:gdLst>
                      <a:gd name="csX0" fmla="*/ 0 w 159525"/>
                      <a:gd name="csY0" fmla="*/ 0 h 104744"/>
                      <a:gd name="csX1" fmla="*/ 159526 w 159525"/>
                      <a:gd name="csY1" fmla="*/ 12040 h 104744"/>
                      <a:gd name="csX2" fmla="*/ 159526 w 159525"/>
                      <a:gd name="csY2" fmla="*/ 104745 h 104744"/>
                    </a:gdLst>
                    <a:ahLst/>
                    <a:cxnLst>
                      <a:cxn ang="0">
                        <a:pos x="csX0" y="csY0"/>
                      </a:cxn>
                      <a:cxn ang="0">
                        <a:pos x="csX1" y="csY1"/>
                      </a:cxn>
                      <a:cxn ang="0">
                        <a:pos x="csX2" y="csY2"/>
                      </a:cxn>
                    </a:cxnLst>
                    <a:rect l="l" t="t" r="r" b="b"/>
                    <a:pathLst>
                      <a:path w="159525" h="104744">
                        <a:moveTo>
                          <a:pt x="0" y="0"/>
                        </a:moveTo>
                        <a:lnTo>
                          <a:pt x="159526" y="12040"/>
                        </a:lnTo>
                        <a:lnTo>
                          <a:pt x="159526" y="104745"/>
                        </a:lnTo>
                      </a:path>
                    </a:pathLst>
                  </a:custGeom>
                  <a:noFill/>
                  <a:ln w="11581" cap="flat">
                    <a:solidFill>
                      <a:srgbClr val="00629D"/>
                    </a:solidFill>
                    <a:prstDash val="solid"/>
                    <a:miter/>
                  </a:ln>
                </p:spPr>
                <p:txBody>
                  <a:bodyPr/>
                  <a:lstStyle/>
                  <a:p>
                    <a:endParaRPr lang="en-US" dirty="0">
                      <a:latin typeface="Capital Group Sans" panose="02000503000000020004" pitchFamily="2" charset="0"/>
                    </a:endParaRPr>
                  </a:p>
                </p:txBody>
              </p:sp>
              <p:sp>
                <p:nvSpPr>
                  <p:cNvPr id="37" name="Freeform: Shape 36">
                    <a:extLst>
                      <a:ext uri="{FF2B5EF4-FFF2-40B4-BE49-F238E27FC236}">
                        <a16:creationId xmlns:a16="http://schemas.microsoft.com/office/drawing/2014/main" id="{498076A1-6563-5A11-BCE7-920C7A0BC6C6}"/>
                      </a:ext>
                    </a:extLst>
                  </p:cNvPr>
                  <p:cNvSpPr/>
                  <p:nvPr/>
                </p:nvSpPr>
                <p:spPr>
                  <a:xfrm>
                    <a:off x="9533656" y="1697290"/>
                    <a:ext cx="28944" cy="28944"/>
                  </a:xfrm>
                  <a:custGeom>
                    <a:avLst/>
                    <a:gdLst>
                      <a:gd name="csX0" fmla="*/ 28945 w 28944"/>
                      <a:gd name="csY0" fmla="*/ 14472 h 28944"/>
                      <a:gd name="csX1" fmla="*/ 14472 w 28944"/>
                      <a:gd name="csY1" fmla="*/ 28945 h 28944"/>
                      <a:gd name="csX2" fmla="*/ 0 w 28944"/>
                      <a:gd name="csY2" fmla="*/ 14472 h 28944"/>
                      <a:gd name="csX3" fmla="*/ 14472 w 28944"/>
                      <a:gd name="csY3" fmla="*/ 0 h 28944"/>
                      <a:gd name="csX4" fmla="*/ 28945 w 28944"/>
                      <a:gd name="csY4" fmla="*/ 14472 h 28944"/>
                    </a:gdLst>
                    <a:ahLst/>
                    <a:cxnLst>
                      <a:cxn ang="0">
                        <a:pos x="csX0" y="csY0"/>
                      </a:cxn>
                      <a:cxn ang="0">
                        <a:pos x="csX1" y="csY1"/>
                      </a:cxn>
                      <a:cxn ang="0">
                        <a:pos x="csX2" y="csY2"/>
                      </a:cxn>
                      <a:cxn ang="0">
                        <a:pos x="csX3" y="csY3"/>
                      </a:cxn>
                      <a:cxn ang="0">
                        <a:pos x="csX4" y="csY4"/>
                      </a:cxn>
                    </a:cxnLst>
                    <a:rect l="l" t="t" r="r" b="b"/>
                    <a:pathLst>
                      <a:path w="28944" h="28944">
                        <a:moveTo>
                          <a:pt x="28945" y="14472"/>
                        </a:moveTo>
                        <a:cubicBezTo>
                          <a:pt x="28945" y="22465"/>
                          <a:pt x="22465" y="28945"/>
                          <a:pt x="14472" y="28945"/>
                        </a:cubicBezTo>
                        <a:cubicBezTo>
                          <a:pt x="6479" y="28945"/>
                          <a:pt x="0" y="22465"/>
                          <a:pt x="0" y="14472"/>
                        </a:cubicBezTo>
                        <a:cubicBezTo>
                          <a:pt x="0" y="6479"/>
                          <a:pt x="6479" y="0"/>
                          <a:pt x="14472" y="0"/>
                        </a:cubicBezTo>
                        <a:cubicBezTo>
                          <a:pt x="22465" y="0"/>
                          <a:pt x="28945" y="6479"/>
                          <a:pt x="28945" y="14472"/>
                        </a:cubicBezTo>
                        <a:close/>
                      </a:path>
                    </a:pathLst>
                  </a:custGeom>
                  <a:noFill/>
                  <a:ln w="11581" cap="flat">
                    <a:solidFill>
                      <a:srgbClr val="00629D"/>
                    </a:solidFill>
                    <a:prstDash val="solid"/>
                    <a:miter/>
                  </a:ln>
                </p:spPr>
                <p:txBody>
                  <a:bodyPr/>
                  <a:lstStyle/>
                  <a:p>
                    <a:endParaRPr lang="en-US" dirty="0">
                      <a:latin typeface="Capital Group Sans" panose="02000503000000020004" pitchFamily="2" charset="0"/>
                    </a:endParaRPr>
                  </a:p>
                </p:txBody>
              </p:sp>
              <p:sp>
                <p:nvSpPr>
                  <p:cNvPr id="38" name="Freeform: Shape 37">
                    <a:extLst>
                      <a:ext uri="{FF2B5EF4-FFF2-40B4-BE49-F238E27FC236}">
                        <a16:creationId xmlns:a16="http://schemas.microsoft.com/office/drawing/2014/main" id="{3915BA7B-B064-2E90-F03D-21D41F29E295}"/>
                      </a:ext>
                    </a:extLst>
                  </p:cNvPr>
                  <p:cNvSpPr/>
                  <p:nvPr/>
                </p:nvSpPr>
                <p:spPr>
                  <a:xfrm>
                    <a:off x="9533380" y="1727515"/>
                    <a:ext cx="29497" cy="93307"/>
                  </a:xfrm>
                  <a:custGeom>
                    <a:avLst/>
                    <a:gdLst>
                      <a:gd name="csX0" fmla="*/ 14448 w 29497"/>
                      <a:gd name="csY0" fmla="*/ 0 h 93307"/>
                      <a:gd name="csX1" fmla="*/ 0 w 29497"/>
                      <a:gd name="csY1" fmla="*/ 93308 h 93307"/>
                      <a:gd name="csX2" fmla="*/ 29497 w 29497"/>
                      <a:gd name="csY2" fmla="*/ 93308 h 93307"/>
                      <a:gd name="csX3" fmla="*/ 14448 w 29497"/>
                      <a:gd name="csY3" fmla="*/ 0 h 93307"/>
                    </a:gdLst>
                    <a:ahLst/>
                    <a:cxnLst>
                      <a:cxn ang="0">
                        <a:pos x="csX0" y="csY0"/>
                      </a:cxn>
                      <a:cxn ang="0">
                        <a:pos x="csX1" y="csY1"/>
                      </a:cxn>
                      <a:cxn ang="0">
                        <a:pos x="csX2" y="csY2"/>
                      </a:cxn>
                      <a:cxn ang="0">
                        <a:pos x="csX3" y="csY3"/>
                      </a:cxn>
                    </a:cxnLst>
                    <a:rect l="l" t="t" r="r" b="b"/>
                    <a:pathLst>
                      <a:path w="29497" h="93307">
                        <a:moveTo>
                          <a:pt x="14448" y="0"/>
                        </a:moveTo>
                        <a:lnTo>
                          <a:pt x="0" y="93308"/>
                        </a:lnTo>
                        <a:lnTo>
                          <a:pt x="29497" y="93308"/>
                        </a:lnTo>
                        <a:lnTo>
                          <a:pt x="14448" y="0"/>
                        </a:lnTo>
                        <a:close/>
                      </a:path>
                    </a:pathLst>
                  </a:custGeom>
                  <a:noFill/>
                  <a:ln w="11581" cap="flat">
                    <a:solidFill>
                      <a:srgbClr val="00629D"/>
                    </a:solidFill>
                    <a:prstDash val="solid"/>
                    <a:miter/>
                  </a:ln>
                </p:spPr>
                <p:txBody>
                  <a:bodyPr/>
                  <a:lstStyle/>
                  <a:p>
                    <a:endParaRPr lang="en-US" dirty="0">
                      <a:latin typeface="Capital Group Sans" panose="02000503000000020004" pitchFamily="2" charset="0"/>
                    </a:endParaRPr>
                  </a:p>
                </p:txBody>
              </p:sp>
            </p:grpSp>
            <p:sp>
              <p:nvSpPr>
                <p:cNvPr id="31" name="Freeform: Shape 30">
                  <a:extLst>
                    <a:ext uri="{FF2B5EF4-FFF2-40B4-BE49-F238E27FC236}">
                      <a16:creationId xmlns:a16="http://schemas.microsoft.com/office/drawing/2014/main" id="{6B31CE25-3E3C-4CB7-6A3A-1804F28443DD}"/>
                    </a:ext>
                  </a:extLst>
                </p:cNvPr>
                <p:cNvSpPr/>
                <p:nvPr/>
              </p:nvSpPr>
              <p:spPr>
                <a:xfrm>
                  <a:off x="9182594" y="1293006"/>
                  <a:ext cx="101278" cy="31162"/>
                </a:xfrm>
                <a:custGeom>
                  <a:avLst/>
                  <a:gdLst>
                    <a:gd name="csX0" fmla="*/ 87747 w 101278"/>
                    <a:gd name="csY0" fmla="*/ 0 h 31162"/>
                    <a:gd name="csX1" fmla="*/ 13532 w 101278"/>
                    <a:gd name="csY1" fmla="*/ 0 h 31162"/>
                    <a:gd name="csX2" fmla="*/ 8 w 101278"/>
                    <a:gd name="csY2" fmla="*/ 14568 h 31162"/>
                    <a:gd name="csX3" fmla="*/ 8 w 101278"/>
                    <a:gd name="csY3" fmla="*/ 16594 h 31162"/>
                    <a:gd name="csX4" fmla="*/ 13532 w 101278"/>
                    <a:gd name="csY4" fmla="*/ 31163 h 31162"/>
                    <a:gd name="csX5" fmla="*/ 87747 w 101278"/>
                    <a:gd name="csY5" fmla="*/ 31163 h 31162"/>
                    <a:gd name="csX6" fmla="*/ 101270 w 101278"/>
                    <a:gd name="csY6" fmla="*/ 16594 h 31162"/>
                    <a:gd name="csX7" fmla="*/ 101270 w 101278"/>
                    <a:gd name="csY7" fmla="*/ 14568 h 31162"/>
                    <a:gd name="csX8" fmla="*/ 87747 w 101278"/>
                    <a:gd name="csY8" fmla="*/ 0 h 311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1278" h="31162">
                      <a:moveTo>
                        <a:pt x="87747" y="0"/>
                      </a:moveTo>
                      <a:lnTo>
                        <a:pt x="13532" y="0"/>
                      </a:lnTo>
                      <a:cubicBezTo>
                        <a:pt x="5788" y="319"/>
                        <a:pt x="-249" y="6824"/>
                        <a:pt x="8" y="14568"/>
                      </a:cubicBezTo>
                      <a:lnTo>
                        <a:pt x="8" y="16594"/>
                      </a:lnTo>
                      <a:cubicBezTo>
                        <a:pt x="-250" y="24339"/>
                        <a:pt x="5788" y="30844"/>
                        <a:pt x="13532" y="31163"/>
                      </a:cubicBezTo>
                      <a:lnTo>
                        <a:pt x="87747" y="31163"/>
                      </a:lnTo>
                      <a:cubicBezTo>
                        <a:pt x="95490" y="30844"/>
                        <a:pt x="101527" y="24339"/>
                        <a:pt x="101270" y="16594"/>
                      </a:cubicBezTo>
                      <a:lnTo>
                        <a:pt x="101270" y="14568"/>
                      </a:lnTo>
                      <a:cubicBezTo>
                        <a:pt x="101528" y="6824"/>
                        <a:pt x="95490" y="319"/>
                        <a:pt x="87747" y="0"/>
                      </a:cubicBezTo>
                      <a:close/>
                    </a:path>
                  </a:pathLst>
                </a:custGeom>
                <a:noFill/>
                <a:ln w="11581" cap="flat">
                  <a:solidFill>
                    <a:srgbClr val="00629D"/>
                  </a:solidFill>
                  <a:prstDash val="solid"/>
                  <a:miter/>
                </a:ln>
              </p:spPr>
              <p:txBody>
                <a:bodyPr/>
                <a:lstStyle/>
                <a:p>
                  <a:endParaRPr lang="en-US" dirty="0">
                    <a:latin typeface="Capital Group Sans" panose="02000503000000020004" pitchFamily="2" charset="0"/>
                  </a:endParaRPr>
                </a:p>
              </p:txBody>
            </p:sp>
            <p:sp>
              <p:nvSpPr>
                <p:cNvPr id="32" name="Freeform: Shape 31">
                  <a:extLst>
                    <a:ext uri="{FF2B5EF4-FFF2-40B4-BE49-F238E27FC236}">
                      <a16:creationId xmlns:a16="http://schemas.microsoft.com/office/drawing/2014/main" id="{C766CC33-A9D9-93C2-3BC3-304B95042835}"/>
                    </a:ext>
                  </a:extLst>
                </p:cNvPr>
                <p:cNvSpPr/>
                <p:nvPr/>
              </p:nvSpPr>
              <p:spPr>
                <a:xfrm>
                  <a:off x="9151440" y="1211222"/>
                  <a:ext cx="163588" cy="81783"/>
                </a:xfrm>
                <a:custGeom>
                  <a:avLst/>
                  <a:gdLst>
                    <a:gd name="csX0" fmla="*/ 120730 w 163588"/>
                    <a:gd name="csY0" fmla="*/ 15605 h 81783"/>
                    <a:gd name="csX1" fmla="*/ 42857 w 163588"/>
                    <a:gd name="csY1" fmla="*/ 15605 h 81783"/>
                    <a:gd name="csX2" fmla="*/ 0 w 163588"/>
                    <a:gd name="csY2" fmla="*/ 3910 h 81783"/>
                    <a:gd name="csX3" fmla="*/ 31163 w 163588"/>
                    <a:gd name="csY3" fmla="*/ 54541 h 81783"/>
                    <a:gd name="csX4" fmla="*/ 38937 w 163588"/>
                    <a:gd name="csY4" fmla="*/ 81784 h 81783"/>
                    <a:gd name="csX5" fmla="*/ 124651 w 163588"/>
                    <a:gd name="csY5" fmla="*/ 81784 h 81783"/>
                    <a:gd name="csX6" fmla="*/ 132425 w 163588"/>
                    <a:gd name="csY6" fmla="*/ 54541 h 81783"/>
                    <a:gd name="csX7" fmla="*/ 163588 w 163588"/>
                    <a:gd name="csY7" fmla="*/ 3910 h 81783"/>
                    <a:gd name="csX8" fmla="*/ 120731 w 163588"/>
                    <a:gd name="csY8" fmla="*/ 15605 h 817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3588" h="81783">
                      <a:moveTo>
                        <a:pt x="120730" y="15605"/>
                      </a:moveTo>
                      <a:cubicBezTo>
                        <a:pt x="98942" y="-5202"/>
                        <a:pt x="64645" y="-5202"/>
                        <a:pt x="42857" y="15605"/>
                      </a:cubicBezTo>
                      <a:lnTo>
                        <a:pt x="0" y="3910"/>
                      </a:lnTo>
                      <a:cubicBezTo>
                        <a:pt x="0" y="3910"/>
                        <a:pt x="24499" y="41214"/>
                        <a:pt x="31163" y="54541"/>
                      </a:cubicBezTo>
                      <a:cubicBezTo>
                        <a:pt x="34546" y="63377"/>
                        <a:pt x="37147" y="72493"/>
                        <a:pt x="38937" y="81784"/>
                      </a:cubicBezTo>
                      <a:lnTo>
                        <a:pt x="124651" y="81784"/>
                      </a:lnTo>
                      <a:cubicBezTo>
                        <a:pt x="126408" y="72485"/>
                        <a:pt x="129010" y="63366"/>
                        <a:pt x="132425" y="54541"/>
                      </a:cubicBezTo>
                      <a:cubicBezTo>
                        <a:pt x="138958" y="41475"/>
                        <a:pt x="163588" y="3910"/>
                        <a:pt x="163588" y="3910"/>
                      </a:cubicBezTo>
                      <a:lnTo>
                        <a:pt x="120731" y="15605"/>
                      </a:lnTo>
                      <a:close/>
                    </a:path>
                  </a:pathLst>
                </a:custGeom>
                <a:noFill/>
                <a:ln w="11581" cap="flat">
                  <a:solidFill>
                    <a:srgbClr val="00629D"/>
                  </a:solidFill>
                  <a:prstDash val="solid"/>
                  <a:miter/>
                </a:ln>
              </p:spPr>
              <p:txBody>
                <a:bodyPr/>
                <a:lstStyle/>
                <a:p>
                  <a:endParaRPr lang="en-US" dirty="0">
                    <a:latin typeface="Capital Group Sans" panose="02000503000000020004" pitchFamily="2" charset="0"/>
                  </a:endParaRPr>
                </a:p>
              </p:txBody>
            </p:sp>
            <p:sp>
              <p:nvSpPr>
                <p:cNvPr id="33" name="Freeform: Shape 32">
                  <a:extLst>
                    <a:ext uri="{FF2B5EF4-FFF2-40B4-BE49-F238E27FC236}">
                      <a16:creationId xmlns:a16="http://schemas.microsoft.com/office/drawing/2014/main" id="{2E6370E8-71A3-6363-ACE1-8F2C79E934FD}"/>
                    </a:ext>
                  </a:extLst>
                </p:cNvPr>
                <p:cNvSpPr/>
                <p:nvPr/>
              </p:nvSpPr>
              <p:spPr>
                <a:xfrm>
                  <a:off x="9071883" y="1324169"/>
                  <a:ext cx="203462" cy="346706"/>
                </a:xfrm>
                <a:custGeom>
                  <a:avLst/>
                  <a:gdLst>
                    <a:gd name="csX0" fmla="*/ 203462 w 203462"/>
                    <a:gd name="csY0" fmla="*/ 0 h 346706"/>
                    <a:gd name="csX1" fmla="*/ 125589 w 203462"/>
                    <a:gd name="csY1" fmla="*/ 0 h 346706"/>
                    <a:gd name="csX2" fmla="*/ 939 w 203462"/>
                    <a:gd name="csY2" fmla="*/ 186976 h 346706"/>
                    <a:gd name="csX3" fmla="*/ 8713 w 203462"/>
                    <a:gd name="csY3" fmla="*/ 253220 h 346706"/>
                    <a:gd name="csX4" fmla="*/ 939 w 203462"/>
                    <a:gd name="csY4" fmla="*/ 319399 h 346706"/>
                    <a:gd name="csX5" fmla="*/ 17728 w 203462"/>
                    <a:gd name="csY5" fmla="*/ 346706 h 346706"/>
                    <a:gd name="csX6" fmla="*/ 203462 w 203462"/>
                    <a:gd name="csY6" fmla="*/ 346706 h 3467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3462" h="346706">
                      <a:moveTo>
                        <a:pt x="203462" y="0"/>
                      </a:moveTo>
                      <a:lnTo>
                        <a:pt x="125589" y="0"/>
                      </a:lnTo>
                      <a:cubicBezTo>
                        <a:pt x="54118" y="27373"/>
                        <a:pt x="939" y="112956"/>
                        <a:pt x="939" y="186976"/>
                      </a:cubicBezTo>
                      <a:cubicBezTo>
                        <a:pt x="939" y="210364"/>
                        <a:pt x="8713" y="226174"/>
                        <a:pt x="8713" y="253220"/>
                      </a:cubicBezTo>
                      <a:cubicBezTo>
                        <a:pt x="8756" y="275510"/>
                        <a:pt x="6146" y="297727"/>
                        <a:pt x="939" y="319399"/>
                      </a:cubicBezTo>
                      <a:cubicBezTo>
                        <a:pt x="-2981" y="335012"/>
                        <a:pt x="5904" y="346706"/>
                        <a:pt x="17728" y="346706"/>
                      </a:cubicBezTo>
                      <a:lnTo>
                        <a:pt x="203462" y="346706"/>
                      </a:lnTo>
                    </a:path>
                  </a:pathLst>
                </a:custGeom>
                <a:noFill/>
                <a:ln w="11581" cap="flat">
                  <a:solidFill>
                    <a:srgbClr val="00629D"/>
                  </a:solidFill>
                  <a:prstDash val="solid"/>
                  <a:miter/>
                </a:ln>
              </p:spPr>
              <p:txBody>
                <a:bodyPr/>
                <a:lstStyle/>
                <a:p>
                  <a:endParaRPr lang="en-US" dirty="0">
                    <a:latin typeface="Capital Group Sans" panose="02000503000000020004" pitchFamily="2" charset="0"/>
                  </a:endParaRPr>
                </a:p>
              </p:txBody>
            </p:sp>
          </p:grpSp>
          <p:grpSp>
            <p:nvGrpSpPr>
              <p:cNvPr id="39" name="Graphic 13">
                <a:extLst>
                  <a:ext uri="{FF2B5EF4-FFF2-40B4-BE49-F238E27FC236}">
                    <a16:creationId xmlns:a16="http://schemas.microsoft.com/office/drawing/2014/main" id="{C6A52248-B1F2-613D-5A0B-D1B1C557EC72}"/>
                  </a:ext>
                  <a:ext uri="{C183D7F6-B498-43B3-948B-1728B52AA6E4}">
                    <adec:decorative xmlns:adec="http://schemas.microsoft.com/office/drawing/2017/decorative" val="1"/>
                  </a:ext>
                </a:extLst>
              </p:cNvPr>
              <p:cNvGrpSpPr/>
              <p:nvPr/>
            </p:nvGrpSpPr>
            <p:grpSpPr>
              <a:xfrm>
                <a:off x="9160117" y="1391601"/>
                <a:ext cx="149734" cy="149734"/>
                <a:chOff x="9160117" y="1391601"/>
                <a:chExt cx="149734" cy="149734"/>
              </a:xfrm>
              <a:noFill/>
            </p:grpSpPr>
            <p:sp>
              <p:nvSpPr>
                <p:cNvPr id="40" name="Freeform: Shape 39">
                  <a:extLst>
                    <a:ext uri="{FF2B5EF4-FFF2-40B4-BE49-F238E27FC236}">
                      <a16:creationId xmlns:a16="http://schemas.microsoft.com/office/drawing/2014/main" id="{E0608BC0-6A48-BDE9-160E-4C76576D2A7F}"/>
                    </a:ext>
                  </a:extLst>
                </p:cNvPr>
                <p:cNvSpPr/>
                <p:nvPr/>
              </p:nvSpPr>
              <p:spPr>
                <a:xfrm>
                  <a:off x="9160117" y="1391601"/>
                  <a:ext cx="149734" cy="149734"/>
                </a:xfrm>
                <a:custGeom>
                  <a:avLst/>
                  <a:gdLst>
                    <a:gd name="csX0" fmla="*/ 149735 w 149734"/>
                    <a:gd name="csY0" fmla="*/ 74867 h 149734"/>
                    <a:gd name="csX1" fmla="*/ 74867 w 149734"/>
                    <a:gd name="csY1" fmla="*/ 149735 h 149734"/>
                    <a:gd name="csX2" fmla="*/ 0 w 149734"/>
                    <a:gd name="csY2" fmla="*/ 74867 h 149734"/>
                    <a:gd name="csX3" fmla="*/ 74867 w 149734"/>
                    <a:gd name="csY3" fmla="*/ 0 h 149734"/>
                    <a:gd name="csX4" fmla="*/ 149735 w 149734"/>
                    <a:gd name="csY4" fmla="*/ 74867 h 149734"/>
                  </a:gdLst>
                  <a:ahLst/>
                  <a:cxnLst>
                    <a:cxn ang="0">
                      <a:pos x="csX0" y="csY0"/>
                    </a:cxn>
                    <a:cxn ang="0">
                      <a:pos x="csX1" y="csY1"/>
                    </a:cxn>
                    <a:cxn ang="0">
                      <a:pos x="csX2" y="csY2"/>
                    </a:cxn>
                    <a:cxn ang="0">
                      <a:pos x="csX3" y="csY3"/>
                    </a:cxn>
                    <a:cxn ang="0">
                      <a:pos x="csX4" y="csY4"/>
                    </a:cxn>
                  </a:cxnLst>
                  <a:rect l="l" t="t" r="r" b="b"/>
                  <a:pathLst>
                    <a:path w="149734" h="149734">
                      <a:moveTo>
                        <a:pt x="149735" y="74867"/>
                      </a:moveTo>
                      <a:cubicBezTo>
                        <a:pt x="149735" y="116216"/>
                        <a:pt x="116216" y="149735"/>
                        <a:pt x="74867" y="149735"/>
                      </a:cubicBezTo>
                      <a:cubicBezTo>
                        <a:pt x="33519" y="149735"/>
                        <a:pt x="0" y="116216"/>
                        <a:pt x="0" y="74867"/>
                      </a:cubicBezTo>
                      <a:cubicBezTo>
                        <a:pt x="0" y="33519"/>
                        <a:pt x="33519" y="0"/>
                        <a:pt x="74867" y="0"/>
                      </a:cubicBezTo>
                      <a:cubicBezTo>
                        <a:pt x="116216" y="0"/>
                        <a:pt x="149735" y="33519"/>
                        <a:pt x="149735" y="74867"/>
                      </a:cubicBezTo>
                      <a:close/>
                    </a:path>
                  </a:pathLst>
                </a:custGeom>
                <a:noFill/>
                <a:ln w="11581" cap="flat">
                  <a:solidFill>
                    <a:schemeClr val="bg2"/>
                  </a:solidFill>
                  <a:prstDash val="solid"/>
                  <a:miter/>
                </a:ln>
              </p:spPr>
              <p:txBody>
                <a:bodyPr/>
                <a:lstStyle/>
                <a:p>
                  <a:endParaRPr lang="en-US" dirty="0">
                    <a:latin typeface="Capital Group Sans" panose="02000503000000020004" pitchFamily="2" charset="0"/>
                  </a:endParaRPr>
                </a:p>
              </p:txBody>
            </p:sp>
            <p:grpSp>
              <p:nvGrpSpPr>
                <p:cNvPr id="41" name="Graphic 13">
                  <a:extLst>
                    <a:ext uri="{FF2B5EF4-FFF2-40B4-BE49-F238E27FC236}">
                      <a16:creationId xmlns:a16="http://schemas.microsoft.com/office/drawing/2014/main" id="{7460C02F-6310-AE57-0670-CD6CA08CD362}"/>
                    </a:ext>
                    <a:ext uri="{C183D7F6-B498-43B3-948B-1728B52AA6E4}">
                      <adec:decorative xmlns:adec="http://schemas.microsoft.com/office/drawing/2017/decorative" val="1"/>
                    </a:ext>
                  </a:extLst>
                </p:cNvPr>
                <p:cNvGrpSpPr/>
                <p:nvPr/>
              </p:nvGrpSpPr>
              <p:grpSpPr>
                <a:xfrm>
                  <a:off x="9208357" y="1414717"/>
                  <a:ext cx="46903" cy="103505"/>
                  <a:chOff x="9208357" y="1414717"/>
                  <a:chExt cx="46903" cy="103505"/>
                </a:xfrm>
                <a:noFill/>
              </p:grpSpPr>
              <p:sp>
                <p:nvSpPr>
                  <p:cNvPr id="42" name="Freeform: Shape 41">
                    <a:extLst>
                      <a:ext uri="{FF2B5EF4-FFF2-40B4-BE49-F238E27FC236}">
                        <a16:creationId xmlns:a16="http://schemas.microsoft.com/office/drawing/2014/main" id="{BAEC1406-AA89-4B7A-567B-27CDC91B817B}"/>
                      </a:ext>
                    </a:extLst>
                  </p:cNvPr>
                  <p:cNvSpPr/>
                  <p:nvPr/>
                </p:nvSpPr>
                <p:spPr>
                  <a:xfrm>
                    <a:off x="9208357" y="1431916"/>
                    <a:ext cx="46903" cy="69106"/>
                  </a:xfrm>
                  <a:custGeom>
                    <a:avLst/>
                    <a:gdLst>
                      <a:gd name="csX0" fmla="*/ 46904 w 46903"/>
                      <a:gd name="csY0" fmla="*/ 14120 h 69106"/>
                      <a:gd name="csX1" fmla="*/ 4276 w 46903"/>
                      <a:gd name="csY1" fmla="*/ 17407 h 69106"/>
                      <a:gd name="csX2" fmla="*/ 24717 w 46903"/>
                      <a:gd name="csY2" fmla="*/ 32830 h 69106"/>
                      <a:gd name="csX3" fmla="*/ 24717 w 46903"/>
                      <a:gd name="csY3" fmla="*/ 69073 h 69106"/>
                      <a:gd name="csX4" fmla="*/ 0 w 46903"/>
                      <a:gd name="csY4" fmla="*/ 52455 h 69106"/>
                    </a:gdLst>
                    <a:ahLst/>
                    <a:cxnLst>
                      <a:cxn ang="0">
                        <a:pos x="csX0" y="csY0"/>
                      </a:cxn>
                      <a:cxn ang="0">
                        <a:pos x="csX1" y="csY1"/>
                      </a:cxn>
                      <a:cxn ang="0">
                        <a:pos x="csX2" y="csY2"/>
                      </a:cxn>
                      <a:cxn ang="0">
                        <a:pos x="csX3" y="csY3"/>
                      </a:cxn>
                      <a:cxn ang="0">
                        <a:pos x="csX4" y="csY4"/>
                      </a:cxn>
                    </a:cxnLst>
                    <a:rect l="l" t="t" r="r" b="b"/>
                    <a:pathLst>
                      <a:path w="46903" h="69106">
                        <a:moveTo>
                          <a:pt x="46904" y="14120"/>
                        </a:moveTo>
                        <a:cubicBezTo>
                          <a:pt x="39217" y="-6374"/>
                          <a:pt x="4535" y="-3940"/>
                          <a:pt x="4276" y="17407"/>
                        </a:cubicBezTo>
                        <a:cubicBezTo>
                          <a:pt x="4160" y="26955"/>
                          <a:pt x="15354" y="31352"/>
                          <a:pt x="24717" y="32830"/>
                        </a:cubicBezTo>
                        <a:cubicBezTo>
                          <a:pt x="58824" y="38215"/>
                          <a:pt x="49402" y="70290"/>
                          <a:pt x="24717" y="69073"/>
                        </a:cubicBezTo>
                        <a:cubicBezTo>
                          <a:pt x="5985" y="68148"/>
                          <a:pt x="576" y="55482"/>
                          <a:pt x="0" y="52455"/>
                        </a:cubicBezTo>
                      </a:path>
                    </a:pathLst>
                  </a:custGeom>
                  <a:noFill/>
                  <a:ln w="11581" cap="rnd">
                    <a:solidFill>
                      <a:schemeClr val="bg2"/>
                    </a:solidFill>
                    <a:prstDash val="solid"/>
                    <a:round/>
                  </a:ln>
                </p:spPr>
                <p:txBody>
                  <a:bodyPr/>
                  <a:lstStyle/>
                  <a:p>
                    <a:endParaRPr lang="en-US" dirty="0">
                      <a:latin typeface="Capital Group Sans" panose="02000503000000020004" pitchFamily="2" charset="0"/>
                    </a:endParaRPr>
                  </a:p>
                </p:txBody>
              </p:sp>
              <p:sp>
                <p:nvSpPr>
                  <p:cNvPr id="43" name="Freeform: Shape 42">
                    <a:extLst>
                      <a:ext uri="{FF2B5EF4-FFF2-40B4-BE49-F238E27FC236}">
                        <a16:creationId xmlns:a16="http://schemas.microsoft.com/office/drawing/2014/main" id="{E93C6BF0-8610-29DE-FAE0-38D97DAC7603}"/>
                      </a:ext>
                    </a:extLst>
                  </p:cNvPr>
                  <p:cNvSpPr/>
                  <p:nvPr/>
                </p:nvSpPr>
                <p:spPr>
                  <a:xfrm>
                    <a:off x="9233474" y="1414717"/>
                    <a:ext cx="9525" cy="17199"/>
                  </a:xfrm>
                  <a:custGeom>
                    <a:avLst/>
                    <a:gdLst>
                      <a:gd name="csX0" fmla="*/ 0 w 9525"/>
                      <a:gd name="csY0" fmla="*/ 0 h 17199"/>
                      <a:gd name="csX1" fmla="*/ 0 w 9525"/>
                      <a:gd name="csY1" fmla="*/ 17199 h 17199"/>
                    </a:gdLst>
                    <a:ahLst/>
                    <a:cxnLst>
                      <a:cxn ang="0">
                        <a:pos x="csX0" y="csY0"/>
                      </a:cxn>
                      <a:cxn ang="0">
                        <a:pos x="csX1" y="csY1"/>
                      </a:cxn>
                    </a:cxnLst>
                    <a:rect l="l" t="t" r="r" b="b"/>
                    <a:pathLst>
                      <a:path w="9525" h="17199">
                        <a:moveTo>
                          <a:pt x="0" y="0"/>
                        </a:moveTo>
                        <a:lnTo>
                          <a:pt x="0" y="17199"/>
                        </a:lnTo>
                      </a:path>
                    </a:pathLst>
                  </a:custGeom>
                  <a:ln w="11581" cap="rnd">
                    <a:solidFill>
                      <a:schemeClr val="bg2"/>
                    </a:solidFill>
                    <a:prstDash val="solid"/>
                    <a:round/>
                  </a:ln>
                </p:spPr>
                <p:txBody>
                  <a:bodyPr/>
                  <a:lstStyle/>
                  <a:p>
                    <a:endParaRPr lang="en-US" dirty="0">
                      <a:latin typeface="Capital Group Sans" panose="02000503000000020004" pitchFamily="2" charset="0"/>
                    </a:endParaRPr>
                  </a:p>
                </p:txBody>
              </p:sp>
              <p:sp>
                <p:nvSpPr>
                  <p:cNvPr id="44" name="Freeform: Shape 43">
                    <a:extLst>
                      <a:ext uri="{FF2B5EF4-FFF2-40B4-BE49-F238E27FC236}">
                        <a16:creationId xmlns:a16="http://schemas.microsoft.com/office/drawing/2014/main" id="{4F73D184-530E-5065-4A37-B04766B7198D}"/>
                      </a:ext>
                    </a:extLst>
                  </p:cNvPr>
                  <p:cNvSpPr/>
                  <p:nvPr/>
                </p:nvSpPr>
                <p:spPr>
                  <a:xfrm>
                    <a:off x="9233474" y="1501023"/>
                    <a:ext cx="9525" cy="17199"/>
                  </a:xfrm>
                  <a:custGeom>
                    <a:avLst/>
                    <a:gdLst>
                      <a:gd name="csX0" fmla="*/ 0 w 9525"/>
                      <a:gd name="csY0" fmla="*/ 0 h 17199"/>
                      <a:gd name="csX1" fmla="*/ 0 w 9525"/>
                      <a:gd name="csY1" fmla="*/ 17199 h 17199"/>
                    </a:gdLst>
                    <a:ahLst/>
                    <a:cxnLst>
                      <a:cxn ang="0">
                        <a:pos x="csX0" y="csY0"/>
                      </a:cxn>
                      <a:cxn ang="0">
                        <a:pos x="csX1" y="csY1"/>
                      </a:cxn>
                    </a:cxnLst>
                    <a:rect l="l" t="t" r="r" b="b"/>
                    <a:pathLst>
                      <a:path w="9525" h="17199">
                        <a:moveTo>
                          <a:pt x="0" y="0"/>
                        </a:moveTo>
                        <a:lnTo>
                          <a:pt x="0" y="17199"/>
                        </a:lnTo>
                      </a:path>
                    </a:pathLst>
                  </a:custGeom>
                  <a:ln w="11581" cap="rnd">
                    <a:solidFill>
                      <a:schemeClr val="bg2"/>
                    </a:solidFill>
                    <a:prstDash val="solid"/>
                    <a:round/>
                  </a:ln>
                </p:spPr>
                <p:txBody>
                  <a:bodyPr/>
                  <a:lstStyle/>
                  <a:p>
                    <a:endParaRPr lang="en-US" dirty="0">
                      <a:latin typeface="Capital Group Sans" panose="02000503000000020004" pitchFamily="2" charset="0"/>
                    </a:endParaRPr>
                  </a:p>
                </p:txBody>
              </p:sp>
            </p:grpSp>
          </p:grpSp>
        </p:grpSp>
        <p:grpSp>
          <p:nvGrpSpPr>
            <p:cNvPr id="7" name="Group 6">
              <a:extLst>
                <a:ext uri="{FF2B5EF4-FFF2-40B4-BE49-F238E27FC236}">
                  <a16:creationId xmlns:a16="http://schemas.microsoft.com/office/drawing/2014/main" id="{C6364914-C793-9449-D76A-63518D65C4BE}"/>
                </a:ext>
              </a:extLst>
            </p:cNvPr>
            <p:cNvGrpSpPr/>
            <p:nvPr/>
          </p:nvGrpSpPr>
          <p:grpSpPr>
            <a:xfrm>
              <a:off x="601749" y="1244560"/>
              <a:ext cx="559054" cy="542925"/>
              <a:chOff x="601749" y="1244560"/>
              <a:chExt cx="559054" cy="542925"/>
            </a:xfrm>
          </p:grpSpPr>
          <p:grpSp>
            <p:nvGrpSpPr>
              <p:cNvPr id="55" name="Graphic 14">
                <a:extLst>
                  <a:ext uri="{FF2B5EF4-FFF2-40B4-BE49-F238E27FC236}">
                    <a16:creationId xmlns:a16="http://schemas.microsoft.com/office/drawing/2014/main" id="{54234865-84C2-A658-662D-461EEF8CFB8A}"/>
                  </a:ext>
                  <a:ext uri="{C183D7F6-B498-43B3-948B-1728B52AA6E4}">
                    <adec:decorative xmlns:adec="http://schemas.microsoft.com/office/drawing/2017/decorative" val="1"/>
                  </a:ext>
                </a:extLst>
              </p:cNvPr>
              <p:cNvGrpSpPr/>
              <p:nvPr/>
            </p:nvGrpSpPr>
            <p:grpSpPr>
              <a:xfrm>
                <a:off x="644235" y="1280824"/>
                <a:ext cx="170106" cy="170108"/>
                <a:chOff x="644235" y="1280824"/>
                <a:chExt cx="170106" cy="170108"/>
              </a:xfrm>
              <a:noFill/>
            </p:grpSpPr>
            <p:sp>
              <p:nvSpPr>
                <p:cNvPr id="56" name="Freeform: Shape 55">
                  <a:extLst>
                    <a:ext uri="{FF2B5EF4-FFF2-40B4-BE49-F238E27FC236}">
                      <a16:creationId xmlns:a16="http://schemas.microsoft.com/office/drawing/2014/main" id="{1BA78F15-C1AD-FB4E-B1CB-32F336D05269}"/>
                    </a:ext>
                  </a:extLst>
                </p:cNvPr>
                <p:cNvSpPr/>
                <p:nvPr/>
              </p:nvSpPr>
              <p:spPr>
                <a:xfrm>
                  <a:off x="644235" y="1280824"/>
                  <a:ext cx="170106" cy="170108"/>
                </a:xfrm>
                <a:custGeom>
                  <a:avLst/>
                  <a:gdLst>
                    <a:gd name="csX0" fmla="*/ 85053 w 170106"/>
                    <a:gd name="csY0" fmla="*/ 0 h 170108"/>
                    <a:gd name="csX1" fmla="*/ 0 w 170106"/>
                    <a:gd name="csY1" fmla="*/ 85054 h 170108"/>
                    <a:gd name="csX2" fmla="*/ 85053 w 170106"/>
                    <a:gd name="csY2" fmla="*/ 170109 h 170108"/>
                    <a:gd name="csX3" fmla="*/ 170107 w 170106"/>
                    <a:gd name="csY3" fmla="*/ 85054 h 170108"/>
                    <a:gd name="csX4" fmla="*/ 85053 w 170106"/>
                    <a:gd name="csY4" fmla="*/ 0 h 170108"/>
                  </a:gdLst>
                  <a:ahLst/>
                  <a:cxnLst>
                    <a:cxn ang="0">
                      <a:pos x="csX0" y="csY0"/>
                    </a:cxn>
                    <a:cxn ang="0">
                      <a:pos x="csX1" y="csY1"/>
                    </a:cxn>
                    <a:cxn ang="0">
                      <a:pos x="csX2" y="csY2"/>
                    </a:cxn>
                    <a:cxn ang="0">
                      <a:pos x="csX3" y="csY3"/>
                    </a:cxn>
                    <a:cxn ang="0">
                      <a:pos x="csX4" y="csY4"/>
                    </a:cxn>
                  </a:cxnLst>
                  <a:rect l="l" t="t" r="r" b="b"/>
                  <a:pathLst>
                    <a:path w="170106" h="170108">
                      <a:moveTo>
                        <a:pt x="85053" y="0"/>
                      </a:moveTo>
                      <a:cubicBezTo>
                        <a:pt x="38150" y="0"/>
                        <a:pt x="0" y="38152"/>
                        <a:pt x="0" y="85054"/>
                      </a:cubicBezTo>
                      <a:cubicBezTo>
                        <a:pt x="0" y="131957"/>
                        <a:pt x="38150" y="170109"/>
                        <a:pt x="85053" y="170109"/>
                      </a:cubicBezTo>
                      <a:cubicBezTo>
                        <a:pt x="131955" y="170109"/>
                        <a:pt x="170107" y="131957"/>
                        <a:pt x="170107" y="85054"/>
                      </a:cubicBezTo>
                      <a:cubicBezTo>
                        <a:pt x="170107" y="38152"/>
                        <a:pt x="131955" y="0"/>
                        <a:pt x="85053" y="0"/>
                      </a:cubicBezTo>
                      <a:close/>
                    </a:path>
                  </a:pathLst>
                </a:custGeom>
                <a:noFill/>
                <a:ln w="11616" cap="flat">
                  <a:solidFill>
                    <a:srgbClr val="00629D"/>
                  </a:solidFill>
                  <a:prstDash val="solid"/>
                  <a:miter/>
                </a:ln>
              </p:spPr>
              <p:txBody>
                <a:bodyPr/>
                <a:lstStyle/>
                <a:p>
                  <a:endParaRPr lang="en-US" dirty="0">
                    <a:latin typeface="Capital Group Sans" panose="02000503000000020004" pitchFamily="2" charset="0"/>
                  </a:endParaRPr>
                </a:p>
              </p:txBody>
            </p:sp>
            <p:grpSp>
              <p:nvGrpSpPr>
                <p:cNvPr id="57" name="Graphic 14">
                  <a:extLst>
                    <a:ext uri="{FF2B5EF4-FFF2-40B4-BE49-F238E27FC236}">
                      <a16:creationId xmlns:a16="http://schemas.microsoft.com/office/drawing/2014/main" id="{2144C8DE-E597-1D6D-7C58-2337710C5486}"/>
                    </a:ext>
                    <a:ext uri="{C183D7F6-B498-43B3-948B-1728B52AA6E4}">
                      <adec:decorative xmlns:adec="http://schemas.microsoft.com/office/drawing/2017/decorative" val="1"/>
                    </a:ext>
                  </a:extLst>
                </p:cNvPr>
                <p:cNvGrpSpPr/>
                <p:nvPr/>
              </p:nvGrpSpPr>
              <p:grpSpPr>
                <a:xfrm>
                  <a:off x="705945" y="1316616"/>
                  <a:ext cx="47244" cy="104257"/>
                  <a:chOff x="705945" y="1316616"/>
                  <a:chExt cx="47244" cy="104257"/>
                </a:xfrm>
                <a:noFill/>
              </p:grpSpPr>
              <p:sp>
                <p:nvSpPr>
                  <p:cNvPr id="58" name="Freeform: Shape 57">
                    <a:extLst>
                      <a:ext uri="{FF2B5EF4-FFF2-40B4-BE49-F238E27FC236}">
                        <a16:creationId xmlns:a16="http://schemas.microsoft.com/office/drawing/2014/main" id="{26BC9A07-56F7-84F1-A92A-C6034D7CFA32}"/>
                      </a:ext>
                    </a:extLst>
                  </p:cNvPr>
                  <p:cNvSpPr/>
                  <p:nvPr/>
                </p:nvSpPr>
                <p:spPr>
                  <a:xfrm>
                    <a:off x="705945" y="1333940"/>
                    <a:ext cx="47244" cy="69608"/>
                  </a:xfrm>
                  <a:custGeom>
                    <a:avLst/>
                    <a:gdLst>
                      <a:gd name="csX0" fmla="*/ 47245 w 47244"/>
                      <a:gd name="csY0" fmla="*/ 14223 h 69608"/>
                      <a:gd name="csX1" fmla="*/ 4307 w 47244"/>
                      <a:gd name="csY1" fmla="*/ 17534 h 69608"/>
                      <a:gd name="csX2" fmla="*/ 24897 w 47244"/>
                      <a:gd name="csY2" fmla="*/ 33069 h 69608"/>
                      <a:gd name="csX3" fmla="*/ 24897 w 47244"/>
                      <a:gd name="csY3" fmla="*/ 69574 h 69608"/>
                      <a:gd name="csX4" fmla="*/ 0 w 47244"/>
                      <a:gd name="csY4" fmla="*/ 52836 h 69608"/>
                    </a:gdLst>
                    <a:ahLst/>
                    <a:cxnLst>
                      <a:cxn ang="0">
                        <a:pos x="csX0" y="csY0"/>
                      </a:cxn>
                      <a:cxn ang="0">
                        <a:pos x="csX1" y="csY1"/>
                      </a:cxn>
                      <a:cxn ang="0">
                        <a:pos x="csX2" y="csY2"/>
                      </a:cxn>
                      <a:cxn ang="0">
                        <a:pos x="csX3" y="csY3"/>
                      </a:cxn>
                      <a:cxn ang="0">
                        <a:pos x="csX4" y="csY4"/>
                      </a:cxn>
                    </a:cxnLst>
                    <a:rect l="l" t="t" r="r" b="b"/>
                    <a:pathLst>
                      <a:path w="47244" h="69608">
                        <a:moveTo>
                          <a:pt x="47245" y="14223"/>
                        </a:moveTo>
                        <a:cubicBezTo>
                          <a:pt x="39502" y="-6420"/>
                          <a:pt x="4568" y="-3969"/>
                          <a:pt x="4307" y="17534"/>
                        </a:cubicBezTo>
                        <a:cubicBezTo>
                          <a:pt x="4190" y="27151"/>
                          <a:pt x="15466" y="31579"/>
                          <a:pt x="24897" y="33069"/>
                        </a:cubicBezTo>
                        <a:cubicBezTo>
                          <a:pt x="59251" y="38492"/>
                          <a:pt x="49761" y="70800"/>
                          <a:pt x="24897" y="69574"/>
                        </a:cubicBezTo>
                        <a:cubicBezTo>
                          <a:pt x="6029" y="68643"/>
                          <a:pt x="581" y="55886"/>
                          <a:pt x="0" y="52836"/>
                        </a:cubicBezTo>
                      </a:path>
                    </a:pathLst>
                  </a:custGeom>
                  <a:noFill/>
                  <a:ln w="11616" cap="flat">
                    <a:solidFill>
                      <a:srgbClr val="009CDC"/>
                    </a:solidFill>
                    <a:prstDash val="solid"/>
                    <a:round/>
                  </a:ln>
                </p:spPr>
                <p:txBody>
                  <a:bodyPr/>
                  <a:lstStyle/>
                  <a:p>
                    <a:endParaRPr lang="en-US" dirty="0">
                      <a:latin typeface="Capital Group Sans" panose="02000503000000020004" pitchFamily="2" charset="0"/>
                    </a:endParaRPr>
                  </a:p>
                </p:txBody>
              </p:sp>
              <p:sp>
                <p:nvSpPr>
                  <p:cNvPr id="59" name="Freeform: Shape 58">
                    <a:extLst>
                      <a:ext uri="{FF2B5EF4-FFF2-40B4-BE49-F238E27FC236}">
                        <a16:creationId xmlns:a16="http://schemas.microsoft.com/office/drawing/2014/main" id="{A66F757E-9ED4-1144-42BA-1E3ACBD6E983}"/>
                      </a:ext>
                    </a:extLst>
                  </p:cNvPr>
                  <p:cNvSpPr/>
                  <p:nvPr/>
                </p:nvSpPr>
                <p:spPr>
                  <a:xfrm>
                    <a:off x="731244" y="1316616"/>
                    <a:ext cx="9525" cy="17325"/>
                  </a:xfrm>
                  <a:custGeom>
                    <a:avLst/>
                    <a:gdLst>
                      <a:gd name="csX0" fmla="*/ 0 w 9525"/>
                      <a:gd name="csY0" fmla="*/ 0 h 17325"/>
                      <a:gd name="csX1" fmla="*/ 0 w 9525"/>
                      <a:gd name="csY1" fmla="*/ 17325 h 17325"/>
                    </a:gdLst>
                    <a:ahLst/>
                    <a:cxnLst>
                      <a:cxn ang="0">
                        <a:pos x="csX0" y="csY0"/>
                      </a:cxn>
                      <a:cxn ang="0">
                        <a:pos x="csX1" y="csY1"/>
                      </a:cxn>
                    </a:cxnLst>
                    <a:rect l="l" t="t" r="r" b="b"/>
                    <a:pathLst>
                      <a:path w="9525" h="17325">
                        <a:moveTo>
                          <a:pt x="0" y="0"/>
                        </a:moveTo>
                        <a:lnTo>
                          <a:pt x="0" y="17325"/>
                        </a:lnTo>
                      </a:path>
                    </a:pathLst>
                  </a:custGeom>
                  <a:ln w="11616" cap="flat">
                    <a:solidFill>
                      <a:srgbClr val="009CDC"/>
                    </a:solidFill>
                    <a:prstDash val="solid"/>
                    <a:round/>
                  </a:ln>
                </p:spPr>
                <p:txBody>
                  <a:bodyPr/>
                  <a:lstStyle/>
                  <a:p>
                    <a:endParaRPr lang="en-US" dirty="0">
                      <a:latin typeface="Capital Group Sans" panose="02000503000000020004" pitchFamily="2" charset="0"/>
                    </a:endParaRPr>
                  </a:p>
                </p:txBody>
              </p:sp>
              <p:sp>
                <p:nvSpPr>
                  <p:cNvPr id="60" name="Freeform: Shape 59">
                    <a:extLst>
                      <a:ext uri="{FF2B5EF4-FFF2-40B4-BE49-F238E27FC236}">
                        <a16:creationId xmlns:a16="http://schemas.microsoft.com/office/drawing/2014/main" id="{68AF2505-BFA8-E47C-79F5-89DF2AECF738}"/>
                      </a:ext>
                    </a:extLst>
                  </p:cNvPr>
                  <p:cNvSpPr/>
                  <p:nvPr/>
                </p:nvSpPr>
                <p:spPr>
                  <a:xfrm>
                    <a:off x="731244" y="1403548"/>
                    <a:ext cx="9525" cy="17325"/>
                  </a:xfrm>
                  <a:custGeom>
                    <a:avLst/>
                    <a:gdLst>
                      <a:gd name="csX0" fmla="*/ 0 w 9525"/>
                      <a:gd name="csY0" fmla="*/ 0 h 17325"/>
                      <a:gd name="csX1" fmla="*/ 0 w 9525"/>
                      <a:gd name="csY1" fmla="*/ 17325 h 17325"/>
                    </a:gdLst>
                    <a:ahLst/>
                    <a:cxnLst>
                      <a:cxn ang="0">
                        <a:pos x="csX0" y="csY0"/>
                      </a:cxn>
                      <a:cxn ang="0">
                        <a:pos x="csX1" y="csY1"/>
                      </a:cxn>
                    </a:cxnLst>
                    <a:rect l="l" t="t" r="r" b="b"/>
                    <a:pathLst>
                      <a:path w="9525" h="17325">
                        <a:moveTo>
                          <a:pt x="0" y="0"/>
                        </a:moveTo>
                        <a:lnTo>
                          <a:pt x="0" y="17325"/>
                        </a:lnTo>
                      </a:path>
                    </a:pathLst>
                  </a:custGeom>
                  <a:ln w="11616" cap="flat">
                    <a:solidFill>
                      <a:srgbClr val="009CDC"/>
                    </a:solidFill>
                    <a:prstDash val="solid"/>
                    <a:round/>
                  </a:ln>
                </p:spPr>
                <p:txBody>
                  <a:bodyPr/>
                  <a:lstStyle/>
                  <a:p>
                    <a:endParaRPr lang="en-US" dirty="0">
                      <a:latin typeface="Capital Group Sans" panose="02000503000000020004" pitchFamily="2" charset="0"/>
                    </a:endParaRPr>
                  </a:p>
                </p:txBody>
              </p:sp>
            </p:grpSp>
          </p:grpSp>
          <p:grpSp>
            <p:nvGrpSpPr>
              <p:cNvPr id="45" name="Graphic 14">
                <a:extLst>
                  <a:ext uri="{FF2B5EF4-FFF2-40B4-BE49-F238E27FC236}">
                    <a16:creationId xmlns:a16="http://schemas.microsoft.com/office/drawing/2014/main" id="{259800BD-777B-B166-BAAD-32E42CB57942}"/>
                  </a:ext>
                  <a:ext uri="{C183D7F6-B498-43B3-948B-1728B52AA6E4}">
                    <adec:decorative xmlns:adec="http://schemas.microsoft.com/office/drawing/2017/decorative" val="1"/>
                  </a:ext>
                </a:extLst>
              </p:cNvPr>
              <p:cNvGrpSpPr/>
              <p:nvPr/>
            </p:nvGrpSpPr>
            <p:grpSpPr>
              <a:xfrm>
                <a:off x="601749" y="1244560"/>
                <a:ext cx="559054" cy="542925"/>
                <a:chOff x="601749" y="1244560"/>
                <a:chExt cx="559054" cy="542925"/>
              </a:xfrm>
              <a:noFill/>
            </p:grpSpPr>
            <p:grpSp>
              <p:nvGrpSpPr>
                <p:cNvPr id="46" name="Graphic 14">
                  <a:extLst>
                    <a:ext uri="{FF2B5EF4-FFF2-40B4-BE49-F238E27FC236}">
                      <a16:creationId xmlns:a16="http://schemas.microsoft.com/office/drawing/2014/main" id="{CB72AD54-5E22-ACB1-24EA-B990FF7D7546}"/>
                    </a:ext>
                    <a:ext uri="{C183D7F6-B498-43B3-948B-1728B52AA6E4}">
                      <adec:decorative xmlns:adec="http://schemas.microsoft.com/office/drawing/2017/decorative" val="1"/>
                    </a:ext>
                  </a:extLst>
                </p:cNvPr>
                <p:cNvGrpSpPr/>
                <p:nvPr/>
              </p:nvGrpSpPr>
              <p:grpSpPr>
                <a:xfrm>
                  <a:off x="779730" y="1539885"/>
                  <a:ext cx="203182" cy="247600"/>
                  <a:chOff x="779730" y="1539885"/>
                  <a:chExt cx="203182" cy="247600"/>
                </a:xfrm>
              </p:grpSpPr>
              <p:sp>
                <p:nvSpPr>
                  <p:cNvPr id="53" name="Freeform: Shape 52">
                    <a:extLst>
                      <a:ext uri="{FF2B5EF4-FFF2-40B4-BE49-F238E27FC236}">
                        <a16:creationId xmlns:a16="http://schemas.microsoft.com/office/drawing/2014/main" id="{4EC61CBE-FD32-D95B-0C51-CDFF7812FA46}"/>
                      </a:ext>
                    </a:extLst>
                  </p:cNvPr>
                  <p:cNvSpPr/>
                  <p:nvPr/>
                </p:nvSpPr>
                <p:spPr>
                  <a:xfrm>
                    <a:off x="779730" y="1539885"/>
                    <a:ext cx="9525" cy="247600"/>
                  </a:xfrm>
                  <a:custGeom>
                    <a:avLst/>
                    <a:gdLst>
                      <a:gd name="csX0" fmla="*/ 0 w 9525"/>
                      <a:gd name="csY0" fmla="*/ 247600 h 247600"/>
                      <a:gd name="csX1" fmla="*/ 0 w 9525"/>
                      <a:gd name="csY1" fmla="*/ 0 h 247600"/>
                    </a:gdLst>
                    <a:ahLst/>
                    <a:cxnLst>
                      <a:cxn ang="0">
                        <a:pos x="csX0" y="csY0"/>
                      </a:cxn>
                      <a:cxn ang="0">
                        <a:pos x="csX1" y="csY1"/>
                      </a:cxn>
                    </a:cxnLst>
                    <a:rect l="l" t="t" r="r" b="b"/>
                    <a:pathLst>
                      <a:path w="9525" h="247600">
                        <a:moveTo>
                          <a:pt x="0" y="247600"/>
                        </a:moveTo>
                        <a:lnTo>
                          <a:pt x="0" y="0"/>
                        </a:lnTo>
                      </a:path>
                    </a:pathLst>
                  </a:custGeom>
                  <a:ln w="11616" cap="flat">
                    <a:solidFill>
                      <a:schemeClr val="bg2"/>
                    </a:solidFill>
                    <a:prstDash val="solid"/>
                    <a:miter/>
                  </a:ln>
                </p:spPr>
                <p:txBody>
                  <a:bodyPr/>
                  <a:lstStyle/>
                  <a:p>
                    <a:endParaRPr lang="en-US" dirty="0">
                      <a:latin typeface="Capital Group Sans" panose="02000503000000020004" pitchFamily="2" charset="0"/>
                    </a:endParaRPr>
                  </a:p>
                </p:txBody>
              </p:sp>
              <p:sp>
                <p:nvSpPr>
                  <p:cNvPr id="54" name="Freeform: Shape 53">
                    <a:extLst>
                      <a:ext uri="{FF2B5EF4-FFF2-40B4-BE49-F238E27FC236}">
                        <a16:creationId xmlns:a16="http://schemas.microsoft.com/office/drawing/2014/main" id="{41C1525A-586A-7884-4883-70F31E44B9D0}"/>
                      </a:ext>
                    </a:extLst>
                  </p:cNvPr>
                  <p:cNvSpPr/>
                  <p:nvPr/>
                </p:nvSpPr>
                <p:spPr>
                  <a:xfrm>
                    <a:off x="982912" y="1539885"/>
                    <a:ext cx="9525" cy="247600"/>
                  </a:xfrm>
                  <a:custGeom>
                    <a:avLst/>
                    <a:gdLst>
                      <a:gd name="csX0" fmla="*/ 0 w 9525"/>
                      <a:gd name="csY0" fmla="*/ 0 h 247600"/>
                      <a:gd name="csX1" fmla="*/ 0 w 9525"/>
                      <a:gd name="csY1" fmla="*/ 247600 h 247600"/>
                    </a:gdLst>
                    <a:ahLst/>
                    <a:cxnLst>
                      <a:cxn ang="0">
                        <a:pos x="csX0" y="csY0"/>
                      </a:cxn>
                      <a:cxn ang="0">
                        <a:pos x="csX1" y="csY1"/>
                      </a:cxn>
                    </a:cxnLst>
                    <a:rect l="l" t="t" r="r" b="b"/>
                    <a:pathLst>
                      <a:path w="9525" h="247600">
                        <a:moveTo>
                          <a:pt x="0" y="0"/>
                        </a:moveTo>
                        <a:lnTo>
                          <a:pt x="0" y="247600"/>
                        </a:lnTo>
                      </a:path>
                    </a:pathLst>
                  </a:custGeom>
                  <a:ln w="11616" cap="flat">
                    <a:solidFill>
                      <a:schemeClr val="bg2"/>
                    </a:solidFill>
                    <a:prstDash val="solid"/>
                    <a:miter/>
                  </a:ln>
                </p:spPr>
                <p:txBody>
                  <a:bodyPr/>
                  <a:lstStyle/>
                  <a:p>
                    <a:endParaRPr lang="en-US" dirty="0">
                      <a:latin typeface="Capital Group Sans" panose="02000503000000020004" pitchFamily="2" charset="0"/>
                    </a:endParaRPr>
                  </a:p>
                </p:txBody>
              </p:sp>
            </p:grpSp>
            <p:sp>
              <p:nvSpPr>
                <p:cNvPr id="47" name="Freeform: Shape 46">
                  <a:extLst>
                    <a:ext uri="{FF2B5EF4-FFF2-40B4-BE49-F238E27FC236}">
                      <a16:creationId xmlns:a16="http://schemas.microsoft.com/office/drawing/2014/main" id="{34E2042E-54F1-22E1-91E7-48D8C6D156B6}"/>
                    </a:ext>
                  </a:extLst>
                </p:cNvPr>
                <p:cNvSpPr/>
                <p:nvPr/>
              </p:nvSpPr>
              <p:spPr>
                <a:xfrm>
                  <a:off x="881320" y="1539885"/>
                  <a:ext cx="9525" cy="247600"/>
                </a:xfrm>
                <a:custGeom>
                  <a:avLst/>
                  <a:gdLst>
                    <a:gd name="csX0" fmla="*/ 0 w 9525"/>
                    <a:gd name="csY0" fmla="*/ 247600 h 247600"/>
                    <a:gd name="csX1" fmla="*/ 0 w 9525"/>
                    <a:gd name="csY1" fmla="*/ 0 h 247600"/>
                  </a:gdLst>
                  <a:ahLst/>
                  <a:cxnLst>
                    <a:cxn ang="0">
                      <a:pos x="csX0" y="csY0"/>
                    </a:cxn>
                    <a:cxn ang="0">
                      <a:pos x="csX1" y="csY1"/>
                    </a:cxn>
                  </a:cxnLst>
                  <a:rect l="l" t="t" r="r" b="b"/>
                  <a:pathLst>
                    <a:path w="9525" h="247600">
                      <a:moveTo>
                        <a:pt x="0" y="247600"/>
                      </a:moveTo>
                      <a:lnTo>
                        <a:pt x="0" y="0"/>
                      </a:lnTo>
                    </a:path>
                  </a:pathLst>
                </a:custGeom>
                <a:ln w="11616" cap="flat">
                  <a:solidFill>
                    <a:schemeClr val="bg2"/>
                  </a:solidFill>
                  <a:prstDash val="solid"/>
                  <a:miter/>
                </a:ln>
              </p:spPr>
              <p:txBody>
                <a:bodyPr/>
                <a:lstStyle/>
                <a:p>
                  <a:endParaRPr lang="en-US" dirty="0">
                    <a:latin typeface="Capital Group Sans" panose="02000503000000020004" pitchFamily="2" charset="0"/>
                  </a:endParaRPr>
                </a:p>
              </p:txBody>
            </p:sp>
            <p:sp>
              <p:nvSpPr>
                <p:cNvPr id="48" name="Freeform: Shape 47">
                  <a:extLst>
                    <a:ext uri="{FF2B5EF4-FFF2-40B4-BE49-F238E27FC236}">
                      <a16:creationId xmlns:a16="http://schemas.microsoft.com/office/drawing/2014/main" id="{6AB19752-826B-1CEF-2C3A-8CA051028982}"/>
                    </a:ext>
                  </a:extLst>
                </p:cNvPr>
                <p:cNvSpPr/>
                <p:nvPr/>
              </p:nvSpPr>
              <p:spPr>
                <a:xfrm>
                  <a:off x="601749" y="1273450"/>
                  <a:ext cx="559054" cy="513996"/>
                </a:xfrm>
                <a:custGeom>
                  <a:avLst/>
                  <a:gdLst>
                    <a:gd name="csX0" fmla="*/ 202870 w 559054"/>
                    <a:gd name="csY0" fmla="*/ 52982 h 513996"/>
                    <a:gd name="csX1" fmla="*/ 279539 w 559054"/>
                    <a:gd name="csY1" fmla="*/ 0 h 513996"/>
                    <a:gd name="csX2" fmla="*/ 559055 w 559054"/>
                    <a:gd name="csY2" fmla="*/ 193133 h 513996"/>
                    <a:gd name="csX3" fmla="*/ 559055 w 559054"/>
                    <a:gd name="csY3" fmla="*/ 513997 h 513996"/>
                    <a:gd name="csX4" fmla="*/ 0 w 559054"/>
                    <a:gd name="csY4" fmla="*/ 513997 h 513996"/>
                    <a:gd name="csX5" fmla="*/ 0 w 559054"/>
                    <a:gd name="csY5" fmla="*/ 193133 h 513996"/>
                    <a:gd name="csX6" fmla="*/ 64040 w 559054"/>
                    <a:gd name="csY6" fmla="*/ 148888 h 5139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9054" h="513996">
                      <a:moveTo>
                        <a:pt x="202870" y="52982"/>
                      </a:moveTo>
                      <a:lnTo>
                        <a:pt x="279539" y="0"/>
                      </a:lnTo>
                      <a:lnTo>
                        <a:pt x="559055" y="193133"/>
                      </a:lnTo>
                      <a:lnTo>
                        <a:pt x="559055" y="513997"/>
                      </a:lnTo>
                      <a:lnTo>
                        <a:pt x="0" y="513997"/>
                      </a:lnTo>
                      <a:lnTo>
                        <a:pt x="0" y="193133"/>
                      </a:lnTo>
                      <a:lnTo>
                        <a:pt x="64040" y="148888"/>
                      </a:lnTo>
                    </a:path>
                  </a:pathLst>
                </a:custGeom>
                <a:noFill/>
                <a:ln w="11616" cap="flat">
                  <a:solidFill>
                    <a:schemeClr val="tx2"/>
                  </a:solidFill>
                  <a:prstDash val="solid"/>
                  <a:miter/>
                </a:ln>
              </p:spPr>
              <p:txBody>
                <a:bodyPr/>
                <a:lstStyle/>
                <a:p>
                  <a:endParaRPr lang="en-US" dirty="0">
                    <a:latin typeface="Capital Group Sans" panose="02000503000000020004" pitchFamily="2" charset="0"/>
                  </a:endParaRPr>
                </a:p>
              </p:txBody>
            </p:sp>
            <p:sp>
              <p:nvSpPr>
                <p:cNvPr id="49" name="Freeform: Shape 48">
                  <a:extLst>
                    <a:ext uri="{FF2B5EF4-FFF2-40B4-BE49-F238E27FC236}">
                      <a16:creationId xmlns:a16="http://schemas.microsoft.com/office/drawing/2014/main" id="{37FDC57C-51B3-02DC-29D7-2C42FFF91DDA}"/>
                    </a:ext>
                  </a:extLst>
                </p:cNvPr>
                <p:cNvSpPr/>
                <p:nvPr/>
              </p:nvSpPr>
              <p:spPr>
                <a:xfrm>
                  <a:off x="1061985" y="1244560"/>
                  <a:ext cx="82584" cy="62463"/>
                </a:xfrm>
                <a:custGeom>
                  <a:avLst/>
                  <a:gdLst>
                    <a:gd name="csX0" fmla="*/ 0 w 82584"/>
                    <a:gd name="csY0" fmla="*/ 62463 h 62463"/>
                    <a:gd name="csX1" fmla="*/ 82585 w 82584"/>
                    <a:gd name="csY1" fmla="*/ 62463 h 62463"/>
                    <a:gd name="csX2" fmla="*/ 82585 w 82584"/>
                    <a:gd name="csY2" fmla="*/ 0 h 62463"/>
                    <a:gd name="csX3" fmla="*/ 0 w 82584"/>
                    <a:gd name="csY3" fmla="*/ 0 h 62463"/>
                    <a:gd name="csX4" fmla="*/ 0 w 82584"/>
                    <a:gd name="csY4" fmla="*/ 62463 h 62463"/>
                  </a:gdLst>
                  <a:ahLst/>
                  <a:cxnLst>
                    <a:cxn ang="0">
                      <a:pos x="csX0" y="csY0"/>
                    </a:cxn>
                    <a:cxn ang="0">
                      <a:pos x="csX1" y="csY1"/>
                    </a:cxn>
                    <a:cxn ang="0">
                      <a:pos x="csX2" y="csY2"/>
                    </a:cxn>
                    <a:cxn ang="0">
                      <a:pos x="csX3" y="csY3"/>
                    </a:cxn>
                    <a:cxn ang="0">
                      <a:pos x="csX4" y="csY4"/>
                    </a:cxn>
                  </a:cxnLst>
                  <a:rect l="l" t="t" r="r" b="b"/>
                  <a:pathLst>
                    <a:path w="82584" h="62463">
                      <a:moveTo>
                        <a:pt x="0" y="62463"/>
                      </a:moveTo>
                      <a:lnTo>
                        <a:pt x="82585" y="62463"/>
                      </a:lnTo>
                      <a:lnTo>
                        <a:pt x="82585" y="0"/>
                      </a:lnTo>
                      <a:lnTo>
                        <a:pt x="0" y="0"/>
                      </a:lnTo>
                      <a:lnTo>
                        <a:pt x="0" y="62463"/>
                      </a:lnTo>
                      <a:close/>
                    </a:path>
                  </a:pathLst>
                </a:custGeom>
                <a:noFill/>
                <a:ln w="11616" cap="flat">
                  <a:solidFill>
                    <a:schemeClr val="tx2"/>
                  </a:solidFill>
                  <a:prstDash val="solid"/>
                  <a:miter/>
                </a:ln>
              </p:spPr>
              <p:txBody>
                <a:bodyPr/>
                <a:lstStyle/>
                <a:p>
                  <a:endParaRPr lang="en-US" dirty="0">
                    <a:latin typeface="Capital Group Sans" panose="02000503000000020004" pitchFamily="2" charset="0"/>
                  </a:endParaRPr>
                </a:p>
              </p:txBody>
            </p:sp>
            <p:sp>
              <p:nvSpPr>
                <p:cNvPr id="50" name="Freeform: Shape 49">
                  <a:extLst>
                    <a:ext uri="{FF2B5EF4-FFF2-40B4-BE49-F238E27FC236}">
                      <a16:creationId xmlns:a16="http://schemas.microsoft.com/office/drawing/2014/main" id="{B1CEE9DA-4A23-8979-6A7A-8DC12A4377DF}"/>
                    </a:ext>
                  </a:extLst>
                </p:cNvPr>
                <p:cNvSpPr/>
                <p:nvPr/>
              </p:nvSpPr>
              <p:spPr>
                <a:xfrm>
                  <a:off x="1061985" y="1296487"/>
                  <a:ext cx="9525" cy="106262"/>
                </a:xfrm>
                <a:custGeom>
                  <a:avLst/>
                  <a:gdLst>
                    <a:gd name="csX0" fmla="*/ 0 w 9525"/>
                    <a:gd name="csY0" fmla="*/ 0 h 106262"/>
                    <a:gd name="csX1" fmla="*/ 0 w 9525"/>
                    <a:gd name="csY1" fmla="*/ 106263 h 106262"/>
                  </a:gdLst>
                  <a:ahLst/>
                  <a:cxnLst>
                    <a:cxn ang="0">
                      <a:pos x="csX0" y="csY0"/>
                    </a:cxn>
                    <a:cxn ang="0">
                      <a:pos x="csX1" y="csY1"/>
                    </a:cxn>
                  </a:cxnLst>
                  <a:rect l="l" t="t" r="r" b="b"/>
                  <a:pathLst>
                    <a:path w="9525" h="106262">
                      <a:moveTo>
                        <a:pt x="0" y="0"/>
                      </a:moveTo>
                      <a:lnTo>
                        <a:pt x="0" y="106263"/>
                      </a:lnTo>
                    </a:path>
                  </a:pathLst>
                </a:custGeom>
                <a:ln w="11616" cap="flat">
                  <a:solidFill>
                    <a:schemeClr val="tx2"/>
                  </a:solidFill>
                  <a:prstDash val="solid"/>
                  <a:miter/>
                </a:ln>
              </p:spPr>
              <p:txBody>
                <a:bodyPr/>
                <a:lstStyle/>
                <a:p>
                  <a:endParaRPr lang="en-US" dirty="0">
                    <a:latin typeface="Capital Group Sans" panose="02000503000000020004" pitchFamily="2" charset="0"/>
                  </a:endParaRPr>
                </a:p>
              </p:txBody>
            </p:sp>
            <p:sp>
              <p:nvSpPr>
                <p:cNvPr id="51" name="Freeform: Shape 50">
                  <a:extLst>
                    <a:ext uri="{FF2B5EF4-FFF2-40B4-BE49-F238E27FC236}">
                      <a16:creationId xmlns:a16="http://schemas.microsoft.com/office/drawing/2014/main" id="{9E4A78D2-6550-EEFD-2FD5-0360E7514BF9}"/>
                    </a:ext>
                  </a:extLst>
                </p:cNvPr>
                <p:cNvSpPr/>
                <p:nvPr/>
              </p:nvSpPr>
              <p:spPr>
                <a:xfrm>
                  <a:off x="836848" y="1398908"/>
                  <a:ext cx="88945" cy="88923"/>
                </a:xfrm>
                <a:custGeom>
                  <a:avLst/>
                  <a:gdLst>
                    <a:gd name="csX0" fmla="*/ 44462 w 88945"/>
                    <a:gd name="csY0" fmla="*/ 88924 h 88923"/>
                    <a:gd name="csX1" fmla="*/ 0 w 88945"/>
                    <a:gd name="csY1" fmla="*/ 44462 h 88923"/>
                    <a:gd name="csX2" fmla="*/ 44462 w 88945"/>
                    <a:gd name="csY2" fmla="*/ 0 h 88923"/>
                    <a:gd name="csX3" fmla="*/ 88945 w 88945"/>
                    <a:gd name="csY3" fmla="*/ 44462 h 88923"/>
                    <a:gd name="csX4" fmla="*/ 44462 w 88945"/>
                    <a:gd name="csY4" fmla="*/ 88924 h 88923"/>
                  </a:gdLst>
                  <a:ahLst/>
                  <a:cxnLst>
                    <a:cxn ang="0">
                      <a:pos x="csX0" y="csY0"/>
                    </a:cxn>
                    <a:cxn ang="0">
                      <a:pos x="csX1" y="csY1"/>
                    </a:cxn>
                    <a:cxn ang="0">
                      <a:pos x="csX2" y="csY2"/>
                    </a:cxn>
                    <a:cxn ang="0">
                      <a:pos x="csX3" y="csY3"/>
                    </a:cxn>
                    <a:cxn ang="0">
                      <a:pos x="csX4" y="csY4"/>
                    </a:cxn>
                  </a:cxnLst>
                  <a:rect l="l" t="t" r="r" b="b"/>
                  <a:pathLst>
                    <a:path w="88945" h="88923">
                      <a:moveTo>
                        <a:pt x="44462" y="88924"/>
                      </a:moveTo>
                      <a:cubicBezTo>
                        <a:pt x="19944" y="88924"/>
                        <a:pt x="0" y="68978"/>
                        <a:pt x="0" y="44462"/>
                      </a:cubicBezTo>
                      <a:cubicBezTo>
                        <a:pt x="0" y="19945"/>
                        <a:pt x="19945" y="0"/>
                        <a:pt x="44462" y="0"/>
                      </a:cubicBezTo>
                      <a:cubicBezTo>
                        <a:pt x="69001" y="0"/>
                        <a:pt x="88945" y="19945"/>
                        <a:pt x="88945" y="44462"/>
                      </a:cubicBezTo>
                      <a:cubicBezTo>
                        <a:pt x="88945" y="68978"/>
                        <a:pt x="69000" y="88924"/>
                        <a:pt x="44462" y="88924"/>
                      </a:cubicBezTo>
                      <a:close/>
                    </a:path>
                  </a:pathLst>
                </a:custGeom>
                <a:noFill/>
                <a:ln w="11616" cap="flat">
                  <a:solidFill>
                    <a:srgbClr val="00609E"/>
                  </a:solidFill>
                  <a:prstDash val="solid"/>
                  <a:miter/>
                </a:ln>
              </p:spPr>
              <p:txBody>
                <a:bodyPr/>
                <a:lstStyle/>
                <a:p>
                  <a:endParaRPr lang="en-US" dirty="0">
                    <a:latin typeface="Capital Group Sans" panose="02000503000000020004" pitchFamily="2" charset="0"/>
                  </a:endParaRPr>
                </a:p>
              </p:txBody>
            </p:sp>
            <p:sp>
              <p:nvSpPr>
                <p:cNvPr id="52" name="Freeform: Shape 51">
                  <a:extLst>
                    <a:ext uri="{FF2B5EF4-FFF2-40B4-BE49-F238E27FC236}">
                      <a16:creationId xmlns:a16="http://schemas.microsoft.com/office/drawing/2014/main" id="{1975E465-AA99-1932-7F97-BF66DC1FDA3D}"/>
                    </a:ext>
                  </a:extLst>
                </p:cNvPr>
                <p:cNvSpPr/>
                <p:nvPr/>
              </p:nvSpPr>
              <p:spPr>
                <a:xfrm>
                  <a:off x="767625" y="1539923"/>
                  <a:ext cx="227390" cy="9525"/>
                </a:xfrm>
                <a:custGeom>
                  <a:avLst/>
                  <a:gdLst>
                    <a:gd name="csX0" fmla="*/ 0 w 227390"/>
                    <a:gd name="csY0" fmla="*/ 0 h 9525"/>
                    <a:gd name="csX1" fmla="*/ 227390 w 227390"/>
                    <a:gd name="csY1" fmla="*/ 0 h 9525"/>
                  </a:gdLst>
                  <a:ahLst/>
                  <a:cxnLst>
                    <a:cxn ang="0">
                      <a:pos x="csX0" y="csY0"/>
                    </a:cxn>
                    <a:cxn ang="0">
                      <a:pos x="csX1" y="csY1"/>
                    </a:cxn>
                  </a:cxnLst>
                  <a:rect l="l" t="t" r="r" b="b"/>
                  <a:pathLst>
                    <a:path w="227390" h="9525">
                      <a:moveTo>
                        <a:pt x="0" y="0"/>
                      </a:moveTo>
                      <a:lnTo>
                        <a:pt x="227390" y="0"/>
                      </a:lnTo>
                    </a:path>
                  </a:pathLst>
                </a:custGeom>
                <a:ln w="11616" cap="flat">
                  <a:solidFill>
                    <a:schemeClr val="bg2"/>
                  </a:solidFill>
                  <a:prstDash val="solid"/>
                  <a:miter/>
                </a:ln>
              </p:spPr>
              <p:txBody>
                <a:bodyPr/>
                <a:lstStyle/>
                <a:p>
                  <a:endParaRPr lang="en-US" dirty="0">
                    <a:latin typeface="Capital Group Sans" panose="02000503000000020004" pitchFamily="2" charset="0"/>
                  </a:endParaRPr>
                </a:p>
              </p:txBody>
            </p:sp>
          </p:grpSp>
        </p:grpSp>
        <p:grpSp>
          <p:nvGrpSpPr>
            <p:cNvPr id="5" name="Group 4">
              <a:extLst>
                <a:ext uri="{FF2B5EF4-FFF2-40B4-BE49-F238E27FC236}">
                  <a16:creationId xmlns:a16="http://schemas.microsoft.com/office/drawing/2014/main" id="{F87904F8-8A17-3AD2-83BA-3F7E14556838}"/>
                </a:ext>
              </a:extLst>
            </p:cNvPr>
            <p:cNvGrpSpPr/>
            <p:nvPr/>
          </p:nvGrpSpPr>
          <p:grpSpPr>
            <a:xfrm>
              <a:off x="3383636" y="1244560"/>
              <a:ext cx="564802" cy="542925"/>
              <a:chOff x="3383636" y="1244560"/>
              <a:chExt cx="564802" cy="542925"/>
            </a:xfrm>
          </p:grpSpPr>
          <p:grpSp>
            <p:nvGrpSpPr>
              <p:cNvPr id="61" name="Graphic 15">
                <a:extLst>
                  <a:ext uri="{FF2B5EF4-FFF2-40B4-BE49-F238E27FC236}">
                    <a16:creationId xmlns:a16="http://schemas.microsoft.com/office/drawing/2014/main" id="{F39CE055-E23A-E3B4-1E87-0B189EFC0B6F}"/>
                  </a:ext>
                  <a:ext uri="{C183D7F6-B498-43B3-948B-1728B52AA6E4}">
                    <adec:decorative xmlns:adec="http://schemas.microsoft.com/office/drawing/2017/decorative" val="1"/>
                  </a:ext>
                </a:extLst>
              </p:cNvPr>
              <p:cNvGrpSpPr/>
              <p:nvPr/>
            </p:nvGrpSpPr>
            <p:grpSpPr>
              <a:xfrm>
                <a:off x="3383636" y="1244560"/>
                <a:ext cx="564802" cy="542925"/>
                <a:chOff x="3383636" y="1244560"/>
                <a:chExt cx="564802" cy="542925"/>
              </a:xfrm>
              <a:noFill/>
            </p:grpSpPr>
            <p:sp>
              <p:nvSpPr>
                <p:cNvPr id="62" name="Freeform: Shape 61">
                  <a:extLst>
                    <a:ext uri="{FF2B5EF4-FFF2-40B4-BE49-F238E27FC236}">
                      <a16:creationId xmlns:a16="http://schemas.microsoft.com/office/drawing/2014/main" id="{EDBDF931-CDD2-FCA5-4C10-561B952F9874}"/>
                    </a:ext>
                  </a:extLst>
                </p:cNvPr>
                <p:cNvSpPr/>
                <p:nvPr/>
              </p:nvSpPr>
              <p:spPr>
                <a:xfrm>
                  <a:off x="3547940" y="1244560"/>
                  <a:ext cx="236195" cy="78011"/>
                </a:xfrm>
                <a:custGeom>
                  <a:avLst/>
                  <a:gdLst>
                    <a:gd name="csX0" fmla="*/ 0 w 236195"/>
                    <a:gd name="csY0" fmla="*/ 78012 h 78011"/>
                    <a:gd name="csX1" fmla="*/ 0 w 236195"/>
                    <a:gd name="csY1" fmla="*/ 0 h 78011"/>
                    <a:gd name="csX2" fmla="*/ 236195 w 236195"/>
                    <a:gd name="csY2" fmla="*/ 0 h 78011"/>
                    <a:gd name="csX3" fmla="*/ 236195 w 236195"/>
                    <a:gd name="csY3" fmla="*/ 78012 h 78011"/>
                  </a:gdLst>
                  <a:ahLst/>
                  <a:cxnLst>
                    <a:cxn ang="0">
                      <a:pos x="csX0" y="csY0"/>
                    </a:cxn>
                    <a:cxn ang="0">
                      <a:pos x="csX1" y="csY1"/>
                    </a:cxn>
                    <a:cxn ang="0">
                      <a:pos x="csX2" y="csY2"/>
                    </a:cxn>
                    <a:cxn ang="0">
                      <a:pos x="csX3" y="csY3"/>
                    </a:cxn>
                  </a:cxnLst>
                  <a:rect l="l" t="t" r="r" b="b"/>
                  <a:pathLst>
                    <a:path w="236195" h="78011">
                      <a:moveTo>
                        <a:pt x="0" y="78012"/>
                      </a:moveTo>
                      <a:lnTo>
                        <a:pt x="0" y="0"/>
                      </a:lnTo>
                      <a:lnTo>
                        <a:pt x="236195" y="0"/>
                      </a:lnTo>
                      <a:lnTo>
                        <a:pt x="236195" y="78012"/>
                      </a:lnTo>
                    </a:path>
                  </a:pathLst>
                </a:custGeom>
                <a:noFill/>
                <a:ln w="11616" cap="flat">
                  <a:solidFill>
                    <a:schemeClr val="bg2"/>
                  </a:solidFill>
                  <a:prstDash val="solid"/>
                  <a:miter/>
                </a:ln>
              </p:spPr>
              <p:txBody>
                <a:bodyPr/>
                <a:lstStyle/>
                <a:p>
                  <a:endParaRPr lang="en-US" dirty="0">
                    <a:latin typeface="Capital Group Sans" panose="02000503000000020004" pitchFamily="2" charset="0"/>
                  </a:endParaRPr>
                </a:p>
              </p:txBody>
            </p:sp>
            <p:sp>
              <p:nvSpPr>
                <p:cNvPr id="63" name="Freeform: Shape 62">
                  <a:extLst>
                    <a:ext uri="{FF2B5EF4-FFF2-40B4-BE49-F238E27FC236}">
                      <a16:creationId xmlns:a16="http://schemas.microsoft.com/office/drawing/2014/main" id="{95B163F8-C042-5BED-978C-B8DE17BF6899}"/>
                    </a:ext>
                  </a:extLst>
                </p:cNvPr>
                <p:cNvSpPr/>
                <p:nvPr/>
              </p:nvSpPr>
              <p:spPr>
                <a:xfrm>
                  <a:off x="3383636" y="1322571"/>
                  <a:ext cx="564802" cy="259090"/>
                </a:xfrm>
                <a:custGeom>
                  <a:avLst/>
                  <a:gdLst>
                    <a:gd name="csX0" fmla="*/ 425418 w 564802"/>
                    <a:gd name="csY0" fmla="*/ 250047 h 259090"/>
                    <a:gd name="csX1" fmla="*/ 450277 w 564802"/>
                    <a:gd name="csY1" fmla="*/ 246480 h 259090"/>
                    <a:gd name="csX2" fmla="*/ 536199 w 564802"/>
                    <a:gd name="csY2" fmla="*/ 229566 h 259090"/>
                    <a:gd name="csX3" fmla="*/ 538706 w 564802"/>
                    <a:gd name="csY3" fmla="*/ 228975 h 259090"/>
                    <a:gd name="csX4" fmla="*/ 558530 w 564802"/>
                    <a:gd name="csY4" fmla="*/ 224017 h 259090"/>
                    <a:gd name="csX5" fmla="*/ 564803 w 564802"/>
                    <a:gd name="csY5" fmla="*/ 222278 h 259090"/>
                    <a:gd name="csX6" fmla="*/ 564803 w 564802"/>
                    <a:gd name="csY6" fmla="*/ 0 h 259090"/>
                    <a:gd name="csX7" fmla="*/ 0 w 564802"/>
                    <a:gd name="csY7" fmla="*/ 0 h 259090"/>
                    <a:gd name="csX8" fmla="*/ 0 w 564802"/>
                    <a:gd name="csY8" fmla="*/ 222300 h 259090"/>
                    <a:gd name="csX9" fmla="*/ 6296 w 564802"/>
                    <a:gd name="csY9" fmla="*/ 224027 h 259090"/>
                    <a:gd name="csX10" fmla="*/ 28665 w 564802"/>
                    <a:gd name="csY10" fmla="*/ 229442 h 259090"/>
                    <a:gd name="csX11" fmla="*/ 157121 w 564802"/>
                    <a:gd name="csY11" fmla="*/ 252051 h 259090"/>
                    <a:gd name="csX12" fmla="*/ 425419 w 564802"/>
                    <a:gd name="csY12" fmla="*/ 250045 h 2590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564802" h="259090">
                      <a:moveTo>
                        <a:pt x="425418" y="250047"/>
                      </a:moveTo>
                      <a:cubicBezTo>
                        <a:pt x="433630" y="249010"/>
                        <a:pt x="441943" y="247851"/>
                        <a:pt x="450277" y="246480"/>
                      </a:cubicBezTo>
                      <a:cubicBezTo>
                        <a:pt x="479182" y="242112"/>
                        <a:pt x="508108" y="236408"/>
                        <a:pt x="536199" y="229566"/>
                      </a:cubicBezTo>
                      <a:lnTo>
                        <a:pt x="538706" y="228975"/>
                      </a:lnTo>
                      <a:cubicBezTo>
                        <a:pt x="545202" y="227438"/>
                        <a:pt x="551866" y="225855"/>
                        <a:pt x="558530" y="224017"/>
                      </a:cubicBezTo>
                      <a:lnTo>
                        <a:pt x="564803" y="222278"/>
                      </a:lnTo>
                      <a:lnTo>
                        <a:pt x="564803" y="0"/>
                      </a:lnTo>
                      <a:lnTo>
                        <a:pt x="0" y="0"/>
                      </a:lnTo>
                      <a:lnTo>
                        <a:pt x="0" y="222300"/>
                      </a:lnTo>
                      <a:lnTo>
                        <a:pt x="6296" y="224027"/>
                      </a:lnTo>
                      <a:cubicBezTo>
                        <a:pt x="13511" y="226000"/>
                        <a:pt x="20949" y="227748"/>
                        <a:pt x="28665" y="229442"/>
                      </a:cubicBezTo>
                      <a:cubicBezTo>
                        <a:pt x="69576" y="239415"/>
                        <a:pt x="112426" y="247003"/>
                        <a:pt x="157121" y="252051"/>
                      </a:cubicBezTo>
                      <a:cubicBezTo>
                        <a:pt x="157121" y="252051"/>
                        <a:pt x="272861" y="269154"/>
                        <a:pt x="425419" y="250045"/>
                      </a:cubicBezTo>
                      <a:close/>
                    </a:path>
                  </a:pathLst>
                </a:custGeom>
                <a:noFill/>
                <a:ln w="11616" cap="flat">
                  <a:solidFill>
                    <a:schemeClr val="tx2"/>
                  </a:solidFill>
                  <a:prstDash val="solid"/>
                  <a:miter/>
                </a:ln>
              </p:spPr>
              <p:txBody>
                <a:bodyPr/>
                <a:lstStyle/>
                <a:p>
                  <a:endParaRPr lang="en-US" dirty="0">
                    <a:latin typeface="Capital Group Sans" panose="02000503000000020004" pitchFamily="2" charset="0"/>
                  </a:endParaRPr>
                </a:p>
              </p:txBody>
            </p:sp>
            <p:sp>
              <p:nvSpPr>
                <p:cNvPr id="64" name="Freeform: Shape 63">
                  <a:extLst>
                    <a:ext uri="{FF2B5EF4-FFF2-40B4-BE49-F238E27FC236}">
                      <a16:creationId xmlns:a16="http://schemas.microsoft.com/office/drawing/2014/main" id="{5E08F3D0-6F3F-85A9-448D-0F31F9E72374}"/>
                    </a:ext>
                  </a:extLst>
                </p:cNvPr>
                <p:cNvSpPr/>
                <p:nvPr/>
              </p:nvSpPr>
              <p:spPr>
                <a:xfrm>
                  <a:off x="3405720" y="1551485"/>
                  <a:ext cx="520678" cy="235999"/>
                </a:xfrm>
                <a:custGeom>
                  <a:avLst/>
                  <a:gdLst>
                    <a:gd name="csX0" fmla="*/ 520678 w 520678"/>
                    <a:gd name="csY0" fmla="*/ 122 h 235999"/>
                    <a:gd name="csX1" fmla="*/ 520678 w 520678"/>
                    <a:gd name="csY1" fmla="*/ 212377 h 235999"/>
                    <a:gd name="csX2" fmla="*/ 497055 w 520678"/>
                    <a:gd name="csY2" fmla="*/ 236000 h 235999"/>
                    <a:gd name="csX3" fmla="*/ 23629 w 520678"/>
                    <a:gd name="csY3" fmla="*/ 236000 h 235999"/>
                    <a:gd name="csX4" fmla="*/ 0 w 520678"/>
                    <a:gd name="csY4" fmla="*/ 212377 h 235999"/>
                    <a:gd name="csX5" fmla="*/ 0 w 520678"/>
                    <a:gd name="csY5" fmla="*/ 0 h 235999"/>
                  </a:gdLst>
                  <a:ahLst/>
                  <a:cxnLst>
                    <a:cxn ang="0">
                      <a:pos x="csX0" y="csY0"/>
                    </a:cxn>
                    <a:cxn ang="0">
                      <a:pos x="csX1" y="csY1"/>
                    </a:cxn>
                    <a:cxn ang="0">
                      <a:pos x="csX2" y="csY2"/>
                    </a:cxn>
                    <a:cxn ang="0">
                      <a:pos x="csX3" y="csY3"/>
                    </a:cxn>
                    <a:cxn ang="0">
                      <a:pos x="csX4" y="csY4"/>
                    </a:cxn>
                    <a:cxn ang="0">
                      <a:pos x="csX5" y="csY5"/>
                    </a:cxn>
                  </a:cxnLst>
                  <a:rect l="l" t="t" r="r" b="b"/>
                  <a:pathLst>
                    <a:path w="520678" h="235999">
                      <a:moveTo>
                        <a:pt x="520678" y="122"/>
                      </a:moveTo>
                      <a:lnTo>
                        <a:pt x="520678" y="212377"/>
                      </a:lnTo>
                      <a:cubicBezTo>
                        <a:pt x="520678" y="225403"/>
                        <a:pt x="510082" y="236000"/>
                        <a:pt x="497055" y="236000"/>
                      </a:cubicBezTo>
                      <a:lnTo>
                        <a:pt x="23629" y="236000"/>
                      </a:lnTo>
                      <a:cubicBezTo>
                        <a:pt x="10602" y="236000"/>
                        <a:pt x="0" y="225403"/>
                        <a:pt x="0" y="212377"/>
                      </a:cubicBezTo>
                      <a:lnTo>
                        <a:pt x="0" y="0"/>
                      </a:lnTo>
                    </a:path>
                  </a:pathLst>
                </a:custGeom>
                <a:noFill/>
                <a:ln w="11616" cap="flat">
                  <a:solidFill>
                    <a:schemeClr val="tx2"/>
                  </a:solidFill>
                  <a:prstDash val="solid"/>
                  <a:miter/>
                </a:ln>
              </p:spPr>
              <p:txBody>
                <a:bodyPr/>
                <a:lstStyle/>
                <a:p>
                  <a:endParaRPr lang="en-US" dirty="0">
                    <a:latin typeface="Capital Group Sans" panose="02000503000000020004" pitchFamily="2" charset="0"/>
                  </a:endParaRPr>
                </a:p>
              </p:txBody>
            </p:sp>
          </p:grpSp>
          <p:grpSp>
            <p:nvGrpSpPr>
              <p:cNvPr id="65" name="Graphic 15">
                <a:extLst>
                  <a:ext uri="{FF2B5EF4-FFF2-40B4-BE49-F238E27FC236}">
                    <a16:creationId xmlns:a16="http://schemas.microsoft.com/office/drawing/2014/main" id="{7F70126A-7A48-94B6-6873-8BE859A3EC82}"/>
                  </a:ext>
                  <a:ext uri="{C183D7F6-B498-43B3-948B-1728B52AA6E4}">
                    <adec:decorative xmlns:adec="http://schemas.microsoft.com/office/drawing/2017/decorative" val="1"/>
                  </a:ext>
                </a:extLst>
              </p:cNvPr>
              <p:cNvGrpSpPr/>
              <p:nvPr/>
            </p:nvGrpSpPr>
            <p:grpSpPr>
              <a:xfrm>
                <a:off x="3503734" y="1364620"/>
                <a:ext cx="346404" cy="341123"/>
                <a:chOff x="3503734" y="1364620"/>
                <a:chExt cx="346404" cy="341123"/>
              </a:xfrm>
              <a:solidFill>
                <a:srgbClr val="FFFFFF"/>
              </a:solidFill>
            </p:grpSpPr>
            <p:sp>
              <p:nvSpPr>
                <p:cNvPr id="66" name="Freeform: Shape 65">
                  <a:extLst>
                    <a:ext uri="{FF2B5EF4-FFF2-40B4-BE49-F238E27FC236}">
                      <a16:creationId xmlns:a16="http://schemas.microsoft.com/office/drawing/2014/main" id="{94DDE883-75AA-0456-6236-CA5F3DF541D4}"/>
                    </a:ext>
                  </a:extLst>
                </p:cNvPr>
                <p:cNvSpPr/>
                <p:nvPr/>
              </p:nvSpPr>
              <p:spPr>
                <a:xfrm>
                  <a:off x="3531815" y="1636945"/>
                  <a:ext cx="44883" cy="44883"/>
                </a:xfrm>
                <a:custGeom>
                  <a:avLst/>
                  <a:gdLst>
                    <a:gd name="csX0" fmla="*/ 44884 w 44883"/>
                    <a:gd name="csY0" fmla="*/ 22442 h 44883"/>
                    <a:gd name="csX1" fmla="*/ 22442 w 44883"/>
                    <a:gd name="csY1" fmla="*/ 44884 h 44883"/>
                    <a:gd name="csX2" fmla="*/ 0 w 44883"/>
                    <a:gd name="csY2" fmla="*/ 22442 h 44883"/>
                    <a:gd name="csX3" fmla="*/ 22442 w 44883"/>
                    <a:gd name="csY3" fmla="*/ 0 h 44883"/>
                    <a:gd name="csX4" fmla="*/ 44884 w 44883"/>
                    <a:gd name="csY4" fmla="*/ 22442 h 44883"/>
                  </a:gdLst>
                  <a:ahLst/>
                  <a:cxnLst>
                    <a:cxn ang="0">
                      <a:pos x="csX0" y="csY0"/>
                    </a:cxn>
                    <a:cxn ang="0">
                      <a:pos x="csX1" y="csY1"/>
                    </a:cxn>
                    <a:cxn ang="0">
                      <a:pos x="csX2" y="csY2"/>
                    </a:cxn>
                    <a:cxn ang="0">
                      <a:pos x="csX3" y="csY3"/>
                    </a:cxn>
                    <a:cxn ang="0">
                      <a:pos x="csX4" y="csY4"/>
                    </a:cxn>
                  </a:cxnLst>
                  <a:rect l="l" t="t" r="r" b="b"/>
                  <a:pathLst>
                    <a:path w="44883" h="44883">
                      <a:moveTo>
                        <a:pt x="44884" y="22442"/>
                      </a:moveTo>
                      <a:cubicBezTo>
                        <a:pt x="44884" y="34836"/>
                        <a:pt x="34836" y="44884"/>
                        <a:pt x="22442" y="44884"/>
                      </a:cubicBezTo>
                      <a:cubicBezTo>
                        <a:pt x="10048" y="44884"/>
                        <a:pt x="0" y="34836"/>
                        <a:pt x="0" y="22442"/>
                      </a:cubicBezTo>
                      <a:cubicBezTo>
                        <a:pt x="0" y="10048"/>
                        <a:pt x="10048" y="0"/>
                        <a:pt x="22442" y="0"/>
                      </a:cubicBezTo>
                      <a:cubicBezTo>
                        <a:pt x="34836" y="0"/>
                        <a:pt x="44884" y="10048"/>
                        <a:pt x="44884" y="22442"/>
                      </a:cubicBezTo>
                      <a:close/>
                    </a:path>
                  </a:pathLst>
                </a:custGeom>
                <a:solidFill>
                  <a:srgbClr val="FFFFFF"/>
                </a:solidFill>
                <a:ln w="11616" cap="flat">
                  <a:solidFill>
                    <a:schemeClr val="bg2"/>
                  </a:solidFill>
                  <a:prstDash val="solid"/>
                  <a:miter/>
                </a:ln>
              </p:spPr>
              <p:txBody>
                <a:bodyPr/>
                <a:lstStyle/>
                <a:p>
                  <a:endParaRPr lang="en-US" dirty="0">
                    <a:latin typeface="Capital Group Sans" panose="02000503000000020004" pitchFamily="2" charset="0"/>
                  </a:endParaRPr>
                </a:p>
              </p:txBody>
            </p:sp>
            <p:sp>
              <p:nvSpPr>
                <p:cNvPr id="67" name="Freeform: Shape 66">
                  <a:extLst>
                    <a:ext uri="{FF2B5EF4-FFF2-40B4-BE49-F238E27FC236}">
                      <a16:creationId xmlns:a16="http://schemas.microsoft.com/office/drawing/2014/main" id="{6A1A0AC4-6D4E-FC55-88A7-D858088367E7}"/>
                    </a:ext>
                  </a:extLst>
                </p:cNvPr>
                <p:cNvSpPr/>
                <p:nvPr/>
              </p:nvSpPr>
              <p:spPr>
                <a:xfrm>
                  <a:off x="3503734" y="1364620"/>
                  <a:ext cx="346404" cy="341123"/>
                </a:xfrm>
                <a:custGeom>
                  <a:avLst/>
                  <a:gdLst>
                    <a:gd name="csX0" fmla="*/ 24099 w 346404"/>
                    <a:gd name="csY0" fmla="*/ 258751 h 341123"/>
                    <a:gd name="csX1" fmla="*/ 45120 w 346404"/>
                    <a:gd name="csY1" fmla="*/ 241907 h 341123"/>
                    <a:gd name="csX2" fmla="*/ 80911 w 346404"/>
                    <a:gd name="csY2" fmla="*/ 211435 h 341123"/>
                    <a:gd name="csX3" fmla="*/ 168131 w 346404"/>
                    <a:gd name="csY3" fmla="*/ 137175 h 341123"/>
                    <a:gd name="csX4" fmla="*/ 205166 w 346404"/>
                    <a:gd name="csY4" fmla="*/ 105644 h 341123"/>
                    <a:gd name="csX5" fmla="*/ 220027 w 346404"/>
                    <a:gd name="csY5" fmla="*/ 92991 h 341123"/>
                    <a:gd name="csX6" fmla="*/ 229445 w 346404"/>
                    <a:gd name="csY6" fmla="*/ 64739 h 341123"/>
                    <a:gd name="csX7" fmla="*/ 252204 w 346404"/>
                    <a:gd name="csY7" fmla="*/ 11373 h 341123"/>
                    <a:gd name="csX8" fmla="*/ 297722 w 346404"/>
                    <a:gd name="csY8" fmla="*/ 386 h 341123"/>
                    <a:gd name="csX9" fmla="*/ 304785 w 346404"/>
                    <a:gd name="csY9" fmla="*/ 0 h 341123"/>
                    <a:gd name="csX10" fmla="*/ 272608 w 346404"/>
                    <a:gd name="csY10" fmla="*/ 31777 h 341123"/>
                    <a:gd name="csX11" fmla="*/ 276532 w 346404"/>
                    <a:gd name="csY11" fmla="*/ 67878 h 341123"/>
                    <a:gd name="csX12" fmla="*/ 323619 w 346404"/>
                    <a:gd name="csY12" fmla="*/ 65523 h 341123"/>
                    <a:gd name="csX13" fmla="*/ 344024 w 346404"/>
                    <a:gd name="csY13" fmla="*/ 41195 h 341123"/>
                    <a:gd name="csX14" fmla="*/ 340884 w 346404"/>
                    <a:gd name="csY14" fmla="*/ 82788 h 341123"/>
                    <a:gd name="csX15" fmla="*/ 304000 w 346404"/>
                    <a:gd name="csY15" fmla="*/ 115750 h 341123"/>
                    <a:gd name="csX16" fmla="*/ 252988 w 346404"/>
                    <a:gd name="csY16" fmla="*/ 125953 h 341123"/>
                    <a:gd name="csX17" fmla="*/ 137749 w 346404"/>
                    <a:gd name="csY17" fmla="*/ 260337 h 341123"/>
                    <a:gd name="csX18" fmla="*/ 100872 w 346404"/>
                    <a:gd name="csY18" fmla="*/ 303232 h 341123"/>
                    <a:gd name="csX19" fmla="*/ 51359 w 346404"/>
                    <a:gd name="csY19" fmla="*/ 340654 h 341123"/>
                    <a:gd name="csX20" fmla="*/ 11877 w 346404"/>
                    <a:gd name="csY20" fmla="*/ 327916 h 341123"/>
                    <a:gd name="csX21" fmla="*/ 1583 w 346404"/>
                    <a:gd name="csY21" fmla="*/ 288255 h 341123"/>
                    <a:gd name="csX22" fmla="*/ 24098 w 346404"/>
                    <a:gd name="csY22" fmla="*/ 258752 h 3411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346404" h="341123">
                      <a:moveTo>
                        <a:pt x="24099" y="258751"/>
                      </a:moveTo>
                      <a:cubicBezTo>
                        <a:pt x="31160" y="252848"/>
                        <a:pt x="38695" y="247445"/>
                        <a:pt x="45120" y="241907"/>
                      </a:cubicBezTo>
                      <a:cubicBezTo>
                        <a:pt x="56988" y="231678"/>
                        <a:pt x="68981" y="221592"/>
                        <a:pt x="80911" y="211435"/>
                      </a:cubicBezTo>
                      <a:cubicBezTo>
                        <a:pt x="109984" y="186681"/>
                        <a:pt x="139058" y="161928"/>
                        <a:pt x="168131" y="137175"/>
                      </a:cubicBezTo>
                      <a:cubicBezTo>
                        <a:pt x="180477" y="126664"/>
                        <a:pt x="192821" y="116155"/>
                        <a:pt x="205166" y="105644"/>
                      </a:cubicBezTo>
                      <a:cubicBezTo>
                        <a:pt x="209025" y="102359"/>
                        <a:pt x="217629" y="97587"/>
                        <a:pt x="220027" y="92991"/>
                      </a:cubicBezTo>
                      <a:cubicBezTo>
                        <a:pt x="220028" y="92988"/>
                        <a:pt x="229445" y="74940"/>
                        <a:pt x="229445" y="64739"/>
                      </a:cubicBezTo>
                      <a:cubicBezTo>
                        <a:pt x="229445" y="54537"/>
                        <a:pt x="234154" y="20790"/>
                        <a:pt x="252204" y="11373"/>
                      </a:cubicBezTo>
                      <a:cubicBezTo>
                        <a:pt x="270254" y="1956"/>
                        <a:pt x="282025" y="-1184"/>
                        <a:pt x="297722" y="386"/>
                      </a:cubicBezTo>
                      <a:cubicBezTo>
                        <a:pt x="313418" y="1956"/>
                        <a:pt x="304785" y="0"/>
                        <a:pt x="304785" y="0"/>
                      </a:cubicBezTo>
                      <a:cubicBezTo>
                        <a:pt x="304785" y="0"/>
                        <a:pt x="276532" y="20005"/>
                        <a:pt x="272608" y="31777"/>
                      </a:cubicBezTo>
                      <a:cubicBezTo>
                        <a:pt x="268684" y="43549"/>
                        <a:pt x="268684" y="62384"/>
                        <a:pt x="276532" y="67878"/>
                      </a:cubicBezTo>
                      <a:cubicBezTo>
                        <a:pt x="284381" y="73372"/>
                        <a:pt x="307924" y="81220"/>
                        <a:pt x="323619" y="65523"/>
                      </a:cubicBezTo>
                      <a:cubicBezTo>
                        <a:pt x="339315" y="49828"/>
                        <a:pt x="344024" y="41195"/>
                        <a:pt x="344024" y="41195"/>
                      </a:cubicBezTo>
                      <a:cubicBezTo>
                        <a:pt x="344024" y="41195"/>
                        <a:pt x="351087" y="66308"/>
                        <a:pt x="340884" y="82788"/>
                      </a:cubicBezTo>
                      <a:cubicBezTo>
                        <a:pt x="330682" y="99269"/>
                        <a:pt x="323619" y="114180"/>
                        <a:pt x="304000" y="115750"/>
                      </a:cubicBezTo>
                      <a:cubicBezTo>
                        <a:pt x="284380" y="117319"/>
                        <a:pt x="264760" y="111825"/>
                        <a:pt x="252988" y="125953"/>
                      </a:cubicBezTo>
                      <a:cubicBezTo>
                        <a:pt x="215220" y="171274"/>
                        <a:pt x="176203" y="215599"/>
                        <a:pt x="137749" y="260337"/>
                      </a:cubicBezTo>
                      <a:cubicBezTo>
                        <a:pt x="125458" y="274637"/>
                        <a:pt x="113166" y="288935"/>
                        <a:pt x="100872" y="303232"/>
                      </a:cubicBezTo>
                      <a:cubicBezTo>
                        <a:pt x="87062" y="319292"/>
                        <a:pt x="73923" y="337436"/>
                        <a:pt x="51359" y="340654"/>
                      </a:cubicBezTo>
                      <a:cubicBezTo>
                        <a:pt x="37161" y="342679"/>
                        <a:pt x="21968" y="338109"/>
                        <a:pt x="11877" y="327916"/>
                      </a:cubicBezTo>
                      <a:cubicBezTo>
                        <a:pt x="1787" y="317724"/>
                        <a:pt x="-2617" y="301969"/>
                        <a:pt x="1583" y="288255"/>
                      </a:cubicBezTo>
                      <a:cubicBezTo>
                        <a:pt x="5253" y="276273"/>
                        <a:pt x="14209" y="267021"/>
                        <a:pt x="24098" y="258752"/>
                      </a:cubicBezTo>
                      <a:close/>
                    </a:path>
                  </a:pathLst>
                </a:custGeom>
                <a:solidFill>
                  <a:srgbClr val="FFFFFF"/>
                </a:solidFill>
                <a:ln w="11616" cap="flat">
                  <a:solidFill>
                    <a:schemeClr val="bg2"/>
                  </a:solidFill>
                  <a:prstDash val="solid"/>
                  <a:miter/>
                </a:ln>
              </p:spPr>
              <p:txBody>
                <a:bodyPr/>
                <a:lstStyle/>
                <a:p>
                  <a:endParaRPr lang="en-US" dirty="0">
                    <a:latin typeface="Capital Group Sans" panose="02000503000000020004" pitchFamily="2" charset="0"/>
                  </a:endParaRPr>
                </a:p>
              </p:txBody>
            </p:sp>
          </p:grpSp>
        </p:grpSp>
        <p:grpSp>
          <p:nvGrpSpPr>
            <p:cNvPr id="77" name="Group 76">
              <a:extLst>
                <a:ext uri="{FF2B5EF4-FFF2-40B4-BE49-F238E27FC236}">
                  <a16:creationId xmlns:a16="http://schemas.microsoft.com/office/drawing/2014/main" id="{410E62AD-4B54-050F-2789-CFE39EB33188}"/>
                </a:ext>
              </a:extLst>
            </p:cNvPr>
            <p:cNvGrpSpPr/>
            <p:nvPr/>
          </p:nvGrpSpPr>
          <p:grpSpPr>
            <a:xfrm>
              <a:off x="6251277" y="1295416"/>
              <a:ext cx="592545" cy="441240"/>
              <a:chOff x="6251277" y="1295416"/>
              <a:chExt cx="592545" cy="441240"/>
            </a:xfrm>
          </p:grpSpPr>
          <p:sp>
            <p:nvSpPr>
              <p:cNvPr id="69" name="Freeform: Shape 68">
                <a:extLst>
                  <a:ext uri="{FF2B5EF4-FFF2-40B4-BE49-F238E27FC236}">
                    <a16:creationId xmlns:a16="http://schemas.microsoft.com/office/drawing/2014/main" id="{FD7A5971-DCC7-7622-54C4-B36AFEB12A08}"/>
                  </a:ext>
                </a:extLst>
              </p:cNvPr>
              <p:cNvSpPr/>
              <p:nvPr/>
            </p:nvSpPr>
            <p:spPr>
              <a:xfrm>
                <a:off x="6251277" y="1295416"/>
                <a:ext cx="592545" cy="441240"/>
              </a:xfrm>
              <a:custGeom>
                <a:avLst/>
                <a:gdLst>
                  <a:gd name="csX0" fmla="*/ 549263 w 592545"/>
                  <a:gd name="csY0" fmla="*/ 0 h 441240"/>
                  <a:gd name="csX1" fmla="*/ 592545 w 592545"/>
                  <a:gd name="csY1" fmla="*/ 43283 h 441240"/>
                  <a:gd name="csX2" fmla="*/ 592545 w 592545"/>
                  <a:gd name="csY2" fmla="*/ 397958 h 441240"/>
                  <a:gd name="csX3" fmla="*/ 549263 w 592545"/>
                  <a:gd name="csY3" fmla="*/ 441241 h 441240"/>
                  <a:gd name="csX4" fmla="*/ 43283 w 592545"/>
                  <a:gd name="csY4" fmla="*/ 441241 h 441240"/>
                  <a:gd name="csX5" fmla="*/ 0 w 592545"/>
                  <a:gd name="csY5" fmla="*/ 397958 h 441240"/>
                  <a:gd name="csX6" fmla="*/ 0 w 592545"/>
                  <a:gd name="csY6" fmla="*/ 43283 h 441240"/>
                  <a:gd name="csX7" fmla="*/ 43283 w 592545"/>
                  <a:gd name="csY7" fmla="*/ 0 h 4412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92545" h="441240">
                    <a:moveTo>
                      <a:pt x="549263" y="0"/>
                    </a:moveTo>
                    <a:cubicBezTo>
                      <a:pt x="573167" y="0"/>
                      <a:pt x="592545" y="19378"/>
                      <a:pt x="592545" y="43283"/>
                    </a:cubicBezTo>
                    <a:lnTo>
                      <a:pt x="592545" y="397958"/>
                    </a:lnTo>
                    <a:cubicBezTo>
                      <a:pt x="592545" y="421863"/>
                      <a:pt x="573167" y="441241"/>
                      <a:pt x="549263" y="441241"/>
                    </a:cubicBezTo>
                    <a:lnTo>
                      <a:pt x="43283" y="441241"/>
                    </a:lnTo>
                    <a:cubicBezTo>
                      <a:pt x="19378" y="441241"/>
                      <a:pt x="0" y="421863"/>
                      <a:pt x="0" y="397958"/>
                    </a:cubicBezTo>
                    <a:lnTo>
                      <a:pt x="0" y="43283"/>
                    </a:lnTo>
                    <a:cubicBezTo>
                      <a:pt x="0" y="19378"/>
                      <a:pt x="19378" y="0"/>
                      <a:pt x="43283" y="0"/>
                    </a:cubicBezTo>
                    <a:close/>
                  </a:path>
                </a:pathLst>
              </a:custGeom>
              <a:noFill/>
              <a:ln w="11581" cap="flat">
                <a:solidFill>
                  <a:srgbClr val="004273"/>
                </a:solidFill>
                <a:prstDash val="solid"/>
                <a:miter/>
              </a:ln>
            </p:spPr>
            <p:txBody>
              <a:bodyPr/>
              <a:lstStyle/>
              <a:p>
                <a:endParaRPr lang="en-US"/>
              </a:p>
            </p:txBody>
          </p:sp>
          <p:sp>
            <p:nvSpPr>
              <p:cNvPr id="70" name="Freeform: Shape 69">
                <a:extLst>
                  <a:ext uri="{FF2B5EF4-FFF2-40B4-BE49-F238E27FC236}">
                    <a16:creationId xmlns:a16="http://schemas.microsoft.com/office/drawing/2014/main" id="{4D7E0DD8-739C-9613-95F2-F03203838843}"/>
                  </a:ext>
                </a:extLst>
              </p:cNvPr>
              <p:cNvSpPr/>
              <p:nvPr/>
            </p:nvSpPr>
            <p:spPr>
              <a:xfrm>
                <a:off x="6293809" y="1342887"/>
                <a:ext cx="9525" cy="346636"/>
              </a:xfrm>
              <a:custGeom>
                <a:avLst/>
                <a:gdLst>
                  <a:gd name="csX0" fmla="*/ 0 w 9525"/>
                  <a:gd name="csY0" fmla="*/ 0 h 346636"/>
                  <a:gd name="csX1" fmla="*/ 0 w 9525"/>
                  <a:gd name="csY1" fmla="*/ 346637 h 346636"/>
                </a:gdLst>
                <a:ahLst/>
                <a:cxnLst>
                  <a:cxn ang="0">
                    <a:pos x="csX0" y="csY0"/>
                  </a:cxn>
                  <a:cxn ang="0">
                    <a:pos x="csX1" y="csY1"/>
                  </a:cxn>
                </a:cxnLst>
                <a:rect l="l" t="t" r="r" b="b"/>
                <a:pathLst>
                  <a:path w="9525" h="346636">
                    <a:moveTo>
                      <a:pt x="0" y="0"/>
                    </a:moveTo>
                    <a:lnTo>
                      <a:pt x="0" y="346637"/>
                    </a:lnTo>
                  </a:path>
                </a:pathLst>
              </a:custGeom>
              <a:ln w="11581" cap="rnd">
                <a:solidFill>
                  <a:srgbClr val="0998D5"/>
                </a:solidFill>
                <a:prstDash val="solid"/>
                <a:miter/>
              </a:ln>
            </p:spPr>
            <p:txBody>
              <a:bodyPr/>
              <a:lstStyle/>
              <a:p>
                <a:endParaRPr lang="en-US"/>
              </a:p>
            </p:txBody>
          </p:sp>
          <p:sp>
            <p:nvSpPr>
              <p:cNvPr id="71" name="Freeform: Shape 70">
                <a:extLst>
                  <a:ext uri="{FF2B5EF4-FFF2-40B4-BE49-F238E27FC236}">
                    <a16:creationId xmlns:a16="http://schemas.microsoft.com/office/drawing/2014/main" id="{46FA4E4F-8D5B-ED6C-EA71-68973A92142D}"/>
                  </a:ext>
                </a:extLst>
              </p:cNvPr>
              <p:cNvSpPr/>
              <p:nvPr/>
            </p:nvSpPr>
            <p:spPr>
              <a:xfrm>
                <a:off x="6813417" y="1342632"/>
                <a:ext cx="9525" cy="346636"/>
              </a:xfrm>
              <a:custGeom>
                <a:avLst/>
                <a:gdLst>
                  <a:gd name="csX0" fmla="*/ 0 w 9525"/>
                  <a:gd name="csY0" fmla="*/ 0 h 346636"/>
                  <a:gd name="csX1" fmla="*/ 0 w 9525"/>
                  <a:gd name="csY1" fmla="*/ 346637 h 346636"/>
                </a:gdLst>
                <a:ahLst/>
                <a:cxnLst>
                  <a:cxn ang="0">
                    <a:pos x="csX0" y="csY0"/>
                  </a:cxn>
                  <a:cxn ang="0">
                    <a:pos x="csX1" y="csY1"/>
                  </a:cxn>
                </a:cxnLst>
                <a:rect l="l" t="t" r="r" b="b"/>
                <a:pathLst>
                  <a:path w="9525" h="346636">
                    <a:moveTo>
                      <a:pt x="0" y="0"/>
                    </a:moveTo>
                    <a:lnTo>
                      <a:pt x="0" y="346637"/>
                    </a:lnTo>
                  </a:path>
                </a:pathLst>
              </a:custGeom>
              <a:ln w="11581" cap="rnd">
                <a:solidFill>
                  <a:srgbClr val="0998D5"/>
                </a:solidFill>
                <a:prstDash val="solid"/>
                <a:miter/>
              </a:ln>
            </p:spPr>
            <p:txBody>
              <a:bodyPr/>
              <a:lstStyle/>
              <a:p>
                <a:endParaRPr lang="en-US"/>
              </a:p>
            </p:txBody>
          </p:sp>
          <p:sp>
            <p:nvSpPr>
              <p:cNvPr id="72" name="Freeform: Shape 71">
                <a:extLst>
                  <a:ext uri="{FF2B5EF4-FFF2-40B4-BE49-F238E27FC236}">
                    <a16:creationId xmlns:a16="http://schemas.microsoft.com/office/drawing/2014/main" id="{C90F601B-576A-A648-080E-371010AC6987}"/>
                  </a:ext>
                </a:extLst>
              </p:cNvPr>
              <p:cNvSpPr/>
              <p:nvPr/>
            </p:nvSpPr>
            <p:spPr>
              <a:xfrm>
                <a:off x="6309187" y="1330288"/>
                <a:ext cx="490133" cy="9525"/>
              </a:xfrm>
              <a:custGeom>
                <a:avLst/>
                <a:gdLst>
                  <a:gd name="csX0" fmla="*/ 0 w 490133"/>
                  <a:gd name="csY0" fmla="*/ 0 h 9525"/>
                  <a:gd name="csX1" fmla="*/ 490134 w 490133"/>
                  <a:gd name="csY1" fmla="*/ 0 h 9525"/>
                </a:gdLst>
                <a:ahLst/>
                <a:cxnLst>
                  <a:cxn ang="0">
                    <a:pos x="csX0" y="csY0"/>
                  </a:cxn>
                  <a:cxn ang="0">
                    <a:pos x="csX1" y="csY1"/>
                  </a:cxn>
                </a:cxnLst>
                <a:rect l="l" t="t" r="r" b="b"/>
                <a:pathLst>
                  <a:path w="490133" h="9525">
                    <a:moveTo>
                      <a:pt x="0" y="0"/>
                    </a:moveTo>
                    <a:lnTo>
                      <a:pt x="490134" y="0"/>
                    </a:lnTo>
                  </a:path>
                </a:pathLst>
              </a:custGeom>
              <a:ln w="11581" cap="rnd">
                <a:solidFill>
                  <a:srgbClr val="0998D5"/>
                </a:solidFill>
                <a:prstDash val="solid"/>
                <a:miter/>
              </a:ln>
            </p:spPr>
            <p:txBody>
              <a:bodyPr/>
              <a:lstStyle/>
              <a:p>
                <a:endParaRPr lang="en-US"/>
              </a:p>
            </p:txBody>
          </p:sp>
          <p:sp>
            <p:nvSpPr>
              <p:cNvPr id="73" name="Freeform: Shape 72">
                <a:extLst>
                  <a:ext uri="{FF2B5EF4-FFF2-40B4-BE49-F238E27FC236}">
                    <a16:creationId xmlns:a16="http://schemas.microsoft.com/office/drawing/2014/main" id="{B7E65AF3-0B4D-4D65-9BB0-367FF5AFCDA7}"/>
                  </a:ext>
                </a:extLst>
              </p:cNvPr>
              <p:cNvSpPr/>
              <p:nvPr/>
            </p:nvSpPr>
            <p:spPr>
              <a:xfrm>
                <a:off x="6355315" y="1521065"/>
                <a:ext cx="205773" cy="179393"/>
              </a:xfrm>
              <a:custGeom>
                <a:avLst/>
                <a:gdLst>
                  <a:gd name="csX0" fmla="*/ 52649 w 205773"/>
                  <a:gd name="csY0" fmla="*/ 179393 h 179393"/>
                  <a:gd name="csX1" fmla="*/ 18242 w 205773"/>
                  <a:gd name="csY1" fmla="*/ 142253 h 179393"/>
                  <a:gd name="csX2" fmla="*/ 9175 w 205773"/>
                  <a:gd name="csY2" fmla="*/ 34048 h 179393"/>
                  <a:gd name="csX3" fmla="*/ 43357 w 205773"/>
                  <a:gd name="csY3" fmla="*/ 2898 h 179393"/>
                  <a:gd name="csX4" fmla="*/ 107068 w 205773"/>
                  <a:gd name="csY4" fmla="*/ 14165 h 179393"/>
                  <a:gd name="csX5" fmla="*/ 118333 w 205773"/>
                  <a:gd name="csY5" fmla="*/ 10697 h 179393"/>
                  <a:gd name="csX6" fmla="*/ 167089 w 205773"/>
                  <a:gd name="csY6" fmla="*/ 7736 h 179393"/>
                  <a:gd name="csX7" fmla="*/ 202874 w 205773"/>
                  <a:gd name="csY7" fmla="*/ 50793 h 179393"/>
                  <a:gd name="csX8" fmla="*/ 177189 w 205773"/>
                  <a:gd name="csY8" fmla="*/ 154189 h 179393"/>
                  <a:gd name="csX9" fmla="*/ 151923 w 205773"/>
                  <a:gd name="csY9" fmla="*/ 179392 h 1793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05773" h="179393">
                    <a:moveTo>
                      <a:pt x="52649" y="179393"/>
                    </a:moveTo>
                    <a:cubicBezTo>
                      <a:pt x="52649" y="179393"/>
                      <a:pt x="32417" y="163018"/>
                      <a:pt x="18242" y="142253"/>
                    </a:cubicBezTo>
                    <a:cubicBezTo>
                      <a:pt x="-6135" y="106544"/>
                      <a:pt x="-2777" y="59168"/>
                      <a:pt x="9175" y="34048"/>
                    </a:cubicBezTo>
                    <a:cubicBezTo>
                      <a:pt x="16425" y="18812"/>
                      <a:pt x="26017" y="9843"/>
                      <a:pt x="43357" y="2898"/>
                    </a:cubicBezTo>
                    <a:cubicBezTo>
                      <a:pt x="60697" y="-4048"/>
                      <a:pt x="85242" y="2194"/>
                      <a:pt x="107068" y="14165"/>
                    </a:cubicBezTo>
                    <a:cubicBezTo>
                      <a:pt x="111296" y="16484"/>
                      <a:pt x="118333" y="10697"/>
                      <a:pt x="118333" y="10697"/>
                    </a:cubicBezTo>
                    <a:cubicBezTo>
                      <a:pt x="118333" y="10697"/>
                      <a:pt x="141521" y="-4913"/>
                      <a:pt x="167089" y="7736"/>
                    </a:cubicBezTo>
                    <a:cubicBezTo>
                      <a:pt x="183657" y="15932"/>
                      <a:pt x="196491" y="28621"/>
                      <a:pt x="202874" y="50793"/>
                    </a:cubicBezTo>
                    <a:cubicBezTo>
                      <a:pt x="210370" y="76834"/>
                      <a:pt x="203857" y="125722"/>
                      <a:pt x="177189" y="154189"/>
                    </a:cubicBezTo>
                    <a:cubicBezTo>
                      <a:pt x="162460" y="169911"/>
                      <a:pt x="151923" y="179392"/>
                      <a:pt x="151923" y="179392"/>
                    </a:cubicBezTo>
                  </a:path>
                </a:pathLst>
              </a:custGeom>
              <a:noFill/>
              <a:ln w="11581" cap="rnd">
                <a:solidFill>
                  <a:srgbClr val="004273"/>
                </a:solidFill>
                <a:prstDash val="solid"/>
                <a:miter/>
              </a:ln>
            </p:spPr>
            <p:txBody>
              <a:bodyPr/>
              <a:lstStyle/>
              <a:p>
                <a:endParaRPr lang="en-US"/>
              </a:p>
            </p:txBody>
          </p:sp>
          <p:sp>
            <p:nvSpPr>
              <p:cNvPr id="74" name="Freeform: Shape 73">
                <a:extLst>
                  <a:ext uri="{FF2B5EF4-FFF2-40B4-BE49-F238E27FC236}">
                    <a16:creationId xmlns:a16="http://schemas.microsoft.com/office/drawing/2014/main" id="{88A1BBD4-C0F1-F2D4-EB44-3EB9AD71D14B}"/>
                  </a:ext>
                </a:extLst>
              </p:cNvPr>
              <p:cNvSpPr/>
              <p:nvPr/>
            </p:nvSpPr>
            <p:spPr>
              <a:xfrm>
                <a:off x="6467849" y="1485089"/>
                <a:ext cx="23820" cy="46686"/>
              </a:xfrm>
              <a:custGeom>
                <a:avLst/>
                <a:gdLst>
                  <a:gd name="csX0" fmla="*/ 23820 w 23820"/>
                  <a:gd name="csY0" fmla="*/ 0 h 46686"/>
                  <a:gd name="csX1" fmla="*/ 0 w 23820"/>
                  <a:gd name="csY1" fmla="*/ 46687 h 46686"/>
                </a:gdLst>
                <a:ahLst/>
                <a:cxnLst>
                  <a:cxn ang="0">
                    <a:pos x="csX0" y="csY0"/>
                  </a:cxn>
                  <a:cxn ang="0">
                    <a:pos x="csX1" y="csY1"/>
                  </a:cxn>
                </a:cxnLst>
                <a:rect l="l" t="t" r="r" b="b"/>
                <a:pathLst>
                  <a:path w="23820" h="46686">
                    <a:moveTo>
                      <a:pt x="23820" y="0"/>
                    </a:moveTo>
                    <a:cubicBezTo>
                      <a:pt x="23820" y="0"/>
                      <a:pt x="6338" y="8893"/>
                      <a:pt x="0" y="46687"/>
                    </a:cubicBezTo>
                  </a:path>
                </a:pathLst>
              </a:custGeom>
              <a:noFill/>
              <a:ln w="11581" cap="rnd">
                <a:solidFill>
                  <a:srgbClr val="005C93"/>
                </a:solidFill>
                <a:prstDash val="solid"/>
                <a:miter/>
              </a:ln>
            </p:spPr>
            <p:txBody>
              <a:bodyPr/>
              <a:lstStyle/>
              <a:p>
                <a:endParaRPr lang="en-US"/>
              </a:p>
            </p:txBody>
          </p:sp>
          <p:sp>
            <p:nvSpPr>
              <p:cNvPr id="75" name="Freeform: Shape 74">
                <a:extLst>
                  <a:ext uri="{FF2B5EF4-FFF2-40B4-BE49-F238E27FC236}">
                    <a16:creationId xmlns:a16="http://schemas.microsoft.com/office/drawing/2014/main" id="{251B736F-2F4F-D417-BE88-F21DD3531B36}"/>
                  </a:ext>
                </a:extLst>
              </p:cNvPr>
              <p:cNvSpPr/>
              <p:nvPr/>
            </p:nvSpPr>
            <p:spPr>
              <a:xfrm>
                <a:off x="6614652" y="1669030"/>
                <a:ext cx="113420" cy="32774"/>
              </a:xfrm>
              <a:custGeom>
                <a:avLst/>
                <a:gdLst>
                  <a:gd name="csX0" fmla="*/ 16387 w 113420"/>
                  <a:gd name="csY0" fmla="*/ 32775 h 32774"/>
                  <a:gd name="csX1" fmla="*/ 0 w 113420"/>
                  <a:gd name="csY1" fmla="*/ 16388 h 32774"/>
                  <a:gd name="csX2" fmla="*/ 0 w 113420"/>
                  <a:gd name="csY2" fmla="*/ 16388 h 32774"/>
                  <a:gd name="csX3" fmla="*/ 16387 w 113420"/>
                  <a:gd name="csY3" fmla="*/ 0 h 32774"/>
                  <a:gd name="csX4" fmla="*/ 97034 w 113420"/>
                  <a:gd name="csY4" fmla="*/ 0 h 32774"/>
                  <a:gd name="csX5" fmla="*/ 113421 w 113420"/>
                  <a:gd name="csY5" fmla="*/ 16387 h 32774"/>
                  <a:gd name="csX6" fmla="*/ 113421 w 113420"/>
                  <a:gd name="csY6" fmla="*/ 16387 h 32774"/>
                  <a:gd name="csX7" fmla="*/ 97034 w 113420"/>
                  <a:gd name="csY7" fmla="*/ 32775 h 327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3420" h="32774">
                    <a:moveTo>
                      <a:pt x="16387" y="32775"/>
                    </a:moveTo>
                    <a:cubicBezTo>
                      <a:pt x="7374" y="32775"/>
                      <a:pt x="0" y="25400"/>
                      <a:pt x="0" y="16388"/>
                    </a:cubicBezTo>
                    <a:lnTo>
                      <a:pt x="0" y="16388"/>
                    </a:lnTo>
                    <a:cubicBezTo>
                      <a:pt x="0" y="7375"/>
                      <a:pt x="7374" y="0"/>
                      <a:pt x="16387" y="0"/>
                    </a:cubicBezTo>
                    <a:lnTo>
                      <a:pt x="97034" y="0"/>
                    </a:lnTo>
                    <a:cubicBezTo>
                      <a:pt x="106047" y="0"/>
                      <a:pt x="113421" y="7374"/>
                      <a:pt x="113421" y="16387"/>
                    </a:cubicBezTo>
                    <a:lnTo>
                      <a:pt x="113421" y="16387"/>
                    </a:lnTo>
                    <a:cubicBezTo>
                      <a:pt x="113421" y="25399"/>
                      <a:pt x="106047" y="32775"/>
                      <a:pt x="97034" y="32775"/>
                    </a:cubicBezTo>
                  </a:path>
                </a:pathLst>
              </a:custGeom>
              <a:noFill/>
              <a:ln w="11581" cap="rnd">
                <a:solidFill>
                  <a:srgbClr val="004273"/>
                </a:solidFill>
                <a:prstDash val="solid"/>
                <a:miter/>
              </a:ln>
            </p:spPr>
            <p:txBody>
              <a:bodyPr/>
              <a:lstStyle/>
              <a:p>
                <a:endParaRPr lang="en-US"/>
              </a:p>
            </p:txBody>
          </p:sp>
          <p:sp>
            <p:nvSpPr>
              <p:cNvPr id="76" name="Freeform: Shape 75">
                <a:extLst>
                  <a:ext uri="{FF2B5EF4-FFF2-40B4-BE49-F238E27FC236}">
                    <a16:creationId xmlns:a16="http://schemas.microsoft.com/office/drawing/2014/main" id="{0CC7D9FF-9A4F-FD11-0A63-F9943D23F686}"/>
                  </a:ext>
                </a:extLst>
              </p:cNvPr>
              <p:cNvSpPr/>
              <p:nvPr/>
            </p:nvSpPr>
            <p:spPr>
              <a:xfrm>
                <a:off x="6309187" y="1701805"/>
                <a:ext cx="490133" cy="9525"/>
              </a:xfrm>
              <a:custGeom>
                <a:avLst/>
                <a:gdLst>
                  <a:gd name="csX0" fmla="*/ 0 w 490133"/>
                  <a:gd name="csY0" fmla="*/ 0 h 9525"/>
                  <a:gd name="csX1" fmla="*/ 490134 w 490133"/>
                  <a:gd name="csY1" fmla="*/ 0 h 9525"/>
                </a:gdLst>
                <a:ahLst/>
                <a:cxnLst>
                  <a:cxn ang="0">
                    <a:pos x="csX0" y="csY0"/>
                  </a:cxn>
                  <a:cxn ang="0">
                    <a:pos x="csX1" y="csY1"/>
                  </a:cxn>
                </a:cxnLst>
                <a:rect l="l" t="t" r="r" b="b"/>
                <a:pathLst>
                  <a:path w="490133" h="9525">
                    <a:moveTo>
                      <a:pt x="0" y="0"/>
                    </a:moveTo>
                    <a:lnTo>
                      <a:pt x="490134" y="0"/>
                    </a:lnTo>
                  </a:path>
                </a:pathLst>
              </a:custGeom>
              <a:ln w="11581" cap="rnd">
                <a:solidFill>
                  <a:srgbClr val="005C93"/>
                </a:solidFill>
                <a:prstDash val="solid"/>
                <a:miter/>
              </a:ln>
            </p:spPr>
            <p:txBody>
              <a:bodyPr/>
              <a:lstStyle/>
              <a:p>
                <a:endParaRPr lang="en-US"/>
              </a:p>
            </p:txBody>
          </p:sp>
        </p:grpSp>
      </p:grpSp>
    </p:spTree>
    <p:extLst>
      <p:ext uri="{BB962C8B-B14F-4D97-AF65-F5344CB8AC3E}">
        <p14:creationId xmlns:p14="http://schemas.microsoft.com/office/powerpoint/2010/main" val="109020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Have the flexibility you need, no matter where life takes you</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US" smtClean="0"/>
              <a:pPr/>
              <a:t>11</a:t>
            </a:fld>
            <a:endParaRPr lang="en-US" dirty="0"/>
          </a:p>
        </p:txBody>
      </p:sp>
      <p:sp>
        <p:nvSpPr>
          <p:cNvPr id="10" name="Text Placeholder 9"/>
          <p:cNvSpPr>
            <a:spLocks noGrp="1"/>
          </p:cNvSpPr>
          <p:nvPr>
            <p:ph type="body" sz="quarter" idx="15"/>
          </p:nvPr>
        </p:nvSpPr>
        <p:spPr>
          <a:xfrm>
            <a:off x="571498" y="914400"/>
            <a:ext cx="11439270" cy="667512"/>
          </a:xfrm>
        </p:spPr>
        <p:txBody>
          <a:bodyPr/>
          <a:lstStyle/>
          <a:p>
            <a:r>
              <a:rPr lang="en-US" altLang="en-US" dirty="0">
                <a:solidFill>
                  <a:schemeClr val="tx1">
                    <a:lumMod val="75000"/>
                    <a:lumOff val="25000"/>
                  </a:schemeClr>
                </a:solidFill>
                <a:latin typeface="Capital Group Sans" panose="02000503000000020004" pitchFamily="2" charset="0"/>
                <a:ea typeface="Capital Group Sans" charset="0"/>
                <a:cs typeface="Capital Group Sans" charset="0"/>
              </a:rPr>
              <a:t>If a child beneficiary decides not to go to a traditional four-year college, no problem</a:t>
            </a:r>
          </a:p>
        </p:txBody>
      </p:sp>
      <p:sp>
        <p:nvSpPr>
          <p:cNvPr id="11" name="01 Conditions are improving and valuations are relatively attractive.…"/>
          <p:cNvSpPr txBox="1">
            <a:spLocks/>
          </p:cNvSpPr>
          <p:nvPr/>
        </p:nvSpPr>
        <p:spPr>
          <a:xfrm>
            <a:off x="571496" y="2958737"/>
            <a:ext cx="3268983" cy="181215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228600" marR="0" indent="-228600" algn="l" defTabSz="228600" rtl="0" eaLnBrk="1" latinLnBrk="0" hangingPunct="1">
              <a:lnSpc>
                <a:spcPct val="100000"/>
              </a:lnSpc>
              <a:spcBef>
                <a:spcPts val="0"/>
              </a:spcBef>
              <a:spcAft>
                <a:spcPts val="1800"/>
              </a:spcAft>
              <a:buClrTx/>
              <a:buSzTx/>
              <a:buFont typeface="Capital Group Sans" panose="020B0803020202020204" pitchFamily="34" charset="0"/>
              <a:buChar char="•"/>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685800" marR="0" indent="-228600" algn="l" defTabSz="228600" rtl="0" eaLnBrk="1" latinLnBrk="0" hangingPunct="1">
              <a:lnSpc>
                <a:spcPct val="100000"/>
              </a:lnSpc>
              <a:spcBef>
                <a:spcPts val="0"/>
              </a:spcBef>
              <a:spcAft>
                <a:spcPts val="1800"/>
              </a:spcAft>
              <a:buClrTx/>
              <a:buSzTx/>
              <a:buFont typeface="Capital Group Sans" panose="020B0604020202020204" pitchFamily="34" charset="0"/>
              <a:buChar char="–"/>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855663" marR="0" indent="-169863" algn="l" defTabSz="228600" rtl="0" eaLnBrk="1" latinLnBrk="0" hangingPunct="1">
              <a:lnSpc>
                <a:spcPct val="100000"/>
              </a:lnSpc>
              <a:spcBef>
                <a:spcPts val="0"/>
              </a:spcBef>
              <a:spcAft>
                <a:spcPts val="1800"/>
              </a:spcAft>
              <a:buClrTx/>
              <a:buSzTx/>
              <a:buFont typeface="Capital Group Sans" panose="020B0604020202020204" pitchFamily="34" charset="0"/>
              <a:buChar char="•"/>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marL="0" indent="0">
              <a:buNone/>
            </a:pPr>
            <a:r>
              <a:rPr lang="en-US" altLang="en-US" dirty="0">
                <a:solidFill>
                  <a:schemeClr val="tx1">
                    <a:lumMod val="75000"/>
                    <a:lumOff val="25000"/>
                  </a:schemeClr>
                </a:solidFill>
                <a:latin typeface="Capital Group Sans" panose="02000503000000020004" pitchFamily="2" charset="0"/>
              </a:rPr>
              <a:t>Look into eligible vocational, skilled trade, apprenticeship or professional license programs </a:t>
            </a:r>
          </a:p>
        </p:txBody>
      </p:sp>
      <p:sp>
        <p:nvSpPr>
          <p:cNvPr id="12" name="01 Conditions are improving and valuations are relatively attractive.…"/>
          <p:cNvSpPr txBox="1">
            <a:spLocks/>
          </p:cNvSpPr>
          <p:nvPr/>
        </p:nvSpPr>
        <p:spPr>
          <a:xfrm>
            <a:off x="4229400" y="2958737"/>
            <a:ext cx="3467102" cy="181215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lvl="0"/>
            <a:r>
              <a:rPr lang="en-US" altLang="en-US" sz="2000" b="0" dirty="0">
                <a:solidFill>
                  <a:schemeClr val="tx1">
                    <a:lumMod val="75000"/>
                    <a:lumOff val="25000"/>
                  </a:schemeClr>
                </a:solidFill>
                <a:latin typeface="Capital Group Sans" panose="02000503000000020004" pitchFamily="2" charset="0"/>
              </a:rPr>
              <a:t>Transfer the account to another beneficiary: a parent, an in-law or even yourself</a:t>
            </a:r>
          </a:p>
        </p:txBody>
      </p:sp>
      <p:sp>
        <p:nvSpPr>
          <p:cNvPr id="13" name="01 Conditions are improving and valuations are relatively attractive.…"/>
          <p:cNvSpPr txBox="1">
            <a:spLocks/>
          </p:cNvSpPr>
          <p:nvPr/>
        </p:nvSpPr>
        <p:spPr>
          <a:xfrm>
            <a:off x="8085422" y="2958737"/>
            <a:ext cx="3423557" cy="181215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lvl="0"/>
            <a:r>
              <a:rPr lang="en-US" altLang="en-US" sz="2000" b="0" dirty="0">
                <a:solidFill>
                  <a:schemeClr val="tx1">
                    <a:lumMod val="75000"/>
                    <a:lumOff val="25000"/>
                  </a:schemeClr>
                </a:solidFill>
                <a:latin typeface="Capital Group Sans" panose="02000503000000020004" pitchFamily="2" charset="0"/>
              </a:rPr>
              <a:t>Use the account to cover qualified tuition costs and related fees for </a:t>
            </a:r>
            <a:r>
              <a:rPr lang="en-US" sz="2000" b="0" dirty="0">
                <a:solidFill>
                  <a:schemeClr val="tx1">
                    <a:lumMod val="75000"/>
                    <a:lumOff val="25000"/>
                  </a:schemeClr>
                </a:solidFill>
                <a:latin typeface="Capital Group Sans" panose="02000503000000020004" pitchFamily="2" charset="0"/>
              </a:rPr>
              <a:t>another</a:t>
            </a:r>
            <a:br>
              <a:rPr lang="en-US" sz="2000" b="0" dirty="0">
                <a:solidFill>
                  <a:schemeClr val="tx1">
                    <a:lumMod val="75000"/>
                    <a:lumOff val="25000"/>
                  </a:schemeClr>
                </a:solidFill>
                <a:latin typeface="Capital Group Sans" panose="02000503000000020004" pitchFamily="2" charset="0"/>
              </a:rPr>
            </a:br>
            <a:r>
              <a:rPr lang="en-US" sz="2000" b="0" dirty="0">
                <a:solidFill>
                  <a:schemeClr val="tx1">
                    <a:lumMod val="75000"/>
                    <a:lumOff val="25000"/>
                  </a:schemeClr>
                </a:solidFill>
                <a:latin typeface="Capital Group Sans" panose="02000503000000020004" pitchFamily="2" charset="0"/>
              </a:rPr>
              <a:t>member of the previous beneficiary’s family</a:t>
            </a:r>
            <a:endParaRPr lang="en-US" altLang="en-US" sz="2000" b="0" dirty="0">
              <a:solidFill>
                <a:schemeClr val="tx1">
                  <a:lumMod val="75000"/>
                  <a:lumOff val="25000"/>
                </a:schemeClr>
              </a:solidFill>
              <a:latin typeface="Capital Group Sans" panose="02000503000000020004" pitchFamily="2" charset="0"/>
            </a:endParaRPr>
          </a:p>
        </p:txBody>
      </p:sp>
      <p:sp>
        <p:nvSpPr>
          <p:cNvPr id="2" name="Text Placeholder 9">
            <a:extLst>
              <a:ext uri="{FF2B5EF4-FFF2-40B4-BE49-F238E27FC236}">
                <a16:creationId xmlns:a16="http://schemas.microsoft.com/office/drawing/2014/main" id="{7504457C-B0A4-E5B2-98DA-C1FA85666C67}"/>
              </a:ext>
            </a:extLst>
          </p:cNvPr>
          <p:cNvSpPr txBox="1">
            <a:spLocks/>
          </p:cNvSpPr>
          <p:nvPr/>
        </p:nvSpPr>
        <p:spPr>
          <a:xfrm>
            <a:off x="571498" y="4895546"/>
            <a:ext cx="11220009" cy="59085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0" i="0" u="none" strike="noStrike" cap="none" spc="0" baseline="0" smtClean="0">
                <a:ln>
                  <a:noFill/>
                </a:ln>
                <a:solidFill>
                  <a:schemeClr val="accent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altLang="en-US" sz="1400" dirty="0">
                <a:solidFill>
                  <a:schemeClr val="tx1">
                    <a:lumMod val="75000"/>
                    <a:lumOff val="25000"/>
                  </a:schemeClr>
                </a:solidFill>
                <a:latin typeface="Capital Group Sans" panose="02000503000000020004" pitchFamily="2" charset="0"/>
                <a:ea typeface="Capital Group Sans" charset="0"/>
                <a:cs typeface="Capital Group Sans" charset="0"/>
              </a:rPr>
              <a:t>Over their lifetime, account owners can roll up to $35,000 from a 529 plan directly to the 529 beneficiary’s Roth IRA tax- and penalty-free (subject to limitations).</a:t>
            </a:r>
          </a:p>
        </p:txBody>
      </p:sp>
      <p:grpSp>
        <p:nvGrpSpPr>
          <p:cNvPr id="3" name="Group 2">
            <a:extLst>
              <a:ext uri="{FF2B5EF4-FFF2-40B4-BE49-F238E27FC236}">
                <a16:creationId xmlns:a16="http://schemas.microsoft.com/office/drawing/2014/main" id="{0C656A97-89F1-2DE2-3AAE-5B82E656A34F}"/>
              </a:ext>
              <a:ext uri="{C183D7F6-B498-43B3-948B-1728B52AA6E4}">
                <adec:decorative xmlns:adec="http://schemas.microsoft.com/office/drawing/2017/decorative" val="1"/>
              </a:ext>
            </a:extLst>
          </p:cNvPr>
          <p:cNvGrpSpPr/>
          <p:nvPr/>
        </p:nvGrpSpPr>
        <p:grpSpPr>
          <a:xfrm>
            <a:off x="1364659" y="1735422"/>
            <a:ext cx="1005843" cy="1005860"/>
            <a:chOff x="1205168" y="1735422"/>
            <a:chExt cx="1005843" cy="1005860"/>
          </a:xfrm>
        </p:grpSpPr>
        <p:sp>
          <p:nvSpPr>
            <p:cNvPr id="7" name="Freeform: Shape 6">
              <a:extLst>
                <a:ext uri="{FF2B5EF4-FFF2-40B4-BE49-F238E27FC236}">
                  <a16:creationId xmlns:a16="http://schemas.microsoft.com/office/drawing/2014/main" id="{DB339D4F-9DD4-803F-85EB-9670F65CC711}"/>
                </a:ext>
                <a:ext uri="{C183D7F6-B498-43B3-948B-1728B52AA6E4}">
                  <adec:decorative xmlns:adec="http://schemas.microsoft.com/office/drawing/2017/decorative" val="1"/>
                </a:ext>
              </a:extLst>
            </p:cNvPr>
            <p:cNvSpPr/>
            <p:nvPr/>
          </p:nvSpPr>
          <p:spPr>
            <a:xfrm>
              <a:off x="1297741" y="2522043"/>
              <a:ext cx="155819" cy="155819"/>
            </a:xfrm>
            <a:custGeom>
              <a:avLst/>
              <a:gdLst>
                <a:gd name="csX0" fmla="*/ 34096 w 155819"/>
                <a:gd name="csY0" fmla="*/ 155820 h 155819"/>
                <a:gd name="csX1" fmla="*/ 0 w 155819"/>
                <a:gd name="csY1" fmla="*/ 155820 h 155819"/>
                <a:gd name="csX2" fmla="*/ 0 w 155819"/>
                <a:gd name="csY2" fmla="*/ 0 h 155819"/>
                <a:gd name="csX3" fmla="*/ 155820 w 155819"/>
                <a:gd name="csY3" fmla="*/ 0 h 155819"/>
                <a:gd name="csX4" fmla="*/ 155820 w 155819"/>
                <a:gd name="csY4" fmla="*/ 34096 h 155819"/>
                <a:gd name="csX5" fmla="*/ 34096 w 155819"/>
                <a:gd name="csY5" fmla="*/ 34096 h 155819"/>
                <a:gd name="csX6" fmla="*/ 34096 w 155819"/>
                <a:gd name="csY6" fmla="*/ 155820 h 1558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5819" h="155819">
                  <a:moveTo>
                    <a:pt x="34096" y="155820"/>
                  </a:moveTo>
                  <a:lnTo>
                    <a:pt x="0" y="155820"/>
                  </a:lnTo>
                  <a:lnTo>
                    <a:pt x="0" y="0"/>
                  </a:lnTo>
                  <a:lnTo>
                    <a:pt x="155820" y="0"/>
                  </a:lnTo>
                  <a:lnTo>
                    <a:pt x="155820" y="34096"/>
                  </a:lnTo>
                  <a:lnTo>
                    <a:pt x="34096" y="34096"/>
                  </a:lnTo>
                  <a:lnTo>
                    <a:pt x="34096" y="155820"/>
                  </a:lnTo>
                  <a:close/>
                </a:path>
              </a:pathLst>
            </a:custGeom>
            <a:solidFill>
              <a:srgbClr val="005F9E"/>
            </a:solidFill>
            <a:ln w="16951" cap="flat">
              <a:noFill/>
              <a:prstDash val="solid"/>
              <a:miter/>
            </a:ln>
          </p:spPr>
          <p:txBody>
            <a:bodyPr/>
            <a:lstStyle/>
            <a:p>
              <a:endParaRPr lang="en-US" dirty="0">
                <a:latin typeface="Capital Group Sans" panose="02000503000000020004" pitchFamily="2" charset="0"/>
              </a:endParaRPr>
            </a:p>
          </p:txBody>
        </p:sp>
        <p:sp>
          <p:nvSpPr>
            <p:cNvPr id="9" name="Freeform: Shape 8">
              <a:extLst>
                <a:ext uri="{FF2B5EF4-FFF2-40B4-BE49-F238E27FC236}">
                  <a16:creationId xmlns:a16="http://schemas.microsoft.com/office/drawing/2014/main" id="{B4D54648-9780-2367-24ED-5CAC62D22405}"/>
                </a:ext>
                <a:ext uri="{C183D7F6-B498-43B3-948B-1728B52AA6E4}">
                  <adec:decorative xmlns:adec="http://schemas.microsoft.com/office/drawing/2017/decorative" val="1"/>
                </a:ext>
              </a:extLst>
            </p:cNvPr>
            <p:cNvSpPr/>
            <p:nvPr/>
          </p:nvSpPr>
          <p:spPr>
            <a:xfrm>
              <a:off x="1302344" y="2033955"/>
              <a:ext cx="908667" cy="707327"/>
            </a:xfrm>
            <a:custGeom>
              <a:avLst/>
              <a:gdLst>
                <a:gd name="csX0" fmla="*/ 399438 w 908667"/>
                <a:gd name="csY0" fmla="*/ 707327 h 707327"/>
                <a:gd name="csX1" fmla="*/ 70750 w 908667"/>
                <a:gd name="csY1" fmla="*/ 587649 h 707327"/>
                <a:gd name="csX2" fmla="*/ 0 w 908667"/>
                <a:gd name="csY2" fmla="*/ 517070 h 707327"/>
                <a:gd name="csX3" fmla="*/ 24720 w 908667"/>
                <a:gd name="csY3" fmla="*/ 493544 h 707327"/>
                <a:gd name="csX4" fmla="*/ 92912 w 908667"/>
                <a:gd name="csY4" fmla="*/ 561736 h 707327"/>
                <a:gd name="csX5" fmla="*/ 399267 w 908667"/>
                <a:gd name="csY5" fmla="*/ 673401 h 707327"/>
                <a:gd name="csX6" fmla="*/ 405575 w 908667"/>
                <a:gd name="csY6" fmla="*/ 673401 h 707327"/>
                <a:gd name="csX7" fmla="*/ 735798 w 908667"/>
                <a:gd name="csY7" fmla="*/ 537187 h 707327"/>
                <a:gd name="csX8" fmla="*/ 874569 w 908667"/>
                <a:gd name="csY8" fmla="*/ 204578 h 707327"/>
                <a:gd name="csX9" fmla="*/ 832460 w 908667"/>
                <a:gd name="csY9" fmla="*/ 14150 h 707327"/>
                <a:gd name="csX10" fmla="*/ 863488 w 908667"/>
                <a:gd name="csY10" fmla="*/ 0 h 707327"/>
                <a:gd name="csX11" fmla="*/ 908666 w 908667"/>
                <a:gd name="csY11" fmla="*/ 204407 h 707327"/>
                <a:gd name="csX12" fmla="*/ 759835 w 908667"/>
                <a:gd name="csY12" fmla="*/ 561054 h 707327"/>
                <a:gd name="csX13" fmla="*/ 405916 w 908667"/>
                <a:gd name="csY13" fmla="*/ 707327 h 707327"/>
                <a:gd name="csX14" fmla="*/ 399438 w 908667"/>
                <a:gd name="csY14" fmla="*/ 707327 h 7073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908667" h="707327">
                  <a:moveTo>
                    <a:pt x="399438" y="707327"/>
                  </a:moveTo>
                  <a:cubicBezTo>
                    <a:pt x="271236" y="707327"/>
                    <a:pt x="166731" y="669139"/>
                    <a:pt x="70750" y="587649"/>
                  </a:cubicBezTo>
                  <a:cubicBezTo>
                    <a:pt x="54554" y="573840"/>
                    <a:pt x="2216" y="519286"/>
                    <a:pt x="0" y="517070"/>
                  </a:cubicBezTo>
                  <a:lnTo>
                    <a:pt x="24720" y="493544"/>
                  </a:lnTo>
                  <a:cubicBezTo>
                    <a:pt x="39552" y="508887"/>
                    <a:pt x="80467" y="551337"/>
                    <a:pt x="92912" y="561736"/>
                  </a:cubicBezTo>
                  <a:cubicBezTo>
                    <a:pt x="183608" y="638794"/>
                    <a:pt x="278226" y="673401"/>
                    <a:pt x="399267" y="673401"/>
                  </a:cubicBezTo>
                  <a:cubicBezTo>
                    <a:pt x="401313" y="673401"/>
                    <a:pt x="403529" y="673401"/>
                    <a:pt x="405575" y="673401"/>
                  </a:cubicBezTo>
                  <a:cubicBezTo>
                    <a:pt x="531902" y="672208"/>
                    <a:pt x="649193" y="623791"/>
                    <a:pt x="735798" y="537187"/>
                  </a:cubicBezTo>
                  <a:cubicBezTo>
                    <a:pt x="825471" y="447343"/>
                    <a:pt x="874910" y="329370"/>
                    <a:pt x="874569" y="204578"/>
                  </a:cubicBezTo>
                  <a:cubicBezTo>
                    <a:pt x="874569" y="140136"/>
                    <a:pt x="859908" y="74330"/>
                    <a:pt x="832460" y="14150"/>
                  </a:cubicBezTo>
                  <a:lnTo>
                    <a:pt x="863488" y="0"/>
                  </a:lnTo>
                  <a:cubicBezTo>
                    <a:pt x="892811" y="64442"/>
                    <a:pt x="908495" y="135192"/>
                    <a:pt x="908666" y="204407"/>
                  </a:cubicBezTo>
                  <a:cubicBezTo>
                    <a:pt x="909007" y="338235"/>
                    <a:pt x="856157" y="464903"/>
                    <a:pt x="759835" y="561054"/>
                  </a:cubicBezTo>
                  <a:cubicBezTo>
                    <a:pt x="666923" y="653966"/>
                    <a:pt x="541108" y="705963"/>
                    <a:pt x="405916" y="707327"/>
                  </a:cubicBezTo>
                  <a:cubicBezTo>
                    <a:pt x="403870" y="707327"/>
                    <a:pt x="401654" y="707327"/>
                    <a:pt x="399438" y="707327"/>
                  </a:cubicBezTo>
                  <a:close/>
                </a:path>
              </a:pathLst>
            </a:custGeom>
            <a:solidFill>
              <a:schemeClr val="tx2"/>
            </a:solidFill>
            <a:ln w="16951" cap="flat">
              <a:noFill/>
              <a:prstDash val="solid"/>
              <a:miter/>
            </a:ln>
          </p:spPr>
          <p:txBody>
            <a:bodyPr/>
            <a:lstStyle/>
            <a:p>
              <a:endParaRPr lang="en-US" dirty="0">
                <a:latin typeface="Capital Group Sans" panose="02000503000000020004" pitchFamily="2" charset="0"/>
              </a:endParaRPr>
            </a:p>
          </p:txBody>
        </p:sp>
        <p:sp>
          <p:nvSpPr>
            <p:cNvPr id="14" name="Freeform: Shape 13">
              <a:extLst>
                <a:ext uri="{FF2B5EF4-FFF2-40B4-BE49-F238E27FC236}">
                  <a16:creationId xmlns:a16="http://schemas.microsoft.com/office/drawing/2014/main" id="{764250B5-CDCD-AC6A-3B16-ABD82FB799DC}"/>
                </a:ext>
                <a:ext uri="{C183D7F6-B498-43B3-948B-1728B52AA6E4}">
                  <adec:decorative xmlns:adec="http://schemas.microsoft.com/office/drawing/2017/decorative" val="1"/>
                </a:ext>
              </a:extLst>
            </p:cNvPr>
            <p:cNvSpPr/>
            <p:nvPr/>
          </p:nvSpPr>
          <p:spPr>
            <a:xfrm>
              <a:off x="1205168" y="1735422"/>
              <a:ext cx="908667" cy="707517"/>
            </a:xfrm>
            <a:custGeom>
              <a:avLst/>
              <a:gdLst>
                <a:gd name="csX0" fmla="*/ 45179 w 908667"/>
                <a:gd name="csY0" fmla="*/ 707347 h 707517"/>
                <a:gd name="csX1" fmla="*/ 2 w 908667"/>
                <a:gd name="csY1" fmla="*/ 502940 h 707517"/>
                <a:gd name="csX2" fmla="*/ 148832 w 908667"/>
                <a:gd name="csY2" fmla="*/ 146293 h 707517"/>
                <a:gd name="csX3" fmla="*/ 502751 w 908667"/>
                <a:gd name="csY3" fmla="*/ 20 h 707517"/>
                <a:gd name="csX4" fmla="*/ 837918 w 908667"/>
                <a:gd name="csY4" fmla="*/ 119698 h 707517"/>
                <a:gd name="csX5" fmla="*/ 908667 w 908667"/>
                <a:gd name="csY5" fmla="*/ 190277 h 707517"/>
                <a:gd name="csX6" fmla="*/ 883947 w 908667"/>
                <a:gd name="csY6" fmla="*/ 213804 h 707517"/>
                <a:gd name="csX7" fmla="*/ 815755 w 908667"/>
                <a:gd name="csY7" fmla="*/ 145611 h 707517"/>
                <a:gd name="csX8" fmla="*/ 509400 w 908667"/>
                <a:gd name="csY8" fmla="*/ 33946 h 707517"/>
                <a:gd name="csX9" fmla="*/ 503092 w 908667"/>
                <a:gd name="csY9" fmla="*/ 33946 h 707517"/>
                <a:gd name="csX10" fmla="*/ 172870 w 908667"/>
                <a:gd name="csY10" fmla="*/ 170161 h 707517"/>
                <a:gd name="csX11" fmla="*/ 34098 w 908667"/>
                <a:gd name="csY11" fmla="*/ 502940 h 707517"/>
                <a:gd name="csX12" fmla="*/ 76207 w 908667"/>
                <a:gd name="csY12" fmla="*/ 693368 h 707517"/>
                <a:gd name="csX13" fmla="*/ 45179 w 908667"/>
                <a:gd name="csY13" fmla="*/ 707518 h 7075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908667" h="707517">
                  <a:moveTo>
                    <a:pt x="45179" y="707347"/>
                  </a:moveTo>
                  <a:cubicBezTo>
                    <a:pt x="15686" y="642905"/>
                    <a:pt x="2" y="572156"/>
                    <a:pt x="2" y="502940"/>
                  </a:cubicBezTo>
                  <a:cubicBezTo>
                    <a:pt x="-339" y="369112"/>
                    <a:pt x="52510" y="242445"/>
                    <a:pt x="148832" y="146293"/>
                  </a:cubicBezTo>
                  <a:cubicBezTo>
                    <a:pt x="241744" y="53381"/>
                    <a:pt x="367389" y="1384"/>
                    <a:pt x="502751" y="20"/>
                  </a:cubicBezTo>
                  <a:cubicBezTo>
                    <a:pt x="633681" y="-1003"/>
                    <a:pt x="740232" y="36844"/>
                    <a:pt x="837918" y="119698"/>
                  </a:cubicBezTo>
                  <a:cubicBezTo>
                    <a:pt x="854113" y="133507"/>
                    <a:pt x="906451" y="188061"/>
                    <a:pt x="908667" y="190277"/>
                  </a:cubicBezTo>
                  <a:lnTo>
                    <a:pt x="883947" y="213804"/>
                  </a:lnTo>
                  <a:cubicBezTo>
                    <a:pt x="869116" y="198460"/>
                    <a:pt x="828200" y="156011"/>
                    <a:pt x="815755" y="145611"/>
                  </a:cubicBezTo>
                  <a:cubicBezTo>
                    <a:pt x="725059" y="68554"/>
                    <a:pt x="630442" y="33946"/>
                    <a:pt x="509400" y="33946"/>
                  </a:cubicBezTo>
                  <a:cubicBezTo>
                    <a:pt x="507354" y="33946"/>
                    <a:pt x="505138" y="33946"/>
                    <a:pt x="503092" y="33946"/>
                  </a:cubicBezTo>
                  <a:cubicBezTo>
                    <a:pt x="376765" y="35139"/>
                    <a:pt x="259474" y="83556"/>
                    <a:pt x="172870" y="170161"/>
                  </a:cubicBezTo>
                  <a:cubicBezTo>
                    <a:pt x="86265" y="256765"/>
                    <a:pt x="33757" y="378318"/>
                    <a:pt x="34098" y="502940"/>
                  </a:cubicBezTo>
                  <a:cubicBezTo>
                    <a:pt x="34098" y="567382"/>
                    <a:pt x="48759" y="633188"/>
                    <a:pt x="76207" y="693368"/>
                  </a:cubicBezTo>
                  <a:lnTo>
                    <a:pt x="45179" y="707518"/>
                  </a:lnTo>
                  <a:close/>
                </a:path>
              </a:pathLst>
            </a:custGeom>
            <a:solidFill>
              <a:schemeClr val="tx2"/>
            </a:solidFill>
            <a:ln w="16951" cap="flat">
              <a:noFill/>
              <a:prstDash val="solid"/>
              <a:miter/>
            </a:ln>
          </p:spPr>
          <p:txBody>
            <a:bodyPr/>
            <a:lstStyle/>
            <a:p>
              <a:endParaRPr lang="en-US" dirty="0">
                <a:latin typeface="Capital Group Sans" panose="02000503000000020004" pitchFamily="2" charset="0"/>
              </a:endParaRPr>
            </a:p>
          </p:txBody>
        </p:sp>
        <p:sp>
          <p:nvSpPr>
            <p:cNvPr id="15" name="Freeform: Shape 14">
              <a:extLst>
                <a:ext uri="{FF2B5EF4-FFF2-40B4-BE49-F238E27FC236}">
                  <a16:creationId xmlns:a16="http://schemas.microsoft.com/office/drawing/2014/main" id="{E78D2FC9-486F-FEB8-DCFB-421FDD283EE4}"/>
                </a:ext>
                <a:ext uri="{C183D7F6-B498-43B3-948B-1728B52AA6E4}">
                  <adec:decorative xmlns:adec="http://schemas.microsoft.com/office/drawing/2017/decorative" val="1"/>
                </a:ext>
              </a:extLst>
            </p:cNvPr>
            <p:cNvSpPr/>
            <p:nvPr/>
          </p:nvSpPr>
          <p:spPr>
            <a:xfrm>
              <a:off x="1962618" y="1798862"/>
              <a:ext cx="155819" cy="155819"/>
            </a:xfrm>
            <a:custGeom>
              <a:avLst/>
              <a:gdLst>
                <a:gd name="csX0" fmla="*/ 155820 w 155819"/>
                <a:gd name="csY0" fmla="*/ 155820 h 155819"/>
                <a:gd name="csX1" fmla="*/ 0 w 155819"/>
                <a:gd name="csY1" fmla="*/ 155820 h 155819"/>
                <a:gd name="csX2" fmla="*/ 0 w 155819"/>
                <a:gd name="csY2" fmla="*/ 121724 h 155819"/>
                <a:gd name="csX3" fmla="*/ 121724 w 155819"/>
                <a:gd name="csY3" fmla="*/ 121724 h 155819"/>
                <a:gd name="csX4" fmla="*/ 121724 w 155819"/>
                <a:gd name="csY4" fmla="*/ 0 h 155819"/>
                <a:gd name="csX5" fmla="*/ 155820 w 155819"/>
                <a:gd name="csY5" fmla="*/ 0 h 155819"/>
                <a:gd name="csX6" fmla="*/ 155820 w 155819"/>
                <a:gd name="csY6" fmla="*/ 155820 h 1558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55819" h="155819">
                  <a:moveTo>
                    <a:pt x="155820" y="155820"/>
                  </a:moveTo>
                  <a:lnTo>
                    <a:pt x="0" y="155820"/>
                  </a:lnTo>
                  <a:lnTo>
                    <a:pt x="0" y="121724"/>
                  </a:lnTo>
                  <a:lnTo>
                    <a:pt x="121724" y="121724"/>
                  </a:lnTo>
                  <a:lnTo>
                    <a:pt x="121724" y="0"/>
                  </a:lnTo>
                  <a:lnTo>
                    <a:pt x="155820" y="0"/>
                  </a:lnTo>
                  <a:lnTo>
                    <a:pt x="155820" y="155820"/>
                  </a:lnTo>
                  <a:close/>
                </a:path>
              </a:pathLst>
            </a:custGeom>
            <a:solidFill>
              <a:srgbClr val="005F9E"/>
            </a:solidFill>
            <a:ln w="16951" cap="flat">
              <a:noFill/>
              <a:prstDash val="solid"/>
              <a:miter/>
            </a:ln>
          </p:spPr>
          <p:txBody>
            <a:bodyPr/>
            <a:lstStyle/>
            <a:p>
              <a:endParaRPr lang="en-US" dirty="0">
                <a:latin typeface="Capital Group Sans" panose="02000503000000020004" pitchFamily="2" charset="0"/>
              </a:endParaRPr>
            </a:p>
          </p:txBody>
        </p:sp>
        <p:sp>
          <p:nvSpPr>
            <p:cNvPr id="16" name="Freeform: Shape 15">
              <a:extLst>
                <a:ext uri="{FF2B5EF4-FFF2-40B4-BE49-F238E27FC236}">
                  <a16:creationId xmlns:a16="http://schemas.microsoft.com/office/drawing/2014/main" id="{5929FAC9-47D2-DC33-FA0A-C2BEF4E38623}"/>
                </a:ext>
                <a:ext uri="{C183D7F6-B498-43B3-948B-1728B52AA6E4}">
                  <adec:decorative xmlns:adec="http://schemas.microsoft.com/office/drawing/2017/decorative" val="1"/>
                </a:ext>
              </a:extLst>
            </p:cNvPr>
            <p:cNvSpPr/>
            <p:nvPr/>
          </p:nvSpPr>
          <p:spPr>
            <a:xfrm rot="18899400">
              <a:off x="1887644" y="2418850"/>
              <a:ext cx="34096" cy="32732"/>
            </a:xfrm>
            <a:custGeom>
              <a:avLst/>
              <a:gdLst>
                <a:gd name="csX0" fmla="*/ 0 w 34096"/>
                <a:gd name="csY0" fmla="*/ 0 h 32732"/>
                <a:gd name="csX1" fmla="*/ 34096 w 34096"/>
                <a:gd name="csY1" fmla="*/ 0 h 32732"/>
                <a:gd name="csX2" fmla="*/ 34096 w 34096"/>
                <a:gd name="csY2" fmla="*/ 32732 h 32732"/>
                <a:gd name="csX3" fmla="*/ 0 w 34096"/>
                <a:gd name="csY3" fmla="*/ 32732 h 32732"/>
              </a:gdLst>
              <a:ahLst/>
              <a:cxnLst>
                <a:cxn ang="0">
                  <a:pos x="csX0" y="csY0"/>
                </a:cxn>
                <a:cxn ang="0">
                  <a:pos x="csX1" y="csY1"/>
                </a:cxn>
                <a:cxn ang="0">
                  <a:pos x="csX2" y="csY2"/>
                </a:cxn>
                <a:cxn ang="0">
                  <a:pos x="csX3" y="csY3"/>
                </a:cxn>
              </a:cxnLst>
              <a:rect l="l" t="t" r="r" b="b"/>
              <a:pathLst>
                <a:path w="34096" h="32732">
                  <a:moveTo>
                    <a:pt x="0" y="0"/>
                  </a:moveTo>
                  <a:lnTo>
                    <a:pt x="34096" y="0"/>
                  </a:lnTo>
                  <a:lnTo>
                    <a:pt x="34096" y="32732"/>
                  </a:lnTo>
                  <a:lnTo>
                    <a:pt x="0" y="32732"/>
                  </a:lnTo>
                  <a:close/>
                </a:path>
              </a:pathLst>
            </a:custGeom>
            <a:solidFill>
              <a:srgbClr val="009CDC"/>
            </a:solidFill>
            <a:ln w="16951" cap="flat">
              <a:noFill/>
              <a:prstDash val="solid"/>
              <a:miter/>
            </a:ln>
          </p:spPr>
          <p:txBody>
            <a:bodyPr/>
            <a:lstStyle/>
            <a:p>
              <a:endParaRPr lang="en-US" dirty="0">
                <a:latin typeface="Capital Group Sans" panose="02000503000000020004" pitchFamily="2" charset="0"/>
              </a:endParaRPr>
            </a:p>
          </p:txBody>
        </p:sp>
        <p:sp>
          <p:nvSpPr>
            <p:cNvPr id="17" name="Freeform: Shape 16">
              <a:extLst>
                <a:ext uri="{FF2B5EF4-FFF2-40B4-BE49-F238E27FC236}">
                  <a16:creationId xmlns:a16="http://schemas.microsoft.com/office/drawing/2014/main" id="{33BCDF8F-87CF-A3BB-07D4-A6119180E49E}"/>
                </a:ext>
                <a:ext uri="{C183D7F6-B498-43B3-948B-1728B52AA6E4}">
                  <adec:decorative xmlns:adec="http://schemas.microsoft.com/office/drawing/2017/decorative" val="1"/>
                </a:ext>
              </a:extLst>
            </p:cNvPr>
            <p:cNvSpPr/>
            <p:nvPr/>
          </p:nvSpPr>
          <p:spPr>
            <a:xfrm>
              <a:off x="1379938" y="1895057"/>
              <a:ext cx="648389" cy="664151"/>
            </a:xfrm>
            <a:custGeom>
              <a:avLst/>
              <a:gdLst>
                <a:gd name="csX0" fmla="*/ 525569 w 648389"/>
                <a:gd name="csY0" fmla="*/ 663981 h 664151"/>
                <a:gd name="csX1" fmla="*/ 471356 w 648389"/>
                <a:gd name="csY1" fmla="*/ 642500 h 664151"/>
                <a:gd name="csX2" fmla="*/ 210520 w 648389"/>
                <a:gd name="csY2" fmla="*/ 381664 h 664151"/>
                <a:gd name="csX3" fmla="*/ 205405 w 648389"/>
                <a:gd name="csY3" fmla="*/ 380130 h 664151"/>
                <a:gd name="csX4" fmla="*/ 55722 w 648389"/>
                <a:gd name="csY4" fmla="*/ 325064 h 664151"/>
                <a:gd name="csX5" fmla="*/ 4578 w 648389"/>
                <a:gd name="csY5" fmla="*/ 149298 h 664151"/>
                <a:gd name="csX6" fmla="*/ 32367 w 648389"/>
                <a:gd name="csY6" fmla="*/ 119634 h 664151"/>
                <a:gd name="csX7" fmla="*/ 72259 w 648389"/>
                <a:gd name="csY7" fmla="*/ 129863 h 664151"/>
                <a:gd name="csX8" fmla="*/ 153408 w 648389"/>
                <a:gd name="csY8" fmla="*/ 211012 h 664151"/>
                <a:gd name="csX9" fmla="*/ 161932 w 648389"/>
                <a:gd name="csY9" fmla="*/ 211012 h 664151"/>
                <a:gd name="csX10" fmla="*/ 211031 w 648389"/>
                <a:gd name="csY10" fmla="*/ 161914 h 664151"/>
                <a:gd name="csX11" fmla="*/ 212736 w 648389"/>
                <a:gd name="csY11" fmla="*/ 157652 h 664151"/>
                <a:gd name="csX12" fmla="*/ 211031 w 648389"/>
                <a:gd name="csY12" fmla="*/ 153389 h 664151"/>
                <a:gd name="csX13" fmla="*/ 129882 w 648389"/>
                <a:gd name="csY13" fmla="*/ 72240 h 664151"/>
                <a:gd name="csX14" fmla="*/ 119653 w 648389"/>
                <a:gd name="csY14" fmla="*/ 32348 h 664151"/>
                <a:gd name="csX15" fmla="*/ 149317 w 648389"/>
                <a:gd name="csY15" fmla="*/ 4559 h 664151"/>
                <a:gd name="csX16" fmla="*/ 325083 w 648389"/>
                <a:gd name="csY16" fmla="*/ 55704 h 664151"/>
                <a:gd name="csX17" fmla="*/ 376057 w 648389"/>
                <a:gd name="csY17" fmla="*/ 232663 h 664151"/>
                <a:gd name="csX18" fmla="*/ 377421 w 648389"/>
                <a:gd name="csY18" fmla="*/ 238971 h 664151"/>
                <a:gd name="csX19" fmla="*/ 626153 w 648389"/>
                <a:gd name="csY19" fmla="*/ 487703 h 664151"/>
                <a:gd name="csX20" fmla="*/ 610639 w 648389"/>
                <a:gd name="csY20" fmla="*/ 625452 h 664151"/>
                <a:gd name="csX21" fmla="*/ 540060 w 648389"/>
                <a:gd name="csY21" fmla="*/ 662958 h 664151"/>
                <a:gd name="csX22" fmla="*/ 525569 w 648389"/>
                <a:gd name="csY22" fmla="*/ 664152 h 664151"/>
                <a:gd name="csX23" fmla="*/ 206087 w 648389"/>
                <a:gd name="csY23" fmla="*/ 345863 h 664151"/>
                <a:gd name="csX24" fmla="*/ 234728 w 648389"/>
                <a:gd name="csY24" fmla="*/ 357456 h 664151"/>
                <a:gd name="csX25" fmla="*/ 495564 w 648389"/>
                <a:gd name="csY25" fmla="*/ 618292 h 664151"/>
                <a:gd name="csX26" fmla="*/ 535116 w 648389"/>
                <a:gd name="csY26" fmla="*/ 629032 h 664151"/>
                <a:gd name="csX27" fmla="*/ 586772 w 648389"/>
                <a:gd name="csY27" fmla="*/ 601074 h 664151"/>
                <a:gd name="csX28" fmla="*/ 602286 w 648389"/>
                <a:gd name="csY28" fmla="*/ 511400 h 664151"/>
                <a:gd name="csX29" fmla="*/ 353553 w 648389"/>
                <a:gd name="csY29" fmla="*/ 262668 h 664151"/>
                <a:gd name="csX30" fmla="*/ 342984 w 648389"/>
                <a:gd name="csY30" fmla="*/ 224651 h 664151"/>
                <a:gd name="csX31" fmla="*/ 301045 w 648389"/>
                <a:gd name="csY31" fmla="*/ 79401 h 664151"/>
                <a:gd name="csX32" fmla="*/ 156818 w 648389"/>
                <a:gd name="csY32" fmla="*/ 37462 h 664151"/>
                <a:gd name="csX33" fmla="*/ 152556 w 648389"/>
                <a:gd name="csY33" fmla="*/ 41554 h 664151"/>
                <a:gd name="csX34" fmla="*/ 154090 w 648389"/>
                <a:gd name="csY34" fmla="*/ 47862 h 664151"/>
                <a:gd name="csX35" fmla="*/ 235239 w 648389"/>
                <a:gd name="csY35" fmla="*/ 129011 h 664151"/>
                <a:gd name="csX36" fmla="*/ 235239 w 648389"/>
                <a:gd name="csY36" fmla="*/ 185781 h 664151"/>
                <a:gd name="csX37" fmla="*/ 186141 w 648389"/>
                <a:gd name="csY37" fmla="*/ 234880 h 664151"/>
                <a:gd name="csX38" fmla="*/ 129370 w 648389"/>
                <a:gd name="csY38" fmla="*/ 234880 h 664151"/>
                <a:gd name="csX39" fmla="*/ 48221 w 648389"/>
                <a:gd name="csY39" fmla="*/ 153730 h 664151"/>
                <a:gd name="csX40" fmla="*/ 41913 w 648389"/>
                <a:gd name="csY40" fmla="*/ 152196 h 664151"/>
                <a:gd name="csX41" fmla="*/ 37822 w 648389"/>
                <a:gd name="csY41" fmla="*/ 156458 h 664151"/>
                <a:gd name="csX42" fmla="*/ 79760 w 648389"/>
                <a:gd name="csY42" fmla="*/ 300685 h 664151"/>
                <a:gd name="csX43" fmla="*/ 202677 w 648389"/>
                <a:gd name="csY43" fmla="*/ 345863 h 664151"/>
                <a:gd name="csX44" fmla="*/ 206087 w 648389"/>
                <a:gd name="csY44" fmla="*/ 345863 h 6641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648389" h="664151">
                  <a:moveTo>
                    <a:pt x="525569" y="663981"/>
                  </a:moveTo>
                  <a:cubicBezTo>
                    <a:pt x="504259" y="663981"/>
                    <a:pt x="485506" y="656480"/>
                    <a:pt x="471356" y="642500"/>
                  </a:cubicBezTo>
                  <a:lnTo>
                    <a:pt x="210520" y="381664"/>
                  </a:lnTo>
                  <a:cubicBezTo>
                    <a:pt x="208985" y="380130"/>
                    <a:pt x="206599" y="379959"/>
                    <a:pt x="205405" y="380130"/>
                  </a:cubicBezTo>
                  <a:cubicBezTo>
                    <a:pt x="149828" y="384392"/>
                    <a:pt x="95104" y="364445"/>
                    <a:pt x="55722" y="325064"/>
                  </a:cubicBezTo>
                  <a:cubicBezTo>
                    <a:pt x="9522" y="278864"/>
                    <a:pt x="-9572" y="213228"/>
                    <a:pt x="4578" y="149298"/>
                  </a:cubicBezTo>
                  <a:cubicBezTo>
                    <a:pt x="7647" y="135148"/>
                    <a:pt x="18387" y="123726"/>
                    <a:pt x="32367" y="119634"/>
                  </a:cubicBezTo>
                  <a:cubicBezTo>
                    <a:pt x="46516" y="115543"/>
                    <a:pt x="61860" y="119293"/>
                    <a:pt x="72259" y="129863"/>
                  </a:cubicBezTo>
                  <a:lnTo>
                    <a:pt x="153408" y="211012"/>
                  </a:lnTo>
                  <a:cubicBezTo>
                    <a:pt x="156477" y="214081"/>
                    <a:pt x="159034" y="214081"/>
                    <a:pt x="161932" y="211012"/>
                  </a:cubicBezTo>
                  <a:lnTo>
                    <a:pt x="211031" y="161914"/>
                  </a:lnTo>
                  <a:cubicBezTo>
                    <a:pt x="212565" y="160379"/>
                    <a:pt x="212736" y="158504"/>
                    <a:pt x="212736" y="157652"/>
                  </a:cubicBezTo>
                  <a:cubicBezTo>
                    <a:pt x="212736" y="156799"/>
                    <a:pt x="212565" y="154924"/>
                    <a:pt x="211031" y="153389"/>
                  </a:cubicBezTo>
                  <a:lnTo>
                    <a:pt x="129882" y="72240"/>
                  </a:lnTo>
                  <a:cubicBezTo>
                    <a:pt x="119483" y="61841"/>
                    <a:pt x="115561" y="46498"/>
                    <a:pt x="119653" y="32348"/>
                  </a:cubicBezTo>
                  <a:cubicBezTo>
                    <a:pt x="123745" y="18368"/>
                    <a:pt x="135167" y="7628"/>
                    <a:pt x="149317" y="4559"/>
                  </a:cubicBezTo>
                  <a:cubicBezTo>
                    <a:pt x="213247" y="-9591"/>
                    <a:pt x="278883" y="9674"/>
                    <a:pt x="325083" y="55704"/>
                  </a:cubicBezTo>
                  <a:cubicBezTo>
                    <a:pt x="371624" y="102245"/>
                    <a:pt x="390718" y="168392"/>
                    <a:pt x="376057" y="232663"/>
                  </a:cubicBezTo>
                  <a:cubicBezTo>
                    <a:pt x="375545" y="235221"/>
                    <a:pt x="376057" y="237607"/>
                    <a:pt x="377421" y="238971"/>
                  </a:cubicBezTo>
                  <a:lnTo>
                    <a:pt x="626153" y="487703"/>
                  </a:lnTo>
                  <a:cubicBezTo>
                    <a:pt x="660931" y="522482"/>
                    <a:pt x="654283" y="581809"/>
                    <a:pt x="610639" y="625452"/>
                  </a:cubicBezTo>
                  <a:cubicBezTo>
                    <a:pt x="590182" y="645910"/>
                    <a:pt x="565121" y="659208"/>
                    <a:pt x="540060" y="662958"/>
                  </a:cubicBezTo>
                  <a:cubicBezTo>
                    <a:pt x="535116" y="663640"/>
                    <a:pt x="530172" y="664152"/>
                    <a:pt x="525569" y="664152"/>
                  </a:cubicBezTo>
                  <a:close/>
                  <a:moveTo>
                    <a:pt x="206087" y="345863"/>
                  </a:moveTo>
                  <a:cubicBezTo>
                    <a:pt x="216998" y="345863"/>
                    <a:pt x="227227" y="349954"/>
                    <a:pt x="234728" y="357456"/>
                  </a:cubicBezTo>
                  <a:lnTo>
                    <a:pt x="495564" y="618292"/>
                  </a:lnTo>
                  <a:cubicBezTo>
                    <a:pt x="504941" y="627669"/>
                    <a:pt x="519091" y="631419"/>
                    <a:pt x="535116" y="629032"/>
                  </a:cubicBezTo>
                  <a:cubicBezTo>
                    <a:pt x="553017" y="626305"/>
                    <a:pt x="571429" y="616417"/>
                    <a:pt x="586772" y="601074"/>
                  </a:cubicBezTo>
                  <a:cubicBezTo>
                    <a:pt x="616265" y="571580"/>
                    <a:pt x="623084" y="532199"/>
                    <a:pt x="602286" y="511400"/>
                  </a:cubicBezTo>
                  <a:lnTo>
                    <a:pt x="353553" y="262668"/>
                  </a:lnTo>
                  <a:cubicBezTo>
                    <a:pt x="343836" y="252951"/>
                    <a:pt x="339915" y="238630"/>
                    <a:pt x="342984" y="224651"/>
                  </a:cubicBezTo>
                  <a:cubicBezTo>
                    <a:pt x="354917" y="171801"/>
                    <a:pt x="339233" y="117588"/>
                    <a:pt x="301045" y="79401"/>
                  </a:cubicBezTo>
                  <a:cubicBezTo>
                    <a:pt x="262857" y="41213"/>
                    <a:pt x="209326" y="25869"/>
                    <a:pt x="156818" y="37462"/>
                  </a:cubicBezTo>
                  <a:cubicBezTo>
                    <a:pt x="153920" y="38144"/>
                    <a:pt x="152897" y="40360"/>
                    <a:pt x="152556" y="41554"/>
                  </a:cubicBezTo>
                  <a:cubicBezTo>
                    <a:pt x="152215" y="42577"/>
                    <a:pt x="151703" y="45475"/>
                    <a:pt x="154090" y="47862"/>
                  </a:cubicBezTo>
                  <a:lnTo>
                    <a:pt x="235239" y="129011"/>
                  </a:lnTo>
                  <a:cubicBezTo>
                    <a:pt x="250924" y="144695"/>
                    <a:pt x="250924" y="170097"/>
                    <a:pt x="235239" y="185781"/>
                  </a:cubicBezTo>
                  <a:lnTo>
                    <a:pt x="186141" y="234880"/>
                  </a:lnTo>
                  <a:cubicBezTo>
                    <a:pt x="170968" y="250052"/>
                    <a:pt x="144543" y="250052"/>
                    <a:pt x="129370" y="234880"/>
                  </a:cubicBezTo>
                  <a:lnTo>
                    <a:pt x="48221" y="153730"/>
                  </a:lnTo>
                  <a:cubicBezTo>
                    <a:pt x="45835" y="151344"/>
                    <a:pt x="43107" y="151855"/>
                    <a:pt x="41913" y="152196"/>
                  </a:cubicBezTo>
                  <a:cubicBezTo>
                    <a:pt x="40720" y="152537"/>
                    <a:pt x="38504" y="153560"/>
                    <a:pt x="37822" y="156458"/>
                  </a:cubicBezTo>
                  <a:cubicBezTo>
                    <a:pt x="26229" y="208966"/>
                    <a:pt x="41913" y="262839"/>
                    <a:pt x="79760" y="300685"/>
                  </a:cubicBezTo>
                  <a:cubicBezTo>
                    <a:pt x="111981" y="332906"/>
                    <a:pt x="156647" y="349443"/>
                    <a:pt x="202677" y="345863"/>
                  </a:cubicBezTo>
                  <a:cubicBezTo>
                    <a:pt x="203871" y="345863"/>
                    <a:pt x="204894" y="345863"/>
                    <a:pt x="206087" y="345863"/>
                  </a:cubicBezTo>
                  <a:close/>
                </a:path>
              </a:pathLst>
            </a:custGeom>
            <a:solidFill>
              <a:schemeClr val="accent5"/>
            </a:solidFill>
            <a:ln w="16951" cap="flat">
              <a:noFill/>
              <a:prstDash val="solid"/>
              <a:miter/>
            </a:ln>
          </p:spPr>
          <p:txBody>
            <a:bodyPr/>
            <a:lstStyle/>
            <a:p>
              <a:endParaRPr lang="en-US" dirty="0">
                <a:latin typeface="Capital Group Sans" panose="02000503000000020004" pitchFamily="2" charset="0"/>
              </a:endParaRPr>
            </a:p>
          </p:txBody>
        </p:sp>
      </p:grpSp>
      <p:sp>
        <p:nvSpPr>
          <p:cNvPr id="19" name="Text Placeholder 9">
            <a:extLst>
              <a:ext uri="{FF2B5EF4-FFF2-40B4-BE49-F238E27FC236}">
                <a16:creationId xmlns:a16="http://schemas.microsoft.com/office/drawing/2014/main" id="{F6AF57A6-D820-72FE-8453-9014422D9ED1}"/>
              </a:ext>
            </a:extLst>
          </p:cNvPr>
          <p:cNvSpPr txBox="1">
            <a:spLocks/>
          </p:cNvSpPr>
          <p:nvPr/>
        </p:nvSpPr>
        <p:spPr>
          <a:xfrm>
            <a:off x="571498" y="5659654"/>
            <a:ext cx="11349992" cy="59085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0" i="0" u="none" strike="noStrike" cap="none" spc="0" baseline="0" smtClean="0">
                <a:ln>
                  <a:noFill/>
                </a:ln>
                <a:solidFill>
                  <a:schemeClr val="accent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Aft>
                <a:spcPts val="100"/>
              </a:spcAft>
            </a:pPr>
            <a:r>
              <a:rPr lang="en-US" altLang="en-US" sz="1000" dirty="0">
                <a:solidFill>
                  <a:srgbClr val="000000"/>
                </a:solidFill>
                <a:latin typeface="Capital Group Sans" panose="02000503000000020004" pitchFamily="2" charset="0"/>
                <a:ea typeface="Capital Group Sans" charset="0"/>
                <a:cs typeface="Capital Group Sans" charset="0"/>
              </a:rPr>
              <a:t>Penalty-free rollovers to a Roth IRA can be made if the 529 account has been open for more than 15 years, and the amount to be rolled over must have been in the account for a minimum of five years. The rollover is subject to the annual Roth IRA contribution limits, reduced by any “regular” traditional or Roth IRA contributions made by the beneficiary in that year. </a:t>
            </a:r>
          </a:p>
        </p:txBody>
      </p:sp>
      <p:grpSp>
        <p:nvGrpSpPr>
          <p:cNvPr id="20" name="Group 4">
            <a:extLst>
              <a:ext uri="{FF2B5EF4-FFF2-40B4-BE49-F238E27FC236}">
                <a16:creationId xmlns:a16="http://schemas.microsoft.com/office/drawing/2014/main" id="{E1915C61-EBCA-15C5-375C-CC61E8939B02}"/>
              </a:ext>
              <a:ext uri="{C183D7F6-B498-43B3-948B-1728B52AA6E4}">
                <adec:decorative xmlns:adec="http://schemas.microsoft.com/office/drawing/2017/decorative" val="1"/>
              </a:ext>
            </a:extLst>
          </p:cNvPr>
          <p:cNvGrpSpPr>
            <a:grpSpLocks noChangeAspect="1"/>
          </p:cNvGrpSpPr>
          <p:nvPr/>
        </p:nvGrpSpPr>
        <p:grpSpPr bwMode="auto">
          <a:xfrm>
            <a:off x="5278289" y="1671638"/>
            <a:ext cx="968375" cy="1116012"/>
            <a:chOff x="3345" y="1053"/>
            <a:chExt cx="610" cy="703"/>
          </a:xfrm>
        </p:grpSpPr>
        <p:sp>
          <p:nvSpPr>
            <p:cNvPr id="21" name="AutoShape 3">
              <a:extLst>
                <a:ext uri="{FF2B5EF4-FFF2-40B4-BE49-F238E27FC236}">
                  <a16:creationId xmlns:a16="http://schemas.microsoft.com/office/drawing/2014/main" id="{A17433B2-52E1-76F8-216D-297F9F3176D7}"/>
                </a:ext>
              </a:extLst>
            </p:cNvPr>
            <p:cNvSpPr>
              <a:spLocks noChangeAspect="1" noChangeArrowheads="1" noTextEdit="1"/>
            </p:cNvSpPr>
            <p:nvPr/>
          </p:nvSpPr>
          <p:spPr bwMode="auto">
            <a:xfrm>
              <a:off x="3345" y="1053"/>
              <a:ext cx="610" cy="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sp>
          <p:nvSpPr>
            <p:cNvPr id="22" name="Freeform 5">
              <a:extLst>
                <a:ext uri="{FF2B5EF4-FFF2-40B4-BE49-F238E27FC236}">
                  <a16:creationId xmlns:a16="http://schemas.microsoft.com/office/drawing/2014/main" id="{0EF33745-98B6-FA97-C487-07CD5687DB54}"/>
                </a:ext>
              </a:extLst>
            </p:cNvPr>
            <p:cNvSpPr>
              <a:spLocks/>
            </p:cNvSpPr>
            <p:nvPr/>
          </p:nvSpPr>
          <p:spPr bwMode="auto">
            <a:xfrm>
              <a:off x="3393" y="1063"/>
              <a:ext cx="149" cy="148"/>
            </a:xfrm>
            <a:custGeom>
              <a:avLst/>
              <a:gdLst>
                <a:gd name="T0" fmla="*/ 294 w 294"/>
                <a:gd name="T1" fmla="*/ 147 h 293"/>
                <a:gd name="T2" fmla="*/ 294 w 294"/>
                <a:gd name="T3" fmla="*/ 147 h 293"/>
                <a:gd name="T4" fmla="*/ 147 w 294"/>
                <a:gd name="T5" fmla="*/ 0 h 293"/>
                <a:gd name="T6" fmla="*/ 0 w 294"/>
                <a:gd name="T7" fmla="*/ 147 h 293"/>
                <a:gd name="T8" fmla="*/ 147 w 294"/>
                <a:gd name="T9" fmla="*/ 293 h 293"/>
                <a:gd name="T10" fmla="*/ 294 w 294"/>
                <a:gd name="T11" fmla="*/ 147 h 293"/>
                <a:gd name="T12" fmla="*/ 294 w 294"/>
                <a:gd name="T13" fmla="*/ 147 h 293"/>
              </a:gdLst>
              <a:ahLst/>
              <a:cxnLst>
                <a:cxn ang="0">
                  <a:pos x="T0" y="T1"/>
                </a:cxn>
                <a:cxn ang="0">
                  <a:pos x="T2" y="T3"/>
                </a:cxn>
                <a:cxn ang="0">
                  <a:pos x="T4" y="T5"/>
                </a:cxn>
                <a:cxn ang="0">
                  <a:pos x="T6" y="T7"/>
                </a:cxn>
                <a:cxn ang="0">
                  <a:pos x="T8" y="T9"/>
                </a:cxn>
                <a:cxn ang="0">
                  <a:pos x="T10" y="T11"/>
                </a:cxn>
                <a:cxn ang="0">
                  <a:pos x="T12" y="T13"/>
                </a:cxn>
              </a:cxnLst>
              <a:rect l="0" t="0" r="r" b="b"/>
              <a:pathLst>
                <a:path w="294" h="293">
                  <a:moveTo>
                    <a:pt x="294" y="147"/>
                  </a:moveTo>
                  <a:lnTo>
                    <a:pt x="294" y="147"/>
                  </a:lnTo>
                  <a:cubicBezTo>
                    <a:pt x="294" y="66"/>
                    <a:pt x="228" y="0"/>
                    <a:pt x="147" y="0"/>
                  </a:cubicBezTo>
                  <a:cubicBezTo>
                    <a:pt x="66" y="0"/>
                    <a:pt x="0" y="66"/>
                    <a:pt x="0" y="147"/>
                  </a:cubicBezTo>
                  <a:cubicBezTo>
                    <a:pt x="0" y="228"/>
                    <a:pt x="66" y="293"/>
                    <a:pt x="147" y="293"/>
                  </a:cubicBezTo>
                  <a:cubicBezTo>
                    <a:pt x="228" y="293"/>
                    <a:pt x="294" y="228"/>
                    <a:pt x="294" y="147"/>
                  </a:cubicBezTo>
                  <a:lnTo>
                    <a:pt x="294" y="147"/>
                  </a:lnTo>
                  <a:close/>
                </a:path>
              </a:pathLst>
            </a:custGeom>
            <a:noFill/>
            <a:ln w="34925" cap="flat">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sp>
          <p:nvSpPr>
            <p:cNvPr id="23" name="Freeform 6">
              <a:extLst>
                <a:ext uri="{FF2B5EF4-FFF2-40B4-BE49-F238E27FC236}">
                  <a16:creationId xmlns:a16="http://schemas.microsoft.com/office/drawing/2014/main" id="{69153DE6-3C3B-B722-EB48-03086EBE9B7D}"/>
                </a:ext>
              </a:extLst>
            </p:cNvPr>
            <p:cNvSpPr>
              <a:spLocks/>
            </p:cNvSpPr>
            <p:nvPr/>
          </p:nvSpPr>
          <p:spPr bwMode="auto">
            <a:xfrm>
              <a:off x="3766" y="1063"/>
              <a:ext cx="149" cy="148"/>
            </a:xfrm>
            <a:custGeom>
              <a:avLst/>
              <a:gdLst>
                <a:gd name="T0" fmla="*/ 293 w 293"/>
                <a:gd name="T1" fmla="*/ 147 h 293"/>
                <a:gd name="T2" fmla="*/ 293 w 293"/>
                <a:gd name="T3" fmla="*/ 147 h 293"/>
                <a:gd name="T4" fmla="*/ 146 w 293"/>
                <a:gd name="T5" fmla="*/ 0 h 293"/>
                <a:gd name="T6" fmla="*/ 0 w 293"/>
                <a:gd name="T7" fmla="*/ 147 h 293"/>
                <a:gd name="T8" fmla="*/ 146 w 293"/>
                <a:gd name="T9" fmla="*/ 293 h 293"/>
                <a:gd name="T10" fmla="*/ 293 w 293"/>
                <a:gd name="T11" fmla="*/ 147 h 293"/>
                <a:gd name="T12" fmla="*/ 293 w 293"/>
                <a:gd name="T13" fmla="*/ 147 h 293"/>
              </a:gdLst>
              <a:ahLst/>
              <a:cxnLst>
                <a:cxn ang="0">
                  <a:pos x="T0" y="T1"/>
                </a:cxn>
                <a:cxn ang="0">
                  <a:pos x="T2" y="T3"/>
                </a:cxn>
                <a:cxn ang="0">
                  <a:pos x="T4" y="T5"/>
                </a:cxn>
                <a:cxn ang="0">
                  <a:pos x="T6" y="T7"/>
                </a:cxn>
                <a:cxn ang="0">
                  <a:pos x="T8" y="T9"/>
                </a:cxn>
                <a:cxn ang="0">
                  <a:pos x="T10" y="T11"/>
                </a:cxn>
                <a:cxn ang="0">
                  <a:pos x="T12" y="T13"/>
                </a:cxn>
              </a:cxnLst>
              <a:rect l="0" t="0" r="r" b="b"/>
              <a:pathLst>
                <a:path w="293" h="293">
                  <a:moveTo>
                    <a:pt x="293" y="147"/>
                  </a:moveTo>
                  <a:lnTo>
                    <a:pt x="293" y="147"/>
                  </a:lnTo>
                  <a:cubicBezTo>
                    <a:pt x="293" y="66"/>
                    <a:pt x="227" y="0"/>
                    <a:pt x="146" y="0"/>
                  </a:cubicBezTo>
                  <a:cubicBezTo>
                    <a:pt x="65" y="0"/>
                    <a:pt x="0" y="66"/>
                    <a:pt x="0" y="147"/>
                  </a:cubicBezTo>
                  <a:cubicBezTo>
                    <a:pt x="0" y="228"/>
                    <a:pt x="65" y="293"/>
                    <a:pt x="146" y="293"/>
                  </a:cubicBezTo>
                  <a:cubicBezTo>
                    <a:pt x="227" y="293"/>
                    <a:pt x="293" y="228"/>
                    <a:pt x="293" y="147"/>
                  </a:cubicBezTo>
                  <a:lnTo>
                    <a:pt x="293" y="147"/>
                  </a:lnTo>
                  <a:close/>
                </a:path>
              </a:pathLst>
            </a:custGeom>
            <a:noFill/>
            <a:ln w="34925" cap="flat">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sp>
          <p:nvSpPr>
            <p:cNvPr id="24" name="Freeform 7">
              <a:extLst>
                <a:ext uri="{FF2B5EF4-FFF2-40B4-BE49-F238E27FC236}">
                  <a16:creationId xmlns:a16="http://schemas.microsoft.com/office/drawing/2014/main" id="{77F87F90-EDE6-31E7-82C9-85A3AF4D03E6}"/>
                </a:ext>
              </a:extLst>
            </p:cNvPr>
            <p:cNvSpPr>
              <a:spLocks/>
            </p:cNvSpPr>
            <p:nvPr/>
          </p:nvSpPr>
          <p:spPr bwMode="auto">
            <a:xfrm>
              <a:off x="3580" y="1481"/>
              <a:ext cx="149" cy="148"/>
            </a:xfrm>
            <a:custGeom>
              <a:avLst/>
              <a:gdLst>
                <a:gd name="T0" fmla="*/ 293 w 293"/>
                <a:gd name="T1" fmla="*/ 146 h 293"/>
                <a:gd name="T2" fmla="*/ 293 w 293"/>
                <a:gd name="T3" fmla="*/ 146 h 293"/>
                <a:gd name="T4" fmla="*/ 147 w 293"/>
                <a:gd name="T5" fmla="*/ 0 h 293"/>
                <a:gd name="T6" fmla="*/ 0 w 293"/>
                <a:gd name="T7" fmla="*/ 146 h 293"/>
                <a:gd name="T8" fmla="*/ 147 w 293"/>
                <a:gd name="T9" fmla="*/ 293 h 293"/>
                <a:gd name="T10" fmla="*/ 293 w 293"/>
                <a:gd name="T11" fmla="*/ 146 h 293"/>
                <a:gd name="T12" fmla="*/ 293 w 293"/>
                <a:gd name="T13" fmla="*/ 146 h 293"/>
              </a:gdLst>
              <a:ahLst/>
              <a:cxnLst>
                <a:cxn ang="0">
                  <a:pos x="T0" y="T1"/>
                </a:cxn>
                <a:cxn ang="0">
                  <a:pos x="T2" y="T3"/>
                </a:cxn>
                <a:cxn ang="0">
                  <a:pos x="T4" y="T5"/>
                </a:cxn>
                <a:cxn ang="0">
                  <a:pos x="T6" y="T7"/>
                </a:cxn>
                <a:cxn ang="0">
                  <a:pos x="T8" y="T9"/>
                </a:cxn>
                <a:cxn ang="0">
                  <a:pos x="T10" y="T11"/>
                </a:cxn>
                <a:cxn ang="0">
                  <a:pos x="T12" y="T13"/>
                </a:cxn>
              </a:cxnLst>
              <a:rect l="0" t="0" r="r" b="b"/>
              <a:pathLst>
                <a:path w="293" h="293">
                  <a:moveTo>
                    <a:pt x="293" y="146"/>
                  </a:moveTo>
                  <a:lnTo>
                    <a:pt x="293" y="146"/>
                  </a:lnTo>
                  <a:cubicBezTo>
                    <a:pt x="293" y="65"/>
                    <a:pt x="228" y="0"/>
                    <a:pt x="147" y="0"/>
                  </a:cubicBezTo>
                  <a:cubicBezTo>
                    <a:pt x="66" y="0"/>
                    <a:pt x="0" y="65"/>
                    <a:pt x="0" y="146"/>
                  </a:cubicBezTo>
                  <a:cubicBezTo>
                    <a:pt x="0" y="227"/>
                    <a:pt x="66" y="293"/>
                    <a:pt x="147" y="293"/>
                  </a:cubicBezTo>
                  <a:cubicBezTo>
                    <a:pt x="228" y="293"/>
                    <a:pt x="293" y="227"/>
                    <a:pt x="293" y="146"/>
                  </a:cubicBezTo>
                  <a:lnTo>
                    <a:pt x="293" y="146"/>
                  </a:lnTo>
                  <a:close/>
                </a:path>
              </a:pathLst>
            </a:custGeom>
            <a:noFill/>
            <a:ln w="34925" cap="flat">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sp>
          <p:nvSpPr>
            <p:cNvPr id="25" name="Freeform 8">
              <a:extLst>
                <a:ext uri="{FF2B5EF4-FFF2-40B4-BE49-F238E27FC236}">
                  <a16:creationId xmlns:a16="http://schemas.microsoft.com/office/drawing/2014/main" id="{8A62FEE6-0C9D-4844-615E-B3C7BBE98CB1}"/>
                </a:ext>
              </a:extLst>
            </p:cNvPr>
            <p:cNvSpPr>
              <a:spLocks/>
            </p:cNvSpPr>
            <p:nvPr/>
          </p:nvSpPr>
          <p:spPr bwMode="auto">
            <a:xfrm>
              <a:off x="3457" y="1369"/>
              <a:ext cx="105" cy="105"/>
            </a:xfrm>
            <a:custGeom>
              <a:avLst/>
              <a:gdLst>
                <a:gd name="T0" fmla="*/ 207 w 207"/>
                <a:gd name="T1" fmla="*/ 207 h 207"/>
                <a:gd name="T2" fmla="*/ 207 w 207"/>
                <a:gd name="T3" fmla="*/ 207 h 207"/>
                <a:gd name="T4" fmla="*/ 0 w 207"/>
                <a:gd name="T5" fmla="*/ 0 h 207"/>
              </a:gdLst>
              <a:ahLst/>
              <a:cxnLst>
                <a:cxn ang="0">
                  <a:pos x="T0" y="T1"/>
                </a:cxn>
                <a:cxn ang="0">
                  <a:pos x="T2" y="T3"/>
                </a:cxn>
                <a:cxn ang="0">
                  <a:pos x="T4" y="T5"/>
                </a:cxn>
              </a:cxnLst>
              <a:rect l="0" t="0" r="r" b="b"/>
              <a:pathLst>
                <a:path w="207" h="207">
                  <a:moveTo>
                    <a:pt x="207" y="207"/>
                  </a:moveTo>
                  <a:lnTo>
                    <a:pt x="207" y="207"/>
                  </a:lnTo>
                  <a:lnTo>
                    <a:pt x="0" y="0"/>
                  </a:lnTo>
                </a:path>
              </a:pathLst>
            </a:custGeom>
            <a:noFill/>
            <a:ln w="34925" cap="flat">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sp>
          <p:nvSpPr>
            <p:cNvPr id="26" name="Freeform 9">
              <a:extLst>
                <a:ext uri="{FF2B5EF4-FFF2-40B4-BE49-F238E27FC236}">
                  <a16:creationId xmlns:a16="http://schemas.microsoft.com/office/drawing/2014/main" id="{A93F5E3E-4E2E-94A4-B5A0-7B744F805FAD}"/>
                </a:ext>
              </a:extLst>
            </p:cNvPr>
            <p:cNvSpPr>
              <a:spLocks/>
            </p:cNvSpPr>
            <p:nvPr/>
          </p:nvSpPr>
          <p:spPr bwMode="auto">
            <a:xfrm>
              <a:off x="3746" y="1369"/>
              <a:ext cx="106" cy="105"/>
            </a:xfrm>
            <a:custGeom>
              <a:avLst/>
              <a:gdLst>
                <a:gd name="T0" fmla="*/ 208 w 208"/>
                <a:gd name="T1" fmla="*/ 0 h 207"/>
                <a:gd name="T2" fmla="*/ 208 w 208"/>
                <a:gd name="T3" fmla="*/ 0 h 207"/>
                <a:gd name="T4" fmla="*/ 0 w 208"/>
                <a:gd name="T5" fmla="*/ 207 h 207"/>
              </a:gdLst>
              <a:ahLst/>
              <a:cxnLst>
                <a:cxn ang="0">
                  <a:pos x="T0" y="T1"/>
                </a:cxn>
                <a:cxn ang="0">
                  <a:pos x="T2" y="T3"/>
                </a:cxn>
                <a:cxn ang="0">
                  <a:pos x="T4" y="T5"/>
                </a:cxn>
              </a:cxnLst>
              <a:rect l="0" t="0" r="r" b="b"/>
              <a:pathLst>
                <a:path w="208" h="207">
                  <a:moveTo>
                    <a:pt x="208" y="0"/>
                  </a:moveTo>
                  <a:lnTo>
                    <a:pt x="208" y="0"/>
                  </a:lnTo>
                  <a:lnTo>
                    <a:pt x="0" y="207"/>
                  </a:lnTo>
                </a:path>
              </a:pathLst>
            </a:custGeom>
            <a:noFill/>
            <a:ln w="34925" cap="flat">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sp>
          <p:nvSpPr>
            <p:cNvPr id="27" name="Freeform 10">
              <a:extLst>
                <a:ext uri="{FF2B5EF4-FFF2-40B4-BE49-F238E27FC236}">
                  <a16:creationId xmlns:a16="http://schemas.microsoft.com/office/drawing/2014/main" id="{2E98C037-5C79-35D0-D204-666F3AFA5B60}"/>
                </a:ext>
              </a:extLst>
            </p:cNvPr>
            <p:cNvSpPr>
              <a:spLocks/>
            </p:cNvSpPr>
            <p:nvPr/>
          </p:nvSpPr>
          <p:spPr bwMode="auto">
            <a:xfrm>
              <a:off x="3356" y="1258"/>
              <a:ext cx="224" cy="74"/>
            </a:xfrm>
            <a:custGeom>
              <a:avLst/>
              <a:gdLst>
                <a:gd name="T0" fmla="*/ 440 w 440"/>
                <a:gd name="T1" fmla="*/ 146 h 146"/>
                <a:gd name="T2" fmla="*/ 440 w 440"/>
                <a:gd name="T3" fmla="*/ 146 h 146"/>
                <a:gd name="T4" fmla="*/ 220 w 440"/>
                <a:gd name="T5" fmla="*/ 0 h 146"/>
                <a:gd name="T6" fmla="*/ 0 w 440"/>
                <a:gd name="T7" fmla="*/ 146 h 146"/>
                <a:gd name="T8" fmla="*/ 0 w 440"/>
                <a:gd name="T9" fmla="*/ 146 h 146"/>
                <a:gd name="T10" fmla="*/ 440 w 440"/>
                <a:gd name="T11" fmla="*/ 146 h 146"/>
                <a:gd name="T12" fmla="*/ 440 w 440"/>
                <a:gd name="T13" fmla="*/ 146 h 146"/>
                <a:gd name="T14" fmla="*/ 440 w 440"/>
                <a:gd name="T15" fmla="*/ 146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0" h="146">
                  <a:moveTo>
                    <a:pt x="440" y="146"/>
                  </a:moveTo>
                  <a:lnTo>
                    <a:pt x="440" y="146"/>
                  </a:lnTo>
                  <a:cubicBezTo>
                    <a:pt x="440" y="65"/>
                    <a:pt x="341" y="0"/>
                    <a:pt x="220" y="0"/>
                  </a:cubicBezTo>
                  <a:cubicBezTo>
                    <a:pt x="99" y="0"/>
                    <a:pt x="0" y="65"/>
                    <a:pt x="0" y="146"/>
                  </a:cubicBezTo>
                  <a:lnTo>
                    <a:pt x="0" y="146"/>
                  </a:lnTo>
                  <a:lnTo>
                    <a:pt x="440" y="146"/>
                  </a:lnTo>
                  <a:lnTo>
                    <a:pt x="440" y="146"/>
                  </a:lnTo>
                  <a:lnTo>
                    <a:pt x="440" y="146"/>
                  </a:lnTo>
                  <a:close/>
                </a:path>
              </a:pathLst>
            </a:custGeom>
            <a:noFill/>
            <a:ln w="34925" cap="flat">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sp>
          <p:nvSpPr>
            <p:cNvPr id="28" name="Freeform 11">
              <a:extLst>
                <a:ext uri="{FF2B5EF4-FFF2-40B4-BE49-F238E27FC236}">
                  <a16:creationId xmlns:a16="http://schemas.microsoft.com/office/drawing/2014/main" id="{BD96BA37-05C1-5F7B-2AFF-D9D844BB1293}"/>
                </a:ext>
              </a:extLst>
            </p:cNvPr>
            <p:cNvSpPr>
              <a:spLocks/>
            </p:cNvSpPr>
            <p:nvPr/>
          </p:nvSpPr>
          <p:spPr bwMode="auto">
            <a:xfrm>
              <a:off x="3729" y="1258"/>
              <a:ext cx="223" cy="74"/>
            </a:xfrm>
            <a:custGeom>
              <a:avLst/>
              <a:gdLst>
                <a:gd name="T0" fmla="*/ 220 w 440"/>
                <a:gd name="T1" fmla="*/ 0 h 146"/>
                <a:gd name="T2" fmla="*/ 220 w 440"/>
                <a:gd name="T3" fmla="*/ 0 h 146"/>
                <a:gd name="T4" fmla="*/ 0 w 440"/>
                <a:gd name="T5" fmla="*/ 146 h 146"/>
                <a:gd name="T6" fmla="*/ 0 w 440"/>
                <a:gd name="T7" fmla="*/ 146 h 146"/>
                <a:gd name="T8" fmla="*/ 440 w 440"/>
                <a:gd name="T9" fmla="*/ 146 h 146"/>
                <a:gd name="T10" fmla="*/ 440 w 440"/>
                <a:gd name="T11" fmla="*/ 146 h 146"/>
                <a:gd name="T12" fmla="*/ 220 w 440"/>
                <a:gd name="T13" fmla="*/ 0 h 146"/>
                <a:gd name="T14" fmla="*/ 220 w 440"/>
                <a:gd name="T15" fmla="*/ 0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0" h="146">
                  <a:moveTo>
                    <a:pt x="220" y="0"/>
                  </a:moveTo>
                  <a:lnTo>
                    <a:pt x="220" y="0"/>
                  </a:lnTo>
                  <a:cubicBezTo>
                    <a:pt x="99" y="0"/>
                    <a:pt x="0" y="65"/>
                    <a:pt x="0" y="146"/>
                  </a:cubicBezTo>
                  <a:lnTo>
                    <a:pt x="0" y="146"/>
                  </a:lnTo>
                  <a:lnTo>
                    <a:pt x="440" y="146"/>
                  </a:lnTo>
                  <a:lnTo>
                    <a:pt x="440" y="146"/>
                  </a:lnTo>
                  <a:cubicBezTo>
                    <a:pt x="440" y="65"/>
                    <a:pt x="342" y="0"/>
                    <a:pt x="220" y="0"/>
                  </a:cubicBezTo>
                  <a:lnTo>
                    <a:pt x="220" y="0"/>
                  </a:lnTo>
                  <a:close/>
                </a:path>
              </a:pathLst>
            </a:custGeom>
            <a:noFill/>
            <a:ln w="34925" cap="flat">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sp>
          <p:nvSpPr>
            <p:cNvPr id="29" name="Freeform 12">
              <a:extLst>
                <a:ext uri="{FF2B5EF4-FFF2-40B4-BE49-F238E27FC236}">
                  <a16:creationId xmlns:a16="http://schemas.microsoft.com/office/drawing/2014/main" id="{7CD95CCD-CE41-DC51-86D9-7BCA60F97489}"/>
                </a:ext>
              </a:extLst>
            </p:cNvPr>
            <p:cNvSpPr>
              <a:spLocks/>
            </p:cNvSpPr>
            <p:nvPr/>
          </p:nvSpPr>
          <p:spPr bwMode="auto">
            <a:xfrm>
              <a:off x="3542" y="1676"/>
              <a:ext cx="224" cy="74"/>
            </a:xfrm>
            <a:custGeom>
              <a:avLst/>
              <a:gdLst>
                <a:gd name="T0" fmla="*/ 220 w 440"/>
                <a:gd name="T1" fmla="*/ 0 h 147"/>
                <a:gd name="T2" fmla="*/ 220 w 440"/>
                <a:gd name="T3" fmla="*/ 0 h 147"/>
                <a:gd name="T4" fmla="*/ 0 w 440"/>
                <a:gd name="T5" fmla="*/ 147 h 147"/>
                <a:gd name="T6" fmla="*/ 0 w 440"/>
                <a:gd name="T7" fmla="*/ 147 h 147"/>
                <a:gd name="T8" fmla="*/ 440 w 440"/>
                <a:gd name="T9" fmla="*/ 147 h 147"/>
                <a:gd name="T10" fmla="*/ 440 w 440"/>
                <a:gd name="T11" fmla="*/ 147 h 147"/>
                <a:gd name="T12" fmla="*/ 220 w 440"/>
                <a:gd name="T13" fmla="*/ 0 h 147"/>
                <a:gd name="T14" fmla="*/ 220 w 440"/>
                <a:gd name="T15" fmla="*/ 0 h 1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0" h="147">
                  <a:moveTo>
                    <a:pt x="220" y="0"/>
                  </a:moveTo>
                  <a:lnTo>
                    <a:pt x="220" y="0"/>
                  </a:lnTo>
                  <a:cubicBezTo>
                    <a:pt x="98" y="0"/>
                    <a:pt x="0" y="66"/>
                    <a:pt x="0" y="147"/>
                  </a:cubicBezTo>
                  <a:lnTo>
                    <a:pt x="0" y="147"/>
                  </a:lnTo>
                  <a:lnTo>
                    <a:pt x="440" y="147"/>
                  </a:lnTo>
                  <a:lnTo>
                    <a:pt x="440" y="147"/>
                  </a:lnTo>
                  <a:cubicBezTo>
                    <a:pt x="440" y="66"/>
                    <a:pt x="341" y="0"/>
                    <a:pt x="220" y="0"/>
                  </a:cubicBezTo>
                  <a:lnTo>
                    <a:pt x="220" y="0"/>
                  </a:lnTo>
                  <a:close/>
                </a:path>
              </a:pathLst>
            </a:custGeom>
            <a:noFill/>
            <a:ln w="34925" cap="flat">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grpSp>
      <p:grpSp>
        <p:nvGrpSpPr>
          <p:cNvPr id="30" name="Group 15">
            <a:extLst>
              <a:ext uri="{FF2B5EF4-FFF2-40B4-BE49-F238E27FC236}">
                <a16:creationId xmlns:a16="http://schemas.microsoft.com/office/drawing/2014/main" id="{6F88F9F5-5C7D-7908-F051-E3E0120E1C94}"/>
              </a:ext>
              <a:ext uri="{C183D7F6-B498-43B3-948B-1728B52AA6E4}">
                <adec:decorative xmlns:adec="http://schemas.microsoft.com/office/drawing/2017/decorative" val="1"/>
              </a:ext>
            </a:extLst>
          </p:cNvPr>
          <p:cNvGrpSpPr>
            <a:grpSpLocks noChangeAspect="1"/>
          </p:cNvGrpSpPr>
          <p:nvPr/>
        </p:nvGrpSpPr>
        <p:grpSpPr bwMode="auto">
          <a:xfrm>
            <a:off x="8909893" y="1768475"/>
            <a:ext cx="1136650" cy="914400"/>
            <a:chOff x="5914" y="1114"/>
            <a:chExt cx="716" cy="576"/>
          </a:xfrm>
        </p:grpSpPr>
        <p:sp>
          <p:nvSpPr>
            <p:cNvPr id="31" name="AutoShape 14">
              <a:extLst>
                <a:ext uri="{FF2B5EF4-FFF2-40B4-BE49-F238E27FC236}">
                  <a16:creationId xmlns:a16="http://schemas.microsoft.com/office/drawing/2014/main" id="{F6C5160B-E8F4-77E8-BE30-B3D23CCA7715}"/>
                </a:ext>
              </a:extLst>
            </p:cNvPr>
            <p:cNvSpPr>
              <a:spLocks noChangeAspect="1" noChangeArrowheads="1" noTextEdit="1"/>
            </p:cNvSpPr>
            <p:nvPr/>
          </p:nvSpPr>
          <p:spPr bwMode="auto">
            <a:xfrm>
              <a:off x="5914" y="1114"/>
              <a:ext cx="716"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sp>
          <p:nvSpPr>
            <p:cNvPr id="32" name="Freeform 16">
              <a:extLst>
                <a:ext uri="{FF2B5EF4-FFF2-40B4-BE49-F238E27FC236}">
                  <a16:creationId xmlns:a16="http://schemas.microsoft.com/office/drawing/2014/main" id="{85A0ABB1-FED5-846F-2193-E08A0A49DEDB}"/>
                </a:ext>
              </a:extLst>
            </p:cNvPr>
            <p:cNvSpPr>
              <a:spLocks/>
            </p:cNvSpPr>
            <p:nvPr/>
          </p:nvSpPr>
          <p:spPr bwMode="auto">
            <a:xfrm>
              <a:off x="6018" y="1122"/>
              <a:ext cx="235" cy="470"/>
            </a:xfrm>
            <a:custGeom>
              <a:avLst/>
              <a:gdLst>
                <a:gd name="T0" fmla="*/ 468 w 468"/>
                <a:gd name="T1" fmla="*/ 97 h 939"/>
                <a:gd name="T2" fmla="*/ 468 w 468"/>
                <a:gd name="T3" fmla="*/ 97 h 939"/>
                <a:gd name="T4" fmla="*/ 0 w 468"/>
                <a:gd name="T5" fmla="*/ 0 h 939"/>
                <a:gd name="T6" fmla="*/ 0 w 468"/>
                <a:gd name="T7" fmla="*/ 843 h 939"/>
                <a:gd name="T8" fmla="*/ 468 w 468"/>
                <a:gd name="T9" fmla="*/ 939 h 939"/>
                <a:gd name="T10" fmla="*/ 468 w 468"/>
                <a:gd name="T11" fmla="*/ 97 h 939"/>
                <a:gd name="T12" fmla="*/ 468 w 468"/>
                <a:gd name="T13" fmla="*/ 97 h 939"/>
              </a:gdLst>
              <a:ahLst/>
              <a:cxnLst>
                <a:cxn ang="0">
                  <a:pos x="T0" y="T1"/>
                </a:cxn>
                <a:cxn ang="0">
                  <a:pos x="T2" y="T3"/>
                </a:cxn>
                <a:cxn ang="0">
                  <a:pos x="T4" y="T5"/>
                </a:cxn>
                <a:cxn ang="0">
                  <a:pos x="T6" y="T7"/>
                </a:cxn>
                <a:cxn ang="0">
                  <a:pos x="T8" y="T9"/>
                </a:cxn>
                <a:cxn ang="0">
                  <a:pos x="T10" y="T11"/>
                </a:cxn>
                <a:cxn ang="0">
                  <a:pos x="T12" y="T13"/>
                </a:cxn>
              </a:cxnLst>
              <a:rect l="0" t="0" r="r" b="b"/>
              <a:pathLst>
                <a:path w="468" h="939">
                  <a:moveTo>
                    <a:pt x="468" y="97"/>
                  </a:moveTo>
                  <a:lnTo>
                    <a:pt x="468" y="97"/>
                  </a:lnTo>
                  <a:cubicBezTo>
                    <a:pt x="300" y="0"/>
                    <a:pt x="0" y="0"/>
                    <a:pt x="0" y="0"/>
                  </a:cubicBezTo>
                  <a:lnTo>
                    <a:pt x="0" y="843"/>
                  </a:lnTo>
                  <a:cubicBezTo>
                    <a:pt x="0" y="843"/>
                    <a:pt x="300" y="843"/>
                    <a:pt x="468" y="939"/>
                  </a:cubicBezTo>
                  <a:lnTo>
                    <a:pt x="468" y="97"/>
                  </a:lnTo>
                  <a:lnTo>
                    <a:pt x="468" y="97"/>
                  </a:lnTo>
                  <a:close/>
                </a:path>
              </a:pathLst>
            </a:custGeom>
            <a:noFill/>
            <a:ln w="33338" cap="flat">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sp>
          <p:nvSpPr>
            <p:cNvPr id="33" name="Freeform 17">
              <a:extLst>
                <a:ext uri="{FF2B5EF4-FFF2-40B4-BE49-F238E27FC236}">
                  <a16:creationId xmlns:a16="http://schemas.microsoft.com/office/drawing/2014/main" id="{9AD8800B-75AA-274F-9BF5-F27BF4AAD67E}"/>
                </a:ext>
              </a:extLst>
            </p:cNvPr>
            <p:cNvSpPr>
              <a:spLocks/>
            </p:cNvSpPr>
            <p:nvPr/>
          </p:nvSpPr>
          <p:spPr bwMode="auto">
            <a:xfrm>
              <a:off x="6300" y="1122"/>
              <a:ext cx="234" cy="470"/>
            </a:xfrm>
            <a:custGeom>
              <a:avLst/>
              <a:gdLst>
                <a:gd name="T0" fmla="*/ 468 w 468"/>
                <a:gd name="T1" fmla="*/ 0 h 939"/>
                <a:gd name="T2" fmla="*/ 468 w 468"/>
                <a:gd name="T3" fmla="*/ 0 h 939"/>
                <a:gd name="T4" fmla="*/ 0 w 468"/>
                <a:gd name="T5" fmla="*/ 97 h 939"/>
                <a:gd name="T6" fmla="*/ 0 w 468"/>
                <a:gd name="T7" fmla="*/ 939 h 939"/>
                <a:gd name="T8" fmla="*/ 468 w 468"/>
                <a:gd name="T9" fmla="*/ 843 h 939"/>
                <a:gd name="T10" fmla="*/ 468 w 468"/>
                <a:gd name="T11" fmla="*/ 0 h 939"/>
                <a:gd name="T12" fmla="*/ 468 w 468"/>
                <a:gd name="T13" fmla="*/ 0 h 939"/>
              </a:gdLst>
              <a:ahLst/>
              <a:cxnLst>
                <a:cxn ang="0">
                  <a:pos x="T0" y="T1"/>
                </a:cxn>
                <a:cxn ang="0">
                  <a:pos x="T2" y="T3"/>
                </a:cxn>
                <a:cxn ang="0">
                  <a:pos x="T4" y="T5"/>
                </a:cxn>
                <a:cxn ang="0">
                  <a:pos x="T6" y="T7"/>
                </a:cxn>
                <a:cxn ang="0">
                  <a:pos x="T8" y="T9"/>
                </a:cxn>
                <a:cxn ang="0">
                  <a:pos x="T10" y="T11"/>
                </a:cxn>
                <a:cxn ang="0">
                  <a:pos x="T12" y="T13"/>
                </a:cxn>
              </a:cxnLst>
              <a:rect l="0" t="0" r="r" b="b"/>
              <a:pathLst>
                <a:path w="468" h="939">
                  <a:moveTo>
                    <a:pt x="468" y="0"/>
                  </a:moveTo>
                  <a:lnTo>
                    <a:pt x="468" y="0"/>
                  </a:lnTo>
                  <a:cubicBezTo>
                    <a:pt x="468" y="0"/>
                    <a:pt x="167" y="0"/>
                    <a:pt x="0" y="97"/>
                  </a:cubicBezTo>
                  <a:lnTo>
                    <a:pt x="0" y="939"/>
                  </a:lnTo>
                  <a:cubicBezTo>
                    <a:pt x="167" y="843"/>
                    <a:pt x="468" y="843"/>
                    <a:pt x="468" y="843"/>
                  </a:cubicBezTo>
                  <a:lnTo>
                    <a:pt x="468" y="0"/>
                  </a:lnTo>
                  <a:lnTo>
                    <a:pt x="468" y="0"/>
                  </a:lnTo>
                  <a:close/>
                </a:path>
              </a:pathLst>
            </a:custGeom>
            <a:noFill/>
            <a:ln w="33338" cap="flat">
              <a:solidFill>
                <a:schemeClr val="accent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sp>
          <p:nvSpPr>
            <p:cNvPr id="34" name="Freeform 18">
              <a:extLst>
                <a:ext uri="{FF2B5EF4-FFF2-40B4-BE49-F238E27FC236}">
                  <a16:creationId xmlns:a16="http://schemas.microsoft.com/office/drawing/2014/main" id="{609F1019-C565-EAD4-6B9D-635423876CE5}"/>
                </a:ext>
              </a:extLst>
            </p:cNvPr>
            <p:cNvSpPr>
              <a:spLocks/>
            </p:cNvSpPr>
            <p:nvPr/>
          </p:nvSpPr>
          <p:spPr bwMode="auto">
            <a:xfrm>
              <a:off x="5924" y="1169"/>
              <a:ext cx="704" cy="515"/>
            </a:xfrm>
            <a:custGeom>
              <a:avLst/>
              <a:gdLst>
                <a:gd name="T0" fmla="*/ 1311 w 1405"/>
                <a:gd name="T1" fmla="*/ 0 h 1030"/>
                <a:gd name="T2" fmla="*/ 1311 w 1405"/>
                <a:gd name="T3" fmla="*/ 0 h 1030"/>
                <a:gd name="T4" fmla="*/ 1311 w 1405"/>
                <a:gd name="T5" fmla="*/ 856 h 1030"/>
                <a:gd name="T6" fmla="*/ 750 w 1405"/>
                <a:gd name="T7" fmla="*/ 936 h 1030"/>
                <a:gd name="T8" fmla="*/ 656 w 1405"/>
                <a:gd name="T9" fmla="*/ 936 h 1030"/>
                <a:gd name="T10" fmla="*/ 94 w 1405"/>
                <a:gd name="T11" fmla="*/ 856 h 1030"/>
                <a:gd name="T12" fmla="*/ 94 w 1405"/>
                <a:gd name="T13" fmla="*/ 0 h 1030"/>
                <a:gd name="T14" fmla="*/ 0 w 1405"/>
                <a:gd name="T15" fmla="*/ 0 h 1030"/>
                <a:gd name="T16" fmla="*/ 0 w 1405"/>
                <a:gd name="T17" fmla="*/ 936 h 1030"/>
                <a:gd name="T18" fmla="*/ 656 w 1405"/>
                <a:gd name="T19" fmla="*/ 1030 h 1030"/>
                <a:gd name="T20" fmla="*/ 750 w 1405"/>
                <a:gd name="T21" fmla="*/ 1030 h 1030"/>
                <a:gd name="T22" fmla="*/ 1405 w 1405"/>
                <a:gd name="T23" fmla="*/ 936 h 1030"/>
                <a:gd name="T24" fmla="*/ 1405 w 1405"/>
                <a:gd name="T25" fmla="*/ 0 h 1030"/>
                <a:gd name="T26" fmla="*/ 1311 w 1405"/>
                <a:gd name="T27" fmla="*/ 0 h 1030"/>
                <a:gd name="T28" fmla="*/ 1311 w 1405"/>
                <a:gd name="T29" fmla="*/ 0 h 1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5" h="1030">
                  <a:moveTo>
                    <a:pt x="1311" y="0"/>
                  </a:moveTo>
                  <a:lnTo>
                    <a:pt x="1311" y="0"/>
                  </a:lnTo>
                  <a:lnTo>
                    <a:pt x="1311" y="856"/>
                  </a:lnTo>
                  <a:lnTo>
                    <a:pt x="750" y="936"/>
                  </a:lnTo>
                  <a:lnTo>
                    <a:pt x="656" y="936"/>
                  </a:lnTo>
                  <a:lnTo>
                    <a:pt x="94" y="856"/>
                  </a:lnTo>
                  <a:lnTo>
                    <a:pt x="94" y="0"/>
                  </a:lnTo>
                  <a:lnTo>
                    <a:pt x="0" y="0"/>
                  </a:lnTo>
                  <a:lnTo>
                    <a:pt x="0" y="936"/>
                  </a:lnTo>
                  <a:lnTo>
                    <a:pt x="656" y="1030"/>
                  </a:lnTo>
                  <a:lnTo>
                    <a:pt x="750" y="1030"/>
                  </a:lnTo>
                  <a:lnTo>
                    <a:pt x="1405" y="936"/>
                  </a:lnTo>
                  <a:lnTo>
                    <a:pt x="1405" y="0"/>
                  </a:lnTo>
                  <a:lnTo>
                    <a:pt x="1311" y="0"/>
                  </a:lnTo>
                  <a:lnTo>
                    <a:pt x="1311" y="0"/>
                  </a:lnTo>
                  <a:close/>
                </a:path>
              </a:pathLst>
            </a:custGeom>
            <a:noFill/>
            <a:ln w="33338" cap="flat">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Capital Group Sans" panose="02000503000000020004" pitchFamily="2" charset="0"/>
              </a:endParaRPr>
            </a:p>
          </p:txBody>
        </p:sp>
      </p:grpSp>
    </p:spTree>
    <p:extLst>
      <p:ext uri="{BB962C8B-B14F-4D97-AF65-F5344CB8AC3E}">
        <p14:creationId xmlns:p14="http://schemas.microsoft.com/office/powerpoint/2010/main" val="1477327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t>Put 529s to work for your estate</a:t>
            </a:r>
          </a:p>
        </p:txBody>
      </p:sp>
      <p:sp>
        <p:nvSpPr>
          <p:cNvPr id="958" name="Slide Number">
            <a:extLst>
              <a:ext uri="{C183D7F6-B498-43B3-948B-1728B52AA6E4}">
                <adec:decorative xmlns:adec="http://schemas.microsoft.com/office/drawing/2017/decorative" val="1"/>
              </a:ext>
            </a:extLst>
          </p:cNvPr>
          <p:cNvSpPr txBox="1">
            <a:spLocks noGrp="1"/>
          </p:cNvSpPr>
          <p:nvPr>
            <p:ph type="sldNum" sz="quarter" idx="11"/>
          </p:nvPr>
        </p:nvSpPr>
        <p:spPr>
          <a:xfrm>
            <a:off x="10908792" y="6400800"/>
            <a:ext cx="678997" cy="126509"/>
          </a:xfrm>
        </p:spPr>
        <p:txBody>
          <a:bodyPr/>
          <a:lstStyle/>
          <a:p>
            <a:fld id="{86CB4B4D-7CA3-9044-876B-883B54F8677D}" type="slidenum">
              <a:rPr lang="en-US" smtClean="0"/>
              <a:pPr/>
              <a:t>12</a:t>
            </a:fld>
            <a:endParaRPr lang="en-US" dirty="0"/>
          </a:p>
        </p:txBody>
      </p:sp>
      <p:pic>
        <p:nvPicPr>
          <p:cNvPr id="7" name="Picture 6">
            <a:extLst>
              <a:ext uri="{FF2B5EF4-FFF2-40B4-BE49-F238E27FC236}">
                <a16:creationId xmlns:a16="http://schemas.microsoft.com/office/drawing/2014/main" id="{0446A788-F562-214D-A722-43314EF3D37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16667" r="16667"/>
          <a:stretch/>
        </p:blipFill>
        <p:spPr>
          <a:xfrm>
            <a:off x="5943600" y="1382233"/>
            <a:ext cx="4572000" cy="4572000"/>
          </a:xfrm>
          <a:prstGeom prst="ellipse">
            <a:avLst/>
          </a:prstGeom>
        </p:spPr>
      </p:pic>
      <p:sp>
        <p:nvSpPr>
          <p:cNvPr id="12" name="Text Placeholder 9">
            <a:extLst>
              <a:ext uri="{FF2B5EF4-FFF2-40B4-BE49-F238E27FC236}">
                <a16:creationId xmlns:a16="http://schemas.microsoft.com/office/drawing/2014/main" id="{AFA79EFA-97B3-4E6F-BE02-A9F892C3A5BB}"/>
              </a:ext>
            </a:extLst>
          </p:cNvPr>
          <p:cNvSpPr txBox="1">
            <a:spLocks/>
          </p:cNvSpPr>
          <p:nvPr/>
        </p:nvSpPr>
        <p:spPr>
          <a:xfrm>
            <a:off x="571501" y="2875002"/>
            <a:ext cx="4042832" cy="1107996"/>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0" i="0" u="none" strike="noStrike" cap="none" spc="0" baseline="0" smtClean="0">
                <a:ln>
                  <a:noFill/>
                </a:ln>
                <a:solidFill>
                  <a:schemeClr val="accent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sz="2400" dirty="0">
                <a:solidFill>
                  <a:schemeClr val="bg2"/>
                </a:solidFill>
                <a:latin typeface="Capital Group Sans" panose="02000503000000020004" pitchFamily="2" charset="0"/>
              </a:rPr>
              <a:t>The gift of education can </a:t>
            </a:r>
            <a:br>
              <a:rPr lang="en-US" sz="2400" dirty="0">
                <a:solidFill>
                  <a:schemeClr val="bg2"/>
                </a:solidFill>
                <a:latin typeface="Capital Group Sans" panose="02000503000000020004" pitchFamily="2" charset="0"/>
              </a:rPr>
            </a:br>
            <a:r>
              <a:rPr lang="en-US" sz="2400" dirty="0">
                <a:solidFill>
                  <a:schemeClr val="bg2"/>
                </a:solidFill>
                <a:latin typeface="Capital Group Sans" panose="02000503000000020004" pitchFamily="2" charset="0"/>
              </a:rPr>
              <a:t>go even further with special gift-tax advantages</a:t>
            </a:r>
          </a:p>
        </p:txBody>
      </p:sp>
    </p:spTree>
    <p:extLst>
      <p:ext uri="{BB962C8B-B14F-4D97-AF65-F5344CB8AC3E}">
        <p14:creationId xmlns:p14="http://schemas.microsoft.com/office/powerpoint/2010/main" val="582545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Put 529s to work for your estate </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US" smtClean="0"/>
              <a:pPr/>
              <a:t>13</a:t>
            </a:fld>
            <a:endParaRPr lang="en-US" dirty="0"/>
          </a:p>
        </p:txBody>
      </p:sp>
      <p:sp>
        <p:nvSpPr>
          <p:cNvPr id="4" name="Text Placeholder 3"/>
          <p:cNvSpPr>
            <a:spLocks noGrp="1"/>
          </p:cNvSpPr>
          <p:nvPr>
            <p:ph type="body" sz="quarter" idx="15"/>
          </p:nvPr>
        </p:nvSpPr>
        <p:spPr/>
        <p:txBody>
          <a:bodyPr/>
          <a:lstStyle/>
          <a:p>
            <a:r>
              <a:rPr lang="en-US" dirty="0">
                <a:solidFill>
                  <a:schemeClr val="tx1">
                    <a:lumMod val="75000"/>
                    <a:lumOff val="25000"/>
                  </a:schemeClr>
                </a:solidFill>
                <a:latin typeface="Capital Group Sans" panose="02000503000000020004" pitchFamily="2" charset="0"/>
              </a:rPr>
              <a:t>Make the most of generous gift contribution limits</a:t>
            </a:r>
          </a:p>
        </p:txBody>
      </p:sp>
      <p:sp>
        <p:nvSpPr>
          <p:cNvPr id="3" name="Rectangle 2"/>
          <p:cNvSpPr/>
          <p:nvPr/>
        </p:nvSpPr>
        <p:spPr>
          <a:xfrm>
            <a:off x="571498" y="2222180"/>
            <a:ext cx="3595766" cy="800219"/>
          </a:xfrm>
          <a:prstGeom prst="rect">
            <a:avLst/>
          </a:prstGeom>
        </p:spPr>
        <p:txBody>
          <a:bodyPr wrap="square" lIns="0" tIns="0" rIns="0" bIns="0">
            <a:spAutoFit/>
          </a:bodyPr>
          <a:lstStyle/>
          <a:p>
            <a:pPr algn="l"/>
            <a:r>
              <a:rPr lang="en-US" sz="3600" b="1" dirty="0">
                <a:solidFill>
                  <a:schemeClr val="accent1"/>
                </a:solidFill>
                <a:latin typeface="Capital Group Sans" panose="02000503000000020004" pitchFamily="2" charset="0"/>
                <a:ea typeface="Capital Group Sans" charset="0"/>
                <a:cs typeface="Capital Group Sans" charset="0"/>
              </a:rPr>
              <a:t>$19,000 a year</a:t>
            </a:r>
          </a:p>
          <a:p>
            <a:pPr algn="l"/>
            <a:r>
              <a:rPr lang="en-US" sz="1600" b="1" dirty="0">
                <a:solidFill>
                  <a:schemeClr val="accent1"/>
                </a:solidFill>
                <a:latin typeface="Capital Group Sans" panose="02000503000000020004" pitchFamily="2" charset="0"/>
              </a:rPr>
              <a:t>($38,000 for married couples) </a:t>
            </a:r>
          </a:p>
        </p:txBody>
      </p:sp>
      <p:sp>
        <p:nvSpPr>
          <p:cNvPr id="14" name="01 Conditions are improving and valuations are relatively attractive.…"/>
          <p:cNvSpPr txBox="1">
            <a:spLocks/>
          </p:cNvSpPr>
          <p:nvPr/>
        </p:nvSpPr>
        <p:spPr>
          <a:xfrm>
            <a:off x="571498" y="3203980"/>
            <a:ext cx="3054571" cy="161806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228600" marR="0" indent="-228600" algn="l" defTabSz="228600" rtl="0" eaLnBrk="1" latinLnBrk="0" hangingPunct="1">
              <a:lnSpc>
                <a:spcPct val="100000"/>
              </a:lnSpc>
              <a:spcBef>
                <a:spcPts val="0"/>
              </a:spcBef>
              <a:spcAft>
                <a:spcPts val="1800"/>
              </a:spcAft>
              <a:buClrTx/>
              <a:buSzTx/>
              <a:buFont typeface="Capital Group Sans" panose="020B0803020202020204" pitchFamily="34" charset="0"/>
              <a:buChar char="•"/>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685800" marR="0" indent="-228600" algn="l" defTabSz="228600" rtl="0" eaLnBrk="1" latinLnBrk="0" hangingPunct="1">
              <a:lnSpc>
                <a:spcPct val="100000"/>
              </a:lnSpc>
              <a:spcBef>
                <a:spcPts val="0"/>
              </a:spcBef>
              <a:spcAft>
                <a:spcPts val="1800"/>
              </a:spcAft>
              <a:buClrTx/>
              <a:buSzTx/>
              <a:buFont typeface="Capital Group Sans" panose="020B0604020202020204" pitchFamily="34" charset="0"/>
              <a:buChar char="–"/>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855663" marR="0" indent="-169863" algn="l" defTabSz="228600" rtl="0" eaLnBrk="1" latinLnBrk="0" hangingPunct="1">
              <a:lnSpc>
                <a:spcPct val="100000"/>
              </a:lnSpc>
              <a:spcBef>
                <a:spcPts val="0"/>
              </a:spcBef>
              <a:spcAft>
                <a:spcPts val="1800"/>
              </a:spcAft>
              <a:buClrTx/>
              <a:buSzTx/>
              <a:buFont typeface="Capital Group Sans" panose="020B0604020202020204" pitchFamily="34" charset="0"/>
              <a:buChar char="•"/>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marL="0" indent="0">
              <a:buNone/>
            </a:pPr>
            <a:r>
              <a:rPr lang="en-US" dirty="0">
                <a:solidFill>
                  <a:schemeClr val="tx1">
                    <a:lumMod val="75000"/>
                    <a:lumOff val="25000"/>
                  </a:schemeClr>
                </a:solidFill>
                <a:latin typeface="Capital Group Sans" panose="02000503000000020004" pitchFamily="2" charset="0"/>
              </a:rPr>
              <a:t>Maximum contributions per beneficiary without gift-tax consequences</a:t>
            </a:r>
            <a:endParaRPr lang="en-US" altLang="en-US" dirty="0">
              <a:solidFill>
                <a:schemeClr val="tx1">
                  <a:lumMod val="75000"/>
                  <a:lumOff val="25000"/>
                </a:schemeClr>
              </a:solidFill>
              <a:latin typeface="Capital Group Sans" panose="02000503000000020004" pitchFamily="2" charset="0"/>
            </a:endParaRPr>
          </a:p>
        </p:txBody>
      </p:sp>
      <p:sp>
        <p:nvSpPr>
          <p:cNvPr id="20" name="Rectangle 19"/>
          <p:cNvSpPr/>
          <p:nvPr/>
        </p:nvSpPr>
        <p:spPr>
          <a:xfrm>
            <a:off x="4343398" y="2222180"/>
            <a:ext cx="3482883" cy="800219"/>
          </a:xfrm>
          <a:prstGeom prst="rect">
            <a:avLst/>
          </a:prstGeom>
        </p:spPr>
        <p:txBody>
          <a:bodyPr wrap="square" lIns="0" tIns="0" rIns="0" bIns="0">
            <a:spAutoFit/>
          </a:bodyPr>
          <a:lstStyle/>
          <a:p>
            <a:pPr algn="l"/>
            <a:r>
              <a:rPr lang="en-US" sz="3600" b="1" dirty="0">
                <a:solidFill>
                  <a:schemeClr val="bg2"/>
                </a:solidFill>
                <a:latin typeface="Capital Group Sans" panose="02000503000000020004" pitchFamily="2" charset="0"/>
                <a:ea typeface="Capital Group Sans" charset="0"/>
                <a:cs typeface="Capital Group Sans" charset="0"/>
              </a:rPr>
              <a:t>$95,000 a year</a:t>
            </a:r>
          </a:p>
          <a:p>
            <a:pPr algn="l"/>
            <a:r>
              <a:rPr lang="en-US" sz="1600" b="1" dirty="0">
                <a:solidFill>
                  <a:schemeClr val="bg2"/>
                </a:solidFill>
                <a:latin typeface="Capital Group Sans" panose="02000503000000020004" pitchFamily="2" charset="0"/>
              </a:rPr>
              <a:t>($190,000 for married couples) </a:t>
            </a:r>
          </a:p>
        </p:txBody>
      </p:sp>
      <p:sp>
        <p:nvSpPr>
          <p:cNvPr id="18" name="01 Conditions are improving and valuations are relatively attractive.…"/>
          <p:cNvSpPr txBox="1">
            <a:spLocks/>
          </p:cNvSpPr>
          <p:nvPr/>
        </p:nvSpPr>
        <p:spPr>
          <a:xfrm>
            <a:off x="4343398" y="3203980"/>
            <a:ext cx="3339664" cy="15160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lvl="0"/>
            <a:r>
              <a:rPr lang="en-US" sz="2000" b="0" dirty="0">
                <a:solidFill>
                  <a:schemeClr val="tx1">
                    <a:lumMod val="75000"/>
                    <a:lumOff val="25000"/>
                  </a:schemeClr>
                </a:solidFill>
                <a:latin typeface="Capital Group Sans" panose="02000503000000020004" pitchFamily="2" charset="0"/>
              </a:rPr>
              <a:t>Under a special election, combine multiple years into one contribution without gift-tax consequences</a:t>
            </a:r>
          </a:p>
        </p:txBody>
      </p:sp>
      <p:sp>
        <p:nvSpPr>
          <p:cNvPr id="21" name="Rectangle 20"/>
          <p:cNvSpPr/>
          <p:nvPr/>
        </p:nvSpPr>
        <p:spPr>
          <a:xfrm>
            <a:off x="8115299" y="2222180"/>
            <a:ext cx="3480841" cy="553998"/>
          </a:xfrm>
          <a:prstGeom prst="rect">
            <a:avLst/>
          </a:prstGeom>
        </p:spPr>
        <p:txBody>
          <a:bodyPr wrap="square" lIns="0" tIns="0" rIns="0" bIns="0">
            <a:spAutoFit/>
          </a:bodyPr>
          <a:lstStyle/>
          <a:p>
            <a:pPr algn="l"/>
            <a:r>
              <a:rPr lang="en-US" sz="3600" b="1" dirty="0">
                <a:solidFill>
                  <a:schemeClr val="accent4"/>
                </a:solidFill>
                <a:latin typeface="Capital Group Sans" panose="02000503000000020004" pitchFamily="2" charset="0"/>
                <a:ea typeface="Capital Group Sans" charset="0"/>
                <a:cs typeface="Capital Group Sans" charset="0"/>
              </a:rPr>
              <a:t>Unlimited</a:t>
            </a:r>
          </a:p>
        </p:txBody>
      </p:sp>
      <p:sp>
        <p:nvSpPr>
          <p:cNvPr id="16" name="01 Conditions are improving and valuations are relatively attractive.…"/>
          <p:cNvSpPr txBox="1">
            <a:spLocks/>
          </p:cNvSpPr>
          <p:nvPr/>
        </p:nvSpPr>
        <p:spPr>
          <a:xfrm>
            <a:off x="8115300" y="3203981"/>
            <a:ext cx="3036176" cy="151606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lvl="0"/>
            <a:r>
              <a:rPr lang="en-US" sz="2000" b="0" dirty="0">
                <a:solidFill>
                  <a:schemeClr val="tx1">
                    <a:lumMod val="75000"/>
                    <a:lumOff val="25000"/>
                  </a:schemeClr>
                </a:solidFill>
                <a:latin typeface="Capital Group Sans" panose="02000503000000020004" pitchFamily="2" charset="0"/>
              </a:rPr>
              <a:t>Open as many accounts for as many beneficiaries as you’d like </a:t>
            </a:r>
          </a:p>
        </p:txBody>
      </p:sp>
      <p:sp>
        <p:nvSpPr>
          <p:cNvPr id="2" name="Text Placeholder 9">
            <a:extLst>
              <a:ext uri="{FF2B5EF4-FFF2-40B4-BE49-F238E27FC236}">
                <a16:creationId xmlns:a16="http://schemas.microsoft.com/office/drawing/2014/main" id="{1B7B1F86-9A05-B38F-E0C2-DA857CDF98C1}"/>
              </a:ext>
            </a:extLst>
          </p:cNvPr>
          <p:cNvSpPr txBox="1">
            <a:spLocks/>
          </p:cNvSpPr>
          <p:nvPr/>
        </p:nvSpPr>
        <p:spPr>
          <a:xfrm>
            <a:off x="571498" y="4895546"/>
            <a:ext cx="11439270" cy="59085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0" i="0" u="none" strike="noStrike" cap="none" spc="0" baseline="0" smtClean="0">
                <a:ln>
                  <a:noFill/>
                </a:ln>
                <a:solidFill>
                  <a:schemeClr val="accent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altLang="en-US" sz="1400" dirty="0">
                <a:solidFill>
                  <a:schemeClr val="tx1">
                    <a:lumMod val="75000"/>
                    <a:lumOff val="25000"/>
                  </a:schemeClr>
                </a:solidFill>
                <a:latin typeface="Capital Group Sans" panose="02000503000000020004" pitchFamily="2" charset="0"/>
                <a:ea typeface="Capital Group Sans" charset="0"/>
                <a:cs typeface="Capital Group Sans" charset="0"/>
              </a:rPr>
              <a:t>Additional gifts made to that beneficiary over the next four years after the year in which the one-time gift is made may reduce the donor’s lifetime gift and estate tax exemption. If the donor of an accelerated gift dies within the five-year period, a portion of the transferred amount will be included in the donor’s estate for tax purposes. Consult with a tax advisor regarding your specific situation.</a:t>
            </a:r>
          </a:p>
        </p:txBody>
      </p:sp>
      <p:cxnSp>
        <p:nvCxnSpPr>
          <p:cNvPr id="5" name="Straight Connector 4">
            <a:extLst>
              <a:ext uri="{FF2B5EF4-FFF2-40B4-BE49-F238E27FC236}">
                <a16:creationId xmlns:a16="http://schemas.microsoft.com/office/drawing/2014/main" id="{F62A0455-CF77-E851-3BE1-3AEE682202C7}"/>
              </a:ext>
              <a:ext uri="{C183D7F6-B498-43B3-948B-1728B52AA6E4}">
                <adec:decorative xmlns:adec="http://schemas.microsoft.com/office/drawing/2017/decorative" val="1"/>
              </a:ext>
            </a:extLst>
          </p:cNvPr>
          <p:cNvCxnSpPr>
            <a:cxnSpLocks/>
          </p:cNvCxnSpPr>
          <p:nvPr/>
        </p:nvCxnSpPr>
        <p:spPr>
          <a:xfrm flipH="1">
            <a:off x="4185432" y="2333491"/>
            <a:ext cx="9124" cy="2377440"/>
          </a:xfrm>
          <a:prstGeom prst="line">
            <a:avLst/>
          </a:prstGeom>
          <a:noFill/>
          <a:ln w="3175" cap="flat">
            <a:solidFill>
              <a:srgbClr val="8FADB2"/>
            </a:solidFill>
            <a:prstDash val="solid"/>
            <a:miter lim="400000"/>
          </a:ln>
          <a:effectLst/>
          <a:sp3d/>
        </p:spPr>
        <p:style>
          <a:lnRef idx="0">
            <a:scrgbClr r="0" g="0" b="0"/>
          </a:lnRef>
          <a:fillRef idx="0">
            <a:scrgbClr r="0" g="0" b="0"/>
          </a:fillRef>
          <a:effectRef idx="0">
            <a:scrgbClr r="0" g="0" b="0"/>
          </a:effectRef>
          <a:fontRef idx="none"/>
        </p:style>
      </p:cxnSp>
      <p:cxnSp>
        <p:nvCxnSpPr>
          <p:cNvPr id="9" name="Straight Connector 8">
            <a:extLst>
              <a:ext uri="{FF2B5EF4-FFF2-40B4-BE49-F238E27FC236}">
                <a16:creationId xmlns:a16="http://schemas.microsoft.com/office/drawing/2014/main" id="{EF5ADF9A-3E82-4A8B-2037-0FFFEF491324}"/>
              </a:ext>
              <a:ext uri="{C183D7F6-B498-43B3-948B-1728B52AA6E4}">
                <adec:decorative xmlns:adec="http://schemas.microsoft.com/office/drawing/2017/decorative" val="1"/>
              </a:ext>
            </a:extLst>
          </p:cNvPr>
          <p:cNvCxnSpPr>
            <a:cxnSpLocks/>
          </p:cNvCxnSpPr>
          <p:nvPr/>
        </p:nvCxnSpPr>
        <p:spPr>
          <a:xfrm flipH="1">
            <a:off x="7957582" y="2333491"/>
            <a:ext cx="9124" cy="2377440"/>
          </a:xfrm>
          <a:prstGeom prst="line">
            <a:avLst/>
          </a:prstGeom>
          <a:noFill/>
          <a:ln w="3175" cap="flat">
            <a:solidFill>
              <a:srgbClr val="8FADB2"/>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0203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Put 529s to work for your estate </a:t>
            </a:r>
            <a:r>
              <a:rPr lang="en-US" b="1" dirty="0">
                <a:solidFill>
                  <a:schemeClr val="bg1"/>
                </a:solidFill>
              </a:rPr>
              <a:t>-</a:t>
            </a:r>
            <a:r>
              <a:rPr lang="en-US" b="1" dirty="0"/>
              <a:t> </a:t>
            </a:r>
            <a:endParaRPr lang="en-US" sz="2000" b="1" dirty="0">
              <a:solidFill>
                <a:schemeClr val="tx1"/>
              </a:solidFill>
            </a:endParaRP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US" smtClean="0"/>
              <a:pPr/>
              <a:t>14</a:t>
            </a:fld>
            <a:endParaRPr lang="en-US" dirty="0"/>
          </a:p>
        </p:txBody>
      </p:sp>
      <p:sp>
        <p:nvSpPr>
          <p:cNvPr id="5" name="Text Placeholder 4"/>
          <p:cNvSpPr>
            <a:spLocks noGrp="1"/>
          </p:cNvSpPr>
          <p:nvPr>
            <p:ph type="body" sz="quarter" idx="15"/>
          </p:nvPr>
        </p:nvSpPr>
        <p:spPr>
          <a:xfrm>
            <a:off x="571497" y="914400"/>
            <a:ext cx="11048941" cy="667512"/>
          </a:xfrm>
        </p:spPr>
        <p:txBody>
          <a:bodyPr/>
          <a:lstStyle/>
          <a:p>
            <a:r>
              <a:rPr lang="en-US" dirty="0">
                <a:solidFill>
                  <a:schemeClr val="tx1">
                    <a:lumMod val="75000"/>
                    <a:lumOff val="25000"/>
                  </a:schemeClr>
                </a:solidFill>
                <a:latin typeface="Capital Group Sans" panose="02000503000000020004" pitchFamily="2" charset="0"/>
              </a:rPr>
              <a:t>Pursue two goals in one: College savings and estate planning</a:t>
            </a:r>
          </a:p>
        </p:txBody>
      </p:sp>
      <p:sp>
        <p:nvSpPr>
          <p:cNvPr id="9" name="Text Placeholder 9">
            <a:extLst>
              <a:ext uri="{FF2B5EF4-FFF2-40B4-BE49-F238E27FC236}">
                <a16:creationId xmlns:a16="http://schemas.microsoft.com/office/drawing/2014/main" id="{3B43E783-9F85-F69D-4B72-402CFED64BF6}"/>
              </a:ext>
              <a:ext uri="{C183D7F6-B498-43B3-948B-1728B52AA6E4}">
                <adec:decorative xmlns:adec="http://schemas.microsoft.com/office/drawing/2017/decorative" val="0"/>
              </a:ext>
            </a:extLst>
          </p:cNvPr>
          <p:cNvSpPr txBox="1">
            <a:spLocks/>
          </p:cNvSpPr>
          <p:nvPr/>
        </p:nvSpPr>
        <p:spPr>
          <a:xfrm>
            <a:off x="569787" y="1628262"/>
            <a:ext cx="4662613" cy="271254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0" i="0" u="none" strike="noStrike" cap="none" spc="0" baseline="0" smtClean="0">
                <a:ln>
                  <a:noFill/>
                </a:ln>
                <a:solidFill>
                  <a:schemeClr val="accent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altLang="en-US" sz="1400" b="1" dirty="0">
                <a:solidFill>
                  <a:schemeClr val="tx1">
                    <a:lumMod val="75000"/>
                    <a:lumOff val="25000"/>
                  </a:schemeClr>
                </a:solidFill>
                <a:latin typeface="Capital Group Sans" panose="02000503000000020004" pitchFamily="2" charset="0"/>
                <a:ea typeface="Capital Group Sans" charset="0"/>
                <a:cs typeface="Capital Group Sans" charset="0"/>
              </a:rPr>
              <a:t>Assumptions</a:t>
            </a:r>
            <a:r>
              <a:rPr lang="en-US" altLang="en-US" sz="1400" dirty="0">
                <a:solidFill>
                  <a:schemeClr val="tx1">
                    <a:lumMod val="75000"/>
                    <a:lumOff val="25000"/>
                  </a:schemeClr>
                </a:solidFill>
                <a:latin typeface="Capital Group Sans" panose="02000503000000020004" pitchFamily="2" charset="0"/>
                <a:ea typeface="Capital Group Sans" charset="0"/>
                <a:cs typeface="Capital Group Sans" charset="0"/>
              </a:rPr>
              <a:t> </a:t>
            </a:r>
          </a:p>
          <a:p>
            <a:pPr marL="118872" indent="-118872">
              <a:spcAft>
                <a:spcPts val="1200"/>
              </a:spcAft>
              <a:buFont typeface="Capital Group Sans" panose="020B0604020202020204" pitchFamily="34" charset="0"/>
              <a:buChar char="•"/>
            </a:pPr>
            <a:r>
              <a:rPr lang="en-US" altLang="en-US" sz="1400" dirty="0">
                <a:solidFill>
                  <a:schemeClr val="tx1">
                    <a:lumMod val="75000"/>
                    <a:lumOff val="25000"/>
                  </a:schemeClr>
                </a:solidFill>
                <a:latin typeface="Capital Group Sans" panose="02000503000000020004" pitchFamily="2" charset="0"/>
                <a:ea typeface="Capital Group Sans" charset="0"/>
                <a:cs typeface="Capital Group Sans" charset="0"/>
              </a:rPr>
              <a:t>Married couple contributes to each grandchild’s account: $190,000 as a five-year accelerated gift and $485,000 that counts toward the couple’s lifetime gift tax exemption.   </a:t>
            </a:r>
          </a:p>
          <a:p>
            <a:pPr marL="118872" indent="-118872">
              <a:spcAft>
                <a:spcPts val="1200"/>
              </a:spcAft>
              <a:buFont typeface="Capital Group Sans" panose="020B0604020202020204" pitchFamily="34" charset="0"/>
              <a:buChar char="•"/>
            </a:pPr>
            <a:r>
              <a:rPr lang="en-US" altLang="en-US" sz="1400" dirty="0">
                <a:solidFill>
                  <a:schemeClr val="tx1">
                    <a:lumMod val="75000"/>
                    <a:lumOff val="25000"/>
                  </a:schemeClr>
                </a:solidFill>
                <a:latin typeface="Capital Group Sans" panose="02000503000000020004" pitchFamily="2" charset="0"/>
                <a:ea typeface="Capital Group Sans" charset="0"/>
                <a:cs typeface="Capital Group Sans" charset="0"/>
              </a:rPr>
              <a:t>The only gifts given to each beneficiary during the year were 529 gifts.</a:t>
            </a:r>
          </a:p>
          <a:p>
            <a:pPr marL="118872" indent="-118872">
              <a:spcAft>
                <a:spcPts val="1200"/>
              </a:spcAft>
              <a:buFont typeface="Capital Group Sans" panose="020B0604020202020204" pitchFamily="34" charset="0"/>
              <a:buChar char="•"/>
            </a:pPr>
            <a:r>
              <a:rPr lang="en-US" altLang="en-US" sz="1400" dirty="0">
                <a:solidFill>
                  <a:schemeClr val="tx1">
                    <a:lumMod val="75000"/>
                    <a:lumOff val="25000"/>
                  </a:schemeClr>
                </a:solidFill>
                <a:latin typeface="Capital Group Sans" panose="02000503000000020004" pitchFamily="2" charset="0"/>
                <a:ea typeface="Capital Group Sans" charset="0"/>
                <a:cs typeface="Capital Group Sans" charset="0"/>
              </a:rPr>
              <a:t>Couple’s lifetime gifts don’t exceed the $15,000,000 lifetime gift-tax exemption limit for 2026.</a:t>
            </a:r>
            <a:r>
              <a:rPr lang="en-US" altLang="en-US" sz="1400" baseline="30000" dirty="0">
                <a:solidFill>
                  <a:schemeClr val="tx1">
                    <a:lumMod val="75000"/>
                    <a:lumOff val="25000"/>
                  </a:schemeClr>
                </a:solidFill>
                <a:latin typeface="Capital Group Sans" panose="02000503000000020004" pitchFamily="2" charset="0"/>
                <a:ea typeface="Capital Group Sans" charset="0"/>
                <a:cs typeface="Capital Group Sans" charset="0"/>
              </a:rPr>
              <a:t>*</a:t>
            </a:r>
            <a:r>
              <a:rPr lang="en-US" altLang="en-US" sz="1400" dirty="0">
                <a:solidFill>
                  <a:schemeClr val="tx1">
                    <a:lumMod val="75000"/>
                    <a:lumOff val="25000"/>
                  </a:schemeClr>
                </a:solidFill>
                <a:latin typeface="Capital Group Sans" panose="02000503000000020004" pitchFamily="2" charset="0"/>
                <a:ea typeface="Capital Group Sans" charset="0"/>
                <a:cs typeface="Capital Group Sans" charset="0"/>
              </a:rPr>
              <a:t> </a:t>
            </a:r>
          </a:p>
        </p:txBody>
      </p:sp>
      <p:pic>
        <p:nvPicPr>
          <p:cNvPr id="7" name="Graphic 6">
            <a:extLst>
              <a:ext uri="{FF2B5EF4-FFF2-40B4-BE49-F238E27FC236}">
                <a16:creationId xmlns:a16="http://schemas.microsoft.com/office/drawing/2014/main" id="{FF9B4DF4-D921-A478-BB0C-8E5FECB5A5B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09034" y="1396995"/>
            <a:ext cx="2127811" cy="2127811"/>
          </a:xfrm>
          <a:prstGeom prst="rect">
            <a:avLst/>
          </a:prstGeom>
        </p:spPr>
      </p:pic>
      <p:pic>
        <p:nvPicPr>
          <p:cNvPr id="10" name="Graphic 9">
            <a:extLst>
              <a:ext uri="{FF2B5EF4-FFF2-40B4-BE49-F238E27FC236}">
                <a16:creationId xmlns:a16="http://schemas.microsoft.com/office/drawing/2014/main" id="{0A750454-7198-6716-90D0-73E8095EC2E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08880" y="1396995"/>
            <a:ext cx="2127811" cy="2127811"/>
          </a:xfrm>
          <a:prstGeom prst="rect">
            <a:avLst/>
          </a:prstGeom>
        </p:spPr>
      </p:pic>
      <p:sp>
        <p:nvSpPr>
          <p:cNvPr id="14" name="TextBox 13">
            <a:extLst>
              <a:ext uri="{FF2B5EF4-FFF2-40B4-BE49-F238E27FC236}">
                <a16:creationId xmlns:a16="http://schemas.microsoft.com/office/drawing/2014/main" id="{80ECBFD3-48D9-CD42-AE6D-98A5DEA35237}"/>
              </a:ext>
            </a:extLst>
          </p:cNvPr>
          <p:cNvSpPr txBox="1"/>
          <p:nvPr/>
        </p:nvSpPr>
        <p:spPr>
          <a:xfrm>
            <a:off x="5967281" y="3524807"/>
            <a:ext cx="2411317" cy="215444"/>
          </a:xfrm>
          <a:prstGeom prst="rect">
            <a:avLst/>
          </a:prstGeom>
          <a:ln w="12700">
            <a:miter lim="400000"/>
          </a:ln>
        </p:spPr>
        <p:txBody>
          <a:bodyPr wrap="square" lIns="0" tIns="0" rIns="0" bIns="0" rtlCol="0">
            <a:spAutoFit/>
          </a:bodyPr>
          <a:lstStyle/>
          <a:p>
            <a:pPr>
              <a:spcAft>
                <a:spcPts val="300"/>
              </a:spcAft>
            </a:pPr>
            <a:r>
              <a:rPr lang="en-US" sz="1400" b="1" dirty="0">
                <a:solidFill>
                  <a:schemeClr val="tx1"/>
                </a:solidFill>
                <a:latin typeface="Capital Group Sans" panose="02000503000000020004" pitchFamily="2" charset="0"/>
                <a:ea typeface="Capital Group Sans" charset="0"/>
                <a:cs typeface="Capital Group Sans" charset="0"/>
              </a:rPr>
              <a:t>Grandchild 1</a:t>
            </a:r>
          </a:p>
        </p:txBody>
      </p:sp>
      <p:sp>
        <p:nvSpPr>
          <p:cNvPr id="15" name="TextBox 14">
            <a:extLst>
              <a:ext uri="{FF2B5EF4-FFF2-40B4-BE49-F238E27FC236}">
                <a16:creationId xmlns:a16="http://schemas.microsoft.com/office/drawing/2014/main" id="{C7CE1458-D371-3A99-63FD-8AF3000A3DD0}"/>
              </a:ext>
            </a:extLst>
          </p:cNvPr>
          <p:cNvSpPr txBox="1"/>
          <p:nvPr/>
        </p:nvSpPr>
        <p:spPr>
          <a:xfrm>
            <a:off x="6168400" y="3795657"/>
            <a:ext cx="2702550" cy="469359"/>
          </a:xfrm>
          <a:prstGeom prst="rect">
            <a:avLst/>
          </a:prstGeom>
          <a:ln w="12700">
            <a:miter lim="400000"/>
          </a:ln>
        </p:spPr>
        <p:txBody>
          <a:bodyPr wrap="square" lIns="0" tIns="0" rIns="0" bIns="0" rtlCol="0">
            <a:spAutoFit/>
          </a:bodyPr>
          <a:lstStyle/>
          <a:p>
            <a:pPr algn="l">
              <a:spcAft>
                <a:spcPts val="300"/>
              </a:spcAft>
            </a:pPr>
            <a:r>
              <a:rPr lang="en-US" sz="1400" b="1" dirty="0">
                <a:solidFill>
                  <a:schemeClr val="tx1"/>
                </a:solidFill>
                <a:latin typeface="Capital Group Sans" panose="02000503000000020004" pitchFamily="2" charset="0"/>
                <a:ea typeface="Capital Group Sans" charset="0"/>
                <a:cs typeface="Capital Group Sans" charset="0"/>
              </a:rPr>
              <a:t>$190,000 </a:t>
            </a:r>
            <a:r>
              <a:rPr lang="en-US" sz="1400" dirty="0">
                <a:solidFill>
                  <a:schemeClr val="tx1"/>
                </a:solidFill>
                <a:latin typeface="Capital Group Sans" panose="02000503000000020004" pitchFamily="2" charset="0"/>
                <a:ea typeface="Capital Group Sans" charset="0"/>
                <a:cs typeface="Capital Group Sans" charset="0"/>
              </a:rPr>
              <a:t>annual exemption</a:t>
            </a:r>
          </a:p>
          <a:p>
            <a:pPr algn="l">
              <a:spcAft>
                <a:spcPts val="300"/>
              </a:spcAft>
            </a:pPr>
            <a:r>
              <a:rPr lang="en-US" sz="1400" b="1" dirty="0">
                <a:solidFill>
                  <a:schemeClr val="tx1"/>
                </a:solidFill>
                <a:latin typeface="Capital Group Sans" panose="02000503000000020004" pitchFamily="2" charset="0"/>
                <a:ea typeface="Capital Group Sans" charset="0"/>
                <a:cs typeface="Capital Group Sans" charset="0"/>
              </a:rPr>
              <a:t>$485,000 </a:t>
            </a:r>
            <a:r>
              <a:rPr lang="en-US" sz="1400" dirty="0">
                <a:solidFill>
                  <a:schemeClr val="tx1"/>
                </a:solidFill>
                <a:latin typeface="Capital Group Sans" panose="02000503000000020004" pitchFamily="2" charset="0"/>
                <a:ea typeface="Capital Group Sans" charset="0"/>
                <a:cs typeface="Capital Group Sans" charset="0"/>
              </a:rPr>
              <a:t>lifetime exemption</a:t>
            </a:r>
          </a:p>
        </p:txBody>
      </p:sp>
      <p:sp>
        <p:nvSpPr>
          <p:cNvPr id="16" name="TextBox 15">
            <a:extLst>
              <a:ext uri="{FF2B5EF4-FFF2-40B4-BE49-F238E27FC236}">
                <a16:creationId xmlns:a16="http://schemas.microsoft.com/office/drawing/2014/main" id="{5A9C3143-61E9-3AE1-23B5-0B3C81AF1A47}"/>
              </a:ext>
            </a:extLst>
          </p:cNvPr>
          <p:cNvSpPr txBox="1"/>
          <p:nvPr/>
        </p:nvSpPr>
        <p:spPr>
          <a:xfrm>
            <a:off x="6168399" y="4370959"/>
            <a:ext cx="2793774" cy="430887"/>
          </a:xfrm>
          <a:prstGeom prst="rect">
            <a:avLst/>
          </a:prstGeom>
          <a:ln w="12700">
            <a:miter lim="400000"/>
          </a:ln>
        </p:spPr>
        <p:txBody>
          <a:bodyPr wrap="square" lIns="0" tIns="0" rIns="0" bIns="0" rtlCol="0">
            <a:spAutoFit/>
          </a:bodyPr>
          <a:lstStyle/>
          <a:p>
            <a:pPr algn="l">
              <a:spcAft>
                <a:spcPts val="300"/>
              </a:spcAft>
            </a:pPr>
            <a:r>
              <a:rPr lang="en-US" sz="1400" b="1" dirty="0">
                <a:solidFill>
                  <a:schemeClr val="tx1"/>
                </a:solidFill>
                <a:latin typeface="Capital Group Sans" panose="02000503000000020004" pitchFamily="2" charset="0"/>
                <a:ea typeface="Capital Group Sans" charset="0"/>
                <a:cs typeface="Capital Group Sans" charset="0"/>
              </a:rPr>
              <a:t>$675,000 </a:t>
            </a:r>
            <a:r>
              <a:rPr lang="en-US" sz="1400" dirty="0">
                <a:solidFill>
                  <a:schemeClr val="tx1"/>
                </a:solidFill>
                <a:latin typeface="Capital Group Sans" panose="02000503000000020004" pitchFamily="2" charset="0"/>
                <a:ea typeface="Capital Group Sans" charset="0"/>
                <a:cs typeface="Capital Group Sans" charset="0"/>
              </a:rPr>
              <a:t>account maximum contribution</a:t>
            </a:r>
            <a:r>
              <a:rPr lang="en-US" sz="1400" baseline="30000" dirty="0">
                <a:solidFill>
                  <a:schemeClr val="tx1"/>
                </a:solidFill>
                <a:latin typeface="Capital Group Sans" panose="02000503000000020004" pitchFamily="2" charset="0"/>
                <a:ea typeface="Capital Group Sans" charset="0"/>
                <a:cs typeface="Capital Group Sans" charset="0"/>
              </a:rPr>
              <a:t>†</a:t>
            </a:r>
          </a:p>
        </p:txBody>
      </p:sp>
      <p:cxnSp>
        <p:nvCxnSpPr>
          <p:cNvPr id="17" name="Straight Connector 16">
            <a:extLst>
              <a:ext uri="{FF2B5EF4-FFF2-40B4-BE49-F238E27FC236}">
                <a16:creationId xmlns:a16="http://schemas.microsoft.com/office/drawing/2014/main" id="{1AAF78E6-BBFE-770B-AEAB-9E4DC64324F9}"/>
              </a:ext>
              <a:ext uri="{C183D7F6-B498-43B3-948B-1728B52AA6E4}">
                <adec:decorative xmlns:adec="http://schemas.microsoft.com/office/drawing/2017/decorative" val="1"/>
              </a:ext>
            </a:extLst>
          </p:cNvPr>
          <p:cNvCxnSpPr>
            <a:cxnSpLocks/>
          </p:cNvCxnSpPr>
          <p:nvPr/>
        </p:nvCxnSpPr>
        <p:spPr>
          <a:xfrm>
            <a:off x="6168398" y="4302683"/>
            <a:ext cx="2468880" cy="0"/>
          </a:xfrm>
          <a:prstGeom prst="line">
            <a:avLst/>
          </a:prstGeom>
          <a:noFill/>
          <a:ln w="25400" cap="flat">
            <a:solidFill>
              <a:schemeClr val="bg2"/>
            </a:solidFill>
            <a:prstDash val="solid"/>
            <a:miter lim="400000"/>
          </a:ln>
          <a:effectLst/>
          <a:sp3d/>
        </p:spPr>
        <p:style>
          <a:lnRef idx="0">
            <a:scrgbClr r="0" g="0" b="0"/>
          </a:lnRef>
          <a:fillRef idx="0">
            <a:scrgbClr r="0" g="0" b="0"/>
          </a:fillRef>
          <a:effectRef idx="0">
            <a:scrgbClr r="0" g="0" b="0"/>
          </a:effectRef>
          <a:fontRef idx="none"/>
        </p:style>
      </p:cxnSp>
      <p:sp>
        <p:nvSpPr>
          <p:cNvPr id="19" name="TextBox 18">
            <a:extLst>
              <a:ext uri="{FF2B5EF4-FFF2-40B4-BE49-F238E27FC236}">
                <a16:creationId xmlns:a16="http://schemas.microsoft.com/office/drawing/2014/main" id="{6BE902F2-C3F2-CD15-C167-A55942983916}"/>
              </a:ext>
            </a:extLst>
          </p:cNvPr>
          <p:cNvSpPr txBox="1"/>
          <p:nvPr/>
        </p:nvSpPr>
        <p:spPr>
          <a:xfrm>
            <a:off x="9367127" y="3524807"/>
            <a:ext cx="2411317" cy="215444"/>
          </a:xfrm>
          <a:prstGeom prst="rect">
            <a:avLst/>
          </a:prstGeom>
          <a:ln w="12700">
            <a:miter lim="400000"/>
          </a:ln>
        </p:spPr>
        <p:txBody>
          <a:bodyPr wrap="square" lIns="0" tIns="0" rIns="0" bIns="0" rtlCol="0">
            <a:spAutoFit/>
          </a:bodyPr>
          <a:lstStyle/>
          <a:p>
            <a:pPr>
              <a:spcAft>
                <a:spcPts val="300"/>
              </a:spcAft>
            </a:pPr>
            <a:r>
              <a:rPr lang="en-US" sz="1400" b="1" dirty="0">
                <a:solidFill>
                  <a:schemeClr val="tx1"/>
                </a:solidFill>
                <a:latin typeface="Capital Group Sans" panose="02000503000000020004" pitchFamily="2" charset="0"/>
                <a:ea typeface="Capital Group Sans" charset="0"/>
                <a:cs typeface="Capital Group Sans" charset="0"/>
              </a:rPr>
              <a:t>Grandchild 2</a:t>
            </a:r>
          </a:p>
        </p:txBody>
      </p:sp>
      <p:sp>
        <p:nvSpPr>
          <p:cNvPr id="20" name="TextBox 19">
            <a:extLst>
              <a:ext uri="{FF2B5EF4-FFF2-40B4-BE49-F238E27FC236}">
                <a16:creationId xmlns:a16="http://schemas.microsoft.com/office/drawing/2014/main" id="{434FB2E7-8975-53D7-C21C-2FC8A05D84C9}"/>
              </a:ext>
            </a:extLst>
          </p:cNvPr>
          <p:cNvSpPr txBox="1"/>
          <p:nvPr/>
        </p:nvSpPr>
        <p:spPr>
          <a:xfrm>
            <a:off x="9308854" y="3795657"/>
            <a:ext cx="2603746" cy="469359"/>
          </a:xfrm>
          <a:prstGeom prst="rect">
            <a:avLst/>
          </a:prstGeom>
          <a:ln w="12700">
            <a:miter lim="400000"/>
          </a:ln>
        </p:spPr>
        <p:txBody>
          <a:bodyPr wrap="square" lIns="0" tIns="0" rIns="0" bIns="0" rtlCol="0">
            <a:spAutoFit/>
          </a:bodyPr>
          <a:lstStyle/>
          <a:p>
            <a:pPr algn="l">
              <a:spcAft>
                <a:spcPts val="300"/>
              </a:spcAft>
            </a:pPr>
            <a:r>
              <a:rPr lang="en-US" sz="1400" b="1" dirty="0">
                <a:solidFill>
                  <a:schemeClr val="tx1"/>
                </a:solidFill>
                <a:latin typeface="Capital Group Sans" panose="02000503000000020004" pitchFamily="2" charset="0"/>
                <a:ea typeface="Capital Group Sans" charset="0"/>
                <a:cs typeface="Capital Group Sans" charset="0"/>
              </a:rPr>
              <a:t>$190,000 </a:t>
            </a:r>
            <a:r>
              <a:rPr lang="en-US" sz="1400" dirty="0">
                <a:solidFill>
                  <a:schemeClr val="tx1"/>
                </a:solidFill>
                <a:latin typeface="Capital Group Sans" panose="02000503000000020004" pitchFamily="2" charset="0"/>
                <a:ea typeface="Capital Group Sans" charset="0"/>
                <a:cs typeface="Capital Group Sans" charset="0"/>
              </a:rPr>
              <a:t>annual exemption</a:t>
            </a:r>
          </a:p>
          <a:p>
            <a:pPr algn="l">
              <a:spcAft>
                <a:spcPts val="300"/>
              </a:spcAft>
            </a:pPr>
            <a:r>
              <a:rPr lang="en-US" sz="1400" b="1" dirty="0">
                <a:solidFill>
                  <a:schemeClr val="tx1"/>
                </a:solidFill>
                <a:latin typeface="Capital Group Sans" panose="02000503000000020004" pitchFamily="2" charset="0"/>
                <a:ea typeface="Capital Group Sans" charset="0"/>
                <a:cs typeface="Capital Group Sans" charset="0"/>
              </a:rPr>
              <a:t>$485,000 </a:t>
            </a:r>
            <a:r>
              <a:rPr lang="en-US" sz="1400" dirty="0">
                <a:solidFill>
                  <a:schemeClr val="tx1"/>
                </a:solidFill>
                <a:latin typeface="Capital Group Sans" panose="02000503000000020004" pitchFamily="2" charset="0"/>
                <a:ea typeface="Capital Group Sans" charset="0"/>
                <a:cs typeface="Capital Group Sans" charset="0"/>
              </a:rPr>
              <a:t>lifetime exemption</a:t>
            </a:r>
          </a:p>
        </p:txBody>
      </p:sp>
      <p:sp>
        <p:nvSpPr>
          <p:cNvPr id="21" name="TextBox 20">
            <a:extLst>
              <a:ext uri="{FF2B5EF4-FFF2-40B4-BE49-F238E27FC236}">
                <a16:creationId xmlns:a16="http://schemas.microsoft.com/office/drawing/2014/main" id="{A062F9C3-4B8B-ABC0-B52D-9E0B504BAC93}"/>
              </a:ext>
            </a:extLst>
          </p:cNvPr>
          <p:cNvSpPr txBox="1"/>
          <p:nvPr/>
        </p:nvSpPr>
        <p:spPr>
          <a:xfrm>
            <a:off x="9300096" y="4370959"/>
            <a:ext cx="2691635" cy="430887"/>
          </a:xfrm>
          <a:prstGeom prst="rect">
            <a:avLst/>
          </a:prstGeom>
          <a:ln w="12700">
            <a:miter lim="400000"/>
          </a:ln>
        </p:spPr>
        <p:txBody>
          <a:bodyPr wrap="square" lIns="0" tIns="0" rIns="0" bIns="0" rtlCol="0">
            <a:spAutoFit/>
          </a:bodyPr>
          <a:lstStyle/>
          <a:p>
            <a:pPr algn="l">
              <a:spcAft>
                <a:spcPts val="300"/>
              </a:spcAft>
            </a:pPr>
            <a:r>
              <a:rPr lang="en-US" sz="1400" b="1" dirty="0">
                <a:solidFill>
                  <a:schemeClr val="tx1"/>
                </a:solidFill>
                <a:latin typeface="Capital Group Sans" panose="02000503000000020004" pitchFamily="2" charset="0"/>
                <a:ea typeface="Capital Group Sans" charset="0"/>
                <a:cs typeface="Capital Group Sans" charset="0"/>
              </a:rPr>
              <a:t>$675,000 </a:t>
            </a:r>
            <a:r>
              <a:rPr lang="en-US" sz="1400" dirty="0">
                <a:solidFill>
                  <a:schemeClr val="tx1"/>
                </a:solidFill>
                <a:latin typeface="Capital Group Sans" panose="02000503000000020004" pitchFamily="2" charset="0"/>
                <a:ea typeface="Capital Group Sans" charset="0"/>
                <a:cs typeface="Capital Group Sans" charset="0"/>
              </a:rPr>
              <a:t>account maximum contribution</a:t>
            </a:r>
            <a:r>
              <a:rPr lang="en-US" sz="1400" baseline="30000" dirty="0">
                <a:solidFill>
                  <a:schemeClr val="tx1"/>
                </a:solidFill>
                <a:latin typeface="Capital Group Sans" panose="02000503000000020004" pitchFamily="2" charset="0"/>
                <a:ea typeface="Capital Group Sans" charset="0"/>
                <a:cs typeface="Capital Group Sans" charset="0"/>
              </a:rPr>
              <a:t>†</a:t>
            </a:r>
          </a:p>
        </p:txBody>
      </p:sp>
      <p:cxnSp>
        <p:nvCxnSpPr>
          <p:cNvPr id="22" name="Straight Connector 21">
            <a:extLst>
              <a:ext uri="{FF2B5EF4-FFF2-40B4-BE49-F238E27FC236}">
                <a16:creationId xmlns:a16="http://schemas.microsoft.com/office/drawing/2014/main" id="{7FE8D1C0-5EE2-62BE-B89F-48A5118A1184}"/>
              </a:ext>
              <a:ext uri="{C183D7F6-B498-43B3-948B-1728B52AA6E4}">
                <adec:decorative xmlns:adec="http://schemas.microsoft.com/office/drawing/2017/decorative" val="1"/>
              </a:ext>
            </a:extLst>
          </p:cNvPr>
          <p:cNvCxnSpPr>
            <a:cxnSpLocks/>
          </p:cNvCxnSpPr>
          <p:nvPr/>
        </p:nvCxnSpPr>
        <p:spPr>
          <a:xfrm>
            <a:off x="9308853" y="4302683"/>
            <a:ext cx="2468880" cy="0"/>
          </a:xfrm>
          <a:prstGeom prst="line">
            <a:avLst/>
          </a:prstGeom>
          <a:noFill/>
          <a:ln w="25400" cap="flat">
            <a:solidFill>
              <a:schemeClr val="bg2"/>
            </a:solidFill>
            <a:prstDash val="solid"/>
            <a:miter lim="400000"/>
          </a:ln>
          <a:effectLst/>
          <a:sp3d/>
        </p:spPr>
        <p:style>
          <a:lnRef idx="0">
            <a:scrgbClr r="0" g="0" b="0"/>
          </a:lnRef>
          <a:fillRef idx="0">
            <a:scrgbClr r="0" g="0" b="0"/>
          </a:fillRef>
          <a:effectRef idx="0">
            <a:scrgbClr r="0" g="0" b="0"/>
          </a:effectRef>
          <a:fontRef idx="none"/>
        </p:style>
      </p:cxnSp>
      <p:sp>
        <p:nvSpPr>
          <p:cNvPr id="24" name="TextBox 23">
            <a:extLst>
              <a:ext uri="{FF2B5EF4-FFF2-40B4-BE49-F238E27FC236}">
                <a16:creationId xmlns:a16="http://schemas.microsoft.com/office/drawing/2014/main" id="{1D413541-4A57-5CCB-8E62-E3C539459AC0}"/>
              </a:ext>
            </a:extLst>
          </p:cNvPr>
          <p:cNvSpPr txBox="1"/>
          <p:nvPr/>
        </p:nvSpPr>
        <p:spPr>
          <a:xfrm>
            <a:off x="496960" y="4998019"/>
            <a:ext cx="11208657" cy="806759"/>
          </a:xfrm>
          <a:prstGeom prst="rect">
            <a:avLst/>
          </a:prstGeom>
          <a:noFill/>
          <a:ln w="12700">
            <a:miter lim="400000"/>
          </a:ln>
        </p:spPr>
        <p:txBody>
          <a:bodyPr wrap="square">
            <a:spAutoFit/>
          </a:bodyPr>
          <a:lstStyle/>
          <a:p>
            <a:pPr algn="l">
              <a:lnSpc>
                <a:spcPct val="80000"/>
              </a:lnSpc>
              <a:spcAft>
                <a:spcPts val="600"/>
              </a:spcAft>
            </a:pPr>
            <a:r>
              <a:rPr lang="en-US" sz="1050" dirty="0">
                <a:solidFill>
                  <a:schemeClr val="tx1">
                    <a:lumMod val="85000"/>
                    <a:lumOff val="15000"/>
                  </a:schemeClr>
                </a:solidFill>
                <a:latin typeface="Capital Group Sans" panose="02000503000000020004" pitchFamily="2" charset="0"/>
                <a:ea typeface="Capital Group Sans" charset="0"/>
                <a:cs typeface="Capital Group Sans" charset="0"/>
              </a:rPr>
              <a:t>Footnotes/Important information:</a:t>
            </a:r>
          </a:p>
          <a:p>
            <a:pPr algn="l">
              <a:spcAft>
                <a:spcPts val="600"/>
              </a:spcAft>
            </a:pPr>
            <a:r>
              <a:rPr lang="en-US" sz="1000" baseline="30000" dirty="0">
                <a:solidFill>
                  <a:schemeClr val="tx1">
                    <a:lumMod val="85000"/>
                    <a:lumOff val="15000"/>
                  </a:schemeClr>
                </a:solidFill>
                <a:latin typeface="Capital Group Sans" panose="02000503000000020004" pitchFamily="2" charset="0"/>
                <a:ea typeface="Capital Group Sans" charset="0"/>
                <a:cs typeface="Capital Group Sans" charset="0"/>
              </a:rPr>
              <a:t>*</a:t>
            </a:r>
            <a:r>
              <a:rPr lang="en-US" sz="1000" dirty="0">
                <a:solidFill>
                  <a:schemeClr val="tx1">
                    <a:lumMod val="85000"/>
                    <a:lumOff val="15000"/>
                  </a:schemeClr>
                </a:solidFill>
                <a:latin typeface="Capital Group Sans" panose="02000503000000020004" pitchFamily="2" charset="0"/>
                <a:ea typeface="Capital Group Sans" charset="0"/>
                <a:cs typeface="Capital Group Sans" charset="0"/>
              </a:rPr>
              <a:t>Contribution made to a 529 plan in excess of the annual gift tax exclusion will not cause gift taxes to be payable unless the contributions (together with other gifts) that exceed the  </a:t>
            </a:r>
            <a:br>
              <a:rPr lang="en-US" sz="1000" dirty="0">
                <a:solidFill>
                  <a:schemeClr val="tx1">
                    <a:lumMod val="85000"/>
                    <a:lumOff val="15000"/>
                  </a:schemeClr>
                </a:solidFill>
                <a:latin typeface="Capital Group Sans" panose="02000503000000020004" pitchFamily="2" charset="0"/>
                <a:ea typeface="Capital Group Sans" charset="0"/>
                <a:cs typeface="Capital Group Sans" charset="0"/>
              </a:rPr>
            </a:br>
            <a:r>
              <a:rPr lang="en-US" sz="1000" dirty="0">
                <a:solidFill>
                  <a:schemeClr val="tx1">
                    <a:lumMod val="85000"/>
                    <a:lumOff val="15000"/>
                  </a:schemeClr>
                </a:solidFill>
                <a:latin typeface="Capital Group Sans" panose="02000503000000020004" pitchFamily="2" charset="0"/>
                <a:ea typeface="Capital Group Sans" charset="0"/>
                <a:cs typeface="Capital Group Sans" charset="0"/>
              </a:rPr>
              <a:t>  annual gift tax exclusion are greater than the contributor’s lifetime gift tax exemption of $15,000,000 for 2026. </a:t>
            </a:r>
          </a:p>
          <a:p>
            <a:pPr algn="l">
              <a:lnSpc>
                <a:spcPct val="80000"/>
              </a:lnSpc>
              <a:spcAft>
                <a:spcPts val="600"/>
              </a:spcAft>
            </a:pPr>
            <a:r>
              <a:rPr lang="en-US" sz="1000" baseline="30000" dirty="0">
                <a:solidFill>
                  <a:schemeClr val="tx1">
                    <a:lumMod val="85000"/>
                    <a:lumOff val="15000"/>
                  </a:schemeClr>
                </a:solidFill>
                <a:latin typeface="Capital Group Sans" panose="02000503000000020004" pitchFamily="2" charset="0"/>
                <a:ea typeface="Capital Group Sans" charset="0"/>
                <a:cs typeface="Capital Group Sans" charset="0"/>
              </a:rPr>
              <a:t>†</a:t>
            </a:r>
            <a:r>
              <a:rPr lang="en-US" sz="1000" dirty="0" err="1">
                <a:solidFill>
                  <a:schemeClr val="tx1">
                    <a:lumMod val="85000"/>
                    <a:lumOff val="15000"/>
                  </a:schemeClr>
                </a:solidFill>
                <a:latin typeface="Capital Group Sans" panose="02000503000000020004" pitchFamily="2" charset="0"/>
                <a:ea typeface="Capital Group Sans" charset="0"/>
                <a:cs typeface="Capital Group Sans" charset="0"/>
              </a:rPr>
              <a:t>CollegeAmerica’s</a:t>
            </a:r>
            <a:r>
              <a:rPr lang="en-US" sz="1000" dirty="0">
                <a:solidFill>
                  <a:schemeClr val="tx1">
                    <a:lumMod val="85000"/>
                    <a:lumOff val="15000"/>
                  </a:schemeClr>
                </a:solidFill>
                <a:latin typeface="Capital Group Sans" panose="02000503000000020004" pitchFamily="2" charset="0"/>
                <a:ea typeface="Capital Group Sans" charset="0"/>
                <a:cs typeface="Capital Group Sans" charset="0"/>
              </a:rPr>
              <a:t> contribution limit allows clients to invest until the account’s balance (including earnings) reaches $675,000. </a:t>
            </a:r>
          </a:p>
        </p:txBody>
      </p:sp>
      <p:sp>
        <p:nvSpPr>
          <p:cNvPr id="4" name="TextBox 3">
            <a:extLst>
              <a:ext uri="{FF2B5EF4-FFF2-40B4-BE49-F238E27FC236}">
                <a16:creationId xmlns:a16="http://schemas.microsoft.com/office/drawing/2014/main" id="{D77FDB5D-750D-05C6-23DB-9C9BEE55A399}"/>
              </a:ext>
              <a:ext uri="{C183D7F6-B498-43B3-948B-1728B52AA6E4}">
                <adec:decorative xmlns:adec="http://schemas.microsoft.com/office/drawing/2017/decorative" val="0"/>
              </a:ext>
            </a:extLst>
          </p:cNvPr>
          <p:cNvSpPr txBox="1"/>
          <p:nvPr/>
        </p:nvSpPr>
        <p:spPr>
          <a:xfrm>
            <a:off x="598562" y="5863593"/>
            <a:ext cx="11021143" cy="461665"/>
          </a:xfrm>
          <a:prstGeom prst="rect">
            <a:avLst/>
          </a:prstGeom>
          <a:ln w="12700">
            <a:miter lim="400000"/>
          </a:ln>
        </p:spPr>
        <p:txBody>
          <a:bodyPr wrap="square" lIns="0" tIns="0" rIns="0" bIns="0" rtlCol="0">
            <a:spAutoFit/>
          </a:bodyPr>
          <a:lstStyle/>
          <a:p>
            <a:pPr algn="l">
              <a:spcAft>
                <a:spcPts val="600"/>
              </a:spcAft>
            </a:pPr>
            <a:r>
              <a:rPr lang="en-US" sz="1000" dirty="0">
                <a:solidFill>
                  <a:schemeClr val="tx1">
                    <a:lumMod val="75000"/>
                    <a:lumOff val="25000"/>
                  </a:schemeClr>
                </a:solidFill>
                <a:latin typeface="Capital Group Sans" panose="02000503000000020004" pitchFamily="2" charset="0"/>
                <a:ea typeface="Capital Group Sans" charset="0"/>
                <a:cs typeface="Capital Group Sans" charset="0"/>
              </a:rPr>
              <a:t>This hypothetical example is for illustrative purposes only and in no way represents a specific investment. Investors should consult with their legal or tax advisor. Important: The IRS has questioned whether favorable transfer tax treatment is available if contributions to a 529 account are intended for purposes other than qualified education expenses of the designated beneficiary.</a:t>
            </a:r>
          </a:p>
        </p:txBody>
      </p:sp>
    </p:spTree>
    <p:extLst>
      <p:ext uri="{BB962C8B-B14F-4D97-AF65-F5344CB8AC3E}">
        <p14:creationId xmlns:p14="http://schemas.microsoft.com/office/powerpoint/2010/main" val="1051541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E4CBE63-387C-144C-B0F9-DC8029E4985B}"/>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1" y="0"/>
            <a:ext cx="12355033" cy="6949706"/>
          </a:xfrm>
          <a:prstGeom prst="rect">
            <a:avLst/>
          </a:prstGeom>
        </p:spPr>
      </p:pic>
      <p:sp>
        <p:nvSpPr>
          <p:cNvPr id="879" name="Section divider"/>
          <p:cNvSpPr txBox="1">
            <a:spLocks noGrp="1"/>
          </p:cNvSpPr>
          <p:nvPr>
            <p:ph type="title"/>
          </p:nvPr>
        </p:nvSpPr>
        <p:spPr>
          <a:xfrm>
            <a:off x="795125" y="1150145"/>
            <a:ext cx="7270442" cy="4527442"/>
          </a:xfrm>
        </p:spPr>
        <p:txBody>
          <a:bodyPr/>
          <a:lstStyle/>
          <a:p>
            <a:r>
              <a:rPr lang="en-US" sz="5400" b="1" spc="-150" dirty="0">
                <a:solidFill>
                  <a:schemeClr val="bg2"/>
                </a:solidFill>
              </a:rPr>
              <a:t>Round out a comprehensive financial wellness plan</a:t>
            </a:r>
          </a:p>
        </p:txBody>
      </p:sp>
      <p:sp>
        <p:nvSpPr>
          <p:cNvPr id="880" name="Slide Number">
            <a:extLst>
              <a:ext uri="{C183D7F6-B498-43B3-948B-1728B52AA6E4}">
                <adec:decorative xmlns:adec="http://schemas.microsoft.com/office/drawing/2017/decorative" val="1"/>
              </a:ext>
            </a:extLst>
          </p:cNvPr>
          <p:cNvSpPr txBox="1">
            <a:spLocks noGrp="1"/>
          </p:cNvSpPr>
          <p:nvPr>
            <p:ph type="sldNum" sz="quarter" idx="2"/>
          </p:nvPr>
        </p:nvSpPr>
        <p:spPr/>
        <p:txBody>
          <a:bodyPr/>
          <a:lstStyle/>
          <a:p>
            <a:fld id="{86CB4B4D-7CA3-9044-876B-883B54F8677D}" type="slidenum">
              <a:rPr lang="en-US" smtClean="0">
                <a:solidFill>
                  <a:srgbClr val="7D726D"/>
                </a:solidFill>
              </a:rPr>
              <a:pPr/>
              <a:t>15</a:t>
            </a:fld>
            <a:endParaRPr lang="en-US" dirty="0">
              <a:solidFill>
                <a:srgbClr val="7D726D"/>
              </a:solidFill>
            </a:endParaRPr>
          </a:p>
        </p:txBody>
      </p:sp>
      <p:sp>
        <p:nvSpPr>
          <p:cNvPr id="10" name="© The Capital Group Companies, Inc.">
            <a:extLst>
              <a:ext uri="{C183D7F6-B498-43B3-948B-1728B52AA6E4}">
                <adec:decorative xmlns:adec="http://schemas.microsoft.com/office/drawing/2017/decorative" val="1"/>
              </a:ext>
            </a:extLst>
          </p:cNvPr>
          <p:cNvSpPr txBox="1"/>
          <p:nvPr/>
        </p:nvSpPr>
        <p:spPr>
          <a:xfrm>
            <a:off x="566928" y="6400710"/>
            <a:ext cx="2063065" cy="122982"/>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chemeClr val="tx1"/>
                </a:solidFill>
                <a:latin typeface="Capital Group Sans" panose="02000503000000020004" pitchFamily="2" charset="0"/>
              </a:rPr>
              <a:t>© 2026 Capital Group. All rights reserved.</a:t>
            </a:r>
            <a:endParaRPr sz="800" dirty="0">
              <a:solidFill>
                <a:schemeClr val="tx1"/>
              </a:solidFill>
              <a:latin typeface="Capital Group Sans" panose="02000503000000020004" pitchFamily="2" charset="0"/>
            </a:endParaRPr>
          </a:p>
        </p:txBody>
      </p:sp>
      <p:graphicFrame>
        <p:nvGraphicFramePr>
          <p:cNvPr id="4" name="Object 3">
            <a:extLst>
              <a:ext uri="{FF2B5EF4-FFF2-40B4-BE49-F238E27FC236}">
                <a16:creationId xmlns:a16="http://schemas.microsoft.com/office/drawing/2014/main" id="{F2FDC5F4-6480-4E58-861C-2A5048D884CA}"/>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4236641937"/>
              </p:ext>
            </p:extLst>
          </p:nvPr>
        </p:nvGraphicFramePr>
        <p:xfrm>
          <a:off x="8065567" y="5729167"/>
          <a:ext cx="529793" cy="249776"/>
        </p:xfrm>
        <a:graphic>
          <a:graphicData uri="http://schemas.openxmlformats.org/presentationml/2006/ole">
            <mc:AlternateContent xmlns:mc="http://schemas.openxmlformats.org/markup-compatibility/2006">
              <mc:Choice xmlns:v="urn:schemas-microsoft-com:vml" Requires="v">
                <p:oleObj r:id="rId4" imgW="750240" imgH="354240" progId="">
                  <p:embed/>
                </p:oleObj>
              </mc:Choice>
              <mc:Fallback>
                <p:oleObj r:id="rId4" imgW="750240" imgH="354240" progId="">
                  <p:embed/>
                  <p:pic>
                    <p:nvPicPr>
                      <p:cNvPr id="4" name="Object 3">
                        <a:extLst>
                          <a:ext uri="{FF2B5EF4-FFF2-40B4-BE49-F238E27FC236}">
                            <a16:creationId xmlns:a16="http://schemas.microsoft.com/office/drawing/2014/main" id="{F2FDC5F4-6480-4E58-861C-2A5048D884CA}"/>
                          </a:ext>
                          <a:ext uri="{C183D7F6-B498-43B3-948B-1728B52AA6E4}">
                            <adec:decorative xmlns:adec="http://schemas.microsoft.com/office/drawing/2017/decorative" val="1"/>
                          </a:ext>
                        </a:extLst>
                      </p:cNvPr>
                      <p:cNvPicPr/>
                      <p:nvPr/>
                    </p:nvPicPr>
                    <p:blipFill>
                      <a:blip r:embed="rId5"/>
                      <a:stretch>
                        <a:fillRect/>
                      </a:stretch>
                    </p:blipFill>
                    <p:spPr>
                      <a:xfrm>
                        <a:off x="8065567" y="5729167"/>
                        <a:ext cx="529793" cy="249776"/>
                      </a:xfrm>
                      <a:prstGeom prst="rect">
                        <a:avLst/>
                      </a:prstGeom>
                    </p:spPr>
                  </p:pic>
                </p:oleObj>
              </mc:Fallback>
            </mc:AlternateContent>
          </a:graphicData>
        </a:graphic>
      </p:graphicFrame>
    </p:spTree>
    <p:extLst>
      <p:ext uri="{BB962C8B-B14F-4D97-AF65-F5344CB8AC3E}">
        <p14:creationId xmlns:p14="http://schemas.microsoft.com/office/powerpoint/2010/main" val="1703069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9"/>
                                        </p:tgtEl>
                                        <p:attrNameLst>
                                          <p:attrName>style.visibility</p:attrName>
                                        </p:attrNameLst>
                                      </p:cBhvr>
                                      <p:to>
                                        <p:strVal val="visible"/>
                                      </p:to>
                                    </p:set>
                                    <p:animEffect transition="in" filter="fade">
                                      <p:cBhvr>
                                        <p:cTn id="7" dur="500"/>
                                        <p:tgtEl>
                                          <p:spTgt spid="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3C01A25-5974-4DB5-B916-DF1CE450C123}"/>
              </a:ext>
              <a:ext uri="{C183D7F6-B498-43B3-948B-1728B52AA6E4}">
                <adec:decorative xmlns:adec="http://schemas.microsoft.com/office/drawing/2017/decorative" val="1"/>
              </a:ext>
            </a:extLst>
          </p:cNvPr>
          <p:cNvSpPr/>
          <p:nvPr/>
        </p:nvSpPr>
        <p:spPr>
          <a:xfrm>
            <a:off x="8132064" y="0"/>
            <a:ext cx="4059936" cy="6883658"/>
          </a:xfrm>
          <a:prstGeom prst="rect">
            <a:avLst/>
          </a:prstGeom>
          <a:solidFill>
            <a:schemeClr val="bg2"/>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b="1" kern="0" dirty="0">
              <a:solidFill>
                <a:srgbClr val="FFFFFF"/>
              </a:solidFill>
              <a:latin typeface="Capital Group Sans" panose="02000503000000020004" pitchFamily="2" charset="0"/>
              <a:cs typeface="Capital Group Sans"/>
            </a:endParaRPr>
          </a:p>
        </p:txBody>
      </p:sp>
      <p:sp>
        <p:nvSpPr>
          <p:cNvPr id="17" name="Title 1">
            <a:extLst>
              <a:ext uri="{FF2B5EF4-FFF2-40B4-BE49-F238E27FC236}">
                <a16:creationId xmlns:a16="http://schemas.microsoft.com/office/drawing/2014/main" id="{21FB0AB1-95C9-4274-8A49-FC7C2534CA5A}"/>
              </a:ext>
            </a:extLst>
          </p:cNvPr>
          <p:cNvSpPr>
            <a:spLocks noGrp="1"/>
          </p:cNvSpPr>
          <p:nvPr>
            <p:ph type="title"/>
          </p:nvPr>
        </p:nvSpPr>
        <p:spPr>
          <a:xfrm>
            <a:off x="571498" y="0"/>
            <a:ext cx="11048207" cy="822960"/>
          </a:xfrm>
        </p:spPr>
        <p:txBody>
          <a:bodyPr/>
          <a:lstStyle/>
          <a:p>
            <a:r>
              <a:rPr lang="en-US" b="1" dirty="0"/>
              <a:t>Start with a </a:t>
            </a:r>
            <a:r>
              <a:rPr lang="en-US" b="1" dirty="0" err="1"/>
              <a:t>CollegeAmerica</a:t>
            </a:r>
            <a:r>
              <a:rPr lang="en-US" b="1" dirty="0"/>
              <a:t> 529</a:t>
            </a:r>
          </a:p>
        </p:txBody>
      </p:sp>
      <p:sp>
        <p:nvSpPr>
          <p:cNvPr id="19" name="Text Placeholder 3">
            <a:extLst>
              <a:ext uri="{FF2B5EF4-FFF2-40B4-BE49-F238E27FC236}">
                <a16:creationId xmlns:a16="http://schemas.microsoft.com/office/drawing/2014/main" id="{B2F4C327-9817-47E5-B055-59DC68F1BE33}"/>
              </a:ext>
            </a:extLst>
          </p:cNvPr>
          <p:cNvSpPr txBox="1">
            <a:spLocks/>
          </p:cNvSpPr>
          <p:nvPr/>
        </p:nvSpPr>
        <p:spPr>
          <a:xfrm>
            <a:off x="571497" y="914400"/>
            <a:ext cx="11048941" cy="66751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0" i="0" u="none" strike="noStrike" cap="none" spc="0" baseline="0" smtClean="0">
                <a:ln>
                  <a:noFill/>
                </a:ln>
                <a:solidFill>
                  <a:schemeClr val="accent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dirty="0">
                <a:solidFill>
                  <a:schemeClr val="tx1">
                    <a:lumMod val="75000"/>
                    <a:lumOff val="25000"/>
                  </a:schemeClr>
                </a:solidFill>
                <a:latin typeface="Capital Group Sans" panose="02000503000000020004" pitchFamily="2" charset="0"/>
              </a:rPr>
              <a:t>The </a:t>
            </a:r>
            <a:r>
              <a:rPr lang="en-US" dirty="0" err="1">
                <a:solidFill>
                  <a:schemeClr val="tx1">
                    <a:lumMod val="75000"/>
                    <a:lumOff val="25000"/>
                  </a:schemeClr>
                </a:solidFill>
                <a:latin typeface="Capital Group Sans" panose="02000503000000020004" pitchFamily="2" charset="0"/>
              </a:rPr>
              <a:t>CollegeAmerica</a:t>
            </a:r>
            <a:r>
              <a:rPr lang="en-US" dirty="0">
                <a:solidFill>
                  <a:schemeClr val="tx1">
                    <a:lumMod val="75000"/>
                    <a:lumOff val="25000"/>
                  </a:schemeClr>
                </a:solidFill>
                <a:latin typeface="Capital Group Sans" panose="02000503000000020004" pitchFamily="2" charset="0"/>
              </a:rPr>
              <a:t> advantage</a:t>
            </a:r>
          </a:p>
        </p:txBody>
      </p:sp>
      <p:sp>
        <p:nvSpPr>
          <p:cNvPr id="21" name="Text Placeholder 8">
            <a:extLst>
              <a:ext uri="{FF2B5EF4-FFF2-40B4-BE49-F238E27FC236}">
                <a16:creationId xmlns:a16="http://schemas.microsoft.com/office/drawing/2014/main" id="{BB6643BA-FBA5-40A3-A946-8E0ED038972C}"/>
              </a:ext>
            </a:extLst>
          </p:cNvPr>
          <p:cNvSpPr txBox="1">
            <a:spLocks/>
          </p:cNvSpPr>
          <p:nvPr/>
        </p:nvSpPr>
        <p:spPr>
          <a:xfrm>
            <a:off x="571500" y="1581912"/>
            <a:ext cx="6014829" cy="2832244"/>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marL="228600" marR="0" indent="-228600" algn="l" defTabSz="228600" rtl="0" eaLnBrk="1" latinLnBrk="0" hangingPunct="1">
              <a:lnSpc>
                <a:spcPct val="100000"/>
              </a:lnSpc>
              <a:spcBef>
                <a:spcPts val="0"/>
              </a:spcBef>
              <a:spcAft>
                <a:spcPts val="1800"/>
              </a:spcAft>
              <a:buClrTx/>
              <a:buSzTx/>
              <a:buFont typeface="Capital Group Sans" panose="020B0803020202020204" pitchFamily="34" charset="0"/>
              <a:buChar char="•"/>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685800" marR="0" indent="-228600" algn="l" defTabSz="228600" rtl="0" eaLnBrk="1" latinLnBrk="0" hangingPunct="1">
              <a:lnSpc>
                <a:spcPct val="100000"/>
              </a:lnSpc>
              <a:spcBef>
                <a:spcPts val="0"/>
              </a:spcBef>
              <a:spcAft>
                <a:spcPts val="1800"/>
              </a:spcAft>
              <a:buClrTx/>
              <a:buSzTx/>
              <a:buFont typeface="Capital Group Sans" panose="020B0604020202020204" pitchFamily="34" charset="0"/>
              <a:buChar char="–"/>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855663" marR="0" indent="-169863" algn="l" defTabSz="228600" rtl="0" eaLnBrk="1" latinLnBrk="0" hangingPunct="1">
              <a:lnSpc>
                <a:spcPct val="100000"/>
              </a:lnSpc>
              <a:spcBef>
                <a:spcPts val="0"/>
              </a:spcBef>
              <a:spcAft>
                <a:spcPts val="1800"/>
              </a:spcAft>
              <a:buClrTx/>
              <a:buSzTx/>
              <a:buFont typeface="Capital Group Sans" panose="020B0604020202020204" pitchFamily="34" charset="0"/>
              <a:buChar char="•"/>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Aft>
                <a:spcPts val="1000"/>
              </a:spcAft>
            </a:pPr>
            <a:r>
              <a:rPr lang="en-US" sz="1800" dirty="0">
                <a:latin typeface="Capital Group Sans" panose="02000503000000020004" pitchFamily="2" charset="0"/>
              </a:rPr>
              <a:t>The country’s largest 529 college savings plan</a:t>
            </a:r>
            <a:r>
              <a:rPr lang="en-US" sz="1400" baseline="30000" dirty="0">
                <a:latin typeface="Capital Group Sans" panose="02000503000000020004" pitchFamily="2" charset="0"/>
                <a:cs typeface="Capital Group Sans" panose="020B0604020202020204" pitchFamily="34" charset="0"/>
              </a:rPr>
              <a:t>*</a:t>
            </a:r>
          </a:p>
          <a:p>
            <a:pPr>
              <a:spcAft>
                <a:spcPts val="1000"/>
              </a:spcAft>
            </a:pPr>
            <a:r>
              <a:rPr lang="en-US" sz="1800" dirty="0">
                <a:latin typeface="Capital Group Sans" panose="02000503000000020004" pitchFamily="2" charset="0"/>
              </a:rPr>
              <a:t>Among Morningstar’s highly rated advisor-sold </a:t>
            </a:r>
            <a:br>
              <a:rPr lang="en-US" sz="1800" dirty="0">
                <a:latin typeface="Capital Group Sans" panose="02000503000000020004" pitchFamily="2" charset="0"/>
              </a:rPr>
            </a:br>
            <a:r>
              <a:rPr lang="en-US" sz="1800" dirty="0">
                <a:latin typeface="Capital Group Sans" panose="02000503000000020004" pitchFamily="2" charset="0"/>
              </a:rPr>
              <a:t>529 college savings plans since 2004</a:t>
            </a:r>
            <a:r>
              <a:rPr lang="en-US" sz="1400" baseline="50000" dirty="0">
                <a:latin typeface="Capital Group Sans" panose="02000503000000020004" pitchFamily="2" charset="0"/>
                <a:cs typeface="Capital Group Sans" panose="020B0604020202020204" pitchFamily="34" charset="0"/>
              </a:rPr>
              <a:t>†</a:t>
            </a:r>
            <a:r>
              <a:rPr lang="en-US" sz="1800" dirty="0">
                <a:latin typeface="Capital Group Sans" panose="02000503000000020004" pitchFamily="2" charset="0"/>
              </a:rPr>
              <a:t> </a:t>
            </a:r>
          </a:p>
          <a:p>
            <a:pPr>
              <a:spcAft>
                <a:spcPts val="1000"/>
              </a:spcAft>
            </a:pPr>
            <a:r>
              <a:rPr lang="en-US" sz="1800" dirty="0">
                <a:latin typeface="Capital Group Sans" panose="02000503000000020004" pitchFamily="2" charset="0"/>
              </a:rPr>
              <a:t>Low operating expenses</a:t>
            </a:r>
            <a:r>
              <a:rPr lang="en-US" sz="1400" baseline="50000" dirty="0">
                <a:latin typeface="Capital Group Sans" panose="02000503000000020004" pitchFamily="2" charset="0"/>
                <a:cs typeface="Capital Group Sans" panose="020B0604020202020204" pitchFamily="34" charset="0"/>
              </a:rPr>
              <a:t>‡</a:t>
            </a:r>
          </a:p>
          <a:p>
            <a:pPr>
              <a:spcAft>
                <a:spcPts val="1000"/>
              </a:spcAft>
            </a:pPr>
            <a:r>
              <a:rPr lang="en-US" sz="1800" dirty="0">
                <a:latin typeface="Capital Group Sans" panose="02000503000000020004" pitchFamily="2" charset="0"/>
              </a:rPr>
              <a:t>Access to Capital Group resources</a:t>
            </a:r>
          </a:p>
          <a:p>
            <a:pPr>
              <a:spcAft>
                <a:spcPts val="1000"/>
              </a:spcAft>
            </a:pPr>
            <a:r>
              <a:rPr lang="en-US" sz="1800" dirty="0">
                <a:latin typeface="Capital Group Sans" panose="02000503000000020004" pitchFamily="2" charset="0"/>
              </a:rPr>
              <a:t>Diverse investment options</a:t>
            </a:r>
          </a:p>
          <a:p>
            <a:r>
              <a:rPr lang="en-US" sz="1800" dirty="0">
                <a:latin typeface="Capital Group Sans" panose="02000503000000020004" pitchFamily="2" charset="0"/>
              </a:rPr>
              <a:t>Low start-up amounts</a:t>
            </a:r>
          </a:p>
        </p:txBody>
      </p:sp>
      <p:sp>
        <p:nvSpPr>
          <p:cNvPr id="2" name="Footer Placeholder 2">
            <a:extLst>
              <a:ext uri="{FF2B5EF4-FFF2-40B4-BE49-F238E27FC236}">
                <a16:creationId xmlns:a16="http://schemas.microsoft.com/office/drawing/2014/main" id="{B76AEF6C-43F5-704F-67D0-93920EF1FEBE}"/>
              </a:ext>
            </a:extLst>
          </p:cNvPr>
          <p:cNvSpPr txBox="1">
            <a:spLocks/>
          </p:cNvSpPr>
          <p:nvPr/>
        </p:nvSpPr>
        <p:spPr>
          <a:xfrm>
            <a:off x="571499" y="4160520"/>
            <a:ext cx="7005830" cy="2087881"/>
          </a:xfrm>
          <a:prstGeom prst="rect">
            <a:avLst/>
          </a:prstGeom>
        </p:spPr>
        <p:txBody>
          <a:bodyPr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300"/>
              </a:spcAft>
              <a:buClrTx/>
              <a:buSzTx/>
              <a:buFontTx/>
              <a:buNone/>
              <a:tabLst/>
              <a:defRPr kumimoji="0" lang="en-US" sz="800" b="0" i="0" u="none" strike="noStrike" cap="none" spc="0" normalizeH="0" baseline="0">
                <a:ln>
                  <a:noFill/>
                </a:ln>
                <a:solidFill>
                  <a:schemeClr val="accent5"/>
                </a:solidFill>
                <a:effectLst/>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Regular"/>
                <a:ea typeface="Capital Group Sans Regular"/>
                <a:cs typeface="Capital Group Sans Regular"/>
                <a:sym typeface="Capital Group Sans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Regular"/>
                <a:ea typeface="Capital Group Sans Regular"/>
                <a:cs typeface="Capital Group Sans Regular"/>
                <a:sym typeface="Capital Group Sans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Regular"/>
                <a:ea typeface="Capital Group Sans Regular"/>
                <a:cs typeface="Capital Group Sans Regular"/>
                <a:sym typeface="Capital Group Sans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Regular"/>
                <a:ea typeface="Capital Group Sans Regular"/>
                <a:cs typeface="Capital Group Sans Regular"/>
                <a:sym typeface="Capital Group Sans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Regular"/>
                <a:ea typeface="Capital Group Sans Regular"/>
                <a:cs typeface="Capital Group Sans Regular"/>
                <a:sym typeface="Capital Group Sans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Regular"/>
                <a:ea typeface="Capital Group Sans Regular"/>
                <a:cs typeface="Capital Group Sans Regular"/>
                <a:sym typeface="Capital Group Sans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Regular"/>
                <a:ea typeface="Capital Group Sans Regular"/>
                <a:cs typeface="Capital Group Sans Regular"/>
                <a:sym typeface="Capital Group Sans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Regular"/>
                <a:ea typeface="Capital Group Sans Regular"/>
                <a:cs typeface="Capital Group Sans Regular"/>
                <a:sym typeface="Capital Group Sans Regular"/>
              </a:defRPr>
            </a:lvl9pPr>
          </a:lstStyle>
          <a:p>
            <a:pPr hangingPunct="1"/>
            <a:endParaRPr lang="en-US" sz="1000" baseline="30000" dirty="0">
              <a:solidFill>
                <a:schemeClr val="tx1">
                  <a:lumMod val="85000"/>
                  <a:lumOff val="15000"/>
                </a:schemeClr>
              </a:solidFill>
              <a:latin typeface="Capital Group Sans" panose="02000503000000020004" pitchFamily="2" charset="0"/>
            </a:endParaRPr>
          </a:p>
          <a:p>
            <a:pPr hangingPunct="1">
              <a:spcAft>
                <a:spcPts val="200"/>
              </a:spcAft>
            </a:pPr>
            <a:r>
              <a:rPr lang="en-US" sz="1000" dirty="0">
                <a:solidFill>
                  <a:schemeClr val="tx1">
                    <a:lumMod val="85000"/>
                    <a:lumOff val="15000"/>
                  </a:schemeClr>
                </a:solidFill>
                <a:latin typeface="Capital Group Sans" panose="02000503000000020004" pitchFamily="2" charset="0"/>
              </a:rPr>
              <a:t>Footnotes/Important information:</a:t>
            </a:r>
          </a:p>
          <a:p>
            <a:pPr hangingPunct="1"/>
            <a:r>
              <a:rPr lang="en-US" altLang="en-US" sz="1000" baseline="30000" dirty="0">
                <a:solidFill>
                  <a:schemeClr val="tx1">
                    <a:lumMod val="85000"/>
                    <a:lumOff val="15000"/>
                  </a:schemeClr>
                </a:solidFill>
                <a:latin typeface="Capital Group Sans" panose="02000503000000020004" pitchFamily="2" charset="0"/>
                <a:ea typeface="Capital Group Sans" charset="0"/>
                <a:cs typeface="Capital Group Sans" charset="0"/>
              </a:rPr>
              <a:t>*</a:t>
            </a:r>
            <a:r>
              <a:rPr lang="en-US" sz="1000" b="0" i="0" dirty="0">
                <a:solidFill>
                  <a:schemeClr val="tx1">
                    <a:lumMod val="85000"/>
                    <a:lumOff val="15000"/>
                  </a:schemeClr>
                </a:solidFill>
                <a:effectLst/>
                <a:latin typeface="Capital Group Sans" panose="02000503000000020004" pitchFamily="2" charset="0"/>
              </a:rPr>
              <a:t>Largest by assets, according to the </a:t>
            </a:r>
            <a:r>
              <a:rPr lang="en-US" sz="1000" b="0" i="1" dirty="0">
                <a:solidFill>
                  <a:schemeClr val="tx1">
                    <a:lumMod val="85000"/>
                    <a:lumOff val="15000"/>
                  </a:schemeClr>
                </a:solidFill>
                <a:effectLst/>
                <a:latin typeface="Capital Group Sans" panose="02000503000000020004" pitchFamily="2" charset="0"/>
              </a:rPr>
              <a:t>529 Quarterly Data Update, Fourth Quarter 2025 </a:t>
            </a:r>
            <a:r>
              <a:rPr lang="en-US" sz="1000" b="0" i="0" dirty="0">
                <a:solidFill>
                  <a:schemeClr val="tx1">
                    <a:lumMod val="85000"/>
                    <a:lumOff val="15000"/>
                  </a:schemeClr>
                </a:solidFill>
                <a:effectLst/>
                <a:latin typeface="Capital Group Sans" panose="02000503000000020004" pitchFamily="2" charset="0"/>
              </a:rPr>
              <a:t>from ISS Market Intelligence.  </a:t>
            </a:r>
            <a:br>
              <a:rPr lang="en-US" sz="1000" b="0" i="0" dirty="0">
                <a:solidFill>
                  <a:schemeClr val="tx1">
                    <a:lumMod val="85000"/>
                    <a:lumOff val="15000"/>
                  </a:schemeClr>
                </a:solidFill>
                <a:effectLst/>
                <a:latin typeface="Capital Group Sans" panose="02000503000000020004" pitchFamily="2" charset="0"/>
              </a:rPr>
            </a:br>
            <a:r>
              <a:rPr lang="en-US" sz="1000" b="0" i="0" dirty="0">
                <a:solidFill>
                  <a:schemeClr val="tx1">
                    <a:lumMod val="85000"/>
                    <a:lumOff val="15000"/>
                  </a:schemeClr>
                </a:solidFill>
                <a:effectLst/>
                <a:latin typeface="Capital Group Sans" panose="02000503000000020004" pitchFamily="2" charset="0"/>
              </a:rPr>
              <a:t> As of December 31, 2025, </a:t>
            </a:r>
            <a:r>
              <a:rPr lang="en-US" sz="1000" b="0" i="0" dirty="0" err="1">
                <a:solidFill>
                  <a:schemeClr val="tx1">
                    <a:lumMod val="85000"/>
                    <a:lumOff val="15000"/>
                  </a:schemeClr>
                </a:solidFill>
                <a:effectLst/>
                <a:latin typeface="Capital Group Sans" panose="02000503000000020004" pitchFamily="2" charset="0"/>
              </a:rPr>
              <a:t>CollegeAmerica’s</a:t>
            </a:r>
            <a:r>
              <a:rPr lang="en-US" sz="1000" b="0" i="0" dirty="0">
                <a:solidFill>
                  <a:schemeClr val="tx1">
                    <a:lumMod val="85000"/>
                    <a:lumOff val="15000"/>
                  </a:schemeClr>
                </a:solidFill>
                <a:effectLst/>
                <a:latin typeface="Capital Group Sans" panose="02000503000000020004" pitchFamily="2" charset="0"/>
              </a:rPr>
              <a:t> assets under management (AUM) was $109.0 billion. </a:t>
            </a:r>
          </a:p>
          <a:p>
            <a:pPr hangingPunct="1"/>
            <a:r>
              <a:rPr lang="en-US" sz="1000" baseline="30000" dirty="0">
                <a:solidFill>
                  <a:schemeClr val="tx1">
                    <a:lumMod val="85000"/>
                    <a:lumOff val="15000"/>
                  </a:schemeClr>
                </a:solidFill>
                <a:latin typeface="Capital Group Sans" panose="02000503000000020004" pitchFamily="2" charset="0"/>
              </a:rPr>
              <a:t>†</a:t>
            </a:r>
            <a:r>
              <a:rPr lang="en-US" sz="1000" b="0" i="0" dirty="0">
                <a:solidFill>
                  <a:schemeClr val="tx1">
                    <a:lumMod val="85000"/>
                    <a:lumOff val="15000"/>
                  </a:schemeClr>
                </a:solidFill>
                <a:effectLst/>
                <a:latin typeface="Capital Group Sans" panose="02000503000000020004" pitchFamily="2" charset="0"/>
              </a:rPr>
              <a:t>Source: Morningstar, as of November 10, 2025. Ratings are based on the following criteria: process, people, parent   </a:t>
            </a:r>
            <a:br>
              <a:rPr lang="en-US" sz="1000" b="0" i="0" dirty="0">
                <a:solidFill>
                  <a:schemeClr val="tx1">
                    <a:lumMod val="85000"/>
                    <a:lumOff val="15000"/>
                  </a:schemeClr>
                </a:solidFill>
                <a:effectLst/>
                <a:latin typeface="Capital Group Sans" panose="02000503000000020004" pitchFamily="2" charset="0"/>
              </a:rPr>
            </a:br>
            <a:r>
              <a:rPr lang="en-US" sz="1000" b="0" i="0" dirty="0">
                <a:solidFill>
                  <a:schemeClr val="tx1">
                    <a:lumMod val="85000"/>
                    <a:lumOff val="15000"/>
                  </a:schemeClr>
                </a:solidFill>
                <a:effectLst/>
                <a:latin typeface="Capital Group Sans" panose="02000503000000020004" pitchFamily="2" charset="0"/>
              </a:rPr>
              <a:t> and price. Prior to 2020, the ratings’ criteria were process, people, parent, price and performance. </a:t>
            </a:r>
          </a:p>
          <a:p>
            <a:pPr hangingPunct="1"/>
            <a:r>
              <a:rPr lang="en-US" sz="1000" baseline="30000" dirty="0">
                <a:solidFill>
                  <a:schemeClr val="tx1">
                    <a:lumMod val="85000"/>
                    <a:lumOff val="15000"/>
                  </a:schemeClr>
                </a:solidFill>
                <a:latin typeface="Capital Group Sans" panose="02000503000000020004" pitchFamily="2" charset="0"/>
              </a:rPr>
              <a:t>‡</a:t>
            </a:r>
            <a:r>
              <a:rPr lang="en-US" sz="1000" b="0" i="1" dirty="0">
                <a:solidFill>
                  <a:schemeClr val="tx1">
                    <a:lumMod val="85000"/>
                    <a:lumOff val="15000"/>
                  </a:schemeClr>
                </a:solidFill>
                <a:effectLst/>
                <a:latin typeface="Capital Group Sans" panose="02000503000000020004" pitchFamily="2" charset="0"/>
              </a:rPr>
              <a:t>529 College Savings Quarterly Fee Analysis, Fourth Quarter 2025 </a:t>
            </a:r>
            <a:r>
              <a:rPr lang="en-US" sz="1000" b="0" i="0" dirty="0">
                <a:solidFill>
                  <a:schemeClr val="tx1">
                    <a:lumMod val="85000"/>
                    <a:lumOff val="15000"/>
                  </a:schemeClr>
                </a:solidFill>
                <a:effectLst/>
                <a:latin typeface="Capital Group Sans" panose="02000503000000020004" pitchFamily="2" charset="0"/>
              </a:rPr>
              <a:t>from ISS Market Intelligence. </a:t>
            </a:r>
            <a:r>
              <a:rPr lang="en-US" sz="1000" b="0" i="0" dirty="0" err="1">
                <a:solidFill>
                  <a:schemeClr val="tx1">
                    <a:lumMod val="85000"/>
                    <a:lumOff val="15000"/>
                  </a:schemeClr>
                </a:solidFill>
                <a:effectLst/>
                <a:latin typeface="Capital Group Sans" panose="02000503000000020004" pitchFamily="2" charset="0"/>
              </a:rPr>
              <a:t>CollegeAmerica’s</a:t>
            </a:r>
            <a:r>
              <a:rPr lang="en-US" sz="1000" b="0" i="0" dirty="0">
                <a:solidFill>
                  <a:schemeClr val="tx1">
                    <a:lumMod val="85000"/>
                    <a:lumOff val="15000"/>
                  </a:schemeClr>
                </a:solidFill>
                <a:effectLst/>
                <a:latin typeface="Capital Group Sans" panose="02000503000000020004" pitchFamily="2" charset="0"/>
              </a:rPr>
              <a:t> </a:t>
            </a:r>
            <a:br>
              <a:rPr lang="en-US" sz="1000" b="0" i="0" dirty="0">
                <a:solidFill>
                  <a:schemeClr val="tx1">
                    <a:lumMod val="85000"/>
                    <a:lumOff val="15000"/>
                  </a:schemeClr>
                </a:solidFill>
                <a:effectLst/>
                <a:latin typeface="Capital Group Sans" panose="02000503000000020004" pitchFamily="2" charset="0"/>
              </a:rPr>
            </a:br>
            <a:r>
              <a:rPr lang="en-US" sz="1000" b="0" i="0" dirty="0">
                <a:solidFill>
                  <a:schemeClr val="tx1">
                    <a:lumMod val="85000"/>
                    <a:lumOff val="15000"/>
                  </a:schemeClr>
                </a:solidFill>
                <a:effectLst/>
                <a:latin typeface="Capital Group Sans" panose="02000503000000020004" pitchFamily="2" charset="0"/>
              </a:rPr>
              <a:t> fees were in the lowest fee tertile of the 31 national advisor-sold 529 plans and in the lowest fee quartile of the 28 </a:t>
            </a:r>
            <a:br>
              <a:rPr lang="en-US" sz="1000" b="0" i="0" dirty="0">
                <a:solidFill>
                  <a:schemeClr val="tx1">
                    <a:lumMod val="85000"/>
                    <a:lumOff val="15000"/>
                  </a:schemeClr>
                </a:solidFill>
                <a:effectLst/>
                <a:latin typeface="Capital Group Sans" panose="02000503000000020004" pitchFamily="2" charset="0"/>
              </a:rPr>
            </a:br>
            <a:r>
              <a:rPr lang="en-US" sz="1000" b="0" i="0" dirty="0">
                <a:solidFill>
                  <a:schemeClr val="tx1">
                    <a:lumMod val="85000"/>
                    <a:lumOff val="15000"/>
                  </a:schemeClr>
                </a:solidFill>
                <a:effectLst/>
                <a:latin typeface="Capital Group Sans" panose="02000503000000020004" pitchFamily="2" charset="0"/>
              </a:rPr>
              <a:t> national fee-based, advisor-sold 529 plans, based on the average annual asset-based fees that included </a:t>
            </a:r>
            <a:br>
              <a:rPr lang="en-US" sz="1000" b="0" i="0" dirty="0">
                <a:solidFill>
                  <a:schemeClr val="tx1">
                    <a:lumMod val="85000"/>
                    <a:lumOff val="15000"/>
                  </a:schemeClr>
                </a:solidFill>
                <a:effectLst/>
                <a:latin typeface="Capital Group Sans" panose="02000503000000020004" pitchFamily="2" charset="0"/>
              </a:rPr>
            </a:br>
            <a:r>
              <a:rPr lang="en-US" sz="1000" b="0" i="0" dirty="0">
                <a:solidFill>
                  <a:schemeClr val="tx1">
                    <a:lumMod val="85000"/>
                    <a:lumOff val="15000"/>
                  </a:schemeClr>
                </a:solidFill>
                <a:effectLst/>
                <a:latin typeface="Capital Group Sans" panose="02000503000000020004" pitchFamily="2" charset="0"/>
              </a:rPr>
              <a:t> </a:t>
            </a:r>
            <a:r>
              <a:rPr lang="en-US" sz="1000" b="0" i="0" dirty="0" err="1">
                <a:solidFill>
                  <a:schemeClr val="tx1">
                    <a:lumMod val="85000"/>
                    <a:lumOff val="15000"/>
                  </a:schemeClr>
                </a:solidFill>
                <a:effectLst/>
                <a:latin typeface="Capital Group Sans" panose="02000503000000020004" pitchFamily="2" charset="0"/>
              </a:rPr>
              <a:t>CollegeAmerica’s</a:t>
            </a:r>
            <a:r>
              <a:rPr lang="en-US" sz="1000" b="0" i="0" dirty="0">
                <a:solidFill>
                  <a:schemeClr val="tx1">
                    <a:lumMod val="85000"/>
                    <a:lumOff val="15000"/>
                  </a:schemeClr>
                </a:solidFill>
                <a:effectLst/>
                <a:latin typeface="Capital Group Sans" panose="02000503000000020004" pitchFamily="2" charset="0"/>
              </a:rPr>
              <a:t> Class 529-A and 529-F-3 shares, respectively.</a:t>
            </a:r>
            <a:endParaRPr lang="en-US" sz="1000" dirty="0">
              <a:solidFill>
                <a:schemeClr val="tx1">
                  <a:lumMod val="85000"/>
                  <a:lumOff val="15000"/>
                </a:schemeClr>
              </a:solidFill>
              <a:latin typeface="Capital Group Sans" panose="02000503000000020004" pitchFamily="2" charset="0"/>
            </a:endParaRPr>
          </a:p>
        </p:txBody>
      </p:sp>
      <p:sp>
        <p:nvSpPr>
          <p:cNvPr id="15" name="Text Placeholder 5">
            <a:extLst>
              <a:ext uri="{FF2B5EF4-FFF2-40B4-BE49-F238E27FC236}">
                <a16:creationId xmlns:a16="http://schemas.microsoft.com/office/drawing/2014/main" id="{EE41B3D9-2BEF-49D3-83C1-2D208D1E231A}"/>
              </a:ext>
            </a:extLst>
          </p:cNvPr>
          <p:cNvSpPr txBox="1">
            <a:spLocks/>
          </p:cNvSpPr>
          <p:nvPr/>
        </p:nvSpPr>
        <p:spPr>
          <a:xfrm>
            <a:off x="8686005" y="1581912"/>
            <a:ext cx="2933700" cy="3877985"/>
          </a:xfrm>
          <a:prstGeom prst="rect">
            <a:avLst/>
          </a:prstGeom>
          <a:no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marL="342900" marR="0" indent="-342900" algn="l" defTabSz="228600" rtl="0" eaLnBrk="1" latinLnBrk="0" hangingPunct="1">
              <a:lnSpc>
                <a:spcPct val="100000"/>
              </a:lnSpc>
              <a:spcBef>
                <a:spcPts val="0"/>
              </a:spcBef>
              <a:spcAft>
                <a:spcPts val="1800"/>
              </a:spcAft>
              <a:buClrTx/>
              <a:buSzTx/>
              <a:buFont typeface="Capital Group Sans" panose="020B0803020202020204" pitchFamily="34" charset="0"/>
              <a:buChar char="•"/>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627062" marR="0" indent="-342900" algn="l" defTabSz="228600" rtl="0" eaLnBrk="1" latinLnBrk="0" hangingPunct="1">
              <a:lnSpc>
                <a:spcPct val="100000"/>
              </a:lnSpc>
              <a:spcBef>
                <a:spcPts val="0"/>
              </a:spcBef>
              <a:spcAft>
                <a:spcPts val="1800"/>
              </a:spcAft>
              <a:buClrTx/>
              <a:buSzTx/>
              <a:buFont typeface="Capital Group Sans" panose="020B0604020202020204" pitchFamily="34" charset="0"/>
              <a:buChar char="–"/>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855663" marR="0" indent="-285750" algn="l" defTabSz="228600" rtl="0" eaLnBrk="1" latinLnBrk="0" hangingPunct="1">
              <a:lnSpc>
                <a:spcPct val="100000"/>
              </a:lnSpc>
              <a:spcBef>
                <a:spcPts val="0"/>
              </a:spcBef>
              <a:spcAft>
                <a:spcPts val="1800"/>
              </a:spcAft>
              <a:buClrTx/>
              <a:buSzTx/>
              <a:buFont typeface="Capital Group Sans" panose="020B0604020202020204" pitchFamily="34" charset="0"/>
              <a:buChar char="•"/>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marL="0" indent="0" algn="ctr">
              <a:buNone/>
            </a:pPr>
            <a:r>
              <a:rPr lang="en-US" sz="1800" b="1" dirty="0">
                <a:solidFill>
                  <a:schemeClr val="bg1"/>
                </a:solidFill>
                <a:latin typeface="Capital Group Sans" panose="02000503000000020004" pitchFamily="2" charset="0"/>
              </a:rPr>
              <a:t>Start small.</a:t>
            </a:r>
            <a:br>
              <a:rPr lang="en-US" sz="1800" dirty="0">
                <a:solidFill>
                  <a:schemeClr val="bg1"/>
                </a:solidFill>
                <a:latin typeface="Capital Group Sans" panose="02000503000000020004" pitchFamily="2" charset="0"/>
              </a:rPr>
            </a:br>
            <a:r>
              <a:rPr lang="en-US" sz="1800" dirty="0">
                <a:solidFill>
                  <a:schemeClr val="bg1"/>
                </a:solidFill>
                <a:latin typeface="Capital Group Sans" panose="02000503000000020004" pitchFamily="2" charset="0"/>
              </a:rPr>
              <a:t>Open an account for as little as $250</a:t>
            </a:r>
          </a:p>
          <a:p>
            <a:pPr marL="0" indent="0" algn="ctr">
              <a:buNone/>
            </a:pPr>
            <a:r>
              <a:rPr lang="en-US" sz="1800" b="1" dirty="0">
                <a:solidFill>
                  <a:schemeClr val="bg1"/>
                </a:solidFill>
                <a:latin typeface="Capital Group Sans" panose="02000503000000020004" pitchFamily="2" charset="0"/>
              </a:rPr>
              <a:t>Go big. </a:t>
            </a:r>
            <a:br>
              <a:rPr lang="en-US" sz="1800" dirty="0">
                <a:solidFill>
                  <a:schemeClr val="bg1"/>
                </a:solidFill>
                <a:latin typeface="Capital Group Sans" panose="02000503000000020004" pitchFamily="2" charset="0"/>
              </a:rPr>
            </a:br>
            <a:r>
              <a:rPr lang="en-US" sz="1800" dirty="0">
                <a:solidFill>
                  <a:schemeClr val="bg1"/>
                </a:solidFill>
                <a:latin typeface="Capital Group Sans" panose="02000503000000020004" pitchFamily="2" charset="0"/>
              </a:rPr>
              <a:t>Can contribute until the balance (including earnings) reaches $675,000 per beneficiary</a:t>
            </a:r>
          </a:p>
          <a:p>
            <a:pPr marL="0" indent="0" algn="ctr">
              <a:buNone/>
            </a:pPr>
            <a:r>
              <a:rPr lang="en-US" sz="1800" b="1" dirty="0">
                <a:solidFill>
                  <a:schemeClr val="bg1"/>
                </a:solidFill>
                <a:latin typeface="Capital Group Sans" panose="02000503000000020004" pitchFamily="2" charset="0"/>
              </a:rPr>
              <a:t>Stay on track. </a:t>
            </a:r>
            <a:br>
              <a:rPr lang="en-US" sz="1800" dirty="0">
                <a:solidFill>
                  <a:schemeClr val="bg1"/>
                </a:solidFill>
                <a:latin typeface="Capital Group Sans" panose="02000503000000020004" pitchFamily="2" charset="0"/>
              </a:rPr>
            </a:br>
            <a:r>
              <a:rPr lang="en-US" sz="1800" dirty="0">
                <a:solidFill>
                  <a:schemeClr val="bg1"/>
                </a:solidFill>
                <a:latin typeface="Capital Group Sans" panose="02000503000000020004" pitchFamily="2" charset="0"/>
              </a:rPr>
              <a:t>Help your account grow effortlessly with automatic monthly payments </a:t>
            </a:r>
          </a:p>
        </p:txBody>
      </p:sp>
      <p:sp>
        <p:nvSpPr>
          <p:cNvPr id="18" name="Slide Number Placeholder 5">
            <a:extLst>
              <a:ext uri="{FF2B5EF4-FFF2-40B4-BE49-F238E27FC236}">
                <a16:creationId xmlns:a16="http://schemas.microsoft.com/office/drawing/2014/main" id="{D3C589F8-0421-475E-8D34-5509510F1C97}"/>
              </a:ext>
              <a:ext uri="{C183D7F6-B498-43B3-948B-1728B52AA6E4}">
                <adec:decorative xmlns:adec="http://schemas.microsoft.com/office/drawing/2017/decorative" val="1"/>
              </a:ext>
            </a:extLst>
          </p:cNvPr>
          <p:cNvSpPr>
            <a:spLocks noGrp="1"/>
          </p:cNvSpPr>
          <p:nvPr>
            <p:ph type="sldNum" sz="quarter" idx="11"/>
          </p:nvPr>
        </p:nvSpPr>
        <p:spPr>
          <a:xfrm>
            <a:off x="10908792" y="6400800"/>
            <a:ext cx="711647" cy="126509"/>
          </a:xfrm>
        </p:spPr>
        <p:txBody>
          <a:bodyPr/>
          <a:lstStyle/>
          <a:p>
            <a:fld id="{86CB4B4D-7CA3-9044-876B-883B54F8677D}" type="slidenum">
              <a:rPr lang="en-US" smtClean="0">
                <a:solidFill>
                  <a:schemeClr val="bg1"/>
                </a:solidFill>
              </a:rPr>
              <a:pPr/>
              <a:t>16</a:t>
            </a:fld>
            <a:endParaRPr lang="en-US" dirty="0">
              <a:solidFill>
                <a:schemeClr val="bg1"/>
              </a:solidFill>
            </a:endParaRPr>
          </a:p>
        </p:txBody>
      </p:sp>
    </p:spTree>
    <p:extLst>
      <p:ext uri="{BB962C8B-B14F-4D97-AF65-F5344CB8AC3E}">
        <p14:creationId xmlns:p14="http://schemas.microsoft.com/office/powerpoint/2010/main" val="173133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FEB948A6-50C8-4687-B09A-18B6A195FEFB}"/>
              </a:ext>
            </a:extLst>
          </p:cNvPr>
          <p:cNvSpPr>
            <a:spLocks noGrp="1"/>
          </p:cNvSpPr>
          <p:nvPr>
            <p:ph type="title"/>
          </p:nvPr>
        </p:nvSpPr>
        <p:spPr>
          <a:xfrm>
            <a:off x="571498" y="0"/>
            <a:ext cx="11048207" cy="822960"/>
          </a:xfrm>
        </p:spPr>
        <p:txBody>
          <a:bodyPr/>
          <a:lstStyle/>
          <a:p>
            <a:r>
              <a:rPr lang="en-US" b="1" dirty="0"/>
              <a:t>Build your plan with a full range of investment options</a:t>
            </a:r>
          </a:p>
        </p:txBody>
      </p:sp>
      <p:sp>
        <p:nvSpPr>
          <p:cNvPr id="18" name="Slide Number Placeholder 3">
            <a:extLst>
              <a:ext uri="{FF2B5EF4-FFF2-40B4-BE49-F238E27FC236}">
                <a16:creationId xmlns:a16="http://schemas.microsoft.com/office/drawing/2014/main" id="{44E0CF3D-B62F-48BC-82A3-C3BA422A4197}"/>
              </a:ext>
              <a:ext uri="{C183D7F6-B498-43B3-948B-1728B52AA6E4}">
                <adec:decorative xmlns:adec="http://schemas.microsoft.com/office/drawing/2017/decorative" val="1"/>
              </a:ext>
            </a:extLst>
          </p:cNvPr>
          <p:cNvSpPr>
            <a:spLocks noGrp="1"/>
          </p:cNvSpPr>
          <p:nvPr>
            <p:ph type="sldNum" sz="quarter" idx="11"/>
          </p:nvPr>
        </p:nvSpPr>
        <p:spPr>
          <a:xfrm>
            <a:off x="10908792" y="6400800"/>
            <a:ext cx="711647" cy="126509"/>
          </a:xfrm>
        </p:spPr>
        <p:txBody>
          <a:bodyPr/>
          <a:lstStyle/>
          <a:p>
            <a:pPr>
              <a:lnSpc>
                <a:spcPct val="110000"/>
              </a:lnSpc>
              <a:spcBef>
                <a:spcPts val="1200"/>
              </a:spcBef>
            </a:pPr>
            <a:fld id="{86CB4B4D-7CA3-9044-876B-883B54F8677D}" type="slidenum">
              <a:rPr lang="en-US" smtClean="0">
                <a:latin typeface="Capital Group Sans" panose="02000503000000020004" pitchFamily="2" charset="0"/>
              </a:rPr>
              <a:pPr>
                <a:lnSpc>
                  <a:spcPct val="110000"/>
                </a:lnSpc>
                <a:spcBef>
                  <a:spcPts val="1200"/>
                </a:spcBef>
              </a:pPr>
              <a:t>17</a:t>
            </a:fld>
            <a:endParaRPr lang="en-US" dirty="0">
              <a:latin typeface="Capital Group Sans" panose="02000503000000020004" pitchFamily="2" charset="0"/>
            </a:endParaRPr>
          </a:p>
        </p:txBody>
      </p:sp>
      <p:sp>
        <p:nvSpPr>
          <p:cNvPr id="19" name="Text Placeholder 5">
            <a:extLst>
              <a:ext uri="{FF2B5EF4-FFF2-40B4-BE49-F238E27FC236}">
                <a16:creationId xmlns:a16="http://schemas.microsoft.com/office/drawing/2014/main" id="{31EFBE11-FD32-42B0-AE36-92BF05FCE9C2}"/>
              </a:ext>
            </a:extLst>
          </p:cNvPr>
          <p:cNvSpPr txBox="1">
            <a:spLocks/>
          </p:cNvSpPr>
          <p:nvPr/>
        </p:nvSpPr>
        <p:spPr>
          <a:xfrm>
            <a:off x="571498" y="914400"/>
            <a:ext cx="10791595" cy="66751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0" i="0" u="none" strike="noStrike" cap="none" spc="0" baseline="0" dirty="0">
                <a:ln>
                  <a:noFill/>
                </a:ln>
                <a:solidFill>
                  <a:schemeClr val="accent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dirty="0">
                <a:solidFill>
                  <a:schemeClr val="tx1">
                    <a:lumMod val="75000"/>
                    <a:lumOff val="25000"/>
                  </a:schemeClr>
                </a:solidFill>
                <a:latin typeface="Capital Group Sans" panose="02000503000000020004" pitchFamily="2" charset="0"/>
              </a:rPr>
              <a:t>Your financial professional is the best person to help you select the </a:t>
            </a:r>
            <a:r>
              <a:rPr lang="en-US" dirty="0" err="1">
                <a:solidFill>
                  <a:schemeClr val="tx1">
                    <a:lumMod val="75000"/>
                    <a:lumOff val="25000"/>
                  </a:schemeClr>
                </a:solidFill>
                <a:latin typeface="Capital Group Sans" panose="02000503000000020004" pitchFamily="2" charset="0"/>
              </a:rPr>
              <a:t>CollegeAmerica</a:t>
            </a:r>
            <a:r>
              <a:rPr lang="en-US" dirty="0">
                <a:solidFill>
                  <a:schemeClr val="tx1">
                    <a:lumMod val="75000"/>
                    <a:lumOff val="25000"/>
                  </a:schemeClr>
                </a:solidFill>
                <a:latin typeface="Capital Group Sans" panose="02000503000000020004" pitchFamily="2" charset="0"/>
              </a:rPr>
              <a:t> investments that fit your education savings plans</a:t>
            </a:r>
          </a:p>
          <a:p>
            <a:endParaRPr lang="en-US" dirty="0">
              <a:solidFill>
                <a:schemeClr val="bg2"/>
              </a:solidFill>
              <a:latin typeface="Capital Group Sans" panose="02000503000000020004" pitchFamily="2" charset="0"/>
            </a:endParaRPr>
          </a:p>
        </p:txBody>
      </p:sp>
      <p:sp>
        <p:nvSpPr>
          <p:cNvPr id="20" name="Text Placeholder 5">
            <a:extLst>
              <a:ext uri="{FF2B5EF4-FFF2-40B4-BE49-F238E27FC236}">
                <a16:creationId xmlns:a16="http://schemas.microsoft.com/office/drawing/2014/main" id="{8617C190-BB83-4E19-BAFF-F417CC475FC7}"/>
              </a:ext>
            </a:extLst>
          </p:cNvPr>
          <p:cNvSpPr txBox="1">
            <a:spLocks/>
          </p:cNvSpPr>
          <p:nvPr/>
        </p:nvSpPr>
        <p:spPr>
          <a:xfrm>
            <a:off x="1646238" y="1869604"/>
            <a:ext cx="2743200" cy="866991"/>
          </a:xfrm>
          <a:prstGeom prst="rect">
            <a:avLst/>
          </a:prstGeom>
          <a:solidFill>
            <a:schemeClr val="tx2"/>
          </a:solidFill>
        </p:spPr>
        <p:txBody>
          <a:bodyPr lIns="91440" tIns="173736" rIns="173736" bIns="173736"/>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Bef>
                <a:spcPct val="0"/>
              </a:spcBef>
            </a:pPr>
            <a:r>
              <a:rPr lang="en-US" sz="1600" b="1" dirty="0">
                <a:solidFill>
                  <a:schemeClr val="bg1"/>
                </a:solidFill>
                <a:latin typeface="Capital Group Sans" panose="02000503000000020004" pitchFamily="2" charset="0"/>
                <a:ea typeface="Capital Group Sans" charset="0"/>
                <a:cs typeface="Capital Group Sans" charset="0"/>
              </a:rPr>
              <a:t>American Funds College Target Date Series</a:t>
            </a:r>
            <a:r>
              <a:rPr lang="en-US" sz="1600" b="1" baseline="30000" dirty="0">
                <a:solidFill>
                  <a:schemeClr val="bg1"/>
                </a:solidFill>
                <a:latin typeface="Capital Group Sans" panose="02000503000000020004" pitchFamily="2" charset="0"/>
                <a:ea typeface="Capital Group Sans" charset="0"/>
                <a:cs typeface="Capital Group Sans" charset="0"/>
              </a:rPr>
              <a:t>®</a:t>
            </a:r>
            <a:endParaRPr lang="en-US" altLang="en-US" sz="1200" baseline="50000" dirty="0">
              <a:solidFill>
                <a:schemeClr val="bg1"/>
              </a:solidFill>
              <a:latin typeface="Capital Group Sans" panose="02000503000000020004" pitchFamily="2" charset="0"/>
              <a:ea typeface="Capital Group Sans" charset="0"/>
              <a:cs typeface="Capital Group Sans" panose="020B0604020202020204" pitchFamily="34" charset="0"/>
            </a:endParaRPr>
          </a:p>
        </p:txBody>
      </p:sp>
      <p:sp>
        <p:nvSpPr>
          <p:cNvPr id="23" name="Text Placeholder 5">
            <a:extLst>
              <a:ext uri="{FF2B5EF4-FFF2-40B4-BE49-F238E27FC236}">
                <a16:creationId xmlns:a16="http://schemas.microsoft.com/office/drawing/2014/main" id="{EE63DCFA-6471-432F-A73F-21CB5B646912}"/>
              </a:ext>
              <a:ext uri="{C183D7F6-B498-43B3-948B-1728B52AA6E4}">
                <adec:decorative xmlns:adec="http://schemas.microsoft.com/office/drawing/2017/decorative" val="0"/>
              </a:ext>
            </a:extLst>
          </p:cNvPr>
          <p:cNvSpPr txBox="1">
            <a:spLocks/>
          </p:cNvSpPr>
          <p:nvPr/>
        </p:nvSpPr>
        <p:spPr>
          <a:xfrm>
            <a:off x="1646238" y="2734843"/>
            <a:ext cx="2743200" cy="2057039"/>
          </a:xfrm>
          <a:prstGeom prst="rect">
            <a:avLst/>
          </a:prstGeom>
          <a:solidFill>
            <a:schemeClr val="tx2">
              <a:lumMod val="20000"/>
              <a:lumOff val="80000"/>
              <a:alpha val="15000"/>
            </a:schemeClr>
          </a:solidFill>
        </p:spPr>
        <p:txBody>
          <a:bodyPr lIns="171450" tIns="173736" rIns="173736" bIns="173736"/>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Bef>
                <a:spcPct val="0"/>
              </a:spcBef>
              <a:spcAft>
                <a:spcPts val="0"/>
              </a:spcAft>
            </a:pPr>
            <a:r>
              <a:rPr lang="en-US" sz="1400" dirty="0">
                <a:solidFill>
                  <a:schemeClr val="tx1"/>
                </a:solidFill>
                <a:latin typeface="Capital Group Sans" panose="02000503000000020004" pitchFamily="2" charset="0"/>
                <a:ea typeface="Capital Group Sans" charset="0"/>
                <a:cs typeface="Capital Group Sans" charset="0"/>
              </a:rPr>
              <a:t>Funds with target dates that correspond roughly to the year a beneficiary would start taking withdrawals. The funds’ investment mixes shift over time from </a:t>
            </a:r>
            <a:r>
              <a:rPr lang="en-US" sz="1400" dirty="0">
                <a:latin typeface="Capital Group Sans" panose="02000503000000020004" pitchFamily="2" charset="0"/>
              </a:rPr>
              <a:t>growth- to income-oriented</a:t>
            </a:r>
            <a:r>
              <a:rPr lang="en-US" sz="1400" dirty="0">
                <a:solidFill>
                  <a:schemeClr val="tx1"/>
                </a:solidFill>
                <a:latin typeface="Capital Group Sans" panose="02000503000000020004" pitchFamily="2" charset="0"/>
                <a:ea typeface="Capital Group Sans" charset="0"/>
                <a:cs typeface="Capital Group Sans" charset="0"/>
              </a:rPr>
              <a:t> as the target dates approach.</a:t>
            </a:r>
            <a:endParaRPr lang="en-US" altLang="en-US" sz="1400" dirty="0">
              <a:solidFill>
                <a:schemeClr val="tx1"/>
              </a:solidFill>
              <a:latin typeface="Capital Group Sans" panose="02000503000000020004" pitchFamily="2" charset="0"/>
              <a:ea typeface="Capital Group Sans" charset="0"/>
              <a:cs typeface="Capital Group Sans" charset="0"/>
            </a:endParaRPr>
          </a:p>
        </p:txBody>
      </p:sp>
      <p:sp>
        <p:nvSpPr>
          <p:cNvPr id="21" name="Text Placeholder 5">
            <a:extLst>
              <a:ext uri="{FF2B5EF4-FFF2-40B4-BE49-F238E27FC236}">
                <a16:creationId xmlns:a16="http://schemas.microsoft.com/office/drawing/2014/main" id="{A2540B6E-A7E9-45D5-95EC-2C699B9CEDC0}"/>
              </a:ext>
              <a:ext uri="{C183D7F6-B498-43B3-948B-1728B52AA6E4}">
                <adec:decorative xmlns:adec="http://schemas.microsoft.com/office/drawing/2017/decorative" val="0"/>
              </a:ext>
            </a:extLst>
          </p:cNvPr>
          <p:cNvSpPr txBox="1">
            <a:spLocks/>
          </p:cNvSpPr>
          <p:nvPr/>
        </p:nvSpPr>
        <p:spPr>
          <a:xfrm>
            <a:off x="4724400" y="1869602"/>
            <a:ext cx="2743200" cy="866993"/>
          </a:xfrm>
          <a:prstGeom prst="rect">
            <a:avLst/>
          </a:prstGeom>
          <a:solidFill>
            <a:schemeClr val="bg2"/>
          </a:solidFill>
        </p:spPr>
        <p:txBody>
          <a:bodyPr lIns="171450" tIns="173736" rIns="173736" bIns="173736"/>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Bef>
                <a:spcPct val="0"/>
              </a:spcBef>
            </a:pPr>
            <a:r>
              <a:rPr lang="en-US" sz="1600" b="1" dirty="0">
                <a:solidFill>
                  <a:schemeClr val="bg1"/>
                </a:solidFill>
                <a:latin typeface="Capital Group Sans" panose="02000503000000020004" pitchFamily="2" charset="0"/>
                <a:ea typeface="Capital Group Sans" charset="0"/>
                <a:cs typeface="Capital Group Sans" charset="0"/>
              </a:rPr>
              <a:t>American Funds</a:t>
            </a:r>
            <a:r>
              <a:rPr lang="en-US" sz="1600" baseline="30000" dirty="0">
                <a:solidFill>
                  <a:schemeClr val="bg1"/>
                </a:solidFill>
                <a:latin typeface="Capital Group Sans" panose="02000503000000020004" pitchFamily="2" charset="0"/>
                <a:ea typeface="Capital Group Sans" charset="0"/>
                <a:cs typeface="Capital Group Sans" charset="0"/>
              </a:rPr>
              <a:t>®</a:t>
            </a:r>
            <a:r>
              <a:rPr lang="en-US" sz="1600" b="1" dirty="0">
                <a:solidFill>
                  <a:schemeClr val="bg1"/>
                </a:solidFill>
                <a:latin typeface="Capital Group Sans" panose="02000503000000020004" pitchFamily="2" charset="0"/>
                <a:ea typeface="Capital Group Sans" charset="0"/>
                <a:cs typeface="Capital Group Sans" charset="0"/>
              </a:rPr>
              <a:t> </a:t>
            </a:r>
            <a:br>
              <a:rPr lang="en-US" sz="1600" b="1" dirty="0">
                <a:solidFill>
                  <a:schemeClr val="bg1"/>
                </a:solidFill>
                <a:latin typeface="Capital Group Sans" panose="02000503000000020004" pitchFamily="2" charset="0"/>
                <a:ea typeface="Capital Group Sans" charset="0"/>
                <a:cs typeface="Capital Group Sans" charset="0"/>
              </a:rPr>
            </a:br>
            <a:r>
              <a:rPr lang="en-US" sz="1600" b="1" spc="100" dirty="0">
                <a:solidFill>
                  <a:schemeClr val="bg1"/>
                </a:solidFill>
                <a:latin typeface="Capital Group Sans" panose="02000503000000020004" pitchFamily="2" charset="0"/>
                <a:ea typeface="Capital Group Sans" charset="0"/>
                <a:cs typeface="Capital Group Sans" charset="0"/>
              </a:rPr>
              <a:t>Portfolio</a:t>
            </a:r>
            <a:r>
              <a:rPr lang="en-US" sz="1600" b="1" dirty="0">
                <a:solidFill>
                  <a:schemeClr val="bg1"/>
                </a:solidFill>
                <a:latin typeface="Capital Group Sans" panose="02000503000000020004" pitchFamily="2" charset="0"/>
                <a:ea typeface="Capital Group Sans" charset="0"/>
                <a:cs typeface="Capital Group Sans" charset="0"/>
              </a:rPr>
              <a:t> Series</a:t>
            </a:r>
            <a:endParaRPr lang="en-US" altLang="en-US" sz="1200" baseline="50000" dirty="0">
              <a:solidFill>
                <a:schemeClr val="bg1"/>
              </a:solidFill>
              <a:latin typeface="Capital Group Sans" panose="02000503000000020004" pitchFamily="2" charset="0"/>
              <a:ea typeface="Capital Group Sans" charset="0"/>
              <a:cs typeface="Capital Group Sans" panose="020B0604020202020204" pitchFamily="34" charset="0"/>
            </a:endParaRPr>
          </a:p>
        </p:txBody>
      </p:sp>
      <p:sp>
        <p:nvSpPr>
          <p:cNvPr id="24" name="Text Placeholder 5">
            <a:extLst>
              <a:ext uri="{FF2B5EF4-FFF2-40B4-BE49-F238E27FC236}">
                <a16:creationId xmlns:a16="http://schemas.microsoft.com/office/drawing/2014/main" id="{36F73524-C68B-4D2F-9E80-50BD912FC294}"/>
              </a:ext>
              <a:ext uri="{C183D7F6-B498-43B3-948B-1728B52AA6E4}">
                <adec:decorative xmlns:adec="http://schemas.microsoft.com/office/drawing/2017/decorative" val="0"/>
              </a:ext>
            </a:extLst>
          </p:cNvPr>
          <p:cNvSpPr txBox="1">
            <a:spLocks/>
          </p:cNvSpPr>
          <p:nvPr/>
        </p:nvSpPr>
        <p:spPr>
          <a:xfrm>
            <a:off x="4724400" y="2734844"/>
            <a:ext cx="2743200" cy="2057038"/>
          </a:xfrm>
          <a:prstGeom prst="rect">
            <a:avLst/>
          </a:prstGeom>
          <a:solidFill>
            <a:schemeClr val="bg2">
              <a:lumMod val="20000"/>
              <a:lumOff val="80000"/>
              <a:alpha val="20000"/>
            </a:schemeClr>
          </a:solidFill>
        </p:spPr>
        <p:txBody>
          <a:bodyPr lIns="171450" tIns="173736" rIns="173736" bIns="173736"/>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Bef>
                <a:spcPct val="0"/>
              </a:spcBef>
            </a:pPr>
            <a:r>
              <a:rPr lang="en-US" sz="1400" dirty="0">
                <a:solidFill>
                  <a:schemeClr val="tx1"/>
                </a:solidFill>
                <a:latin typeface="Capital Group Sans" panose="02000503000000020004" pitchFamily="2" charset="0"/>
                <a:ea typeface="Capital Group Sans" charset="0"/>
                <a:cs typeface="Capital Group Sans" charset="0"/>
              </a:rPr>
              <a:t>Funds of funds are designed to help investors pursue real-life goals, both in the long and short term.</a:t>
            </a:r>
            <a:r>
              <a:rPr lang="en-US" sz="1400" baseline="30000" dirty="0">
                <a:latin typeface="Capital Group Sans" panose="02000503000000020004" pitchFamily="2" charset="0"/>
              </a:rPr>
              <a:t>*</a:t>
            </a:r>
            <a:endParaRPr lang="en-US" sz="1400" dirty="0">
              <a:solidFill>
                <a:schemeClr val="tx1"/>
              </a:solidFill>
              <a:latin typeface="Capital Group Sans" panose="02000503000000020004" pitchFamily="2" charset="0"/>
              <a:ea typeface="Capital Group Sans" charset="0"/>
              <a:cs typeface="Capital Group Sans" charset="0"/>
            </a:endParaRPr>
          </a:p>
        </p:txBody>
      </p:sp>
      <p:sp>
        <p:nvSpPr>
          <p:cNvPr id="22" name="Text Placeholder 5">
            <a:extLst>
              <a:ext uri="{FF2B5EF4-FFF2-40B4-BE49-F238E27FC236}">
                <a16:creationId xmlns:a16="http://schemas.microsoft.com/office/drawing/2014/main" id="{6A741526-FB12-4624-BC90-992B932E3A44}"/>
              </a:ext>
            </a:extLst>
          </p:cNvPr>
          <p:cNvSpPr txBox="1">
            <a:spLocks/>
          </p:cNvSpPr>
          <p:nvPr/>
        </p:nvSpPr>
        <p:spPr>
          <a:xfrm>
            <a:off x="7804150" y="1869604"/>
            <a:ext cx="2743200" cy="866991"/>
          </a:xfrm>
          <a:prstGeom prst="rect">
            <a:avLst/>
          </a:prstGeom>
          <a:solidFill>
            <a:schemeClr val="accent1"/>
          </a:solidFill>
        </p:spPr>
        <p:txBody>
          <a:bodyPr lIns="171450" tIns="173736" rIns="173736" bIns="173736"/>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Bef>
                <a:spcPct val="0"/>
              </a:spcBef>
            </a:pPr>
            <a:r>
              <a:rPr lang="en-US" sz="1600" b="1" dirty="0">
                <a:solidFill>
                  <a:schemeClr val="bg1"/>
                </a:solidFill>
                <a:latin typeface="Capital Group Sans" panose="02000503000000020004" pitchFamily="2" charset="0"/>
                <a:ea typeface="Capital Group Sans" charset="0"/>
                <a:cs typeface="Capital Group Sans" charset="0"/>
              </a:rPr>
              <a:t>Individual </a:t>
            </a:r>
            <a:br>
              <a:rPr lang="en-US" sz="1600" b="1" dirty="0">
                <a:solidFill>
                  <a:schemeClr val="bg1"/>
                </a:solidFill>
                <a:latin typeface="Capital Group Sans" panose="02000503000000020004" pitchFamily="2" charset="0"/>
                <a:ea typeface="Capital Group Sans" charset="0"/>
                <a:cs typeface="Capital Group Sans" charset="0"/>
              </a:rPr>
            </a:br>
            <a:r>
              <a:rPr lang="en-US" sz="1600" b="1" dirty="0">
                <a:solidFill>
                  <a:schemeClr val="bg1"/>
                </a:solidFill>
                <a:latin typeface="Capital Group Sans" panose="02000503000000020004" pitchFamily="2" charset="0"/>
                <a:ea typeface="Capital Group Sans" charset="0"/>
                <a:cs typeface="Capital Group Sans" charset="0"/>
              </a:rPr>
              <a:t>American Funds</a:t>
            </a:r>
            <a:endParaRPr lang="en-US" altLang="en-US" sz="1400" dirty="0">
              <a:solidFill>
                <a:schemeClr val="bg1"/>
              </a:solidFill>
              <a:latin typeface="Capital Group Sans" panose="02000503000000020004" pitchFamily="2" charset="0"/>
              <a:ea typeface="Capital Group Sans" charset="0"/>
              <a:cs typeface="Capital Group Sans" charset="0"/>
            </a:endParaRPr>
          </a:p>
        </p:txBody>
      </p:sp>
      <p:sp>
        <p:nvSpPr>
          <p:cNvPr id="25" name="Text Placeholder 5">
            <a:extLst>
              <a:ext uri="{FF2B5EF4-FFF2-40B4-BE49-F238E27FC236}">
                <a16:creationId xmlns:a16="http://schemas.microsoft.com/office/drawing/2014/main" id="{949488F3-74A2-4EE6-BDA6-173FCFC260AD}"/>
              </a:ext>
              <a:ext uri="{C183D7F6-B498-43B3-948B-1728B52AA6E4}">
                <adec:decorative xmlns:adec="http://schemas.microsoft.com/office/drawing/2017/decorative" val="0"/>
              </a:ext>
            </a:extLst>
          </p:cNvPr>
          <p:cNvSpPr txBox="1">
            <a:spLocks/>
          </p:cNvSpPr>
          <p:nvPr/>
        </p:nvSpPr>
        <p:spPr>
          <a:xfrm>
            <a:off x="7804150" y="2734843"/>
            <a:ext cx="2743200" cy="2057039"/>
          </a:xfrm>
          <a:prstGeom prst="rect">
            <a:avLst/>
          </a:prstGeom>
          <a:solidFill>
            <a:schemeClr val="accent1">
              <a:lumMod val="20000"/>
              <a:lumOff val="80000"/>
              <a:alpha val="20000"/>
            </a:schemeClr>
          </a:solidFill>
        </p:spPr>
        <p:txBody>
          <a:bodyPr lIns="171450" tIns="173736" rIns="173736" bIns="173736"/>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Bef>
                <a:spcPct val="0"/>
              </a:spcBef>
            </a:pPr>
            <a:r>
              <a:rPr lang="en-US" sz="1400" dirty="0">
                <a:solidFill>
                  <a:schemeClr val="tx1"/>
                </a:solidFill>
                <a:latin typeface="Capital Group Sans" panose="02000503000000020004" pitchFamily="2" charset="0"/>
                <a:ea typeface="Capital Group Sans" charset="0"/>
                <a:cs typeface="Capital Group Sans" charset="0"/>
              </a:rPr>
              <a:t>Individual American Funds for those seeking to create custom portfolios.</a:t>
            </a:r>
            <a:endParaRPr lang="en-US" altLang="en-US" sz="1400" dirty="0">
              <a:solidFill>
                <a:schemeClr val="tx1"/>
              </a:solidFill>
              <a:latin typeface="Capital Group Sans" panose="02000503000000020004" pitchFamily="2" charset="0"/>
              <a:ea typeface="Capital Group Sans" charset="0"/>
              <a:cs typeface="Capital Group Sans" charset="0"/>
            </a:endParaRPr>
          </a:p>
        </p:txBody>
      </p:sp>
      <p:sp>
        <p:nvSpPr>
          <p:cNvPr id="2" name="TextBox 1">
            <a:extLst>
              <a:ext uri="{FF2B5EF4-FFF2-40B4-BE49-F238E27FC236}">
                <a16:creationId xmlns:a16="http://schemas.microsoft.com/office/drawing/2014/main" id="{0394BE8F-7CCF-774E-C88B-17D4997F9F75}"/>
              </a:ext>
            </a:extLst>
          </p:cNvPr>
          <p:cNvSpPr txBox="1"/>
          <p:nvPr/>
        </p:nvSpPr>
        <p:spPr>
          <a:xfrm>
            <a:off x="571498" y="5073911"/>
            <a:ext cx="11240288" cy="861774"/>
          </a:xfrm>
          <a:prstGeom prst="rect">
            <a:avLst/>
          </a:prstGeom>
          <a:ln w="12700">
            <a:miter lim="400000"/>
          </a:ln>
        </p:spPr>
        <p:txBody>
          <a:bodyPr wrap="square" lIns="0" tIns="0" rIns="0" bIns="0" rtlCol="0">
            <a:spAutoFit/>
          </a:bodyPr>
          <a:lstStyle/>
          <a:p>
            <a:pPr algn="l"/>
            <a:r>
              <a:rPr lang="en-US" sz="1400" dirty="0">
                <a:latin typeface="Capital Group Sans" panose="02000503000000020004" pitchFamily="2" charset="0"/>
              </a:rPr>
              <a:t>The target date is the year that corresponds roughly to the year in which the beneficiary is expected to begin taking withdrawals</a:t>
            </a:r>
            <a:r>
              <a:rPr lang="en-US" sz="1400" dirty="0">
                <a:solidFill>
                  <a:srgbClr val="222222"/>
                </a:solidFill>
                <a:latin typeface="Capital Group Sans" panose="02000503000000020004" pitchFamily="2" charset="0"/>
              </a:rPr>
              <a:t>. </a:t>
            </a:r>
            <a:r>
              <a:rPr lang="en-US" sz="1400" dirty="0">
                <a:latin typeface="Capital Group Sans" panose="02000503000000020004" pitchFamily="2" charset="0"/>
              </a:rPr>
              <a:t>Investment professionals gradually adjust the portfolio over time so that it becomes more preservation-oriented. </a:t>
            </a:r>
            <a:r>
              <a:rPr lang="en-US" sz="1400" spc="-20" dirty="0">
                <a:latin typeface="Capital Group Sans" panose="02000503000000020004" pitchFamily="2" charset="0"/>
              </a:rPr>
              <a:t>The allocation strategy does not guarantee that investors’ education savings goals will be met. Investors and their </a:t>
            </a:r>
            <a:r>
              <a:rPr lang="en-US" sz="1400" dirty="0">
                <a:latin typeface="Capital Group Sans" panose="02000503000000020004" pitchFamily="2" charset="0"/>
              </a:rPr>
              <a:t>financial professionals</a:t>
            </a:r>
            <a:r>
              <a:rPr lang="en-US" sz="1400" spc="-20" dirty="0">
                <a:latin typeface="Capital Group Sans" panose="02000503000000020004" pitchFamily="2" charset="0"/>
              </a:rPr>
              <a:t> should periodically evaluate their investment to determine whether it continues to meet their needs.</a:t>
            </a:r>
            <a:endParaRPr lang="en-US" sz="1400" b="1" dirty="0">
              <a:latin typeface="Capital Group Sans" panose="02000503000000020004" pitchFamily="2" charset="0"/>
            </a:endParaRPr>
          </a:p>
        </p:txBody>
      </p:sp>
      <p:sp>
        <p:nvSpPr>
          <p:cNvPr id="12" name="TextBox 11">
            <a:extLst>
              <a:ext uri="{FF2B5EF4-FFF2-40B4-BE49-F238E27FC236}">
                <a16:creationId xmlns:a16="http://schemas.microsoft.com/office/drawing/2014/main" id="{B4707E97-1081-4389-AE77-392EDEE58936}"/>
              </a:ext>
            </a:extLst>
          </p:cNvPr>
          <p:cNvSpPr txBox="1"/>
          <p:nvPr/>
        </p:nvSpPr>
        <p:spPr>
          <a:xfrm>
            <a:off x="576578" y="5977465"/>
            <a:ext cx="9850542" cy="333425"/>
          </a:xfrm>
          <a:prstGeom prst="rect">
            <a:avLst/>
          </a:prstGeom>
          <a:ln w="12700">
            <a:miter lim="400000"/>
          </a:ln>
        </p:spPr>
        <p:txBody>
          <a:bodyPr wrap="square" lIns="0" tIns="0" rIns="0" bIns="0" rtlCol="0">
            <a:spAutoFit/>
          </a:bodyPr>
          <a:lstStyle/>
          <a:p>
            <a:pPr algn="l">
              <a:spcAft>
                <a:spcPts val="200"/>
              </a:spcAft>
            </a:pPr>
            <a:r>
              <a:rPr lang="en-US" sz="1000" dirty="0">
                <a:solidFill>
                  <a:schemeClr val="tx1">
                    <a:lumMod val="85000"/>
                    <a:lumOff val="15000"/>
                  </a:schemeClr>
                </a:solidFill>
                <a:latin typeface="Capital Group Sans" panose="02000503000000020004" pitchFamily="2" charset="0"/>
              </a:rPr>
              <a:t>Footnote/Important information:</a:t>
            </a:r>
          </a:p>
          <a:p>
            <a:pPr algn="l">
              <a:spcAft>
                <a:spcPts val="200"/>
              </a:spcAft>
            </a:pPr>
            <a:r>
              <a:rPr lang="en-US" sz="1000" baseline="30000" dirty="0">
                <a:solidFill>
                  <a:schemeClr val="tx1">
                    <a:lumMod val="85000"/>
                    <a:lumOff val="15000"/>
                  </a:schemeClr>
                </a:solidFill>
                <a:latin typeface="Capital Group Sans" panose="02000503000000020004" pitchFamily="2" charset="0"/>
              </a:rPr>
              <a:t>*</a:t>
            </a:r>
            <a:r>
              <a:rPr lang="en-US" sz="1000" dirty="0">
                <a:solidFill>
                  <a:schemeClr val="tx1">
                    <a:lumMod val="85000"/>
                    <a:lumOff val="15000"/>
                  </a:schemeClr>
                </a:solidFill>
                <a:latin typeface="Capital Group Sans" panose="02000503000000020004" pitchFamily="2" charset="0"/>
              </a:rPr>
              <a:t>Allocations may not achieve investment objectives. The portfolios’ risks are directly related to the risks of the underlying funds, </a:t>
            </a:r>
            <a:r>
              <a:rPr lang="en-US" sz="1000" i="0" dirty="0">
                <a:solidFill>
                  <a:schemeClr val="tx1">
                    <a:lumMod val="85000"/>
                    <a:lumOff val="15000"/>
                  </a:schemeClr>
                </a:solidFill>
                <a:effectLst/>
                <a:latin typeface="Capital Group Sans" panose="02000503000000020004" pitchFamily="2" charset="0"/>
              </a:rPr>
              <a:t>in proportion to their allocations</a:t>
            </a:r>
            <a:r>
              <a:rPr lang="en-US" sz="1000" dirty="0">
                <a:solidFill>
                  <a:schemeClr val="tx1">
                    <a:lumMod val="85000"/>
                    <a:lumOff val="15000"/>
                  </a:schemeClr>
                </a:solidFill>
                <a:latin typeface="Capital Group Sans" panose="02000503000000020004" pitchFamily="2" charset="0"/>
              </a:rPr>
              <a:t>.</a:t>
            </a:r>
            <a:endParaRPr lang="en-US" sz="1000" b="1" dirty="0">
              <a:solidFill>
                <a:schemeClr val="tx1">
                  <a:lumMod val="85000"/>
                  <a:lumOff val="15000"/>
                </a:schemeClr>
              </a:solidFill>
              <a:latin typeface="Capital Group Sans" panose="02000503000000020004" pitchFamily="2" charset="0"/>
            </a:endParaRPr>
          </a:p>
        </p:txBody>
      </p:sp>
    </p:spTree>
    <p:extLst>
      <p:ext uri="{BB962C8B-B14F-4D97-AF65-F5344CB8AC3E}">
        <p14:creationId xmlns:p14="http://schemas.microsoft.com/office/powerpoint/2010/main" val="819894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89DBF-9D71-6018-C992-C22554053D6A}"/>
            </a:ext>
          </a:extLst>
        </p:cNvPr>
        <p:cNvGrpSpPr/>
        <p:nvPr/>
      </p:nvGrpSpPr>
      <p:grpSpPr>
        <a:xfrm>
          <a:off x="0" y="0"/>
          <a:ext cx="0" cy="0"/>
          <a:chOff x="0" y="0"/>
          <a:chExt cx="0" cy="0"/>
        </a:xfrm>
      </p:grpSpPr>
      <p:sp>
        <p:nvSpPr>
          <p:cNvPr id="43" name="Rectangle 42">
            <a:extLst>
              <a:ext uri="{FF2B5EF4-FFF2-40B4-BE49-F238E27FC236}">
                <a16:creationId xmlns:a16="http://schemas.microsoft.com/office/drawing/2014/main" id="{7F1FDECA-C297-FA90-CFD2-120A8BB759EE}"/>
              </a:ext>
              <a:ext uri="{C183D7F6-B498-43B3-948B-1728B52AA6E4}">
                <adec:decorative xmlns:adec="http://schemas.microsoft.com/office/drawing/2017/decorative" val="1"/>
              </a:ext>
            </a:extLst>
          </p:cNvPr>
          <p:cNvSpPr/>
          <p:nvPr/>
        </p:nvSpPr>
        <p:spPr>
          <a:xfrm>
            <a:off x="262359" y="0"/>
            <a:ext cx="3545712" cy="6883658"/>
          </a:xfrm>
          <a:prstGeom prst="rect">
            <a:avLst/>
          </a:prstGeom>
          <a:solidFill>
            <a:schemeClr val="bg1">
              <a:lumMod val="95000"/>
            </a:schemeClr>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kern="0" dirty="0">
              <a:solidFill>
                <a:srgbClr val="FFFFFF"/>
              </a:solidFill>
              <a:latin typeface="Capital Group Sans" panose="02000503000000020004" pitchFamily="2" charset="0"/>
              <a:cs typeface="Capital Group Sans"/>
            </a:endParaRPr>
          </a:p>
        </p:txBody>
      </p:sp>
      <p:sp>
        <p:nvSpPr>
          <p:cNvPr id="9" name="Rectangle 8">
            <a:extLst>
              <a:ext uri="{FF2B5EF4-FFF2-40B4-BE49-F238E27FC236}">
                <a16:creationId xmlns:a16="http://schemas.microsoft.com/office/drawing/2014/main" id="{ECA25938-956A-E755-02E7-89229F9EB767}"/>
              </a:ext>
              <a:ext uri="{C183D7F6-B498-43B3-948B-1728B52AA6E4}">
                <adec:decorative xmlns:adec="http://schemas.microsoft.com/office/drawing/2017/decorative" val="1"/>
              </a:ext>
            </a:extLst>
          </p:cNvPr>
          <p:cNvSpPr/>
          <p:nvPr/>
        </p:nvSpPr>
        <p:spPr>
          <a:xfrm>
            <a:off x="0" y="-12829"/>
            <a:ext cx="243068" cy="6883658"/>
          </a:xfrm>
          <a:prstGeom prst="rect">
            <a:avLst/>
          </a:prstGeom>
          <a:solidFill>
            <a:srgbClr val="00558A"/>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kern="0" dirty="0">
              <a:solidFill>
                <a:srgbClr val="FFFFFF"/>
              </a:solidFill>
              <a:latin typeface="Capital Group Sans" panose="02000503000000020004" pitchFamily="2" charset="0"/>
              <a:cs typeface="Capital Group Sans"/>
            </a:endParaRPr>
          </a:p>
        </p:txBody>
      </p:sp>
      <p:sp>
        <p:nvSpPr>
          <p:cNvPr id="2" name="Title 1">
            <a:extLst>
              <a:ext uri="{FF2B5EF4-FFF2-40B4-BE49-F238E27FC236}">
                <a16:creationId xmlns:a16="http://schemas.microsoft.com/office/drawing/2014/main" id="{B2B74A27-BA91-F7B2-2D52-61D15C6C8C1E}"/>
              </a:ext>
            </a:extLst>
          </p:cNvPr>
          <p:cNvSpPr>
            <a:spLocks noGrp="1"/>
          </p:cNvSpPr>
          <p:nvPr>
            <p:ph type="title"/>
          </p:nvPr>
        </p:nvSpPr>
        <p:spPr>
          <a:xfrm>
            <a:off x="571499" y="1890943"/>
            <a:ext cx="3227932" cy="1400298"/>
          </a:xfrm>
        </p:spPr>
        <p:txBody>
          <a:bodyPr/>
          <a:lstStyle/>
          <a:p>
            <a:r>
              <a:rPr lang="en-US" b="1" dirty="0">
                <a:solidFill>
                  <a:srgbClr val="00558A"/>
                </a:solidFill>
              </a:rPr>
              <a:t>Put time on your side with a single easy-to-use investment</a:t>
            </a:r>
          </a:p>
        </p:txBody>
      </p:sp>
      <p:sp>
        <p:nvSpPr>
          <p:cNvPr id="6" name="Text Placeholder 5">
            <a:extLst>
              <a:ext uri="{FF2B5EF4-FFF2-40B4-BE49-F238E27FC236}">
                <a16:creationId xmlns:a16="http://schemas.microsoft.com/office/drawing/2014/main" id="{2417478D-028E-0A2F-ABB9-5372B725FCF6}"/>
              </a:ext>
            </a:extLst>
          </p:cNvPr>
          <p:cNvSpPr>
            <a:spLocks noGrp="1"/>
          </p:cNvSpPr>
          <p:nvPr>
            <p:ph type="body" sz="quarter" idx="15"/>
          </p:nvPr>
        </p:nvSpPr>
        <p:spPr>
          <a:xfrm>
            <a:off x="571499" y="3474720"/>
            <a:ext cx="2633714" cy="1371451"/>
          </a:xfrm>
        </p:spPr>
        <p:txBody>
          <a:bodyPr/>
          <a:lstStyle/>
          <a:p>
            <a:r>
              <a:rPr lang="en-US" b="1" dirty="0">
                <a:solidFill>
                  <a:schemeClr val="tx1">
                    <a:lumMod val="85000"/>
                    <a:lumOff val="15000"/>
                  </a:schemeClr>
                </a:solidFill>
              </a:rPr>
              <a:t>American Funds College Target Date Series glide path</a:t>
            </a:r>
          </a:p>
        </p:txBody>
      </p:sp>
      <p:sp>
        <p:nvSpPr>
          <p:cNvPr id="10" name="© The Capital Group Companies, Inc.">
            <a:extLst>
              <a:ext uri="{FF2B5EF4-FFF2-40B4-BE49-F238E27FC236}">
                <a16:creationId xmlns:a16="http://schemas.microsoft.com/office/drawing/2014/main" id="{BFA33653-3058-0869-313B-CC7811727BBF}"/>
              </a:ext>
              <a:ext uri="{C183D7F6-B498-43B3-948B-1728B52AA6E4}">
                <adec:decorative xmlns:adec="http://schemas.microsoft.com/office/drawing/2017/decorative" val="1"/>
              </a:ext>
            </a:extLst>
          </p:cNvPr>
          <p:cNvSpPr txBox="1"/>
          <p:nvPr/>
        </p:nvSpPr>
        <p:spPr>
          <a:xfrm>
            <a:off x="571500" y="6400710"/>
            <a:ext cx="2063065"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chemeClr val="tx1"/>
                </a:solidFill>
                <a:latin typeface="Capital Group Sans" panose="02000503000000020004" pitchFamily="2" charset="0"/>
              </a:rPr>
              <a:t>© 2026 Capital Group. All rights reserved.</a:t>
            </a:r>
            <a:endParaRPr sz="800" dirty="0">
              <a:solidFill>
                <a:schemeClr val="tx1"/>
              </a:solidFill>
              <a:latin typeface="Capital Group Sans" panose="02000503000000020004" pitchFamily="2" charset="0"/>
            </a:endParaRPr>
          </a:p>
        </p:txBody>
      </p:sp>
      <p:sp>
        <p:nvSpPr>
          <p:cNvPr id="29" name="Rectangle 28">
            <a:extLst>
              <a:ext uri="{FF2B5EF4-FFF2-40B4-BE49-F238E27FC236}">
                <a16:creationId xmlns:a16="http://schemas.microsoft.com/office/drawing/2014/main" id="{05147E53-F7E6-A471-FD62-F76A4A8E211E}"/>
              </a:ext>
            </a:extLst>
          </p:cNvPr>
          <p:cNvSpPr/>
          <p:nvPr/>
        </p:nvSpPr>
        <p:spPr>
          <a:xfrm>
            <a:off x="4395594" y="338581"/>
            <a:ext cx="7247465" cy="461665"/>
          </a:xfrm>
          <a:prstGeom prst="rect">
            <a:avLst/>
          </a:prstGeom>
        </p:spPr>
        <p:txBody>
          <a:bodyPr wrap="square" lIns="0" tIns="0" rIns="0" bIns="0">
            <a:spAutoFit/>
          </a:bodyPr>
          <a:lstStyle/>
          <a:p>
            <a:pPr algn="l"/>
            <a:r>
              <a:rPr lang="en-US" sz="1600" b="1" dirty="0">
                <a:solidFill>
                  <a:schemeClr val="bg2"/>
                </a:solidFill>
                <a:latin typeface="Capital Group Sans" panose="02000503000000020004" pitchFamily="2" charset="0"/>
                <a:ea typeface="Capital Group Sans" charset="0"/>
                <a:cs typeface="Capital Group Sans" charset="0"/>
              </a:rPr>
              <a:t>Choose your starting date based on when withdrawals will begin</a:t>
            </a:r>
          </a:p>
          <a:p>
            <a:pPr algn="l"/>
            <a:r>
              <a:rPr lang="en-US" sz="1400" b="1" dirty="0">
                <a:solidFill>
                  <a:schemeClr val="tx1"/>
                </a:solidFill>
                <a:latin typeface="Capital Group Sans" panose="02000503000000020004" pitchFamily="2" charset="0"/>
                <a:ea typeface="Capital Group Sans" charset="0"/>
                <a:cs typeface="Capital Group Sans" charset="0"/>
              </a:rPr>
              <a:t>Over time, the investment mix shifts as the target date approaches</a:t>
            </a:r>
          </a:p>
        </p:txBody>
      </p:sp>
      <p:pic>
        <p:nvPicPr>
          <p:cNvPr id="11" name="Picture 10" descr="This glide path chart shows the allocation of the mix of underlying funds over time, from 18 years before college to college enrollment. The four categories of underlying funds are growth funds, growth-and-income funds, equity-income or balanced funds and fixed income funds. The chart shows that at 18 years prior to college, the greatest allocation is to growth and growth-and-income funds, which together consist of around 97% of total assets, followed by equity-income/balanced funds and fixed income funds, which together consist of around 3%. As students approach college age, the allocation to growth and growth-and-income funds declines, and the allocations to equity-income/balanced funds and fixed income funds increase. At college enrollment, the allocation to fixed income funds has grown to 86%.">
            <a:extLst>
              <a:ext uri="{FF2B5EF4-FFF2-40B4-BE49-F238E27FC236}">
                <a16:creationId xmlns:a16="http://schemas.microsoft.com/office/drawing/2014/main" id="{A52853E4-930C-0F5E-1B23-8E2A9B7806FA}"/>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70397" y="867774"/>
            <a:ext cx="6720491" cy="5223180"/>
          </a:xfrm>
          <a:prstGeom prst="rect">
            <a:avLst/>
          </a:prstGeom>
        </p:spPr>
      </p:pic>
      <p:sp>
        <p:nvSpPr>
          <p:cNvPr id="84" name="Slide Number Placeholder 3">
            <a:extLst>
              <a:ext uri="{FF2B5EF4-FFF2-40B4-BE49-F238E27FC236}">
                <a16:creationId xmlns:a16="http://schemas.microsoft.com/office/drawing/2014/main" id="{DCA6D841-049C-CA84-228E-3E5FAA00E890}"/>
              </a:ext>
              <a:ext uri="{C183D7F6-B498-43B3-948B-1728B52AA6E4}">
                <adec:decorative xmlns:adec="http://schemas.microsoft.com/office/drawing/2017/decorative" val="1"/>
              </a:ext>
            </a:extLst>
          </p:cNvPr>
          <p:cNvSpPr>
            <a:spLocks noGrp="1"/>
          </p:cNvSpPr>
          <p:nvPr>
            <p:ph type="sldNum" sz="quarter" idx="11"/>
          </p:nvPr>
        </p:nvSpPr>
        <p:spPr>
          <a:xfrm>
            <a:off x="10908792" y="6400800"/>
            <a:ext cx="711647" cy="126509"/>
          </a:xfrm>
        </p:spPr>
        <p:txBody>
          <a:bodyPr/>
          <a:lstStyle/>
          <a:p>
            <a:pPr>
              <a:lnSpc>
                <a:spcPct val="110000"/>
              </a:lnSpc>
              <a:spcBef>
                <a:spcPts val="1200"/>
              </a:spcBef>
            </a:pPr>
            <a:fld id="{86CB4B4D-7CA3-9044-876B-883B54F8677D}" type="slidenum">
              <a:rPr lang="en-US" smtClean="0">
                <a:latin typeface="Capital Group Sans" panose="02000503000000020004" pitchFamily="2" charset="0"/>
              </a:rPr>
              <a:pPr>
                <a:lnSpc>
                  <a:spcPct val="110000"/>
                </a:lnSpc>
                <a:spcBef>
                  <a:spcPts val="1200"/>
                </a:spcBef>
              </a:pPr>
              <a:t>18</a:t>
            </a:fld>
            <a:endParaRPr lang="en-US" dirty="0">
              <a:latin typeface="Capital Group Sans" panose="02000503000000020004" pitchFamily="2" charset="0"/>
            </a:endParaRPr>
          </a:p>
        </p:txBody>
      </p:sp>
      <p:sp>
        <p:nvSpPr>
          <p:cNvPr id="3" name="TextBox 2">
            <a:extLst>
              <a:ext uri="{FF2B5EF4-FFF2-40B4-BE49-F238E27FC236}">
                <a16:creationId xmlns:a16="http://schemas.microsoft.com/office/drawing/2014/main" id="{8794140E-E285-B1BB-0CFB-F7EF5156B993}"/>
              </a:ext>
              <a:ext uri="{C183D7F6-B498-43B3-948B-1728B52AA6E4}">
                <adec:decorative xmlns:adec="http://schemas.microsoft.com/office/drawing/2017/decorative" val="0"/>
              </a:ext>
            </a:extLst>
          </p:cNvPr>
          <p:cNvSpPr txBox="1"/>
          <p:nvPr/>
        </p:nvSpPr>
        <p:spPr>
          <a:xfrm>
            <a:off x="4409872" y="6139159"/>
            <a:ext cx="6789908" cy="777136"/>
          </a:xfrm>
          <a:prstGeom prst="rect">
            <a:avLst/>
          </a:prstGeom>
          <a:ln w="12700">
            <a:miter lim="400000"/>
          </a:ln>
        </p:spPr>
        <p:txBody>
          <a:bodyPr wrap="square" lIns="0" tIns="0" rIns="0" bIns="0" rtlCol="0">
            <a:spAutoFit/>
          </a:bodyPr>
          <a:lstStyle/>
          <a:p>
            <a:pPr algn="l"/>
            <a:r>
              <a:rPr lang="en-US" sz="1000" dirty="0">
                <a:latin typeface="Capital Group Sans" panose="02000503000000020004" pitchFamily="2" charset="0"/>
              </a:rPr>
              <a:t>The target allocations shown are as of December 31, 2025, and are subject to the oversight committee’s discretion. The investment adviser anticipates assets will be invested within a range that deviates no more than 10% above or below the allocations shown in the prospectus. Underlying funds may be added or removed during the year. Visit </a:t>
            </a:r>
            <a:r>
              <a:rPr lang="en-US" sz="1000" b="1" dirty="0">
                <a:latin typeface="Capital Group Sans" panose="02000503000000020004" pitchFamily="2" charset="0"/>
                <a:hlinkClick r:id="rId4"/>
              </a:rPr>
              <a:t>capitalgroup.com</a:t>
            </a:r>
            <a:r>
              <a:rPr lang="en-US" sz="1000" dirty="0">
                <a:latin typeface="Capital Group Sans" panose="02000503000000020004" pitchFamily="2" charset="0"/>
                <a:hlinkClick r:id="rId4"/>
              </a:rPr>
              <a:t> </a:t>
            </a:r>
            <a:r>
              <a:rPr lang="en-US" sz="1000" dirty="0">
                <a:latin typeface="Capital Group Sans" panose="02000503000000020004" pitchFamily="2" charset="0"/>
              </a:rPr>
              <a:t>for current allocations.</a:t>
            </a:r>
          </a:p>
          <a:p>
            <a:pPr algn="l"/>
            <a:endParaRPr lang="en-US" sz="1000" b="1" dirty="0" err="1">
              <a:latin typeface="Capital Group Sans" panose="02000503000000020004" pitchFamily="2" charset="0"/>
            </a:endParaRPr>
          </a:p>
        </p:txBody>
      </p:sp>
    </p:spTree>
    <p:extLst>
      <p:ext uri="{BB962C8B-B14F-4D97-AF65-F5344CB8AC3E}">
        <p14:creationId xmlns:p14="http://schemas.microsoft.com/office/powerpoint/2010/main" val="279343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BDE8BE-BC52-7148-A940-C2B30DBEC027}"/>
              </a:ext>
              <a:ext uri="{C183D7F6-B498-43B3-948B-1728B52AA6E4}">
                <adec:decorative xmlns:adec="http://schemas.microsoft.com/office/drawing/2017/decorative" val="1"/>
              </a:ext>
            </a:extLst>
          </p:cNvPr>
          <p:cNvSpPr/>
          <p:nvPr/>
        </p:nvSpPr>
        <p:spPr>
          <a:xfrm>
            <a:off x="262359" y="-12829"/>
            <a:ext cx="3545712" cy="6883658"/>
          </a:xfrm>
          <a:prstGeom prst="rect">
            <a:avLst/>
          </a:prstGeom>
          <a:solidFill>
            <a:schemeClr val="bg1">
              <a:lumMod val="95000"/>
            </a:schemeClr>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kern="0" dirty="0">
              <a:solidFill>
                <a:srgbClr val="FFFFFF"/>
              </a:solidFill>
              <a:latin typeface="Capital Group Sans" panose="02000503000000020004" pitchFamily="2" charset="0"/>
              <a:cs typeface="Capital Group Sans"/>
            </a:endParaRPr>
          </a:p>
        </p:txBody>
      </p:sp>
      <p:sp>
        <p:nvSpPr>
          <p:cNvPr id="17" name="Rectangle 16">
            <a:extLst>
              <a:ext uri="{FF2B5EF4-FFF2-40B4-BE49-F238E27FC236}">
                <a16:creationId xmlns:a16="http://schemas.microsoft.com/office/drawing/2014/main" id="{E996B536-D17E-F34F-863A-A7F49C19EAA5}"/>
              </a:ext>
              <a:ext uri="{C183D7F6-B498-43B3-948B-1728B52AA6E4}">
                <adec:decorative xmlns:adec="http://schemas.microsoft.com/office/drawing/2017/decorative" val="1"/>
              </a:ext>
            </a:extLst>
          </p:cNvPr>
          <p:cNvSpPr/>
          <p:nvPr/>
        </p:nvSpPr>
        <p:spPr>
          <a:xfrm>
            <a:off x="0" y="-12829"/>
            <a:ext cx="243068" cy="6883658"/>
          </a:xfrm>
          <a:prstGeom prst="rect">
            <a:avLst/>
          </a:prstGeom>
          <a:solidFill>
            <a:srgbClr val="039BDC"/>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kern="0" dirty="0">
              <a:solidFill>
                <a:srgbClr val="FFFFFF"/>
              </a:solidFill>
              <a:latin typeface="Capital Group Sans" panose="02000503000000020004" pitchFamily="2" charset="0"/>
              <a:cs typeface="Capital Group Sans"/>
            </a:endParaRPr>
          </a:p>
        </p:txBody>
      </p:sp>
      <p:sp>
        <p:nvSpPr>
          <p:cNvPr id="2" name="Title 1"/>
          <p:cNvSpPr>
            <a:spLocks noGrp="1"/>
          </p:cNvSpPr>
          <p:nvPr>
            <p:ph type="title"/>
          </p:nvPr>
        </p:nvSpPr>
        <p:spPr>
          <a:xfrm>
            <a:off x="571499" y="1890943"/>
            <a:ext cx="3227932" cy="1400298"/>
          </a:xfrm>
        </p:spPr>
        <p:txBody>
          <a:bodyPr/>
          <a:lstStyle/>
          <a:p>
            <a:r>
              <a:rPr lang="en-US" b="1" dirty="0">
                <a:solidFill>
                  <a:srgbClr val="039BDC"/>
                </a:solidFill>
              </a:rPr>
              <a:t>Choose a portfolio based on your investment objective</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pPr>
              <a:lnSpc>
                <a:spcPct val="110000"/>
              </a:lnSpc>
              <a:spcBef>
                <a:spcPts val="1200"/>
              </a:spcBef>
            </a:pPr>
            <a:fld id="{86CB4B4D-7CA3-9044-876B-883B54F8677D}" type="slidenum">
              <a:rPr lang="en-US" smtClean="0">
                <a:latin typeface="Capital Group Sans" panose="02000503000000020004" pitchFamily="2" charset="0"/>
              </a:rPr>
              <a:pPr>
                <a:lnSpc>
                  <a:spcPct val="110000"/>
                </a:lnSpc>
                <a:spcBef>
                  <a:spcPts val="1200"/>
                </a:spcBef>
              </a:pPr>
              <a:t>19</a:t>
            </a:fld>
            <a:endParaRPr lang="en-US" dirty="0">
              <a:latin typeface="Capital Group Sans" panose="02000503000000020004" pitchFamily="2" charset="0"/>
            </a:endParaRPr>
          </a:p>
        </p:txBody>
      </p:sp>
      <p:sp>
        <p:nvSpPr>
          <p:cNvPr id="6" name="Text Placeholder 5"/>
          <p:cNvSpPr>
            <a:spLocks noGrp="1"/>
          </p:cNvSpPr>
          <p:nvPr>
            <p:ph type="body" sz="quarter" idx="15"/>
          </p:nvPr>
        </p:nvSpPr>
        <p:spPr>
          <a:xfrm>
            <a:off x="571498" y="3474720"/>
            <a:ext cx="2837527" cy="1371451"/>
          </a:xfrm>
        </p:spPr>
        <p:txBody>
          <a:bodyPr/>
          <a:lstStyle/>
          <a:p>
            <a:r>
              <a:rPr lang="en-US" b="1" dirty="0">
                <a:solidFill>
                  <a:schemeClr val="tx1">
                    <a:lumMod val="75000"/>
                    <a:lumOff val="25000"/>
                  </a:schemeClr>
                </a:solidFill>
              </a:rPr>
              <a:t>American Funds</a:t>
            </a:r>
            <a:br>
              <a:rPr lang="en-US" b="1" dirty="0">
                <a:solidFill>
                  <a:schemeClr val="tx1">
                    <a:lumMod val="75000"/>
                    <a:lumOff val="25000"/>
                  </a:schemeClr>
                </a:solidFill>
              </a:rPr>
            </a:br>
            <a:r>
              <a:rPr lang="en-US" b="1" spc="100" dirty="0">
                <a:solidFill>
                  <a:schemeClr val="tx1">
                    <a:lumMod val="75000"/>
                    <a:lumOff val="25000"/>
                  </a:schemeClr>
                </a:solidFill>
              </a:rPr>
              <a:t>Portfolio</a:t>
            </a:r>
            <a:r>
              <a:rPr lang="en-US" b="1" dirty="0">
                <a:solidFill>
                  <a:schemeClr val="tx1">
                    <a:lumMod val="75000"/>
                    <a:lumOff val="25000"/>
                  </a:schemeClr>
                </a:solidFill>
              </a:rPr>
              <a:t> Series</a:t>
            </a:r>
            <a:endParaRPr lang="en-US" sz="1500" b="1" baseline="50000" dirty="0">
              <a:solidFill>
                <a:schemeClr val="tx1">
                  <a:lumMod val="75000"/>
                  <a:lumOff val="25000"/>
                </a:schemeClr>
              </a:solidFill>
              <a:cs typeface="Capital Group Sans" panose="020B0604020202020204" pitchFamily="34" charset="0"/>
            </a:endParaRPr>
          </a:p>
        </p:txBody>
      </p:sp>
      <p:sp>
        <p:nvSpPr>
          <p:cNvPr id="10" name="© The Capital Group Companies, Inc.">
            <a:extLst>
              <a:ext uri="{C183D7F6-B498-43B3-948B-1728B52AA6E4}">
                <adec:decorative xmlns:adec="http://schemas.microsoft.com/office/drawing/2017/decorative" val="1"/>
              </a:ext>
            </a:extLst>
          </p:cNvPr>
          <p:cNvSpPr txBox="1"/>
          <p:nvPr/>
        </p:nvSpPr>
        <p:spPr>
          <a:xfrm>
            <a:off x="571500" y="6400710"/>
            <a:ext cx="2063065" cy="122982"/>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chemeClr val="tx1"/>
                </a:solidFill>
                <a:latin typeface="Capital Group Sans" panose="02000503000000020004" pitchFamily="2" charset="0"/>
              </a:rPr>
              <a:t>© 2026 Capital Group. All rights reserved.</a:t>
            </a:r>
            <a:endParaRPr sz="800" dirty="0">
              <a:solidFill>
                <a:schemeClr val="tx1"/>
              </a:solidFill>
              <a:latin typeface="Capital Group Sans" panose="02000503000000020004" pitchFamily="2" charset="0"/>
            </a:endParaRPr>
          </a:p>
        </p:txBody>
      </p:sp>
      <p:graphicFrame>
        <p:nvGraphicFramePr>
          <p:cNvPr id="3" name="Group 54">
            <a:extLst>
              <a:ext uri="{FF2B5EF4-FFF2-40B4-BE49-F238E27FC236}">
                <a16:creationId xmlns:a16="http://schemas.microsoft.com/office/drawing/2014/main" id="{1D299BFE-0E8F-2E07-E6CC-4AC3D95C807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61119728"/>
              </p:ext>
            </p:extLst>
          </p:nvPr>
        </p:nvGraphicFramePr>
        <p:xfrm>
          <a:off x="4487159" y="1689606"/>
          <a:ext cx="7136087" cy="838387"/>
        </p:xfrm>
        <a:graphic>
          <a:graphicData uri="http://schemas.openxmlformats.org/drawingml/2006/table">
            <a:tbl>
              <a:tblPr firstRow="1"/>
              <a:tblGrid>
                <a:gridCol w="7136087">
                  <a:extLst>
                    <a:ext uri="{9D8B030D-6E8A-4147-A177-3AD203B41FA5}">
                      <a16:colId xmlns:a16="http://schemas.microsoft.com/office/drawing/2014/main" val="20000"/>
                    </a:ext>
                  </a:extLst>
                </a:gridCol>
              </a:tblGrid>
              <a:tr h="277459">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1050" b="1" i="0" u="none" strike="noStrike" cap="none" spc="0" normalizeH="0" baseline="0" dirty="0">
                          <a:ln>
                            <a:noFill/>
                          </a:ln>
                          <a:solidFill>
                            <a:srgbClr val="FFFFFF"/>
                          </a:solidFill>
                          <a:effectLst/>
                          <a:uFillTx/>
                          <a:latin typeface="Capital Group Sans" panose="02000503000000020004" pitchFamily="2" charset="0"/>
                          <a:ea typeface="MS PGothic" charset="-128"/>
                          <a:cs typeface="Capital Group Sans" charset="0"/>
                          <a:sym typeface="Capital Group Sans"/>
                        </a:rPr>
                        <a:t>Growth</a:t>
                      </a:r>
                    </a:p>
                  </a:txBody>
                  <a:tcPr marL="97927" marR="97927" marT="48963" marB="48963" anchor="ctr" horzOverflow="overflow">
                    <a:lnL>
                      <a:noFill/>
                    </a:lnL>
                    <a:lnR>
                      <a:noFill/>
                    </a:lnR>
                    <a:lnT>
                      <a:noFill/>
                    </a:lnT>
                    <a:lnB>
                      <a:noFill/>
                    </a:lnB>
                    <a:lnTlToBr>
                      <a:noFill/>
                    </a:lnTlToBr>
                    <a:lnBlToTr>
                      <a:noFill/>
                    </a:lnBlToTr>
                    <a:solidFill>
                      <a:srgbClr val="002D72"/>
                    </a:solidFill>
                  </a:tcPr>
                </a:tc>
                <a:extLst>
                  <a:ext uri="{0D108BD9-81ED-4DB2-BD59-A6C34878D82A}">
                    <a16:rowId xmlns:a16="http://schemas.microsoft.com/office/drawing/2014/main" val="10000"/>
                  </a:ext>
                </a:extLst>
              </a:tr>
              <a:tr h="280464">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algn="l" eaLnBrk="1" hangingPunct="1">
                        <a:spcBef>
                          <a:spcPct val="0"/>
                        </a:spcBef>
                        <a:spcAft>
                          <a:spcPct val="50000"/>
                        </a:spcAft>
                        <a:buFontTx/>
                        <a:buNone/>
                      </a:pPr>
                      <a:r>
                        <a:rPr lang="en-US" altLang="en-US" sz="1100" b="0" i="0" dirty="0">
                          <a:latin typeface="Capital Group Sans "/>
                        </a:rPr>
                        <a:t>American Funds Global Growth Portfolio</a:t>
                      </a:r>
                      <a:endParaRPr lang="en-US" altLang="en-US" sz="1100" b="0" i="0" baseline="50000" dirty="0">
                        <a:latin typeface="Capital Group Sans "/>
                      </a:endParaRPr>
                    </a:p>
                  </a:txBody>
                  <a:tcPr marL="97927" marR="97927" marT="48963" marB="48963" anchor="ctr" horzOverflow="overflow">
                    <a:lnL>
                      <a:noFill/>
                    </a:lnL>
                    <a:lnR>
                      <a:noFill/>
                    </a:lnR>
                    <a:lnT>
                      <a:noFill/>
                    </a:lnT>
                    <a:lnB w="12700" cap="flat" cmpd="sng" algn="ctr">
                      <a:solidFill>
                        <a:schemeClr val="tx1">
                          <a:lumMod val="65000"/>
                          <a:lumOff val="3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0464">
                <a:tc>
                  <a:txBody>
                    <a:bodyPr/>
                    <a:lstStyle/>
                    <a:p>
                      <a:pPr marL="0" marR="0" indent="0" algn="l" defTabSz="228600" eaLnBrk="1" fontAlgn="auto" latinLnBrk="0" hangingPunct="1">
                        <a:lnSpc>
                          <a:spcPct val="110000"/>
                        </a:lnSpc>
                        <a:spcBef>
                          <a:spcPct val="0"/>
                        </a:spcBef>
                        <a:spcAft>
                          <a:spcPct val="50000"/>
                        </a:spcAft>
                        <a:buClrTx/>
                        <a:buSzTx/>
                        <a:buFontTx/>
                        <a:buNone/>
                        <a:tabLst/>
                        <a:defRPr/>
                      </a:pPr>
                      <a:r>
                        <a:rPr lang="en-US" altLang="en-US" sz="1100" b="0" i="0" dirty="0">
                          <a:latin typeface="Capital Group Sans "/>
                        </a:rPr>
                        <a:t>American Funds Growth Portfolio</a:t>
                      </a:r>
                      <a:endParaRPr lang="en-US" altLang="en-US" sz="1100" b="0" i="0" baseline="50000" dirty="0">
                        <a:latin typeface="Capital Group Sans "/>
                      </a:endParaRPr>
                    </a:p>
                  </a:txBody>
                  <a:tcPr marL="97927" marR="97927" marT="48963" marB="48963" anchor="ctr" horzOverflow="overflow">
                    <a:lnL>
                      <a:noFill/>
                    </a:lnL>
                    <a:lnR>
                      <a:noFill/>
                    </a:lnR>
                    <a:lnT w="12700" cap="flat" cmpd="sng" algn="ctr">
                      <a:solidFill>
                        <a:schemeClr val="tx1">
                          <a:lumMod val="65000"/>
                          <a:lumOff val="35000"/>
                        </a:schemeClr>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5" name="Group 54">
            <a:extLst>
              <a:ext uri="{FF2B5EF4-FFF2-40B4-BE49-F238E27FC236}">
                <a16:creationId xmlns:a16="http://schemas.microsoft.com/office/drawing/2014/main" id="{BEEBB7DD-8007-D151-92E5-6B5A457E2917}"/>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10626282"/>
              </p:ext>
            </p:extLst>
          </p:nvPr>
        </p:nvGraphicFramePr>
        <p:xfrm>
          <a:off x="4487159" y="2927964"/>
          <a:ext cx="7136090" cy="1118851"/>
        </p:xfrm>
        <a:graphic>
          <a:graphicData uri="http://schemas.openxmlformats.org/drawingml/2006/table">
            <a:tbl>
              <a:tblPr firstRow="1" firstCol="1"/>
              <a:tblGrid>
                <a:gridCol w="7136090">
                  <a:extLst>
                    <a:ext uri="{9D8B030D-6E8A-4147-A177-3AD203B41FA5}">
                      <a16:colId xmlns:a16="http://schemas.microsoft.com/office/drawing/2014/main" val="20000"/>
                    </a:ext>
                  </a:extLst>
                </a:gridCol>
              </a:tblGrid>
              <a:tr h="277459">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1050" b="1" i="0" u="none" strike="noStrike" cap="none" spc="0" normalizeH="0" baseline="0" dirty="0">
                          <a:ln>
                            <a:noFill/>
                          </a:ln>
                          <a:solidFill>
                            <a:srgbClr val="FFFFFF"/>
                          </a:solidFill>
                          <a:effectLst/>
                          <a:uFillTx/>
                          <a:latin typeface="Capital Group Sans" panose="02000503000000020004" pitchFamily="2" charset="0"/>
                          <a:ea typeface="MS PGothic" charset="-128"/>
                          <a:cs typeface="Capital Group Sans" charset="0"/>
                          <a:sym typeface="Capital Group Sans"/>
                        </a:rPr>
                        <a:t>Growth and income</a:t>
                      </a:r>
                    </a:p>
                  </a:txBody>
                  <a:tcPr marL="97927" marR="97927" marT="48963" marB="48963" anchor="ctr" horzOverflow="overflow">
                    <a:lnL>
                      <a:noFill/>
                    </a:lnL>
                    <a:lnR>
                      <a:noFill/>
                    </a:lnR>
                    <a:lnT>
                      <a:noFill/>
                    </a:lnT>
                    <a:lnB>
                      <a:noFill/>
                    </a:lnB>
                    <a:lnTlToBr>
                      <a:noFill/>
                    </a:lnTlToBr>
                    <a:lnBlToTr>
                      <a:noFill/>
                    </a:lnBlToTr>
                    <a:solidFill>
                      <a:srgbClr val="0057B8"/>
                    </a:solidFill>
                  </a:tcPr>
                </a:tc>
                <a:extLst>
                  <a:ext uri="{0D108BD9-81ED-4DB2-BD59-A6C34878D82A}">
                    <a16:rowId xmlns:a16="http://schemas.microsoft.com/office/drawing/2014/main" val="10000"/>
                  </a:ext>
                </a:extLst>
              </a:tr>
              <a:tr h="280464">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algn="l" eaLnBrk="1" hangingPunct="1">
                        <a:spcBef>
                          <a:spcPct val="0"/>
                        </a:spcBef>
                        <a:spcAft>
                          <a:spcPct val="50000"/>
                        </a:spcAft>
                        <a:buFontTx/>
                        <a:buNone/>
                      </a:pPr>
                      <a:r>
                        <a:rPr lang="en-US" altLang="en-US" sz="1100" b="0" i="0" dirty="0">
                          <a:latin typeface="+mn-lt"/>
                        </a:rPr>
                        <a:t>American Funds Growth and Income Portfolio</a:t>
                      </a:r>
                      <a:endParaRPr lang="en-US" altLang="en-US" sz="1100" b="0" i="0" baseline="50000" dirty="0">
                        <a:latin typeface="+mn-lt"/>
                      </a:endParaRPr>
                    </a:p>
                  </a:txBody>
                  <a:tcPr marL="97927" marR="97927" marT="48963" marB="48963" horzOverflow="overflow">
                    <a:lnL>
                      <a:noFill/>
                    </a:lnL>
                    <a:lnR>
                      <a:noFill/>
                    </a:lnR>
                    <a:lnT>
                      <a:noFill/>
                    </a:lnT>
                    <a:lnB w="12700" cap="flat" cmpd="sng" algn="ctr">
                      <a:solidFill>
                        <a:schemeClr val="tx1">
                          <a:lumMod val="65000"/>
                          <a:lumOff val="3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0464">
                <a:tc>
                  <a:txBody>
                    <a:bodyPr/>
                    <a:lstStyle/>
                    <a:p>
                      <a:pPr marL="0" marR="0" indent="0" algn="l" defTabSz="228600" eaLnBrk="1" fontAlgn="auto" latinLnBrk="0" hangingPunct="1">
                        <a:lnSpc>
                          <a:spcPct val="110000"/>
                        </a:lnSpc>
                        <a:spcBef>
                          <a:spcPct val="0"/>
                        </a:spcBef>
                        <a:spcAft>
                          <a:spcPct val="50000"/>
                        </a:spcAft>
                        <a:buClrTx/>
                        <a:buSzTx/>
                        <a:buFontTx/>
                        <a:buNone/>
                        <a:tabLst/>
                        <a:defRPr/>
                      </a:pPr>
                      <a:r>
                        <a:rPr lang="en-US" altLang="en-US" sz="1100" b="0" i="0" dirty="0">
                          <a:latin typeface="+mn-lt"/>
                        </a:rPr>
                        <a:t>American Funds Moderate Growth and Income Portfolio</a:t>
                      </a:r>
                      <a:endParaRPr lang="en-US" altLang="en-US" sz="1100" b="0" i="0" baseline="50000" dirty="0">
                        <a:latin typeface="+mn-lt"/>
                      </a:endParaRPr>
                    </a:p>
                  </a:txBody>
                  <a:tcPr marL="97927" marR="97927" marT="48963" marB="48963" horzOverflow="overflow">
                    <a:lnL>
                      <a:noFill/>
                    </a:lnL>
                    <a:lnR>
                      <a:noFill/>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0464">
                <a:tc>
                  <a:txBody>
                    <a:bodyPr/>
                    <a:lstStyle/>
                    <a:p>
                      <a:pPr marL="0" marR="0" indent="0" algn="l" defTabSz="228600" eaLnBrk="1" fontAlgn="auto" latinLnBrk="0" hangingPunct="1">
                        <a:lnSpc>
                          <a:spcPct val="110000"/>
                        </a:lnSpc>
                        <a:spcBef>
                          <a:spcPct val="0"/>
                        </a:spcBef>
                        <a:spcAft>
                          <a:spcPct val="50000"/>
                        </a:spcAft>
                        <a:buClrTx/>
                        <a:buSzTx/>
                        <a:buFontTx/>
                        <a:buNone/>
                        <a:tabLst/>
                        <a:defRPr/>
                      </a:pPr>
                      <a:r>
                        <a:rPr lang="en-US" altLang="en-US" sz="1100" b="0" i="0" dirty="0">
                          <a:latin typeface="+mn-lt"/>
                        </a:rPr>
                        <a:t>American Funds Conservative Growth and Income Portfolio</a:t>
                      </a:r>
                      <a:endParaRPr lang="en-US" altLang="en-US" sz="1100" b="0" i="0" baseline="50000" dirty="0">
                        <a:latin typeface="+mn-lt"/>
                      </a:endParaRPr>
                    </a:p>
                  </a:txBody>
                  <a:tcPr marL="97927" marR="97927" marT="48963" marB="48963" horzOverflow="overflow">
                    <a:lnL>
                      <a:noFill/>
                    </a:lnL>
                    <a:lnR>
                      <a:noFill/>
                    </a:lnR>
                    <a:lnT w="12700" cap="flat" cmpd="sng" algn="ctr">
                      <a:solidFill>
                        <a:schemeClr val="tx1">
                          <a:lumMod val="65000"/>
                          <a:lumOff val="35000"/>
                        </a:schemeClr>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7" name="Group 54">
            <a:extLst>
              <a:ext uri="{FF2B5EF4-FFF2-40B4-BE49-F238E27FC236}">
                <a16:creationId xmlns:a16="http://schemas.microsoft.com/office/drawing/2014/main" id="{02103C71-0228-17A1-3FF1-1F780906BAE6}"/>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19050581"/>
              </p:ext>
            </p:extLst>
          </p:nvPr>
        </p:nvGraphicFramePr>
        <p:xfrm>
          <a:off x="4487159" y="4428999"/>
          <a:ext cx="7136090" cy="568944"/>
        </p:xfrm>
        <a:graphic>
          <a:graphicData uri="http://schemas.openxmlformats.org/drawingml/2006/table">
            <a:tbl>
              <a:tblPr firstRow="1" firstCol="1"/>
              <a:tblGrid>
                <a:gridCol w="7136090">
                  <a:extLst>
                    <a:ext uri="{9D8B030D-6E8A-4147-A177-3AD203B41FA5}">
                      <a16:colId xmlns:a16="http://schemas.microsoft.com/office/drawing/2014/main" val="20000"/>
                    </a:ext>
                  </a:extLst>
                </a:gridCol>
              </a:tblGrid>
              <a:tr h="28848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sz="1050" b="1" i="0" u="none" strike="noStrike" cap="none" spc="0" normalizeH="0" baseline="0" dirty="0">
                          <a:ln>
                            <a:noFill/>
                          </a:ln>
                          <a:solidFill>
                            <a:schemeClr val="tx1"/>
                          </a:solidFill>
                          <a:effectLst/>
                          <a:uFillTx/>
                          <a:latin typeface="Capital Group Sans" panose="02000503000000020004" pitchFamily="2" charset="0"/>
                          <a:ea typeface="MS PGothic" charset="-128"/>
                          <a:cs typeface="Capital Group Sans" charset="0"/>
                          <a:sym typeface="Capital Group Sans"/>
                        </a:rPr>
                        <a:t>Preservation</a:t>
                      </a:r>
                      <a:endParaRPr kumimoji="0" lang="en-US" altLang="en-US" sz="1050" b="1" i="0" u="none" strike="noStrike" cap="none" spc="0" normalizeH="0" baseline="0" dirty="0">
                        <a:ln>
                          <a:noFill/>
                        </a:ln>
                        <a:solidFill>
                          <a:schemeClr val="tx1"/>
                        </a:solidFill>
                        <a:effectLst/>
                        <a:uFillTx/>
                        <a:latin typeface="Capital Group Sans" panose="02000503000000020004" pitchFamily="2" charset="0"/>
                        <a:ea typeface="MS PGothic" charset="-128"/>
                        <a:cs typeface="Capital Group Sans" charset="0"/>
                        <a:sym typeface="Capital Group Sans"/>
                      </a:endParaRPr>
                    </a:p>
                  </a:txBody>
                  <a:tcPr marL="97927" marR="97927" marT="48963" marB="48963" anchor="ctr" horzOverflow="overflow">
                    <a:lnL>
                      <a:noFill/>
                    </a:lnL>
                    <a:lnR>
                      <a:noFill/>
                    </a:lnR>
                    <a:lnT>
                      <a:noFill/>
                    </a:lnT>
                    <a:lnB>
                      <a:noFill/>
                    </a:lnB>
                    <a:lnTlToBr>
                      <a:noFill/>
                    </a:lnTlToBr>
                    <a:lnBlToTr>
                      <a:noFill/>
                    </a:lnBlToTr>
                    <a:solidFill>
                      <a:srgbClr val="008EAA"/>
                    </a:solidFill>
                  </a:tcPr>
                </a:tc>
                <a:extLst>
                  <a:ext uri="{0D108BD9-81ED-4DB2-BD59-A6C34878D82A}">
                    <a16:rowId xmlns:a16="http://schemas.microsoft.com/office/drawing/2014/main" val="10000"/>
                  </a:ext>
                </a:extLst>
              </a:tr>
              <a:tr h="280464">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algn="l" eaLnBrk="1" hangingPunct="1">
                        <a:spcBef>
                          <a:spcPct val="0"/>
                        </a:spcBef>
                        <a:spcAft>
                          <a:spcPct val="50000"/>
                        </a:spcAft>
                        <a:buFontTx/>
                        <a:buNone/>
                      </a:pPr>
                      <a:r>
                        <a:rPr lang="en-US" altLang="en-US" sz="1100" b="0" i="0" dirty="0">
                          <a:latin typeface="+mn-lt"/>
                        </a:rPr>
                        <a:t>American Funds Preservation Portfolio</a:t>
                      </a:r>
                      <a:endParaRPr lang="en-US" altLang="en-US" sz="1100" b="0" i="0" baseline="50000" dirty="0">
                        <a:latin typeface="+mn-lt"/>
                      </a:endParaRPr>
                    </a:p>
                  </a:txBody>
                  <a:tcPr marL="97927" marR="97927" marT="48963" marB="48963" anchor="ctr" horzOverflow="overflow">
                    <a:lnL>
                      <a:noFill/>
                    </a:lnL>
                    <a:lnR>
                      <a:noFill/>
                    </a:lnR>
                    <a:lnT>
                      <a:noFill/>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1043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bg/>
                                          </p:spTgt>
                                        </p:tgtEl>
                                        <p:attrNameLst>
                                          <p:attrName>style.visibility</p:attrName>
                                        </p:attrNameLst>
                                      </p:cBhvr>
                                      <p:to>
                                        <p:strVal val="visible"/>
                                      </p:to>
                                    </p:set>
                                    <p:animEffect transition="in" filter="fade">
                                      <p:cBhvr>
                                        <p:cTn id="10" dur="500"/>
                                        <p:tgtEl>
                                          <p:spTgt spid="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2EC1FDB-6364-1A49-8259-94E2E0398B48}"/>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936" name="“There is mounting evidence  that near-term momentum is building in the global economy  and the cycle appears to be  self-sustaining, particularly  with respect to Europe.”"/>
          <p:cNvSpPr txBox="1">
            <a:spLocks noGrp="1"/>
          </p:cNvSpPr>
          <p:nvPr>
            <p:ph type="title" idx="4294967295"/>
          </p:nvPr>
        </p:nvSpPr>
        <p:spPr>
          <a:xfrm>
            <a:off x="727075" y="869950"/>
            <a:ext cx="6608763" cy="2393950"/>
          </a:xfrm>
          <a:prstGeom prst="rect">
            <a:avLst/>
          </a:prstGeom>
          <a:noFill/>
          <a:ln w="12700">
            <a:noFill/>
            <a:prstDash/>
            <a:miter lim="400000"/>
          </a:ln>
          <a:effectLst/>
          <a:extLst>
            <a:ext uri="{C572A759-6A51-4108-AA02-DFA0A04FC94B}">
              <ma14:wrappingTextBoxFlag xmlns="" xmlns:ma14="http://schemas.microsoft.com/office/mac/drawingml/2011/main" val="1"/>
            </a:ext>
          </a:ex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174625" marR="0" lvl="0" indent="-174625" algn="l" defTabSz="228600" rtl="0" eaLnBrk="1" fontAlgn="auto" latinLnBrk="0" hangingPunct="1">
              <a:lnSpc>
                <a:spcPct val="90000"/>
              </a:lnSpc>
              <a:spcBef>
                <a:spcPts val="0"/>
              </a:spcBef>
              <a:spcAft>
                <a:spcPts val="1800"/>
              </a:spcAft>
              <a:buClrTx/>
              <a:buSzTx/>
              <a:buFont typeface="Capital Group Sans" panose="020B0803020202020204" pitchFamily="34" charset="0"/>
              <a:buNone/>
              <a:tabLst>
                <a:tab pos="282575" algn="l"/>
              </a:tabLst>
              <a:defRPr/>
            </a:pPr>
            <a:r>
              <a:rPr kumimoji="0" lang="en-US" sz="2400" b="1" i="0" u="none" strike="noStrike" kern="0" cap="none" spc="0" normalizeH="0" baseline="0" noProof="0" dirty="0">
                <a:ln>
                  <a:noFill/>
                </a:ln>
                <a:solidFill>
                  <a:schemeClr val="bg2"/>
                </a:solidFill>
                <a:effectLst/>
                <a:uLnTx/>
                <a:uFillTx/>
                <a:latin typeface="Capital Group Sans" panose="02000503000000020004" pitchFamily="2" charset="0"/>
                <a:ea typeface="+mn-ea"/>
                <a:cs typeface="+mn-cs"/>
                <a:sym typeface="Capital Group Sans"/>
              </a:rPr>
              <a:t>“The benefits of a college education extend beyond financial gains. More educated citizens have greater access to health care and retirement plans. They are more likely to prioritize healthy behaviors, pursue civic engagement, and to provide better opportunities for their children.”</a:t>
            </a:r>
          </a:p>
          <a:p>
            <a:pPr marL="274320" marR="0" lvl="0" indent="-274320" algn="l" defTabSz="228600" rtl="0" eaLnBrk="1" fontAlgn="auto" latinLnBrk="0" hangingPunct="1">
              <a:lnSpc>
                <a:spcPct val="90000"/>
              </a:lnSpc>
              <a:spcBef>
                <a:spcPts val="0"/>
              </a:spcBef>
              <a:spcAft>
                <a:spcPts val="1800"/>
              </a:spcAft>
              <a:buClrTx/>
              <a:buSzTx/>
              <a:buFont typeface="Capital Group Sans" panose="020B0803020202020204" pitchFamily="34" charset="0"/>
              <a:buNone/>
              <a:tabLst/>
              <a:defRPr/>
            </a:pPr>
            <a:endParaRPr kumimoji="0" lang="en-US" sz="2400" b="1" i="0" u="none" strike="noStrike" kern="0" cap="none" spc="0" normalizeH="0" baseline="0" noProof="0" dirty="0">
              <a:ln>
                <a:noFill/>
              </a:ln>
              <a:solidFill>
                <a:schemeClr val="bg2"/>
              </a:solidFill>
              <a:effectLst/>
              <a:uLnTx/>
              <a:uFillTx/>
              <a:latin typeface="Capital Group Sans" panose="02000503000000020004" pitchFamily="2" charset="0"/>
              <a:ea typeface="+mn-ea"/>
              <a:cs typeface="+mn-cs"/>
              <a:sym typeface="Capital Group Sans"/>
            </a:endParaRPr>
          </a:p>
        </p:txBody>
      </p:sp>
      <p:sp>
        <p:nvSpPr>
          <p:cNvPr id="937" name="Slide Number">
            <a:extLst>
              <a:ext uri="{C183D7F6-B498-43B3-948B-1728B52AA6E4}">
                <adec:decorative xmlns:adec="http://schemas.microsoft.com/office/drawing/2017/decorative" val="1"/>
              </a:ext>
            </a:extLst>
          </p:cNvPr>
          <p:cNvSpPr txBox="1">
            <a:spLocks noGrp="1"/>
          </p:cNvSpPr>
          <p:nvPr>
            <p:ph type="sldNum" sz="quarter" idx="2"/>
          </p:nvPr>
        </p:nvSpPr>
        <p:spPr/>
        <p:txBody>
          <a:bodyPr/>
          <a:lstStyle/>
          <a:p>
            <a:fld id="{86CB4B4D-7CA3-9044-876B-883B54F8677D}" type="slidenum">
              <a:rPr lang="en-US" smtClean="0">
                <a:solidFill>
                  <a:srgbClr val="7D726D"/>
                </a:solidFill>
              </a:rPr>
              <a:pPr/>
              <a:t>2</a:t>
            </a:fld>
            <a:endParaRPr lang="en-US" dirty="0">
              <a:solidFill>
                <a:srgbClr val="7D726D"/>
              </a:solidFill>
            </a:endParaRPr>
          </a:p>
        </p:txBody>
      </p:sp>
      <p:sp>
        <p:nvSpPr>
          <p:cNvPr id="12" name="Robert Lind">
            <a:extLst>
              <a:ext uri="{C183D7F6-B498-43B3-948B-1728B52AA6E4}">
                <adec:decorative xmlns:adec="http://schemas.microsoft.com/office/drawing/2017/decorative" val="0"/>
              </a:ext>
            </a:extLst>
          </p:cNvPr>
          <p:cNvSpPr txBox="1">
            <a:spLocks noGrp="1"/>
          </p:cNvSpPr>
          <p:nvPr>
            <p:ph type="body" sz="quarter" idx="13"/>
          </p:nvPr>
        </p:nvSpPr>
        <p:spPr>
          <a:xfrm>
            <a:off x="914671" y="3423868"/>
            <a:ext cx="9971278" cy="301911"/>
          </a:xfrm>
        </p:spPr>
        <p:txBody>
          <a:bodyPr/>
          <a:lstStyle/>
          <a:p>
            <a:r>
              <a:rPr lang="en-US" dirty="0">
                <a:solidFill>
                  <a:schemeClr val="bg2"/>
                </a:solidFill>
                <a:latin typeface="Capital Group Sans" panose="02000503000000020004" pitchFamily="2" charset="0"/>
              </a:rPr>
              <a:t>— College Board</a:t>
            </a:r>
          </a:p>
        </p:txBody>
      </p:sp>
      <p:sp>
        <p:nvSpPr>
          <p:cNvPr id="9" name="Footer Placeholder 20">
            <a:extLst>
              <a:ext uri="{FF2B5EF4-FFF2-40B4-BE49-F238E27FC236}">
                <a16:creationId xmlns:a16="http://schemas.microsoft.com/office/drawing/2014/main" id="{6009901B-13DE-4A07-8828-DE1A9C371A74}"/>
              </a:ext>
            </a:extLst>
          </p:cNvPr>
          <p:cNvSpPr txBox="1">
            <a:spLocks/>
          </p:cNvSpPr>
          <p:nvPr/>
        </p:nvSpPr>
        <p:spPr>
          <a:xfrm>
            <a:off x="571498" y="5739407"/>
            <a:ext cx="11049002" cy="642368"/>
          </a:xfrm>
          <a:prstGeom prst="rect">
            <a:avLst/>
          </a:prstGeom>
        </p:spPr>
        <p:txBody>
          <a:bodyPr lIns="0"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9pPr>
          </a:lstStyle>
          <a:p>
            <a:pPr algn="l" hangingPunct="1">
              <a:lnSpc>
                <a:spcPts val="900"/>
              </a:lnSpc>
            </a:pPr>
            <a:r>
              <a:rPr lang="en-US" sz="800" dirty="0">
                <a:solidFill>
                  <a:schemeClr val="tx1"/>
                </a:solidFill>
                <a:latin typeface="Capital Group Sans" panose="02000503000000020004" pitchFamily="2" charset="0"/>
              </a:rPr>
              <a:t>Source: </a:t>
            </a:r>
            <a:r>
              <a:rPr lang="en-US" sz="800" i="1" dirty="0">
                <a:solidFill>
                  <a:schemeClr val="tx1"/>
                </a:solidFill>
                <a:latin typeface="Capital Group Sans" panose="02000503000000020004" pitchFamily="2" charset="0"/>
              </a:rPr>
              <a:t>Education Pays 2023: The Benefits of Higher Education for Individuals and Society, </a:t>
            </a:r>
            <a:r>
              <a:rPr lang="en-US" sz="800" dirty="0">
                <a:solidFill>
                  <a:schemeClr val="tx1"/>
                </a:solidFill>
                <a:latin typeface="Capital Group Sans" panose="02000503000000020004" pitchFamily="2" charset="0"/>
              </a:rPr>
              <a:t>College Board, February 2023.</a:t>
            </a:r>
          </a:p>
        </p:txBody>
      </p:sp>
      <p:sp>
        <p:nvSpPr>
          <p:cNvPr id="2" name="© The Capital Group Companies, Inc.">
            <a:extLst>
              <a:ext uri="{FF2B5EF4-FFF2-40B4-BE49-F238E27FC236}">
                <a16:creationId xmlns:a16="http://schemas.microsoft.com/office/drawing/2014/main" id="{A7A692BA-3055-F559-CBDB-D58DA63DAA08}"/>
              </a:ext>
              <a:ext uri="{C183D7F6-B498-43B3-948B-1728B52AA6E4}">
                <adec:decorative xmlns:adec="http://schemas.microsoft.com/office/drawing/2017/decorative" val="1"/>
              </a:ext>
            </a:extLst>
          </p:cNvPr>
          <p:cNvSpPr txBox="1"/>
          <p:nvPr/>
        </p:nvSpPr>
        <p:spPr>
          <a:xfrm>
            <a:off x="566928" y="6451506"/>
            <a:ext cx="2815506" cy="12650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l">
              <a:lnSpc>
                <a:spcPct val="110000"/>
              </a:lnSpc>
              <a:spcBef>
                <a:spcPts val="1200"/>
              </a:spcBef>
              <a:defRPr sz="1600">
                <a:solidFill>
                  <a:srgbClr val="FFFFFF">
                    <a:alpha val="75000"/>
                  </a:srgbClr>
                </a:solidFill>
              </a:defRPr>
            </a:lvl1pPr>
          </a:lstStyle>
          <a:p>
            <a:r>
              <a:rPr lang="en-US" sz="800" b="0" i="0" dirty="0">
                <a:solidFill>
                  <a:schemeClr val="tx1"/>
                </a:solidFill>
                <a:latin typeface="Capital Group Sans" panose="02000503000000020004" pitchFamily="2" charset="0"/>
              </a:rPr>
              <a:t>© 2026 Capital Group.</a:t>
            </a:r>
            <a:r>
              <a:rPr lang="en-US" sz="800" dirty="0">
                <a:solidFill>
                  <a:schemeClr val="tx1"/>
                </a:solidFill>
                <a:latin typeface="Capital Group Sans" panose="02000503000000020004" pitchFamily="2" charset="0"/>
              </a:rPr>
              <a:t> All rights reserved. </a:t>
            </a:r>
            <a:r>
              <a:rPr lang="en-US" sz="800" b="0" i="0" dirty="0">
                <a:solidFill>
                  <a:schemeClr val="tx1"/>
                </a:solidFill>
                <a:latin typeface="Capital Group Sans" panose="02000503000000020004" pitchFamily="2" charset="0"/>
              </a:rPr>
              <a:t> </a:t>
            </a:r>
            <a:endParaRPr sz="800" b="0" i="0" dirty="0">
              <a:solidFill>
                <a:schemeClr val="tx1"/>
              </a:solidFill>
              <a:latin typeface="Capital Group Sans" panose="0200050300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3A45270-23C6-134B-A88D-4E6076AE26EA}"/>
              </a:ext>
              <a:ext uri="{C183D7F6-B498-43B3-948B-1728B52AA6E4}">
                <adec:decorative xmlns:adec="http://schemas.microsoft.com/office/drawing/2017/decorative" val="1"/>
              </a:ext>
            </a:extLst>
          </p:cNvPr>
          <p:cNvSpPr/>
          <p:nvPr/>
        </p:nvSpPr>
        <p:spPr>
          <a:xfrm>
            <a:off x="262359" y="-12829"/>
            <a:ext cx="3545712" cy="6883658"/>
          </a:xfrm>
          <a:prstGeom prst="rect">
            <a:avLst/>
          </a:prstGeom>
          <a:solidFill>
            <a:schemeClr val="bg1">
              <a:lumMod val="95000"/>
            </a:schemeClr>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kern="0" dirty="0">
              <a:solidFill>
                <a:srgbClr val="FFFFFF"/>
              </a:solidFill>
              <a:latin typeface="Capital Group Sans" panose="02000503000000020004" pitchFamily="2" charset="0"/>
              <a:cs typeface="Capital Group Sans"/>
            </a:endParaRPr>
          </a:p>
        </p:txBody>
      </p:sp>
      <p:sp>
        <p:nvSpPr>
          <p:cNvPr id="20" name="Rectangle 19">
            <a:extLst>
              <a:ext uri="{FF2B5EF4-FFF2-40B4-BE49-F238E27FC236}">
                <a16:creationId xmlns:a16="http://schemas.microsoft.com/office/drawing/2014/main" id="{C100F65A-80F1-0E48-84F1-D992A984DD70}"/>
              </a:ext>
              <a:ext uri="{C183D7F6-B498-43B3-948B-1728B52AA6E4}">
                <adec:decorative xmlns:adec="http://schemas.microsoft.com/office/drawing/2017/decorative" val="1"/>
              </a:ext>
            </a:extLst>
          </p:cNvPr>
          <p:cNvSpPr/>
          <p:nvPr/>
        </p:nvSpPr>
        <p:spPr>
          <a:xfrm>
            <a:off x="0" y="-12829"/>
            <a:ext cx="243068" cy="6883658"/>
          </a:xfrm>
          <a:prstGeom prst="rect">
            <a:avLst/>
          </a:prstGeom>
          <a:solidFill>
            <a:srgbClr val="00AEA9"/>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kern="0" dirty="0">
              <a:solidFill>
                <a:srgbClr val="FFFFFF"/>
              </a:solidFill>
              <a:latin typeface="Capital Group Sans" panose="02000503000000020004" pitchFamily="2" charset="0"/>
              <a:cs typeface="Capital Group Sans"/>
            </a:endParaRPr>
          </a:p>
        </p:txBody>
      </p:sp>
      <p:sp>
        <p:nvSpPr>
          <p:cNvPr id="2" name="Title 1"/>
          <p:cNvSpPr>
            <a:spLocks noGrp="1"/>
          </p:cNvSpPr>
          <p:nvPr>
            <p:ph type="title"/>
          </p:nvPr>
        </p:nvSpPr>
        <p:spPr>
          <a:xfrm>
            <a:off x="571499" y="1892808"/>
            <a:ext cx="2979775" cy="1400298"/>
          </a:xfrm>
        </p:spPr>
        <p:txBody>
          <a:bodyPr/>
          <a:lstStyle/>
          <a:p>
            <a:r>
              <a:rPr lang="en-US" b="1" dirty="0">
                <a:solidFill>
                  <a:srgbClr val="00AEA9"/>
                </a:solidFill>
              </a:rPr>
              <a:t>Select individual funds to create a portfolio tailored for you</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pPr>
              <a:lnSpc>
                <a:spcPct val="110000"/>
              </a:lnSpc>
              <a:spcBef>
                <a:spcPts val="1200"/>
              </a:spcBef>
            </a:pPr>
            <a:fld id="{86CB4B4D-7CA3-9044-876B-883B54F8677D}" type="slidenum">
              <a:rPr lang="en-US" smtClean="0">
                <a:latin typeface="Capital Group Sans" panose="02000503000000020004" pitchFamily="2" charset="0"/>
              </a:rPr>
              <a:pPr>
                <a:lnSpc>
                  <a:spcPct val="110000"/>
                </a:lnSpc>
                <a:spcBef>
                  <a:spcPts val="1200"/>
                </a:spcBef>
              </a:pPr>
              <a:t>20</a:t>
            </a:fld>
            <a:endParaRPr lang="en-US" dirty="0">
              <a:latin typeface="Capital Group Sans" panose="02000503000000020004" pitchFamily="2" charset="0"/>
            </a:endParaRPr>
          </a:p>
        </p:txBody>
      </p:sp>
      <p:sp>
        <p:nvSpPr>
          <p:cNvPr id="6" name="Text Placeholder 5"/>
          <p:cNvSpPr>
            <a:spLocks noGrp="1"/>
          </p:cNvSpPr>
          <p:nvPr>
            <p:ph type="body" sz="quarter" idx="15"/>
          </p:nvPr>
        </p:nvSpPr>
        <p:spPr>
          <a:xfrm>
            <a:off x="571498" y="3474720"/>
            <a:ext cx="2837527" cy="1371451"/>
          </a:xfrm>
        </p:spPr>
        <p:txBody>
          <a:bodyPr/>
          <a:lstStyle/>
          <a:p>
            <a:r>
              <a:rPr lang="en-US" b="1" dirty="0">
                <a:solidFill>
                  <a:schemeClr val="tx1">
                    <a:lumMod val="75000"/>
                    <a:lumOff val="25000"/>
                  </a:schemeClr>
                </a:solidFill>
              </a:rPr>
              <a:t>American Funds in </a:t>
            </a:r>
            <a:r>
              <a:rPr lang="en-US" b="1" dirty="0" err="1">
                <a:solidFill>
                  <a:schemeClr val="tx1">
                    <a:lumMod val="75000"/>
                    <a:lumOff val="25000"/>
                  </a:schemeClr>
                </a:solidFill>
              </a:rPr>
              <a:t>CollegeAmerica</a:t>
            </a:r>
            <a:endParaRPr lang="en-US" b="1" dirty="0">
              <a:solidFill>
                <a:schemeClr val="tx1">
                  <a:lumMod val="75000"/>
                  <a:lumOff val="25000"/>
                </a:schemeClr>
              </a:solidFill>
            </a:endParaRPr>
          </a:p>
        </p:txBody>
      </p:sp>
      <p:sp>
        <p:nvSpPr>
          <p:cNvPr id="10" name="© The Capital Group Companies, Inc.">
            <a:extLst>
              <a:ext uri="{C183D7F6-B498-43B3-948B-1728B52AA6E4}">
                <adec:decorative xmlns:adec="http://schemas.microsoft.com/office/drawing/2017/decorative" val="1"/>
              </a:ext>
            </a:extLst>
          </p:cNvPr>
          <p:cNvSpPr txBox="1"/>
          <p:nvPr/>
        </p:nvSpPr>
        <p:spPr>
          <a:xfrm>
            <a:off x="571500" y="6400710"/>
            <a:ext cx="2063065" cy="122982"/>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chemeClr val="tx1"/>
                </a:solidFill>
                <a:latin typeface="Capital Group Sans" panose="02000503000000020004" pitchFamily="2" charset="0"/>
              </a:rPr>
              <a:t>© 2026 Capital Group. All rights reserved.</a:t>
            </a:r>
            <a:endParaRPr sz="800" dirty="0">
              <a:solidFill>
                <a:schemeClr val="tx1"/>
              </a:solidFill>
              <a:latin typeface="Capital Group Sans" panose="02000503000000020004" pitchFamily="2" charset="0"/>
            </a:endParaRPr>
          </a:p>
        </p:txBody>
      </p:sp>
      <p:graphicFrame>
        <p:nvGraphicFramePr>
          <p:cNvPr id="3" name="Group 54">
            <a:extLst>
              <a:ext uri="{FF2B5EF4-FFF2-40B4-BE49-F238E27FC236}">
                <a16:creationId xmlns:a16="http://schemas.microsoft.com/office/drawing/2014/main" id="{8D4EB792-CC5E-42C8-F381-30D2F58AA996}"/>
              </a:ext>
            </a:extLst>
          </p:cNvPr>
          <p:cNvGraphicFramePr>
            <a:graphicFrameLocks noGrp="1"/>
          </p:cNvGraphicFramePr>
          <p:nvPr>
            <p:extLst>
              <p:ext uri="{D42A27DB-BD31-4B8C-83A1-F6EECF244321}">
                <p14:modId xmlns:p14="http://schemas.microsoft.com/office/powerpoint/2010/main" val="659961069"/>
              </p:ext>
            </p:extLst>
          </p:nvPr>
        </p:nvGraphicFramePr>
        <p:xfrm>
          <a:off x="4495801" y="644966"/>
          <a:ext cx="3510716" cy="2177860"/>
        </p:xfrm>
        <a:graphic>
          <a:graphicData uri="http://schemas.openxmlformats.org/drawingml/2006/table">
            <a:tbl>
              <a:tblPr firstRow="1"/>
              <a:tblGrid>
                <a:gridCol w="3510716">
                  <a:extLst>
                    <a:ext uri="{9D8B030D-6E8A-4147-A177-3AD203B41FA5}">
                      <a16:colId xmlns:a16="http://schemas.microsoft.com/office/drawing/2014/main" val="20000"/>
                    </a:ext>
                  </a:extLst>
                </a:gridCol>
              </a:tblGrid>
              <a:tr h="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1000" b="1" i="0" u="none" strike="noStrike" cap="none" spc="0" normalizeH="0" baseline="0" dirty="0">
                          <a:ln>
                            <a:noFill/>
                          </a:ln>
                          <a:solidFill>
                            <a:srgbClr val="FFFFFF"/>
                          </a:solidFill>
                          <a:effectLst/>
                          <a:uFillTx/>
                          <a:latin typeface="Capital Group Sans" panose="02000503000000020004" pitchFamily="2" charset="0"/>
                          <a:ea typeface="MS PGothic" charset="-128"/>
                          <a:sym typeface="Capital Group Sans"/>
                        </a:rPr>
                        <a:t>Growth funds</a:t>
                      </a:r>
                    </a:p>
                  </a:txBody>
                  <a:tcPr marL="79102" marR="79102" marT="39551" marB="39551" anchor="ctr" horzOverflow="overflow">
                    <a:lnL>
                      <a:noFill/>
                    </a:lnL>
                    <a:lnR>
                      <a:noFill/>
                    </a:lnR>
                    <a:lnT>
                      <a:noFill/>
                    </a:lnT>
                    <a:lnB>
                      <a:noFill/>
                    </a:lnB>
                    <a:lnTlToBr>
                      <a:noFill/>
                    </a:lnTlToBr>
                    <a:lnBlToTr>
                      <a:noFill/>
                    </a:lnBlToTr>
                    <a:solidFill>
                      <a:srgbClr val="002D72"/>
                    </a:solidFill>
                  </a:tcPr>
                </a:tc>
                <a:extLst>
                  <a:ext uri="{0D108BD9-81ED-4DB2-BD59-A6C34878D82A}">
                    <a16:rowId xmlns:a16="http://schemas.microsoft.com/office/drawing/2014/main" val="10000"/>
                  </a:ext>
                </a:extLst>
              </a:tr>
              <a:tr h="210938">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AMCAP 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p>
                  </a:txBody>
                  <a:tcPr marL="79102" marR="79102" marT="39551" marB="39551" anchor="ctr" horzOverflow="overflow">
                    <a:lnL>
                      <a:noFill/>
                    </a:lnL>
                    <a:lnR>
                      <a:noFill/>
                    </a:lnR>
                    <a:lnT>
                      <a:noFill/>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0938">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lang="en-US" sz="900" b="0" i="0" u="none" strike="noStrike" cap="none" spc="0" baseline="0" dirty="0">
                          <a:ln>
                            <a:noFill/>
                          </a:ln>
                          <a:solidFill>
                            <a:schemeClr val="tx1"/>
                          </a:solidFill>
                          <a:effectLst/>
                          <a:uFillTx/>
                          <a:latin typeface="Capital Group Sans" panose="020B0503020202020204" pitchFamily="34" charset="0"/>
                          <a:ea typeface="+mn-ea"/>
                          <a:cs typeface="+mn-cs"/>
                          <a:sym typeface="Capital Group Sans"/>
                        </a:rPr>
                        <a:t>American </a:t>
                      </a:r>
                      <a:r>
                        <a:rPr lang="en-US" sz="900" b="0" i="0" u="none" strike="noStrike" cap="none" spc="0" baseline="0" dirty="0">
                          <a:ln>
                            <a:noFill/>
                          </a:ln>
                          <a:solidFill>
                            <a:schemeClr val="tx1"/>
                          </a:solidFill>
                          <a:effectLst/>
                          <a:uFillTx/>
                          <a:latin typeface="+mn-lt"/>
                          <a:ea typeface="+mn-ea"/>
                          <a:cs typeface="+mn-cs"/>
                          <a:sym typeface="Capital Group Sans"/>
                        </a:rPr>
                        <a:t>Funds</a:t>
                      </a:r>
                      <a:r>
                        <a:rPr lang="en-US" sz="900" b="0" i="0" u="none" strike="noStrike" cap="none" spc="0" baseline="0" dirty="0">
                          <a:ln>
                            <a:noFill/>
                          </a:ln>
                          <a:solidFill>
                            <a:schemeClr val="tx1"/>
                          </a:solidFill>
                          <a:effectLst/>
                          <a:uFillTx/>
                          <a:latin typeface="Capital Group Sans" panose="020B0503020202020204" pitchFamily="34" charset="0"/>
                          <a:ea typeface="+mn-ea"/>
                          <a:cs typeface="+mn-cs"/>
                          <a:sym typeface="Capital Group Sans"/>
                        </a:rPr>
                        <a:t> Global Insight Fund</a:t>
                      </a:r>
                      <a:endParaRPr kumimoji="0" lang="en-US" altLang="en-US" sz="900" b="0" i="0" u="none" strike="noStrike" cap="none" normalizeH="0" baseline="30000" dirty="0">
                        <a:ln>
                          <a:noFill/>
                        </a:ln>
                        <a:solidFill>
                          <a:schemeClr val="tx1"/>
                        </a:solidFill>
                        <a:effectLst/>
                        <a:latin typeface="Capital Group Sans" panose="020B0503020202020204" pitchFamily="34" charset="0"/>
                        <a:ea typeface="MS PGothic" charset="-128"/>
                      </a:endParaRPr>
                    </a:p>
                  </a:txBody>
                  <a:tcPr marL="79102" marR="79102" marT="39551" marB="39551"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75131924"/>
                  </a:ext>
                </a:extLst>
              </a:tr>
              <a:tr h="210938">
                <a:tc>
                  <a: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American Funds International Vantage Fund</a:t>
                      </a:r>
                      <a:endParaRPr kumimoji="0" lang="en-US" altLang="en-US" sz="900" b="0" i="0" u="none" strike="noStrike" cap="none" normalizeH="0" baseline="30000" dirty="0">
                        <a:ln>
                          <a:noFill/>
                        </a:ln>
                        <a:solidFill>
                          <a:schemeClr val="tx1"/>
                        </a:solidFill>
                        <a:effectLst/>
                        <a:latin typeface="Capital Group Sans" panose="020B0503020202020204" pitchFamily="34" charset="0"/>
                        <a:ea typeface="MS PGothic" charset="-128"/>
                      </a:endParaRPr>
                    </a:p>
                  </a:txBody>
                  <a:tcPr marL="79102" marR="79102" marT="39551" marB="39551"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15640718"/>
                  </a:ext>
                </a:extLst>
              </a:tr>
              <a:tr h="210938">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EUPAC </a:t>
                      </a:r>
                      <a:r>
                        <a:rPr kumimoji="0" lang="en-US" altLang="en-US" sz="900" b="0" i="0" u="none" strike="noStrike" cap="none" normalizeH="0" baseline="0" dirty="0" err="1">
                          <a:ln>
                            <a:noFill/>
                          </a:ln>
                          <a:solidFill>
                            <a:schemeClr val="tx1"/>
                          </a:solidFill>
                          <a:effectLst/>
                          <a:latin typeface="Capital Group Sans" panose="020B0503020202020204" pitchFamily="34" charset="0"/>
                          <a:ea typeface="MS PGothic" charset="-128"/>
                        </a:rPr>
                        <a:t>Fund</a:t>
                      </a:r>
                      <a:r>
                        <a:rPr kumimoji="0" lang="en-US" altLang="en-US" sz="900" b="0" i="0" u="none" strike="noStrike" cap="none" normalizeH="0" baseline="30000" dirty="0" err="1">
                          <a:ln>
                            <a:noFill/>
                          </a:ln>
                          <a:solidFill>
                            <a:schemeClr val="tx1"/>
                          </a:solidFill>
                          <a:effectLst/>
                          <a:latin typeface="Capital Group Sans" panose="020B0503020202020204" pitchFamily="34" charset="0"/>
                          <a:ea typeface="MS PGothic" charset="-128"/>
                        </a:rPr>
                        <a:t>TM</a:t>
                      </a:r>
                      <a:endParaRPr kumimoji="0" lang="en-US" altLang="en-US" sz="900" b="0" i="0" u="none" strike="noStrike" cap="none" normalizeH="0" baseline="30000" dirty="0">
                        <a:ln>
                          <a:noFill/>
                        </a:ln>
                        <a:solidFill>
                          <a:schemeClr val="tx1"/>
                        </a:solidFill>
                        <a:effectLst/>
                        <a:latin typeface="Capital Group Sans" panose="020B0503020202020204" pitchFamily="34" charset="0"/>
                        <a:ea typeface="MS PGothic" charset="-128"/>
                      </a:endParaRPr>
                    </a:p>
                  </a:txBody>
                  <a:tcPr marL="79102" marR="79102" marT="39551" marB="39551"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0938">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The Growth Fund of America</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51" marB="39551"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0938">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The New Economy 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51" marB="39551"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10938">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New Perspective 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51" marB="39551"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10938">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New World 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51" marB="39551"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0938">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SMALLCAP World 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51" marB="39551"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graphicFrame>
        <p:nvGraphicFramePr>
          <p:cNvPr id="7" name="Group 88">
            <a:extLst>
              <a:ext uri="{FF2B5EF4-FFF2-40B4-BE49-F238E27FC236}">
                <a16:creationId xmlns:a16="http://schemas.microsoft.com/office/drawing/2014/main" id="{57B67A04-B685-DB92-D2FC-F1F97A9736D1}"/>
              </a:ext>
            </a:extLst>
          </p:cNvPr>
          <p:cNvGraphicFramePr>
            <a:graphicFrameLocks noGrp="1"/>
          </p:cNvGraphicFramePr>
          <p:nvPr>
            <p:extLst>
              <p:ext uri="{D42A27DB-BD31-4B8C-83A1-F6EECF244321}">
                <p14:modId xmlns:p14="http://schemas.microsoft.com/office/powerpoint/2010/main" val="3101158350"/>
              </p:ext>
            </p:extLst>
          </p:nvPr>
        </p:nvGraphicFramePr>
        <p:xfrm>
          <a:off x="4495802" y="2935022"/>
          <a:ext cx="3510716" cy="1745752"/>
        </p:xfrm>
        <a:graphic>
          <a:graphicData uri="http://schemas.openxmlformats.org/drawingml/2006/table">
            <a:tbl>
              <a:tblPr firstRow="1" firstCol="1"/>
              <a:tblGrid>
                <a:gridCol w="3510716">
                  <a:extLst>
                    <a:ext uri="{9D8B030D-6E8A-4147-A177-3AD203B41FA5}">
                      <a16:colId xmlns:a16="http://schemas.microsoft.com/office/drawing/2014/main" val="20000"/>
                    </a:ext>
                  </a:extLst>
                </a:gridCol>
              </a:tblGrid>
              <a:tr h="21099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1000" b="1" i="0" u="none" strike="noStrike" cap="none" spc="0" normalizeH="0" baseline="0" dirty="0">
                          <a:ln>
                            <a:noFill/>
                          </a:ln>
                          <a:solidFill>
                            <a:srgbClr val="FFFFFF"/>
                          </a:solidFill>
                          <a:effectLst/>
                          <a:uFillTx/>
                          <a:latin typeface="Capital Group Sans" panose="02000503000000020004" pitchFamily="2" charset="0"/>
                          <a:ea typeface="MS PGothic" charset="-128"/>
                          <a:cs typeface="Capital Group Sans" charset="0"/>
                          <a:sym typeface="Capital Group Sans"/>
                        </a:rPr>
                        <a:t>Growth-and-income funds</a:t>
                      </a:r>
                    </a:p>
                  </a:txBody>
                  <a:tcPr marL="79102" marR="79102" marT="39577" marB="39577" anchor="ctr" horzOverflow="overflow">
                    <a:lnL>
                      <a:noFill/>
                    </a:lnL>
                    <a:lnR>
                      <a:noFill/>
                    </a:lnR>
                    <a:lnT>
                      <a:noFill/>
                    </a:lnT>
                    <a:lnB>
                      <a:noFill/>
                    </a:lnB>
                    <a:lnTlToBr>
                      <a:noFill/>
                    </a:lnTlToBr>
                    <a:lnBlToTr>
                      <a:noFill/>
                    </a:lnBlToTr>
                    <a:solidFill>
                      <a:srgbClr val="0057B8"/>
                    </a:solidFill>
                  </a:tcPr>
                </a:tc>
                <a:extLst>
                  <a:ext uri="{0D108BD9-81ED-4DB2-BD59-A6C34878D82A}">
                    <a16:rowId xmlns:a16="http://schemas.microsoft.com/office/drawing/2014/main" val="10000"/>
                  </a:ext>
                </a:extLst>
              </a:tr>
              <a:tr h="21099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mn-lt"/>
                          <a:ea typeface="MS PGothic" charset="-128"/>
                        </a:rPr>
                        <a:t>American Funds Developing World Growth and Income Fund</a:t>
                      </a:r>
                      <a:endParaRPr kumimoji="0" lang="en-US" altLang="en-US" sz="700" b="0" i="0" u="none" strike="noStrike" cap="none" normalizeH="0" baseline="55000" dirty="0">
                        <a:ln>
                          <a:noFill/>
                        </a:ln>
                        <a:solidFill>
                          <a:schemeClr val="tx1"/>
                        </a:solidFill>
                        <a:effectLst/>
                        <a:latin typeface="+mn-lt"/>
                        <a:ea typeface="MS PGothic" charset="-128"/>
                        <a:cs typeface="Capital Group Sans" panose="020B0604020202020204" pitchFamily="34" charset="0"/>
                      </a:endParaRPr>
                    </a:p>
                  </a:txBody>
                  <a:tcPr marL="79102" marR="79102" marT="39577" marB="39577" anchor="ctr" horzOverflow="overflow">
                    <a:lnL>
                      <a:noFill/>
                    </a:lnL>
                    <a:lnR>
                      <a:noFill/>
                    </a:lnR>
                    <a:lnT>
                      <a:noFill/>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099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mn-lt"/>
                          <a:ea typeface="MS PGothic" charset="-128"/>
                        </a:rPr>
                        <a:t>American Mutual Fund</a:t>
                      </a:r>
                      <a:r>
                        <a:rPr kumimoji="0" lang="en-US" altLang="en-US" sz="900" b="0" i="0" u="none" strike="noStrike" cap="none" normalizeH="0" baseline="40000" dirty="0">
                          <a:ln>
                            <a:noFill/>
                          </a:ln>
                          <a:solidFill>
                            <a:schemeClr val="tx1"/>
                          </a:solidFill>
                          <a:effectLst/>
                          <a:latin typeface="+mn-lt"/>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mn-lt"/>
                        <a:ea typeface="MS PGothic" charset="-128"/>
                      </a:endParaRPr>
                    </a:p>
                  </a:txBody>
                  <a:tcPr marL="79102" marR="79102" marT="39577" marB="39577"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099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mn-lt"/>
                          <a:ea typeface="MS PGothic" charset="-128"/>
                        </a:rPr>
                        <a:t>Capital World Growth and Income Fund</a:t>
                      </a:r>
                      <a:r>
                        <a:rPr kumimoji="0" lang="en-US" altLang="en-US" sz="900" b="0" i="0" u="none" strike="noStrike" cap="none" normalizeH="0" baseline="40000" dirty="0">
                          <a:ln>
                            <a:noFill/>
                          </a:ln>
                          <a:solidFill>
                            <a:schemeClr val="tx1"/>
                          </a:solidFill>
                          <a:effectLst/>
                          <a:latin typeface="+mn-lt"/>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mn-lt"/>
                        <a:ea typeface="MS PGothic" charset="-128"/>
                      </a:endParaRPr>
                    </a:p>
                  </a:txBody>
                  <a:tcPr marL="79102" marR="79102" marT="39577" marB="39577"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099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rgbClr val="000000"/>
                          </a:solidFill>
                          <a:effectLst/>
                          <a:latin typeface="+mn-lt"/>
                          <a:ea typeface="MS PGothic" charset="-128"/>
                        </a:rPr>
                        <a:t>Fundamental Investors</a:t>
                      </a:r>
                      <a:r>
                        <a:rPr kumimoji="0" lang="en-US" altLang="en-US" sz="900" b="0" i="0" u="none" strike="noStrike" cap="none" normalizeH="0" baseline="40000" dirty="0">
                          <a:ln>
                            <a:noFill/>
                          </a:ln>
                          <a:solidFill>
                            <a:schemeClr val="tx1"/>
                          </a:solidFill>
                          <a:effectLst/>
                          <a:latin typeface="+mn-lt"/>
                          <a:ea typeface="MS PGothic" charset="-128"/>
                          <a:cs typeface="Capital Group Sans" panose="020B0604020202020204" pitchFamily="34" charset="0"/>
                        </a:rPr>
                        <a:t>®</a:t>
                      </a:r>
                      <a:endParaRPr kumimoji="0" lang="en-US" altLang="en-US" sz="900" b="0" i="0" u="none" strike="noStrike" cap="none" normalizeH="0" baseline="40000" dirty="0">
                        <a:ln>
                          <a:noFill/>
                        </a:ln>
                        <a:solidFill>
                          <a:srgbClr val="000000"/>
                        </a:solidFill>
                        <a:effectLst/>
                        <a:latin typeface="+mn-lt"/>
                        <a:ea typeface="MS PGothic" charset="-128"/>
                      </a:endParaRPr>
                    </a:p>
                  </a:txBody>
                  <a:tcPr marL="79102" marR="79102" marT="39577" marB="39577"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1099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mn-lt"/>
                          <a:ea typeface="MS PGothic" charset="-128"/>
                        </a:rPr>
                        <a:t>International Growth and Income Fund</a:t>
                      </a:r>
                      <a:endParaRPr kumimoji="0" lang="en-US" altLang="en-US" sz="700" b="0" i="0" u="none" strike="noStrike" cap="none" normalizeH="0" baseline="30000" dirty="0">
                        <a:ln>
                          <a:noFill/>
                        </a:ln>
                        <a:solidFill>
                          <a:schemeClr val="tx1"/>
                        </a:solidFill>
                        <a:effectLst/>
                        <a:latin typeface="+mn-lt"/>
                        <a:ea typeface="MS PGothic" charset="-128"/>
                      </a:endParaRPr>
                    </a:p>
                  </a:txBody>
                  <a:tcPr marL="79102" marR="79102" marT="39577" marB="39577"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1099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mn-lt"/>
                          <a:ea typeface="MS PGothic" charset="-128"/>
                        </a:rPr>
                        <a:t>The Investment Company of America</a:t>
                      </a:r>
                      <a:r>
                        <a:rPr kumimoji="0" lang="en-US" altLang="en-US" sz="900" b="0" i="0" u="none" strike="noStrike" cap="none" normalizeH="0" baseline="40000" dirty="0">
                          <a:ln>
                            <a:noFill/>
                          </a:ln>
                          <a:solidFill>
                            <a:schemeClr val="tx1"/>
                          </a:solidFill>
                          <a:effectLst/>
                          <a:latin typeface="+mn-lt"/>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mn-lt"/>
                        <a:ea typeface="MS PGothic" charset="-128"/>
                      </a:endParaRPr>
                    </a:p>
                  </a:txBody>
                  <a:tcPr marL="79102" marR="79102" marT="39577" marB="39577"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099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mn-lt"/>
                          <a:ea typeface="MS PGothic" charset="-128"/>
                        </a:rPr>
                        <a:t>Washington Mutual Investors Fund</a:t>
                      </a:r>
                      <a:endParaRPr kumimoji="0" lang="en-US" altLang="en-US" sz="700" b="0" i="0" u="none" strike="noStrike" cap="none" normalizeH="0" baseline="55000" dirty="0">
                        <a:ln>
                          <a:noFill/>
                        </a:ln>
                        <a:solidFill>
                          <a:schemeClr val="tx1"/>
                        </a:solidFill>
                        <a:effectLst/>
                        <a:latin typeface="+mn-lt"/>
                        <a:ea typeface="MS PGothic" charset="-128"/>
                        <a:cs typeface="Capital Group Sans" panose="020B0604020202020204" pitchFamily="34" charset="0"/>
                      </a:endParaRPr>
                    </a:p>
                  </a:txBody>
                  <a:tcPr marL="79102" marR="79102" marT="39577" marB="39577"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graphicFrame>
        <p:nvGraphicFramePr>
          <p:cNvPr id="8" name="Group 161">
            <a:extLst>
              <a:ext uri="{FF2B5EF4-FFF2-40B4-BE49-F238E27FC236}">
                <a16:creationId xmlns:a16="http://schemas.microsoft.com/office/drawing/2014/main" id="{B4C9BD13-B845-F3A4-B728-9EEBE29529CF}"/>
              </a:ext>
            </a:extLst>
          </p:cNvPr>
          <p:cNvGraphicFramePr>
            <a:graphicFrameLocks noGrp="1"/>
          </p:cNvGraphicFramePr>
          <p:nvPr>
            <p:extLst>
              <p:ext uri="{D42A27DB-BD31-4B8C-83A1-F6EECF244321}">
                <p14:modId xmlns:p14="http://schemas.microsoft.com/office/powerpoint/2010/main" val="1754500821"/>
              </p:ext>
            </p:extLst>
          </p:nvPr>
        </p:nvGraphicFramePr>
        <p:xfrm>
          <a:off x="4495802" y="4771966"/>
          <a:ext cx="3510716" cy="677920"/>
        </p:xfrm>
        <a:graphic>
          <a:graphicData uri="http://schemas.openxmlformats.org/drawingml/2006/table">
            <a:tbl>
              <a:tblPr firstRow="1" firstCol="1"/>
              <a:tblGrid>
                <a:gridCol w="3510716">
                  <a:extLst>
                    <a:ext uri="{9D8B030D-6E8A-4147-A177-3AD203B41FA5}">
                      <a16:colId xmlns:a16="http://schemas.microsoft.com/office/drawing/2014/main" val="20000"/>
                    </a:ext>
                  </a:extLst>
                </a:gridCol>
              </a:tblGrid>
              <a:tr h="245384">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1000" b="1" i="0" u="none" strike="noStrike" cap="none" spc="0" normalizeH="0" baseline="0" dirty="0">
                          <a:ln>
                            <a:noFill/>
                          </a:ln>
                          <a:solidFill>
                            <a:schemeClr val="tx1"/>
                          </a:solidFill>
                          <a:effectLst/>
                          <a:uFillTx/>
                          <a:latin typeface="Capital Group Sans" panose="02000503000000020004" pitchFamily="2" charset="0"/>
                          <a:ea typeface="MS PGothic" charset="-128"/>
                          <a:cs typeface="Capital Group Sans" charset="0"/>
                          <a:sym typeface="Capital Group Sans"/>
                        </a:rPr>
                        <a:t>Equity-income funds</a:t>
                      </a:r>
                    </a:p>
                  </a:txBody>
                  <a:tcPr marL="79102" marR="79102" marT="39554" marB="39554" anchor="ctr" horzOverflow="overflow">
                    <a:lnL>
                      <a:noFill/>
                    </a:lnL>
                    <a:lnR>
                      <a:noFill/>
                    </a:lnR>
                    <a:lnT>
                      <a:noFill/>
                    </a:lnT>
                    <a:lnB>
                      <a:noFill/>
                    </a:lnB>
                    <a:lnTlToBr>
                      <a:noFill/>
                    </a:lnTlToBr>
                    <a:lnBlToTr>
                      <a:noFill/>
                    </a:lnBlToTr>
                    <a:solidFill>
                      <a:srgbClr val="008EAA"/>
                    </a:solidFill>
                  </a:tcPr>
                </a:tc>
                <a:extLst>
                  <a:ext uri="{0D108BD9-81ED-4DB2-BD59-A6C34878D82A}">
                    <a16:rowId xmlns:a16="http://schemas.microsoft.com/office/drawing/2014/main" val="10000"/>
                  </a:ext>
                </a:extLst>
              </a:tr>
              <a:tr h="213575">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Capital Income Builder</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54" marB="39554" anchor="ctr" horzOverflow="overflow">
                    <a:lnL>
                      <a:noFill/>
                    </a:lnL>
                    <a:lnR>
                      <a:noFill/>
                    </a:lnR>
                    <a:lnT>
                      <a:noFill/>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3575">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The Income Fund of America</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54" marB="39554"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9" name="Group 162">
            <a:extLst>
              <a:ext uri="{FF2B5EF4-FFF2-40B4-BE49-F238E27FC236}">
                <a16:creationId xmlns:a16="http://schemas.microsoft.com/office/drawing/2014/main" id="{0A725157-8DF1-3A77-B9B4-0C3827326263}"/>
              </a:ext>
            </a:extLst>
          </p:cNvPr>
          <p:cNvGraphicFramePr>
            <a:graphicFrameLocks noGrp="1"/>
          </p:cNvGraphicFramePr>
          <p:nvPr>
            <p:extLst>
              <p:ext uri="{D42A27DB-BD31-4B8C-83A1-F6EECF244321}">
                <p14:modId xmlns:p14="http://schemas.microsoft.com/office/powerpoint/2010/main" val="789112635"/>
              </p:ext>
            </p:extLst>
          </p:nvPr>
        </p:nvGraphicFramePr>
        <p:xfrm>
          <a:off x="8294968" y="644966"/>
          <a:ext cx="3325471" cy="685800"/>
        </p:xfrm>
        <a:graphic>
          <a:graphicData uri="http://schemas.openxmlformats.org/drawingml/2006/table">
            <a:tbl>
              <a:tblPr firstRow="1"/>
              <a:tblGrid>
                <a:gridCol w="3325471">
                  <a:extLst>
                    <a:ext uri="{9D8B030D-6E8A-4147-A177-3AD203B41FA5}">
                      <a16:colId xmlns:a16="http://schemas.microsoft.com/office/drawing/2014/main" val="20000"/>
                    </a:ext>
                  </a:extLst>
                </a:gridCol>
              </a:tblGrid>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1000" b="1" i="0" u="none" strike="noStrike" cap="none" spc="0" normalizeH="0" baseline="0" dirty="0">
                          <a:ln>
                            <a:noFill/>
                          </a:ln>
                          <a:solidFill>
                            <a:schemeClr val="tx1"/>
                          </a:solidFill>
                          <a:effectLst/>
                          <a:uFillTx/>
                          <a:latin typeface="Capital Group Sans" panose="02000503000000020004" pitchFamily="2" charset="0"/>
                          <a:ea typeface="MS PGothic" charset="-128"/>
                          <a:cs typeface="Capital Group Sans" charset="0"/>
                          <a:sym typeface="Capital Group Sans"/>
                        </a:rPr>
                        <a:t>Balanced funds</a:t>
                      </a:r>
                    </a:p>
                  </a:txBody>
                  <a:tcPr marL="79102" marR="79102" marT="0" marB="0" anchor="ctr" horzOverflow="overflow">
                    <a:lnL>
                      <a:noFill/>
                    </a:lnL>
                    <a:lnR>
                      <a:noFill/>
                    </a:lnR>
                    <a:lnT>
                      <a:noFill/>
                    </a:lnT>
                    <a:lnB>
                      <a:noFill/>
                    </a:lnB>
                    <a:lnTlToBr>
                      <a:noFill/>
                    </a:lnTlToBr>
                    <a:lnBlToTr>
                      <a:noFill/>
                    </a:lnBlToTr>
                    <a:solidFill>
                      <a:srgbClr val="2DCCD3"/>
                    </a:solidFill>
                  </a:tcPr>
                </a:tc>
                <a:extLst>
                  <a:ext uri="{0D108BD9-81ED-4DB2-BD59-A6C34878D82A}">
                    <a16:rowId xmlns:a16="http://schemas.microsoft.com/office/drawing/2014/main" val="10000"/>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American Balanced 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0" marB="0" anchor="ctr" horzOverflow="overflow">
                    <a:lnL>
                      <a:noFill/>
                    </a:lnL>
                    <a:lnR>
                      <a:noFill/>
                    </a:lnR>
                    <a:lnT>
                      <a:noFill/>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American Funds Global Balanced Fund</a:t>
                      </a:r>
                      <a:endParaRPr kumimoji="0" lang="en-US" altLang="en-US" sz="900" b="0" i="0" u="none" strike="noStrike" cap="none" normalizeH="0" baseline="55000" dirty="0">
                        <a:ln>
                          <a:noFill/>
                        </a:ln>
                        <a:solidFill>
                          <a:schemeClr val="tx1"/>
                        </a:solidFill>
                        <a:effectLst/>
                        <a:latin typeface="Capital Group Sans" panose="020B0503020202020204" pitchFamily="34" charset="0"/>
                        <a:ea typeface="MS PGothic" charset="-128"/>
                      </a:endParaRPr>
                    </a:p>
                  </a:txBody>
                  <a:tcPr marL="79102" marR="79102" marT="0" marB="0"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11" name="Group 100">
            <a:extLst>
              <a:ext uri="{FF2B5EF4-FFF2-40B4-BE49-F238E27FC236}">
                <a16:creationId xmlns:a16="http://schemas.microsoft.com/office/drawing/2014/main" id="{B595D1A6-C6C5-DDE5-FDF5-6F33D061686D}"/>
              </a:ext>
            </a:extLst>
          </p:cNvPr>
          <p:cNvGraphicFramePr>
            <a:graphicFrameLocks noGrp="1"/>
          </p:cNvGraphicFramePr>
          <p:nvPr>
            <p:extLst>
              <p:ext uri="{D42A27DB-BD31-4B8C-83A1-F6EECF244321}">
                <p14:modId xmlns:p14="http://schemas.microsoft.com/office/powerpoint/2010/main" val="3830636194"/>
              </p:ext>
            </p:extLst>
          </p:nvPr>
        </p:nvGraphicFramePr>
        <p:xfrm>
          <a:off x="8294968" y="1438583"/>
          <a:ext cx="3325471" cy="3203268"/>
        </p:xfrm>
        <a:graphic>
          <a:graphicData uri="http://schemas.openxmlformats.org/drawingml/2006/table">
            <a:tbl>
              <a:tblPr firstRow="1" firstCol="1"/>
              <a:tblGrid>
                <a:gridCol w="3325471">
                  <a:extLst>
                    <a:ext uri="{9D8B030D-6E8A-4147-A177-3AD203B41FA5}">
                      <a16:colId xmlns:a16="http://schemas.microsoft.com/office/drawing/2014/main" val="20000"/>
                    </a:ext>
                  </a:extLst>
                </a:gridCol>
              </a:tblGrid>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1000" b="1" i="0" u="none" strike="noStrike" cap="none" spc="0" normalizeH="0" baseline="0" dirty="0">
                          <a:ln>
                            <a:noFill/>
                          </a:ln>
                          <a:solidFill>
                            <a:srgbClr val="FFFFFF"/>
                          </a:solidFill>
                          <a:effectLst/>
                          <a:uFillTx/>
                          <a:latin typeface="Capital Group Sans" panose="02000503000000020004" pitchFamily="2" charset="0"/>
                          <a:ea typeface="MS PGothic" charset="-128"/>
                          <a:cs typeface="Capital Group Sans" charset="0"/>
                          <a:sym typeface="Capital Group Sans"/>
                        </a:rPr>
                        <a:t>Bond funds</a:t>
                      </a:r>
                    </a:p>
                  </a:txBody>
                  <a:tcPr marL="79102" marR="79102" marT="39534" marB="39534" anchor="ctr" horzOverflow="overflow">
                    <a:lnL>
                      <a:noFill/>
                    </a:lnL>
                    <a:lnR>
                      <a:noFill/>
                    </a:lnR>
                    <a:lnT>
                      <a:noFill/>
                    </a:lnT>
                    <a:lnB>
                      <a:noFill/>
                    </a:lnB>
                    <a:lnTlToBr>
                      <a:noFill/>
                    </a:lnTlToBr>
                    <a:lnBlToTr>
                      <a:noFill/>
                    </a:lnBlToTr>
                    <a:solidFill>
                      <a:srgbClr val="006C5B"/>
                    </a:solidFill>
                  </a:tcPr>
                </a:tc>
                <a:extLst>
                  <a:ext uri="{0D108BD9-81ED-4DB2-BD59-A6C34878D82A}">
                    <a16:rowId xmlns:a16="http://schemas.microsoft.com/office/drawing/2014/main" val="10000"/>
                  </a:ext>
                </a:extLst>
              </a:tr>
              <a:tr h="22860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spc="0" normalizeH="0" baseline="0" dirty="0">
                          <a:ln>
                            <a:noFill/>
                          </a:ln>
                          <a:solidFill>
                            <a:schemeClr val="tx1"/>
                          </a:solidFill>
                          <a:effectLst/>
                          <a:uFillTx/>
                          <a:latin typeface="Capital Group Sans" panose="020B0503020202020204" pitchFamily="34" charset="0"/>
                          <a:ea typeface="MS PGothic" charset="-128"/>
                          <a:sym typeface="Capital Group Sans"/>
                        </a:rPr>
                        <a:t>American Funds Core Plus Bond Fund</a:t>
                      </a:r>
                    </a:p>
                  </a:txBody>
                  <a:tcPr marL="79102" marR="79102" marT="39534" marB="39534" anchor="ctr" horzOverflow="overflow">
                    <a:lnL>
                      <a:noFill/>
                    </a:lnL>
                    <a:lnR>
                      <a:noFill/>
                    </a:lnR>
                    <a:lnT>
                      <a:noFill/>
                    </a:lnT>
                    <a:lnB w="12700" cap="flat" cmpd="sng" algn="ctr">
                      <a:solidFill>
                        <a:schemeClr val="tx1">
                          <a:lumMod val="65000"/>
                          <a:lumOff val="3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58946298"/>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American Funds Corporate Bond 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30000" dirty="0">
                        <a:ln>
                          <a:noFill/>
                        </a:ln>
                        <a:solidFill>
                          <a:schemeClr val="tx1"/>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American Funds Emerging Markets Bond 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30000" dirty="0">
                        <a:ln>
                          <a:noFill/>
                        </a:ln>
                        <a:solidFill>
                          <a:schemeClr val="tx1"/>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chemeClr val="tx1">
                          <a:lumMod val="65000"/>
                          <a:lumOff val="35000"/>
                        </a:schemeClr>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American Funds Inflation Linked Bond 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30000" dirty="0">
                        <a:ln>
                          <a:noFill/>
                        </a:ln>
                        <a:solidFill>
                          <a:schemeClr val="tx1"/>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American Funds Mortgage 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2860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lang="en-US" sz="900" b="0" i="0" u="none" strike="noStrike" cap="none" spc="0" baseline="0" dirty="0">
                          <a:ln>
                            <a:noFill/>
                          </a:ln>
                          <a:solidFill>
                            <a:schemeClr val="tx1"/>
                          </a:solidFill>
                          <a:effectLst/>
                          <a:uFillTx/>
                          <a:latin typeface="Capital Group Sans" panose="020B0503020202020204" pitchFamily="34" charset="0"/>
                          <a:ea typeface="+mn-ea"/>
                          <a:cs typeface="+mn-cs"/>
                          <a:sym typeface="Capital Group Sans"/>
                        </a:rPr>
                        <a:t>American Funds Multi-Sector Income Fund</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64232409"/>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American Funds Strategic Bond Fund</a:t>
                      </a:r>
                      <a:endParaRPr kumimoji="0" lang="en-US" altLang="en-US" sz="900" b="0" i="0" u="none" strike="noStrike" cap="none" normalizeH="0" baseline="55000" dirty="0">
                        <a:ln>
                          <a:noFill/>
                        </a:ln>
                        <a:solidFill>
                          <a:schemeClr val="tx1"/>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American High-Income Trust</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The Bond Fund of America</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Capital World Bond </a:t>
                      </a:r>
                      <a:r>
                        <a:rPr kumimoji="0" lang="en-US" altLang="en-US" sz="900" b="0" i="0" u="none" strike="noStrike" cap="none" normalizeH="0" baseline="0" dirty="0">
                          <a:ln>
                            <a:noFill/>
                          </a:ln>
                          <a:solidFill>
                            <a:schemeClr val="tx1"/>
                          </a:solidFill>
                          <a:effectLst/>
                          <a:latin typeface="+mn-lt"/>
                          <a:ea typeface="MS PGothic" charset="-128"/>
                        </a:rPr>
                        <a:t>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Intermediate Bond Fund of America</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Short-Term Bond Fund of America</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28600">
                <a:tc>
                  <a:txBody>
                    <a:bodyPr/>
                    <a:lstStyle>
                      <a:lvl1pPr marL="0" marR="0" indent="0" algn="r" defTabSz="228600" eaLnBrk="1" latinLnBrk="0" hangingPunct="1">
                        <a:lnSpc>
                          <a:spcPct val="110000"/>
                        </a:lnSpc>
                        <a:spcBef>
                          <a:spcPct val="50000"/>
                        </a:spcBef>
                        <a:spcAft>
                          <a:spcPts val="0"/>
                        </a:spcAft>
                        <a:buClrTx/>
                        <a:buSzTx/>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1pPr>
                      <a:lvl2pPr marL="742950" marR="0" indent="-285750" algn="r" defTabSz="228600" eaLnBrk="1" latinLnBrk="0" hangingPunct="1">
                        <a:lnSpc>
                          <a:spcPct val="110000"/>
                        </a:lnSpc>
                        <a:spcBef>
                          <a:spcPct val="50000"/>
                        </a:spcBef>
                        <a:spcAft>
                          <a:spcPts val="0"/>
                        </a:spcAft>
                        <a:buClrTx/>
                        <a:buSzTx/>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2pPr>
                      <a:lvl3pPr marL="1143000" marR="0" indent="-228600" algn="r" defTabSz="228600" eaLnBrk="1" latinLnBrk="0" hangingPunct="1">
                        <a:lnSpc>
                          <a:spcPct val="110000"/>
                        </a:lnSpc>
                        <a:spcBef>
                          <a:spcPct val="50000"/>
                        </a:spcBef>
                        <a:spcAft>
                          <a:spcPts val="0"/>
                        </a:spcAft>
                        <a:buClrTx/>
                        <a:buSzPct val="90000"/>
                        <a:buFontTx/>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3pPr>
                      <a:lvl4pPr marL="1600200" marR="0" indent="-228600" algn="r" defTabSz="228600" eaLnBrk="1" latinLnBrk="0" hangingPunct="1">
                        <a:lnSpc>
                          <a:spcPct val="110000"/>
                        </a:lnSpc>
                        <a:spcBef>
                          <a:spcPct val="50000"/>
                        </a:spcBef>
                        <a:spcAft>
                          <a:spcPts val="0"/>
                        </a:spcAft>
                        <a:buClrTx/>
                        <a:buSzPct val="9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4pPr>
                      <a:lvl5pPr marL="2057400" marR="0" indent="-228600" algn="r" defTabSz="228600" eaLnBrk="1" latinLnBrk="0" hangingPunct="1">
                        <a:lnSpc>
                          <a:spcPct val="110000"/>
                        </a:lnSpc>
                        <a:spcBef>
                          <a:spcPct val="50000"/>
                        </a:spcBef>
                        <a:spcAft>
                          <a:spcPts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5pPr>
                      <a:lvl6pPr marL="25146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6pPr>
                      <a:lvl7pPr marL="29718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7pPr>
                      <a:lvl8pPr marL="34290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8pPr>
                      <a:lvl9pPr marL="3886200" marR="0" indent="-228600" algn="r" defTabSz="228600" eaLnBrk="0" fontAlgn="base" latinLnBrk="0" hangingPunct="0">
                        <a:lnSpc>
                          <a:spcPct val="110000"/>
                        </a:lnSpc>
                        <a:spcBef>
                          <a:spcPct val="50000"/>
                        </a:spcBef>
                        <a:spcAft>
                          <a:spcPct val="0"/>
                        </a:spcAft>
                        <a:buClrTx/>
                        <a:buSzPct val="80000"/>
                        <a:buFont typeface="Capital Group Sans" charset="0"/>
                        <a:buNone/>
                        <a:tabLst/>
                        <a:defRPr sz="800" b="1" i="0" u="none" strike="noStrike" cap="none" spc="0" baseline="0">
                          <a:ln>
                            <a:noFill/>
                          </a:ln>
                          <a:solidFill>
                            <a:srgbClr val="000000"/>
                          </a:solidFill>
                          <a:uFillTx/>
                          <a:latin typeface="Capital Group Sans" charset="0"/>
                          <a:ea typeface="MS PGothic" charset="-128"/>
                          <a:cs typeface="Capital Group Sans" charset="0"/>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altLang="en-US" sz="900" b="0" i="0" u="none" strike="noStrike" cap="none" normalizeH="0" baseline="0" dirty="0">
                          <a:ln>
                            <a:noFill/>
                          </a:ln>
                          <a:solidFill>
                            <a:srgbClr val="000000"/>
                          </a:solidFill>
                          <a:effectLst/>
                          <a:latin typeface="Capital Group Sans" panose="020B0503020202020204" pitchFamily="34" charset="0"/>
                          <a:ea typeface="MS PGothic" charset="-128"/>
                        </a:rPr>
                        <a:t>U.S. Government Securities Fund</a:t>
                      </a:r>
                      <a:r>
                        <a:rPr kumimoji="0" lang="en-US" altLang="en-US" sz="900" b="0" i="0" u="none" strike="noStrike" cap="none" normalizeH="0" baseline="40000" dirty="0">
                          <a:ln>
                            <a:noFill/>
                          </a:ln>
                          <a:solidFill>
                            <a:schemeClr val="tx1"/>
                          </a:solidFill>
                          <a:effectLst/>
                          <a:latin typeface="Capital Group Sans" panose="020B0503020202020204" pitchFamily="34" charset="0"/>
                          <a:ea typeface="MS PGothic" charset="-128"/>
                          <a:cs typeface="Capital Group Sans" panose="020B0604020202020204" pitchFamily="34" charset="0"/>
                        </a:rPr>
                        <a:t>®</a:t>
                      </a:r>
                      <a:endParaRPr kumimoji="0" lang="en-US" altLang="en-US" sz="900" b="0" i="0" u="none" strike="noStrike" cap="none" normalizeH="0" baseline="40000" dirty="0">
                        <a:ln>
                          <a:noFill/>
                        </a:ln>
                        <a:solidFill>
                          <a:srgbClr val="000000"/>
                        </a:solidFill>
                        <a:effectLst/>
                        <a:latin typeface="Capital Group Sans" panose="020B0503020202020204" pitchFamily="34" charset="0"/>
                        <a:ea typeface="MS PGothic" charset="-128"/>
                      </a:endParaRPr>
                    </a:p>
                  </a:txBody>
                  <a:tcPr marL="79102" marR="79102" marT="39534" marB="39534" anchor="ctr" horzOverflow="overflow">
                    <a:lnL>
                      <a:noFill/>
                    </a:lnL>
                    <a:lnR>
                      <a:noFill/>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graphicFrame>
        <p:nvGraphicFramePr>
          <p:cNvPr id="18" name="Group 103">
            <a:extLst>
              <a:ext uri="{FF2B5EF4-FFF2-40B4-BE49-F238E27FC236}">
                <a16:creationId xmlns:a16="http://schemas.microsoft.com/office/drawing/2014/main" id="{01B22D2D-0F63-CCF9-3DE7-56DF45DFA578}"/>
              </a:ext>
            </a:extLst>
          </p:cNvPr>
          <p:cNvGraphicFramePr>
            <a:graphicFrameLocks noGrp="1"/>
          </p:cNvGraphicFramePr>
          <p:nvPr>
            <p:extLst>
              <p:ext uri="{D42A27DB-BD31-4B8C-83A1-F6EECF244321}">
                <p14:modId xmlns:p14="http://schemas.microsoft.com/office/powerpoint/2010/main" val="2142337392"/>
              </p:ext>
            </p:extLst>
          </p:nvPr>
        </p:nvGraphicFramePr>
        <p:xfrm>
          <a:off x="8294968" y="4785842"/>
          <a:ext cx="3325471" cy="459844"/>
        </p:xfrm>
        <a:graphic>
          <a:graphicData uri="http://schemas.openxmlformats.org/drawingml/2006/table">
            <a:tbl>
              <a:tblPr firstRow="1" firstCol="1"/>
              <a:tblGrid>
                <a:gridCol w="3325471">
                  <a:extLst>
                    <a:ext uri="{9D8B030D-6E8A-4147-A177-3AD203B41FA5}">
                      <a16:colId xmlns:a16="http://schemas.microsoft.com/office/drawing/2014/main" val="20000"/>
                    </a:ext>
                  </a:extLst>
                </a:gridCol>
              </a:tblGrid>
              <a:tr h="228600">
                <a:tc>
                  <a:txBody>
                    <a:bodyPr/>
                    <a:lstStyle>
                      <a:lvl1pPr marL="0" marR="0" indent="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1pPr>
                      <a:lvl2pPr marL="0" marR="0" indent="1143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2pPr>
                      <a:lvl3pPr marL="0" marR="0" indent="2286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3pPr>
                      <a:lvl4pPr marL="0" marR="0" indent="3429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4pPr>
                      <a:lvl5pPr marL="0" marR="0" indent="4572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5pPr>
                      <a:lvl6pPr marL="0" marR="0" indent="5715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6pPr>
                      <a:lvl7pPr marL="0" marR="0" indent="6858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7pPr>
                      <a:lvl8pPr marL="0" marR="0" indent="8001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8pPr>
                      <a:lvl9pPr marL="0" marR="0" indent="9144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1000" b="1" i="0" u="none" strike="noStrike" cap="none" spc="0" normalizeH="0" baseline="0" dirty="0">
                          <a:ln>
                            <a:noFill/>
                          </a:ln>
                          <a:solidFill>
                            <a:schemeClr val="tx1"/>
                          </a:solidFill>
                          <a:effectLst/>
                          <a:uFillTx/>
                          <a:latin typeface="Capital Group Sans" panose="02000503000000020004" pitchFamily="2" charset="0"/>
                          <a:ea typeface="MS PGothic" charset="-128"/>
                          <a:cs typeface="Capital Group Sans" charset="0"/>
                          <a:sym typeface="Capital Group Sans"/>
                        </a:rPr>
                        <a:t>Money market fund</a:t>
                      </a:r>
                    </a:p>
                  </a:txBody>
                  <a:tcPr marL="79095" marR="79095" marT="39422" marB="39422" anchor="ctr" horzOverflow="overflow">
                    <a:lnL cap="flat">
                      <a:noFill/>
                    </a:lnL>
                    <a:lnR cap="flat">
                      <a:noFill/>
                    </a:lnR>
                    <a:lnT cap="flat">
                      <a:noFill/>
                    </a:lnT>
                    <a:lnB>
                      <a:noFill/>
                    </a:lnB>
                    <a:lnTlToBr>
                      <a:noFill/>
                    </a:lnTlToBr>
                    <a:lnBlToTr>
                      <a:noFill/>
                    </a:lnBlToTr>
                    <a:solidFill>
                      <a:srgbClr val="ACA39A"/>
                    </a:solidFill>
                  </a:tcPr>
                </a:tc>
                <a:extLst>
                  <a:ext uri="{0D108BD9-81ED-4DB2-BD59-A6C34878D82A}">
                    <a16:rowId xmlns:a16="http://schemas.microsoft.com/office/drawing/2014/main" val="10000"/>
                  </a:ext>
                </a:extLst>
              </a:tr>
              <a:tr h="228600">
                <a:tc>
                  <a:txBody>
                    <a:bodyPr/>
                    <a:lstStyle>
                      <a:lvl1pPr marL="0" marR="0" indent="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1pPr>
                      <a:lvl2pPr marL="0" marR="0" indent="1143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2pPr>
                      <a:lvl3pPr marL="0" marR="0" indent="2286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3pPr>
                      <a:lvl4pPr marL="0" marR="0" indent="3429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4pPr>
                      <a:lvl5pPr marL="0" marR="0" indent="4572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5pPr>
                      <a:lvl6pPr marL="0" marR="0" indent="5715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6pPr>
                      <a:lvl7pPr marL="0" marR="0" indent="6858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7pPr>
                      <a:lvl8pPr marL="0" marR="0" indent="8001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8pPr>
                      <a:lvl9pPr marL="0" marR="0" indent="9144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Capital Group Sans"/>
                          <a:ea typeface=""/>
                          <a:cs typeface="Capital Group Sans"/>
                          <a:sym typeface="Capital Group San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lang="en-US" altLang="en-US" sz="900" b="0" i="0" dirty="0">
                          <a:latin typeface="Capital Group Sans" panose="020B0503020202020204" pitchFamily="34" charset="0"/>
                          <a:cs typeface="Capital Group Sans"/>
                        </a:rPr>
                        <a:t>American Funds U.S. Government Money Market</a:t>
                      </a:r>
                      <a:r>
                        <a:rPr lang="en-US" altLang="en-US" sz="900" b="0" i="0" baseline="0" dirty="0">
                          <a:latin typeface="Capital Group Sans" panose="020B0503020202020204" pitchFamily="34" charset="0"/>
                          <a:cs typeface="Capital Group Sans"/>
                        </a:rPr>
                        <a:t> </a:t>
                      </a:r>
                      <a:r>
                        <a:rPr kumimoji="0" lang="en-US" altLang="en-US" sz="900" b="0" i="0" u="none" strike="noStrike" cap="none" normalizeH="0" baseline="0" dirty="0">
                          <a:ln>
                            <a:noFill/>
                          </a:ln>
                          <a:solidFill>
                            <a:schemeClr val="tx1"/>
                          </a:solidFill>
                          <a:effectLst/>
                          <a:latin typeface="Capital Group Sans" panose="020B0503020202020204" pitchFamily="34" charset="0"/>
                          <a:ea typeface="MS PGothic" charset="-128"/>
                        </a:rPr>
                        <a:t>Fund</a:t>
                      </a:r>
                      <a:endParaRPr lang="en-US" altLang="en-US" sz="900" b="0" i="0" spc="-40" baseline="40000" dirty="0">
                        <a:latin typeface="Capital Group Sans" panose="020B0503020202020204" pitchFamily="34" charset="0"/>
                        <a:cs typeface="Capital Group Sans"/>
                      </a:endParaRPr>
                    </a:p>
                  </a:txBody>
                  <a:tcPr marL="79095" marR="79095" marT="39422" marB="39422" anchor="ctr" horzOverflow="overflow">
                    <a:lnL cap="flat">
                      <a:noFill/>
                    </a:lnL>
                    <a:lnR cap="flat">
                      <a:noFill/>
                    </a:lnR>
                    <a:lnT>
                      <a:noFill/>
                    </a:lnT>
                    <a:lnB w="12700" cap="flat" cmpd="sng" algn="ctr">
                      <a:solidFill>
                        <a:srgbClr val="6666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TextBox 4">
            <a:extLst>
              <a:ext uri="{FF2B5EF4-FFF2-40B4-BE49-F238E27FC236}">
                <a16:creationId xmlns:a16="http://schemas.microsoft.com/office/drawing/2014/main" id="{3F5024E2-18F4-7565-2FF8-B1F5AA651612}"/>
              </a:ext>
            </a:extLst>
          </p:cNvPr>
          <p:cNvSpPr txBox="1"/>
          <p:nvPr/>
        </p:nvSpPr>
        <p:spPr>
          <a:xfrm>
            <a:off x="4495800" y="5575068"/>
            <a:ext cx="7493000" cy="948978"/>
          </a:xfrm>
          <a:prstGeom prst="rect">
            <a:avLst/>
          </a:prstGeom>
          <a:ln w="12700">
            <a:miter lim="400000"/>
          </a:ln>
        </p:spPr>
        <p:txBody>
          <a:bodyPr wrap="square" lIns="0" tIns="0" rIns="0" bIns="0" rtlCol="0">
            <a:spAutoFit/>
          </a:bodyPr>
          <a:lstStyle/>
          <a:p>
            <a:pPr indent="-548640" algn="l">
              <a:spcAft>
                <a:spcPts val="200"/>
              </a:spcAft>
            </a:pPr>
            <a:r>
              <a:rPr lang="en-US" sz="1000" b="1" dirty="0">
                <a:solidFill>
                  <a:schemeClr val="tx1">
                    <a:lumMod val="85000"/>
                    <a:lumOff val="15000"/>
                  </a:schemeClr>
                </a:solidFill>
                <a:latin typeface="Capital Group Sans" panose="02000503000000020004" pitchFamily="2" charset="0"/>
              </a:rPr>
              <a:t>You could lose money by investing in American Funds U.S. Government Money Market Fund. Although the Fund </a:t>
            </a:r>
            <a:br>
              <a:rPr lang="en-US" sz="1000" b="1" dirty="0">
                <a:solidFill>
                  <a:schemeClr val="tx1">
                    <a:lumMod val="85000"/>
                    <a:lumOff val="15000"/>
                  </a:schemeClr>
                </a:solidFill>
                <a:latin typeface="Capital Group Sans" panose="02000503000000020004" pitchFamily="2" charset="0"/>
              </a:rPr>
            </a:br>
            <a:r>
              <a:rPr lang="en-US" sz="1000" b="1" dirty="0">
                <a:solidFill>
                  <a:schemeClr val="tx1">
                    <a:lumMod val="85000"/>
                    <a:lumOff val="15000"/>
                  </a:schemeClr>
                </a:solidFill>
                <a:latin typeface="Capital Group Sans" panose="02000503000000020004" pitchFamily="2" charset="0"/>
              </a:rPr>
              <a:t>seeks to preserve the value of your investment at $1.00 per share, it cannot guarantee it will do so. An investment in </a:t>
            </a:r>
            <a:br>
              <a:rPr lang="en-US" sz="1000" b="1" dirty="0">
                <a:solidFill>
                  <a:schemeClr val="tx1">
                    <a:lumMod val="85000"/>
                    <a:lumOff val="15000"/>
                  </a:schemeClr>
                </a:solidFill>
                <a:latin typeface="Capital Group Sans" panose="02000503000000020004" pitchFamily="2" charset="0"/>
              </a:rPr>
            </a:br>
            <a:r>
              <a:rPr lang="en-US" sz="1000" b="1" dirty="0">
                <a:solidFill>
                  <a:schemeClr val="tx1">
                    <a:lumMod val="85000"/>
                    <a:lumOff val="15000"/>
                  </a:schemeClr>
                </a:solidFill>
                <a:latin typeface="Capital Group Sans" panose="02000503000000020004" pitchFamily="2" charset="0"/>
              </a:rPr>
              <a:t>the Fund is not a bank account and is not insured or guaranteed by the Federal Deposit Insurance Corporation or any </a:t>
            </a:r>
            <a:br>
              <a:rPr lang="en-US" sz="1000" b="1" dirty="0">
                <a:solidFill>
                  <a:schemeClr val="tx1">
                    <a:lumMod val="85000"/>
                    <a:lumOff val="15000"/>
                  </a:schemeClr>
                </a:solidFill>
                <a:latin typeface="Capital Group Sans" panose="02000503000000020004" pitchFamily="2" charset="0"/>
              </a:rPr>
            </a:br>
            <a:r>
              <a:rPr lang="en-US" sz="1000" b="1" dirty="0">
                <a:solidFill>
                  <a:schemeClr val="tx1">
                    <a:lumMod val="85000"/>
                    <a:lumOff val="15000"/>
                  </a:schemeClr>
                </a:solidFill>
                <a:latin typeface="Capital Group Sans" panose="02000503000000020004" pitchFamily="2" charset="0"/>
              </a:rPr>
              <a:t>other government agency. The Fund’s sponsor is not required to reimburse the Fund for losses, and you should not </a:t>
            </a:r>
            <a:br>
              <a:rPr lang="en-US" sz="1000" b="1" dirty="0">
                <a:solidFill>
                  <a:schemeClr val="tx1">
                    <a:lumMod val="85000"/>
                    <a:lumOff val="15000"/>
                  </a:schemeClr>
                </a:solidFill>
                <a:latin typeface="Capital Group Sans" panose="02000503000000020004" pitchFamily="2" charset="0"/>
              </a:rPr>
            </a:br>
            <a:r>
              <a:rPr lang="en-US" sz="1000" b="1" dirty="0">
                <a:solidFill>
                  <a:schemeClr val="tx1">
                    <a:lumMod val="85000"/>
                    <a:lumOff val="15000"/>
                  </a:schemeClr>
                </a:solidFill>
                <a:latin typeface="Capital Group Sans" panose="02000503000000020004" pitchFamily="2" charset="0"/>
              </a:rPr>
              <a:t>expect that the sponsor will provide financial support to the Fund at any time, including during periods of market stress.</a:t>
            </a:r>
          </a:p>
          <a:p>
            <a:pPr algn="l"/>
            <a:r>
              <a:rPr lang="en-US" sz="1000" b="1" dirty="0">
                <a:solidFill>
                  <a:schemeClr val="tx1">
                    <a:lumMod val="85000"/>
                    <a:lumOff val="15000"/>
                  </a:schemeClr>
                </a:solidFill>
                <a:latin typeface="Capital Group Sans" panose="02000503000000020004" pitchFamily="2" charset="0"/>
              </a:rPr>
              <a:t> </a:t>
            </a:r>
          </a:p>
        </p:txBody>
      </p:sp>
    </p:spTree>
    <p:extLst>
      <p:ext uri="{BB962C8B-B14F-4D97-AF65-F5344CB8AC3E}">
        <p14:creationId xmlns:p14="http://schemas.microsoft.com/office/powerpoint/2010/main" val="141315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bg/>
                                          </p:spTgt>
                                        </p:tgtEl>
                                        <p:attrNameLst>
                                          <p:attrName>style.visibility</p:attrName>
                                        </p:attrNameLst>
                                      </p:cBhvr>
                                      <p:to>
                                        <p:strVal val="visible"/>
                                      </p:to>
                                    </p:set>
                                    <p:animEffect transition="in" filter="fade">
                                      <p:cBhvr>
                                        <p:cTn id="10" dur="500"/>
                                        <p:tgtEl>
                                          <p:spTgt spid="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ntr" presetSubtype="0"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512CF-AE92-761E-9E91-3BE8C40D0D51}"/>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1D4822B5-EDF1-DCC8-4132-6D7693DD45B0}"/>
              </a:ext>
              <a:ext uri="{C183D7F6-B498-43B3-948B-1728B52AA6E4}">
                <adec:decorative xmlns:adec="http://schemas.microsoft.com/office/drawing/2017/decorative" val="1"/>
              </a:ext>
            </a:extLst>
          </p:cNvPr>
          <p:cNvSpPr/>
          <p:nvPr/>
        </p:nvSpPr>
        <p:spPr>
          <a:xfrm>
            <a:off x="250784" y="-12829"/>
            <a:ext cx="3545712" cy="6883658"/>
          </a:xfrm>
          <a:prstGeom prst="rect">
            <a:avLst/>
          </a:prstGeom>
          <a:solidFill>
            <a:schemeClr val="bg1">
              <a:lumMod val="95000"/>
            </a:schemeClr>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kern="0" dirty="0">
              <a:solidFill>
                <a:srgbClr val="FFFFFF"/>
              </a:solidFill>
              <a:latin typeface="Capital Group Sans" panose="02000503000000020004" pitchFamily="2" charset="0"/>
              <a:cs typeface="Capital Group Sans"/>
            </a:endParaRPr>
          </a:p>
        </p:txBody>
      </p:sp>
      <p:sp>
        <p:nvSpPr>
          <p:cNvPr id="8" name="Title 7">
            <a:extLst>
              <a:ext uri="{FF2B5EF4-FFF2-40B4-BE49-F238E27FC236}">
                <a16:creationId xmlns:a16="http://schemas.microsoft.com/office/drawing/2014/main" id="{37793E3A-4F09-218A-04DB-AB6ADE89FC44}"/>
              </a:ext>
            </a:extLst>
          </p:cNvPr>
          <p:cNvSpPr>
            <a:spLocks noGrp="1"/>
          </p:cNvSpPr>
          <p:nvPr>
            <p:ph type="title"/>
          </p:nvPr>
        </p:nvSpPr>
        <p:spPr>
          <a:xfrm>
            <a:off x="550232" y="2272130"/>
            <a:ext cx="3545713" cy="1066500"/>
          </a:xfrm>
        </p:spPr>
        <p:txBody>
          <a:bodyPr/>
          <a:lstStyle/>
          <a:p>
            <a:pPr rtl="0" eaLnBrk="1" fontAlgn="auto" latinLnBrk="0" hangingPunct="0"/>
            <a:r>
              <a:rPr lang="en-US" sz="2400" b="1" i="0" spc="0" baseline="0" dirty="0">
                <a:ln>
                  <a:noFill/>
                </a:ln>
                <a:solidFill>
                  <a:schemeClr val="accent3"/>
                </a:solidFill>
                <a:effectLst/>
                <a:ea typeface="Capital Group Sans" panose="020B0503020202020204" pitchFamily="34" charset="0"/>
                <a:cs typeface="Capital Group Sans" panose="020B0503020202020204" pitchFamily="34" charset="0"/>
              </a:rPr>
              <a:t>Seeking superior</a:t>
            </a:r>
            <a:br>
              <a:rPr lang="en-US" sz="2400" b="1" i="0" spc="0" baseline="0" dirty="0">
                <a:ln>
                  <a:noFill/>
                </a:ln>
                <a:solidFill>
                  <a:schemeClr val="accent3"/>
                </a:solidFill>
                <a:effectLst/>
                <a:ea typeface="Capital Group Sans" panose="020B0503020202020204" pitchFamily="34" charset="0"/>
                <a:cs typeface="Capital Group Sans" panose="020B0503020202020204" pitchFamily="34" charset="0"/>
              </a:rPr>
            </a:br>
            <a:r>
              <a:rPr lang="en-US" sz="2400" b="1" i="0" spc="0" baseline="0" dirty="0">
                <a:ln>
                  <a:noFill/>
                </a:ln>
                <a:solidFill>
                  <a:schemeClr val="accent3"/>
                </a:solidFill>
                <a:effectLst/>
                <a:ea typeface="Capital Group Sans" panose="020B0503020202020204" pitchFamily="34" charset="0"/>
                <a:cs typeface="Capital Group Sans" panose="020B0503020202020204" pitchFamily="34" charset="0"/>
              </a:rPr>
              <a:t>outcomes</a:t>
            </a:r>
            <a:endParaRPr lang="en-US" b="1" dirty="0">
              <a:solidFill>
                <a:schemeClr val="accent3"/>
              </a:solidFill>
              <a:effectLst/>
            </a:endParaRPr>
          </a:p>
          <a:p>
            <a:endParaRPr lang="en-US" b="1" dirty="0">
              <a:solidFill>
                <a:schemeClr val="accent3"/>
              </a:solidFill>
            </a:endParaRPr>
          </a:p>
        </p:txBody>
      </p:sp>
      <p:sp>
        <p:nvSpPr>
          <p:cNvPr id="36" name="Text Placeholder 5">
            <a:extLst>
              <a:ext uri="{FF2B5EF4-FFF2-40B4-BE49-F238E27FC236}">
                <a16:creationId xmlns:a16="http://schemas.microsoft.com/office/drawing/2014/main" id="{5618A2D1-9613-05D8-7AD0-A1BA43813DEF}"/>
              </a:ext>
            </a:extLst>
          </p:cNvPr>
          <p:cNvSpPr>
            <a:spLocks noGrp="1"/>
          </p:cNvSpPr>
          <p:nvPr>
            <p:ph type="body" sz="quarter" idx="15"/>
          </p:nvPr>
        </p:nvSpPr>
        <p:spPr>
          <a:xfrm>
            <a:off x="571498" y="3474720"/>
            <a:ext cx="2837527" cy="1371451"/>
          </a:xfrm>
        </p:spPr>
        <p:txBody>
          <a:bodyPr/>
          <a:lstStyle/>
          <a:p>
            <a:r>
              <a:rPr lang="en-US" b="1" dirty="0">
                <a:solidFill>
                  <a:schemeClr val="tx1">
                    <a:lumMod val="75000"/>
                    <a:lumOff val="25000"/>
                  </a:schemeClr>
                </a:solidFill>
              </a:rPr>
              <a:t>How a hypothetical $5,000 initial investment plus $100 monthly investments could have grown</a:t>
            </a:r>
          </a:p>
        </p:txBody>
      </p:sp>
      <p:sp>
        <p:nvSpPr>
          <p:cNvPr id="29" name="Text Box 31">
            <a:extLst>
              <a:ext uri="{FF2B5EF4-FFF2-40B4-BE49-F238E27FC236}">
                <a16:creationId xmlns:a16="http://schemas.microsoft.com/office/drawing/2014/main" id="{1FAD90EC-0A99-2B31-A992-2892582359D0}"/>
              </a:ext>
              <a:ext uri="{C183D7F6-B498-43B3-948B-1728B52AA6E4}">
                <adec:decorative xmlns:adec="http://schemas.microsoft.com/office/drawing/2017/decorative" val="0"/>
              </a:ext>
            </a:extLst>
          </p:cNvPr>
          <p:cNvSpPr txBox="1">
            <a:spLocks noChangeArrowheads="1"/>
          </p:cNvSpPr>
          <p:nvPr/>
        </p:nvSpPr>
        <p:spPr bwMode="auto">
          <a:xfrm>
            <a:off x="4531359" y="592182"/>
            <a:ext cx="7128341" cy="1055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oAutofit/>
          </a:bodyPr>
          <a:lstStyle>
            <a:lvl1pPr>
              <a:spcBef>
                <a:spcPct val="50000"/>
              </a:spcBef>
              <a:buChar char="•"/>
              <a:defRPr sz="2000" b="1">
                <a:solidFill>
                  <a:srgbClr val="000000"/>
                </a:solidFill>
                <a:latin typeface="Capital Group Sans" charset="0"/>
                <a:ea typeface="MS PGothic" charset="-128"/>
                <a:cs typeface="Capital Group Sans" charset="0"/>
              </a:defRPr>
            </a:lvl1pPr>
            <a:lvl2pPr marL="742950" indent="-285750">
              <a:spcBef>
                <a:spcPct val="50000"/>
              </a:spcBef>
              <a:buFont typeface="Capital Group Sans" charset="0"/>
              <a:buChar char="–"/>
              <a:defRPr sz="2000" b="1">
                <a:solidFill>
                  <a:srgbClr val="000000"/>
                </a:solidFill>
                <a:latin typeface="Capital Group Sans" charset="0"/>
                <a:ea typeface="MS PGothic" charset="-128"/>
                <a:cs typeface="Capital Group Sans" charset="0"/>
              </a:defRPr>
            </a:lvl2pPr>
            <a:lvl3pPr marL="1143000" indent="-228600">
              <a:spcBef>
                <a:spcPct val="50000"/>
              </a:spcBef>
              <a:buSzPct val="90000"/>
              <a:buChar char="•"/>
              <a:defRPr sz="2000" b="1">
                <a:solidFill>
                  <a:srgbClr val="000000"/>
                </a:solidFill>
                <a:latin typeface="Capital Group Sans" charset="0"/>
                <a:ea typeface="MS PGothic" charset="-128"/>
                <a:cs typeface="Capital Group Sans" charset="0"/>
              </a:defRPr>
            </a:lvl3pPr>
            <a:lvl4pPr marL="1600200" indent="-228600">
              <a:spcBef>
                <a:spcPct val="50000"/>
              </a:spcBef>
              <a:buSzPct val="90000"/>
              <a:buFont typeface="Capital Group Sans" charset="0"/>
              <a:buChar char="–"/>
              <a:defRPr sz="2000" b="1">
                <a:solidFill>
                  <a:srgbClr val="000000"/>
                </a:solidFill>
                <a:latin typeface="Capital Group Sans" charset="0"/>
                <a:ea typeface="MS PGothic" charset="-128"/>
                <a:cs typeface="Capital Group Sans" charset="0"/>
              </a:defRPr>
            </a:lvl4pPr>
            <a:lvl5pPr marL="2057400" indent="-228600">
              <a:spcBef>
                <a:spcPct val="50000"/>
              </a:spcBef>
              <a:buSzPct val="80000"/>
              <a:buFont typeface="Capital Group Sans" charset="0"/>
              <a:buChar char="•"/>
              <a:defRPr sz="2000" b="1">
                <a:solidFill>
                  <a:srgbClr val="000000"/>
                </a:solidFill>
                <a:latin typeface="Capital Group Sans" charset="0"/>
                <a:ea typeface="MS PGothic" charset="-128"/>
                <a:cs typeface="Capital Group Sans" charset="0"/>
              </a:defRPr>
            </a:lvl5pPr>
            <a:lvl6pPr marL="25146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6pPr>
            <a:lvl7pPr marL="29718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7pPr>
            <a:lvl8pPr marL="34290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8pPr>
            <a:lvl9pPr marL="38862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9pPr>
          </a:lstStyle>
          <a:p>
            <a:pPr algn="l" hangingPunct="1">
              <a:spcBef>
                <a:spcPct val="0"/>
              </a:spcBef>
              <a:spcAft>
                <a:spcPct val="45000"/>
              </a:spcAft>
              <a:buNone/>
            </a:pPr>
            <a:r>
              <a:rPr lang="en-US" altLang="en-US" sz="1200" dirty="0">
                <a:latin typeface="Capital Group Sans" panose="02000503000000020004" pitchFamily="2" charset="0"/>
                <a:ea typeface="Capital Group Sans" charset="0"/>
                <a:cs typeface="Capital Group Sans" charset="0"/>
              </a:rPr>
              <a:t>Figures shown are past results for Class 529-A shares and are not predictive of results in future periods. Current and future results may be lower or higher than those shown. Prices and returns will vary, so investors may lose money. Investing for short periods makes losses more likely. Fund results are for Class 529-A shares and reflect a deduction of the maximum sales charge of 3.50%. For current information and month-end results, visit </a:t>
            </a:r>
            <a:r>
              <a:rPr lang="en-US" altLang="en-US" sz="1200" dirty="0">
                <a:latin typeface="Capital Group Sans" panose="02000503000000020004" pitchFamily="2" charset="0"/>
                <a:ea typeface="Capital Group Sans" charset="0"/>
                <a:cs typeface="Capital Group Sans" charset="0"/>
                <a:hlinkClick r:id="rId3" action="ppaction://hlinkfile"/>
              </a:rPr>
              <a:t>capitalgroup.com</a:t>
            </a:r>
            <a:r>
              <a:rPr lang="en-US" altLang="en-US" sz="1200" dirty="0">
                <a:latin typeface="Capital Group Sans" panose="02000503000000020004" pitchFamily="2" charset="0"/>
                <a:ea typeface="Capital Group Sans" charset="0"/>
                <a:cs typeface="Capital Group Sans" charset="0"/>
              </a:rPr>
              <a:t>. </a:t>
            </a:r>
          </a:p>
        </p:txBody>
      </p:sp>
      <p:sp>
        <p:nvSpPr>
          <p:cNvPr id="42" name="Text Box 43">
            <a:extLst>
              <a:ext uri="{FF2B5EF4-FFF2-40B4-BE49-F238E27FC236}">
                <a16:creationId xmlns:a16="http://schemas.microsoft.com/office/drawing/2014/main" id="{C5AFC78D-D665-C75B-0FDB-FF1B7F1E1848}"/>
              </a:ext>
              <a:ext uri="{C183D7F6-B498-43B3-948B-1728B52AA6E4}">
                <adec:decorative xmlns:adec="http://schemas.microsoft.com/office/drawing/2017/decorative" val="0"/>
              </a:ext>
            </a:extLst>
          </p:cNvPr>
          <p:cNvSpPr txBox="1">
            <a:spLocks noChangeArrowheads="1"/>
          </p:cNvSpPr>
          <p:nvPr/>
        </p:nvSpPr>
        <p:spPr bwMode="auto">
          <a:xfrm>
            <a:off x="4413306" y="1576054"/>
            <a:ext cx="773804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b">
            <a:spAutoFit/>
          </a:bodyPr>
          <a:lstStyle>
            <a:lvl1pPr>
              <a:spcBef>
                <a:spcPct val="50000"/>
              </a:spcBef>
              <a:buChar char="•"/>
              <a:defRPr sz="2000" b="1">
                <a:solidFill>
                  <a:srgbClr val="000000"/>
                </a:solidFill>
                <a:latin typeface="Capital Group Sans" charset="0"/>
                <a:ea typeface="MS PGothic" charset="-128"/>
                <a:cs typeface="Capital Group Sans" charset="0"/>
              </a:defRPr>
            </a:lvl1pPr>
            <a:lvl2pPr marL="742950" indent="-285750">
              <a:spcBef>
                <a:spcPct val="50000"/>
              </a:spcBef>
              <a:buFont typeface="Capital Group Sans" charset="0"/>
              <a:buChar char="–"/>
              <a:defRPr sz="2000" b="1">
                <a:solidFill>
                  <a:srgbClr val="000000"/>
                </a:solidFill>
                <a:latin typeface="Capital Group Sans" charset="0"/>
                <a:ea typeface="MS PGothic" charset="-128"/>
                <a:cs typeface="Capital Group Sans" charset="0"/>
              </a:defRPr>
            </a:lvl2pPr>
            <a:lvl3pPr marL="1143000" indent="-228600">
              <a:spcBef>
                <a:spcPct val="50000"/>
              </a:spcBef>
              <a:buSzPct val="90000"/>
              <a:buChar char="•"/>
              <a:defRPr sz="2000" b="1">
                <a:solidFill>
                  <a:srgbClr val="000000"/>
                </a:solidFill>
                <a:latin typeface="Capital Group Sans" charset="0"/>
                <a:ea typeface="MS PGothic" charset="-128"/>
                <a:cs typeface="Capital Group Sans" charset="0"/>
              </a:defRPr>
            </a:lvl3pPr>
            <a:lvl4pPr marL="1600200" indent="-228600">
              <a:spcBef>
                <a:spcPct val="50000"/>
              </a:spcBef>
              <a:buSzPct val="90000"/>
              <a:buFont typeface="Capital Group Sans" charset="0"/>
              <a:buChar char="–"/>
              <a:defRPr sz="2000" b="1">
                <a:solidFill>
                  <a:srgbClr val="000000"/>
                </a:solidFill>
                <a:latin typeface="Capital Group Sans" charset="0"/>
                <a:ea typeface="MS PGothic" charset="-128"/>
                <a:cs typeface="Capital Group Sans" charset="0"/>
              </a:defRPr>
            </a:lvl4pPr>
            <a:lvl5pPr marL="2057400" indent="-228600">
              <a:spcBef>
                <a:spcPct val="50000"/>
              </a:spcBef>
              <a:buSzPct val="80000"/>
              <a:buFont typeface="Capital Group Sans" charset="0"/>
              <a:buChar char="•"/>
              <a:defRPr sz="2000" b="1">
                <a:solidFill>
                  <a:srgbClr val="000000"/>
                </a:solidFill>
                <a:latin typeface="Capital Group Sans" charset="0"/>
                <a:ea typeface="MS PGothic" charset="-128"/>
                <a:cs typeface="Capital Group Sans" charset="0"/>
              </a:defRPr>
            </a:lvl5pPr>
            <a:lvl6pPr marL="25146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6pPr>
            <a:lvl7pPr marL="29718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7pPr>
            <a:lvl8pPr marL="34290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8pPr>
            <a:lvl9pPr marL="38862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9pPr>
          </a:lstStyle>
          <a:p>
            <a:pPr algn="l" hangingPunct="1">
              <a:buNone/>
            </a:pPr>
            <a:r>
              <a:rPr lang="en-US" altLang="en-US" sz="1600" dirty="0">
                <a:solidFill>
                  <a:schemeClr val="bg2"/>
                </a:solidFill>
                <a:latin typeface="Capital Group Sans" panose="02000503000000020004" pitchFamily="2" charset="0"/>
              </a:rPr>
              <a:t>Progress over the 18 years ended December 31, 2025</a:t>
            </a:r>
          </a:p>
        </p:txBody>
      </p:sp>
      <p:grpSp>
        <p:nvGrpSpPr>
          <p:cNvPr id="9" name="Group 8" descr="Line chart comparing a hypothetical investment in an American Funds blend of Class 529-A shares with the same hypothetical investment in U.S. Treasuries over the 18 years ended December 31, 2025. The ending values on December 31, 2025, would have been $67,925 in the American Funds blend compared to $32,375 for U.S. Treasuries. ">
            <a:extLst>
              <a:ext uri="{FF2B5EF4-FFF2-40B4-BE49-F238E27FC236}">
                <a16:creationId xmlns:a16="http://schemas.microsoft.com/office/drawing/2014/main" id="{3D680692-3765-C580-C95C-D303F5151701}"/>
              </a:ext>
              <a:ext uri="{C183D7F6-B498-43B3-948B-1728B52AA6E4}">
                <adec:decorative xmlns:adec="http://schemas.microsoft.com/office/drawing/2017/decorative" val="0"/>
              </a:ext>
            </a:extLst>
          </p:cNvPr>
          <p:cNvGrpSpPr/>
          <p:nvPr/>
        </p:nvGrpSpPr>
        <p:grpSpPr>
          <a:xfrm>
            <a:off x="4540589" y="1493719"/>
            <a:ext cx="7168811" cy="4220882"/>
            <a:chOff x="4540589" y="1416719"/>
            <a:chExt cx="7168811" cy="4220882"/>
          </a:xfrm>
        </p:grpSpPr>
        <p:sp>
          <p:nvSpPr>
            <p:cNvPr id="27" name="Text Box 28">
              <a:extLst>
                <a:ext uri="{FF2B5EF4-FFF2-40B4-BE49-F238E27FC236}">
                  <a16:creationId xmlns:a16="http://schemas.microsoft.com/office/drawing/2014/main" id="{C49EFD6F-1285-9D07-736B-C37695009DDA}"/>
                </a:ext>
              </a:extLst>
            </p:cNvPr>
            <p:cNvSpPr txBox="1">
              <a:spLocks noChangeArrowheads="1"/>
            </p:cNvSpPr>
            <p:nvPr/>
          </p:nvSpPr>
          <p:spPr bwMode="auto">
            <a:xfrm>
              <a:off x="10381810" y="1973743"/>
              <a:ext cx="105396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b">
              <a:spAutoFit/>
            </a:bodyPr>
            <a:lstStyle>
              <a:lvl1pPr>
                <a:spcBef>
                  <a:spcPct val="50000"/>
                </a:spcBef>
                <a:buChar char="•"/>
                <a:defRPr sz="2000" b="1">
                  <a:solidFill>
                    <a:srgbClr val="000000"/>
                  </a:solidFill>
                  <a:latin typeface="Capital Group Sans" charset="0"/>
                  <a:ea typeface="MS PGothic" charset="-128"/>
                  <a:cs typeface="Capital Group Sans" charset="0"/>
                </a:defRPr>
              </a:lvl1pPr>
              <a:lvl2pPr marL="742950" indent="-285750">
                <a:spcBef>
                  <a:spcPct val="50000"/>
                </a:spcBef>
                <a:buFont typeface="Capital Group Sans" charset="0"/>
                <a:buChar char="–"/>
                <a:defRPr sz="2000" b="1">
                  <a:solidFill>
                    <a:srgbClr val="000000"/>
                  </a:solidFill>
                  <a:latin typeface="Capital Group Sans" charset="0"/>
                  <a:ea typeface="MS PGothic" charset="-128"/>
                  <a:cs typeface="Capital Group Sans" charset="0"/>
                </a:defRPr>
              </a:lvl2pPr>
              <a:lvl3pPr marL="1143000" indent="-228600">
                <a:spcBef>
                  <a:spcPct val="50000"/>
                </a:spcBef>
                <a:buSzPct val="90000"/>
                <a:buChar char="•"/>
                <a:defRPr sz="2000" b="1">
                  <a:solidFill>
                    <a:srgbClr val="000000"/>
                  </a:solidFill>
                  <a:latin typeface="Capital Group Sans" charset="0"/>
                  <a:ea typeface="MS PGothic" charset="-128"/>
                  <a:cs typeface="Capital Group Sans" charset="0"/>
                </a:defRPr>
              </a:lvl3pPr>
              <a:lvl4pPr marL="1600200" indent="-228600">
                <a:spcBef>
                  <a:spcPct val="50000"/>
                </a:spcBef>
                <a:buSzPct val="90000"/>
                <a:buFont typeface="Capital Group Sans" charset="0"/>
                <a:buChar char="–"/>
                <a:defRPr sz="2000" b="1">
                  <a:solidFill>
                    <a:srgbClr val="000000"/>
                  </a:solidFill>
                  <a:latin typeface="Capital Group Sans" charset="0"/>
                  <a:ea typeface="MS PGothic" charset="-128"/>
                  <a:cs typeface="Capital Group Sans" charset="0"/>
                </a:defRPr>
              </a:lvl4pPr>
              <a:lvl5pPr marL="2057400" indent="-228600">
                <a:spcBef>
                  <a:spcPct val="50000"/>
                </a:spcBef>
                <a:buSzPct val="80000"/>
                <a:buFont typeface="Capital Group Sans" charset="0"/>
                <a:buChar char="•"/>
                <a:defRPr sz="2000" b="1">
                  <a:solidFill>
                    <a:srgbClr val="000000"/>
                  </a:solidFill>
                  <a:latin typeface="Capital Group Sans" charset="0"/>
                  <a:ea typeface="MS PGothic" charset="-128"/>
                  <a:cs typeface="Capital Group Sans" charset="0"/>
                </a:defRPr>
              </a:lvl5pPr>
              <a:lvl6pPr marL="25146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6pPr>
              <a:lvl7pPr marL="29718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7pPr>
              <a:lvl8pPr marL="34290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8pPr>
              <a:lvl9pPr marL="38862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9pPr>
            </a:lstStyle>
            <a:p>
              <a:pPr algn="l" hangingPunct="1">
                <a:buNone/>
              </a:pPr>
              <a:r>
                <a:rPr lang="en-US" altLang="en-US" sz="1200" dirty="0">
                  <a:solidFill>
                    <a:schemeClr val="bg2"/>
                  </a:solidFill>
                  <a:latin typeface="Capital Group Sans" panose="02000503000000020004" pitchFamily="2" charset="0"/>
                </a:rPr>
                <a:t>$67,925   </a:t>
              </a:r>
              <a:br>
                <a:rPr lang="en-US" altLang="en-US" sz="1200" dirty="0">
                  <a:solidFill>
                    <a:schemeClr val="bg2"/>
                  </a:solidFill>
                  <a:latin typeface="Capital Group Sans" panose="02000503000000020004" pitchFamily="2" charset="0"/>
                </a:rPr>
              </a:br>
              <a:r>
                <a:rPr lang="en-US" altLang="en-US" sz="1200" dirty="0">
                  <a:solidFill>
                    <a:schemeClr val="bg2"/>
                  </a:solidFill>
                  <a:latin typeface="Capital Group Sans" panose="02000503000000020004" pitchFamily="2" charset="0"/>
                </a:rPr>
                <a:t>American Funds blend</a:t>
              </a:r>
            </a:p>
          </p:txBody>
        </p:sp>
        <p:sp>
          <p:nvSpPr>
            <p:cNvPr id="28" name="Text Box 29">
              <a:extLst>
                <a:ext uri="{FF2B5EF4-FFF2-40B4-BE49-F238E27FC236}">
                  <a16:creationId xmlns:a16="http://schemas.microsoft.com/office/drawing/2014/main" id="{6ED25B94-08C9-9995-012C-DA985D49EAFC}"/>
                </a:ext>
              </a:extLst>
            </p:cNvPr>
            <p:cNvSpPr txBox="1">
              <a:spLocks noChangeArrowheads="1"/>
            </p:cNvSpPr>
            <p:nvPr/>
          </p:nvSpPr>
          <p:spPr bwMode="auto">
            <a:xfrm>
              <a:off x="10382864" y="3653737"/>
              <a:ext cx="132653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b">
              <a:spAutoFit/>
            </a:bodyPr>
            <a:lstStyle>
              <a:lvl1pPr>
                <a:spcBef>
                  <a:spcPct val="50000"/>
                </a:spcBef>
                <a:buChar char="•"/>
                <a:defRPr sz="2000" b="1">
                  <a:solidFill>
                    <a:srgbClr val="000000"/>
                  </a:solidFill>
                  <a:latin typeface="Capital Group Sans" charset="0"/>
                  <a:ea typeface="MS PGothic" charset="-128"/>
                  <a:cs typeface="Capital Group Sans" charset="0"/>
                </a:defRPr>
              </a:lvl1pPr>
              <a:lvl2pPr marL="742950" indent="-285750">
                <a:spcBef>
                  <a:spcPct val="50000"/>
                </a:spcBef>
                <a:buFont typeface="Capital Group Sans" charset="0"/>
                <a:buChar char="–"/>
                <a:defRPr sz="2000" b="1">
                  <a:solidFill>
                    <a:srgbClr val="000000"/>
                  </a:solidFill>
                  <a:latin typeface="Capital Group Sans" charset="0"/>
                  <a:ea typeface="MS PGothic" charset="-128"/>
                  <a:cs typeface="Capital Group Sans" charset="0"/>
                </a:defRPr>
              </a:lvl2pPr>
              <a:lvl3pPr marL="1143000" indent="-228600">
                <a:spcBef>
                  <a:spcPct val="50000"/>
                </a:spcBef>
                <a:buSzPct val="90000"/>
                <a:buChar char="•"/>
                <a:defRPr sz="2000" b="1">
                  <a:solidFill>
                    <a:srgbClr val="000000"/>
                  </a:solidFill>
                  <a:latin typeface="Capital Group Sans" charset="0"/>
                  <a:ea typeface="MS PGothic" charset="-128"/>
                  <a:cs typeface="Capital Group Sans" charset="0"/>
                </a:defRPr>
              </a:lvl3pPr>
              <a:lvl4pPr marL="1600200" indent="-228600">
                <a:spcBef>
                  <a:spcPct val="50000"/>
                </a:spcBef>
                <a:buSzPct val="90000"/>
                <a:buFont typeface="Capital Group Sans" charset="0"/>
                <a:buChar char="–"/>
                <a:defRPr sz="2000" b="1">
                  <a:solidFill>
                    <a:srgbClr val="000000"/>
                  </a:solidFill>
                  <a:latin typeface="Capital Group Sans" charset="0"/>
                  <a:ea typeface="MS PGothic" charset="-128"/>
                  <a:cs typeface="Capital Group Sans" charset="0"/>
                </a:defRPr>
              </a:lvl4pPr>
              <a:lvl5pPr marL="2057400" indent="-228600">
                <a:spcBef>
                  <a:spcPct val="50000"/>
                </a:spcBef>
                <a:buSzPct val="80000"/>
                <a:buFont typeface="Capital Group Sans" charset="0"/>
                <a:buChar char="•"/>
                <a:defRPr sz="2000" b="1">
                  <a:solidFill>
                    <a:srgbClr val="000000"/>
                  </a:solidFill>
                  <a:latin typeface="Capital Group Sans" charset="0"/>
                  <a:ea typeface="MS PGothic" charset="-128"/>
                  <a:cs typeface="Capital Group Sans" charset="0"/>
                </a:defRPr>
              </a:lvl5pPr>
              <a:lvl6pPr marL="25146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6pPr>
              <a:lvl7pPr marL="29718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7pPr>
              <a:lvl8pPr marL="34290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8pPr>
              <a:lvl9pPr marL="38862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9pPr>
            </a:lstStyle>
            <a:p>
              <a:pPr algn="l" hangingPunct="1">
                <a:buNone/>
              </a:pPr>
              <a:r>
                <a:rPr lang="en-US" altLang="en-US" sz="1200" dirty="0">
                  <a:solidFill>
                    <a:schemeClr val="accent1"/>
                  </a:solidFill>
                  <a:latin typeface="Capital Group Sans" panose="02000503000000020004" pitchFamily="2" charset="0"/>
                </a:rPr>
                <a:t>$32,375  </a:t>
              </a:r>
              <a:br>
                <a:rPr lang="en-US" altLang="en-US" sz="1200" dirty="0">
                  <a:solidFill>
                    <a:schemeClr val="accent1"/>
                  </a:solidFill>
                  <a:latin typeface="Capital Group Sans" panose="02000503000000020004" pitchFamily="2" charset="0"/>
                </a:rPr>
              </a:br>
              <a:r>
                <a:rPr lang="en-US" altLang="en-US" sz="1200" dirty="0">
                  <a:solidFill>
                    <a:schemeClr val="accent1"/>
                  </a:solidFill>
                  <a:latin typeface="Capital Group Sans" panose="02000503000000020004" pitchFamily="2" charset="0"/>
                </a:rPr>
                <a:t>U.S. Treasuries</a:t>
              </a:r>
            </a:p>
          </p:txBody>
        </p:sp>
        <p:graphicFrame>
          <p:nvGraphicFramePr>
            <p:cNvPr id="6" name="Chart 5">
              <a:extLst>
                <a:ext uri="{FF2B5EF4-FFF2-40B4-BE49-F238E27FC236}">
                  <a16:creationId xmlns:a16="http://schemas.microsoft.com/office/drawing/2014/main" id="{ABE39510-1EB1-4028-8DC4-3E0E05CECF60}"/>
                </a:ext>
              </a:extLst>
            </p:cNvPr>
            <p:cNvGraphicFramePr>
              <a:graphicFrameLocks/>
            </p:cNvGraphicFramePr>
            <p:nvPr>
              <p:extLst>
                <p:ext uri="{D42A27DB-BD31-4B8C-83A1-F6EECF244321}">
                  <p14:modId xmlns:p14="http://schemas.microsoft.com/office/powerpoint/2010/main" val="1841635938"/>
                </p:ext>
              </p:extLst>
            </p:nvPr>
          </p:nvGraphicFramePr>
          <p:xfrm>
            <a:off x="4540589" y="1416719"/>
            <a:ext cx="6137115" cy="4220882"/>
          </p:xfrm>
          <a:graphic>
            <a:graphicData uri="http://schemas.openxmlformats.org/drawingml/2006/chart">
              <c:chart xmlns:c="http://schemas.openxmlformats.org/drawingml/2006/chart" xmlns:r="http://schemas.openxmlformats.org/officeDocument/2006/relationships" r:id="rId4"/>
            </a:graphicData>
          </a:graphic>
        </p:graphicFrame>
      </p:grpSp>
      <p:sp>
        <p:nvSpPr>
          <p:cNvPr id="33" name="© The Capital Group Companies, Inc.">
            <a:extLst>
              <a:ext uri="{FF2B5EF4-FFF2-40B4-BE49-F238E27FC236}">
                <a16:creationId xmlns:a16="http://schemas.microsoft.com/office/drawing/2014/main" id="{1D9C4B7B-E6FB-C27C-025C-63F056C4059B}"/>
              </a:ext>
              <a:ext uri="{C183D7F6-B498-43B3-948B-1728B52AA6E4}">
                <adec:decorative xmlns:adec="http://schemas.microsoft.com/office/drawing/2017/decorative" val="1"/>
              </a:ext>
            </a:extLst>
          </p:cNvPr>
          <p:cNvSpPr txBox="1"/>
          <p:nvPr/>
        </p:nvSpPr>
        <p:spPr>
          <a:xfrm>
            <a:off x="571500" y="6400710"/>
            <a:ext cx="2063065"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chemeClr val="tx1"/>
                </a:solidFill>
                <a:latin typeface="Capital Group Sans" panose="02000503000000020004" pitchFamily="2" charset="0"/>
              </a:rPr>
              <a:t>© 2026 Capital Group. All rights reserved.</a:t>
            </a:r>
            <a:endParaRPr sz="800" dirty="0">
              <a:solidFill>
                <a:schemeClr val="tx1"/>
              </a:solidFill>
              <a:latin typeface="Capital Group Sans" panose="02000503000000020004" pitchFamily="2" charset="0"/>
            </a:endParaRPr>
          </a:p>
        </p:txBody>
      </p:sp>
      <p:sp>
        <p:nvSpPr>
          <p:cNvPr id="20" name="Rectangle 19">
            <a:extLst>
              <a:ext uri="{FF2B5EF4-FFF2-40B4-BE49-F238E27FC236}">
                <a16:creationId xmlns:a16="http://schemas.microsoft.com/office/drawing/2014/main" id="{6B35DA5C-1E2F-3B5C-3575-13246B5152C3}"/>
              </a:ext>
              <a:ext uri="{C183D7F6-B498-43B3-948B-1728B52AA6E4}">
                <adec:decorative xmlns:adec="http://schemas.microsoft.com/office/drawing/2017/decorative" val="1"/>
              </a:ext>
            </a:extLst>
          </p:cNvPr>
          <p:cNvSpPr/>
          <p:nvPr/>
        </p:nvSpPr>
        <p:spPr>
          <a:xfrm>
            <a:off x="0" y="-12829"/>
            <a:ext cx="243068" cy="6883658"/>
          </a:xfrm>
          <a:prstGeom prst="rect">
            <a:avLst/>
          </a:prstGeom>
          <a:solidFill>
            <a:schemeClr val="accent3"/>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kern="0" dirty="0">
              <a:solidFill>
                <a:srgbClr val="FFFFFF"/>
              </a:solidFill>
              <a:latin typeface="Capital Group Sans" panose="02000503000000020004" pitchFamily="2" charset="0"/>
              <a:cs typeface="Capital Group Sans"/>
            </a:endParaRPr>
          </a:p>
        </p:txBody>
      </p:sp>
      <p:sp>
        <p:nvSpPr>
          <p:cNvPr id="26" name="Slide Number Placeholder 3">
            <a:extLst>
              <a:ext uri="{FF2B5EF4-FFF2-40B4-BE49-F238E27FC236}">
                <a16:creationId xmlns:a16="http://schemas.microsoft.com/office/drawing/2014/main" id="{F1C06B27-B6C5-163F-D89C-1AE873993146}"/>
              </a:ext>
              <a:ext uri="{C183D7F6-B498-43B3-948B-1728B52AA6E4}">
                <adec:decorative xmlns:adec="http://schemas.microsoft.com/office/drawing/2017/decorative" val="1"/>
              </a:ext>
            </a:extLst>
          </p:cNvPr>
          <p:cNvSpPr>
            <a:spLocks noGrp="1"/>
          </p:cNvSpPr>
          <p:nvPr>
            <p:ph type="sldNum" sz="quarter" idx="11"/>
          </p:nvPr>
        </p:nvSpPr>
        <p:spPr>
          <a:xfrm>
            <a:off x="10908792" y="6400800"/>
            <a:ext cx="711647" cy="126509"/>
          </a:xfrm>
        </p:spPr>
        <p:txBody>
          <a:bodyPr/>
          <a:lstStyle/>
          <a:p>
            <a:pPr>
              <a:lnSpc>
                <a:spcPct val="110000"/>
              </a:lnSpc>
              <a:spcBef>
                <a:spcPts val="1200"/>
              </a:spcBef>
            </a:pPr>
            <a:fld id="{86CB4B4D-7CA3-9044-876B-883B54F8677D}" type="slidenum">
              <a:rPr lang="en-US" smtClean="0">
                <a:latin typeface="Capital Group Sans" panose="02000503000000020004" pitchFamily="2" charset="0"/>
              </a:rPr>
              <a:pPr>
                <a:lnSpc>
                  <a:spcPct val="110000"/>
                </a:lnSpc>
                <a:spcBef>
                  <a:spcPts val="1200"/>
                </a:spcBef>
              </a:pPr>
              <a:t>21</a:t>
            </a:fld>
            <a:endParaRPr lang="en-US" dirty="0">
              <a:latin typeface="Capital Group Sans" panose="02000503000000020004" pitchFamily="2" charset="0"/>
            </a:endParaRPr>
          </a:p>
        </p:txBody>
      </p:sp>
      <p:sp>
        <p:nvSpPr>
          <p:cNvPr id="30" name="Footer Placeholder 2">
            <a:extLst>
              <a:ext uri="{FF2B5EF4-FFF2-40B4-BE49-F238E27FC236}">
                <a16:creationId xmlns:a16="http://schemas.microsoft.com/office/drawing/2014/main" id="{69C4A700-9C15-C7A6-643C-248237A8C64A}"/>
              </a:ext>
              <a:ext uri="{C183D7F6-B498-43B3-948B-1728B52AA6E4}">
                <adec:decorative xmlns:adec="http://schemas.microsoft.com/office/drawing/2017/decorative" val="0"/>
              </a:ext>
            </a:extLst>
          </p:cNvPr>
          <p:cNvSpPr txBox="1">
            <a:spLocks/>
          </p:cNvSpPr>
          <p:nvPr/>
        </p:nvSpPr>
        <p:spPr>
          <a:xfrm>
            <a:off x="4531359" y="5517877"/>
            <a:ext cx="7307714" cy="622301"/>
          </a:xfrm>
          <a:prstGeom prst="rect">
            <a:avLst/>
          </a:prstGeom>
        </p:spPr>
        <p:txBody>
          <a:bodyPr lIns="0" tIns="0" rIns="0" bIns="0" anchor="ctr">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300"/>
              </a:spcAft>
              <a:buClrTx/>
              <a:buSzTx/>
              <a:buFontTx/>
              <a:buNone/>
              <a:tabLst/>
              <a:defRPr kumimoji="0" lang="en-US" sz="800" b="0" i="0" u="none" strike="noStrike" cap="none" spc="0" normalizeH="0" baseline="0">
                <a:ln>
                  <a:noFill/>
                </a:ln>
                <a:solidFill>
                  <a:schemeClr val="accent5"/>
                </a:solidFill>
                <a:effectLst/>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9pPr>
          </a:lstStyle>
          <a:p>
            <a:pPr hangingPunct="1">
              <a:lnSpc>
                <a:spcPts val="900"/>
              </a:lnSpc>
            </a:pPr>
            <a:endParaRPr lang="en-US" sz="1000" dirty="0">
              <a:latin typeface="Capital Group Sans" panose="02000503000000020004" pitchFamily="2" charset="0"/>
            </a:endParaRPr>
          </a:p>
          <a:p>
            <a:pPr>
              <a:spcAft>
                <a:spcPts val="0"/>
              </a:spcAft>
            </a:pPr>
            <a:r>
              <a:rPr lang="en-US" sz="1000" dirty="0">
                <a:solidFill>
                  <a:srgbClr val="000000"/>
                </a:solidFill>
                <a:latin typeface="Capital Group Sans" panose="02000503000000020004" pitchFamily="2" charset="0"/>
                <a:ea typeface="Capital Group Sans"/>
                <a:cs typeface="Capital Group Sans"/>
              </a:rPr>
              <a:t>Hypothetical results are for illustrative purposes only and in no way represent the actual results of a specific investment.</a:t>
            </a:r>
          </a:p>
        </p:txBody>
      </p:sp>
      <p:cxnSp>
        <p:nvCxnSpPr>
          <p:cNvPr id="11" name="Straight Connector 10">
            <a:extLst>
              <a:ext uri="{FF2B5EF4-FFF2-40B4-BE49-F238E27FC236}">
                <a16:creationId xmlns:a16="http://schemas.microsoft.com/office/drawing/2014/main" id="{661735C3-FFD7-66BA-C35F-5B3BB9948DC3}"/>
              </a:ext>
              <a:ext uri="{C183D7F6-B498-43B3-948B-1728B52AA6E4}">
                <adec:decorative xmlns:adec="http://schemas.microsoft.com/office/drawing/2017/decorative" val="1"/>
              </a:ext>
            </a:extLst>
          </p:cNvPr>
          <p:cNvCxnSpPr>
            <a:cxnSpLocks/>
          </p:cNvCxnSpPr>
          <p:nvPr/>
        </p:nvCxnSpPr>
        <p:spPr>
          <a:xfrm>
            <a:off x="4680765" y="2056893"/>
            <a:ext cx="0" cy="3344798"/>
          </a:xfrm>
          <a:prstGeom prst="line">
            <a:avLst/>
          </a:prstGeom>
          <a:noFill/>
          <a:ln w="9525" cap="flat">
            <a:solidFill>
              <a:srgbClr val="D9D9D9"/>
            </a:solidFill>
            <a:prstDash val="solid"/>
            <a:miter lim="400000"/>
          </a:ln>
          <a:effectLst/>
          <a:sp3d/>
        </p:spPr>
        <p:style>
          <a:lnRef idx="0">
            <a:scrgbClr r="0" g="0" b="0"/>
          </a:lnRef>
          <a:fillRef idx="0">
            <a:scrgbClr r="0" g="0" b="0"/>
          </a:fillRef>
          <a:effectRef idx="0">
            <a:scrgbClr r="0" g="0" b="0"/>
          </a:effectRef>
          <a:fontRef idx="none"/>
        </p:style>
      </p:cxnSp>
      <p:sp>
        <p:nvSpPr>
          <p:cNvPr id="2" name="TextBox 1">
            <a:extLst>
              <a:ext uri="{FF2B5EF4-FFF2-40B4-BE49-F238E27FC236}">
                <a16:creationId xmlns:a16="http://schemas.microsoft.com/office/drawing/2014/main" id="{AB6A407B-C8F8-BAE0-FDD7-B0D4F0F84F7B}"/>
              </a:ext>
              <a:ext uri="{C183D7F6-B498-43B3-948B-1728B52AA6E4}">
                <adec:decorative xmlns:adec="http://schemas.microsoft.com/office/drawing/2017/decorative" val="0"/>
              </a:ext>
            </a:extLst>
          </p:cNvPr>
          <p:cNvSpPr txBox="1"/>
          <p:nvPr/>
        </p:nvSpPr>
        <p:spPr>
          <a:xfrm>
            <a:off x="4521420" y="5892797"/>
            <a:ext cx="6929121" cy="923330"/>
          </a:xfrm>
          <a:prstGeom prst="rect">
            <a:avLst/>
          </a:prstGeom>
          <a:ln w="12700">
            <a:miter lim="400000"/>
          </a:ln>
        </p:spPr>
        <p:txBody>
          <a:bodyPr wrap="square" lIns="0" tIns="0" rIns="0" bIns="0" rtlCol="0">
            <a:spAutoFit/>
          </a:bodyPr>
          <a:lstStyle/>
          <a:p>
            <a:pPr algn="l"/>
            <a:br>
              <a:rPr lang="en-US" sz="1000" dirty="0">
                <a:latin typeface="Capital Group Sans" panose="02000503000000020004" pitchFamily="2" charset="0"/>
              </a:rPr>
            </a:br>
            <a:r>
              <a:rPr lang="en-US" sz="1000" dirty="0">
                <a:latin typeface="Capital Group Sans" panose="02000503000000020004" pitchFamily="2" charset="0"/>
              </a:rPr>
              <a:t>The American Funds blend comprises one-third New Perspective Fund, one-third The Investment Company of America and one-third The Bond Fund of America, rebalanced monthly, with all distributions reinvested. U.S. Treasuries represent three-month T-bills. Unlike mutual fund shares, investments in U.S. Treasuries are guaranteed by the U.S. government as to the payment of principal and interest.</a:t>
            </a:r>
          </a:p>
          <a:p>
            <a:pPr algn="l"/>
            <a:endParaRPr lang="en-US" sz="1000" b="1" dirty="0" err="1">
              <a:latin typeface="Capital Group Sans" panose="02000503000000020004" pitchFamily="2" charset="0"/>
            </a:endParaRPr>
          </a:p>
        </p:txBody>
      </p:sp>
    </p:spTree>
    <p:extLst>
      <p:ext uri="{BB962C8B-B14F-4D97-AF65-F5344CB8AC3E}">
        <p14:creationId xmlns:p14="http://schemas.microsoft.com/office/powerpoint/2010/main" val="1797086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
                                            <p:bg/>
                                          </p:spTgt>
                                        </p:tgtEl>
                                        <p:attrNameLst>
                                          <p:attrName>style.visibility</p:attrName>
                                        </p:attrNameLst>
                                      </p:cBhvr>
                                      <p:to>
                                        <p:strVal val="visible"/>
                                      </p:to>
                                    </p:set>
                                    <p:animEffect transition="in" filter="fade">
                                      <p:cBhvr>
                                        <p:cTn id="7" dur="500"/>
                                        <p:tgtEl>
                                          <p:spTgt spid="36">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fade">
                                      <p:cBhvr>
                                        <p:cTn id="10" dur="500"/>
                                        <p:tgtEl>
                                          <p:spTgt spid="36">
                                            <p:txEl>
                                              <p:pRg st="0" end="0"/>
                                            </p:txEl>
                                          </p:spTgt>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500"/>
                                        <p:tgtEl>
                                          <p:spTgt spid="2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uiExpand="1" build="p" animBg="1"/>
      <p:bldP spid="29" grpId="0"/>
      <p:bldP spid="42"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48318-5CF1-4891-9D32-2546EAC747F0}"/>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6015EF23-07C4-B489-0D1B-B77478D1D123}"/>
              </a:ext>
              <a:ext uri="{C183D7F6-B498-43B3-948B-1728B52AA6E4}">
                <adec:decorative xmlns:adec="http://schemas.microsoft.com/office/drawing/2017/decorative" val="1"/>
              </a:ext>
            </a:extLst>
          </p:cNvPr>
          <p:cNvSpPr/>
          <p:nvPr/>
        </p:nvSpPr>
        <p:spPr>
          <a:xfrm>
            <a:off x="250784" y="-12829"/>
            <a:ext cx="3545712" cy="6883658"/>
          </a:xfrm>
          <a:prstGeom prst="rect">
            <a:avLst/>
          </a:prstGeom>
          <a:solidFill>
            <a:schemeClr val="bg1">
              <a:lumMod val="95000"/>
            </a:schemeClr>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kern="0" dirty="0">
              <a:solidFill>
                <a:schemeClr val="accent3"/>
              </a:solidFill>
              <a:latin typeface="Capital Group Sans" panose="02000503000000020004" pitchFamily="2" charset="0"/>
              <a:cs typeface="Capital Group Sans"/>
            </a:endParaRPr>
          </a:p>
        </p:txBody>
      </p:sp>
      <p:sp>
        <p:nvSpPr>
          <p:cNvPr id="21" name="Rectangle 20">
            <a:extLst>
              <a:ext uri="{FF2B5EF4-FFF2-40B4-BE49-F238E27FC236}">
                <a16:creationId xmlns:a16="http://schemas.microsoft.com/office/drawing/2014/main" id="{EAD98C46-9EC3-9EA4-E108-17EEE97CB960}"/>
              </a:ext>
              <a:ext uri="{C183D7F6-B498-43B3-948B-1728B52AA6E4}">
                <adec:decorative xmlns:adec="http://schemas.microsoft.com/office/drawing/2017/decorative" val="1"/>
              </a:ext>
            </a:extLst>
          </p:cNvPr>
          <p:cNvSpPr/>
          <p:nvPr/>
        </p:nvSpPr>
        <p:spPr>
          <a:xfrm>
            <a:off x="0" y="-12829"/>
            <a:ext cx="243068" cy="6883658"/>
          </a:xfrm>
          <a:prstGeom prst="rect">
            <a:avLst/>
          </a:prstGeom>
          <a:solidFill>
            <a:schemeClr val="accent3"/>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kern="0" dirty="0">
              <a:solidFill>
                <a:srgbClr val="FFFFFF"/>
              </a:solidFill>
              <a:latin typeface="Capital Group Sans" panose="02000503000000020004" pitchFamily="2" charset="0"/>
              <a:cs typeface="Capital Group Sans"/>
            </a:endParaRPr>
          </a:p>
        </p:txBody>
      </p:sp>
      <p:sp>
        <p:nvSpPr>
          <p:cNvPr id="33" name="© The Capital Group Companies, Inc.">
            <a:extLst>
              <a:ext uri="{FF2B5EF4-FFF2-40B4-BE49-F238E27FC236}">
                <a16:creationId xmlns:a16="http://schemas.microsoft.com/office/drawing/2014/main" id="{04081D41-5E42-92C0-2D21-8B29268F150D}"/>
              </a:ext>
              <a:ext uri="{C183D7F6-B498-43B3-948B-1728B52AA6E4}">
                <adec:decorative xmlns:adec="http://schemas.microsoft.com/office/drawing/2017/decorative" val="1"/>
              </a:ext>
            </a:extLst>
          </p:cNvPr>
          <p:cNvSpPr txBox="1"/>
          <p:nvPr/>
        </p:nvSpPr>
        <p:spPr>
          <a:xfrm>
            <a:off x="571500" y="6400710"/>
            <a:ext cx="2063065"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chemeClr val="tx1">
                    <a:lumMod val="75000"/>
                    <a:lumOff val="25000"/>
                  </a:schemeClr>
                </a:solidFill>
                <a:latin typeface="Capital Group Sans" panose="02000503000000020004" pitchFamily="2" charset="0"/>
              </a:rPr>
              <a:t>© 2026 Capital Group. All rights reserved.</a:t>
            </a:r>
            <a:endParaRPr sz="800" dirty="0">
              <a:solidFill>
                <a:schemeClr val="tx1">
                  <a:lumMod val="75000"/>
                  <a:lumOff val="25000"/>
                </a:schemeClr>
              </a:solidFill>
              <a:latin typeface="Capital Group Sans" panose="02000503000000020004" pitchFamily="2" charset="0"/>
            </a:endParaRPr>
          </a:p>
        </p:txBody>
      </p:sp>
      <p:sp>
        <p:nvSpPr>
          <p:cNvPr id="5" name="Title 4">
            <a:extLst>
              <a:ext uri="{FF2B5EF4-FFF2-40B4-BE49-F238E27FC236}">
                <a16:creationId xmlns:a16="http://schemas.microsoft.com/office/drawing/2014/main" id="{92E694E0-0A5D-4B83-7FD5-6BF1DC95D6DE}"/>
              </a:ext>
            </a:extLst>
          </p:cNvPr>
          <p:cNvSpPr>
            <a:spLocks noGrp="1"/>
          </p:cNvSpPr>
          <p:nvPr>
            <p:ph type="title"/>
          </p:nvPr>
        </p:nvSpPr>
        <p:spPr>
          <a:xfrm>
            <a:off x="563783" y="2376857"/>
            <a:ext cx="2703330" cy="987657"/>
          </a:xfrm>
        </p:spPr>
        <p:txBody>
          <a:bodyPr/>
          <a:lstStyle/>
          <a:p>
            <a:pPr rtl="0" fontAlgn="auto" latinLnBrk="0" hangingPunct="0"/>
            <a:r>
              <a:rPr lang="en-US" b="1" i="0" spc="0" baseline="0" dirty="0">
                <a:ln>
                  <a:noFill/>
                </a:ln>
                <a:solidFill>
                  <a:srgbClr val="00AEA9"/>
                </a:solidFill>
                <a:effectLst/>
                <a:ea typeface="Capital Group Sans" panose="020B0503020202020204" pitchFamily="34" charset="0"/>
                <a:cs typeface="Capital Group Sans" panose="020B0503020202020204" pitchFamily="34" charset="0"/>
              </a:rPr>
              <a:t>Seeking superior outcomes</a:t>
            </a:r>
            <a:endParaRPr lang="en-US" b="1" dirty="0">
              <a:effectLst/>
            </a:endParaRPr>
          </a:p>
          <a:p>
            <a:endParaRPr lang="en-US" b="1" dirty="0"/>
          </a:p>
        </p:txBody>
      </p:sp>
      <p:sp>
        <p:nvSpPr>
          <p:cNvPr id="36" name="Text Placeholder 5">
            <a:extLst>
              <a:ext uri="{FF2B5EF4-FFF2-40B4-BE49-F238E27FC236}">
                <a16:creationId xmlns:a16="http://schemas.microsoft.com/office/drawing/2014/main" id="{DA318B44-F7D3-198B-EC2D-CA39AA2FB5A2}"/>
              </a:ext>
            </a:extLst>
          </p:cNvPr>
          <p:cNvSpPr>
            <a:spLocks noGrp="1"/>
          </p:cNvSpPr>
          <p:nvPr>
            <p:ph type="body" sz="quarter" idx="15"/>
          </p:nvPr>
        </p:nvSpPr>
        <p:spPr>
          <a:xfrm>
            <a:off x="571498" y="3474720"/>
            <a:ext cx="2867441" cy="1371451"/>
          </a:xfrm>
        </p:spPr>
        <p:txBody>
          <a:bodyPr/>
          <a:lstStyle/>
          <a:p>
            <a:r>
              <a:rPr lang="en-US" b="1" dirty="0">
                <a:solidFill>
                  <a:schemeClr val="tx1">
                    <a:lumMod val="75000"/>
                    <a:lumOff val="25000"/>
                  </a:schemeClr>
                </a:solidFill>
              </a:rPr>
              <a:t>How a hypothetical $5,000 initial investment plus $100 monthly investments could have grown</a:t>
            </a:r>
          </a:p>
        </p:txBody>
      </p:sp>
      <p:sp>
        <p:nvSpPr>
          <p:cNvPr id="30" name="Text Box 31">
            <a:extLst>
              <a:ext uri="{FF2B5EF4-FFF2-40B4-BE49-F238E27FC236}">
                <a16:creationId xmlns:a16="http://schemas.microsoft.com/office/drawing/2014/main" id="{F3A5AE42-57F8-799D-3E47-8AFECEC5D0F9}"/>
              </a:ext>
            </a:extLst>
          </p:cNvPr>
          <p:cNvSpPr txBox="1">
            <a:spLocks noChangeArrowheads="1"/>
          </p:cNvSpPr>
          <p:nvPr/>
        </p:nvSpPr>
        <p:spPr bwMode="auto">
          <a:xfrm>
            <a:off x="4531359" y="592182"/>
            <a:ext cx="7007049" cy="1055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oAutofit/>
          </a:bodyPr>
          <a:lstStyle>
            <a:lvl1pPr>
              <a:spcBef>
                <a:spcPct val="50000"/>
              </a:spcBef>
              <a:buChar char="•"/>
              <a:defRPr sz="2000" b="1">
                <a:solidFill>
                  <a:srgbClr val="000000"/>
                </a:solidFill>
                <a:latin typeface="Capital Group Sans" charset="0"/>
                <a:ea typeface="MS PGothic" charset="-128"/>
                <a:cs typeface="Capital Group Sans" charset="0"/>
              </a:defRPr>
            </a:lvl1pPr>
            <a:lvl2pPr marL="742950" indent="-285750">
              <a:spcBef>
                <a:spcPct val="50000"/>
              </a:spcBef>
              <a:buFont typeface="Capital Group Sans" charset="0"/>
              <a:buChar char="–"/>
              <a:defRPr sz="2000" b="1">
                <a:solidFill>
                  <a:srgbClr val="000000"/>
                </a:solidFill>
                <a:latin typeface="Capital Group Sans" charset="0"/>
                <a:ea typeface="MS PGothic" charset="-128"/>
                <a:cs typeface="Capital Group Sans" charset="0"/>
              </a:defRPr>
            </a:lvl2pPr>
            <a:lvl3pPr marL="1143000" indent="-228600">
              <a:spcBef>
                <a:spcPct val="50000"/>
              </a:spcBef>
              <a:buSzPct val="90000"/>
              <a:buChar char="•"/>
              <a:defRPr sz="2000" b="1">
                <a:solidFill>
                  <a:srgbClr val="000000"/>
                </a:solidFill>
                <a:latin typeface="Capital Group Sans" charset="0"/>
                <a:ea typeface="MS PGothic" charset="-128"/>
                <a:cs typeface="Capital Group Sans" charset="0"/>
              </a:defRPr>
            </a:lvl3pPr>
            <a:lvl4pPr marL="1600200" indent="-228600">
              <a:spcBef>
                <a:spcPct val="50000"/>
              </a:spcBef>
              <a:buSzPct val="90000"/>
              <a:buFont typeface="Capital Group Sans" charset="0"/>
              <a:buChar char="–"/>
              <a:defRPr sz="2000" b="1">
                <a:solidFill>
                  <a:srgbClr val="000000"/>
                </a:solidFill>
                <a:latin typeface="Capital Group Sans" charset="0"/>
                <a:ea typeface="MS PGothic" charset="-128"/>
                <a:cs typeface="Capital Group Sans" charset="0"/>
              </a:defRPr>
            </a:lvl4pPr>
            <a:lvl5pPr marL="2057400" indent="-228600">
              <a:spcBef>
                <a:spcPct val="50000"/>
              </a:spcBef>
              <a:buSzPct val="80000"/>
              <a:buFont typeface="Capital Group Sans" charset="0"/>
              <a:buChar char="•"/>
              <a:defRPr sz="2000" b="1">
                <a:solidFill>
                  <a:srgbClr val="000000"/>
                </a:solidFill>
                <a:latin typeface="Capital Group Sans" charset="0"/>
                <a:ea typeface="MS PGothic" charset="-128"/>
                <a:cs typeface="Capital Group Sans" charset="0"/>
              </a:defRPr>
            </a:lvl5pPr>
            <a:lvl6pPr marL="25146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6pPr>
            <a:lvl7pPr marL="29718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7pPr>
            <a:lvl8pPr marL="34290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8pPr>
            <a:lvl9pPr marL="38862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9pPr>
          </a:lstStyle>
          <a:p>
            <a:pPr algn="l" hangingPunct="1">
              <a:spcBef>
                <a:spcPct val="0"/>
              </a:spcBef>
              <a:spcAft>
                <a:spcPct val="45000"/>
              </a:spcAft>
              <a:buNone/>
            </a:pPr>
            <a:r>
              <a:rPr lang="en-US" altLang="en-US" sz="1200" dirty="0">
                <a:latin typeface="Capital Group Sans" panose="02000503000000020004" pitchFamily="2" charset="0"/>
                <a:ea typeface="Capital Group Sans" charset="0"/>
                <a:cs typeface="Capital Group Sans" charset="0"/>
              </a:rPr>
              <a:t>Figures shown are past results for Class 529-F-2 shares and are not predictive of results in future periods. Current and future results may be lower or higher than those shown. Prices and returns will vary, so investors may lose money. Investing for short periods makes losses more likely. For current information and month-end results, visit </a:t>
            </a:r>
            <a:r>
              <a:rPr lang="en-US" altLang="en-US" sz="1200" dirty="0">
                <a:latin typeface="Capital Group Sans" panose="02000503000000020004" pitchFamily="2" charset="0"/>
                <a:ea typeface="Capital Group Sans" charset="0"/>
                <a:cs typeface="Capital Group Sans" charset="0"/>
                <a:hlinkClick r:id="rId3" action="ppaction://hlinkfile"/>
              </a:rPr>
              <a:t>capitalgroup.com</a:t>
            </a:r>
            <a:r>
              <a:rPr lang="en-US" altLang="en-US" sz="1200" dirty="0">
                <a:latin typeface="Capital Group Sans" panose="02000503000000020004" pitchFamily="2" charset="0"/>
                <a:ea typeface="Capital Group Sans" charset="0"/>
                <a:cs typeface="Capital Group Sans" charset="0"/>
              </a:rPr>
              <a:t>. </a:t>
            </a:r>
          </a:p>
        </p:txBody>
      </p:sp>
      <p:sp>
        <p:nvSpPr>
          <p:cNvPr id="43" name="Text Box 43">
            <a:extLst>
              <a:ext uri="{FF2B5EF4-FFF2-40B4-BE49-F238E27FC236}">
                <a16:creationId xmlns:a16="http://schemas.microsoft.com/office/drawing/2014/main" id="{1A77CFC7-65F0-20CD-9B15-BC5963C46B18}"/>
              </a:ext>
            </a:extLst>
          </p:cNvPr>
          <p:cNvSpPr txBox="1">
            <a:spLocks noChangeArrowheads="1"/>
          </p:cNvSpPr>
          <p:nvPr/>
        </p:nvSpPr>
        <p:spPr bwMode="auto">
          <a:xfrm>
            <a:off x="4413306" y="1576054"/>
            <a:ext cx="773804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b">
            <a:spAutoFit/>
          </a:bodyPr>
          <a:lstStyle>
            <a:lvl1pPr>
              <a:spcBef>
                <a:spcPct val="50000"/>
              </a:spcBef>
              <a:buChar char="•"/>
              <a:defRPr sz="2000" b="1">
                <a:solidFill>
                  <a:srgbClr val="000000"/>
                </a:solidFill>
                <a:latin typeface="Capital Group Sans" charset="0"/>
                <a:ea typeface="MS PGothic" charset="-128"/>
                <a:cs typeface="Capital Group Sans" charset="0"/>
              </a:defRPr>
            </a:lvl1pPr>
            <a:lvl2pPr marL="742950" indent="-285750">
              <a:spcBef>
                <a:spcPct val="50000"/>
              </a:spcBef>
              <a:buFont typeface="Capital Group Sans" charset="0"/>
              <a:buChar char="–"/>
              <a:defRPr sz="2000" b="1">
                <a:solidFill>
                  <a:srgbClr val="000000"/>
                </a:solidFill>
                <a:latin typeface="Capital Group Sans" charset="0"/>
                <a:ea typeface="MS PGothic" charset="-128"/>
                <a:cs typeface="Capital Group Sans" charset="0"/>
              </a:defRPr>
            </a:lvl2pPr>
            <a:lvl3pPr marL="1143000" indent="-228600">
              <a:spcBef>
                <a:spcPct val="50000"/>
              </a:spcBef>
              <a:buSzPct val="90000"/>
              <a:buChar char="•"/>
              <a:defRPr sz="2000" b="1">
                <a:solidFill>
                  <a:srgbClr val="000000"/>
                </a:solidFill>
                <a:latin typeface="Capital Group Sans" charset="0"/>
                <a:ea typeface="MS PGothic" charset="-128"/>
                <a:cs typeface="Capital Group Sans" charset="0"/>
              </a:defRPr>
            </a:lvl3pPr>
            <a:lvl4pPr marL="1600200" indent="-228600">
              <a:spcBef>
                <a:spcPct val="50000"/>
              </a:spcBef>
              <a:buSzPct val="90000"/>
              <a:buFont typeface="Capital Group Sans" charset="0"/>
              <a:buChar char="–"/>
              <a:defRPr sz="2000" b="1">
                <a:solidFill>
                  <a:srgbClr val="000000"/>
                </a:solidFill>
                <a:latin typeface="Capital Group Sans" charset="0"/>
                <a:ea typeface="MS PGothic" charset="-128"/>
                <a:cs typeface="Capital Group Sans" charset="0"/>
              </a:defRPr>
            </a:lvl4pPr>
            <a:lvl5pPr marL="2057400" indent="-228600">
              <a:spcBef>
                <a:spcPct val="50000"/>
              </a:spcBef>
              <a:buSzPct val="80000"/>
              <a:buFont typeface="Capital Group Sans" charset="0"/>
              <a:buChar char="•"/>
              <a:defRPr sz="2000" b="1">
                <a:solidFill>
                  <a:srgbClr val="000000"/>
                </a:solidFill>
                <a:latin typeface="Capital Group Sans" charset="0"/>
                <a:ea typeface="MS PGothic" charset="-128"/>
                <a:cs typeface="Capital Group Sans" charset="0"/>
              </a:defRPr>
            </a:lvl5pPr>
            <a:lvl6pPr marL="25146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6pPr>
            <a:lvl7pPr marL="29718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7pPr>
            <a:lvl8pPr marL="34290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8pPr>
            <a:lvl9pPr marL="38862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9pPr>
          </a:lstStyle>
          <a:p>
            <a:pPr algn="l" hangingPunct="1">
              <a:buNone/>
            </a:pPr>
            <a:r>
              <a:rPr lang="en-US" altLang="en-US" sz="1600" dirty="0">
                <a:solidFill>
                  <a:schemeClr val="bg2"/>
                </a:solidFill>
                <a:latin typeface="Capital Group Sans" panose="02000503000000020004" pitchFamily="2" charset="0"/>
              </a:rPr>
              <a:t>Progress over the 18 years ended December 31, 2025</a:t>
            </a:r>
          </a:p>
        </p:txBody>
      </p:sp>
      <p:grpSp>
        <p:nvGrpSpPr>
          <p:cNvPr id="7" name="Group 6" descr="Line chart comparing a hypothetical investment in an American Funds blend of Class 529-F-2 shares with the same hypothetical investment in U.S. Treasuries over the 18 years ended December 31, 2025. The ending values on December 31, 2025, would have been $74,614 in the American Funds blend compared to $31,838 for U.S. Treasuries. ">
            <a:extLst>
              <a:ext uri="{FF2B5EF4-FFF2-40B4-BE49-F238E27FC236}">
                <a16:creationId xmlns:a16="http://schemas.microsoft.com/office/drawing/2014/main" id="{F7BA8974-EE55-D4F3-E235-A29007521E7A}"/>
              </a:ext>
            </a:extLst>
          </p:cNvPr>
          <p:cNvGrpSpPr/>
          <p:nvPr/>
        </p:nvGrpSpPr>
        <p:grpSpPr>
          <a:xfrm>
            <a:off x="4510668" y="1776248"/>
            <a:ext cx="7094951" cy="3972426"/>
            <a:chOff x="4510668" y="1395922"/>
            <a:chExt cx="7094951" cy="4385235"/>
          </a:xfrm>
        </p:grpSpPr>
        <p:sp>
          <p:nvSpPr>
            <p:cNvPr id="13" name="Text Box 28">
              <a:extLst>
                <a:ext uri="{FF2B5EF4-FFF2-40B4-BE49-F238E27FC236}">
                  <a16:creationId xmlns:a16="http://schemas.microsoft.com/office/drawing/2014/main" id="{4A98FB32-70FF-97AB-4E6E-8049137813E6}"/>
                </a:ext>
              </a:extLst>
            </p:cNvPr>
            <p:cNvSpPr txBox="1">
              <a:spLocks noChangeArrowheads="1"/>
            </p:cNvSpPr>
            <p:nvPr/>
          </p:nvSpPr>
          <p:spPr bwMode="auto">
            <a:xfrm>
              <a:off x="10328783" y="1633675"/>
              <a:ext cx="1053964" cy="917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b">
              <a:spAutoFit/>
            </a:bodyPr>
            <a:lstStyle>
              <a:lvl1pPr>
                <a:spcBef>
                  <a:spcPct val="50000"/>
                </a:spcBef>
                <a:buChar char="•"/>
                <a:defRPr sz="2000" b="1">
                  <a:solidFill>
                    <a:srgbClr val="000000"/>
                  </a:solidFill>
                  <a:latin typeface="Capital Group Sans" charset="0"/>
                  <a:ea typeface="MS PGothic" charset="-128"/>
                  <a:cs typeface="Capital Group Sans" charset="0"/>
                </a:defRPr>
              </a:lvl1pPr>
              <a:lvl2pPr marL="742950" indent="-285750">
                <a:spcBef>
                  <a:spcPct val="50000"/>
                </a:spcBef>
                <a:buFont typeface="Capital Group Sans" charset="0"/>
                <a:buChar char="–"/>
                <a:defRPr sz="2000" b="1">
                  <a:solidFill>
                    <a:srgbClr val="000000"/>
                  </a:solidFill>
                  <a:latin typeface="Capital Group Sans" charset="0"/>
                  <a:ea typeface="MS PGothic" charset="-128"/>
                  <a:cs typeface="Capital Group Sans" charset="0"/>
                </a:defRPr>
              </a:lvl2pPr>
              <a:lvl3pPr marL="1143000" indent="-228600">
                <a:spcBef>
                  <a:spcPct val="50000"/>
                </a:spcBef>
                <a:buSzPct val="90000"/>
                <a:buChar char="•"/>
                <a:defRPr sz="2000" b="1">
                  <a:solidFill>
                    <a:srgbClr val="000000"/>
                  </a:solidFill>
                  <a:latin typeface="Capital Group Sans" charset="0"/>
                  <a:ea typeface="MS PGothic" charset="-128"/>
                  <a:cs typeface="Capital Group Sans" charset="0"/>
                </a:defRPr>
              </a:lvl3pPr>
              <a:lvl4pPr marL="1600200" indent="-228600">
                <a:spcBef>
                  <a:spcPct val="50000"/>
                </a:spcBef>
                <a:buSzPct val="90000"/>
                <a:buFont typeface="Capital Group Sans" charset="0"/>
                <a:buChar char="–"/>
                <a:defRPr sz="2000" b="1">
                  <a:solidFill>
                    <a:srgbClr val="000000"/>
                  </a:solidFill>
                  <a:latin typeface="Capital Group Sans" charset="0"/>
                  <a:ea typeface="MS PGothic" charset="-128"/>
                  <a:cs typeface="Capital Group Sans" charset="0"/>
                </a:defRPr>
              </a:lvl4pPr>
              <a:lvl5pPr marL="2057400" indent="-228600">
                <a:spcBef>
                  <a:spcPct val="50000"/>
                </a:spcBef>
                <a:buSzPct val="80000"/>
                <a:buFont typeface="Capital Group Sans" charset="0"/>
                <a:buChar char="•"/>
                <a:defRPr sz="2000" b="1">
                  <a:solidFill>
                    <a:srgbClr val="000000"/>
                  </a:solidFill>
                  <a:latin typeface="Capital Group Sans" charset="0"/>
                  <a:ea typeface="MS PGothic" charset="-128"/>
                  <a:cs typeface="Capital Group Sans" charset="0"/>
                </a:defRPr>
              </a:lvl5pPr>
              <a:lvl6pPr marL="25146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6pPr>
              <a:lvl7pPr marL="29718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7pPr>
              <a:lvl8pPr marL="34290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8pPr>
              <a:lvl9pPr marL="38862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9pPr>
            </a:lstStyle>
            <a:p>
              <a:pPr algn="l" hangingPunct="1">
                <a:buNone/>
              </a:pPr>
              <a:r>
                <a:rPr lang="en-US" altLang="en-US" sz="1200" dirty="0">
                  <a:solidFill>
                    <a:schemeClr val="bg2"/>
                  </a:solidFill>
                  <a:latin typeface="Capital Group Sans" panose="02000503000000020004" pitchFamily="2" charset="0"/>
                </a:rPr>
                <a:t>$74,614  </a:t>
              </a:r>
              <a:br>
                <a:rPr lang="en-US" altLang="en-US" sz="1200" dirty="0">
                  <a:solidFill>
                    <a:schemeClr val="bg2"/>
                  </a:solidFill>
                  <a:latin typeface="Capital Group Sans" panose="02000503000000020004" pitchFamily="2" charset="0"/>
                </a:rPr>
              </a:br>
              <a:r>
                <a:rPr lang="en-US" altLang="en-US" sz="1200" dirty="0">
                  <a:solidFill>
                    <a:schemeClr val="bg2"/>
                  </a:solidFill>
                  <a:latin typeface="Capital Group Sans" panose="02000503000000020004" pitchFamily="2" charset="0"/>
                </a:rPr>
                <a:t>American Funds blend</a:t>
              </a:r>
            </a:p>
          </p:txBody>
        </p:sp>
        <p:sp>
          <p:nvSpPr>
            <p:cNvPr id="14" name="Text Box 29">
              <a:extLst>
                <a:ext uri="{FF2B5EF4-FFF2-40B4-BE49-F238E27FC236}">
                  <a16:creationId xmlns:a16="http://schemas.microsoft.com/office/drawing/2014/main" id="{92479A32-15C5-CCF4-D461-2A4A3FEB1952}"/>
                </a:ext>
              </a:extLst>
            </p:cNvPr>
            <p:cNvSpPr txBox="1">
              <a:spLocks noChangeArrowheads="1"/>
            </p:cNvSpPr>
            <p:nvPr/>
          </p:nvSpPr>
          <p:spPr bwMode="auto">
            <a:xfrm>
              <a:off x="10328783" y="3716819"/>
              <a:ext cx="1276836" cy="713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b">
              <a:spAutoFit/>
            </a:bodyPr>
            <a:lstStyle>
              <a:lvl1pPr>
                <a:spcBef>
                  <a:spcPct val="50000"/>
                </a:spcBef>
                <a:buChar char="•"/>
                <a:defRPr sz="2000" b="1">
                  <a:solidFill>
                    <a:srgbClr val="000000"/>
                  </a:solidFill>
                  <a:latin typeface="Capital Group Sans" charset="0"/>
                  <a:ea typeface="MS PGothic" charset="-128"/>
                  <a:cs typeface="Capital Group Sans" charset="0"/>
                </a:defRPr>
              </a:lvl1pPr>
              <a:lvl2pPr marL="742950" indent="-285750">
                <a:spcBef>
                  <a:spcPct val="50000"/>
                </a:spcBef>
                <a:buFont typeface="Capital Group Sans" charset="0"/>
                <a:buChar char="–"/>
                <a:defRPr sz="2000" b="1">
                  <a:solidFill>
                    <a:srgbClr val="000000"/>
                  </a:solidFill>
                  <a:latin typeface="Capital Group Sans" charset="0"/>
                  <a:ea typeface="MS PGothic" charset="-128"/>
                  <a:cs typeface="Capital Group Sans" charset="0"/>
                </a:defRPr>
              </a:lvl2pPr>
              <a:lvl3pPr marL="1143000" indent="-228600">
                <a:spcBef>
                  <a:spcPct val="50000"/>
                </a:spcBef>
                <a:buSzPct val="90000"/>
                <a:buChar char="•"/>
                <a:defRPr sz="2000" b="1">
                  <a:solidFill>
                    <a:srgbClr val="000000"/>
                  </a:solidFill>
                  <a:latin typeface="Capital Group Sans" charset="0"/>
                  <a:ea typeface="MS PGothic" charset="-128"/>
                  <a:cs typeface="Capital Group Sans" charset="0"/>
                </a:defRPr>
              </a:lvl3pPr>
              <a:lvl4pPr marL="1600200" indent="-228600">
                <a:spcBef>
                  <a:spcPct val="50000"/>
                </a:spcBef>
                <a:buSzPct val="90000"/>
                <a:buFont typeface="Capital Group Sans" charset="0"/>
                <a:buChar char="–"/>
                <a:defRPr sz="2000" b="1">
                  <a:solidFill>
                    <a:srgbClr val="000000"/>
                  </a:solidFill>
                  <a:latin typeface="Capital Group Sans" charset="0"/>
                  <a:ea typeface="MS PGothic" charset="-128"/>
                  <a:cs typeface="Capital Group Sans" charset="0"/>
                </a:defRPr>
              </a:lvl4pPr>
              <a:lvl5pPr marL="2057400" indent="-228600">
                <a:spcBef>
                  <a:spcPct val="50000"/>
                </a:spcBef>
                <a:buSzPct val="80000"/>
                <a:buFont typeface="Capital Group Sans" charset="0"/>
                <a:buChar char="•"/>
                <a:defRPr sz="2000" b="1">
                  <a:solidFill>
                    <a:srgbClr val="000000"/>
                  </a:solidFill>
                  <a:latin typeface="Capital Group Sans" charset="0"/>
                  <a:ea typeface="MS PGothic" charset="-128"/>
                  <a:cs typeface="Capital Group Sans" charset="0"/>
                </a:defRPr>
              </a:lvl5pPr>
              <a:lvl6pPr marL="25146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6pPr>
              <a:lvl7pPr marL="29718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7pPr>
              <a:lvl8pPr marL="34290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8pPr>
              <a:lvl9pPr marL="38862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9pPr>
            </a:lstStyle>
            <a:p>
              <a:pPr algn="l" hangingPunct="1">
                <a:buNone/>
              </a:pPr>
              <a:r>
                <a:rPr lang="en-US" altLang="en-US" sz="1200" dirty="0">
                  <a:solidFill>
                    <a:schemeClr val="accent1"/>
                  </a:solidFill>
                  <a:latin typeface="Capital Group Sans" panose="02000503000000020004" pitchFamily="2" charset="0"/>
                </a:rPr>
                <a:t>$31,838 </a:t>
              </a:r>
              <a:br>
                <a:rPr lang="en-US" altLang="en-US" sz="1200" dirty="0">
                  <a:solidFill>
                    <a:schemeClr val="accent1"/>
                  </a:solidFill>
                  <a:latin typeface="Capital Group Sans" panose="02000503000000020004" pitchFamily="2" charset="0"/>
                </a:rPr>
              </a:br>
              <a:r>
                <a:rPr lang="en-US" altLang="en-US" sz="1200" dirty="0">
                  <a:solidFill>
                    <a:schemeClr val="accent1"/>
                  </a:solidFill>
                  <a:latin typeface="Capital Group Sans" panose="02000503000000020004" pitchFamily="2" charset="0"/>
                </a:rPr>
                <a:t>U.S. Treasuries</a:t>
              </a:r>
            </a:p>
          </p:txBody>
        </p:sp>
        <p:graphicFrame>
          <p:nvGraphicFramePr>
            <p:cNvPr id="6" name="Chart 5">
              <a:extLst>
                <a:ext uri="{FF2B5EF4-FFF2-40B4-BE49-F238E27FC236}">
                  <a16:creationId xmlns:a16="http://schemas.microsoft.com/office/drawing/2014/main" id="{ABE39510-1EB1-4028-8DC4-3E0E05CECF60}"/>
                </a:ext>
              </a:extLst>
            </p:cNvPr>
            <p:cNvGraphicFramePr>
              <a:graphicFrameLocks/>
            </p:cNvGraphicFramePr>
            <p:nvPr>
              <p:extLst>
                <p:ext uri="{D42A27DB-BD31-4B8C-83A1-F6EECF244321}">
                  <p14:modId xmlns:p14="http://schemas.microsoft.com/office/powerpoint/2010/main" val="807708689"/>
                </p:ext>
              </p:extLst>
            </p:nvPr>
          </p:nvGraphicFramePr>
          <p:xfrm>
            <a:off x="4510668" y="1395922"/>
            <a:ext cx="6103471" cy="4385235"/>
          </p:xfrm>
          <a:graphic>
            <a:graphicData uri="http://schemas.openxmlformats.org/drawingml/2006/chart">
              <c:chart xmlns:c="http://schemas.openxmlformats.org/drawingml/2006/chart" xmlns:r="http://schemas.openxmlformats.org/officeDocument/2006/relationships" r:id="rId4"/>
            </a:graphicData>
          </a:graphic>
        </p:graphicFrame>
      </p:grpSp>
      <p:sp>
        <p:nvSpPr>
          <p:cNvPr id="27" name="Slide Number Placeholder 3">
            <a:extLst>
              <a:ext uri="{FF2B5EF4-FFF2-40B4-BE49-F238E27FC236}">
                <a16:creationId xmlns:a16="http://schemas.microsoft.com/office/drawing/2014/main" id="{78ABD52C-2067-093C-3AF9-7A7BBFF6315F}"/>
              </a:ext>
              <a:ext uri="{C183D7F6-B498-43B3-948B-1728B52AA6E4}">
                <adec:decorative xmlns:adec="http://schemas.microsoft.com/office/drawing/2017/decorative" val="1"/>
              </a:ext>
            </a:extLst>
          </p:cNvPr>
          <p:cNvSpPr>
            <a:spLocks noGrp="1"/>
          </p:cNvSpPr>
          <p:nvPr>
            <p:ph type="sldNum" sz="quarter" idx="11"/>
          </p:nvPr>
        </p:nvSpPr>
        <p:spPr>
          <a:xfrm>
            <a:off x="10908792" y="6400800"/>
            <a:ext cx="711647" cy="126509"/>
          </a:xfrm>
        </p:spPr>
        <p:txBody>
          <a:bodyPr/>
          <a:lstStyle/>
          <a:p>
            <a:pPr>
              <a:lnSpc>
                <a:spcPct val="110000"/>
              </a:lnSpc>
              <a:spcBef>
                <a:spcPts val="1200"/>
              </a:spcBef>
            </a:pPr>
            <a:fld id="{86CB4B4D-7CA3-9044-876B-883B54F8677D}" type="slidenum">
              <a:rPr lang="en-US" smtClean="0">
                <a:latin typeface="Capital Group Sans" panose="02000503000000020004" pitchFamily="2" charset="0"/>
              </a:rPr>
              <a:pPr>
                <a:lnSpc>
                  <a:spcPct val="110000"/>
                </a:lnSpc>
                <a:spcBef>
                  <a:spcPts val="1200"/>
                </a:spcBef>
              </a:pPr>
              <a:t>22</a:t>
            </a:fld>
            <a:endParaRPr lang="en-US" dirty="0">
              <a:latin typeface="Capital Group Sans" panose="02000503000000020004" pitchFamily="2" charset="0"/>
            </a:endParaRPr>
          </a:p>
        </p:txBody>
      </p:sp>
      <p:sp>
        <p:nvSpPr>
          <p:cNvPr id="31" name="Footer Placeholder 2">
            <a:extLst>
              <a:ext uri="{FF2B5EF4-FFF2-40B4-BE49-F238E27FC236}">
                <a16:creationId xmlns:a16="http://schemas.microsoft.com/office/drawing/2014/main" id="{718CB1A1-ED37-B802-7F48-99F6E68BC5CB}"/>
              </a:ext>
            </a:extLst>
          </p:cNvPr>
          <p:cNvSpPr txBox="1">
            <a:spLocks/>
          </p:cNvSpPr>
          <p:nvPr/>
        </p:nvSpPr>
        <p:spPr>
          <a:xfrm>
            <a:off x="4521099" y="5335081"/>
            <a:ext cx="7420114" cy="622301"/>
          </a:xfrm>
          <a:prstGeom prst="rect">
            <a:avLst/>
          </a:prstGeom>
        </p:spPr>
        <p:txBody>
          <a:bodyPr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300"/>
              </a:spcAft>
              <a:buClrTx/>
              <a:buSzTx/>
              <a:buFontTx/>
              <a:buNone/>
              <a:tabLst/>
              <a:defRPr kumimoji="0" lang="en-US" sz="800" b="0" i="0" u="none" strike="noStrike" cap="none" spc="0" normalizeH="0" baseline="0">
                <a:ln>
                  <a:noFill/>
                </a:ln>
                <a:solidFill>
                  <a:schemeClr val="accent5"/>
                </a:solidFill>
                <a:effectLst/>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9pPr>
          </a:lstStyle>
          <a:p>
            <a:pPr hangingPunct="1">
              <a:lnSpc>
                <a:spcPts val="900"/>
              </a:lnSpc>
            </a:pPr>
            <a:endParaRPr lang="en-US" sz="1000" dirty="0">
              <a:solidFill>
                <a:srgbClr val="000000"/>
              </a:solidFill>
              <a:latin typeface="Capital Group Sans" panose="02000503000000020004" pitchFamily="2" charset="0"/>
            </a:endParaRPr>
          </a:p>
          <a:p>
            <a:pPr hangingPunct="1">
              <a:lnSpc>
                <a:spcPts val="900"/>
              </a:lnSpc>
              <a:spcAft>
                <a:spcPts val="0"/>
              </a:spcAft>
            </a:pPr>
            <a:r>
              <a:rPr lang="en-US" sz="1000" dirty="0">
                <a:solidFill>
                  <a:srgbClr val="000000"/>
                </a:solidFill>
                <a:latin typeface="Capital Group Sans" panose="02000503000000020004" pitchFamily="2" charset="0"/>
              </a:rPr>
              <a:t>Hypothetical results are for illustrative purposes only and in no way represent the actual results of a specific investment.</a:t>
            </a:r>
          </a:p>
        </p:txBody>
      </p:sp>
      <p:sp>
        <p:nvSpPr>
          <p:cNvPr id="2" name="TextBox 1">
            <a:extLst>
              <a:ext uri="{FF2B5EF4-FFF2-40B4-BE49-F238E27FC236}">
                <a16:creationId xmlns:a16="http://schemas.microsoft.com/office/drawing/2014/main" id="{ABB33BDD-D467-2942-1679-0FDCFBB83FE3}"/>
              </a:ext>
            </a:extLst>
          </p:cNvPr>
          <p:cNvSpPr txBox="1"/>
          <p:nvPr/>
        </p:nvSpPr>
        <p:spPr>
          <a:xfrm>
            <a:off x="4521099" y="5915444"/>
            <a:ext cx="6822264" cy="854080"/>
          </a:xfrm>
          <a:prstGeom prst="rect">
            <a:avLst/>
          </a:prstGeom>
          <a:ln w="12700">
            <a:miter lim="400000"/>
          </a:ln>
        </p:spPr>
        <p:txBody>
          <a:bodyPr wrap="square" lIns="0" tIns="0" rIns="0" bIns="0" rtlCol="0">
            <a:spAutoFit/>
          </a:bodyPr>
          <a:lstStyle/>
          <a:p>
            <a:pPr algn="l" hangingPunct="1">
              <a:lnSpc>
                <a:spcPts val="900"/>
              </a:lnSpc>
              <a:spcAft>
                <a:spcPts val="0"/>
              </a:spcAft>
            </a:pPr>
            <a:endParaRPr lang="en-US" sz="800" dirty="0">
              <a:latin typeface="Capital Group Sans" panose="02000503000000020004" pitchFamily="2" charset="0"/>
            </a:endParaRPr>
          </a:p>
          <a:p>
            <a:pPr algn="l" hangingPunct="1">
              <a:spcAft>
                <a:spcPts val="0"/>
              </a:spcAft>
            </a:pPr>
            <a:r>
              <a:rPr lang="en-US" sz="1000" dirty="0">
                <a:latin typeface="Capital Group Sans" panose="02000503000000020004" pitchFamily="2" charset="0"/>
              </a:rPr>
              <a:t>The American Funds blend comprises one-third New Perspective Fund, one-third The Investment Company of America and one-third The Bond Fund of America, rebalanced monthly, with all distributions reinvested. U.S. Treasuries represent three-month T-bills. Unlike mutual fund shares, investments in U.S. Treasuries are guaranteed by the U.S. government as to the payment of principal and interest.</a:t>
            </a:r>
          </a:p>
          <a:p>
            <a:pPr algn="l"/>
            <a:endParaRPr lang="en-US" sz="800" b="1" dirty="0" err="1">
              <a:latin typeface="Capital Group Sans" panose="02000503000000020004" pitchFamily="2" charset="0"/>
            </a:endParaRPr>
          </a:p>
        </p:txBody>
      </p:sp>
      <p:cxnSp>
        <p:nvCxnSpPr>
          <p:cNvPr id="17" name="Straight Connector 16">
            <a:extLst>
              <a:ext uri="{FF2B5EF4-FFF2-40B4-BE49-F238E27FC236}">
                <a16:creationId xmlns:a16="http://schemas.microsoft.com/office/drawing/2014/main" id="{A82500D2-EF00-C697-211E-3116C262B429}"/>
              </a:ext>
              <a:ext uri="{C183D7F6-B498-43B3-948B-1728B52AA6E4}">
                <adec:decorative xmlns:adec="http://schemas.microsoft.com/office/drawing/2017/decorative" val="1"/>
              </a:ext>
            </a:extLst>
          </p:cNvPr>
          <p:cNvCxnSpPr>
            <a:cxnSpLocks/>
          </p:cNvCxnSpPr>
          <p:nvPr/>
        </p:nvCxnSpPr>
        <p:spPr>
          <a:xfrm>
            <a:off x="4665525" y="2080202"/>
            <a:ext cx="0" cy="3521621"/>
          </a:xfrm>
          <a:prstGeom prst="line">
            <a:avLst/>
          </a:prstGeom>
          <a:noFill/>
          <a:ln w="9525" cap="flat">
            <a:solidFill>
              <a:srgbClr val="D9D9D9"/>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138316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
                                            <p:bg/>
                                          </p:spTgt>
                                        </p:tgtEl>
                                        <p:attrNameLst>
                                          <p:attrName>style.visibility</p:attrName>
                                        </p:attrNameLst>
                                      </p:cBhvr>
                                      <p:to>
                                        <p:strVal val="visible"/>
                                      </p:to>
                                    </p:set>
                                    <p:animEffect transition="in" filter="fade">
                                      <p:cBhvr>
                                        <p:cTn id="7" dur="500"/>
                                        <p:tgtEl>
                                          <p:spTgt spid="36">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fade">
                                      <p:cBhvr>
                                        <p:cTn id="10" dur="500"/>
                                        <p:tgtEl>
                                          <p:spTgt spid="36">
                                            <p:txEl>
                                              <p:pRg st="0" end="0"/>
                                            </p:txEl>
                                          </p:spTgt>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uiExpand="1" build="p" animBg="1"/>
      <p:bldP spid="30" grpId="0"/>
      <p:bldP spid="43" grpId="0"/>
      <p:bldP spid="3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err="1"/>
              <a:t>CollegeAmerica</a:t>
            </a:r>
            <a:r>
              <a:rPr lang="en-US" b="1" dirty="0"/>
              <a:t> </a:t>
            </a:r>
            <a:r>
              <a:rPr lang="en-US" b="1" i="0" dirty="0">
                <a:effectLst/>
              </a:rPr>
              <a:t>for businesses and employees</a:t>
            </a:r>
            <a:endParaRPr lang="en-US" b="1" dirty="0"/>
          </a:p>
        </p:txBody>
      </p:sp>
      <p:sp>
        <p:nvSpPr>
          <p:cNvPr id="958" name="Slide Number">
            <a:extLst>
              <a:ext uri="{C183D7F6-B498-43B3-948B-1728B52AA6E4}">
                <adec:decorative xmlns:adec="http://schemas.microsoft.com/office/drawing/2017/decorative" val="1"/>
              </a:ext>
            </a:extLst>
          </p:cNvPr>
          <p:cNvSpPr txBox="1">
            <a:spLocks noGrp="1"/>
          </p:cNvSpPr>
          <p:nvPr>
            <p:ph type="sldNum" sz="quarter" idx="11"/>
          </p:nvPr>
        </p:nvSpPr>
        <p:spPr/>
        <p:txBody>
          <a:bodyPr/>
          <a:lstStyle/>
          <a:p>
            <a:fld id="{86CB4B4D-7CA3-9044-876B-883B54F8677D}" type="slidenum">
              <a:rPr lang="en-US" smtClean="0"/>
              <a:pPr/>
              <a:t>23</a:t>
            </a:fld>
            <a:endParaRPr lang="en-US" dirty="0"/>
          </a:p>
        </p:txBody>
      </p:sp>
      <p:pic>
        <p:nvPicPr>
          <p:cNvPr id="4" name="Picture 3">
            <a:extLst>
              <a:ext uri="{FF2B5EF4-FFF2-40B4-BE49-F238E27FC236}">
                <a16:creationId xmlns:a16="http://schemas.microsoft.com/office/drawing/2014/main" id="{AA117628-321F-FF49-82F9-D6FDF1ED4B2A}"/>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943600" y="1371600"/>
            <a:ext cx="4572000" cy="4572000"/>
          </a:xfrm>
          <a:prstGeom prst="ellipse">
            <a:avLst/>
          </a:prstGeom>
        </p:spPr>
      </p:pic>
    </p:spTree>
    <p:extLst>
      <p:ext uri="{BB962C8B-B14F-4D97-AF65-F5344CB8AC3E}">
        <p14:creationId xmlns:p14="http://schemas.microsoft.com/office/powerpoint/2010/main" val="92485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55A6D-2900-A145-F865-1421FB0B1F52}"/>
            </a:ext>
          </a:extLst>
        </p:cNvPr>
        <p:cNvGrpSpPr/>
        <p:nvPr/>
      </p:nvGrpSpPr>
      <p:grpSpPr>
        <a:xfrm>
          <a:off x="0" y="0"/>
          <a:ext cx="0" cy="0"/>
          <a:chOff x="0" y="0"/>
          <a:chExt cx="0" cy="0"/>
        </a:xfrm>
      </p:grpSpPr>
      <p:sp>
        <p:nvSpPr>
          <p:cNvPr id="19" name="Title 2">
            <a:extLst>
              <a:ext uri="{FF2B5EF4-FFF2-40B4-BE49-F238E27FC236}">
                <a16:creationId xmlns:a16="http://schemas.microsoft.com/office/drawing/2014/main" id="{0E658076-A670-64E2-4FF9-85AA68F62B0F}"/>
              </a:ext>
            </a:extLst>
          </p:cNvPr>
          <p:cNvSpPr>
            <a:spLocks noGrp="1"/>
          </p:cNvSpPr>
          <p:nvPr>
            <p:ph type="title"/>
          </p:nvPr>
        </p:nvSpPr>
        <p:spPr>
          <a:xfrm>
            <a:off x="571498" y="0"/>
            <a:ext cx="11048207" cy="822960"/>
          </a:xfrm>
        </p:spPr>
        <p:txBody>
          <a:bodyPr/>
          <a:lstStyle/>
          <a:p>
            <a:r>
              <a:rPr lang="en-US" b="1" dirty="0" err="1"/>
              <a:t>CollegeAmerica</a:t>
            </a:r>
            <a:r>
              <a:rPr lang="en-US" b="1" dirty="0"/>
              <a:t> </a:t>
            </a:r>
            <a:r>
              <a:rPr lang="en-US" b="1" i="0" dirty="0">
                <a:effectLst/>
              </a:rPr>
              <a:t>for businesses and employees</a:t>
            </a:r>
            <a:r>
              <a:rPr lang="en-US" b="1" i="0" dirty="0">
                <a:solidFill>
                  <a:schemeClr val="bg1"/>
                </a:solidFill>
                <a:effectLst/>
              </a:rPr>
              <a:t>-</a:t>
            </a:r>
            <a:endParaRPr lang="en-US" sz="2000" b="1" dirty="0">
              <a:solidFill>
                <a:schemeClr val="bg1"/>
              </a:solidFill>
            </a:endParaRPr>
          </a:p>
        </p:txBody>
      </p:sp>
      <p:sp>
        <p:nvSpPr>
          <p:cNvPr id="20" name="Slide Number Placeholder 5">
            <a:extLst>
              <a:ext uri="{FF2B5EF4-FFF2-40B4-BE49-F238E27FC236}">
                <a16:creationId xmlns:a16="http://schemas.microsoft.com/office/drawing/2014/main" id="{04B2D80D-E6BF-ED67-2584-28B6D54966BF}"/>
              </a:ext>
              <a:ext uri="{C183D7F6-B498-43B3-948B-1728B52AA6E4}">
                <adec:decorative xmlns:adec="http://schemas.microsoft.com/office/drawing/2017/decorative" val="1"/>
              </a:ext>
            </a:extLst>
          </p:cNvPr>
          <p:cNvSpPr>
            <a:spLocks noGrp="1"/>
          </p:cNvSpPr>
          <p:nvPr>
            <p:ph type="sldNum" sz="quarter" idx="11"/>
          </p:nvPr>
        </p:nvSpPr>
        <p:spPr>
          <a:xfrm>
            <a:off x="10908792" y="6400800"/>
            <a:ext cx="711647" cy="126509"/>
          </a:xfrm>
        </p:spPr>
        <p:txBody>
          <a:bodyPr/>
          <a:lstStyle/>
          <a:p>
            <a:fld id="{86CB4B4D-7CA3-9044-876B-883B54F8677D}" type="slidenum">
              <a:rPr lang="en-US" smtClean="0"/>
              <a:pPr/>
              <a:t>24</a:t>
            </a:fld>
            <a:endParaRPr lang="en-US" dirty="0"/>
          </a:p>
        </p:txBody>
      </p:sp>
      <p:sp>
        <p:nvSpPr>
          <p:cNvPr id="24" name="Text Placeholder 5">
            <a:extLst>
              <a:ext uri="{FF2B5EF4-FFF2-40B4-BE49-F238E27FC236}">
                <a16:creationId xmlns:a16="http://schemas.microsoft.com/office/drawing/2014/main" id="{604302DB-83DD-D1F3-2F36-CDD191B6FD5C}"/>
              </a:ext>
            </a:extLst>
          </p:cNvPr>
          <p:cNvSpPr txBox="1">
            <a:spLocks/>
          </p:cNvSpPr>
          <p:nvPr/>
        </p:nvSpPr>
        <p:spPr>
          <a:xfrm>
            <a:off x="571498" y="914400"/>
            <a:ext cx="11048941" cy="37972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0" i="0" u="none" strike="noStrike" cap="none" spc="0" baseline="0" smtClean="0">
                <a:ln>
                  <a:noFill/>
                </a:ln>
                <a:solidFill>
                  <a:schemeClr val="accent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dirty="0">
                <a:solidFill>
                  <a:schemeClr val="tx1">
                    <a:lumMod val="75000"/>
                    <a:lumOff val="25000"/>
                  </a:schemeClr>
                </a:solidFill>
                <a:latin typeface="Capital Group Sans" panose="02000503000000020004" pitchFamily="2" charset="0"/>
              </a:rPr>
              <a:t>An opportunity to attract talented employees</a:t>
            </a:r>
          </a:p>
        </p:txBody>
      </p:sp>
      <p:sp>
        <p:nvSpPr>
          <p:cNvPr id="4" name="TextBox 3">
            <a:extLst>
              <a:ext uri="{FF2B5EF4-FFF2-40B4-BE49-F238E27FC236}">
                <a16:creationId xmlns:a16="http://schemas.microsoft.com/office/drawing/2014/main" id="{EE3ABC58-A515-DDD2-1606-8661FCFE41C5}"/>
              </a:ext>
            </a:extLst>
          </p:cNvPr>
          <p:cNvSpPr txBox="1"/>
          <p:nvPr/>
        </p:nvSpPr>
        <p:spPr>
          <a:xfrm>
            <a:off x="3941544" y="1332616"/>
            <a:ext cx="789272" cy="400110"/>
          </a:xfrm>
          <a:prstGeom prst="rect">
            <a:avLst/>
          </a:prstGeom>
          <a:ln w="12700">
            <a:miter lim="400000"/>
          </a:ln>
        </p:spPr>
        <p:txBody>
          <a:bodyPr wrap="square" lIns="0" tIns="0" rIns="0" bIns="0" rtlCol="0">
            <a:spAutoFit/>
          </a:bodyPr>
          <a:lstStyle/>
          <a:p>
            <a:r>
              <a:rPr lang="en-US" sz="2600" b="1" dirty="0">
                <a:solidFill>
                  <a:schemeClr val="bg2"/>
                </a:solidFill>
                <a:latin typeface="Capital Group Sans" panose="02000503000000020004" pitchFamily="2" charset="0"/>
              </a:rPr>
              <a:t>88%</a:t>
            </a:r>
          </a:p>
        </p:txBody>
      </p:sp>
      <p:sp>
        <p:nvSpPr>
          <p:cNvPr id="13" name="TextBox 12">
            <a:extLst>
              <a:ext uri="{FF2B5EF4-FFF2-40B4-BE49-F238E27FC236}">
                <a16:creationId xmlns:a16="http://schemas.microsoft.com/office/drawing/2014/main" id="{19ED27C1-185D-431C-4DAE-54B1FCDA58AC}"/>
              </a:ext>
            </a:extLst>
          </p:cNvPr>
          <p:cNvSpPr txBox="1"/>
          <p:nvPr/>
        </p:nvSpPr>
        <p:spPr>
          <a:xfrm>
            <a:off x="2930984" y="4977259"/>
            <a:ext cx="2463070" cy="553998"/>
          </a:xfrm>
          <a:prstGeom prst="rect">
            <a:avLst/>
          </a:prstGeom>
          <a:ln w="12700">
            <a:miter lim="400000"/>
          </a:ln>
        </p:spPr>
        <p:txBody>
          <a:bodyPr wrap="square" lIns="0" tIns="0" rIns="0" bIns="0" rtlCol="0">
            <a:spAutoFit/>
          </a:bodyPr>
          <a:lstStyle/>
          <a:p>
            <a:pPr>
              <a:spcBef>
                <a:spcPts val="600"/>
              </a:spcBef>
              <a:spcAft>
                <a:spcPts val="600"/>
              </a:spcAft>
            </a:pPr>
            <a:r>
              <a:rPr lang="en-US" sz="1200" b="1" dirty="0">
                <a:latin typeface="Capital Group Sans" panose="02000503000000020004" pitchFamily="2" charset="0"/>
              </a:rPr>
              <a:t>Percent of investors who would likely open a 529 account if one was offered at work</a:t>
            </a:r>
            <a:r>
              <a:rPr lang="en-US" sz="1200" b="1" baseline="30000" dirty="0">
                <a:latin typeface="Capital Group Sans" panose="02000503000000020004" pitchFamily="2" charset="0"/>
              </a:rPr>
              <a:t>*</a:t>
            </a:r>
            <a:r>
              <a:rPr lang="en-US" sz="1200" b="1" dirty="0">
                <a:latin typeface="Capital Group Sans" panose="02000503000000020004" pitchFamily="2" charset="0"/>
              </a:rPr>
              <a:t> </a:t>
            </a:r>
          </a:p>
        </p:txBody>
      </p:sp>
      <p:sp>
        <p:nvSpPr>
          <p:cNvPr id="7" name="TextBox 6">
            <a:extLst>
              <a:ext uri="{FF2B5EF4-FFF2-40B4-BE49-F238E27FC236}">
                <a16:creationId xmlns:a16="http://schemas.microsoft.com/office/drawing/2014/main" id="{A6ADB59B-422F-8B9F-28D9-CDE9A793CB0A}"/>
              </a:ext>
            </a:extLst>
          </p:cNvPr>
          <p:cNvSpPr txBox="1"/>
          <p:nvPr/>
        </p:nvSpPr>
        <p:spPr>
          <a:xfrm>
            <a:off x="7245604" y="4073892"/>
            <a:ext cx="920933" cy="400110"/>
          </a:xfrm>
          <a:prstGeom prst="rect">
            <a:avLst/>
          </a:prstGeom>
          <a:ln w="12700">
            <a:miter lim="400000"/>
          </a:ln>
        </p:spPr>
        <p:txBody>
          <a:bodyPr wrap="square" lIns="0" tIns="0" rIns="0" bIns="0" rtlCol="0">
            <a:spAutoFit/>
          </a:bodyPr>
          <a:lstStyle/>
          <a:p>
            <a:r>
              <a:rPr lang="en-US" sz="2600" b="1" dirty="0">
                <a:solidFill>
                  <a:schemeClr val="accent1"/>
                </a:solidFill>
                <a:latin typeface="Capital Group Sans" panose="02000503000000020004" pitchFamily="2" charset="0"/>
              </a:rPr>
              <a:t>6.0%</a:t>
            </a:r>
          </a:p>
        </p:txBody>
      </p:sp>
      <p:sp>
        <p:nvSpPr>
          <p:cNvPr id="10" name="TextBox 9">
            <a:extLst>
              <a:ext uri="{FF2B5EF4-FFF2-40B4-BE49-F238E27FC236}">
                <a16:creationId xmlns:a16="http://schemas.microsoft.com/office/drawing/2014/main" id="{8EC40465-3EF4-A019-75BC-1CF78AB3A3D7}"/>
              </a:ext>
            </a:extLst>
          </p:cNvPr>
          <p:cNvSpPr txBox="1"/>
          <p:nvPr/>
        </p:nvSpPr>
        <p:spPr>
          <a:xfrm>
            <a:off x="6561068" y="4977259"/>
            <a:ext cx="2144057" cy="566822"/>
          </a:xfrm>
          <a:prstGeom prst="rect">
            <a:avLst/>
          </a:prstGeom>
          <a:ln w="12700">
            <a:miter lim="400000"/>
          </a:ln>
        </p:spPr>
        <p:txBody>
          <a:bodyPr wrap="square" lIns="0" tIns="0" rIns="0" bIns="0" rtlCol="0">
            <a:spAutoFit/>
          </a:bodyPr>
          <a:lstStyle/>
          <a:p>
            <a:pPr>
              <a:spcBef>
                <a:spcPts val="100"/>
              </a:spcBef>
            </a:pPr>
            <a:r>
              <a:rPr lang="en-US" sz="1200" b="1" dirty="0">
                <a:latin typeface="Capital Group Sans" panose="02000503000000020004" pitchFamily="2" charset="0"/>
              </a:rPr>
              <a:t>Percent of </a:t>
            </a:r>
            <a:r>
              <a:rPr lang="en-US" sz="1200" b="1" i="0" dirty="0">
                <a:solidFill>
                  <a:srgbClr val="222222"/>
                </a:solidFill>
                <a:effectLst/>
                <a:latin typeface="Capital Group Sans" panose="02000503000000020004" pitchFamily="2" charset="0"/>
              </a:rPr>
              <a:t>employers</a:t>
            </a:r>
            <a:endParaRPr lang="en-US" sz="1200" b="1" dirty="0">
              <a:latin typeface="Capital Group Sans" panose="02000503000000020004" pitchFamily="2" charset="0"/>
            </a:endParaRPr>
          </a:p>
          <a:p>
            <a:pPr>
              <a:spcBef>
                <a:spcPts val="100"/>
              </a:spcBef>
              <a:spcAft>
                <a:spcPts val="3600"/>
              </a:spcAft>
            </a:pPr>
            <a:r>
              <a:rPr lang="en-US" sz="1200" b="1" dirty="0">
                <a:latin typeface="Capital Group Sans" panose="02000503000000020004" pitchFamily="2" charset="0"/>
              </a:rPr>
              <a:t>offering </a:t>
            </a:r>
            <a:r>
              <a:rPr lang="en-US" sz="1200" b="1" i="0" dirty="0">
                <a:solidFill>
                  <a:srgbClr val="222222"/>
                </a:solidFill>
                <a:effectLst/>
                <a:latin typeface="Capital Group Sans" panose="02000503000000020004" pitchFamily="2" charset="0"/>
              </a:rPr>
              <a:t>a payroll-deduction 529 plan</a:t>
            </a:r>
            <a:r>
              <a:rPr lang="en-US" sz="1200" b="1" i="0" baseline="30000" dirty="0">
                <a:solidFill>
                  <a:srgbClr val="222222"/>
                </a:solidFill>
                <a:effectLst/>
                <a:latin typeface="Capital Group Sans" panose="02000503000000020004" pitchFamily="2" charset="0"/>
              </a:rPr>
              <a:t>†</a:t>
            </a:r>
            <a:endParaRPr lang="en-US" sz="1200" b="1" baseline="30000" dirty="0">
              <a:solidFill>
                <a:schemeClr val="tx1"/>
              </a:solidFill>
              <a:latin typeface="Capital Group Sans" panose="02000503000000020004" pitchFamily="2" charset="0"/>
            </a:endParaRPr>
          </a:p>
        </p:txBody>
      </p:sp>
      <p:sp>
        <p:nvSpPr>
          <p:cNvPr id="21" name="Footer Placeholder 20">
            <a:extLst>
              <a:ext uri="{FF2B5EF4-FFF2-40B4-BE49-F238E27FC236}">
                <a16:creationId xmlns:a16="http://schemas.microsoft.com/office/drawing/2014/main" id="{E807D346-F106-BDCE-5B58-38CEE76CAE37}"/>
              </a:ext>
            </a:extLst>
          </p:cNvPr>
          <p:cNvSpPr txBox="1">
            <a:spLocks/>
          </p:cNvSpPr>
          <p:nvPr/>
        </p:nvSpPr>
        <p:spPr>
          <a:xfrm>
            <a:off x="570703" y="5643154"/>
            <a:ext cx="11049002" cy="642368"/>
          </a:xfrm>
          <a:prstGeom prst="rect">
            <a:avLst/>
          </a:prstGeom>
        </p:spPr>
        <p:txBody>
          <a:bodyPr lIns="0"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9pPr>
          </a:lstStyle>
          <a:p>
            <a:pPr algn="l" hangingPunct="1">
              <a:spcAft>
                <a:spcPts val="200"/>
              </a:spcAft>
            </a:pPr>
            <a:r>
              <a:rPr lang="en-US" sz="1000" b="0" i="0" dirty="0">
                <a:solidFill>
                  <a:schemeClr val="tx1">
                    <a:lumMod val="85000"/>
                    <a:lumOff val="15000"/>
                  </a:schemeClr>
                </a:solidFill>
                <a:effectLst/>
                <a:latin typeface="Capital Group Sans" panose="02000503000000020004" pitchFamily="2" charset="0"/>
              </a:rPr>
              <a:t>Footnotes/Important information:</a:t>
            </a:r>
          </a:p>
          <a:p>
            <a:pPr algn="l" hangingPunct="1"/>
            <a:r>
              <a:rPr lang="en-US" sz="1000" b="0" i="0" baseline="30000" dirty="0">
                <a:solidFill>
                  <a:schemeClr val="tx1">
                    <a:lumMod val="85000"/>
                    <a:lumOff val="15000"/>
                  </a:schemeClr>
                </a:solidFill>
                <a:effectLst/>
                <a:latin typeface="Capital Group Sans" panose="02000503000000020004" pitchFamily="2" charset="0"/>
              </a:rPr>
              <a:t>*</a:t>
            </a:r>
            <a:r>
              <a:rPr lang="en-US" sz="1000" b="0" i="1" dirty="0">
                <a:solidFill>
                  <a:schemeClr val="tx1">
                    <a:lumMod val="85000"/>
                    <a:lumOff val="15000"/>
                  </a:schemeClr>
                </a:solidFill>
                <a:effectLst/>
                <a:latin typeface="Capital Group Sans" panose="02000503000000020004" pitchFamily="2" charset="0"/>
              </a:rPr>
              <a:t>529 Industry Analysis </a:t>
            </a:r>
            <a:r>
              <a:rPr lang="en-US" sz="1000" b="0" i="0" dirty="0">
                <a:solidFill>
                  <a:schemeClr val="tx1">
                    <a:lumMod val="85000"/>
                    <a:lumOff val="15000"/>
                  </a:schemeClr>
                </a:solidFill>
                <a:effectLst/>
                <a:latin typeface="Capital Group Sans" panose="02000503000000020004" pitchFamily="2" charset="0"/>
              </a:rPr>
              <a:t>(2025 edition), ISS Market Intelligence. </a:t>
            </a:r>
          </a:p>
          <a:p>
            <a:pPr algn="l" hangingPunct="1"/>
            <a:r>
              <a:rPr lang="en-US" sz="1000" baseline="30000" dirty="0">
                <a:solidFill>
                  <a:schemeClr val="tx1">
                    <a:lumMod val="85000"/>
                    <a:lumOff val="15000"/>
                  </a:schemeClr>
                </a:solidFill>
                <a:latin typeface="Capital Group Sans" panose="02000503000000020004" pitchFamily="2" charset="0"/>
              </a:rPr>
              <a:t>†</a:t>
            </a:r>
            <a:r>
              <a:rPr lang="en-US" sz="1000" b="0" i="1" dirty="0">
                <a:solidFill>
                  <a:schemeClr val="tx1">
                    <a:lumMod val="85000"/>
                    <a:lumOff val="15000"/>
                  </a:schemeClr>
                </a:solidFill>
                <a:effectLst/>
                <a:latin typeface="Capital Group Sans" panose="02000503000000020004" pitchFamily="2" charset="0"/>
              </a:rPr>
              <a:t>New Proprietary Survey on the 529 Employer Channel</a:t>
            </a:r>
            <a:r>
              <a:rPr lang="en-US" sz="1000" b="0" i="0" dirty="0">
                <a:solidFill>
                  <a:schemeClr val="tx1">
                    <a:lumMod val="85000"/>
                    <a:lumOff val="15000"/>
                  </a:schemeClr>
                </a:solidFill>
                <a:effectLst/>
                <a:latin typeface="Capital Group Sans" panose="02000503000000020004" pitchFamily="2" charset="0"/>
              </a:rPr>
              <a:t>, ISS Market Intelligence, February 23, 2026.</a:t>
            </a:r>
            <a:endParaRPr lang="en-US" sz="1000" dirty="0">
              <a:solidFill>
                <a:schemeClr val="tx1">
                  <a:lumMod val="85000"/>
                  <a:lumOff val="15000"/>
                </a:schemeClr>
              </a:solidFill>
              <a:latin typeface="Capital Group Sans" panose="02000503000000020004" pitchFamily="2" charset="0"/>
            </a:endParaRPr>
          </a:p>
        </p:txBody>
      </p:sp>
      <p:sp>
        <p:nvSpPr>
          <p:cNvPr id="2" name="Rectangle 1">
            <a:extLst>
              <a:ext uri="{FF2B5EF4-FFF2-40B4-BE49-F238E27FC236}">
                <a16:creationId xmlns:a16="http://schemas.microsoft.com/office/drawing/2014/main" id="{88E2CF61-CD92-49FB-5719-6ED17E15F43B}"/>
              </a:ext>
              <a:ext uri="{C183D7F6-B498-43B3-948B-1728B52AA6E4}">
                <adec:decorative xmlns:adec="http://schemas.microsoft.com/office/drawing/2017/decorative" val="1"/>
              </a:ext>
            </a:extLst>
          </p:cNvPr>
          <p:cNvSpPr/>
          <p:nvPr/>
        </p:nvSpPr>
        <p:spPr>
          <a:xfrm>
            <a:off x="3445844" y="1748051"/>
            <a:ext cx="1722922" cy="3166489"/>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sym typeface="Capital Group Sans"/>
            </a:endParaRPr>
          </a:p>
        </p:txBody>
      </p:sp>
      <p:sp>
        <p:nvSpPr>
          <p:cNvPr id="5" name="Rectangle 4">
            <a:extLst>
              <a:ext uri="{FF2B5EF4-FFF2-40B4-BE49-F238E27FC236}">
                <a16:creationId xmlns:a16="http://schemas.microsoft.com/office/drawing/2014/main" id="{BB8B57BD-0A6E-C506-83D6-C209567ECB7D}"/>
              </a:ext>
              <a:ext uri="{C183D7F6-B498-43B3-948B-1728B52AA6E4}">
                <adec:decorative xmlns:adec="http://schemas.microsoft.com/office/drawing/2017/decorative" val="1"/>
              </a:ext>
            </a:extLst>
          </p:cNvPr>
          <p:cNvSpPr/>
          <p:nvPr/>
        </p:nvSpPr>
        <p:spPr>
          <a:xfrm>
            <a:off x="6800850" y="4484573"/>
            <a:ext cx="1664494" cy="429966"/>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sym typeface="Capital Group Sans"/>
            </a:endParaRPr>
          </a:p>
        </p:txBody>
      </p:sp>
      <p:cxnSp>
        <p:nvCxnSpPr>
          <p:cNvPr id="8" name="Straight Connector 7">
            <a:extLst>
              <a:ext uri="{FF2B5EF4-FFF2-40B4-BE49-F238E27FC236}">
                <a16:creationId xmlns:a16="http://schemas.microsoft.com/office/drawing/2014/main" id="{07A23B19-1A26-06C4-8BCD-E623CC37B5FF}"/>
              </a:ext>
              <a:ext uri="{C183D7F6-B498-43B3-948B-1728B52AA6E4}">
                <adec:decorative xmlns:adec="http://schemas.microsoft.com/office/drawing/2017/decorative" val="1"/>
              </a:ext>
            </a:extLst>
          </p:cNvPr>
          <p:cNvCxnSpPr/>
          <p:nvPr/>
        </p:nvCxnSpPr>
        <p:spPr>
          <a:xfrm>
            <a:off x="2850356" y="4914540"/>
            <a:ext cx="6091949" cy="0"/>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16938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
            <a:extLst>
              <a:ext uri="{FF2B5EF4-FFF2-40B4-BE49-F238E27FC236}">
                <a16:creationId xmlns:a16="http://schemas.microsoft.com/office/drawing/2014/main" id="{9666C901-1EE6-4E94-BD57-43218600DDE2}"/>
              </a:ext>
            </a:extLst>
          </p:cNvPr>
          <p:cNvSpPr>
            <a:spLocks noGrp="1"/>
          </p:cNvSpPr>
          <p:nvPr>
            <p:ph type="title"/>
          </p:nvPr>
        </p:nvSpPr>
        <p:spPr>
          <a:xfrm>
            <a:off x="571498" y="0"/>
            <a:ext cx="11048207" cy="822960"/>
          </a:xfrm>
        </p:spPr>
        <p:txBody>
          <a:bodyPr/>
          <a:lstStyle/>
          <a:p>
            <a:r>
              <a:rPr lang="en-US" b="1" dirty="0" err="1"/>
              <a:t>CollegeAmerica</a:t>
            </a:r>
            <a:r>
              <a:rPr lang="en-US" b="1" dirty="0"/>
              <a:t> </a:t>
            </a:r>
            <a:r>
              <a:rPr lang="en-US" b="1" i="0" dirty="0">
                <a:effectLst/>
              </a:rPr>
              <a:t>for businesses and employees</a:t>
            </a:r>
            <a:r>
              <a:rPr lang="en-US" b="1" i="0" dirty="0">
                <a:solidFill>
                  <a:schemeClr val="bg1"/>
                </a:solidFill>
                <a:effectLst/>
              </a:rPr>
              <a:t>--</a:t>
            </a:r>
            <a:endParaRPr lang="en-US" sz="2000" b="1" dirty="0">
              <a:solidFill>
                <a:schemeClr val="bg1"/>
              </a:solidFill>
            </a:endParaRPr>
          </a:p>
        </p:txBody>
      </p:sp>
      <p:sp>
        <p:nvSpPr>
          <p:cNvPr id="24" name="Text Placeholder 5">
            <a:extLst>
              <a:ext uri="{FF2B5EF4-FFF2-40B4-BE49-F238E27FC236}">
                <a16:creationId xmlns:a16="http://schemas.microsoft.com/office/drawing/2014/main" id="{ED2BDDC5-8A53-4AD3-B3CC-18DE92661C24}"/>
              </a:ext>
            </a:extLst>
          </p:cNvPr>
          <p:cNvSpPr txBox="1">
            <a:spLocks/>
          </p:cNvSpPr>
          <p:nvPr/>
        </p:nvSpPr>
        <p:spPr>
          <a:xfrm>
            <a:off x="571498" y="1289050"/>
            <a:ext cx="6188531" cy="667512"/>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1" i="0" u="none" strike="noStrike" cap="none" spc="0" baseline="0" smtClean="0">
                <a:ln>
                  <a:noFill/>
                </a:ln>
                <a:solidFill>
                  <a:schemeClr val="tx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dirty="0">
                <a:solidFill>
                  <a:schemeClr val="tx1">
                    <a:lumMod val="75000"/>
                    <a:lumOff val="25000"/>
                  </a:schemeClr>
                </a:solidFill>
                <a:latin typeface="Capital Group Sans" panose="02000503000000020004" pitchFamily="2" charset="0"/>
              </a:rPr>
              <a:t>The country’s largest 529 plan</a:t>
            </a:r>
            <a:r>
              <a:rPr lang="en-US" baseline="30000" dirty="0">
                <a:solidFill>
                  <a:schemeClr val="tx1">
                    <a:lumMod val="75000"/>
                    <a:lumOff val="25000"/>
                  </a:schemeClr>
                </a:solidFill>
                <a:latin typeface="Capital Group Sans" panose="02000503000000020004" pitchFamily="2" charset="0"/>
              </a:rPr>
              <a:t>*</a:t>
            </a:r>
            <a:r>
              <a:rPr lang="en-US" dirty="0">
                <a:solidFill>
                  <a:schemeClr val="tx1">
                    <a:lumMod val="75000"/>
                    <a:lumOff val="25000"/>
                  </a:schemeClr>
                </a:solidFill>
                <a:latin typeface="Capital Group Sans" panose="02000503000000020004" pitchFamily="2" charset="0"/>
              </a:rPr>
              <a:t> offers these benefits for employers:</a:t>
            </a:r>
          </a:p>
        </p:txBody>
      </p:sp>
      <p:sp>
        <p:nvSpPr>
          <p:cNvPr id="16" name="Text Placeholder 8">
            <a:extLst>
              <a:ext uri="{FF2B5EF4-FFF2-40B4-BE49-F238E27FC236}">
                <a16:creationId xmlns:a16="http://schemas.microsoft.com/office/drawing/2014/main" id="{60C996D8-9012-4881-A7A5-3E589A4A91A6}"/>
              </a:ext>
            </a:extLst>
          </p:cNvPr>
          <p:cNvSpPr>
            <a:spLocks noGrp="1"/>
          </p:cNvSpPr>
          <p:nvPr>
            <p:ph type="body" sz="quarter" idx="14"/>
          </p:nvPr>
        </p:nvSpPr>
        <p:spPr>
          <a:xfrm>
            <a:off x="571500" y="2110850"/>
            <a:ext cx="6324599" cy="2832244"/>
          </a:xfrm>
        </p:spPr>
        <p:txBody>
          <a:bodyPr/>
          <a:lstStyle/>
          <a:p>
            <a:pPr>
              <a:defRPr/>
            </a:pPr>
            <a:r>
              <a:rPr lang="en-US" dirty="0"/>
              <a:t>No start-up costs or recordkeeping expenses</a:t>
            </a:r>
            <a:endParaRPr lang="en-US" altLang="en-US" dirty="0">
              <a:ea typeface="MS PGothic" panose="020B0600070205080204" pitchFamily="34" charset="-128"/>
            </a:endParaRPr>
          </a:p>
          <a:p>
            <a:pPr>
              <a:defRPr/>
            </a:pPr>
            <a:r>
              <a:rPr lang="en-US" altLang="en-US" dirty="0">
                <a:ea typeface="MS PGothic" panose="020B0600070205080204" pitchFamily="34" charset="-128"/>
              </a:rPr>
              <a:t>Minimal administration — </a:t>
            </a:r>
            <a:r>
              <a:rPr lang="en-US" dirty="0"/>
              <a:t>Employees manage their accounts directly with your plan’s financial professional</a:t>
            </a:r>
            <a:endParaRPr lang="en-US" altLang="en-US" dirty="0">
              <a:ea typeface="MS PGothic" panose="020B0600070205080204" pitchFamily="34" charset="-128"/>
            </a:endParaRPr>
          </a:p>
          <a:p>
            <a:pPr>
              <a:defRPr/>
            </a:pPr>
            <a:r>
              <a:rPr lang="en-US" altLang="en-US" dirty="0">
                <a:ea typeface="MS PGothic" panose="020B0600070205080204" pitchFamily="34" charset="-128"/>
              </a:rPr>
              <a:t>Automatic payroll deductions 	</a:t>
            </a:r>
          </a:p>
          <a:p>
            <a:pPr>
              <a:defRPr/>
            </a:pPr>
            <a:r>
              <a:rPr lang="en-US" altLang="en-US" dirty="0">
                <a:ea typeface="MS PGothic" panose="020B0600070205080204" pitchFamily="34" charset="-128"/>
              </a:rPr>
              <a:t>Wide eligibility </a:t>
            </a:r>
          </a:p>
          <a:p>
            <a:pPr>
              <a:defRPr/>
            </a:pPr>
            <a:r>
              <a:rPr lang="en-US" b="0" i="0" dirty="0">
                <a:effectLst/>
              </a:rPr>
              <a:t>Seeks to help build employee loyalty</a:t>
            </a:r>
            <a:endParaRPr lang="en-US" altLang="en-US" dirty="0">
              <a:ea typeface="MS PGothic" panose="020B0600070205080204" pitchFamily="34" charset="-128"/>
            </a:endParaRPr>
          </a:p>
        </p:txBody>
      </p:sp>
      <p:sp>
        <p:nvSpPr>
          <p:cNvPr id="15" name="Rectangle 14">
            <a:extLst>
              <a:ext uri="{FF2B5EF4-FFF2-40B4-BE49-F238E27FC236}">
                <a16:creationId xmlns:a16="http://schemas.microsoft.com/office/drawing/2014/main" id="{E6237E57-C729-4AF2-985C-D0A3C45D12E0}"/>
              </a:ext>
              <a:ext uri="{C183D7F6-B498-43B3-948B-1728B52AA6E4}">
                <adec:decorative xmlns:adec="http://schemas.microsoft.com/office/drawing/2017/decorative" val="1"/>
              </a:ext>
            </a:extLst>
          </p:cNvPr>
          <p:cNvSpPr/>
          <p:nvPr/>
        </p:nvSpPr>
        <p:spPr>
          <a:xfrm>
            <a:off x="8132064" y="0"/>
            <a:ext cx="4059936" cy="6883658"/>
          </a:xfrm>
          <a:prstGeom prst="rect">
            <a:avLst/>
          </a:prstGeom>
          <a:solidFill>
            <a:schemeClr val="bg2"/>
          </a:solidFill>
          <a:ln w="25400" cap="flat" cmpd="sng" algn="ctr">
            <a:noFill/>
            <a:prstDash val="solid"/>
          </a:ln>
          <a:effectLst/>
        </p:spPr>
        <p:txBody>
          <a:bodyPr lIns="0" tIns="0" rIns="0" bIns="0" rtlCol="0" anchor="ctr"/>
          <a:lstStyle/>
          <a:p>
            <a:pPr algn="ctr" defTabSz="914411" fontAlgn="base">
              <a:spcBef>
                <a:spcPct val="0"/>
              </a:spcBef>
              <a:spcAft>
                <a:spcPct val="0"/>
              </a:spcAft>
            </a:pPr>
            <a:endParaRPr lang="en-US" sz="1600" b="1" kern="0" dirty="0">
              <a:solidFill>
                <a:srgbClr val="FFFFFF"/>
              </a:solidFill>
              <a:latin typeface="Capital Group Sans" panose="02000503000000020004" pitchFamily="2" charset="0"/>
              <a:cs typeface="Capital Group Sans"/>
            </a:endParaRPr>
          </a:p>
        </p:txBody>
      </p:sp>
      <p:sp>
        <p:nvSpPr>
          <p:cNvPr id="20" name="Text Placeholder 5">
            <a:extLst>
              <a:ext uri="{FF2B5EF4-FFF2-40B4-BE49-F238E27FC236}">
                <a16:creationId xmlns:a16="http://schemas.microsoft.com/office/drawing/2014/main" id="{4BC872CF-E0F9-4A52-ABA8-79E71F0DFA16}"/>
              </a:ext>
            </a:extLst>
          </p:cNvPr>
          <p:cNvSpPr txBox="1">
            <a:spLocks/>
          </p:cNvSpPr>
          <p:nvPr/>
        </p:nvSpPr>
        <p:spPr>
          <a:xfrm>
            <a:off x="8703564" y="627698"/>
            <a:ext cx="3016431" cy="3739485"/>
          </a:xfrm>
          <a:prstGeom prst="rect">
            <a:avLst/>
          </a:prstGeom>
          <a:noFill/>
          <a:ln w="12700">
            <a:miter lim="400000"/>
          </a:ln>
          <a:extLst>
            <a:ext uri="{C572A759-6A51-4108-AA02-DFA0A04FC94B}">
              <ma14:wrappingTextBoxFlag xmlns:ma14="http://schemas.microsoft.com/office/mac/drawingml/2011/main" xmlns="" val="1"/>
            </a:ext>
          </a:extLst>
        </p:spPr>
        <p:txBody>
          <a:bodyPr lIns="0" tIns="0" rIns="0" bIns="0">
            <a:spAutoFit/>
          </a:bodyPr>
          <a:lstStyle>
            <a:lvl1pPr marL="342900" marR="0" indent="-342900" algn="l" defTabSz="228600" rtl="0" eaLnBrk="1" latinLnBrk="0" hangingPunct="1">
              <a:lnSpc>
                <a:spcPct val="100000"/>
              </a:lnSpc>
              <a:spcBef>
                <a:spcPts val="0"/>
              </a:spcBef>
              <a:spcAft>
                <a:spcPts val="1800"/>
              </a:spcAft>
              <a:buClrTx/>
              <a:buSzTx/>
              <a:buFont typeface="Capital Group Sans" panose="020B0803020202020204" pitchFamily="34" charset="0"/>
              <a:buChar char="•"/>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627062" marR="0" indent="-342900" algn="l" defTabSz="228600" rtl="0" eaLnBrk="1" latinLnBrk="0" hangingPunct="1">
              <a:lnSpc>
                <a:spcPct val="100000"/>
              </a:lnSpc>
              <a:spcBef>
                <a:spcPts val="0"/>
              </a:spcBef>
              <a:spcAft>
                <a:spcPts val="1800"/>
              </a:spcAft>
              <a:buClrTx/>
              <a:buSzTx/>
              <a:buFont typeface="Capital Group Sans" panose="020B0604020202020204" pitchFamily="34" charset="0"/>
              <a:buChar char="–"/>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855663" marR="0" indent="-285750" algn="l" defTabSz="228600" rtl="0" eaLnBrk="1" latinLnBrk="0" hangingPunct="1">
              <a:lnSpc>
                <a:spcPct val="100000"/>
              </a:lnSpc>
              <a:spcBef>
                <a:spcPts val="0"/>
              </a:spcBef>
              <a:spcAft>
                <a:spcPts val="1800"/>
              </a:spcAft>
              <a:buClrTx/>
              <a:buSzTx/>
              <a:buFont typeface="Capital Group Sans" panose="020B0604020202020204" pitchFamily="34" charset="0"/>
              <a:buChar char="•"/>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marL="0" indent="0">
              <a:spcBef>
                <a:spcPct val="0"/>
              </a:spcBef>
              <a:buFont typeface="Capital Group Sans" panose="020B0803020202020204" pitchFamily="34" charset="0"/>
              <a:buNone/>
            </a:pPr>
            <a:r>
              <a:rPr lang="en-US" sz="3200" b="1" dirty="0">
                <a:solidFill>
                  <a:schemeClr val="bg1"/>
                </a:solidFill>
                <a:latin typeface="Capital Group Sans" panose="02000503000000020004" pitchFamily="2" charset="0"/>
                <a:ea typeface="Capital Group Sans" charset="0"/>
                <a:cs typeface="Capital Group Sans" charset="0"/>
              </a:rPr>
              <a:t>It’s easy to </a:t>
            </a:r>
            <a:br>
              <a:rPr lang="en-US" sz="3200" b="1" dirty="0">
                <a:solidFill>
                  <a:schemeClr val="bg1"/>
                </a:solidFill>
                <a:latin typeface="Capital Group Sans" panose="02000503000000020004" pitchFamily="2" charset="0"/>
                <a:ea typeface="Capital Group Sans" charset="0"/>
                <a:cs typeface="Capital Group Sans" charset="0"/>
              </a:rPr>
            </a:br>
            <a:r>
              <a:rPr lang="en-US" sz="3200" b="1" dirty="0">
                <a:solidFill>
                  <a:schemeClr val="bg1"/>
                </a:solidFill>
                <a:latin typeface="Capital Group Sans" panose="02000503000000020004" pitchFamily="2" charset="0"/>
                <a:ea typeface="Capital Group Sans" charset="0"/>
                <a:cs typeface="Capital Group Sans" charset="0"/>
              </a:rPr>
              <a:t>get started</a:t>
            </a:r>
          </a:p>
          <a:p>
            <a:pPr marL="231775" indent="-231775">
              <a:spcBef>
                <a:spcPct val="0"/>
              </a:spcBef>
              <a:spcAft>
                <a:spcPts val="1200"/>
              </a:spcAft>
            </a:pPr>
            <a:r>
              <a:rPr lang="en-US" sz="1800" dirty="0">
                <a:solidFill>
                  <a:schemeClr val="bg1"/>
                </a:solidFill>
                <a:latin typeface="Capital Group Sans" panose="02000503000000020004" pitchFamily="2" charset="0"/>
                <a:ea typeface="Capital Group Sans" charset="0"/>
                <a:cs typeface="Capital Group Sans" charset="0"/>
              </a:rPr>
              <a:t>Choose how employees can contribute</a:t>
            </a:r>
            <a:endParaRPr lang="en-US" altLang="en-US" sz="1800" dirty="0">
              <a:solidFill>
                <a:schemeClr val="bg1"/>
              </a:solidFill>
              <a:latin typeface="Capital Group Sans" panose="02000503000000020004" pitchFamily="2" charset="0"/>
              <a:ea typeface="Capital Group Sans" charset="0"/>
              <a:cs typeface="Capital Group Sans" charset="0"/>
            </a:endParaRPr>
          </a:p>
          <a:p>
            <a:pPr marL="231775" indent="-231775">
              <a:spcBef>
                <a:spcPct val="0"/>
              </a:spcBef>
              <a:spcAft>
                <a:spcPts val="1200"/>
              </a:spcAft>
            </a:pPr>
            <a:r>
              <a:rPr lang="en-US" altLang="en-US" sz="1800" dirty="0">
                <a:solidFill>
                  <a:schemeClr val="bg1"/>
                </a:solidFill>
                <a:latin typeface="Capital Group Sans" panose="02000503000000020004" pitchFamily="2" charset="0"/>
                <a:ea typeface="Capital Group Sans" charset="0"/>
                <a:cs typeface="Capital Group Sans" charset="0"/>
              </a:rPr>
              <a:t>Inform employees about the new benefit</a:t>
            </a:r>
          </a:p>
          <a:p>
            <a:pPr marL="231775" indent="-231775">
              <a:spcBef>
                <a:spcPct val="0"/>
              </a:spcBef>
              <a:spcAft>
                <a:spcPts val="1200"/>
              </a:spcAft>
            </a:pPr>
            <a:r>
              <a:rPr lang="en-US" altLang="en-US" sz="1800" dirty="0">
                <a:solidFill>
                  <a:schemeClr val="bg1"/>
                </a:solidFill>
                <a:latin typeface="Capital Group Sans" panose="02000503000000020004" pitchFamily="2" charset="0"/>
                <a:ea typeface="Capital Group Sans" charset="0"/>
                <a:cs typeface="Capital Group Sans" charset="0"/>
              </a:rPr>
              <a:t>Invite employees to an enrollment meeting led by your financial professional</a:t>
            </a:r>
          </a:p>
        </p:txBody>
      </p:sp>
      <p:sp>
        <p:nvSpPr>
          <p:cNvPr id="21" name="Slide Number Placeholder 5">
            <a:extLst>
              <a:ext uri="{FF2B5EF4-FFF2-40B4-BE49-F238E27FC236}">
                <a16:creationId xmlns:a16="http://schemas.microsoft.com/office/drawing/2014/main" id="{D7020587-A885-45E8-9A48-9F4004F59295}"/>
              </a:ext>
              <a:ext uri="{C183D7F6-B498-43B3-948B-1728B52AA6E4}">
                <adec:decorative xmlns:adec="http://schemas.microsoft.com/office/drawing/2017/decorative" val="1"/>
              </a:ext>
            </a:extLst>
          </p:cNvPr>
          <p:cNvSpPr>
            <a:spLocks noGrp="1"/>
          </p:cNvSpPr>
          <p:nvPr>
            <p:ph type="sldNum" sz="quarter" idx="11"/>
          </p:nvPr>
        </p:nvSpPr>
        <p:spPr>
          <a:xfrm>
            <a:off x="10908792" y="6400800"/>
            <a:ext cx="711647" cy="126509"/>
          </a:xfrm>
        </p:spPr>
        <p:txBody>
          <a:bodyPr/>
          <a:lstStyle/>
          <a:p>
            <a:fld id="{86CB4B4D-7CA3-9044-876B-883B54F8677D}" type="slidenum">
              <a:rPr lang="en-US" smtClean="0">
                <a:solidFill>
                  <a:schemeClr val="bg1"/>
                </a:solidFill>
              </a:rPr>
              <a:pPr/>
              <a:t>25</a:t>
            </a:fld>
            <a:endParaRPr lang="en-US" dirty="0">
              <a:solidFill>
                <a:schemeClr val="bg1"/>
              </a:solidFill>
            </a:endParaRPr>
          </a:p>
        </p:txBody>
      </p:sp>
      <p:sp>
        <p:nvSpPr>
          <p:cNvPr id="22" name="Rectangle 21">
            <a:extLst>
              <a:ext uri="{FF2B5EF4-FFF2-40B4-BE49-F238E27FC236}">
                <a16:creationId xmlns:a16="http://schemas.microsoft.com/office/drawing/2014/main" id="{6C8DCD28-1F9C-4CB5-9BE5-1A8607B771C2}"/>
              </a:ext>
            </a:extLst>
          </p:cNvPr>
          <p:cNvSpPr/>
          <p:nvPr/>
        </p:nvSpPr>
        <p:spPr>
          <a:xfrm>
            <a:off x="8694420" y="4934595"/>
            <a:ext cx="2926080" cy="974113"/>
          </a:xfrm>
          <a:prstGeom prst="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14300" tIns="114300" rIns="114300" bIns="118872" numCol="1" spcCol="38100" rtlCol="0" anchor="t">
            <a:spAutoFit/>
          </a:bodyPr>
          <a:lstStyle/>
          <a:p>
            <a:pPr lvl="0" algn="l">
              <a:spcBef>
                <a:spcPct val="0"/>
              </a:spcBef>
            </a:pPr>
            <a:r>
              <a:rPr lang="en-US" altLang="en-US" sz="1200" b="1" dirty="0">
                <a:solidFill>
                  <a:srgbClr val="FFFFFF"/>
                </a:solidFill>
                <a:latin typeface="Capital Group Sans" panose="02000503000000020004" pitchFamily="2" charset="0"/>
                <a:ea typeface="Capital Group Sans" charset="0"/>
                <a:cs typeface="Capital Group Sans" charset="0"/>
              </a:rPr>
              <a:t>If you’re an employee interested in a </a:t>
            </a:r>
            <a:r>
              <a:rPr lang="en-US" altLang="en-US" sz="1200" b="1" dirty="0" err="1">
                <a:solidFill>
                  <a:srgbClr val="FFFFFF"/>
                </a:solidFill>
                <a:latin typeface="Capital Group Sans" panose="02000503000000020004" pitchFamily="2" charset="0"/>
                <a:ea typeface="Capital Group Sans" charset="0"/>
                <a:cs typeface="Capital Group Sans" charset="0"/>
              </a:rPr>
              <a:t>CollegeAmerica</a:t>
            </a:r>
            <a:r>
              <a:rPr lang="en-US" altLang="en-US" sz="1200" b="1" dirty="0">
                <a:solidFill>
                  <a:srgbClr val="FFFFFF"/>
                </a:solidFill>
                <a:latin typeface="Capital Group Sans" panose="02000503000000020004" pitchFamily="2" charset="0"/>
                <a:ea typeface="Capital Group Sans" charset="0"/>
                <a:cs typeface="Capital Group Sans" charset="0"/>
              </a:rPr>
              <a:t> 529 educational savings plan, ask your human resources or benefits department. </a:t>
            </a:r>
          </a:p>
        </p:txBody>
      </p:sp>
      <p:sp>
        <p:nvSpPr>
          <p:cNvPr id="2" name="TextBox 1">
            <a:extLst>
              <a:ext uri="{FF2B5EF4-FFF2-40B4-BE49-F238E27FC236}">
                <a16:creationId xmlns:a16="http://schemas.microsoft.com/office/drawing/2014/main" id="{A4A19D21-2E02-5E27-BF9F-B53952C4CAF5}"/>
              </a:ext>
            </a:extLst>
          </p:cNvPr>
          <p:cNvSpPr txBox="1"/>
          <p:nvPr/>
        </p:nvSpPr>
        <p:spPr>
          <a:xfrm>
            <a:off x="551972" y="5779588"/>
            <a:ext cx="7527851" cy="666849"/>
          </a:xfrm>
          <a:prstGeom prst="rect">
            <a:avLst/>
          </a:prstGeom>
          <a:ln w="12700">
            <a:miter lim="400000"/>
          </a:ln>
        </p:spPr>
        <p:txBody>
          <a:bodyPr wrap="square" lIns="0" tIns="0" rIns="0" bIns="0" rtlCol="0">
            <a:spAutoFit/>
          </a:bodyPr>
          <a:lstStyle/>
          <a:p>
            <a:pPr algn="l">
              <a:spcAft>
                <a:spcPts val="200"/>
              </a:spcAft>
            </a:pPr>
            <a:r>
              <a:rPr lang="en-US" sz="1000" dirty="0">
                <a:solidFill>
                  <a:schemeClr val="tx1">
                    <a:lumMod val="85000"/>
                    <a:lumOff val="15000"/>
                  </a:schemeClr>
                </a:solidFill>
                <a:latin typeface="Capital Group Sans" panose="02000503000000020004" pitchFamily="2" charset="0"/>
              </a:rPr>
              <a:t>Footnote/Important information:</a:t>
            </a:r>
          </a:p>
          <a:p>
            <a:pPr algn="l">
              <a:spcAft>
                <a:spcPts val="200"/>
              </a:spcAft>
            </a:pPr>
            <a:r>
              <a:rPr lang="en-US" sz="1000" baseline="30000" dirty="0">
                <a:solidFill>
                  <a:schemeClr val="tx1">
                    <a:lumMod val="85000"/>
                    <a:lumOff val="15000"/>
                  </a:schemeClr>
                </a:solidFill>
                <a:latin typeface="Capital Group Sans" panose="02000503000000020004" pitchFamily="2" charset="0"/>
              </a:rPr>
              <a:t>*</a:t>
            </a:r>
            <a:r>
              <a:rPr lang="en-US" sz="1000" dirty="0">
                <a:solidFill>
                  <a:schemeClr val="tx1">
                    <a:lumMod val="85000"/>
                    <a:lumOff val="15000"/>
                  </a:schemeClr>
                </a:solidFill>
                <a:latin typeface="Capital Group Sans" panose="02000503000000020004" pitchFamily="2" charset="0"/>
              </a:rPr>
              <a:t>Largest by assets, according to the </a:t>
            </a:r>
            <a:r>
              <a:rPr lang="en-US" sz="1000" i="1" dirty="0">
                <a:solidFill>
                  <a:schemeClr val="tx1">
                    <a:lumMod val="85000"/>
                    <a:lumOff val="15000"/>
                  </a:schemeClr>
                </a:solidFill>
                <a:latin typeface="Capital Group Sans" panose="02000503000000020004" pitchFamily="2" charset="0"/>
              </a:rPr>
              <a:t>529 Quarterly Data Update, Fourth Quarter 2025 </a:t>
            </a:r>
            <a:r>
              <a:rPr lang="en-US" sz="1000" dirty="0">
                <a:solidFill>
                  <a:schemeClr val="tx1">
                    <a:lumMod val="85000"/>
                    <a:lumOff val="15000"/>
                  </a:schemeClr>
                </a:solidFill>
                <a:latin typeface="Capital Group Sans" panose="02000503000000020004" pitchFamily="2" charset="0"/>
              </a:rPr>
              <a:t>from ISS Market Intelligence. As of           </a:t>
            </a:r>
            <a:br>
              <a:rPr lang="en-US" sz="1000" dirty="0">
                <a:solidFill>
                  <a:schemeClr val="tx1">
                    <a:lumMod val="85000"/>
                    <a:lumOff val="15000"/>
                  </a:schemeClr>
                </a:solidFill>
                <a:latin typeface="Capital Group Sans" panose="02000503000000020004" pitchFamily="2" charset="0"/>
              </a:rPr>
            </a:br>
            <a:r>
              <a:rPr lang="en-US" sz="1000" dirty="0">
                <a:solidFill>
                  <a:schemeClr val="tx1">
                    <a:lumMod val="85000"/>
                    <a:lumOff val="15000"/>
                  </a:schemeClr>
                </a:solidFill>
                <a:latin typeface="Capital Group Sans" panose="02000503000000020004" pitchFamily="2" charset="0"/>
              </a:rPr>
              <a:t> December 31, 2025, </a:t>
            </a:r>
            <a:r>
              <a:rPr lang="en-US" sz="1000" dirty="0" err="1">
                <a:solidFill>
                  <a:schemeClr val="tx1">
                    <a:lumMod val="85000"/>
                    <a:lumOff val="15000"/>
                  </a:schemeClr>
                </a:solidFill>
                <a:latin typeface="Capital Group Sans" panose="02000503000000020004" pitchFamily="2" charset="0"/>
              </a:rPr>
              <a:t>CollegeAmerica’s</a:t>
            </a:r>
            <a:r>
              <a:rPr lang="en-US" sz="1000" dirty="0">
                <a:solidFill>
                  <a:schemeClr val="tx1">
                    <a:lumMod val="85000"/>
                    <a:lumOff val="15000"/>
                  </a:schemeClr>
                </a:solidFill>
                <a:latin typeface="Capital Group Sans" panose="02000503000000020004" pitchFamily="2" charset="0"/>
              </a:rPr>
              <a:t> assets under management (AUM) was $109.0 billion. </a:t>
            </a:r>
          </a:p>
          <a:p>
            <a:pPr algn="l"/>
            <a:endParaRPr lang="en-US" sz="1000" b="1" dirty="0" err="1">
              <a:solidFill>
                <a:schemeClr val="tx1">
                  <a:lumMod val="85000"/>
                  <a:lumOff val="15000"/>
                </a:schemeClr>
              </a:solidFill>
              <a:latin typeface="Capital Group Sans" panose="02000503000000020004" pitchFamily="2" charset="0"/>
            </a:endParaRPr>
          </a:p>
        </p:txBody>
      </p:sp>
    </p:spTree>
    <p:extLst>
      <p:ext uri="{BB962C8B-B14F-4D97-AF65-F5344CB8AC3E}">
        <p14:creationId xmlns:p14="http://schemas.microsoft.com/office/powerpoint/2010/main" val="893187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a:t>A savings strategy with a distinct combination of benefits</a:t>
            </a:r>
          </a:p>
        </p:txBody>
      </p:sp>
      <p:sp>
        <p:nvSpPr>
          <p:cNvPr id="905" name="Slide Number">
            <a:extLst>
              <a:ext uri="{C183D7F6-B498-43B3-948B-1728B52AA6E4}">
                <adec:decorative xmlns:adec="http://schemas.microsoft.com/office/drawing/2017/decorative" val="1"/>
              </a:ext>
            </a:extLst>
          </p:cNvPr>
          <p:cNvSpPr txBox="1">
            <a:spLocks noGrp="1"/>
          </p:cNvSpPr>
          <p:nvPr>
            <p:ph type="sldNum" sz="quarter" idx="11"/>
          </p:nvPr>
        </p:nvSpPr>
        <p:spPr/>
        <p:txBody>
          <a:bodyPr/>
          <a:lstStyle/>
          <a:p>
            <a:fld id="{86CB4B4D-7CA3-9044-876B-883B54F8677D}" type="slidenum">
              <a:rPr lang="en-US" smtClean="0"/>
              <a:pPr/>
              <a:t>26</a:t>
            </a:fld>
            <a:endParaRPr lang="en-US" dirty="0"/>
          </a:p>
        </p:txBody>
      </p:sp>
      <p:grpSp>
        <p:nvGrpSpPr>
          <p:cNvPr id="4" name="Group 3" descr="529 plans provide tax benefits, flexibility, control and estate planning.&#10;&#10;&#10;&#10;&#10;">
            <a:extLst>
              <a:ext uri="{FF2B5EF4-FFF2-40B4-BE49-F238E27FC236}">
                <a16:creationId xmlns:a16="http://schemas.microsoft.com/office/drawing/2014/main" id="{3BB03424-39E3-A17B-DA6D-FB69B1C1DA5F}"/>
              </a:ext>
            </a:extLst>
          </p:cNvPr>
          <p:cNvGrpSpPr/>
          <p:nvPr/>
        </p:nvGrpSpPr>
        <p:grpSpPr>
          <a:xfrm>
            <a:off x="3360110" y="1198035"/>
            <a:ext cx="5471780" cy="5055336"/>
            <a:chOff x="3360110" y="1198035"/>
            <a:chExt cx="5471780" cy="5055336"/>
          </a:xfrm>
        </p:grpSpPr>
        <p:sp>
          <p:nvSpPr>
            <p:cNvPr id="8" name="Text Placeholder 5"/>
            <p:cNvSpPr txBox="1">
              <a:spLocks/>
            </p:cNvSpPr>
            <p:nvPr/>
          </p:nvSpPr>
          <p:spPr>
            <a:xfrm>
              <a:off x="4953000" y="1198035"/>
              <a:ext cx="2286000" cy="2286000"/>
            </a:xfrm>
            <a:prstGeom prst="ellipse">
              <a:avLst/>
            </a:prstGeom>
            <a:solidFill>
              <a:schemeClr val="bg2">
                <a:alpha val="85000"/>
              </a:schemeClr>
            </a:solidFill>
          </p:spPr>
          <p:txBody>
            <a:bodyPr lIns="0" tIns="0" rIns="0" bIns="0" anchor="ct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lvl="0" algn="ctr"/>
              <a:r>
                <a:rPr lang="en-US" sz="2400" dirty="0">
                  <a:solidFill>
                    <a:srgbClr val="FFFFFF"/>
                  </a:solidFill>
                  <a:latin typeface="Capital Group Sans" panose="02000503000000020004" pitchFamily="2" charset="0"/>
                </a:rPr>
                <a:t>Tax benefits</a:t>
              </a:r>
            </a:p>
          </p:txBody>
        </p:sp>
        <p:sp>
          <p:nvSpPr>
            <p:cNvPr id="9" name="Text Placeholder 5"/>
            <p:cNvSpPr txBox="1">
              <a:spLocks/>
            </p:cNvSpPr>
            <p:nvPr/>
          </p:nvSpPr>
          <p:spPr>
            <a:xfrm>
              <a:off x="6545890" y="2582703"/>
              <a:ext cx="2286000" cy="2286000"/>
            </a:xfrm>
            <a:prstGeom prst="ellipse">
              <a:avLst/>
            </a:prstGeom>
            <a:solidFill>
              <a:schemeClr val="accent3">
                <a:alpha val="85000"/>
              </a:schemeClr>
            </a:solidFill>
          </p:spPr>
          <p:txBody>
            <a:bodyPr lIns="0" tIns="0" rIns="0" bIns="0" anchor="ct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lgn="ctr">
                <a:spcBef>
                  <a:spcPct val="0"/>
                </a:spcBef>
                <a:spcAft>
                  <a:spcPts val="900"/>
                </a:spcAft>
              </a:pPr>
              <a:r>
                <a:rPr lang="en-US" sz="2400" dirty="0">
                  <a:solidFill>
                    <a:srgbClr val="FFFFFF"/>
                  </a:solidFill>
                  <a:latin typeface="Capital Group Sans" panose="02000503000000020004" pitchFamily="2" charset="0"/>
                </a:rPr>
                <a:t>Flexibility</a:t>
              </a:r>
              <a:endParaRPr lang="en-US" altLang="en-US" sz="1200" dirty="0">
                <a:solidFill>
                  <a:schemeClr val="tx1"/>
                </a:solidFill>
                <a:latin typeface="Capital Group Sans" panose="02000503000000020004" pitchFamily="2" charset="0"/>
                <a:ea typeface="Capital Group Sans" charset="0"/>
                <a:cs typeface="Capital Group Sans" charset="0"/>
              </a:endParaRPr>
            </a:p>
          </p:txBody>
        </p:sp>
        <p:sp>
          <p:nvSpPr>
            <p:cNvPr id="10" name="Text Placeholder 5"/>
            <p:cNvSpPr txBox="1">
              <a:spLocks/>
            </p:cNvSpPr>
            <p:nvPr/>
          </p:nvSpPr>
          <p:spPr>
            <a:xfrm>
              <a:off x="4953000" y="3967371"/>
              <a:ext cx="2286000" cy="2286000"/>
            </a:xfrm>
            <a:prstGeom prst="ellipse">
              <a:avLst/>
            </a:prstGeom>
            <a:solidFill>
              <a:schemeClr val="accent2">
                <a:alpha val="85000"/>
              </a:schemeClr>
            </a:solidFill>
          </p:spPr>
          <p:txBody>
            <a:bodyPr lIns="0" tIns="0" rIns="0" bIns="0" anchor="ct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lgn="ctr">
                <a:spcBef>
                  <a:spcPct val="0"/>
                </a:spcBef>
                <a:spcAft>
                  <a:spcPts val="900"/>
                </a:spcAft>
              </a:pPr>
              <a:r>
                <a:rPr lang="en-US" sz="2400" dirty="0">
                  <a:solidFill>
                    <a:srgbClr val="FFFFFF"/>
                  </a:solidFill>
                  <a:latin typeface="Capital Group Sans" panose="02000503000000020004" pitchFamily="2" charset="0"/>
                </a:rPr>
                <a:t>Control</a:t>
              </a:r>
              <a:endParaRPr lang="en-US" altLang="en-US" sz="1200" dirty="0">
                <a:solidFill>
                  <a:schemeClr val="tx1"/>
                </a:solidFill>
                <a:latin typeface="Capital Group Sans" panose="02000503000000020004" pitchFamily="2" charset="0"/>
                <a:ea typeface="Capital Group Sans" charset="0"/>
                <a:cs typeface="Capital Group Sans" charset="0"/>
              </a:endParaRPr>
            </a:p>
          </p:txBody>
        </p:sp>
        <p:sp>
          <p:nvSpPr>
            <p:cNvPr id="11" name="Text Placeholder 5"/>
            <p:cNvSpPr txBox="1">
              <a:spLocks/>
            </p:cNvSpPr>
            <p:nvPr/>
          </p:nvSpPr>
          <p:spPr>
            <a:xfrm>
              <a:off x="3360110" y="2582703"/>
              <a:ext cx="2286000" cy="2286000"/>
            </a:xfrm>
            <a:prstGeom prst="ellipse">
              <a:avLst/>
            </a:prstGeom>
            <a:solidFill>
              <a:schemeClr val="accent5">
                <a:alpha val="85000"/>
              </a:schemeClr>
            </a:solidFill>
          </p:spPr>
          <p:txBody>
            <a:bodyPr lIns="0" tIns="0" rIns="0" bIns="0" anchor="ct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lvl="0" algn="ctr"/>
              <a:r>
                <a:rPr lang="en-US" sz="2400" dirty="0">
                  <a:solidFill>
                    <a:srgbClr val="FFFFFF"/>
                  </a:solidFill>
                  <a:latin typeface="Capital Group Sans" panose="02000503000000020004" pitchFamily="2" charset="0"/>
                </a:rPr>
                <a:t>Estate planning</a:t>
              </a:r>
            </a:p>
          </p:txBody>
        </p:sp>
        <p:sp>
          <p:nvSpPr>
            <p:cNvPr id="14" name="Text Placeholder 5"/>
            <p:cNvSpPr txBox="1">
              <a:spLocks/>
            </p:cNvSpPr>
            <p:nvPr/>
          </p:nvSpPr>
          <p:spPr>
            <a:xfrm>
              <a:off x="5270129" y="2899832"/>
              <a:ext cx="1651742" cy="1651742"/>
            </a:xfrm>
            <a:prstGeom prst="ellipse">
              <a:avLst/>
            </a:prstGeom>
            <a:solidFill>
              <a:schemeClr val="tx2">
                <a:lumMod val="20000"/>
                <a:lumOff val="80000"/>
                <a:alpha val="60000"/>
              </a:schemeClr>
            </a:solidFill>
          </p:spPr>
          <p:txBody>
            <a:bodyPr lIns="0" tIns="0" rIns="0" bIns="0" anchor="ct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0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8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lgn="ctr">
                <a:spcBef>
                  <a:spcPct val="0"/>
                </a:spcBef>
                <a:spcAft>
                  <a:spcPts val="900"/>
                </a:spcAft>
              </a:pPr>
              <a:r>
                <a:rPr lang="en-US" sz="2400" dirty="0">
                  <a:solidFill>
                    <a:schemeClr val="tx1"/>
                  </a:solidFill>
                  <a:latin typeface="Capital Group Sans" panose="02000503000000020004" pitchFamily="2" charset="0"/>
                </a:rPr>
                <a:t>529</a:t>
              </a:r>
              <a:endParaRPr lang="en-US" altLang="en-US" sz="1200" dirty="0">
                <a:solidFill>
                  <a:schemeClr val="tx1"/>
                </a:solidFill>
                <a:latin typeface="Capital Group Sans" panose="02000503000000020004" pitchFamily="2" charset="0"/>
                <a:ea typeface="Capital Group Sans" charset="0"/>
                <a:cs typeface="Capital Group Sans" charset="0"/>
              </a:endParaRPr>
            </a:p>
          </p:txBody>
        </p:sp>
      </p:grpSp>
    </p:spTree>
    <p:extLst>
      <p:ext uri="{BB962C8B-B14F-4D97-AF65-F5344CB8AC3E}">
        <p14:creationId xmlns:p14="http://schemas.microsoft.com/office/powerpoint/2010/main" val="99976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A2492B0-D3D0-D14B-A247-0CB0D4551ED1}"/>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
            <a:ext cx="12192000" cy="6858001"/>
          </a:xfrm>
          <a:prstGeom prst="rect">
            <a:avLst/>
          </a:prstGeom>
        </p:spPr>
      </p:pic>
      <p:sp>
        <p:nvSpPr>
          <p:cNvPr id="903" name="Key takeaways"/>
          <p:cNvSpPr txBox="1">
            <a:spLocks noGrp="1"/>
          </p:cNvSpPr>
          <p:nvPr>
            <p:ph type="title"/>
          </p:nvPr>
        </p:nvSpPr>
        <p:spPr>
          <a:xfrm>
            <a:off x="805414" y="361507"/>
            <a:ext cx="11048207" cy="822960"/>
          </a:xfrm>
        </p:spPr>
        <p:txBody>
          <a:bodyPr/>
          <a:lstStyle/>
          <a:p>
            <a:r>
              <a:rPr lang="en-US" dirty="0">
                <a:solidFill>
                  <a:schemeClr val="bg2"/>
                </a:solidFill>
              </a:rPr>
              <a:t>An investment worth making</a:t>
            </a:r>
          </a:p>
        </p:txBody>
      </p:sp>
      <p:sp>
        <p:nvSpPr>
          <p:cNvPr id="905" name="Slide Number">
            <a:extLst>
              <a:ext uri="{C183D7F6-B498-43B3-948B-1728B52AA6E4}">
                <adec:decorative xmlns:adec="http://schemas.microsoft.com/office/drawing/2017/decorative" val="1"/>
              </a:ext>
            </a:extLst>
          </p:cNvPr>
          <p:cNvSpPr txBox="1">
            <a:spLocks noGrp="1"/>
          </p:cNvSpPr>
          <p:nvPr>
            <p:ph type="sldNum" sz="quarter" idx="11"/>
          </p:nvPr>
        </p:nvSpPr>
        <p:spPr/>
        <p:txBody>
          <a:bodyPr/>
          <a:lstStyle/>
          <a:p>
            <a:fld id="{86CB4B4D-7CA3-9044-876B-883B54F8677D}" type="slidenum">
              <a:rPr lang="en-US" smtClean="0">
                <a:solidFill>
                  <a:srgbClr val="7D726D"/>
                </a:solidFill>
              </a:rPr>
              <a:pPr/>
              <a:t>27</a:t>
            </a:fld>
            <a:endParaRPr lang="en-US" dirty="0">
              <a:solidFill>
                <a:srgbClr val="7D726D"/>
              </a:solidFill>
            </a:endParaRPr>
          </a:p>
        </p:txBody>
      </p:sp>
      <p:sp>
        <p:nvSpPr>
          <p:cNvPr id="7" name="Text Placeholder 6"/>
          <p:cNvSpPr>
            <a:spLocks noGrp="1"/>
          </p:cNvSpPr>
          <p:nvPr>
            <p:ph type="body" sz="quarter" idx="15"/>
          </p:nvPr>
        </p:nvSpPr>
        <p:spPr>
          <a:xfrm>
            <a:off x="805413" y="1175379"/>
            <a:ext cx="11048941" cy="620078"/>
          </a:xfrm>
        </p:spPr>
        <p:txBody>
          <a:bodyPr/>
          <a:lstStyle/>
          <a:p>
            <a:r>
              <a:rPr lang="en-US" sz="3600" b="1" dirty="0">
                <a:solidFill>
                  <a:schemeClr val="bg2"/>
                </a:solidFill>
              </a:rPr>
              <a:t>Key takeaways</a:t>
            </a:r>
          </a:p>
        </p:txBody>
      </p:sp>
      <p:sp>
        <p:nvSpPr>
          <p:cNvPr id="904" name="01 Conditions are improving and valuations are relatively attractive.…"/>
          <p:cNvSpPr txBox="1">
            <a:spLocks noGrp="1"/>
          </p:cNvSpPr>
          <p:nvPr>
            <p:ph type="body" sz="quarter" idx="14"/>
          </p:nvPr>
        </p:nvSpPr>
        <p:spPr>
          <a:xfrm>
            <a:off x="805414" y="2180570"/>
            <a:ext cx="5646186" cy="4146731"/>
          </a:xfrm>
        </p:spPr>
        <p:txBody>
          <a:bodyPr/>
          <a:lstStyle/>
          <a:p>
            <a:pPr marL="342900" indent="-342900">
              <a:buFont typeface="Capital Group Sans" charset="0"/>
              <a:buChar char="•"/>
            </a:pPr>
            <a:r>
              <a:rPr lang="en-US" sz="2000" dirty="0">
                <a:solidFill>
                  <a:schemeClr val="tx1">
                    <a:lumMod val="75000"/>
                    <a:lumOff val="25000"/>
                  </a:schemeClr>
                </a:solidFill>
              </a:rPr>
              <a:t>Support a lifetime of learning for you and your loved ones</a:t>
            </a:r>
          </a:p>
          <a:p>
            <a:pPr marL="342900" indent="-342900">
              <a:buFont typeface="Capital Group Sans" charset="0"/>
              <a:buChar char="•"/>
            </a:pPr>
            <a:r>
              <a:rPr lang="en-US" sz="2000" dirty="0">
                <a:solidFill>
                  <a:schemeClr val="tx1">
                    <a:lumMod val="75000"/>
                    <a:lumOff val="25000"/>
                  </a:schemeClr>
                </a:solidFill>
              </a:rPr>
              <a:t>Build </a:t>
            </a:r>
            <a:r>
              <a:rPr lang="en-US" sz="2000" dirty="0" err="1">
                <a:solidFill>
                  <a:schemeClr val="tx1">
                    <a:lumMod val="75000"/>
                    <a:lumOff val="25000"/>
                  </a:schemeClr>
                </a:solidFill>
              </a:rPr>
              <a:t>CollegeAmerica</a:t>
            </a:r>
            <a:r>
              <a:rPr lang="en-US" sz="2000" dirty="0">
                <a:solidFill>
                  <a:schemeClr val="tx1">
                    <a:lumMod val="75000"/>
                    <a:lumOff val="25000"/>
                  </a:schemeClr>
                </a:solidFill>
              </a:rPr>
              <a:t> into a comprehensive financial wellness plan</a:t>
            </a:r>
          </a:p>
          <a:p>
            <a:pPr marL="342900" indent="-342900">
              <a:buFont typeface="Capital Group Sans" charset="0"/>
              <a:buChar char="•"/>
            </a:pPr>
            <a:r>
              <a:rPr lang="en-US" sz="2000" dirty="0">
                <a:solidFill>
                  <a:schemeClr val="tx1">
                    <a:lumMod val="75000"/>
                    <a:lumOff val="25000"/>
                  </a:schemeClr>
                </a:solidFill>
              </a:rPr>
              <a:t>Start today. It’s never too early — or too late</a:t>
            </a:r>
          </a:p>
        </p:txBody>
      </p:sp>
      <p:sp>
        <p:nvSpPr>
          <p:cNvPr id="12" name="© The Capital Group Companies, Inc.">
            <a:extLst>
              <a:ext uri="{C183D7F6-B498-43B3-948B-1728B52AA6E4}">
                <adec:decorative xmlns:adec="http://schemas.microsoft.com/office/drawing/2017/decorative" val="1"/>
              </a:ext>
            </a:extLst>
          </p:cNvPr>
          <p:cNvSpPr txBox="1"/>
          <p:nvPr/>
        </p:nvSpPr>
        <p:spPr>
          <a:xfrm>
            <a:off x="566928" y="6400710"/>
            <a:ext cx="2063065" cy="122982"/>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chemeClr val="tx1">
                    <a:lumMod val="75000"/>
                    <a:lumOff val="25000"/>
                  </a:schemeClr>
                </a:solidFill>
                <a:latin typeface="Capital Group Sans" panose="02000503000000020004" pitchFamily="2" charset="0"/>
              </a:rPr>
              <a:t>© 2026 Capital Group. All rights reserved.</a:t>
            </a:r>
            <a:endParaRPr sz="800" dirty="0">
              <a:solidFill>
                <a:schemeClr val="tx1">
                  <a:lumMod val="75000"/>
                  <a:lumOff val="25000"/>
                </a:schemeClr>
              </a:solidFill>
              <a:latin typeface="Capital Group Sans" panose="02000503000000020004" pitchFamily="2" charset="0"/>
            </a:endParaRPr>
          </a:p>
        </p:txBody>
      </p:sp>
    </p:spTree>
    <p:extLst>
      <p:ext uri="{BB962C8B-B14F-4D97-AF65-F5344CB8AC3E}">
        <p14:creationId xmlns:p14="http://schemas.microsoft.com/office/powerpoint/2010/main" val="36962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03"/>
                                        </p:tgtEl>
                                        <p:attrNameLst>
                                          <p:attrName>style.visibility</p:attrName>
                                        </p:attrNameLst>
                                      </p:cBhvr>
                                      <p:to>
                                        <p:strVal val="visible"/>
                                      </p:to>
                                    </p:set>
                                    <p:animEffect transition="in" filter="fade">
                                      <p:cBhvr>
                                        <p:cTn id="7" dur="500"/>
                                        <p:tgtEl>
                                          <p:spTgt spid="90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04">
                                            <p:bg/>
                                          </p:spTgt>
                                        </p:tgtEl>
                                        <p:attrNameLst>
                                          <p:attrName>style.visibility</p:attrName>
                                        </p:attrNameLst>
                                      </p:cBhvr>
                                      <p:to>
                                        <p:strVal val="visible"/>
                                      </p:to>
                                    </p:set>
                                    <p:animEffect transition="in" filter="fade">
                                      <p:cBhvr>
                                        <p:cTn id="13" dur="500"/>
                                        <p:tgtEl>
                                          <p:spTgt spid="904">
                                            <p:bg/>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04">
                                            <p:txEl>
                                              <p:pRg st="0" end="0"/>
                                            </p:txEl>
                                          </p:spTgt>
                                        </p:tgtEl>
                                        <p:attrNameLst>
                                          <p:attrName>style.visibility</p:attrName>
                                        </p:attrNameLst>
                                      </p:cBhvr>
                                      <p:to>
                                        <p:strVal val="visible"/>
                                      </p:to>
                                    </p:set>
                                    <p:animEffect transition="in" filter="fade">
                                      <p:cBhvr>
                                        <p:cTn id="16" dur="500"/>
                                        <p:tgtEl>
                                          <p:spTgt spid="904">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04">
                                            <p:txEl>
                                              <p:pRg st="1" end="1"/>
                                            </p:txEl>
                                          </p:spTgt>
                                        </p:tgtEl>
                                        <p:attrNameLst>
                                          <p:attrName>style.visibility</p:attrName>
                                        </p:attrNameLst>
                                      </p:cBhvr>
                                      <p:to>
                                        <p:strVal val="visible"/>
                                      </p:to>
                                    </p:set>
                                    <p:animEffect transition="in" filter="fade">
                                      <p:cBhvr>
                                        <p:cTn id="19" dur="500"/>
                                        <p:tgtEl>
                                          <p:spTgt spid="904">
                                            <p:txEl>
                                              <p:pRg st="1" end="1"/>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04">
                                            <p:txEl>
                                              <p:pRg st="2" end="2"/>
                                            </p:txEl>
                                          </p:spTgt>
                                        </p:tgtEl>
                                        <p:attrNameLst>
                                          <p:attrName>style.visibility</p:attrName>
                                        </p:attrNameLst>
                                      </p:cBhvr>
                                      <p:to>
                                        <p:strVal val="visible"/>
                                      </p:to>
                                    </p:set>
                                    <p:animEffect transition="in" filter="fade">
                                      <p:cBhvr>
                                        <p:cTn id="22" dur="500"/>
                                        <p:tgtEl>
                                          <p:spTgt spid="90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3" grpId="0"/>
      <p:bldP spid="7" grpId="0" animBg="1"/>
      <p:bldP spid="904"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DEB6098-A1F9-40E4-A648-7D04A74DF72E}"/>
              </a:ext>
            </a:extLst>
          </p:cNvPr>
          <p:cNvSpPr>
            <a:spLocks noGrp="1"/>
          </p:cNvSpPr>
          <p:nvPr>
            <p:ph type="title"/>
          </p:nvPr>
        </p:nvSpPr>
        <p:spPr>
          <a:xfrm>
            <a:off x="571498" y="0"/>
            <a:ext cx="11048207" cy="822960"/>
          </a:xfrm>
        </p:spPr>
        <p:txBody>
          <a:bodyPr/>
          <a:lstStyle/>
          <a:p>
            <a:r>
              <a:rPr lang="en-US" b="1" dirty="0"/>
              <a:t>American Funds results</a:t>
            </a:r>
          </a:p>
        </p:txBody>
      </p:sp>
      <p:sp>
        <p:nvSpPr>
          <p:cNvPr id="13" name="Slide Number Placeholder 3">
            <a:extLst>
              <a:ext uri="{FF2B5EF4-FFF2-40B4-BE49-F238E27FC236}">
                <a16:creationId xmlns:a16="http://schemas.microsoft.com/office/drawing/2014/main" id="{C64375B4-7BA5-4B4F-B7B0-CB4C09EE86C4}"/>
              </a:ext>
              <a:ext uri="{C183D7F6-B498-43B3-948B-1728B52AA6E4}">
                <adec:decorative xmlns:adec="http://schemas.microsoft.com/office/drawing/2017/decorative" val="1"/>
              </a:ext>
            </a:extLst>
          </p:cNvPr>
          <p:cNvSpPr>
            <a:spLocks noGrp="1"/>
          </p:cNvSpPr>
          <p:nvPr>
            <p:ph type="sldNum" sz="quarter" idx="11"/>
          </p:nvPr>
        </p:nvSpPr>
        <p:spPr>
          <a:xfrm>
            <a:off x="10908792" y="6400800"/>
            <a:ext cx="711647" cy="126509"/>
          </a:xfrm>
        </p:spPr>
        <p:txBody>
          <a:bodyPr/>
          <a:lstStyle/>
          <a:p>
            <a:pPr>
              <a:lnSpc>
                <a:spcPct val="110000"/>
              </a:lnSpc>
              <a:spcBef>
                <a:spcPts val="1200"/>
              </a:spcBef>
            </a:pPr>
            <a:fld id="{86CB4B4D-7CA3-9044-876B-883B54F8677D}" type="slidenum">
              <a:rPr lang="en-US" smtClean="0"/>
              <a:pPr>
                <a:lnSpc>
                  <a:spcPct val="110000"/>
                </a:lnSpc>
                <a:spcBef>
                  <a:spcPts val="1200"/>
                </a:spcBef>
              </a:pPr>
              <a:t>28</a:t>
            </a:fld>
            <a:endParaRPr lang="en-US" dirty="0"/>
          </a:p>
        </p:txBody>
      </p:sp>
      <p:sp>
        <p:nvSpPr>
          <p:cNvPr id="14" name="Text Placeholder 2">
            <a:extLst>
              <a:ext uri="{FF2B5EF4-FFF2-40B4-BE49-F238E27FC236}">
                <a16:creationId xmlns:a16="http://schemas.microsoft.com/office/drawing/2014/main" id="{9AC6A4F5-53C7-4C62-A976-650CA92A8948}"/>
              </a:ext>
            </a:extLst>
          </p:cNvPr>
          <p:cNvSpPr txBox="1">
            <a:spLocks/>
          </p:cNvSpPr>
          <p:nvPr/>
        </p:nvSpPr>
        <p:spPr>
          <a:xfrm>
            <a:off x="571498" y="845695"/>
            <a:ext cx="11013486" cy="51815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0" i="0" u="none" strike="noStrike" cap="none" spc="0" baseline="0" smtClean="0">
                <a:ln>
                  <a:noFill/>
                </a:ln>
                <a:solidFill>
                  <a:schemeClr val="accent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dirty="0">
                <a:solidFill>
                  <a:schemeClr val="tx1">
                    <a:lumMod val="75000"/>
                    <a:lumOff val="25000"/>
                  </a:schemeClr>
                </a:solidFill>
                <a:latin typeface="Capital Group Sans" panose="02000503000000020004" pitchFamily="2" charset="0"/>
              </a:rPr>
              <a:t>Average annual total returns for periods ended March 31, 2026</a:t>
            </a:r>
          </a:p>
        </p:txBody>
      </p:sp>
      <p:sp>
        <p:nvSpPr>
          <p:cNvPr id="16" name="Text Box 31">
            <a:extLst>
              <a:ext uri="{FF2B5EF4-FFF2-40B4-BE49-F238E27FC236}">
                <a16:creationId xmlns:a16="http://schemas.microsoft.com/office/drawing/2014/main" id="{E751D0B2-ACB8-40E7-A1FB-569AFFAD31EF}"/>
              </a:ext>
            </a:extLst>
          </p:cNvPr>
          <p:cNvSpPr txBox="1">
            <a:spLocks noChangeArrowheads="1"/>
          </p:cNvSpPr>
          <p:nvPr/>
        </p:nvSpPr>
        <p:spPr bwMode="auto">
          <a:xfrm>
            <a:off x="571498" y="1371600"/>
            <a:ext cx="9128550" cy="1907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oAutofit/>
          </a:bodyPr>
          <a:lstStyle>
            <a:lvl1pPr>
              <a:spcBef>
                <a:spcPct val="50000"/>
              </a:spcBef>
              <a:buChar char="•"/>
              <a:defRPr sz="2000" b="1">
                <a:solidFill>
                  <a:srgbClr val="000000"/>
                </a:solidFill>
                <a:latin typeface="Capital Group Sans" charset="0"/>
                <a:ea typeface="MS PGothic" charset="-128"/>
                <a:cs typeface="Capital Group Sans" charset="0"/>
              </a:defRPr>
            </a:lvl1pPr>
            <a:lvl2pPr marL="742950" indent="-285750">
              <a:spcBef>
                <a:spcPct val="50000"/>
              </a:spcBef>
              <a:buFont typeface="Capital Group Sans" charset="0"/>
              <a:buChar char="–"/>
              <a:defRPr sz="2000" b="1">
                <a:solidFill>
                  <a:srgbClr val="000000"/>
                </a:solidFill>
                <a:latin typeface="Capital Group Sans" charset="0"/>
                <a:ea typeface="MS PGothic" charset="-128"/>
                <a:cs typeface="Capital Group Sans" charset="0"/>
              </a:defRPr>
            </a:lvl2pPr>
            <a:lvl3pPr marL="1143000" indent="-228600">
              <a:spcBef>
                <a:spcPct val="50000"/>
              </a:spcBef>
              <a:buSzPct val="90000"/>
              <a:buChar char="•"/>
              <a:defRPr sz="2000" b="1">
                <a:solidFill>
                  <a:srgbClr val="000000"/>
                </a:solidFill>
                <a:latin typeface="Capital Group Sans" charset="0"/>
                <a:ea typeface="MS PGothic" charset="-128"/>
                <a:cs typeface="Capital Group Sans" charset="0"/>
              </a:defRPr>
            </a:lvl3pPr>
            <a:lvl4pPr marL="1600200" indent="-228600">
              <a:spcBef>
                <a:spcPct val="50000"/>
              </a:spcBef>
              <a:buSzPct val="90000"/>
              <a:buFont typeface="Capital Group Sans" charset="0"/>
              <a:buChar char="–"/>
              <a:defRPr sz="2000" b="1">
                <a:solidFill>
                  <a:srgbClr val="000000"/>
                </a:solidFill>
                <a:latin typeface="Capital Group Sans" charset="0"/>
                <a:ea typeface="MS PGothic" charset="-128"/>
                <a:cs typeface="Capital Group Sans" charset="0"/>
              </a:defRPr>
            </a:lvl4pPr>
            <a:lvl5pPr marL="2057400" indent="-228600">
              <a:spcBef>
                <a:spcPct val="50000"/>
              </a:spcBef>
              <a:buSzPct val="80000"/>
              <a:buFont typeface="Capital Group Sans" charset="0"/>
              <a:buChar char="•"/>
              <a:defRPr sz="2000" b="1">
                <a:solidFill>
                  <a:srgbClr val="000000"/>
                </a:solidFill>
                <a:latin typeface="Capital Group Sans" charset="0"/>
                <a:ea typeface="MS PGothic" charset="-128"/>
                <a:cs typeface="Capital Group Sans" charset="0"/>
              </a:defRPr>
            </a:lvl5pPr>
            <a:lvl6pPr marL="25146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6pPr>
            <a:lvl7pPr marL="29718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7pPr>
            <a:lvl8pPr marL="34290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8pPr>
            <a:lvl9pPr marL="38862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9pPr>
          </a:lstStyle>
          <a:p>
            <a:pPr algn="l" hangingPunct="1">
              <a:spcBef>
                <a:spcPct val="0"/>
              </a:spcBef>
              <a:spcAft>
                <a:spcPct val="45000"/>
              </a:spcAft>
              <a:buNone/>
            </a:pPr>
            <a:r>
              <a:rPr lang="en-US" altLang="en-US" sz="1600" dirty="0">
                <a:latin typeface="Capital Group Sans" panose="02000503000000020004" pitchFamily="2" charset="0"/>
                <a:ea typeface="Capital Group Sans" charset="0"/>
                <a:cs typeface="Capital Group Sans" charset="0"/>
              </a:rPr>
              <a:t>Figures shown are past results for Class 529-A shares and are not predictive of results in future periods. Current and future results may be lower or higher than those shown. Prices and returns will vary, so investors may lose money. Investing for short periods makes losses more likely. Fund results are for Class 529-A shares and reflect a deduction of the maximum sales charge of 3.50%. For current information and month-end results, visit </a:t>
            </a:r>
            <a:r>
              <a:rPr lang="en-US" altLang="en-US" sz="1600" dirty="0">
                <a:solidFill>
                  <a:schemeClr val="bg2"/>
                </a:solidFill>
                <a:latin typeface="Capital Group Sans" panose="02000503000000020004" pitchFamily="2" charset="0"/>
                <a:ea typeface="Capital Group Sans" charset="0"/>
                <a:cs typeface="Capital Group Sans" charset="0"/>
                <a:hlinkClick r:id="rId3">
                  <a:extLst>
                    <a:ext uri="{A12FA001-AC4F-418D-AE19-62706E023703}">
                      <ahyp:hlinkClr xmlns:ahyp="http://schemas.microsoft.com/office/drawing/2018/hyperlinkcolor" val="tx"/>
                    </a:ext>
                  </a:extLst>
                </a:hlinkClick>
              </a:rPr>
              <a:t>capitalgroup.com</a:t>
            </a:r>
            <a:r>
              <a:rPr lang="en-US" altLang="en-US" sz="1600" dirty="0">
                <a:latin typeface="Capital Group Sans" panose="02000503000000020004" pitchFamily="2" charset="0"/>
                <a:ea typeface="Capital Group Sans" charset="0"/>
                <a:cs typeface="Capital Group Sans" charset="0"/>
              </a:rPr>
              <a:t>. </a:t>
            </a:r>
          </a:p>
        </p:txBody>
      </p:sp>
      <p:graphicFrame>
        <p:nvGraphicFramePr>
          <p:cNvPr id="15" name="Table 14">
            <a:extLst>
              <a:ext uri="{FF2B5EF4-FFF2-40B4-BE49-F238E27FC236}">
                <a16:creationId xmlns:a16="http://schemas.microsoft.com/office/drawing/2014/main" id="{B58A85AE-66D8-4608-BF18-55BF2E730186}"/>
              </a:ext>
            </a:extLst>
          </p:cNvPr>
          <p:cNvGraphicFramePr>
            <a:graphicFrameLocks noGrp="1"/>
          </p:cNvGraphicFramePr>
          <p:nvPr>
            <p:extLst>
              <p:ext uri="{D42A27DB-BD31-4B8C-83A1-F6EECF244321}">
                <p14:modId xmlns:p14="http://schemas.microsoft.com/office/powerpoint/2010/main" val="2827531601"/>
              </p:ext>
            </p:extLst>
          </p:nvPr>
        </p:nvGraphicFramePr>
        <p:xfrm>
          <a:off x="571498" y="2782591"/>
          <a:ext cx="9143999" cy="2133346"/>
        </p:xfrm>
        <a:graphic>
          <a:graphicData uri="http://schemas.openxmlformats.org/drawingml/2006/table">
            <a:tbl>
              <a:tblPr firstRow="1" firstCol="1">
                <a:tableStyleId>{5940675A-B579-460E-94D1-54222C63F5DA}</a:tableStyleId>
              </a:tblPr>
              <a:tblGrid>
                <a:gridCol w="3767294">
                  <a:extLst>
                    <a:ext uri="{9D8B030D-6E8A-4147-A177-3AD203B41FA5}">
                      <a16:colId xmlns:a16="http://schemas.microsoft.com/office/drawing/2014/main" val="20000"/>
                    </a:ext>
                  </a:extLst>
                </a:gridCol>
                <a:gridCol w="1231191">
                  <a:extLst>
                    <a:ext uri="{9D8B030D-6E8A-4147-A177-3AD203B41FA5}">
                      <a16:colId xmlns:a16="http://schemas.microsoft.com/office/drawing/2014/main" val="20001"/>
                    </a:ext>
                  </a:extLst>
                </a:gridCol>
                <a:gridCol w="1483361">
                  <a:extLst>
                    <a:ext uri="{9D8B030D-6E8A-4147-A177-3AD203B41FA5}">
                      <a16:colId xmlns:a16="http://schemas.microsoft.com/office/drawing/2014/main" val="20002"/>
                    </a:ext>
                  </a:extLst>
                </a:gridCol>
                <a:gridCol w="1290524">
                  <a:extLst>
                    <a:ext uri="{9D8B030D-6E8A-4147-A177-3AD203B41FA5}">
                      <a16:colId xmlns:a16="http://schemas.microsoft.com/office/drawing/2014/main" val="20003"/>
                    </a:ext>
                  </a:extLst>
                </a:gridCol>
                <a:gridCol w="1371629">
                  <a:extLst>
                    <a:ext uri="{9D8B030D-6E8A-4147-A177-3AD203B41FA5}">
                      <a16:colId xmlns:a16="http://schemas.microsoft.com/office/drawing/2014/main" val="20004"/>
                    </a:ext>
                  </a:extLst>
                </a:gridCol>
              </a:tblGrid>
              <a:tr h="0">
                <a:tc>
                  <a:txBody>
                    <a:bodyPr/>
                    <a:lstStyle/>
                    <a:p>
                      <a:endParaRPr lang="en-US" sz="1400" b="1" i="0" dirty="0">
                        <a:latin typeface="Capital Group Sans Medium" panose="02000603000000020004" pitchFamily="2" charset="0"/>
                      </a:endParaRPr>
                    </a:p>
                  </a:txBody>
                  <a:tcPr marL="0" marT="228600" marB="9144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chemeClr val="bg2"/>
                          </a:solidFill>
                          <a:effectLst/>
                          <a:uLnTx/>
                          <a:uFillTx/>
                          <a:latin typeface="Capital Group Sans" panose="02000503000000020004" pitchFamily="2" charset="0"/>
                          <a:ea typeface="Capital Group Sans" charset="0"/>
                          <a:cs typeface="Capital Group Sans" charset="0"/>
                          <a:sym typeface="Capital Group Sans"/>
                        </a:rPr>
                        <a:t>  1 year</a:t>
                      </a:r>
                      <a:endParaRPr lang="en-US" sz="1400" b="1" i="0" dirty="0">
                        <a:solidFill>
                          <a:schemeClr val="bg2"/>
                        </a:solidFill>
                        <a:latin typeface="Capital Group Sans" panose="02000503000000020004" pitchFamily="2" charset="0"/>
                        <a:ea typeface="Capital Group Sans" charset="0"/>
                        <a:cs typeface="Capital Group Sans" charset="0"/>
                      </a:endParaRPr>
                    </a:p>
                  </a:txBody>
                  <a:tcPr marT="228600" marB="9144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chemeClr val="bg2"/>
                          </a:solidFill>
                          <a:effectLst/>
                          <a:uLnTx/>
                          <a:uFillTx/>
                          <a:latin typeface="Capital Group Sans" panose="02000503000000020004" pitchFamily="2" charset="0"/>
                          <a:ea typeface="Capital Group Sans" charset="0"/>
                          <a:cs typeface="Capital Group Sans" charset="0"/>
                          <a:sym typeface="Capital Group Sans"/>
                        </a:rPr>
                        <a:t>5 years</a:t>
                      </a:r>
                      <a:endParaRPr lang="en-US" sz="1400" b="1" i="0" dirty="0">
                        <a:solidFill>
                          <a:schemeClr val="bg2"/>
                        </a:solidFill>
                        <a:latin typeface="Capital Group Sans" panose="02000503000000020004" pitchFamily="2" charset="0"/>
                        <a:ea typeface="Capital Group Sans" charset="0"/>
                        <a:cs typeface="Capital Group Sans" charset="0"/>
                      </a:endParaRPr>
                    </a:p>
                  </a:txBody>
                  <a:tcPr marT="228600" marB="9144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chemeClr val="bg2"/>
                          </a:solidFill>
                          <a:effectLst/>
                          <a:uLnTx/>
                          <a:uFillTx/>
                          <a:latin typeface="Capital Group Sans" panose="02000503000000020004" pitchFamily="2" charset="0"/>
                          <a:ea typeface="Capital Group Sans" charset="0"/>
                          <a:cs typeface="Capital Group Sans" charset="0"/>
                          <a:sym typeface="Capital Group Sans"/>
                        </a:rPr>
                        <a:t> 10 years</a:t>
                      </a:r>
                      <a:endParaRPr lang="en-US" sz="1400" b="1" i="0" dirty="0">
                        <a:solidFill>
                          <a:schemeClr val="bg2"/>
                        </a:solidFill>
                        <a:latin typeface="Capital Group Sans" panose="02000503000000020004" pitchFamily="2" charset="0"/>
                        <a:ea typeface="Capital Group Sans" charset="0"/>
                        <a:cs typeface="Capital Group Sans" charset="0"/>
                      </a:endParaRPr>
                    </a:p>
                  </a:txBody>
                  <a:tcPr marT="228600" marB="9144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chemeClr val="bg2"/>
                          </a:solidFill>
                          <a:effectLst/>
                          <a:uLnTx/>
                          <a:uFillTx/>
                          <a:latin typeface="Capital Group Sans" panose="02000503000000020004" pitchFamily="2" charset="0"/>
                          <a:ea typeface="Capital Group Sans" charset="0"/>
                          <a:cs typeface="Capital Group Sans" charset="0"/>
                          <a:sym typeface="Capital Group Sans"/>
                        </a:rPr>
                        <a:t>Expense ratio</a:t>
                      </a:r>
                      <a:endParaRPr lang="en-US" sz="1400" b="1" i="0" dirty="0">
                        <a:solidFill>
                          <a:schemeClr val="bg2"/>
                        </a:solidFill>
                        <a:latin typeface="Capital Group Sans" panose="02000503000000020004" pitchFamily="2" charset="0"/>
                        <a:ea typeface="Capital Group Sans" charset="0"/>
                        <a:cs typeface="Capital Group Sans" charset="0"/>
                      </a:endParaRPr>
                    </a:p>
                  </a:txBody>
                  <a:tcPr marT="228600" marB="9144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0">
                <a:tc>
                  <a:txBody>
                    <a:bodyPr/>
                    <a:lstStyle/>
                    <a:p>
                      <a:pPr marL="0" marR="0" indent="0" algn="l"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New Perspective Fund</a:t>
                      </a:r>
                      <a:endParaRPr lang="en-US" sz="1400" b="1" i="0" dirty="0">
                        <a:latin typeface="Capital Group Sans" panose="02000503000000020004" pitchFamily="2" charset="0"/>
                        <a:ea typeface="Capital Group Sans" charset="0"/>
                        <a:cs typeface="Capital Group Sans" charset="0"/>
                      </a:endParaRPr>
                    </a:p>
                  </a:txBody>
                  <a:tcPr marL="0"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12.96%</a:t>
                      </a:r>
                      <a:endParaRPr lang="en-US" sz="1400" b="1" i="0" dirty="0">
                        <a:latin typeface="Capital Group Sans" panose="02000503000000020004" pitchFamily="2" charset="0"/>
                        <a:ea typeface="Capital Group Sans" charset="0"/>
                        <a:cs typeface="Capital Group Sans" charset="0"/>
                      </a:endParaRP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6.58%</a:t>
                      </a:r>
                      <a:endParaRPr lang="en-US" sz="1400" b="1" i="0" dirty="0">
                        <a:latin typeface="Capital Group Sans" panose="02000503000000020004" pitchFamily="2" charset="0"/>
                        <a:ea typeface="Capital Group Sans" charset="0"/>
                        <a:cs typeface="Capital Group Sans" charset="0"/>
                      </a:endParaRPr>
                    </a:p>
                  </a:txBody>
                  <a:tcPr marL="182880"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11.90%</a:t>
                      </a:r>
                      <a:endParaRPr lang="en-US" sz="1400" b="1" i="0" dirty="0">
                        <a:latin typeface="Capital Group Sans" panose="02000503000000020004" pitchFamily="2" charset="0"/>
                        <a:ea typeface="Capital Group Sans" charset="0"/>
                        <a:cs typeface="Capital Group Sans" charset="0"/>
                      </a:endParaRP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228600" rtl="0" eaLnBrk="1" fontAlgn="auto" latinLnBrk="0" hangingPunct="1">
                        <a:lnSpc>
                          <a:spcPct val="100000"/>
                        </a:lnSpc>
                        <a:spcBef>
                          <a:spcPct val="0"/>
                        </a:spcBef>
                        <a:spcAft>
                          <a:spcPct val="45000"/>
                        </a:spcAft>
                        <a:buClrTx/>
                        <a:buSzTx/>
                        <a:buFontTx/>
                        <a:buNone/>
                        <a:tabLst>
                          <a:tab pos="3255963" algn="dec"/>
                          <a:tab pos="4511675" algn="dec"/>
                          <a:tab pos="5715000" algn="dec"/>
                          <a:tab pos="7140575" algn="dec"/>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0.74%</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0">
                <a:tc>
                  <a:txBody>
                    <a:bodyPr/>
                    <a:lstStyle/>
                    <a:p>
                      <a:pPr marL="0" marR="0" indent="0" algn="l"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The Investment Company of America</a:t>
                      </a:r>
                      <a:endParaRPr lang="en-US" sz="1400" b="1" i="0" dirty="0">
                        <a:latin typeface="Capital Group Sans" panose="02000503000000020004" pitchFamily="2" charset="0"/>
                        <a:ea typeface="Capital Group Sans" charset="0"/>
                        <a:cs typeface="Capital Group Sans" charset="0"/>
                      </a:endParaRPr>
                    </a:p>
                  </a:txBody>
                  <a:tcPr marL="0"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14.00</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11.86</a:t>
                      </a:r>
                      <a:endParaRPr lang="en-US" sz="1400" b="1" i="0" dirty="0">
                        <a:latin typeface="Capital Group Sans" panose="02000503000000020004" pitchFamily="2" charset="0"/>
                        <a:ea typeface="Capital Group Sans" charset="0"/>
                        <a:cs typeface="Capital Group Sans" charset="0"/>
                      </a:endParaRP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12.72</a:t>
                      </a:r>
                    </a:p>
                  </a:txBody>
                  <a:tcPr marL="73152"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228600" rtl="0" eaLnBrk="1" fontAlgn="auto" latinLnBrk="0" hangingPunct="1">
                        <a:lnSpc>
                          <a:spcPct val="100000"/>
                        </a:lnSpc>
                        <a:spcBef>
                          <a:spcPct val="0"/>
                        </a:spcBef>
                        <a:spcAft>
                          <a:spcPct val="45000"/>
                        </a:spcAft>
                        <a:buClrTx/>
                        <a:buSzTx/>
                        <a:buFontTx/>
                        <a:buNone/>
                        <a:tabLst>
                          <a:tab pos="3255963" algn="dec"/>
                          <a:tab pos="4511675" algn="dec"/>
                          <a:tab pos="5715000" algn="dec"/>
                          <a:tab pos="7140575" algn="dec"/>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0.59</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4486513"/>
                  </a:ext>
                </a:extLst>
              </a:tr>
              <a:tr h="0">
                <a:tc>
                  <a:txBody>
                    <a:bodyPr/>
                    <a:lstStyle/>
                    <a:p>
                      <a:pPr marL="0" marR="0" indent="0" algn="l"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The Bond Fund of America</a:t>
                      </a:r>
                      <a:endParaRPr lang="en-US" sz="1400" b="1" i="0" dirty="0">
                        <a:latin typeface="Capital Group Sans" panose="02000503000000020004" pitchFamily="2" charset="0"/>
                        <a:ea typeface="Capital Group Sans" charset="0"/>
                        <a:cs typeface="Capital Group Sans" charset="0"/>
                      </a:endParaRPr>
                    </a:p>
                  </a:txBody>
                  <a:tcPr marL="0"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0.34</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-0.57</a:t>
                      </a:r>
                    </a:p>
                  </a:txBody>
                  <a:tcPr marL="128016"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1.46</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228600" rtl="0" eaLnBrk="1" fontAlgn="auto" latinLnBrk="0" hangingPunct="1">
                        <a:lnSpc>
                          <a:spcPct val="100000"/>
                        </a:lnSpc>
                        <a:spcBef>
                          <a:spcPct val="0"/>
                        </a:spcBef>
                        <a:spcAft>
                          <a:spcPct val="45000"/>
                        </a:spcAft>
                        <a:buClrTx/>
                        <a:buSzTx/>
                        <a:buFontTx/>
                        <a:buNone/>
                        <a:tabLst>
                          <a:tab pos="3255963" algn="dec"/>
                          <a:tab pos="4511675" algn="dec"/>
                          <a:tab pos="5715000" algn="dec"/>
                          <a:tab pos="7140575" algn="dec"/>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0.61</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0746447"/>
                  </a:ext>
                </a:extLst>
              </a:tr>
            </a:tbl>
          </a:graphicData>
        </a:graphic>
      </p:graphicFrame>
      <p:sp>
        <p:nvSpPr>
          <p:cNvPr id="20" name="TextBox 19">
            <a:extLst>
              <a:ext uri="{FF2B5EF4-FFF2-40B4-BE49-F238E27FC236}">
                <a16:creationId xmlns:a16="http://schemas.microsoft.com/office/drawing/2014/main" id="{AB4F7C98-0835-4651-B167-8E947C6031F6}"/>
              </a:ext>
            </a:extLst>
          </p:cNvPr>
          <p:cNvSpPr txBox="1"/>
          <p:nvPr/>
        </p:nvSpPr>
        <p:spPr>
          <a:xfrm>
            <a:off x="571498" y="5053310"/>
            <a:ext cx="9115604" cy="553998"/>
          </a:xfrm>
          <a:prstGeom prst="rect">
            <a:avLst/>
          </a:prstGeom>
          <a:ln w="12700">
            <a:miter lim="400000"/>
          </a:ln>
        </p:spPr>
        <p:txBody>
          <a:bodyPr wrap="square" lIns="0" tIns="0" rIns="0" bIns="0" rtlCol="0">
            <a:spAutoFit/>
          </a:bodyPr>
          <a:lstStyle/>
          <a:p>
            <a:pPr algn="l"/>
            <a:r>
              <a:rPr lang="en-US" sz="1200" b="0" i="0" dirty="0">
                <a:solidFill>
                  <a:srgbClr val="222222"/>
                </a:solidFill>
                <a:effectLst/>
                <a:latin typeface="Capital Group Sans" panose="02000503000000020004" pitchFamily="2" charset="0"/>
              </a:rPr>
              <a:t>Class 529-A shares were first offered on February 15, 2002. Class 529-A share results prior to the date of first sale are hypothetical based on the results of the original share class of the fund without a sales charge, adjusted for typical estimated expenses. Refer to </a:t>
            </a:r>
            <a:r>
              <a:rPr lang="en-US" sz="1200" b="1" dirty="0">
                <a:solidFill>
                  <a:schemeClr val="bg2"/>
                </a:solidFill>
                <a:latin typeface="Capital Group Sans" panose="02000503000000020004" pitchFamily="2" charset="0"/>
                <a:hlinkClick r:id="rId3">
                  <a:extLst>
                    <a:ext uri="{A12FA001-AC4F-418D-AE19-62706E023703}">
                      <ahyp:hlinkClr xmlns:ahyp="http://schemas.microsoft.com/office/drawing/2018/hyperlinkcolor" val="tx"/>
                    </a:ext>
                  </a:extLst>
                </a:hlinkClick>
              </a:rPr>
              <a:t>capitalgroup.com </a:t>
            </a:r>
            <a:r>
              <a:rPr lang="en-US" sz="1200" b="0" i="0" dirty="0">
                <a:solidFill>
                  <a:srgbClr val="222222"/>
                </a:solidFill>
                <a:effectLst/>
                <a:latin typeface="Capital Group Sans" panose="02000503000000020004" pitchFamily="2" charset="0"/>
              </a:rPr>
              <a:t>for more information on specific expense adjustments and the actual dates of first sale.</a:t>
            </a:r>
            <a:endParaRPr lang="en-US" sz="1200" b="1" dirty="0">
              <a:latin typeface="Capital Group Sans" panose="02000503000000020004" pitchFamily="2" charset="0"/>
            </a:endParaRPr>
          </a:p>
        </p:txBody>
      </p:sp>
      <p:sp>
        <p:nvSpPr>
          <p:cNvPr id="2" name="TextBox 1">
            <a:extLst>
              <a:ext uri="{FF2B5EF4-FFF2-40B4-BE49-F238E27FC236}">
                <a16:creationId xmlns:a16="http://schemas.microsoft.com/office/drawing/2014/main" id="{721B9AA4-840B-CB28-E15B-E614C5A4F7FE}"/>
              </a:ext>
            </a:extLst>
          </p:cNvPr>
          <p:cNvSpPr txBox="1"/>
          <p:nvPr/>
        </p:nvSpPr>
        <p:spPr>
          <a:xfrm>
            <a:off x="571498" y="5729972"/>
            <a:ext cx="9270038" cy="738664"/>
          </a:xfrm>
          <a:prstGeom prst="rect">
            <a:avLst/>
          </a:prstGeom>
          <a:ln w="12700">
            <a:miter lim="400000"/>
          </a:ln>
        </p:spPr>
        <p:txBody>
          <a:bodyPr wrap="square" lIns="0" tIns="0" rIns="0" bIns="0" rtlCol="0">
            <a:spAutoFit/>
          </a:bodyPr>
          <a:lstStyle/>
          <a:p>
            <a:pPr algn="l"/>
            <a:r>
              <a:rPr lang="en-US" sz="1200" dirty="0">
                <a:latin typeface="Capital Group Sans" panose="02000503000000020004" pitchFamily="2" charset="0"/>
              </a:rPr>
              <a:t>Investment results assume all distributions are reinvested and reflect applicable fees and expenses. When applicable, results reflect fee waivers and/or expense reimbursements, without which they would have been lower. Please see </a:t>
            </a:r>
            <a:r>
              <a:rPr lang="en-US" sz="1200" b="1" dirty="0">
                <a:solidFill>
                  <a:schemeClr val="bg2"/>
                </a:solidFill>
                <a:latin typeface="Capital Group Sans" panose="02000503000000020004" pitchFamily="2" charset="0"/>
                <a:hlinkClick r:id="rId3">
                  <a:extLst>
                    <a:ext uri="{A12FA001-AC4F-418D-AE19-62706E023703}">
                      <ahyp:hlinkClr xmlns:ahyp="http://schemas.microsoft.com/office/drawing/2018/hyperlinkcolor" val="tx"/>
                    </a:ext>
                  </a:extLst>
                </a:hlinkClick>
              </a:rPr>
              <a:t>capitalgroup.com </a:t>
            </a:r>
            <a:r>
              <a:rPr lang="en-US" sz="1200" dirty="0">
                <a:latin typeface="Capital Group Sans" panose="02000503000000020004" pitchFamily="2" charset="0"/>
              </a:rPr>
              <a:t>for more information. The expense ratios are as of each fund’s prospectus available at the time of publication.</a:t>
            </a:r>
          </a:p>
          <a:p>
            <a:pPr algn="l"/>
            <a:endParaRPr lang="en-US" sz="1200" b="1" dirty="0" err="1">
              <a:latin typeface="Capital Group Sans" panose="02000503000000020004" pitchFamily="2" charset="0"/>
            </a:endParaRPr>
          </a:p>
        </p:txBody>
      </p:sp>
    </p:spTree>
    <p:extLst>
      <p:ext uri="{BB962C8B-B14F-4D97-AF65-F5344CB8AC3E}">
        <p14:creationId xmlns:p14="http://schemas.microsoft.com/office/powerpoint/2010/main" val="206651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0E3A8E5-48E8-4D4E-B765-9415CEFAD402}"/>
              </a:ext>
            </a:extLst>
          </p:cNvPr>
          <p:cNvSpPr>
            <a:spLocks noGrp="1"/>
          </p:cNvSpPr>
          <p:nvPr>
            <p:ph type="title"/>
          </p:nvPr>
        </p:nvSpPr>
        <p:spPr>
          <a:xfrm>
            <a:off x="571498" y="0"/>
            <a:ext cx="11048207" cy="822960"/>
          </a:xfrm>
        </p:spPr>
        <p:txBody>
          <a:bodyPr/>
          <a:lstStyle/>
          <a:p>
            <a:r>
              <a:rPr lang="en-US" b="1" dirty="0"/>
              <a:t>American Funds results</a:t>
            </a:r>
            <a:r>
              <a:rPr lang="en-US" b="1" dirty="0">
                <a:solidFill>
                  <a:schemeClr val="bg1"/>
                </a:solidFill>
              </a:rPr>
              <a:t>-</a:t>
            </a:r>
          </a:p>
        </p:txBody>
      </p:sp>
      <p:sp>
        <p:nvSpPr>
          <p:cNvPr id="13" name="Slide Number Placeholder 3">
            <a:extLst>
              <a:ext uri="{FF2B5EF4-FFF2-40B4-BE49-F238E27FC236}">
                <a16:creationId xmlns:a16="http://schemas.microsoft.com/office/drawing/2014/main" id="{9B08F989-D33E-4A8B-9C2C-9C0E14D75658}"/>
              </a:ext>
              <a:ext uri="{C183D7F6-B498-43B3-948B-1728B52AA6E4}">
                <adec:decorative xmlns:adec="http://schemas.microsoft.com/office/drawing/2017/decorative" val="1"/>
              </a:ext>
            </a:extLst>
          </p:cNvPr>
          <p:cNvSpPr>
            <a:spLocks noGrp="1"/>
          </p:cNvSpPr>
          <p:nvPr>
            <p:ph type="sldNum" sz="quarter" idx="11"/>
          </p:nvPr>
        </p:nvSpPr>
        <p:spPr>
          <a:xfrm>
            <a:off x="10908792" y="6400800"/>
            <a:ext cx="711647" cy="126509"/>
          </a:xfrm>
        </p:spPr>
        <p:txBody>
          <a:bodyPr/>
          <a:lstStyle/>
          <a:p>
            <a:pPr>
              <a:lnSpc>
                <a:spcPct val="110000"/>
              </a:lnSpc>
              <a:spcBef>
                <a:spcPts val="1200"/>
              </a:spcBef>
            </a:pPr>
            <a:fld id="{86CB4B4D-7CA3-9044-876B-883B54F8677D}" type="slidenum">
              <a:rPr lang="en-US" smtClean="0"/>
              <a:pPr>
                <a:lnSpc>
                  <a:spcPct val="110000"/>
                </a:lnSpc>
                <a:spcBef>
                  <a:spcPts val="1200"/>
                </a:spcBef>
              </a:pPr>
              <a:t>29</a:t>
            </a:fld>
            <a:endParaRPr lang="en-US" dirty="0"/>
          </a:p>
        </p:txBody>
      </p:sp>
      <p:sp>
        <p:nvSpPr>
          <p:cNvPr id="14" name="Text Placeholder 2">
            <a:extLst>
              <a:ext uri="{FF2B5EF4-FFF2-40B4-BE49-F238E27FC236}">
                <a16:creationId xmlns:a16="http://schemas.microsoft.com/office/drawing/2014/main" id="{77D81484-18DA-44B1-9955-FD99D6BA23E6}"/>
              </a:ext>
            </a:extLst>
          </p:cNvPr>
          <p:cNvSpPr txBox="1">
            <a:spLocks/>
          </p:cNvSpPr>
          <p:nvPr/>
        </p:nvSpPr>
        <p:spPr>
          <a:xfrm>
            <a:off x="571498" y="845695"/>
            <a:ext cx="11013486" cy="51815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0" i="0" u="none" strike="noStrike" cap="none" spc="0" baseline="0" smtClean="0">
                <a:ln>
                  <a:noFill/>
                </a:ln>
                <a:solidFill>
                  <a:schemeClr val="accent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dirty="0">
                <a:solidFill>
                  <a:schemeClr val="tx1">
                    <a:lumMod val="75000"/>
                    <a:lumOff val="25000"/>
                  </a:schemeClr>
                </a:solidFill>
                <a:latin typeface="Capital Group Sans" panose="02000503000000020004" pitchFamily="2" charset="0"/>
              </a:rPr>
              <a:t>Average annual total returns for periods ended March 31, 2026</a:t>
            </a:r>
          </a:p>
        </p:txBody>
      </p:sp>
      <p:sp>
        <p:nvSpPr>
          <p:cNvPr id="16" name="Text Box 31">
            <a:extLst>
              <a:ext uri="{FF2B5EF4-FFF2-40B4-BE49-F238E27FC236}">
                <a16:creationId xmlns:a16="http://schemas.microsoft.com/office/drawing/2014/main" id="{16BE9A8D-3E4F-40D8-97B8-4B0F7FADC241}"/>
              </a:ext>
            </a:extLst>
          </p:cNvPr>
          <p:cNvSpPr txBox="1">
            <a:spLocks noChangeArrowheads="1"/>
          </p:cNvSpPr>
          <p:nvPr/>
        </p:nvSpPr>
        <p:spPr bwMode="auto">
          <a:xfrm>
            <a:off x="571498" y="1371600"/>
            <a:ext cx="9128550" cy="1907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noAutofit/>
          </a:bodyPr>
          <a:lstStyle>
            <a:lvl1pPr>
              <a:spcBef>
                <a:spcPct val="50000"/>
              </a:spcBef>
              <a:buChar char="•"/>
              <a:defRPr sz="2000" b="1">
                <a:solidFill>
                  <a:srgbClr val="000000"/>
                </a:solidFill>
                <a:latin typeface="Capital Group Sans" charset="0"/>
                <a:ea typeface="MS PGothic" charset="-128"/>
                <a:cs typeface="Capital Group Sans" charset="0"/>
              </a:defRPr>
            </a:lvl1pPr>
            <a:lvl2pPr marL="742950" indent="-285750">
              <a:spcBef>
                <a:spcPct val="50000"/>
              </a:spcBef>
              <a:buFont typeface="Capital Group Sans" charset="0"/>
              <a:buChar char="–"/>
              <a:defRPr sz="2000" b="1">
                <a:solidFill>
                  <a:srgbClr val="000000"/>
                </a:solidFill>
                <a:latin typeface="Capital Group Sans" charset="0"/>
                <a:ea typeface="MS PGothic" charset="-128"/>
                <a:cs typeface="Capital Group Sans" charset="0"/>
              </a:defRPr>
            </a:lvl2pPr>
            <a:lvl3pPr marL="1143000" indent="-228600">
              <a:spcBef>
                <a:spcPct val="50000"/>
              </a:spcBef>
              <a:buSzPct val="90000"/>
              <a:buChar char="•"/>
              <a:defRPr sz="2000" b="1">
                <a:solidFill>
                  <a:srgbClr val="000000"/>
                </a:solidFill>
                <a:latin typeface="Capital Group Sans" charset="0"/>
                <a:ea typeface="MS PGothic" charset="-128"/>
                <a:cs typeface="Capital Group Sans" charset="0"/>
              </a:defRPr>
            </a:lvl3pPr>
            <a:lvl4pPr marL="1600200" indent="-228600">
              <a:spcBef>
                <a:spcPct val="50000"/>
              </a:spcBef>
              <a:buSzPct val="90000"/>
              <a:buFont typeface="Capital Group Sans" charset="0"/>
              <a:buChar char="–"/>
              <a:defRPr sz="2000" b="1">
                <a:solidFill>
                  <a:srgbClr val="000000"/>
                </a:solidFill>
                <a:latin typeface="Capital Group Sans" charset="0"/>
                <a:ea typeface="MS PGothic" charset="-128"/>
                <a:cs typeface="Capital Group Sans" charset="0"/>
              </a:defRPr>
            </a:lvl4pPr>
            <a:lvl5pPr marL="2057400" indent="-228600">
              <a:spcBef>
                <a:spcPct val="50000"/>
              </a:spcBef>
              <a:buSzPct val="80000"/>
              <a:buFont typeface="Capital Group Sans" charset="0"/>
              <a:buChar char="•"/>
              <a:defRPr sz="2000" b="1">
                <a:solidFill>
                  <a:srgbClr val="000000"/>
                </a:solidFill>
                <a:latin typeface="Capital Group Sans" charset="0"/>
                <a:ea typeface="MS PGothic" charset="-128"/>
                <a:cs typeface="Capital Group Sans" charset="0"/>
              </a:defRPr>
            </a:lvl5pPr>
            <a:lvl6pPr marL="25146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6pPr>
            <a:lvl7pPr marL="29718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7pPr>
            <a:lvl8pPr marL="34290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8pPr>
            <a:lvl9pPr marL="3886200" indent="-228600" eaLnBrk="0" fontAlgn="base" hangingPunct="0">
              <a:spcBef>
                <a:spcPct val="50000"/>
              </a:spcBef>
              <a:spcAft>
                <a:spcPct val="0"/>
              </a:spcAft>
              <a:buSzPct val="80000"/>
              <a:buFont typeface="Capital Group Sans" charset="0"/>
              <a:buChar char="•"/>
              <a:defRPr sz="2000" b="1">
                <a:solidFill>
                  <a:srgbClr val="000000"/>
                </a:solidFill>
                <a:latin typeface="Capital Group Sans" charset="0"/>
                <a:ea typeface="MS PGothic" charset="-128"/>
                <a:cs typeface="Capital Group Sans" charset="0"/>
              </a:defRPr>
            </a:lvl9pPr>
          </a:lstStyle>
          <a:p>
            <a:pPr algn="l" hangingPunct="1">
              <a:spcBef>
                <a:spcPct val="0"/>
              </a:spcBef>
              <a:spcAft>
                <a:spcPct val="45000"/>
              </a:spcAft>
              <a:buNone/>
            </a:pPr>
            <a:r>
              <a:rPr lang="en-US" altLang="en-US" sz="1600" dirty="0">
                <a:latin typeface="Capital Group Sans" panose="02000503000000020004" pitchFamily="2" charset="0"/>
                <a:ea typeface="Capital Group Sans" charset="0"/>
                <a:cs typeface="Capital Group Sans" charset="0"/>
              </a:rPr>
              <a:t>Figures shown are past results for Class 529-F-2 shares and are not predictive of results in future periods. Current and future results may be lower or higher than those shown. Prices and returns will vary, so investors may lose money. Investing for short periods makes losses more likely. For current information and month-end results, visit </a:t>
            </a:r>
            <a:r>
              <a:rPr lang="en-US" altLang="en-US" sz="1600" dirty="0">
                <a:solidFill>
                  <a:schemeClr val="bg2"/>
                </a:solidFill>
                <a:latin typeface="Capital Group Sans" panose="02000503000000020004" pitchFamily="2" charset="0"/>
                <a:ea typeface="Capital Group Sans" charset="0"/>
                <a:cs typeface="Capital Group Sans" charset="0"/>
                <a:hlinkClick r:id="rId3">
                  <a:extLst>
                    <a:ext uri="{A12FA001-AC4F-418D-AE19-62706E023703}">
                      <ahyp:hlinkClr xmlns:ahyp="http://schemas.microsoft.com/office/drawing/2018/hyperlinkcolor" val="tx"/>
                    </a:ext>
                  </a:extLst>
                </a:hlinkClick>
              </a:rPr>
              <a:t>capitalgroup.com</a:t>
            </a:r>
            <a:r>
              <a:rPr lang="en-US" altLang="en-US" sz="1600" dirty="0">
                <a:latin typeface="Capital Group Sans" panose="02000503000000020004" pitchFamily="2" charset="0"/>
                <a:ea typeface="Capital Group Sans" charset="0"/>
                <a:cs typeface="Capital Group Sans" charset="0"/>
              </a:rPr>
              <a:t>. </a:t>
            </a:r>
          </a:p>
        </p:txBody>
      </p:sp>
      <p:graphicFrame>
        <p:nvGraphicFramePr>
          <p:cNvPr id="4" name="Table 3">
            <a:extLst>
              <a:ext uri="{FF2B5EF4-FFF2-40B4-BE49-F238E27FC236}">
                <a16:creationId xmlns:a16="http://schemas.microsoft.com/office/drawing/2014/main" id="{59E590C2-08F6-FDB5-9E07-7F74DC06BB9C}"/>
              </a:ext>
            </a:extLst>
          </p:cNvPr>
          <p:cNvGraphicFramePr>
            <a:graphicFrameLocks noGrp="1"/>
          </p:cNvGraphicFramePr>
          <p:nvPr>
            <p:extLst>
              <p:ext uri="{D42A27DB-BD31-4B8C-83A1-F6EECF244321}">
                <p14:modId xmlns:p14="http://schemas.microsoft.com/office/powerpoint/2010/main" val="85392001"/>
              </p:ext>
            </p:extLst>
          </p:nvPr>
        </p:nvGraphicFramePr>
        <p:xfrm>
          <a:off x="571498" y="2675564"/>
          <a:ext cx="9143999" cy="2133346"/>
        </p:xfrm>
        <a:graphic>
          <a:graphicData uri="http://schemas.openxmlformats.org/drawingml/2006/table">
            <a:tbl>
              <a:tblPr firstRow="1" firstCol="1">
                <a:tableStyleId>{5940675A-B579-460E-94D1-54222C63F5DA}</a:tableStyleId>
              </a:tblPr>
              <a:tblGrid>
                <a:gridCol w="3767294">
                  <a:extLst>
                    <a:ext uri="{9D8B030D-6E8A-4147-A177-3AD203B41FA5}">
                      <a16:colId xmlns:a16="http://schemas.microsoft.com/office/drawing/2014/main" val="20000"/>
                    </a:ext>
                  </a:extLst>
                </a:gridCol>
                <a:gridCol w="1231191">
                  <a:extLst>
                    <a:ext uri="{9D8B030D-6E8A-4147-A177-3AD203B41FA5}">
                      <a16:colId xmlns:a16="http://schemas.microsoft.com/office/drawing/2014/main" val="20001"/>
                    </a:ext>
                  </a:extLst>
                </a:gridCol>
                <a:gridCol w="1483361">
                  <a:extLst>
                    <a:ext uri="{9D8B030D-6E8A-4147-A177-3AD203B41FA5}">
                      <a16:colId xmlns:a16="http://schemas.microsoft.com/office/drawing/2014/main" val="20002"/>
                    </a:ext>
                  </a:extLst>
                </a:gridCol>
                <a:gridCol w="1290524">
                  <a:extLst>
                    <a:ext uri="{9D8B030D-6E8A-4147-A177-3AD203B41FA5}">
                      <a16:colId xmlns:a16="http://schemas.microsoft.com/office/drawing/2014/main" val="20003"/>
                    </a:ext>
                  </a:extLst>
                </a:gridCol>
                <a:gridCol w="1371629">
                  <a:extLst>
                    <a:ext uri="{9D8B030D-6E8A-4147-A177-3AD203B41FA5}">
                      <a16:colId xmlns:a16="http://schemas.microsoft.com/office/drawing/2014/main" val="20004"/>
                    </a:ext>
                  </a:extLst>
                </a:gridCol>
              </a:tblGrid>
              <a:tr h="0">
                <a:tc>
                  <a:txBody>
                    <a:bodyPr/>
                    <a:lstStyle/>
                    <a:p>
                      <a:endParaRPr lang="en-US" sz="1400" b="1" i="0" dirty="0">
                        <a:latin typeface="Capital Group Sans" panose="02000503000000020004" pitchFamily="2" charset="0"/>
                      </a:endParaRPr>
                    </a:p>
                  </a:txBody>
                  <a:tcPr marL="0" marT="228600" marB="9144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chemeClr val="bg2"/>
                          </a:solidFill>
                          <a:effectLst/>
                          <a:uLnTx/>
                          <a:uFillTx/>
                          <a:latin typeface="Capital Group Sans" panose="02000503000000020004" pitchFamily="2" charset="0"/>
                          <a:ea typeface="Capital Group Sans" charset="0"/>
                          <a:cs typeface="Capital Group Sans" charset="0"/>
                          <a:sym typeface="Capital Group Sans"/>
                        </a:rPr>
                        <a:t>  1 year</a:t>
                      </a:r>
                      <a:endParaRPr lang="en-US" sz="1400" b="1" i="0" dirty="0">
                        <a:solidFill>
                          <a:schemeClr val="bg2"/>
                        </a:solidFill>
                        <a:latin typeface="Capital Group Sans" panose="02000503000000020004" pitchFamily="2" charset="0"/>
                        <a:ea typeface="Capital Group Sans" charset="0"/>
                        <a:cs typeface="Capital Group Sans" charset="0"/>
                      </a:endParaRPr>
                    </a:p>
                  </a:txBody>
                  <a:tcPr marT="228600" marB="9144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chemeClr val="bg2"/>
                          </a:solidFill>
                          <a:effectLst/>
                          <a:uLnTx/>
                          <a:uFillTx/>
                          <a:latin typeface="Capital Group Sans" panose="02000503000000020004" pitchFamily="2" charset="0"/>
                          <a:ea typeface="Capital Group Sans" charset="0"/>
                          <a:cs typeface="Capital Group Sans" charset="0"/>
                          <a:sym typeface="Capital Group Sans"/>
                        </a:rPr>
                        <a:t>5 years</a:t>
                      </a:r>
                      <a:endParaRPr lang="en-US" sz="1400" b="1" i="0" dirty="0">
                        <a:solidFill>
                          <a:schemeClr val="bg2"/>
                        </a:solidFill>
                        <a:latin typeface="Capital Group Sans" panose="02000503000000020004" pitchFamily="2" charset="0"/>
                        <a:ea typeface="Capital Group Sans" charset="0"/>
                        <a:cs typeface="Capital Group Sans" charset="0"/>
                      </a:endParaRPr>
                    </a:p>
                  </a:txBody>
                  <a:tcPr marT="228600" marB="9144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chemeClr val="bg2"/>
                          </a:solidFill>
                          <a:effectLst/>
                          <a:uLnTx/>
                          <a:uFillTx/>
                          <a:latin typeface="Capital Group Sans" panose="02000503000000020004" pitchFamily="2" charset="0"/>
                          <a:ea typeface="Capital Group Sans" charset="0"/>
                          <a:cs typeface="Capital Group Sans" charset="0"/>
                          <a:sym typeface="Capital Group Sans"/>
                        </a:rPr>
                        <a:t> 10 years</a:t>
                      </a:r>
                      <a:endParaRPr lang="en-US" sz="1400" b="1" i="0" dirty="0">
                        <a:solidFill>
                          <a:schemeClr val="bg2"/>
                        </a:solidFill>
                        <a:latin typeface="Capital Group Sans" panose="02000503000000020004" pitchFamily="2" charset="0"/>
                        <a:ea typeface="Capital Group Sans" charset="0"/>
                        <a:cs typeface="Capital Group Sans" charset="0"/>
                      </a:endParaRPr>
                    </a:p>
                  </a:txBody>
                  <a:tcPr marT="228600" marB="9144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chemeClr val="bg2"/>
                          </a:solidFill>
                          <a:effectLst/>
                          <a:uLnTx/>
                          <a:uFillTx/>
                          <a:latin typeface="Capital Group Sans" panose="02000503000000020004" pitchFamily="2" charset="0"/>
                          <a:ea typeface="Capital Group Sans" charset="0"/>
                          <a:cs typeface="Capital Group Sans" charset="0"/>
                          <a:sym typeface="Capital Group Sans"/>
                        </a:rPr>
                        <a:t>Expense ratio</a:t>
                      </a:r>
                      <a:endParaRPr lang="en-US" sz="1400" b="1" i="0" dirty="0">
                        <a:solidFill>
                          <a:schemeClr val="bg2"/>
                        </a:solidFill>
                        <a:latin typeface="Capital Group Sans" panose="02000503000000020004" pitchFamily="2" charset="0"/>
                        <a:ea typeface="Capital Group Sans" charset="0"/>
                        <a:cs typeface="Capital Group Sans" charset="0"/>
                      </a:endParaRPr>
                    </a:p>
                  </a:txBody>
                  <a:tcPr marT="228600" marB="9144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0">
                <a:tc>
                  <a:txBody>
                    <a:bodyPr/>
                    <a:lstStyle/>
                    <a:p>
                      <a:pPr marL="0" marR="0" indent="0" algn="l"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New Perspective Fund</a:t>
                      </a:r>
                      <a:endParaRPr lang="en-US" sz="1400" b="1" i="0" dirty="0">
                        <a:latin typeface="Capital Group Sans" panose="02000503000000020004" pitchFamily="2" charset="0"/>
                        <a:ea typeface="Capital Group Sans" charset="0"/>
                        <a:cs typeface="Capital Group Sans" charset="0"/>
                      </a:endParaRPr>
                    </a:p>
                  </a:txBody>
                  <a:tcPr marL="0"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17.35%</a:t>
                      </a:r>
                      <a:endParaRPr lang="en-US" sz="1400" b="1" i="0" dirty="0">
                        <a:latin typeface="Capital Group Sans" panose="02000503000000020004" pitchFamily="2" charset="0"/>
                        <a:ea typeface="Capital Group Sans" charset="0"/>
                        <a:cs typeface="Capital Group Sans" charset="0"/>
                      </a:endParaRP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7.61%</a:t>
                      </a:r>
                      <a:endParaRPr lang="en-US" sz="1400" b="1" i="0" dirty="0">
                        <a:latin typeface="Capital Group Sans" panose="02000503000000020004" pitchFamily="2" charset="0"/>
                        <a:ea typeface="Capital Group Sans" charset="0"/>
                        <a:cs typeface="Capital Group Sans" charset="0"/>
                      </a:endParaRPr>
                    </a:p>
                  </a:txBody>
                  <a:tcPr marL="182880"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12.60%</a:t>
                      </a:r>
                      <a:endParaRPr lang="en-US" sz="1400" b="1" i="0" dirty="0">
                        <a:latin typeface="Capital Group Sans" panose="02000503000000020004" pitchFamily="2" charset="0"/>
                        <a:ea typeface="Capital Group Sans" charset="0"/>
                        <a:cs typeface="Capital Group Sans" charset="0"/>
                      </a:endParaRP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228600" rtl="0" eaLnBrk="1" fontAlgn="auto" latinLnBrk="0" hangingPunct="1">
                        <a:lnSpc>
                          <a:spcPct val="100000"/>
                        </a:lnSpc>
                        <a:spcBef>
                          <a:spcPct val="0"/>
                        </a:spcBef>
                        <a:spcAft>
                          <a:spcPct val="45000"/>
                        </a:spcAft>
                        <a:buClrTx/>
                        <a:buSzTx/>
                        <a:buFontTx/>
                        <a:buNone/>
                        <a:tabLst>
                          <a:tab pos="3255963" algn="dec"/>
                          <a:tab pos="4511675" algn="dec"/>
                          <a:tab pos="5715000" algn="dec"/>
                          <a:tab pos="7140575" algn="dec"/>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0.50%</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0">
                <a:tc>
                  <a:txBody>
                    <a:bodyPr/>
                    <a:lstStyle/>
                    <a:p>
                      <a:pPr marL="0" marR="0" indent="0" algn="l"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The Investment Company of America</a:t>
                      </a:r>
                      <a:endParaRPr lang="en-US" sz="1400" b="1" i="0" dirty="0">
                        <a:latin typeface="Capital Group Sans" panose="02000503000000020004" pitchFamily="2" charset="0"/>
                        <a:ea typeface="Capital Group Sans" charset="0"/>
                        <a:cs typeface="Capital Group Sans" charset="0"/>
                      </a:endParaRPr>
                    </a:p>
                  </a:txBody>
                  <a:tcPr marL="0"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18.43</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12.92</a:t>
                      </a:r>
                      <a:endParaRPr lang="en-US" sz="1400" b="1" i="0" dirty="0">
                        <a:latin typeface="Capital Group Sans" panose="02000503000000020004" pitchFamily="2" charset="0"/>
                        <a:ea typeface="Capital Group Sans" charset="0"/>
                        <a:cs typeface="Capital Group Sans" charset="0"/>
                      </a:endParaRP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13.41</a:t>
                      </a:r>
                    </a:p>
                  </a:txBody>
                  <a:tcPr marL="73152"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228600" rtl="0" eaLnBrk="1" fontAlgn="auto" latinLnBrk="0" hangingPunct="1">
                        <a:lnSpc>
                          <a:spcPct val="100000"/>
                        </a:lnSpc>
                        <a:spcBef>
                          <a:spcPct val="0"/>
                        </a:spcBef>
                        <a:spcAft>
                          <a:spcPct val="45000"/>
                        </a:spcAft>
                        <a:buClrTx/>
                        <a:buSzTx/>
                        <a:buFontTx/>
                        <a:buNone/>
                        <a:tabLst>
                          <a:tab pos="3255963" algn="dec"/>
                          <a:tab pos="4511675" algn="dec"/>
                          <a:tab pos="5715000" algn="dec"/>
                          <a:tab pos="7140575" algn="dec"/>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0.36</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4486513"/>
                  </a:ext>
                </a:extLst>
              </a:tr>
              <a:tr h="0">
                <a:tc>
                  <a:txBody>
                    <a:bodyPr/>
                    <a:lstStyle/>
                    <a:p>
                      <a:pPr marL="0" marR="0" indent="0" algn="l"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The Bond Fund of America</a:t>
                      </a:r>
                      <a:endParaRPr lang="en-US" sz="1400" b="1" i="0" dirty="0">
                        <a:latin typeface="Capital Group Sans" panose="02000503000000020004" pitchFamily="2" charset="0"/>
                        <a:ea typeface="Capital Group Sans" charset="0"/>
                        <a:cs typeface="Capital Group Sans" charset="0"/>
                      </a:endParaRPr>
                    </a:p>
                  </a:txBody>
                  <a:tcPr marL="0"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4.27</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0.44</a:t>
                      </a:r>
                    </a:p>
                  </a:txBody>
                  <a:tcPr marL="128016"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228600" eaLnBrk="1" fontAlgn="auto" latinLnBrk="0" hangingPunct="1">
                        <a:lnSpc>
                          <a:spcPct val="110000"/>
                        </a:lnSpc>
                        <a:spcBef>
                          <a:spcPts val="600"/>
                        </a:spcBef>
                        <a:spcAft>
                          <a:spcPts val="0"/>
                        </a:spcAft>
                        <a:buClrTx/>
                        <a:buSzTx/>
                        <a:buFontTx/>
                        <a:buNone/>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          2.13</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228600" rtl="0" eaLnBrk="1" fontAlgn="auto" latinLnBrk="0" hangingPunct="1">
                        <a:lnSpc>
                          <a:spcPct val="100000"/>
                        </a:lnSpc>
                        <a:spcBef>
                          <a:spcPct val="0"/>
                        </a:spcBef>
                        <a:spcAft>
                          <a:spcPct val="45000"/>
                        </a:spcAft>
                        <a:buClrTx/>
                        <a:buSzTx/>
                        <a:buFontTx/>
                        <a:buNone/>
                        <a:tabLst>
                          <a:tab pos="3255963" algn="dec"/>
                          <a:tab pos="4511675" algn="dec"/>
                          <a:tab pos="5715000" algn="dec"/>
                          <a:tab pos="7140575" algn="dec"/>
                        </a:tabLst>
                        <a:defRPr/>
                      </a:pPr>
                      <a:r>
                        <a:rPr kumimoji="0" lang="en-US" altLang="en-US" sz="1400" b="1" i="0" u="none" strike="noStrike" kern="0" cap="none" spc="0" normalizeH="0" baseline="0" noProof="0" dirty="0">
                          <a:ln>
                            <a:noFill/>
                          </a:ln>
                          <a:solidFill>
                            <a:srgbClr val="000000"/>
                          </a:solidFill>
                          <a:effectLst/>
                          <a:uLnTx/>
                          <a:uFillTx/>
                          <a:latin typeface="Capital Group Sans" panose="02000503000000020004" pitchFamily="2" charset="0"/>
                          <a:ea typeface="Capital Group Sans" charset="0"/>
                          <a:cs typeface="Capital Group Sans" charset="0"/>
                          <a:sym typeface="Capital Group Sans"/>
                        </a:rPr>
                        <a:t>0.33</a:t>
                      </a:r>
                    </a:p>
                  </a:txBody>
                  <a:tcPr marT="91440" marB="2286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0746447"/>
                  </a:ext>
                </a:extLst>
              </a:tr>
            </a:tbl>
          </a:graphicData>
        </a:graphic>
      </p:graphicFrame>
      <p:sp>
        <p:nvSpPr>
          <p:cNvPr id="20" name="TextBox 19">
            <a:extLst>
              <a:ext uri="{FF2B5EF4-FFF2-40B4-BE49-F238E27FC236}">
                <a16:creationId xmlns:a16="http://schemas.microsoft.com/office/drawing/2014/main" id="{B9032EED-D9B9-4BD3-9A1D-3E13A1166D11}"/>
              </a:ext>
            </a:extLst>
          </p:cNvPr>
          <p:cNvSpPr txBox="1"/>
          <p:nvPr/>
        </p:nvSpPr>
        <p:spPr>
          <a:xfrm>
            <a:off x="571498" y="5063087"/>
            <a:ext cx="9375487" cy="553998"/>
          </a:xfrm>
          <a:prstGeom prst="rect">
            <a:avLst/>
          </a:prstGeom>
          <a:ln w="12700">
            <a:miter lim="400000"/>
          </a:ln>
        </p:spPr>
        <p:txBody>
          <a:bodyPr wrap="square" lIns="0" tIns="0" rIns="0" bIns="0" rtlCol="0">
            <a:spAutoFit/>
          </a:bodyPr>
          <a:lstStyle/>
          <a:p>
            <a:pPr algn="l"/>
            <a:r>
              <a:rPr lang="en-US" sz="1200" b="0" i="0" dirty="0">
                <a:solidFill>
                  <a:srgbClr val="222222"/>
                </a:solidFill>
                <a:effectLst/>
                <a:latin typeface="Capital Group Sans" panose="02000503000000020004" pitchFamily="2" charset="0"/>
              </a:rPr>
              <a:t>Class 529-F-2 shares were first offered on October 30, 2020. Class 529-F-2 share results prior to the date of first sale are hypothetical based on the results of the original share class of the fund without a sales charge, adjusted for typical estimated expenses. Refer to </a:t>
            </a:r>
            <a:r>
              <a:rPr lang="en-US" sz="1200" b="1" i="0" dirty="0">
                <a:solidFill>
                  <a:srgbClr val="222222"/>
                </a:solidFill>
                <a:effectLst/>
                <a:latin typeface="Capital Group Sans" panose="02000503000000020004" pitchFamily="2" charset="0"/>
                <a:hlinkClick r:id="rId3"/>
              </a:rPr>
              <a:t>capitalgroup.com </a:t>
            </a:r>
            <a:r>
              <a:rPr lang="en-US" sz="1200" b="0" i="0" dirty="0">
                <a:solidFill>
                  <a:srgbClr val="222222"/>
                </a:solidFill>
                <a:effectLst/>
                <a:latin typeface="Capital Group Sans" panose="02000503000000020004" pitchFamily="2" charset="0"/>
              </a:rPr>
              <a:t>for more information on specific expense adjustments and the actual dates of first sale.</a:t>
            </a:r>
            <a:endParaRPr lang="en-US" sz="1200" b="1" dirty="0">
              <a:latin typeface="Capital Group Sans" panose="02000503000000020004" pitchFamily="2" charset="0"/>
            </a:endParaRPr>
          </a:p>
        </p:txBody>
      </p:sp>
      <p:sp>
        <p:nvSpPr>
          <p:cNvPr id="3" name="TextBox 2">
            <a:extLst>
              <a:ext uri="{FF2B5EF4-FFF2-40B4-BE49-F238E27FC236}">
                <a16:creationId xmlns:a16="http://schemas.microsoft.com/office/drawing/2014/main" id="{44DAB7DE-82F0-95B9-2568-45889A8FD7D4}"/>
              </a:ext>
            </a:extLst>
          </p:cNvPr>
          <p:cNvSpPr txBox="1"/>
          <p:nvPr/>
        </p:nvSpPr>
        <p:spPr>
          <a:xfrm>
            <a:off x="571498" y="5729972"/>
            <a:ext cx="9270038" cy="738664"/>
          </a:xfrm>
          <a:prstGeom prst="rect">
            <a:avLst/>
          </a:prstGeom>
          <a:ln w="12700">
            <a:miter lim="400000"/>
          </a:ln>
        </p:spPr>
        <p:txBody>
          <a:bodyPr wrap="square" lIns="0" tIns="0" rIns="0" bIns="0" rtlCol="0">
            <a:spAutoFit/>
          </a:bodyPr>
          <a:lstStyle/>
          <a:p>
            <a:pPr algn="l"/>
            <a:r>
              <a:rPr lang="en-US" sz="1200" dirty="0">
                <a:latin typeface="Capital Group Sans" panose="02000503000000020004" pitchFamily="2" charset="0"/>
              </a:rPr>
              <a:t>Investment results assume all distributions are reinvested and reflect applicable fees and expenses. When applicable, results reflect fee waivers and/or expense reimbursements, without which they would have been lower. Please see </a:t>
            </a:r>
            <a:r>
              <a:rPr lang="en-US" sz="1200" b="1" dirty="0">
                <a:latin typeface="Capital Group Sans" panose="02000503000000020004" pitchFamily="2" charset="0"/>
                <a:hlinkClick r:id="rId3"/>
              </a:rPr>
              <a:t>capitalgroup.com </a:t>
            </a:r>
            <a:r>
              <a:rPr lang="en-US" sz="1200" dirty="0">
                <a:latin typeface="Capital Group Sans" panose="02000503000000020004" pitchFamily="2" charset="0"/>
              </a:rPr>
              <a:t>for more information. The expense ratios are as of each fund’s prospectus available at the time of publication.</a:t>
            </a:r>
          </a:p>
          <a:p>
            <a:pPr algn="l"/>
            <a:endParaRPr lang="en-US" sz="1200" b="1" dirty="0" err="1">
              <a:latin typeface="Capital Group Sans" panose="02000503000000020004" pitchFamily="2" charset="0"/>
            </a:endParaRPr>
          </a:p>
        </p:txBody>
      </p:sp>
    </p:spTree>
    <p:extLst>
      <p:ext uri="{BB962C8B-B14F-4D97-AF65-F5344CB8AC3E}">
        <p14:creationId xmlns:p14="http://schemas.microsoft.com/office/powerpoint/2010/main" val="359552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pPr>
              <a:lnSpc>
                <a:spcPct val="110000"/>
              </a:lnSpc>
              <a:spcBef>
                <a:spcPts val="1200"/>
              </a:spcBef>
            </a:pPr>
            <a:fld id="{86CB4B4D-7CA3-9044-876B-883B54F8677D}" type="slidenum">
              <a:rPr lang="en-US" smtClean="0"/>
              <a:pPr>
                <a:lnSpc>
                  <a:spcPct val="110000"/>
                </a:lnSpc>
                <a:spcBef>
                  <a:spcPts val="1200"/>
                </a:spcBef>
              </a:pPr>
              <a:t>3</a:t>
            </a:fld>
            <a:endParaRPr lang="en-US" dirty="0"/>
          </a:p>
        </p:txBody>
      </p:sp>
      <p:sp>
        <p:nvSpPr>
          <p:cNvPr id="22" name="Title 10">
            <a:extLst>
              <a:ext uri="{FF2B5EF4-FFF2-40B4-BE49-F238E27FC236}">
                <a16:creationId xmlns:a16="http://schemas.microsoft.com/office/drawing/2014/main" id="{04E50525-90CB-4AEA-BCB9-3E09F7C8AD6E}"/>
              </a:ext>
            </a:extLst>
          </p:cNvPr>
          <p:cNvSpPr>
            <a:spLocks noGrp="1"/>
          </p:cNvSpPr>
          <p:nvPr>
            <p:ph type="title"/>
          </p:nvPr>
        </p:nvSpPr>
        <p:spPr>
          <a:xfrm>
            <a:off x="571498" y="-56562"/>
            <a:ext cx="11048207" cy="822960"/>
          </a:xfrm>
        </p:spPr>
        <p:txBody>
          <a:bodyPr/>
          <a:lstStyle/>
          <a:p>
            <a:r>
              <a:rPr lang="en-US" b="1" dirty="0"/>
              <a:t>An investment in the future</a:t>
            </a:r>
          </a:p>
        </p:txBody>
      </p:sp>
      <p:sp>
        <p:nvSpPr>
          <p:cNvPr id="28" name="Text Placeholder 9">
            <a:extLst>
              <a:ext uri="{FF2B5EF4-FFF2-40B4-BE49-F238E27FC236}">
                <a16:creationId xmlns:a16="http://schemas.microsoft.com/office/drawing/2014/main" id="{5D665171-5EFB-4CFA-BF71-7E13485D653C}"/>
              </a:ext>
              <a:ext uri="{C183D7F6-B498-43B3-948B-1728B52AA6E4}">
                <adec:decorative xmlns:adec="http://schemas.microsoft.com/office/drawing/2017/decorative" val="0"/>
              </a:ext>
            </a:extLst>
          </p:cNvPr>
          <p:cNvSpPr txBox="1">
            <a:spLocks/>
          </p:cNvSpPr>
          <p:nvPr/>
        </p:nvSpPr>
        <p:spPr>
          <a:xfrm>
            <a:off x="571497" y="745099"/>
            <a:ext cx="11048941" cy="66751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1" i="0" u="none" strike="noStrike" cap="none" spc="0" baseline="0" smtClean="0">
                <a:ln>
                  <a:noFill/>
                </a:ln>
                <a:solidFill>
                  <a:schemeClr val="accent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r>
              <a:rPr lang="en-US" altLang="en-US" b="0" dirty="0">
                <a:solidFill>
                  <a:schemeClr val="tx1">
                    <a:lumMod val="75000"/>
                    <a:lumOff val="25000"/>
                  </a:schemeClr>
                </a:solidFill>
                <a:latin typeface="Capital Group Sans" panose="02000503000000020004" pitchFamily="2" charset="0"/>
                <a:ea typeface="Capital Group Sans" charset="0"/>
                <a:cs typeface="Capital Group Sans" charset="0"/>
              </a:rPr>
              <a:t>Estimated college costs</a:t>
            </a:r>
          </a:p>
          <a:p>
            <a:endParaRPr lang="en-US" b="0" dirty="0">
              <a:latin typeface="Capital Group Sans" panose="02000503000000020004" pitchFamily="2" charset="0"/>
            </a:endParaRPr>
          </a:p>
        </p:txBody>
      </p:sp>
      <p:grpSp>
        <p:nvGrpSpPr>
          <p:cNvPr id="7" name="Group 6" descr="Bar chart comparing estimated college costs for the years 2026 2043. For 2-year in-state public school, the estimated costs are $45,915 for 2026 and $105,238 for 2043. For 4-year in-state public school, the estimates are $96,536 for 2026 and $221,263 for 2043. For 4-year out-of-state public school, the estimates are $129,967 for 2026 and $297,887 for 2043. For a private university, the estimates are $200,965 for 2026 and $460,616 for 2043. And for an Ivy League university, the estimates are $397,468 for 2026 and $911,004 for 2043. ">
            <a:extLst>
              <a:ext uri="{FF2B5EF4-FFF2-40B4-BE49-F238E27FC236}">
                <a16:creationId xmlns:a16="http://schemas.microsoft.com/office/drawing/2014/main" id="{754A333A-EE4E-36DE-8B47-8201D5B76DC1}"/>
              </a:ext>
            </a:extLst>
          </p:cNvPr>
          <p:cNvGrpSpPr/>
          <p:nvPr/>
        </p:nvGrpSpPr>
        <p:grpSpPr>
          <a:xfrm>
            <a:off x="818606" y="1463177"/>
            <a:ext cx="10413500" cy="3883249"/>
            <a:chOff x="818606" y="1463177"/>
            <a:chExt cx="10413500" cy="3883249"/>
          </a:xfrm>
        </p:grpSpPr>
        <p:grpSp>
          <p:nvGrpSpPr>
            <p:cNvPr id="2" name="Group 1">
              <a:extLst>
                <a:ext uri="{FF2B5EF4-FFF2-40B4-BE49-F238E27FC236}">
                  <a16:creationId xmlns:a16="http://schemas.microsoft.com/office/drawing/2014/main" id="{82DEFF6F-E802-4998-E961-0378A57C92AC}"/>
                </a:ext>
              </a:extLst>
            </p:cNvPr>
            <p:cNvGrpSpPr/>
            <p:nvPr/>
          </p:nvGrpSpPr>
          <p:grpSpPr>
            <a:xfrm>
              <a:off x="818606" y="1463177"/>
              <a:ext cx="10413500" cy="3883249"/>
              <a:chOff x="818606" y="1165997"/>
              <a:chExt cx="10413500" cy="3883249"/>
            </a:xfrm>
          </p:grpSpPr>
          <p:graphicFrame>
            <p:nvGraphicFramePr>
              <p:cNvPr id="3" name="Chart 2">
                <a:extLst>
                  <a:ext uri="{FF2B5EF4-FFF2-40B4-BE49-F238E27FC236}">
                    <a16:creationId xmlns:a16="http://schemas.microsoft.com/office/drawing/2014/main" id="{B0B14773-CA41-AFE9-2295-9ABB818495AA}"/>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778970377"/>
                  </p:ext>
                </p:extLst>
              </p:nvPr>
            </p:nvGraphicFramePr>
            <p:xfrm>
              <a:off x="818606" y="1259661"/>
              <a:ext cx="10413500" cy="3789585"/>
            </p:xfrm>
            <a:graphic>
              <a:graphicData uri="http://schemas.openxmlformats.org/drawingml/2006/chart">
                <c:chart xmlns:c="http://schemas.openxmlformats.org/drawingml/2006/chart" xmlns:r="http://schemas.openxmlformats.org/officeDocument/2006/relationships" r:id="rId3"/>
              </a:graphicData>
            </a:graphic>
          </p:graphicFrame>
          <p:sp>
            <p:nvSpPr>
              <p:cNvPr id="5" name="Oval 4">
                <a:extLst>
                  <a:ext uri="{FF2B5EF4-FFF2-40B4-BE49-F238E27FC236}">
                    <a16:creationId xmlns:a16="http://schemas.microsoft.com/office/drawing/2014/main" id="{6A62D22A-D2A7-4273-7C37-B54B1B6367A3}"/>
                  </a:ext>
                  <a:ext uri="{C183D7F6-B498-43B3-948B-1728B52AA6E4}">
                    <adec:decorative xmlns:adec="http://schemas.microsoft.com/office/drawing/2017/decorative" val="1"/>
                  </a:ext>
                </a:extLst>
              </p:cNvPr>
              <p:cNvSpPr>
                <a:spLocks noChangeAspect="1"/>
              </p:cNvSpPr>
              <p:nvPr/>
            </p:nvSpPr>
            <p:spPr>
              <a:xfrm>
                <a:off x="1551489" y="4008571"/>
                <a:ext cx="137160" cy="137160"/>
              </a:xfrm>
              <a:prstGeom prst="ellipse">
                <a:avLst/>
              </a:prstGeom>
              <a:solidFill>
                <a:schemeClr val="accent1"/>
              </a:solidFill>
              <a:ln w="21648" cap="flat">
                <a:noFill/>
                <a:prstDash val="solid"/>
                <a:miter/>
              </a:ln>
            </p:spPr>
            <p:txBody>
              <a:bodyPr/>
              <a:lstStyle/>
              <a:p>
                <a:endParaRPr lang="en-US" dirty="0">
                  <a:latin typeface="Capital Group Sans" panose="02000503000000020004" pitchFamily="2" charset="0"/>
                </a:endParaRPr>
              </a:p>
            </p:txBody>
          </p:sp>
          <p:sp>
            <p:nvSpPr>
              <p:cNvPr id="6" name="Rectangle 5">
                <a:extLst>
                  <a:ext uri="{FF2B5EF4-FFF2-40B4-BE49-F238E27FC236}">
                    <a16:creationId xmlns:a16="http://schemas.microsoft.com/office/drawing/2014/main" id="{10EC1E44-4250-34C0-D10F-5C36EDF8D02E}"/>
                  </a:ext>
                  <a:ext uri="{C183D7F6-B498-43B3-948B-1728B52AA6E4}">
                    <adec:decorative xmlns:adec="http://schemas.microsoft.com/office/drawing/2017/decorative" val="1"/>
                  </a:ext>
                </a:extLst>
              </p:cNvPr>
              <p:cNvSpPr>
                <a:spLocks noChangeAspect="1"/>
              </p:cNvSpPr>
              <p:nvPr/>
            </p:nvSpPr>
            <p:spPr>
              <a:xfrm>
                <a:off x="2462701" y="3805894"/>
                <a:ext cx="137160" cy="137160"/>
              </a:xfrm>
              <a:prstGeom prst="rect">
                <a:avLst/>
              </a:prstGeom>
              <a:solidFill>
                <a:schemeClr val="tx2"/>
              </a:solidFill>
              <a:ln w="21648" cap="flat">
                <a:noFill/>
                <a:prstDash val="solid"/>
                <a:miter/>
              </a:ln>
            </p:spPr>
            <p:txBody>
              <a:bodyPr/>
              <a:lstStyle/>
              <a:p>
                <a:endParaRPr lang="en-US" dirty="0">
                  <a:latin typeface="Capital Group Sans" panose="02000503000000020004" pitchFamily="2" charset="0"/>
                </a:endParaRPr>
              </a:p>
            </p:txBody>
          </p:sp>
          <p:sp>
            <p:nvSpPr>
              <p:cNvPr id="8" name="Oval 7">
                <a:extLst>
                  <a:ext uri="{FF2B5EF4-FFF2-40B4-BE49-F238E27FC236}">
                    <a16:creationId xmlns:a16="http://schemas.microsoft.com/office/drawing/2014/main" id="{BFDD4623-58B3-1752-826E-96B2CA4ADE8B}"/>
                  </a:ext>
                  <a:ext uri="{C183D7F6-B498-43B3-948B-1728B52AA6E4}">
                    <adec:decorative xmlns:adec="http://schemas.microsoft.com/office/drawing/2017/decorative" val="1"/>
                  </a:ext>
                </a:extLst>
              </p:cNvPr>
              <p:cNvSpPr>
                <a:spLocks noChangeAspect="1"/>
              </p:cNvSpPr>
              <p:nvPr/>
            </p:nvSpPr>
            <p:spPr>
              <a:xfrm>
                <a:off x="3603161" y="3834472"/>
                <a:ext cx="137160" cy="137160"/>
              </a:xfrm>
              <a:prstGeom prst="ellipse">
                <a:avLst/>
              </a:prstGeom>
              <a:solidFill>
                <a:schemeClr val="accent1"/>
              </a:solidFill>
              <a:ln w="21648" cap="flat">
                <a:noFill/>
                <a:prstDash val="solid"/>
                <a:miter/>
              </a:ln>
            </p:spPr>
            <p:txBody>
              <a:bodyPr/>
              <a:lstStyle/>
              <a:p>
                <a:endParaRPr lang="en-US" dirty="0">
                  <a:latin typeface="Capital Group Sans" panose="02000503000000020004" pitchFamily="2" charset="0"/>
                </a:endParaRPr>
              </a:p>
            </p:txBody>
          </p:sp>
          <p:sp>
            <p:nvSpPr>
              <p:cNvPr id="9" name="Rectangle 8">
                <a:extLst>
                  <a:ext uri="{FF2B5EF4-FFF2-40B4-BE49-F238E27FC236}">
                    <a16:creationId xmlns:a16="http://schemas.microsoft.com/office/drawing/2014/main" id="{A9042140-2A95-1856-3560-EC6CD9DD660D}"/>
                  </a:ext>
                  <a:ext uri="{C183D7F6-B498-43B3-948B-1728B52AA6E4}">
                    <adec:decorative xmlns:adec="http://schemas.microsoft.com/office/drawing/2017/decorative" val="1"/>
                  </a:ext>
                </a:extLst>
              </p:cNvPr>
              <p:cNvSpPr>
                <a:spLocks noChangeAspect="1"/>
              </p:cNvSpPr>
              <p:nvPr/>
            </p:nvSpPr>
            <p:spPr>
              <a:xfrm>
                <a:off x="4513180" y="3426399"/>
                <a:ext cx="137160" cy="137160"/>
              </a:xfrm>
              <a:prstGeom prst="rect">
                <a:avLst/>
              </a:prstGeom>
              <a:solidFill>
                <a:schemeClr val="tx2"/>
              </a:solidFill>
              <a:ln w="21648" cap="flat">
                <a:noFill/>
                <a:prstDash val="solid"/>
                <a:miter/>
              </a:ln>
            </p:spPr>
            <p:txBody>
              <a:bodyPr/>
              <a:lstStyle/>
              <a:p>
                <a:endParaRPr lang="en-US" dirty="0">
                  <a:latin typeface="Capital Group Sans" panose="02000503000000020004" pitchFamily="2" charset="0"/>
                </a:endParaRPr>
              </a:p>
            </p:txBody>
          </p:sp>
          <p:sp>
            <p:nvSpPr>
              <p:cNvPr id="10" name="Oval 9">
                <a:extLst>
                  <a:ext uri="{FF2B5EF4-FFF2-40B4-BE49-F238E27FC236}">
                    <a16:creationId xmlns:a16="http://schemas.microsoft.com/office/drawing/2014/main" id="{CD0DE217-2287-6DB8-82D5-66E45471C85E}"/>
                  </a:ext>
                  <a:ext uri="{C183D7F6-B498-43B3-948B-1728B52AA6E4}">
                    <adec:decorative xmlns:adec="http://schemas.microsoft.com/office/drawing/2017/decorative" val="1"/>
                  </a:ext>
                </a:extLst>
              </p:cNvPr>
              <p:cNvSpPr>
                <a:spLocks noChangeAspect="1"/>
              </p:cNvSpPr>
              <p:nvPr/>
            </p:nvSpPr>
            <p:spPr>
              <a:xfrm>
                <a:off x="5648002" y="3723482"/>
                <a:ext cx="137160" cy="137160"/>
              </a:xfrm>
              <a:prstGeom prst="ellipse">
                <a:avLst/>
              </a:prstGeom>
              <a:solidFill>
                <a:schemeClr val="accent1"/>
              </a:solidFill>
              <a:ln w="21648" cap="flat">
                <a:noFill/>
                <a:prstDash val="solid"/>
                <a:miter/>
              </a:ln>
            </p:spPr>
            <p:txBody>
              <a:bodyPr/>
              <a:lstStyle/>
              <a:p>
                <a:endParaRPr lang="en-US" dirty="0">
                  <a:latin typeface="Capital Group Sans" panose="02000503000000020004" pitchFamily="2" charset="0"/>
                </a:endParaRPr>
              </a:p>
            </p:txBody>
          </p:sp>
          <p:sp>
            <p:nvSpPr>
              <p:cNvPr id="11" name="Rectangle 10">
                <a:extLst>
                  <a:ext uri="{FF2B5EF4-FFF2-40B4-BE49-F238E27FC236}">
                    <a16:creationId xmlns:a16="http://schemas.microsoft.com/office/drawing/2014/main" id="{F0893299-96C2-B532-A005-72B1AC69E391}"/>
                  </a:ext>
                  <a:ext uri="{C183D7F6-B498-43B3-948B-1728B52AA6E4}">
                    <adec:decorative xmlns:adec="http://schemas.microsoft.com/office/drawing/2017/decorative" val="1"/>
                  </a:ext>
                </a:extLst>
              </p:cNvPr>
              <p:cNvSpPr>
                <a:spLocks noChangeAspect="1"/>
              </p:cNvSpPr>
              <p:nvPr/>
            </p:nvSpPr>
            <p:spPr>
              <a:xfrm>
                <a:off x="6542619" y="3177302"/>
                <a:ext cx="137160" cy="137160"/>
              </a:xfrm>
              <a:prstGeom prst="rect">
                <a:avLst/>
              </a:prstGeom>
              <a:solidFill>
                <a:schemeClr val="tx2"/>
              </a:solidFill>
              <a:ln w="21648" cap="flat">
                <a:noFill/>
                <a:prstDash val="solid"/>
                <a:miter/>
              </a:ln>
            </p:spPr>
            <p:txBody>
              <a:bodyPr/>
              <a:lstStyle/>
              <a:p>
                <a:endParaRPr lang="en-US" dirty="0">
                  <a:latin typeface="Capital Group Sans" panose="02000503000000020004" pitchFamily="2" charset="0"/>
                </a:endParaRPr>
              </a:p>
            </p:txBody>
          </p:sp>
          <p:sp>
            <p:nvSpPr>
              <p:cNvPr id="12" name="Oval 11">
                <a:extLst>
                  <a:ext uri="{FF2B5EF4-FFF2-40B4-BE49-F238E27FC236}">
                    <a16:creationId xmlns:a16="http://schemas.microsoft.com/office/drawing/2014/main" id="{FA6333D7-418C-F913-79BF-6099913EB062}"/>
                  </a:ext>
                  <a:ext uri="{C183D7F6-B498-43B3-948B-1728B52AA6E4}">
                    <adec:decorative xmlns:adec="http://schemas.microsoft.com/office/drawing/2017/decorative" val="1"/>
                  </a:ext>
                </a:extLst>
              </p:cNvPr>
              <p:cNvSpPr>
                <a:spLocks noChangeAspect="1"/>
              </p:cNvSpPr>
              <p:nvPr/>
            </p:nvSpPr>
            <p:spPr>
              <a:xfrm>
                <a:off x="7657829" y="3493694"/>
                <a:ext cx="137160" cy="137160"/>
              </a:xfrm>
              <a:prstGeom prst="ellipse">
                <a:avLst/>
              </a:prstGeom>
              <a:solidFill>
                <a:schemeClr val="accent1"/>
              </a:solidFill>
              <a:ln w="21648" cap="flat">
                <a:noFill/>
                <a:prstDash val="solid"/>
                <a:miter/>
              </a:ln>
            </p:spPr>
            <p:txBody>
              <a:bodyPr/>
              <a:lstStyle/>
              <a:p>
                <a:endParaRPr lang="en-US" dirty="0">
                  <a:latin typeface="Capital Group Sans" panose="02000503000000020004" pitchFamily="2" charset="0"/>
                </a:endParaRPr>
              </a:p>
            </p:txBody>
          </p:sp>
          <p:sp>
            <p:nvSpPr>
              <p:cNvPr id="13" name="Rectangle 12">
                <a:extLst>
                  <a:ext uri="{FF2B5EF4-FFF2-40B4-BE49-F238E27FC236}">
                    <a16:creationId xmlns:a16="http://schemas.microsoft.com/office/drawing/2014/main" id="{F8CA9928-497E-5808-47F0-DB21063EB398}"/>
                  </a:ext>
                  <a:ext uri="{C183D7F6-B498-43B3-948B-1728B52AA6E4}">
                    <adec:decorative xmlns:adec="http://schemas.microsoft.com/office/drawing/2017/decorative" val="1"/>
                  </a:ext>
                </a:extLst>
              </p:cNvPr>
              <p:cNvSpPr>
                <a:spLocks noChangeAspect="1"/>
              </p:cNvSpPr>
              <p:nvPr/>
            </p:nvSpPr>
            <p:spPr>
              <a:xfrm>
                <a:off x="8527630" y="2643714"/>
                <a:ext cx="137160" cy="137160"/>
              </a:xfrm>
              <a:prstGeom prst="rect">
                <a:avLst/>
              </a:prstGeom>
              <a:solidFill>
                <a:schemeClr val="tx2"/>
              </a:solidFill>
              <a:ln w="21648" cap="flat">
                <a:noFill/>
                <a:prstDash val="solid"/>
                <a:miter/>
              </a:ln>
            </p:spPr>
            <p:txBody>
              <a:bodyPr/>
              <a:lstStyle/>
              <a:p>
                <a:endParaRPr lang="en-US" dirty="0">
                  <a:latin typeface="Capital Group Sans" panose="02000503000000020004" pitchFamily="2" charset="0"/>
                </a:endParaRPr>
              </a:p>
            </p:txBody>
          </p:sp>
          <p:sp>
            <p:nvSpPr>
              <p:cNvPr id="14" name="Oval 13">
                <a:extLst>
                  <a:ext uri="{FF2B5EF4-FFF2-40B4-BE49-F238E27FC236}">
                    <a16:creationId xmlns:a16="http://schemas.microsoft.com/office/drawing/2014/main" id="{0B394910-59FF-3008-33E9-8EAD4F2E9115}"/>
                  </a:ext>
                  <a:ext uri="{C183D7F6-B498-43B3-948B-1728B52AA6E4}">
                    <adec:decorative xmlns:adec="http://schemas.microsoft.com/office/drawing/2017/decorative" val="1"/>
                  </a:ext>
                </a:extLst>
              </p:cNvPr>
              <p:cNvSpPr>
                <a:spLocks noChangeAspect="1"/>
              </p:cNvSpPr>
              <p:nvPr/>
            </p:nvSpPr>
            <p:spPr>
              <a:xfrm>
                <a:off x="9644388" y="2849609"/>
                <a:ext cx="137160" cy="137160"/>
              </a:xfrm>
              <a:prstGeom prst="ellipse">
                <a:avLst/>
              </a:prstGeom>
              <a:solidFill>
                <a:schemeClr val="accent1"/>
              </a:solidFill>
              <a:ln w="21648" cap="flat">
                <a:noFill/>
                <a:prstDash val="solid"/>
                <a:miter/>
              </a:ln>
            </p:spPr>
            <p:txBody>
              <a:bodyPr/>
              <a:lstStyle/>
              <a:p>
                <a:endParaRPr lang="en-US" dirty="0">
                  <a:latin typeface="Capital Group Sans" panose="02000503000000020004" pitchFamily="2" charset="0"/>
                </a:endParaRPr>
              </a:p>
            </p:txBody>
          </p:sp>
          <p:sp>
            <p:nvSpPr>
              <p:cNvPr id="15" name="Rectangle 14">
                <a:extLst>
                  <a:ext uri="{FF2B5EF4-FFF2-40B4-BE49-F238E27FC236}">
                    <a16:creationId xmlns:a16="http://schemas.microsoft.com/office/drawing/2014/main" id="{5DA189F6-0FAB-3A68-1A90-E72779662423}"/>
                  </a:ext>
                  <a:ext uri="{C183D7F6-B498-43B3-948B-1728B52AA6E4}">
                    <adec:decorative xmlns:adec="http://schemas.microsoft.com/office/drawing/2017/decorative" val="1"/>
                  </a:ext>
                </a:extLst>
              </p:cNvPr>
              <p:cNvSpPr>
                <a:spLocks noChangeAspect="1"/>
              </p:cNvSpPr>
              <p:nvPr/>
            </p:nvSpPr>
            <p:spPr>
              <a:xfrm>
                <a:off x="10551587" y="1165997"/>
                <a:ext cx="137160" cy="137160"/>
              </a:xfrm>
              <a:prstGeom prst="rect">
                <a:avLst/>
              </a:prstGeom>
              <a:solidFill>
                <a:schemeClr val="tx2"/>
              </a:solidFill>
              <a:ln w="21648" cap="flat">
                <a:noFill/>
                <a:prstDash val="solid"/>
                <a:miter/>
              </a:ln>
            </p:spPr>
            <p:txBody>
              <a:bodyPr/>
              <a:lstStyle/>
              <a:p>
                <a:endParaRPr lang="en-US" dirty="0">
                  <a:latin typeface="Capital Group Sans" panose="02000503000000020004" pitchFamily="2" charset="0"/>
                </a:endParaRPr>
              </a:p>
            </p:txBody>
          </p:sp>
        </p:grpSp>
        <p:grpSp>
          <p:nvGrpSpPr>
            <p:cNvPr id="16" name="Group 15">
              <a:extLst>
                <a:ext uri="{FF2B5EF4-FFF2-40B4-BE49-F238E27FC236}">
                  <a16:creationId xmlns:a16="http://schemas.microsoft.com/office/drawing/2014/main" id="{B8AE2BCD-9A07-9785-F195-2FB4F13FA3CC}"/>
                </a:ext>
                <a:ext uri="{C183D7F6-B498-43B3-948B-1728B52AA6E4}">
                  <adec:decorative xmlns:adec="http://schemas.microsoft.com/office/drawing/2017/decorative" val="1"/>
                </a:ext>
              </a:extLst>
            </p:cNvPr>
            <p:cNvGrpSpPr/>
            <p:nvPr/>
          </p:nvGrpSpPr>
          <p:grpSpPr>
            <a:xfrm>
              <a:off x="1155172" y="1481918"/>
              <a:ext cx="1402513" cy="157735"/>
              <a:chOff x="1155172" y="1481918"/>
              <a:chExt cx="1402513" cy="157735"/>
            </a:xfrm>
          </p:grpSpPr>
          <p:sp>
            <p:nvSpPr>
              <p:cNvPr id="17" name="TextBox 16">
                <a:extLst>
                  <a:ext uri="{FF2B5EF4-FFF2-40B4-BE49-F238E27FC236}">
                    <a16:creationId xmlns:a16="http://schemas.microsoft.com/office/drawing/2014/main" id="{4C48F77C-4ECC-AD24-00B3-DAFF199DEE6F}"/>
                  </a:ext>
                </a:extLst>
              </p:cNvPr>
              <p:cNvSpPr txBox="1"/>
              <p:nvPr/>
            </p:nvSpPr>
            <p:spPr>
              <a:xfrm>
                <a:off x="1397314" y="1481918"/>
                <a:ext cx="339837" cy="157735"/>
              </a:xfrm>
              <a:prstGeom prst="rect">
                <a:avLst/>
              </a:prstGeom>
              <a:noFill/>
              <a:ln w="12700">
                <a:miter lim="400000"/>
              </a:ln>
            </p:spPr>
            <p:txBody>
              <a:bodyPr wrap="none" lIns="0" tIns="0" rIns="0" bIns="0" rtlCol="0">
                <a:spAutoFit/>
              </a:bodyPr>
              <a:lstStyle/>
              <a:p>
                <a:pPr algn="l"/>
                <a:r>
                  <a:rPr lang="en-US" sz="1025" spc="0" baseline="0" dirty="0" err="1">
                    <a:ln/>
                    <a:solidFill>
                      <a:srgbClr val="231F20"/>
                    </a:solidFill>
                    <a:latin typeface="Capital Group Sans" panose="02000503000000020004" pitchFamily="2" charset="0"/>
                    <a:cs typeface="Capital Group Sans"/>
                    <a:sym typeface="Capital Group Sans"/>
                    <a:rtl val="0"/>
                  </a:rPr>
                  <a:t>2026</a:t>
                </a:r>
              </a:p>
            </p:txBody>
          </p:sp>
          <p:sp>
            <p:nvSpPr>
              <p:cNvPr id="18" name="Oval 17">
                <a:extLst>
                  <a:ext uri="{FF2B5EF4-FFF2-40B4-BE49-F238E27FC236}">
                    <a16:creationId xmlns:a16="http://schemas.microsoft.com/office/drawing/2014/main" id="{7F9AFA63-09BC-7D86-9DEA-DF3B05723336}"/>
                  </a:ext>
                </a:extLst>
              </p:cNvPr>
              <p:cNvSpPr>
                <a:spLocks noChangeAspect="1"/>
              </p:cNvSpPr>
              <p:nvPr/>
            </p:nvSpPr>
            <p:spPr>
              <a:xfrm>
                <a:off x="1155172" y="1492205"/>
                <a:ext cx="137160" cy="137160"/>
              </a:xfrm>
              <a:prstGeom prst="ellipse">
                <a:avLst/>
              </a:prstGeom>
              <a:solidFill>
                <a:schemeClr val="accent1"/>
              </a:solidFill>
              <a:ln w="21648" cap="flat">
                <a:noFill/>
                <a:prstDash val="solid"/>
                <a:miter/>
              </a:ln>
            </p:spPr>
            <p:txBody>
              <a:bodyPr/>
              <a:lstStyle/>
              <a:p>
                <a:endParaRPr lang="en-US" dirty="0">
                  <a:latin typeface="Capital Group Sans" panose="02000503000000020004" pitchFamily="2" charset="0"/>
                </a:endParaRPr>
              </a:p>
            </p:txBody>
          </p:sp>
          <p:sp>
            <p:nvSpPr>
              <p:cNvPr id="19" name="TextBox 18">
                <a:extLst>
                  <a:ext uri="{FF2B5EF4-FFF2-40B4-BE49-F238E27FC236}">
                    <a16:creationId xmlns:a16="http://schemas.microsoft.com/office/drawing/2014/main" id="{D5D9E313-02CC-15C2-5AFC-98E75220A28B}"/>
                  </a:ext>
                </a:extLst>
              </p:cNvPr>
              <p:cNvSpPr txBox="1"/>
              <p:nvPr/>
            </p:nvSpPr>
            <p:spPr>
              <a:xfrm>
                <a:off x="2217848" y="1481918"/>
                <a:ext cx="339837" cy="157735"/>
              </a:xfrm>
              <a:prstGeom prst="rect">
                <a:avLst/>
              </a:prstGeom>
              <a:noFill/>
              <a:ln w="12700">
                <a:miter lim="400000"/>
              </a:ln>
            </p:spPr>
            <p:txBody>
              <a:bodyPr wrap="none" lIns="0" tIns="0" rIns="0" bIns="0" rtlCol="0">
                <a:spAutoFit/>
              </a:bodyPr>
              <a:lstStyle/>
              <a:p>
                <a:pPr algn="l"/>
                <a:r>
                  <a:rPr lang="en-US" sz="1025" spc="0" baseline="0" dirty="0" err="1">
                    <a:ln/>
                    <a:solidFill>
                      <a:srgbClr val="231F20"/>
                    </a:solidFill>
                    <a:latin typeface="Capital Group Sans" panose="02000503000000020004" pitchFamily="2" charset="0"/>
                    <a:cs typeface="Capital Group Sans"/>
                    <a:sym typeface="Capital Group Sans"/>
                    <a:rtl val="0"/>
                  </a:rPr>
                  <a:t>2043</a:t>
                </a:r>
              </a:p>
            </p:txBody>
          </p:sp>
          <p:sp>
            <p:nvSpPr>
              <p:cNvPr id="20" name="Rectangle 19">
                <a:extLst>
                  <a:ext uri="{FF2B5EF4-FFF2-40B4-BE49-F238E27FC236}">
                    <a16:creationId xmlns:a16="http://schemas.microsoft.com/office/drawing/2014/main" id="{526052CB-CDF8-260F-0D1E-FC2921010D3A}"/>
                  </a:ext>
                </a:extLst>
              </p:cNvPr>
              <p:cNvSpPr/>
              <p:nvPr/>
            </p:nvSpPr>
            <p:spPr>
              <a:xfrm>
                <a:off x="1975706" y="1492205"/>
                <a:ext cx="137160" cy="137160"/>
              </a:xfrm>
              <a:prstGeom prst="rect">
                <a:avLst/>
              </a:prstGeom>
              <a:solidFill>
                <a:schemeClr val="tx2"/>
              </a:solidFill>
              <a:ln w="21648" cap="flat">
                <a:noFill/>
                <a:prstDash val="solid"/>
                <a:miter/>
              </a:ln>
            </p:spPr>
            <p:txBody>
              <a:bodyPr/>
              <a:lstStyle/>
              <a:p>
                <a:endParaRPr lang="en-US" dirty="0">
                  <a:latin typeface="Capital Group Sans" panose="02000503000000020004" pitchFamily="2" charset="0"/>
                </a:endParaRPr>
              </a:p>
            </p:txBody>
          </p:sp>
        </p:grpSp>
      </p:grpSp>
      <p:sp>
        <p:nvSpPr>
          <p:cNvPr id="21" name="TextBox 20">
            <a:extLst>
              <a:ext uri="{FF2B5EF4-FFF2-40B4-BE49-F238E27FC236}">
                <a16:creationId xmlns:a16="http://schemas.microsoft.com/office/drawing/2014/main" id="{C38D39F3-7C87-A497-D7C2-6C0949CE8927}"/>
              </a:ext>
            </a:extLst>
          </p:cNvPr>
          <p:cNvSpPr txBox="1"/>
          <p:nvPr/>
        </p:nvSpPr>
        <p:spPr>
          <a:xfrm>
            <a:off x="571497" y="5508285"/>
            <a:ext cx="11048208" cy="1000274"/>
          </a:xfrm>
          <a:prstGeom prst="rect">
            <a:avLst/>
          </a:prstGeom>
          <a:ln w="12700">
            <a:miter lim="400000"/>
          </a:ln>
        </p:spPr>
        <p:txBody>
          <a:bodyPr wrap="square" lIns="0" tIns="0" rIns="0" bIns="0" rtlCol="0">
            <a:spAutoFit/>
          </a:bodyPr>
          <a:lstStyle/>
          <a:p>
            <a:pPr algn="l">
              <a:spcAft>
                <a:spcPts val="600"/>
              </a:spcAft>
            </a:pPr>
            <a:r>
              <a:rPr lang="en-US" sz="1000" dirty="0">
                <a:latin typeface="Capital Group Sans" panose="02000503000000020004" pitchFamily="2" charset="0"/>
              </a:rPr>
              <a:t>Source: Capital Group college savings calculator (</a:t>
            </a:r>
            <a:r>
              <a:rPr lang="en-US" sz="1000" dirty="0">
                <a:solidFill>
                  <a:srgbClr val="005C93"/>
                </a:solidFill>
                <a:latin typeface="Capital Group Sans" panose="02000503000000020004" pitchFamily="2" charset="0"/>
                <a:hlinkClick r:id="rId4">
                  <a:extLst>
                    <a:ext uri="{A12FA001-AC4F-418D-AE19-62706E023703}">
                      <ahyp:hlinkClr xmlns:ahyp="http://schemas.microsoft.com/office/drawing/2018/hyperlinkcolor" val="tx"/>
                    </a:ext>
                  </a:extLst>
                </a:hlinkClick>
              </a:rPr>
              <a:t>capitalgroup.com/individual/planning/tools/</a:t>
            </a:r>
            <a:r>
              <a:rPr lang="en-US" sz="1000" dirty="0" err="1">
                <a:solidFill>
                  <a:srgbClr val="005C93"/>
                </a:solidFill>
                <a:latin typeface="Capital Group Sans" panose="02000503000000020004" pitchFamily="2" charset="0"/>
                <a:hlinkClick r:id="rId4">
                  <a:extLst>
                    <a:ext uri="{A12FA001-AC4F-418D-AE19-62706E023703}">
                      <ahyp:hlinkClr xmlns:ahyp="http://schemas.microsoft.com/office/drawing/2018/hyperlinkcolor" val="tx"/>
                    </a:ext>
                  </a:extLst>
                </a:hlinkClick>
              </a:rPr>
              <a:t>ext</a:t>
            </a:r>
            <a:r>
              <a:rPr lang="en-US" sz="1000" dirty="0">
                <a:solidFill>
                  <a:schemeClr val="bg2"/>
                </a:solidFill>
                <a:latin typeface="Capital Group Sans" panose="02000503000000020004" pitchFamily="2" charset="0"/>
                <a:hlinkClick r:id="rId4">
                  <a:extLst>
                    <a:ext uri="{A12FA001-AC4F-418D-AE19-62706E023703}">
                      <ahyp:hlinkClr xmlns:ahyp="http://schemas.microsoft.com/office/drawing/2018/hyperlinkcolor" val="tx"/>
                    </a:ext>
                  </a:extLst>
                </a:hlinkClick>
              </a:rPr>
              <a:t>/college-savings-calculator</a:t>
            </a:r>
            <a:r>
              <a:rPr lang="en-US" sz="1000" dirty="0">
                <a:latin typeface="Capital Group Sans" panose="02000503000000020004" pitchFamily="2" charset="0"/>
              </a:rPr>
              <a:t>), based on national public averages (in-state and out-of-state), national private university averages and Ivy League university averages. Examples assume college cost inflation of 5% a year. Current estimated annual college cost figures are obtained from Peterson’s. The college costs may include tuition, room and board, and books and expenses as reported by Peterson’s. Copyright © 2026 Peterson’s, a Nelnet Company, and its licensees. All rights reserved.</a:t>
            </a:r>
          </a:p>
          <a:p>
            <a:pPr algn="l"/>
            <a:r>
              <a:rPr lang="en-US" sz="1000" dirty="0">
                <a:latin typeface="Capital Group Sans" panose="02000503000000020004" pitchFamily="2" charset="0"/>
              </a:rPr>
              <a:t>For illustrative purposes only.</a:t>
            </a:r>
          </a:p>
          <a:p>
            <a:pPr algn="l"/>
            <a:endParaRPr lang="en-US" sz="1000" dirty="0">
              <a:latin typeface="Capital Group Sans" panose="02000503000000020004" pitchFamily="2" charset="0"/>
            </a:endParaRPr>
          </a:p>
        </p:txBody>
      </p:sp>
    </p:spTree>
    <p:extLst>
      <p:ext uri="{BB962C8B-B14F-4D97-AF65-F5344CB8AC3E}">
        <p14:creationId xmlns:p14="http://schemas.microsoft.com/office/powerpoint/2010/main" val="1532564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Important information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US" smtClean="0"/>
              <a:pPr/>
              <a:t>30</a:t>
            </a:fld>
            <a:endParaRPr lang="en-US" dirty="0"/>
          </a:p>
        </p:txBody>
      </p:sp>
      <p:sp>
        <p:nvSpPr>
          <p:cNvPr id="5" name="TextBox 4"/>
          <p:cNvSpPr txBox="1"/>
          <p:nvPr/>
        </p:nvSpPr>
        <p:spPr>
          <a:xfrm>
            <a:off x="573742" y="1371600"/>
            <a:ext cx="10637597" cy="20261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spAutoFit/>
          </a:bodyPr>
          <a:lstStyle/>
          <a:p>
            <a:pPr algn="l" defTabSz="457200">
              <a:lnSpc>
                <a:spcPts val="2000"/>
              </a:lnSpc>
              <a:spcAft>
                <a:spcPts val="900"/>
              </a:spcAft>
            </a:pPr>
            <a:r>
              <a:rPr lang="en-US" sz="1600" b="1" dirty="0">
                <a:solidFill>
                  <a:schemeClr val="tx1">
                    <a:lumMod val="75000"/>
                    <a:lumOff val="25000"/>
                  </a:schemeClr>
                </a:solidFill>
                <a:latin typeface="Capital Group Sans" panose="02000503000000020004" pitchFamily="2" charset="0"/>
              </a:rPr>
              <a:t>Investors should carefully consider investment objectives, risks, charges and expenses. This and other important information is contained in the fund prospectus and summary prospectus and the </a:t>
            </a:r>
            <a:r>
              <a:rPr lang="en-US" sz="1600" b="1" dirty="0" err="1">
                <a:solidFill>
                  <a:schemeClr val="tx1">
                    <a:lumMod val="75000"/>
                    <a:lumOff val="25000"/>
                  </a:schemeClr>
                </a:solidFill>
                <a:latin typeface="Capital Group Sans" panose="02000503000000020004" pitchFamily="2" charset="0"/>
              </a:rPr>
              <a:t>CollegeAmerica</a:t>
            </a:r>
            <a:r>
              <a:rPr lang="en-US" sz="1600" b="1" dirty="0">
                <a:solidFill>
                  <a:schemeClr val="tx1">
                    <a:lumMod val="75000"/>
                    <a:lumOff val="25000"/>
                  </a:schemeClr>
                </a:solidFill>
                <a:latin typeface="Capital Group Sans" panose="02000503000000020004" pitchFamily="2" charset="0"/>
              </a:rPr>
              <a:t> Program Description, which can be obtained from a financial professional and should be read carefully before investing. </a:t>
            </a:r>
            <a:r>
              <a:rPr lang="en-US" sz="1600" b="1" dirty="0" err="1">
                <a:solidFill>
                  <a:schemeClr val="tx1">
                    <a:lumMod val="75000"/>
                    <a:lumOff val="25000"/>
                  </a:schemeClr>
                </a:solidFill>
                <a:latin typeface="Capital Group Sans" panose="02000503000000020004" pitchFamily="2" charset="0"/>
              </a:rPr>
              <a:t>CollegeAmerica</a:t>
            </a:r>
            <a:r>
              <a:rPr lang="en-US" sz="1600" b="1" dirty="0">
                <a:solidFill>
                  <a:schemeClr val="tx1">
                    <a:lumMod val="75000"/>
                    <a:lumOff val="25000"/>
                  </a:schemeClr>
                </a:solidFill>
                <a:latin typeface="Capital Group Sans" panose="02000503000000020004" pitchFamily="2" charset="0"/>
              </a:rPr>
              <a:t> is distributed by Capital Client Group, Inc., and sold through unaffiliated intermediaries. </a:t>
            </a:r>
          </a:p>
          <a:p>
            <a:pPr algn="l" defTabSz="457200">
              <a:lnSpc>
                <a:spcPts val="2000"/>
              </a:lnSpc>
              <a:spcAft>
                <a:spcPts val="900"/>
              </a:spcAft>
            </a:pPr>
            <a:r>
              <a:rPr lang="en-US" sz="1600" dirty="0">
                <a:solidFill>
                  <a:schemeClr val="tx1">
                    <a:lumMod val="75000"/>
                    <a:lumOff val="25000"/>
                  </a:schemeClr>
                </a:solidFill>
                <a:latin typeface="Capital Group Sans" panose="02000503000000020004" pitchFamily="2" charset="0"/>
              </a:rPr>
              <a:t>If used after June 30, 2026, this presentation must be accompanied by a current American Funds quarterly statistical update.</a:t>
            </a:r>
            <a:endParaRPr kumimoji="0" lang="en-US" sz="1600" u="none" strike="noStrike" cap="none" spc="0" normalizeH="0" baseline="0" dirty="0">
              <a:ln>
                <a:noFill/>
              </a:ln>
              <a:solidFill>
                <a:schemeClr val="tx1">
                  <a:lumMod val="75000"/>
                  <a:lumOff val="25000"/>
                </a:schemeClr>
              </a:solidFill>
              <a:effectLst/>
              <a:uFillTx/>
              <a:latin typeface="Capital Group Sans" panose="02000503000000020004" pitchFamily="2" charset="0"/>
              <a:sym typeface="Capital Group Sans"/>
            </a:endParaRPr>
          </a:p>
        </p:txBody>
      </p:sp>
    </p:spTree>
    <p:extLst>
      <p:ext uri="{BB962C8B-B14F-4D97-AF65-F5344CB8AC3E}">
        <p14:creationId xmlns:p14="http://schemas.microsoft.com/office/powerpoint/2010/main" val="426498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Important information</a:t>
            </a:r>
            <a:r>
              <a:rPr lang="en-US" b="1" dirty="0">
                <a:solidFill>
                  <a:schemeClr val="bg1"/>
                </a:solidFill>
              </a:rPr>
              <a:t>--</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US" smtClean="0"/>
              <a:pPr/>
              <a:t>31</a:t>
            </a:fld>
            <a:endParaRPr lang="en-US" dirty="0"/>
          </a:p>
        </p:txBody>
      </p:sp>
      <p:sp>
        <p:nvSpPr>
          <p:cNvPr id="5" name="TextBox 4"/>
          <p:cNvSpPr txBox="1"/>
          <p:nvPr/>
        </p:nvSpPr>
        <p:spPr>
          <a:xfrm>
            <a:off x="563908" y="1371600"/>
            <a:ext cx="9579552" cy="33978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spAutoFit/>
          </a:bodyPr>
          <a:lstStyle/>
          <a:p>
            <a:pPr algn="l" eaLnBrk="1" hangingPunct="1">
              <a:spcAft>
                <a:spcPct val="45000"/>
              </a:spcAft>
            </a:pPr>
            <a:r>
              <a:rPr lang="en-US" altLang="en-US" sz="1600" b="1" dirty="0">
                <a:solidFill>
                  <a:schemeClr val="tx1">
                    <a:lumMod val="75000"/>
                    <a:lumOff val="25000"/>
                  </a:schemeClr>
                </a:solidFill>
                <a:latin typeface="Capital Group Sans" panose="02000503000000020004" pitchFamily="2" charset="0"/>
                <a:cs typeface="Capital Group Sans" panose="020B0604020202020204" pitchFamily="34" charset="0"/>
              </a:rPr>
              <a:t>Depending on your state of residence, there may be an in-state plan that provides state tax and</a:t>
            </a:r>
            <a:br>
              <a:rPr lang="en-US" altLang="en-US" sz="1600" b="1" dirty="0">
                <a:solidFill>
                  <a:schemeClr val="tx1">
                    <a:lumMod val="75000"/>
                    <a:lumOff val="25000"/>
                  </a:schemeClr>
                </a:solidFill>
                <a:latin typeface="Capital Group Sans" panose="02000503000000020004" pitchFamily="2" charset="0"/>
                <a:cs typeface="Capital Group Sans" panose="020B0604020202020204" pitchFamily="34" charset="0"/>
              </a:rPr>
            </a:br>
            <a:r>
              <a:rPr lang="en-US" altLang="en-US" sz="1600" b="1" dirty="0">
                <a:solidFill>
                  <a:schemeClr val="tx1">
                    <a:lumMod val="75000"/>
                    <a:lumOff val="25000"/>
                  </a:schemeClr>
                </a:solidFill>
                <a:latin typeface="Capital Group Sans" panose="02000503000000020004" pitchFamily="2" charset="0"/>
                <a:cs typeface="Capital Group Sans" panose="020B0604020202020204" pitchFamily="34" charset="0"/>
              </a:rPr>
              <a:t>other state benefits, such as financial aid, scholarship funds and protection from creditors, not available through </a:t>
            </a:r>
            <a:r>
              <a:rPr lang="en-US" altLang="en-US" sz="1600" b="1" dirty="0" err="1">
                <a:solidFill>
                  <a:schemeClr val="tx1">
                    <a:lumMod val="75000"/>
                    <a:lumOff val="25000"/>
                  </a:schemeClr>
                </a:solidFill>
                <a:latin typeface="Capital Group Sans" panose="02000503000000020004" pitchFamily="2" charset="0"/>
                <a:cs typeface="Capital Group Sans" panose="020B0604020202020204" pitchFamily="34" charset="0"/>
              </a:rPr>
              <a:t>CollegeAmerica</a:t>
            </a:r>
            <a:r>
              <a:rPr lang="en-US" altLang="en-US" sz="1600" b="1" dirty="0">
                <a:solidFill>
                  <a:schemeClr val="tx1">
                    <a:lumMod val="75000"/>
                    <a:lumOff val="25000"/>
                  </a:schemeClr>
                </a:solidFill>
                <a:latin typeface="Capital Group Sans" panose="02000503000000020004" pitchFamily="2" charset="0"/>
                <a:cs typeface="Capital Group Sans" panose="020B0604020202020204" pitchFamily="34" charset="0"/>
              </a:rPr>
              <a:t>. Before investing in any state’s 529 plan, investors should consult a tax advisor.</a:t>
            </a:r>
          </a:p>
          <a:p>
            <a:pPr algn="l" eaLnBrk="1" hangingPunct="1">
              <a:spcAft>
                <a:spcPct val="45000"/>
              </a:spcAft>
            </a:pPr>
            <a:r>
              <a:rPr lang="en-US" altLang="en-US" sz="1600" dirty="0">
                <a:solidFill>
                  <a:schemeClr val="tx1">
                    <a:lumMod val="75000"/>
                    <a:lumOff val="25000"/>
                  </a:schemeClr>
                </a:solidFill>
                <a:latin typeface="Capital Group Sans" panose="02000503000000020004" pitchFamily="2" charset="0"/>
                <a:cs typeface="Capital Group Sans" panose="020B0604020202020204" pitchFamily="34" charset="0"/>
              </a:rPr>
              <a:t>You should discuss the tax implications of 529 plans with your legal and/or tax advisors, as features may vary significantly from state to state. You should read the appropriate 529 plan program description before investing. It includes details about the plan’s risks, charges and tax treatment. </a:t>
            </a:r>
          </a:p>
          <a:p>
            <a:pPr algn="l" eaLnBrk="1" hangingPunct="1">
              <a:spcAft>
                <a:spcPct val="45000"/>
              </a:spcAft>
            </a:pPr>
            <a:r>
              <a:rPr lang="en-US" altLang="en-US" sz="1600" dirty="0">
                <a:solidFill>
                  <a:schemeClr val="tx1">
                    <a:lumMod val="75000"/>
                    <a:lumOff val="25000"/>
                  </a:schemeClr>
                </a:solidFill>
                <a:latin typeface="Capital Group Sans" panose="02000503000000020004" pitchFamily="2" charset="0"/>
                <a:cs typeface="Capital Group Sans" panose="020B0604020202020204" pitchFamily="34" charset="0"/>
              </a:rPr>
              <a:t>Most 529 plans will accept both in-state and out-of-state applicants. While federal tax treatment of 529 plans is identical regardless of the state plan, state tax treatment varies. State tax treatment may also vary for in-state and out-of-state residents. </a:t>
            </a:r>
          </a:p>
          <a:p>
            <a:pPr algn="l" eaLnBrk="1" hangingPunct="1">
              <a:spcAft>
                <a:spcPct val="45000"/>
              </a:spcAft>
            </a:pPr>
            <a:r>
              <a:rPr lang="en-US" altLang="en-US" sz="1600" dirty="0">
                <a:solidFill>
                  <a:schemeClr val="tx1">
                    <a:lumMod val="75000"/>
                    <a:lumOff val="25000"/>
                  </a:schemeClr>
                </a:solidFill>
                <a:latin typeface="Capital Group Sans" panose="02000503000000020004" pitchFamily="2" charset="0"/>
                <a:cs typeface="Capital Group Sans" panose="020B0604020202020204" pitchFamily="34" charset="0"/>
              </a:rPr>
              <a:t>Each state’s 529 plan must be evaluated based upon its own merits relative to your needs, including the tax effects on the contributor and the beneficiary.</a:t>
            </a:r>
          </a:p>
        </p:txBody>
      </p:sp>
    </p:spTree>
    <p:extLst>
      <p:ext uri="{BB962C8B-B14F-4D97-AF65-F5344CB8AC3E}">
        <p14:creationId xmlns:p14="http://schemas.microsoft.com/office/powerpoint/2010/main" val="838517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Important information</a:t>
            </a:r>
            <a:r>
              <a:rPr lang="en-US" b="1" dirty="0">
                <a:solidFill>
                  <a:schemeClr val="bg1"/>
                </a:solidFill>
              </a:rPr>
              <a:t>-</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US" smtClean="0"/>
              <a:pPr/>
              <a:t>32</a:t>
            </a:fld>
            <a:endParaRPr lang="en-US" dirty="0"/>
          </a:p>
        </p:txBody>
      </p:sp>
      <p:sp>
        <p:nvSpPr>
          <p:cNvPr id="5" name="TextBox 4"/>
          <p:cNvSpPr txBox="1"/>
          <p:nvPr/>
        </p:nvSpPr>
        <p:spPr>
          <a:xfrm>
            <a:off x="563911" y="1311563"/>
            <a:ext cx="9927625" cy="26591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spAutoFit/>
          </a:bodyPr>
          <a:lstStyle/>
          <a:p>
            <a:pPr algn="l" hangingPunct="1">
              <a:spcAft>
                <a:spcPct val="45000"/>
              </a:spcAft>
            </a:pPr>
            <a:r>
              <a:rPr lang="en-US" sz="1600" b="0" i="0" dirty="0">
                <a:solidFill>
                  <a:schemeClr val="tx1">
                    <a:lumMod val="75000"/>
                    <a:lumOff val="25000"/>
                  </a:schemeClr>
                </a:solidFill>
                <a:effectLst/>
                <a:latin typeface="Capital Group Sans" panose="02000503000000020004" pitchFamily="2" charset="0"/>
              </a:rPr>
              <a:t>Statements attributed to an individual represent the opinions of that individual as of the date published and do not necessarily reflect the opinions of Capital Group or its affiliates. This information is intended to highlight issues and should not be considered advice, an endorsement or a recommendation.</a:t>
            </a:r>
            <a:endParaRPr lang="en-US" altLang="en-US" sz="1600" dirty="0">
              <a:solidFill>
                <a:schemeClr val="tx1">
                  <a:lumMod val="75000"/>
                  <a:lumOff val="25000"/>
                </a:schemeClr>
              </a:solidFill>
              <a:latin typeface="Capital Group Sans" panose="02000503000000020004" pitchFamily="2" charset="0"/>
              <a:cs typeface="Capital Group Sans" panose="020B0604020202020204" pitchFamily="34" charset="0"/>
            </a:endParaRPr>
          </a:p>
          <a:p>
            <a:pPr algn="l" eaLnBrk="1" hangingPunct="1">
              <a:spcAft>
                <a:spcPct val="45000"/>
              </a:spcAft>
            </a:pPr>
            <a:r>
              <a:rPr lang="en-US" sz="1600" dirty="0">
                <a:solidFill>
                  <a:schemeClr val="tx1">
                    <a:lumMod val="75000"/>
                    <a:lumOff val="25000"/>
                  </a:schemeClr>
                </a:solidFill>
                <a:latin typeface="Capital Group Sans" panose="02000503000000020004" pitchFamily="2" charset="0"/>
              </a:rPr>
              <a:t>This content, developed by Capital Group, home of American Funds, should not be used as a primary basis for investment decisions and is not intended to serve as impartial investment or fiduciary advice. </a:t>
            </a:r>
          </a:p>
          <a:p>
            <a:pPr algn="l" eaLnBrk="1" hangingPunct="1">
              <a:spcAft>
                <a:spcPct val="45000"/>
              </a:spcAft>
            </a:pPr>
            <a:r>
              <a:rPr lang="en-US" sz="1600" dirty="0">
                <a:solidFill>
                  <a:schemeClr val="tx1">
                    <a:lumMod val="75000"/>
                    <a:lumOff val="25000"/>
                  </a:schemeClr>
                </a:solidFill>
                <a:latin typeface="Capital Group Sans" panose="02000503000000020004" pitchFamily="2" charset="0"/>
              </a:rPr>
              <a:t>All Capital Group trademarks mentioned are owned by The Capital Group Companies, Inc., an affiliated company or fund. All other company and product names mentioned are the property of their respective companies.</a:t>
            </a:r>
          </a:p>
          <a:p>
            <a:pPr algn="l" eaLnBrk="1" hangingPunct="1">
              <a:spcAft>
                <a:spcPct val="45000"/>
              </a:spcAft>
            </a:pPr>
            <a:r>
              <a:rPr lang="en-US" sz="1600" dirty="0">
                <a:solidFill>
                  <a:schemeClr val="tx1">
                    <a:lumMod val="75000"/>
                    <a:lumOff val="25000"/>
                  </a:schemeClr>
                </a:solidFill>
                <a:latin typeface="Capital Group Sans" panose="02000503000000020004" pitchFamily="2" charset="0"/>
              </a:rPr>
              <a:t>Capital Client Group, Inc.</a:t>
            </a:r>
          </a:p>
        </p:txBody>
      </p:sp>
    </p:spTree>
    <p:extLst>
      <p:ext uri="{BB962C8B-B14F-4D97-AF65-F5344CB8AC3E}">
        <p14:creationId xmlns:p14="http://schemas.microsoft.com/office/powerpoint/2010/main" val="1188894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Important information</a:t>
            </a:r>
            <a:r>
              <a:rPr lang="en-US" b="1" dirty="0">
                <a:solidFill>
                  <a:schemeClr val="bg1"/>
                </a:solidFill>
              </a:rPr>
              <a:t>---</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US" smtClean="0"/>
              <a:pPr/>
              <a:t>33</a:t>
            </a:fld>
            <a:endParaRPr lang="en-US" dirty="0"/>
          </a:p>
        </p:txBody>
      </p:sp>
      <p:sp>
        <p:nvSpPr>
          <p:cNvPr id="5" name="TextBox 4"/>
          <p:cNvSpPr txBox="1"/>
          <p:nvPr/>
        </p:nvSpPr>
        <p:spPr>
          <a:xfrm>
            <a:off x="573742" y="1025064"/>
            <a:ext cx="10952511" cy="54245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spAutoFit/>
          </a:bodyPr>
          <a:lstStyle/>
          <a:p>
            <a:pPr algn="l" eaLnBrk="1" hangingPunct="1">
              <a:spcAft>
                <a:spcPct val="45000"/>
              </a:spcAft>
            </a:pPr>
            <a:r>
              <a:rPr lang="en-US" altLang="en-US" sz="1500" dirty="0">
                <a:solidFill>
                  <a:schemeClr val="tx1">
                    <a:lumMod val="75000"/>
                    <a:lumOff val="25000"/>
                  </a:schemeClr>
                </a:solidFill>
                <a:latin typeface="Capital Group Sans" panose="02000503000000020004" pitchFamily="2" charset="0"/>
                <a:cs typeface="Capital Group Sans" panose="020B0604020202020204" pitchFamily="34" charset="0"/>
              </a:rPr>
              <a:t>Investing outside the United States involves risks, such as currency fluctuations, periods of illiquidity and price volatility. These risks may be heightened in connection with investments in developing countries.</a:t>
            </a:r>
          </a:p>
          <a:p>
            <a:pPr algn="l" eaLnBrk="1" hangingPunct="1">
              <a:spcAft>
                <a:spcPct val="45000"/>
              </a:spcAft>
            </a:pPr>
            <a:r>
              <a:rPr lang="en-US" altLang="en-US" sz="1500" dirty="0">
                <a:solidFill>
                  <a:schemeClr val="tx1">
                    <a:lumMod val="75000"/>
                    <a:lumOff val="25000"/>
                  </a:schemeClr>
                </a:solidFill>
                <a:latin typeface="Capital Group Sans" panose="02000503000000020004" pitchFamily="2" charset="0"/>
                <a:cs typeface="Capital Group Sans" panose="020B0604020202020204" pitchFamily="34" charset="0"/>
              </a:rPr>
              <a:t>The return of principal for bond portfolios and for portfolios with significant underlying bond holdings is not guaranteed. Investments are subject to the same interest rate, inflation and credit risks associated with the underlying bond holdings. </a:t>
            </a:r>
          </a:p>
          <a:p>
            <a:pPr algn="l" eaLnBrk="1" hangingPunct="1">
              <a:spcAft>
                <a:spcPct val="45000"/>
              </a:spcAft>
            </a:pPr>
            <a:r>
              <a:rPr lang="en-US" altLang="en-US" sz="1500" dirty="0">
                <a:solidFill>
                  <a:schemeClr val="tx1">
                    <a:lumMod val="75000"/>
                    <a:lumOff val="25000"/>
                  </a:schemeClr>
                </a:solidFill>
                <a:latin typeface="Capital Group Sans" panose="02000503000000020004" pitchFamily="2" charset="0"/>
                <a:cs typeface="Capital Group Sans" panose="020B0604020202020204" pitchFamily="34" charset="0"/>
              </a:rPr>
              <a:t>The use of derivatives involves a variety of risks, which may be different from, or greater than, the risks associated with investing in traditional securities, such as stocks and bonds.</a:t>
            </a:r>
          </a:p>
          <a:p>
            <a:pPr algn="l" eaLnBrk="1" hangingPunct="1">
              <a:spcAft>
                <a:spcPct val="45000"/>
              </a:spcAft>
            </a:pPr>
            <a:r>
              <a:rPr lang="en-US" altLang="en-US" sz="1500" dirty="0">
                <a:solidFill>
                  <a:schemeClr val="tx1">
                    <a:lumMod val="75000"/>
                    <a:lumOff val="25000"/>
                  </a:schemeClr>
                </a:solidFill>
                <a:latin typeface="Capital Group Sans" panose="02000503000000020004" pitchFamily="2" charset="0"/>
                <a:cs typeface="Capital Group Sans" panose="020B0604020202020204" pitchFamily="34" charset="0"/>
              </a:rPr>
              <a:t>Higher yielding, higher risk bonds can fluctuate in price more than investment-grade bonds, so investors should maintain a long-term perspective.</a:t>
            </a:r>
          </a:p>
          <a:p>
            <a:pPr algn="l" eaLnBrk="1" hangingPunct="1">
              <a:spcAft>
                <a:spcPct val="45000"/>
              </a:spcAft>
            </a:pPr>
            <a:r>
              <a:rPr lang="en-US" altLang="en-US" sz="1500" dirty="0">
                <a:solidFill>
                  <a:schemeClr val="tx1">
                    <a:lumMod val="75000"/>
                    <a:lumOff val="25000"/>
                  </a:schemeClr>
                </a:solidFill>
                <a:latin typeface="Capital Group Sans" panose="02000503000000020004" pitchFamily="2" charset="0"/>
                <a:cs typeface="Capital Group Sans" panose="020B0604020202020204" pitchFamily="34" charset="0"/>
              </a:rPr>
              <a:t>Frequent and active trading of portfolio securities may occur, which may involve correspondingly greater transaction costs, adversely affecting the results.</a:t>
            </a:r>
          </a:p>
          <a:p>
            <a:pPr algn="l" eaLnBrk="1" hangingPunct="1">
              <a:spcAft>
                <a:spcPct val="45000"/>
              </a:spcAft>
            </a:pPr>
            <a:r>
              <a:rPr lang="en-US" altLang="en-US" sz="1500" dirty="0">
                <a:solidFill>
                  <a:schemeClr val="tx1">
                    <a:lumMod val="75000"/>
                    <a:lumOff val="25000"/>
                  </a:schemeClr>
                </a:solidFill>
                <a:latin typeface="Capital Group Sans" panose="02000503000000020004" pitchFamily="2" charset="0"/>
                <a:cs typeface="Capital Group Sans" panose="020B0604020202020204" pitchFamily="34" charset="0"/>
              </a:rPr>
              <a:t>Investments in mortgage-related securities involve additional risks, such as prepayment risk.</a:t>
            </a:r>
          </a:p>
          <a:p>
            <a:pPr algn="l" hangingPunct="1">
              <a:spcAft>
                <a:spcPct val="45000"/>
              </a:spcAft>
            </a:pPr>
            <a:r>
              <a:rPr lang="en-US" altLang="en-US" sz="1500" dirty="0">
                <a:solidFill>
                  <a:schemeClr val="tx1">
                    <a:lumMod val="75000"/>
                    <a:lumOff val="25000"/>
                  </a:schemeClr>
                </a:solidFill>
                <a:latin typeface="Capital Group Sans" panose="02000503000000020004" pitchFamily="2" charset="0"/>
                <a:cs typeface="Capital Group Sans" panose="020B0604020202020204" pitchFamily="34" charset="0"/>
              </a:rPr>
              <a:t>Allocations may not achieve investment objectives. The portfolios’ risks are related to the risks of the underlying funds as described herein, in proportion to their allocations.</a:t>
            </a:r>
          </a:p>
          <a:p>
            <a:pPr algn="l" eaLnBrk="1" hangingPunct="1">
              <a:spcAft>
                <a:spcPct val="45000"/>
              </a:spcAft>
            </a:pPr>
            <a:r>
              <a:rPr lang="en-US" altLang="en-US" sz="1500" dirty="0">
                <a:solidFill>
                  <a:schemeClr val="tx1">
                    <a:lumMod val="75000"/>
                    <a:lumOff val="25000"/>
                  </a:schemeClr>
                </a:solidFill>
                <a:latin typeface="Capital Group Sans" panose="02000503000000020004" pitchFamily="2" charset="0"/>
                <a:cs typeface="Capital Group Sans" panose="020B0604020202020204" pitchFamily="34" charset="0"/>
              </a:rPr>
              <a:t>Unlike mutual fund shares, investments in U.S. Treasuries are guaranteed by the U.S. government as to the payment of principal and interest. In addition, certificates of deposit (CDs) are FDIC-insured and, if held to maturity, offer a guaranteed return of principal.</a:t>
            </a:r>
          </a:p>
          <a:p>
            <a:pPr algn="l" eaLnBrk="1" hangingPunct="1">
              <a:spcAft>
                <a:spcPct val="45000"/>
              </a:spcAft>
            </a:pPr>
            <a:r>
              <a:rPr lang="en-US" sz="1500" b="0" i="0" dirty="0">
                <a:solidFill>
                  <a:schemeClr val="tx1">
                    <a:lumMod val="75000"/>
                    <a:lumOff val="25000"/>
                  </a:schemeClr>
                </a:solidFill>
                <a:effectLst/>
                <a:latin typeface="Capital Group Sans" panose="02000503000000020004" pitchFamily="2" charset="0"/>
              </a:rPr>
              <a:t>Regular investing does not ensure a profit or protect against loss. Investors should consider their willingness to keep investing when share prices are declining.</a:t>
            </a:r>
          </a:p>
          <a:p>
            <a:pPr algn="l" eaLnBrk="1" hangingPunct="1">
              <a:spcAft>
                <a:spcPct val="45000"/>
              </a:spcAft>
            </a:pPr>
            <a:r>
              <a:rPr lang="en-US" altLang="en-US" sz="1500" dirty="0">
                <a:solidFill>
                  <a:schemeClr val="tx1">
                    <a:lumMod val="75000"/>
                    <a:lumOff val="25000"/>
                  </a:schemeClr>
                </a:solidFill>
                <a:latin typeface="Capital Group Sans" panose="02000503000000020004" pitchFamily="2" charset="0"/>
                <a:cs typeface="Capital Group Sans" panose="020B0604020202020204" pitchFamily="34" charset="0"/>
              </a:rPr>
              <a:t>This material does not constitute legal or tax advice. Investors should consult with their legal or tax advisors.</a:t>
            </a:r>
          </a:p>
        </p:txBody>
      </p:sp>
    </p:spTree>
    <p:extLst>
      <p:ext uri="{BB962C8B-B14F-4D97-AF65-F5344CB8AC3E}">
        <p14:creationId xmlns:p14="http://schemas.microsoft.com/office/powerpoint/2010/main" val="181342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DC4077-9816-4165-BC0F-6B9FBD27F310}"/>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00503000000020004" pitchFamily="2" charset="0"/>
              <a:sym typeface="Capital Group Sans"/>
            </a:endParaRP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US" smtClean="0"/>
              <a:pPr/>
              <a:t>34</a:t>
            </a:fld>
            <a:endParaRPr lang="en-US" dirty="0"/>
          </a:p>
        </p:txBody>
      </p:sp>
      <p:sp>
        <p:nvSpPr>
          <p:cNvPr id="10" name="© The Capital Group Companies, Inc.">
            <a:extLst>
              <a:ext uri="{FF2B5EF4-FFF2-40B4-BE49-F238E27FC236}">
                <a16:creationId xmlns:a16="http://schemas.microsoft.com/office/drawing/2014/main" id="{56F6551D-EBAA-4EA8-BBB7-D61613423D17}"/>
              </a:ext>
              <a:ext uri="{C183D7F6-B498-43B3-948B-1728B52AA6E4}">
                <adec:decorative xmlns:adec="http://schemas.microsoft.com/office/drawing/2017/decorative" val="1"/>
              </a:ext>
            </a:extLst>
          </p:cNvPr>
          <p:cNvSpPr txBox="1"/>
          <p:nvPr/>
        </p:nvSpPr>
        <p:spPr>
          <a:xfrm>
            <a:off x="566928" y="6400710"/>
            <a:ext cx="2063065" cy="122982"/>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lgn="l">
              <a:lnSpc>
                <a:spcPct val="110000"/>
              </a:lnSpc>
              <a:spcBef>
                <a:spcPts val="1200"/>
              </a:spcBef>
              <a:defRPr sz="1600">
                <a:solidFill>
                  <a:srgbClr val="FFFFFF">
                    <a:alpha val="75000"/>
                  </a:srgbClr>
                </a:solidFill>
              </a:defRPr>
            </a:lvl1pPr>
          </a:lstStyle>
          <a:p>
            <a:r>
              <a:rPr lang="en-US" sz="800" dirty="0">
                <a:solidFill>
                  <a:schemeClr val="bg1"/>
                </a:solidFill>
                <a:latin typeface="Capital Group Sans" panose="02000503000000020004" pitchFamily="2" charset="0"/>
              </a:rPr>
              <a:t>© 2026 Capital Group. All rights reserved.</a:t>
            </a:r>
            <a:endParaRPr sz="800" dirty="0">
              <a:solidFill>
                <a:schemeClr val="bg1"/>
              </a:solidFill>
              <a:latin typeface="Capital Group Sans" panose="02000503000000020004" pitchFamily="2" charset="0"/>
            </a:endParaRPr>
          </a:p>
        </p:txBody>
      </p:sp>
      <p:sp>
        <p:nvSpPr>
          <p:cNvPr id="2" name="Title 1">
            <a:extLst>
              <a:ext uri="{FF2B5EF4-FFF2-40B4-BE49-F238E27FC236}">
                <a16:creationId xmlns:a16="http://schemas.microsoft.com/office/drawing/2014/main" id="{5701ECD1-997E-B10A-ADC2-F1F43B888F64}"/>
              </a:ext>
            </a:extLst>
          </p:cNvPr>
          <p:cNvSpPr>
            <a:spLocks noGrp="1"/>
          </p:cNvSpPr>
          <p:nvPr>
            <p:ph type="title"/>
          </p:nvPr>
        </p:nvSpPr>
        <p:spPr>
          <a:xfrm>
            <a:off x="4636352" y="2836431"/>
            <a:ext cx="2919296" cy="1185139"/>
          </a:xfrm>
        </p:spPr>
        <p:txBody>
          <a:bodyPr/>
          <a:lstStyle/>
          <a:p>
            <a:pPr rtl="0" fontAlgn="auto" latinLnBrk="0" hangingPunct="0"/>
            <a:r>
              <a:rPr lang="en-US" sz="4500" b="1" i="0" spc="0" baseline="0" dirty="0">
                <a:ln>
                  <a:noFill/>
                </a:ln>
                <a:solidFill>
                  <a:srgbClr val="FFFFFF"/>
                </a:solidFill>
                <a:effectLst/>
                <a:ea typeface="Capital Group Sans" panose="020B0503020202020204" pitchFamily="34" charset="0"/>
                <a:cs typeface="Capital Group Sans" panose="020B0503020202020204" pitchFamily="34" charset="0"/>
              </a:rPr>
              <a:t>Thank you</a:t>
            </a:r>
            <a:endParaRPr lang="en-US" b="1" dirty="0">
              <a:effectLst/>
            </a:endParaRPr>
          </a:p>
          <a:p>
            <a:endParaRPr lang="en-US" b="1" dirty="0"/>
          </a:p>
        </p:txBody>
      </p:sp>
    </p:spTree>
    <p:extLst>
      <p:ext uri="{BB962C8B-B14F-4D97-AF65-F5344CB8AC3E}">
        <p14:creationId xmlns:p14="http://schemas.microsoft.com/office/powerpoint/2010/main" val="125663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 name="Slide Number">
            <a:extLst>
              <a:ext uri="{C183D7F6-B498-43B3-948B-1728B52AA6E4}">
                <adec:decorative xmlns:adec="http://schemas.microsoft.com/office/drawing/2017/decorative" val="1"/>
              </a:ext>
            </a:extLst>
          </p:cNvPr>
          <p:cNvSpPr txBox="1">
            <a:spLocks noGrp="1"/>
          </p:cNvSpPr>
          <p:nvPr>
            <p:ph type="sldNum" sz="quarter" idx="11"/>
          </p:nvPr>
        </p:nvSpPr>
        <p:spPr/>
        <p:txBody>
          <a:bodyPr/>
          <a:lstStyle/>
          <a:p>
            <a:fld id="{86CB4B4D-7CA3-9044-876B-883B54F8677D}" type="slidenum">
              <a:rPr lang="en-US" smtClean="0"/>
              <a:pPr/>
              <a:t>4</a:t>
            </a:fld>
            <a:endParaRPr lang="en-US" dirty="0"/>
          </a:p>
        </p:txBody>
      </p:sp>
      <p:sp>
        <p:nvSpPr>
          <p:cNvPr id="15" name="Title 7"/>
          <p:cNvSpPr>
            <a:spLocks noGrp="1"/>
          </p:cNvSpPr>
          <p:nvPr>
            <p:ph type="title"/>
          </p:nvPr>
        </p:nvSpPr>
        <p:spPr>
          <a:xfrm>
            <a:off x="571498" y="381000"/>
            <a:ext cx="3880759" cy="441960"/>
          </a:xfrm>
        </p:spPr>
        <p:txBody>
          <a:bodyPr/>
          <a:lstStyle/>
          <a:p>
            <a:r>
              <a:rPr lang="en-US" b="1" dirty="0">
                <a:solidFill>
                  <a:srgbClr val="00558A"/>
                </a:solidFill>
              </a:rPr>
              <a:t>Why a 529?</a:t>
            </a:r>
          </a:p>
        </p:txBody>
      </p:sp>
      <p:sp>
        <p:nvSpPr>
          <p:cNvPr id="13" name="Slide Number">
            <a:extLst>
              <a:ext uri="{FF2B5EF4-FFF2-40B4-BE49-F238E27FC236}">
                <a16:creationId xmlns:a16="http://schemas.microsoft.com/office/drawing/2014/main" id="{80202EEA-BA6B-459A-AEAD-C6C31D05924B}"/>
              </a:ext>
              <a:ext uri="{C183D7F6-B498-43B3-948B-1728B52AA6E4}">
                <adec:decorative xmlns:adec="http://schemas.microsoft.com/office/drawing/2017/decorative" val="1"/>
              </a:ext>
            </a:extLst>
          </p:cNvPr>
          <p:cNvSpPr txBox="1">
            <a:spLocks/>
          </p:cNvSpPr>
          <p:nvPr/>
        </p:nvSpPr>
        <p:spPr>
          <a:xfrm>
            <a:off x="11263881" y="6323369"/>
            <a:ext cx="711647" cy="126509"/>
          </a:xfrm>
          <a:prstGeom prst="rect">
            <a:avLst/>
          </a:prstGeom>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Capital Group Sans"/>
                <a:ea typeface="Capital Group Sans"/>
                <a:cs typeface="Capital Group Sans"/>
                <a:sym typeface="Capital Group Sans"/>
              </a:defRPr>
            </a:lvl9pPr>
          </a:lstStyle>
          <a:p>
            <a:fld id="{86CB4B4D-7CA3-9044-876B-883B54F8677D}" type="slidenum">
              <a:rPr lang="en-US" sz="800" smtClean="0">
                <a:solidFill>
                  <a:srgbClr val="7D726D"/>
                </a:solidFill>
                <a:latin typeface="Capital Group Sans" panose="02000503000000020004" pitchFamily="2" charset="0"/>
              </a:rPr>
              <a:pPr/>
              <a:t>4</a:t>
            </a:fld>
            <a:endParaRPr lang="en-US" sz="800" dirty="0">
              <a:solidFill>
                <a:srgbClr val="7D726D"/>
              </a:solidFill>
              <a:latin typeface="Capital Group Sans" panose="02000503000000020004" pitchFamily="2" charset="0"/>
            </a:endParaRPr>
          </a:p>
        </p:txBody>
      </p:sp>
      <p:sp>
        <p:nvSpPr>
          <p:cNvPr id="10" name="01 Conditions are improving and valuations are relatively attractive.…">
            <a:extLst>
              <a:ext uri="{FF2B5EF4-FFF2-40B4-BE49-F238E27FC236}">
                <a16:creationId xmlns:a16="http://schemas.microsoft.com/office/drawing/2014/main" id="{78C1DDFB-2E1E-9C32-5DC8-4E3ADAF5ABFC}"/>
              </a:ext>
            </a:extLst>
          </p:cNvPr>
          <p:cNvSpPr txBox="1">
            <a:spLocks noGrp="1"/>
          </p:cNvSpPr>
          <p:nvPr>
            <p:ph type="body" sz="quarter" idx="14"/>
          </p:nvPr>
        </p:nvSpPr>
        <p:spPr>
          <a:xfrm>
            <a:off x="571496" y="3250365"/>
            <a:ext cx="3267461" cy="1404610"/>
          </a:xfrm>
        </p:spPr>
        <p:txBody>
          <a:bodyPr lIns="0" tIns="0" rIns="0" bIns="0" anchor="t">
            <a:noAutofit/>
          </a:bodyPr>
          <a:lstStyle/>
          <a:p>
            <a:pPr>
              <a:spcAft>
                <a:spcPts val="2400"/>
              </a:spcAft>
              <a:tabLst>
                <a:tab pos="698500" algn="l"/>
              </a:tabLst>
            </a:pPr>
            <a:r>
              <a:rPr lang="en-US" sz="2000" dirty="0">
                <a:solidFill>
                  <a:schemeClr val="tx1">
                    <a:lumMod val="75000"/>
                    <a:lumOff val="25000"/>
                  </a:schemeClr>
                </a:solidFill>
              </a:rPr>
              <a:t>Create a lasting impact for loved ones and yourself. Help pay a broad variety of education expenses. </a:t>
            </a:r>
          </a:p>
        </p:txBody>
      </p:sp>
      <p:sp>
        <p:nvSpPr>
          <p:cNvPr id="11" name="01 Conditions are improving and valuations are relatively attractive.…">
            <a:extLst>
              <a:ext uri="{FF2B5EF4-FFF2-40B4-BE49-F238E27FC236}">
                <a16:creationId xmlns:a16="http://schemas.microsoft.com/office/drawing/2014/main" id="{E1F8119B-570B-BFC6-34EF-671F8815F1CD}"/>
              </a:ext>
            </a:extLst>
          </p:cNvPr>
          <p:cNvSpPr txBox="1">
            <a:spLocks/>
          </p:cNvSpPr>
          <p:nvPr/>
        </p:nvSpPr>
        <p:spPr>
          <a:xfrm>
            <a:off x="4343396" y="3250366"/>
            <a:ext cx="3652288" cy="143784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Aft>
                <a:spcPts val="2400"/>
              </a:spcAft>
              <a:tabLst>
                <a:tab pos="698500" algn="l"/>
              </a:tabLst>
            </a:pPr>
            <a:r>
              <a:rPr lang="en-US" sz="2000" b="0" dirty="0">
                <a:solidFill>
                  <a:schemeClr val="tx1">
                    <a:lumMod val="75000"/>
                    <a:lumOff val="25000"/>
                  </a:schemeClr>
                </a:solidFill>
                <a:latin typeface="Capital Group Sans" panose="02000503000000020004" pitchFamily="2" charset="0"/>
              </a:rPr>
              <a:t>Enjoy unmatched benefits.</a:t>
            </a:r>
            <a:br>
              <a:rPr lang="en-US" sz="2000" b="0" dirty="0">
                <a:solidFill>
                  <a:schemeClr val="tx1">
                    <a:lumMod val="75000"/>
                    <a:lumOff val="25000"/>
                  </a:schemeClr>
                </a:solidFill>
                <a:latin typeface="Capital Group Sans" panose="02000503000000020004" pitchFamily="2" charset="0"/>
              </a:rPr>
            </a:br>
            <a:r>
              <a:rPr lang="en-US" sz="2000" b="0" dirty="0">
                <a:solidFill>
                  <a:schemeClr val="tx1">
                    <a:lumMod val="75000"/>
                    <a:lumOff val="25000"/>
                  </a:schemeClr>
                </a:solidFill>
                <a:latin typeface="Capital Group Sans" panose="02000503000000020004" pitchFamily="2" charset="0"/>
              </a:rPr>
              <a:t>Put flexibility, tax advantages and gift estate planning to work for you.</a:t>
            </a:r>
          </a:p>
        </p:txBody>
      </p:sp>
      <p:sp>
        <p:nvSpPr>
          <p:cNvPr id="12" name="01 Conditions are improving and valuations are relatively attractive.…">
            <a:extLst>
              <a:ext uri="{FF2B5EF4-FFF2-40B4-BE49-F238E27FC236}">
                <a16:creationId xmlns:a16="http://schemas.microsoft.com/office/drawing/2014/main" id="{217BB45B-2E67-B724-3B2C-27B7DF35E2A3}"/>
              </a:ext>
            </a:extLst>
          </p:cNvPr>
          <p:cNvSpPr txBox="1">
            <a:spLocks/>
          </p:cNvSpPr>
          <p:nvPr/>
        </p:nvSpPr>
        <p:spPr>
          <a:xfrm>
            <a:off x="8353043" y="3250365"/>
            <a:ext cx="3505201" cy="164336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sz="2400" b="1" i="0" u="none" strike="noStrike" cap="none" spc="0" baseline="0">
                <a:ln>
                  <a:noFill/>
                </a:ln>
                <a:solidFill>
                  <a:schemeClr val="bg1"/>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spcAft>
                <a:spcPts val="2400"/>
              </a:spcAft>
              <a:tabLst>
                <a:tab pos="698500" algn="l"/>
              </a:tabLst>
            </a:pPr>
            <a:r>
              <a:rPr lang="en-US" sz="2000" b="0" dirty="0">
                <a:solidFill>
                  <a:schemeClr val="tx1">
                    <a:lumMod val="75000"/>
                    <a:lumOff val="25000"/>
                  </a:schemeClr>
                </a:solidFill>
                <a:latin typeface="Capital Group Sans" panose="02000503000000020004" pitchFamily="2" charset="0"/>
              </a:rPr>
              <a:t>Round out a comprehensive financial wellness plan. Build a plan that’s right for you with </a:t>
            </a:r>
            <a:r>
              <a:rPr lang="en-US" sz="2000" b="0" dirty="0" err="1">
                <a:solidFill>
                  <a:schemeClr val="tx1">
                    <a:lumMod val="75000"/>
                    <a:lumOff val="25000"/>
                  </a:schemeClr>
                </a:solidFill>
                <a:latin typeface="Capital Group Sans" panose="02000503000000020004" pitchFamily="2" charset="0"/>
              </a:rPr>
              <a:t>CollegeAmerica</a:t>
            </a:r>
            <a:r>
              <a:rPr lang="en-US" sz="2000" b="0" dirty="0">
                <a:solidFill>
                  <a:schemeClr val="tx1">
                    <a:lumMod val="75000"/>
                    <a:lumOff val="25000"/>
                  </a:schemeClr>
                </a:solidFill>
                <a:latin typeface="Capital Group Sans" panose="02000503000000020004" pitchFamily="2" charset="0"/>
              </a:rPr>
              <a:t>.</a:t>
            </a:r>
          </a:p>
        </p:txBody>
      </p:sp>
      <p:grpSp>
        <p:nvGrpSpPr>
          <p:cNvPr id="2" name="Group 1">
            <a:extLst>
              <a:ext uri="{FF2B5EF4-FFF2-40B4-BE49-F238E27FC236}">
                <a16:creationId xmlns:a16="http://schemas.microsoft.com/office/drawing/2014/main" id="{3156F543-B6FA-884C-C56B-8D7EF1167649}"/>
              </a:ext>
              <a:ext uri="{C183D7F6-B498-43B3-948B-1728B52AA6E4}">
                <adec:decorative xmlns:adec="http://schemas.microsoft.com/office/drawing/2017/decorative" val="1"/>
              </a:ext>
            </a:extLst>
          </p:cNvPr>
          <p:cNvGrpSpPr/>
          <p:nvPr/>
        </p:nvGrpSpPr>
        <p:grpSpPr>
          <a:xfrm>
            <a:off x="1310727" y="1647254"/>
            <a:ext cx="1529386" cy="1043044"/>
            <a:chOff x="1310727" y="1647254"/>
            <a:chExt cx="1529386" cy="1043044"/>
          </a:xfrm>
        </p:grpSpPr>
        <p:sp>
          <p:nvSpPr>
            <p:cNvPr id="3" name="Freeform: Shape 2">
              <a:extLst>
                <a:ext uri="{FF2B5EF4-FFF2-40B4-BE49-F238E27FC236}">
                  <a16:creationId xmlns:a16="http://schemas.microsoft.com/office/drawing/2014/main" id="{6BD03BD9-40E1-F2E8-FAB2-68B745A773EB}"/>
                </a:ext>
              </a:extLst>
            </p:cNvPr>
            <p:cNvSpPr/>
            <p:nvPr/>
          </p:nvSpPr>
          <p:spPr>
            <a:xfrm>
              <a:off x="1310727" y="1647254"/>
              <a:ext cx="1529386" cy="459373"/>
            </a:xfrm>
            <a:custGeom>
              <a:avLst/>
              <a:gdLst>
                <a:gd name="csX0" fmla="*/ 772421 w 1529386"/>
                <a:gd name="csY0" fmla="*/ 459374 h 459373"/>
                <a:gd name="csX1" fmla="*/ 0 w 1529386"/>
                <a:gd name="csY1" fmla="*/ 226563 h 459373"/>
                <a:gd name="csX2" fmla="*/ 763871 w 1529386"/>
                <a:gd name="csY2" fmla="*/ 0 h 459373"/>
                <a:gd name="csX3" fmla="*/ 1529386 w 1529386"/>
                <a:gd name="csY3" fmla="*/ 223932 h 459373"/>
                <a:gd name="csX4" fmla="*/ 772421 w 1529386"/>
                <a:gd name="csY4" fmla="*/ 459374 h 459373"/>
                <a:gd name="csX5" fmla="*/ 139424 w 1529386"/>
                <a:gd name="csY5" fmla="*/ 226892 h 459373"/>
                <a:gd name="csX6" fmla="*/ 772092 w 1529386"/>
                <a:gd name="csY6" fmla="*/ 417941 h 459373"/>
                <a:gd name="csX7" fmla="*/ 1390949 w 1529386"/>
                <a:gd name="csY7" fmla="*/ 225248 h 459373"/>
                <a:gd name="csX8" fmla="*/ 763871 w 1529386"/>
                <a:gd name="csY8" fmla="*/ 41761 h 459373"/>
                <a:gd name="csX9" fmla="*/ 139424 w 1529386"/>
                <a:gd name="csY9" fmla="*/ 226892 h 4593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529386" h="459373">
                  <a:moveTo>
                    <a:pt x="772421" y="459374"/>
                  </a:moveTo>
                  <a:lnTo>
                    <a:pt x="0" y="226563"/>
                  </a:lnTo>
                  <a:lnTo>
                    <a:pt x="763871" y="0"/>
                  </a:lnTo>
                  <a:lnTo>
                    <a:pt x="1529386" y="223932"/>
                  </a:lnTo>
                  <a:lnTo>
                    <a:pt x="772421" y="459374"/>
                  </a:lnTo>
                  <a:close/>
                  <a:moveTo>
                    <a:pt x="139424" y="226892"/>
                  </a:moveTo>
                  <a:lnTo>
                    <a:pt x="772092" y="417941"/>
                  </a:lnTo>
                  <a:lnTo>
                    <a:pt x="1390949" y="225248"/>
                  </a:lnTo>
                  <a:lnTo>
                    <a:pt x="763871" y="41761"/>
                  </a:lnTo>
                  <a:lnTo>
                    <a:pt x="139424" y="226892"/>
                  </a:lnTo>
                  <a:close/>
                </a:path>
              </a:pathLst>
            </a:custGeom>
            <a:solidFill>
              <a:schemeClr val="tx2"/>
            </a:solidFill>
            <a:ln w="32831" cap="flat">
              <a:noFill/>
              <a:prstDash val="solid"/>
              <a:miter/>
            </a:ln>
          </p:spPr>
          <p:txBody>
            <a:bodyPr/>
            <a:lstStyle/>
            <a:p>
              <a:endParaRPr lang="en-US" dirty="0">
                <a:latin typeface="Capital Group Sans" panose="02000503000000020004" pitchFamily="2" charset="0"/>
              </a:endParaRPr>
            </a:p>
          </p:txBody>
        </p:sp>
        <p:sp>
          <p:nvSpPr>
            <p:cNvPr id="4" name="Freeform: Shape 3">
              <a:extLst>
                <a:ext uri="{FF2B5EF4-FFF2-40B4-BE49-F238E27FC236}">
                  <a16:creationId xmlns:a16="http://schemas.microsoft.com/office/drawing/2014/main" id="{60826596-DF62-1D3A-DB23-21886DC3D1C4}"/>
                </a:ext>
              </a:extLst>
            </p:cNvPr>
            <p:cNvSpPr/>
            <p:nvPr/>
          </p:nvSpPr>
          <p:spPr>
            <a:xfrm>
              <a:off x="1640367" y="1975425"/>
              <a:ext cx="870497" cy="453783"/>
            </a:xfrm>
            <a:custGeom>
              <a:avLst/>
              <a:gdLst>
                <a:gd name="csX0" fmla="*/ 434231 w 870497"/>
                <a:gd name="csY0" fmla="*/ 453784 h 453783"/>
                <a:gd name="csX1" fmla="*/ 4451 w 870497"/>
                <a:gd name="csY1" fmla="*/ 299563 h 453783"/>
                <a:gd name="csX2" fmla="*/ 2807 w 870497"/>
                <a:gd name="csY2" fmla="*/ 287396 h 453783"/>
                <a:gd name="csX3" fmla="*/ 96852 w 870497"/>
                <a:gd name="csY3" fmla="*/ 0 h 453783"/>
                <a:gd name="csX4" fmla="*/ 124474 w 870497"/>
                <a:gd name="csY4" fmla="*/ 28937 h 453783"/>
                <a:gd name="csX5" fmla="*/ 40951 w 870497"/>
                <a:gd name="csY5" fmla="*/ 270297 h 453783"/>
                <a:gd name="csX6" fmla="*/ 433902 w 870497"/>
                <a:gd name="csY6" fmla="*/ 411365 h 453783"/>
                <a:gd name="csX7" fmla="*/ 830142 w 870497"/>
                <a:gd name="csY7" fmla="*/ 276545 h 453783"/>
                <a:gd name="csX8" fmla="*/ 750236 w 870497"/>
                <a:gd name="csY8" fmla="*/ 32883 h 453783"/>
                <a:gd name="csX9" fmla="*/ 778516 w 870497"/>
                <a:gd name="csY9" fmla="*/ 4604 h 453783"/>
                <a:gd name="csX10" fmla="*/ 869601 w 870497"/>
                <a:gd name="csY10" fmla="*/ 292658 h 453783"/>
                <a:gd name="csX11" fmla="*/ 868615 w 870497"/>
                <a:gd name="csY11" fmla="*/ 305811 h 453783"/>
                <a:gd name="csX12" fmla="*/ 433902 w 870497"/>
                <a:gd name="csY12" fmla="*/ 453455 h 4537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70497" h="453783">
                  <a:moveTo>
                    <a:pt x="434231" y="453784"/>
                  </a:moveTo>
                  <a:lnTo>
                    <a:pt x="4451" y="299563"/>
                  </a:lnTo>
                  <a:lnTo>
                    <a:pt x="2807" y="287396"/>
                  </a:lnTo>
                  <a:cubicBezTo>
                    <a:pt x="-18896" y="113117"/>
                    <a:pt x="92248" y="4604"/>
                    <a:pt x="96852" y="0"/>
                  </a:cubicBezTo>
                  <a:lnTo>
                    <a:pt x="124474" y="28937"/>
                  </a:lnTo>
                  <a:cubicBezTo>
                    <a:pt x="124474" y="28937"/>
                    <a:pt x="28455" y="123640"/>
                    <a:pt x="40951" y="270297"/>
                  </a:cubicBezTo>
                  <a:lnTo>
                    <a:pt x="433902" y="411365"/>
                  </a:lnTo>
                  <a:lnTo>
                    <a:pt x="830142" y="276545"/>
                  </a:lnTo>
                  <a:cubicBezTo>
                    <a:pt x="830800" y="236099"/>
                    <a:pt x="826853" y="109829"/>
                    <a:pt x="750236" y="32883"/>
                  </a:cubicBezTo>
                  <a:lnTo>
                    <a:pt x="778516" y="4604"/>
                  </a:lnTo>
                  <a:cubicBezTo>
                    <a:pt x="883741" y="109829"/>
                    <a:pt x="870259" y="285095"/>
                    <a:pt x="869601" y="292658"/>
                  </a:cubicBezTo>
                  <a:lnTo>
                    <a:pt x="868615" y="305811"/>
                  </a:lnTo>
                  <a:lnTo>
                    <a:pt x="433902" y="453455"/>
                  </a:lnTo>
                  <a:close/>
                </a:path>
              </a:pathLst>
            </a:custGeom>
            <a:solidFill>
              <a:schemeClr val="tx2"/>
            </a:solidFill>
            <a:ln w="32831" cap="flat">
              <a:noFill/>
              <a:prstDash val="solid"/>
              <a:miter/>
            </a:ln>
          </p:spPr>
          <p:txBody>
            <a:bodyPr/>
            <a:lstStyle/>
            <a:p>
              <a:endParaRPr lang="en-US" dirty="0">
                <a:latin typeface="Capital Group Sans" panose="02000503000000020004" pitchFamily="2" charset="0"/>
              </a:endParaRPr>
            </a:p>
          </p:txBody>
        </p:sp>
        <p:sp>
          <p:nvSpPr>
            <p:cNvPr id="5" name="Freeform: Shape 4">
              <a:extLst>
                <a:ext uri="{FF2B5EF4-FFF2-40B4-BE49-F238E27FC236}">
                  <a16:creationId xmlns:a16="http://schemas.microsoft.com/office/drawing/2014/main" id="{622A74CC-C814-2058-8A8D-E1873FA7DB4A}"/>
                </a:ext>
              </a:extLst>
            </p:cNvPr>
            <p:cNvSpPr/>
            <p:nvPr/>
          </p:nvSpPr>
          <p:spPr>
            <a:xfrm>
              <a:off x="2060787" y="1851785"/>
              <a:ext cx="572163" cy="381441"/>
            </a:xfrm>
            <a:custGeom>
              <a:avLst/>
              <a:gdLst>
                <a:gd name="csX0" fmla="*/ 572163 w 572163"/>
                <a:gd name="csY0" fmla="*/ 381441 h 381441"/>
                <a:gd name="csX1" fmla="*/ 532046 w 572163"/>
                <a:gd name="csY1" fmla="*/ 381441 h 381441"/>
                <a:gd name="csX2" fmla="*/ 532046 w 572163"/>
                <a:gd name="csY2" fmla="*/ 80234 h 381441"/>
                <a:gd name="csX3" fmla="*/ 0 w 572163"/>
                <a:gd name="csY3" fmla="*/ 39788 h 381441"/>
                <a:gd name="csX4" fmla="*/ 2959 w 572163"/>
                <a:gd name="csY4" fmla="*/ 0 h 381441"/>
                <a:gd name="csX5" fmla="*/ 572163 w 572163"/>
                <a:gd name="csY5" fmla="*/ 43077 h 381441"/>
                <a:gd name="csX6" fmla="*/ 572163 w 572163"/>
                <a:gd name="csY6" fmla="*/ 381441 h 38144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2163" h="381441">
                  <a:moveTo>
                    <a:pt x="572163" y="381441"/>
                  </a:moveTo>
                  <a:lnTo>
                    <a:pt x="532046" y="381441"/>
                  </a:lnTo>
                  <a:lnTo>
                    <a:pt x="532046" y="80234"/>
                  </a:lnTo>
                  <a:lnTo>
                    <a:pt x="0" y="39788"/>
                  </a:lnTo>
                  <a:lnTo>
                    <a:pt x="2959" y="0"/>
                  </a:lnTo>
                  <a:lnTo>
                    <a:pt x="572163" y="43077"/>
                  </a:lnTo>
                  <a:lnTo>
                    <a:pt x="572163" y="381441"/>
                  </a:lnTo>
                  <a:close/>
                </a:path>
              </a:pathLst>
            </a:custGeom>
            <a:solidFill>
              <a:schemeClr val="accent5"/>
            </a:solidFill>
            <a:ln w="32831" cap="flat">
              <a:noFill/>
              <a:prstDash val="solid"/>
              <a:miter/>
            </a:ln>
          </p:spPr>
          <p:txBody>
            <a:bodyPr/>
            <a:lstStyle/>
            <a:p>
              <a:endParaRPr lang="en-US" dirty="0">
                <a:latin typeface="Capital Group Sans" panose="02000503000000020004" pitchFamily="2" charset="0"/>
              </a:endParaRPr>
            </a:p>
          </p:txBody>
        </p:sp>
        <p:sp>
          <p:nvSpPr>
            <p:cNvPr id="6" name="Freeform: Shape 5">
              <a:extLst>
                <a:ext uri="{FF2B5EF4-FFF2-40B4-BE49-F238E27FC236}">
                  <a16:creationId xmlns:a16="http://schemas.microsoft.com/office/drawing/2014/main" id="{4A2575DB-BE83-F9BE-DB15-0CDB05E6ED3F}"/>
                </a:ext>
              </a:extLst>
            </p:cNvPr>
            <p:cNvSpPr/>
            <p:nvPr/>
          </p:nvSpPr>
          <p:spPr>
            <a:xfrm>
              <a:off x="2543180" y="2223361"/>
              <a:ext cx="140081" cy="140081"/>
            </a:xfrm>
            <a:custGeom>
              <a:avLst/>
              <a:gdLst>
                <a:gd name="csX0" fmla="*/ 70041 w 140081"/>
                <a:gd name="csY0" fmla="*/ 140081 h 140081"/>
                <a:gd name="csX1" fmla="*/ 0 w 140081"/>
                <a:gd name="csY1" fmla="*/ 70041 h 140081"/>
                <a:gd name="csX2" fmla="*/ 70041 w 140081"/>
                <a:gd name="csY2" fmla="*/ 0 h 140081"/>
                <a:gd name="csX3" fmla="*/ 140081 w 140081"/>
                <a:gd name="csY3" fmla="*/ 70041 h 140081"/>
                <a:gd name="csX4" fmla="*/ 70041 w 140081"/>
                <a:gd name="csY4" fmla="*/ 140081 h 140081"/>
                <a:gd name="csX5" fmla="*/ 70041 w 140081"/>
                <a:gd name="csY5" fmla="*/ 40446 h 140081"/>
                <a:gd name="csX6" fmla="*/ 40117 w 140081"/>
                <a:gd name="csY6" fmla="*/ 70369 h 140081"/>
                <a:gd name="csX7" fmla="*/ 70041 w 140081"/>
                <a:gd name="csY7" fmla="*/ 100293 h 140081"/>
                <a:gd name="csX8" fmla="*/ 99964 w 140081"/>
                <a:gd name="csY8" fmla="*/ 70369 h 140081"/>
                <a:gd name="csX9" fmla="*/ 70041 w 140081"/>
                <a:gd name="csY9" fmla="*/ 40446 h 1400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40081" h="140081">
                  <a:moveTo>
                    <a:pt x="70041" y="140081"/>
                  </a:moveTo>
                  <a:cubicBezTo>
                    <a:pt x="31568" y="140081"/>
                    <a:pt x="0" y="108842"/>
                    <a:pt x="0" y="70041"/>
                  </a:cubicBezTo>
                  <a:cubicBezTo>
                    <a:pt x="0" y="31239"/>
                    <a:pt x="31239" y="0"/>
                    <a:pt x="70041" y="0"/>
                  </a:cubicBezTo>
                  <a:cubicBezTo>
                    <a:pt x="108843" y="0"/>
                    <a:pt x="140081" y="31239"/>
                    <a:pt x="140081" y="70041"/>
                  </a:cubicBezTo>
                  <a:cubicBezTo>
                    <a:pt x="140081" y="108842"/>
                    <a:pt x="108843" y="140081"/>
                    <a:pt x="70041" y="140081"/>
                  </a:cubicBezTo>
                  <a:close/>
                  <a:moveTo>
                    <a:pt x="70041" y="40446"/>
                  </a:moveTo>
                  <a:cubicBezTo>
                    <a:pt x="53599" y="40446"/>
                    <a:pt x="40117" y="53928"/>
                    <a:pt x="40117" y="70369"/>
                  </a:cubicBezTo>
                  <a:cubicBezTo>
                    <a:pt x="40117" y="86811"/>
                    <a:pt x="53599" y="100293"/>
                    <a:pt x="70041" y="100293"/>
                  </a:cubicBezTo>
                  <a:cubicBezTo>
                    <a:pt x="86482" y="100293"/>
                    <a:pt x="99964" y="86811"/>
                    <a:pt x="99964" y="70369"/>
                  </a:cubicBezTo>
                  <a:cubicBezTo>
                    <a:pt x="99964" y="53928"/>
                    <a:pt x="86482" y="40446"/>
                    <a:pt x="70041" y="40446"/>
                  </a:cubicBezTo>
                  <a:close/>
                </a:path>
              </a:pathLst>
            </a:custGeom>
            <a:solidFill>
              <a:schemeClr val="accent5"/>
            </a:solidFill>
            <a:ln w="32831" cap="flat">
              <a:noFill/>
              <a:prstDash val="solid"/>
              <a:miter/>
            </a:ln>
          </p:spPr>
          <p:txBody>
            <a:bodyPr/>
            <a:lstStyle/>
            <a:p>
              <a:endParaRPr lang="en-US" dirty="0">
                <a:latin typeface="Capital Group Sans" panose="02000503000000020004" pitchFamily="2" charset="0"/>
              </a:endParaRPr>
            </a:p>
          </p:txBody>
        </p:sp>
        <p:sp>
          <p:nvSpPr>
            <p:cNvPr id="7" name="Freeform: Shape 6">
              <a:extLst>
                <a:ext uri="{FF2B5EF4-FFF2-40B4-BE49-F238E27FC236}">
                  <a16:creationId xmlns:a16="http://schemas.microsoft.com/office/drawing/2014/main" id="{D99EE024-189F-E86F-01FA-79461E82E693}"/>
                </a:ext>
              </a:extLst>
            </p:cNvPr>
            <p:cNvSpPr/>
            <p:nvPr/>
          </p:nvSpPr>
          <p:spPr>
            <a:xfrm>
              <a:off x="2538905" y="2220073"/>
              <a:ext cx="148630" cy="470225"/>
            </a:xfrm>
            <a:custGeom>
              <a:avLst/>
              <a:gdLst>
                <a:gd name="csX0" fmla="*/ 148631 w 148630"/>
                <a:gd name="csY0" fmla="*/ 470225 h 470225"/>
                <a:gd name="csX1" fmla="*/ 0 w 148630"/>
                <a:gd name="csY1" fmla="*/ 470225 h 470225"/>
                <a:gd name="csX2" fmla="*/ 72671 w 148630"/>
                <a:gd name="csY2" fmla="*/ 0 h 470225"/>
                <a:gd name="csX3" fmla="*/ 148631 w 148630"/>
                <a:gd name="csY3" fmla="*/ 470225 h 470225"/>
                <a:gd name="csX4" fmla="*/ 46694 w 148630"/>
                <a:gd name="csY4" fmla="*/ 430108 h 470225"/>
                <a:gd name="csX5" fmla="*/ 101608 w 148630"/>
                <a:gd name="csY5" fmla="*/ 430108 h 470225"/>
                <a:gd name="csX6" fmla="*/ 73658 w 148630"/>
                <a:gd name="csY6" fmla="*/ 256158 h 470225"/>
                <a:gd name="csX7" fmla="*/ 46694 w 148630"/>
                <a:gd name="csY7" fmla="*/ 430108 h 4702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48630" h="470225">
                  <a:moveTo>
                    <a:pt x="148631" y="470225"/>
                  </a:moveTo>
                  <a:lnTo>
                    <a:pt x="0" y="470225"/>
                  </a:lnTo>
                  <a:lnTo>
                    <a:pt x="72671" y="0"/>
                  </a:lnTo>
                  <a:lnTo>
                    <a:pt x="148631" y="470225"/>
                  </a:lnTo>
                  <a:close/>
                  <a:moveTo>
                    <a:pt x="46694" y="430108"/>
                  </a:moveTo>
                  <a:lnTo>
                    <a:pt x="101608" y="430108"/>
                  </a:lnTo>
                  <a:lnTo>
                    <a:pt x="73658" y="256158"/>
                  </a:lnTo>
                  <a:lnTo>
                    <a:pt x="46694" y="430108"/>
                  </a:lnTo>
                  <a:close/>
                </a:path>
              </a:pathLst>
            </a:custGeom>
            <a:solidFill>
              <a:schemeClr val="accent5"/>
            </a:solidFill>
            <a:ln w="32831" cap="flat">
              <a:noFill/>
              <a:prstDash val="solid"/>
              <a:miter/>
            </a:ln>
          </p:spPr>
          <p:txBody>
            <a:bodyPr/>
            <a:lstStyle/>
            <a:p>
              <a:endParaRPr lang="en-US" dirty="0">
                <a:latin typeface="Capital Group Sans" panose="02000503000000020004" pitchFamily="2" charset="0"/>
              </a:endParaRPr>
            </a:p>
          </p:txBody>
        </p:sp>
      </p:grpSp>
      <p:grpSp>
        <p:nvGrpSpPr>
          <p:cNvPr id="8" name="Group 7">
            <a:extLst>
              <a:ext uri="{FF2B5EF4-FFF2-40B4-BE49-F238E27FC236}">
                <a16:creationId xmlns:a16="http://schemas.microsoft.com/office/drawing/2014/main" id="{B827B759-3403-2D98-E698-D37DA64745C0}"/>
              </a:ext>
              <a:ext uri="{C183D7F6-B498-43B3-948B-1728B52AA6E4}">
                <adec:decorative xmlns:adec="http://schemas.microsoft.com/office/drawing/2017/decorative" val="1"/>
              </a:ext>
            </a:extLst>
          </p:cNvPr>
          <p:cNvGrpSpPr/>
          <p:nvPr/>
        </p:nvGrpSpPr>
        <p:grpSpPr>
          <a:xfrm>
            <a:off x="5475081" y="1444571"/>
            <a:ext cx="1134721" cy="1445266"/>
            <a:chOff x="5475081" y="1444571"/>
            <a:chExt cx="1134721" cy="1445266"/>
          </a:xfrm>
        </p:grpSpPr>
        <p:sp>
          <p:nvSpPr>
            <p:cNvPr id="9" name="Freeform: Shape 8">
              <a:extLst>
                <a:ext uri="{FF2B5EF4-FFF2-40B4-BE49-F238E27FC236}">
                  <a16:creationId xmlns:a16="http://schemas.microsoft.com/office/drawing/2014/main" id="{DCB6F3C9-97C9-FFCB-ABB0-34494FE5B38A}"/>
                </a:ext>
              </a:extLst>
            </p:cNvPr>
            <p:cNvSpPr/>
            <p:nvPr/>
          </p:nvSpPr>
          <p:spPr>
            <a:xfrm>
              <a:off x="5475081" y="1554263"/>
              <a:ext cx="1134721" cy="1335574"/>
            </a:xfrm>
            <a:custGeom>
              <a:avLst/>
              <a:gdLst>
                <a:gd name="csX0" fmla="*/ 1059123 w 1134721"/>
                <a:gd name="csY0" fmla="*/ 1335574 h 1335574"/>
                <a:gd name="csX1" fmla="*/ 75599 w 1134721"/>
                <a:gd name="csY1" fmla="*/ 1335574 h 1335574"/>
                <a:gd name="csX2" fmla="*/ 0 w 1134721"/>
                <a:gd name="csY2" fmla="*/ 1259976 h 1335574"/>
                <a:gd name="csX3" fmla="*/ 0 w 1134721"/>
                <a:gd name="csY3" fmla="*/ 75599 h 1335574"/>
                <a:gd name="csX4" fmla="*/ 75599 w 1134721"/>
                <a:gd name="csY4" fmla="*/ 0 h 1335574"/>
                <a:gd name="csX5" fmla="*/ 298195 w 1134721"/>
                <a:gd name="csY5" fmla="*/ 0 h 1335574"/>
                <a:gd name="csX6" fmla="*/ 298195 w 1134721"/>
                <a:gd name="csY6" fmla="*/ 37058 h 1335574"/>
                <a:gd name="csX7" fmla="*/ 75599 w 1134721"/>
                <a:gd name="csY7" fmla="*/ 37058 h 1335574"/>
                <a:gd name="csX8" fmla="*/ 37058 w 1134721"/>
                <a:gd name="csY8" fmla="*/ 75599 h 1335574"/>
                <a:gd name="csX9" fmla="*/ 37058 w 1134721"/>
                <a:gd name="csY9" fmla="*/ 1259729 h 1335574"/>
                <a:gd name="csX10" fmla="*/ 75599 w 1134721"/>
                <a:gd name="csY10" fmla="*/ 1298269 h 1335574"/>
                <a:gd name="csX11" fmla="*/ 1059123 w 1134721"/>
                <a:gd name="csY11" fmla="*/ 1298269 h 1335574"/>
                <a:gd name="csX12" fmla="*/ 1097664 w 1134721"/>
                <a:gd name="csY12" fmla="*/ 1259729 h 1335574"/>
                <a:gd name="csX13" fmla="*/ 1097664 w 1134721"/>
                <a:gd name="csY13" fmla="*/ 75599 h 1335574"/>
                <a:gd name="csX14" fmla="*/ 1059123 w 1134721"/>
                <a:gd name="csY14" fmla="*/ 37058 h 1335574"/>
                <a:gd name="csX15" fmla="*/ 847644 w 1134721"/>
                <a:gd name="csY15" fmla="*/ 37058 h 1335574"/>
                <a:gd name="csX16" fmla="*/ 847644 w 1134721"/>
                <a:gd name="csY16" fmla="*/ 0 h 1335574"/>
                <a:gd name="csX17" fmla="*/ 1059123 w 1134721"/>
                <a:gd name="csY17" fmla="*/ 0 h 1335574"/>
                <a:gd name="csX18" fmla="*/ 1134722 w 1134721"/>
                <a:gd name="csY18" fmla="*/ 75599 h 1335574"/>
                <a:gd name="csX19" fmla="*/ 1134722 w 1134721"/>
                <a:gd name="csY19" fmla="*/ 1259729 h 1335574"/>
                <a:gd name="csX20" fmla="*/ 1059123 w 1134721"/>
                <a:gd name="csY20" fmla="*/ 1335327 h 13355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134721" h="1335574">
                  <a:moveTo>
                    <a:pt x="1059123" y="1335574"/>
                  </a:moveTo>
                  <a:lnTo>
                    <a:pt x="75599" y="1335574"/>
                  </a:lnTo>
                  <a:cubicBezTo>
                    <a:pt x="33846" y="1335574"/>
                    <a:pt x="0" y="1301728"/>
                    <a:pt x="0" y="1259976"/>
                  </a:cubicBezTo>
                  <a:lnTo>
                    <a:pt x="0" y="75599"/>
                  </a:lnTo>
                  <a:cubicBezTo>
                    <a:pt x="0" y="33846"/>
                    <a:pt x="33846" y="0"/>
                    <a:pt x="75599" y="0"/>
                  </a:cubicBezTo>
                  <a:lnTo>
                    <a:pt x="298195" y="0"/>
                  </a:lnTo>
                  <a:lnTo>
                    <a:pt x="298195" y="37058"/>
                  </a:lnTo>
                  <a:lnTo>
                    <a:pt x="75599" y="37058"/>
                  </a:lnTo>
                  <a:cubicBezTo>
                    <a:pt x="54352" y="37058"/>
                    <a:pt x="37058" y="54352"/>
                    <a:pt x="37058" y="75599"/>
                  </a:cubicBezTo>
                  <a:lnTo>
                    <a:pt x="37058" y="1259729"/>
                  </a:lnTo>
                  <a:cubicBezTo>
                    <a:pt x="37058" y="1280975"/>
                    <a:pt x="54352" y="1298269"/>
                    <a:pt x="75599" y="1298269"/>
                  </a:cubicBezTo>
                  <a:lnTo>
                    <a:pt x="1059123" y="1298269"/>
                  </a:lnTo>
                  <a:cubicBezTo>
                    <a:pt x="1080370" y="1298269"/>
                    <a:pt x="1097664" y="1280975"/>
                    <a:pt x="1097664" y="1259729"/>
                  </a:cubicBezTo>
                  <a:lnTo>
                    <a:pt x="1097664" y="75599"/>
                  </a:lnTo>
                  <a:cubicBezTo>
                    <a:pt x="1097664" y="54352"/>
                    <a:pt x="1080370" y="37058"/>
                    <a:pt x="1059123" y="37058"/>
                  </a:cubicBezTo>
                  <a:lnTo>
                    <a:pt x="847644" y="37058"/>
                  </a:lnTo>
                  <a:lnTo>
                    <a:pt x="847644" y="0"/>
                  </a:lnTo>
                  <a:lnTo>
                    <a:pt x="1059123" y="0"/>
                  </a:lnTo>
                  <a:cubicBezTo>
                    <a:pt x="1100875" y="0"/>
                    <a:pt x="1134722" y="33846"/>
                    <a:pt x="1134722" y="75599"/>
                  </a:cubicBezTo>
                  <a:lnTo>
                    <a:pt x="1134722" y="1259729"/>
                  </a:lnTo>
                  <a:cubicBezTo>
                    <a:pt x="1134722" y="1301481"/>
                    <a:pt x="1100875" y="1335327"/>
                    <a:pt x="1059123" y="1335327"/>
                  </a:cubicBezTo>
                  <a:close/>
                </a:path>
              </a:pathLst>
            </a:custGeom>
            <a:solidFill>
              <a:schemeClr val="accent5"/>
            </a:solidFill>
            <a:ln w="24641" cap="flat">
              <a:noFill/>
              <a:prstDash val="solid"/>
              <a:miter/>
            </a:ln>
          </p:spPr>
          <p:txBody>
            <a:bodyPr/>
            <a:lstStyle/>
            <a:p>
              <a:endParaRPr lang="en-US" dirty="0">
                <a:latin typeface="Capital Group Sans" panose="02000503000000020004" pitchFamily="2" charset="0"/>
              </a:endParaRPr>
            </a:p>
          </p:txBody>
        </p:sp>
        <p:sp>
          <p:nvSpPr>
            <p:cNvPr id="19" name="Freeform: Shape 18">
              <a:extLst>
                <a:ext uri="{FF2B5EF4-FFF2-40B4-BE49-F238E27FC236}">
                  <a16:creationId xmlns:a16="http://schemas.microsoft.com/office/drawing/2014/main" id="{CBA8D256-94B3-A8C7-29E6-E6C3832DE975}"/>
                </a:ext>
              </a:extLst>
            </p:cNvPr>
            <p:cNvSpPr/>
            <p:nvPr/>
          </p:nvSpPr>
          <p:spPr>
            <a:xfrm>
              <a:off x="5744864" y="1444571"/>
              <a:ext cx="595401" cy="226795"/>
            </a:xfrm>
            <a:custGeom>
              <a:avLst/>
              <a:gdLst>
                <a:gd name="csX0" fmla="*/ 531661 w 595401"/>
                <a:gd name="csY0" fmla="*/ 226796 h 226795"/>
                <a:gd name="csX1" fmla="*/ 63740 w 595401"/>
                <a:gd name="csY1" fmla="*/ 226796 h 226795"/>
                <a:gd name="csX2" fmla="*/ 0 w 595401"/>
                <a:gd name="csY2" fmla="*/ 163056 h 226795"/>
                <a:gd name="csX3" fmla="*/ 0 w 595401"/>
                <a:gd name="csY3" fmla="*/ 63740 h 226795"/>
                <a:gd name="csX4" fmla="*/ 63740 w 595401"/>
                <a:gd name="csY4" fmla="*/ 0 h 226795"/>
                <a:gd name="csX5" fmla="*/ 531661 w 595401"/>
                <a:gd name="csY5" fmla="*/ 0 h 226795"/>
                <a:gd name="csX6" fmla="*/ 595402 w 595401"/>
                <a:gd name="csY6" fmla="*/ 63740 h 226795"/>
                <a:gd name="csX7" fmla="*/ 595402 w 595401"/>
                <a:gd name="csY7" fmla="*/ 162809 h 226795"/>
                <a:gd name="csX8" fmla="*/ 531661 w 595401"/>
                <a:gd name="csY8" fmla="*/ 226549 h 226795"/>
                <a:gd name="csX9" fmla="*/ 63740 w 595401"/>
                <a:gd name="csY9" fmla="*/ 37058 h 226795"/>
                <a:gd name="csX10" fmla="*/ 37058 w 595401"/>
                <a:gd name="csY10" fmla="*/ 63740 h 226795"/>
                <a:gd name="csX11" fmla="*/ 37058 w 595401"/>
                <a:gd name="csY11" fmla="*/ 162809 h 226795"/>
                <a:gd name="csX12" fmla="*/ 63740 w 595401"/>
                <a:gd name="csY12" fmla="*/ 189490 h 226795"/>
                <a:gd name="csX13" fmla="*/ 531661 w 595401"/>
                <a:gd name="csY13" fmla="*/ 189490 h 226795"/>
                <a:gd name="csX14" fmla="*/ 558343 w 595401"/>
                <a:gd name="csY14" fmla="*/ 162809 h 226795"/>
                <a:gd name="csX15" fmla="*/ 558343 w 595401"/>
                <a:gd name="csY15" fmla="*/ 63740 h 226795"/>
                <a:gd name="csX16" fmla="*/ 531661 w 595401"/>
                <a:gd name="csY16" fmla="*/ 37058 h 226795"/>
                <a:gd name="csX17" fmla="*/ 63740 w 595401"/>
                <a:gd name="csY17" fmla="*/ 37058 h 226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595401" h="226795">
                  <a:moveTo>
                    <a:pt x="531661" y="226796"/>
                  </a:moveTo>
                  <a:lnTo>
                    <a:pt x="63740" y="226796"/>
                  </a:lnTo>
                  <a:cubicBezTo>
                    <a:pt x="28411" y="226796"/>
                    <a:pt x="0" y="198137"/>
                    <a:pt x="0" y="163056"/>
                  </a:cubicBezTo>
                  <a:lnTo>
                    <a:pt x="0" y="63740"/>
                  </a:lnTo>
                  <a:cubicBezTo>
                    <a:pt x="0" y="28411"/>
                    <a:pt x="28658" y="0"/>
                    <a:pt x="63740" y="0"/>
                  </a:cubicBezTo>
                  <a:lnTo>
                    <a:pt x="531661" y="0"/>
                  </a:lnTo>
                  <a:cubicBezTo>
                    <a:pt x="566743" y="0"/>
                    <a:pt x="595402" y="28658"/>
                    <a:pt x="595402" y="63740"/>
                  </a:cubicBezTo>
                  <a:lnTo>
                    <a:pt x="595402" y="162809"/>
                  </a:lnTo>
                  <a:cubicBezTo>
                    <a:pt x="595402" y="198137"/>
                    <a:pt x="566743" y="226549"/>
                    <a:pt x="531661" y="226549"/>
                  </a:cubicBezTo>
                  <a:close/>
                  <a:moveTo>
                    <a:pt x="63740" y="37058"/>
                  </a:moveTo>
                  <a:cubicBezTo>
                    <a:pt x="48917" y="37058"/>
                    <a:pt x="37058" y="49164"/>
                    <a:pt x="37058" y="63740"/>
                  </a:cubicBezTo>
                  <a:lnTo>
                    <a:pt x="37058" y="162809"/>
                  </a:lnTo>
                  <a:cubicBezTo>
                    <a:pt x="37058" y="177632"/>
                    <a:pt x="49164" y="189490"/>
                    <a:pt x="63740" y="189490"/>
                  </a:cubicBezTo>
                  <a:lnTo>
                    <a:pt x="531661" y="189490"/>
                  </a:lnTo>
                  <a:cubicBezTo>
                    <a:pt x="546485" y="189490"/>
                    <a:pt x="558343" y="177385"/>
                    <a:pt x="558343" y="162809"/>
                  </a:cubicBezTo>
                  <a:lnTo>
                    <a:pt x="558343" y="63740"/>
                  </a:lnTo>
                  <a:cubicBezTo>
                    <a:pt x="558343" y="48917"/>
                    <a:pt x="546238" y="37058"/>
                    <a:pt x="531661" y="37058"/>
                  </a:cubicBezTo>
                  <a:lnTo>
                    <a:pt x="63740" y="37058"/>
                  </a:lnTo>
                  <a:close/>
                </a:path>
              </a:pathLst>
            </a:custGeom>
            <a:solidFill>
              <a:schemeClr val="accent5"/>
            </a:solidFill>
            <a:ln w="24641" cap="flat">
              <a:noFill/>
              <a:prstDash val="solid"/>
              <a:miter/>
            </a:ln>
          </p:spPr>
          <p:txBody>
            <a:bodyPr/>
            <a:lstStyle/>
            <a:p>
              <a:endParaRPr lang="en-US" dirty="0">
                <a:latin typeface="Capital Group Sans" panose="02000503000000020004" pitchFamily="2" charset="0"/>
              </a:endParaRPr>
            </a:p>
          </p:txBody>
        </p:sp>
        <p:sp>
          <p:nvSpPr>
            <p:cNvPr id="20" name="Freeform: Shape 19">
              <a:extLst>
                <a:ext uri="{FF2B5EF4-FFF2-40B4-BE49-F238E27FC236}">
                  <a16:creationId xmlns:a16="http://schemas.microsoft.com/office/drawing/2014/main" id="{E7B4D642-D5D2-26E1-B57A-183360BCB86B}"/>
                </a:ext>
              </a:extLst>
            </p:cNvPr>
            <p:cNvSpPr/>
            <p:nvPr/>
          </p:nvSpPr>
          <p:spPr>
            <a:xfrm>
              <a:off x="5676924" y="1863327"/>
              <a:ext cx="173432" cy="161573"/>
            </a:xfrm>
            <a:custGeom>
              <a:avLst/>
              <a:gdLst>
                <a:gd name="csX0" fmla="*/ 58058 w 173432"/>
                <a:gd name="csY0" fmla="*/ 161573 h 161573"/>
                <a:gd name="csX1" fmla="*/ 0 w 173432"/>
                <a:gd name="csY1" fmla="*/ 101045 h 161573"/>
                <a:gd name="csX2" fmla="*/ 26929 w 173432"/>
                <a:gd name="csY2" fmla="*/ 75351 h 161573"/>
                <a:gd name="csX3" fmla="*/ 56328 w 173432"/>
                <a:gd name="csY3" fmla="*/ 106233 h 161573"/>
                <a:gd name="csX4" fmla="*/ 145021 w 173432"/>
                <a:gd name="csY4" fmla="*/ 0 h 161573"/>
                <a:gd name="csX5" fmla="*/ 173432 w 173432"/>
                <a:gd name="csY5" fmla="*/ 23717 h 161573"/>
                <a:gd name="csX6" fmla="*/ 58058 w 173432"/>
                <a:gd name="csY6" fmla="*/ 161573 h 1615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3432" h="161573">
                  <a:moveTo>
                    <a:pt x="58058" y="161573"/>
                  </a:moveTo>
                  <a:lnTo>
                    <a:pt x="0" y="101045"/>
                  </a:lnTo>
                  <a:lnTo>
                    <a:pt x="26929" y="75351"/>
                  </a:lnTo>
                  <a:lnTo>
                    <a:pt x="56328" y="106233"/>
                  </a:lnTo>
                  <a:lnTo>
                    <a:pt x="145021" y="0"/>
                  </a:lnTo>
                  <a:lnTo>
                    <a:pt x="173432" y="23717"/>
                  </a:lnTo>
                  <a:lnTo>
                    <a:pt x="58058" y="161573"/>
                  </a:lnTo>
                  <a:close/>
                </a:path>
              </a:pathLst>
            </a:custGeom>
            <a:solidFill>
              <a:schemeClr val="tx2"/>
            </a:solidFill>
            <a:ln w="24641" cap="flat">
              <a:noFill/>
              <a:prstDash val="solid"/>
              <a:miter/>
            </a:ln>
          </p:spPr>
          <p:txBody>
            <a:bodyPr/>
            <a:lstStyle/>
            <a:p>
              <a:endParaRPr lang="en-US" dirty="0">
                <a:latin typeface="Capital Group Sans" panose="02000503000000020004" pitchFamily="2" charset="0"/>
              </a:endParaRPr>
            </a:p>
          </p:txBody>
        </p:sp>
        <p:sp>
          <p:nvSpPr>
            <p:cNvPr id="21" name="Freeform: Shape 20">
              <a:extLst>
                <a:ext uri="{FF2B5EF4-FFF2-40B4-BE49-F238E27FC236}">
                  <a16:creationId xmlns:a16="http://schemas.microsoft.com/office/drawing/2014/main" id="{0E3B60C4-645C-8396-54FB-70A81DCF7F33}"/>
                </a:ext>
              </a:extLst>
            </p:cNvPr>
            <p:cNvSpPr/>
            <p:nvPr/>
          </p:nvSpPr>
          <p:spPr>
            <a:xfrm>
              <a:off x="5676924" y="2177580"/>
              <a:ext cx="173432" cy="161820"/>
            </a:xfrm>
            <a:custGeom>
              <a:avLst/>
              <a:gdLst>
                <a:gd name="csX0" fmla="*/ 58058 w 173432"/>
                <a:gd name="csY0" fmla="*/ 161820 h 161820"/>
                <a:gd name="csX1" fmla="*/ 0 w 173432"/>
                <a:gd name="csY1" fmla="*/ 101045 h 161820"/>
                <a:gd name="csX2" fmla="*/ 26929 w 173432"/>
                <a:gd name="csY2" fmla="*/ 75352 h 161820"/>
                <a:gd name="csX3" fmla="*/ 56328 w 173432"/>
                <a:gd name="csY3" fmla="*/ 106233 h 161820"/>
                <a:gd name="csX4" fmla="*/ 145021 w 173432"/>
                <a:gd name="csY4" fmla="*/ 0 h 161820"/>
                <a:gd name="csX5" fmla="*/ 173432 w 173432"/>
                <a:gd name="csY5" fmla="*/ 23964 h 161820"/>
                <a:gd name="csX6" fmla="*/ 58058 w 173432"/>
                <a:gd name="csY6" fmla="*/ 161820 h 16182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3432" h="161820">
                  <a:moveTo>
                    <a:pt x="58058" y="161820"/>
                  </a:moveTo>
                  <a:lnTo>
                    <a:pt x="0" y="101045"/>
                  </a:lnTo>
                  <a:lnTo>
                    <a:pt x="26929" y="75352"/>
                  </a:lnTo>
                  <a:lnTo>
                    <a:pt x="56328" y="106233"/>
                  </a:lnTo>
                  <a:lnTo>
                    <a:pt x="145021" y="0"/>
                  </a:lnTo>
                  <a:lnTo>
                    <a:pt x="173432" y="23964"/>
                  </a:lnTo>
                  <a:lnTo>
                    <a:pt x="58058" y="161820"/>
                  </a:lnTo>
                  <a:close/>
                </a:path>
              </a:pathLst>
            </a:custGeom>
            <a:solidFill>
              <a:schemeClr val="tx2"/>
            </a:solidFill>
            <a:ln w="24641" cap="flat">
              <a:noFill/>
              <a:prstDash val="solid"/>
              <a:miter/>
            </a:ln>
          </p:spPr>
          <p:txBody>
            <a:bodyPr/>
            <a:lstStyle/>
            <a:p>
              <a:endParaRPr lang="en-US" dirty="0">
                <a:latin typeface="Capital Group Sans" panose="02000503000000020004" pitchFamily="2" charset="0"/>
              </a:endParaRPr>
            </a:p>
          </p:txBody>
        </p:sp>
        <p:sp>
          <p:nvSpPr>
            <p:cNvPr id="22" name="Freeform: Shape 21">
              <a:extLst>
                <a:ext uri="{FF2B5EF4-FFF2-40B4-BE49-F238E27FC236}">
                  <a16:creationId xmlns:a16="http://schemas.microsoft.com/office/drawing/2014/main" id="{C09C9DB8-7B2D-FF63-6356-1B6D38CCAD00}"/>
                </a:ext>
              </a:extLst>
            </p:cNvPr>
            <p:cNvSpPr/>
            <p:nvPr/>
          </p:nvSpPr>
          <p:spPr>
            <a:xfrm>
              <a:off x="5676924" y="2492080"/>
              <a:ext cx="173432" cy="161573"/>
            </a:xfrm>
            <a:custGeom>
              <a:avLst/>
              <a:gdLst>
                <a:gd name="csX0" fmla="*/ 58058 w 173432"/>
                <a:gd name="csY0" fmla="*/ 161573 h 161573"/>
                <a:gd name="csX1" fmla="*/ 0 w 173432"/>
                <a:gd name="csY1" fmla="*/ 100798 h 161573"/>
                <a:gd name="csX2" fmla="*/ 26929 w 173432"/>
                <a:gd name="csY2" fmla="*/ 75351 h 161573"/>
                <a:gd name="csX3" fmla="*/ 56328 w 173432"/>
                <a:gd name="csY3" fmla="*/ 105986 h 161573"/>
                <a:gd name="csX4" fmla="*/ 145021 w 173432"/>
                <a:gd name="csY4" fmla="*/ 0 h 161573"/>
                <a:gd name="csX5" fmla="*/ 173432 w 173432"/>
                <a:gd name="csY5" fmla="*/ 23717 h 161573"/>
                <a:gd name="csX6" fmla="*/ 58058 w 173432"/>
                <a:gd name="csY6" fmla="*/ 161573 h 1615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73432" h="161573">
                  <a:moveTo>
                    <a:pt x="58058" y="161573"/>
                  </a:moveTo>
                  <a:lnTo>
                    <a:pt x="0" y="100798"/>
                  </a:lnTo>
                  <a:lnTo>
                    <a:pt x="26929" y="75351"/>
                  </a:lnTo>
                  <a:lnTo>
                    <a:pt x="56328" y="105986"/>
                  </a:lnTo>
                  <a:lnTo>
                    <a:pt x="145021" y="0"/>
                  </a:lnTo>
                  <a:lnTo>
                    <a:pt x="173432" y="23717"/>
                  </a:lnTo>
                  <a:lnTo>
                    <a:pt x="58058" y="161573"/>
                  </a:lnTo>
                  <a:close/>
                </a:path>
              </a:pathLst>
            </a:custGeom>
            <a:solidFill>
              <a:schemeClr val="tx2"/>
            </a:solidFill>
            <a:ln w="24641" cap="flat">
              <a:noFill/>
              <a:prstDash val="solid"/>
              <a:miter/>
            </a:ln>
          </p:spPr>
          <p:txBody>
            <a:bodyPr/>
            <a:lstStyle/>
            <a:p>
              <a:endParaRPr lang="en-US" dirty="0">
                <a:latin typeface="Capital Group Sans" panose="02000503000000020004" pitchFamily="2" charset="0"/>
              </a:endParaRPr>
            </a:p>
          </p:txBody>
        </p:sp>
        <p:sp>
          <p:nvSpPr>
            <p:cNvPr id="23" name="Freeform: Shape 22">
              <a:extLst>
                <a:ext uri="{FF2B5EF4-FFF2-40B4-BE49-F238E27FC236}">
                  <a16:creationId xmlns:a16="http://schemas.microsoft.com/office/drawing/2014/main" id="{067F5A09-D33D-57DF-2BD9-01FB07A02935}"/>
                </a:ext>
              </a:extLst>
            </p:cNvPr>
            <p:cNvSpPr/>
            <p:nvPr/>
          </p:nvSpPr>
          <p:spPr>
            <a:xfrm>
              <a:off x="5950413" y="1978701"/>
              <a:ext cx="439757" cy="37058"/>
            </a:xfrm>
            <a:custGeom>
              <a:avLst/>
              <a:gdLst>
                <a:gd name="csX0" fmla="*/ 0 w 439757"/>
                <a:gd name="csY0" fmla="*/ 0 h 37058"/>
                <a:gd name="csX1" fmla="*/ 439757 w 439757"/>
                <a:gd name="csY1" fmla="*/ 0 h 37058"/>
                <a:gd name="csX2" fmla="*/ 439757 w 439757"/>
                <a:gd name="csY2" fmla="*/ 37058 h 37058"/>
                <a:gd name="csX3" fmla="*/ 0 w 439757"/>
                <a:gd name="csY3" fmla="*/ 37058 h 37058"/>
              </a:gdLst>
              <a:ahLst/>
              <a:cxnLst>
                <a:cxn ang="0">
                  <a:pos x="csX0" y="csY0"/>
                </a:cxn>
                <a:cxn ang="0">
                  <a:pos x="csX1" y="csY1"/>
                </a:cxn>
                <a:cxn ang="0">
                  <a:pos x="csX2" y="csY2"/>
                </a:cxn>
                <a:cxn ang="0">
                  <a:pos x="csX3" y="csY3"/>
                </a:cxn>
              </a:cxnLst>
              <a:rect l="l" t="t" r="r" b="b"/>
              <a:pathLst>
                <a:path w="439757" h="37058">
                  <a:moveTo>
                    <a:pt x="0" y="0"/>
                  </a:moveTo>
                  <a:lnTo>
                    <a:pt x="439757" y="0"/>
                  </a:lnTo>
                  <a:lnTo>
                    <a:pt x="439757" y="37058"/>
                  </a:lnTo>
                  <a:lnTo>
                    <a:pt x="0" y="37058"/>
                  </a:lnTo>
                  <a:close/>
                </a:path>
              </a:pathLst>
            </a:custGeom>
            <a:solidFill>
              <a:schemeClr val="tx2"/>
            </a:solidFill>
            <a:ln w="24641" cap="flat">
              <a:noFill/>
              <a:prstDash val="solid"/>
              <a:miter/>
            </a:ln>
          </p:spPr>
          <p:txBody>
            <a:bodyPr/>
            <a:lstStyle/>
            <a:p>
              <a:endParaRPr lang="en-US" dirty="0">
                <a:latin typeface="Capital Group Sans" panose="02000503000000020004" pitchFamily="2" charset="0"/>
              </a:endParaRPr>
            </a:p>
          </p:txBody>
        </p:sp>
        <p:sp>
          <p:nvSpPr>
            <p:cNvPr id="24" name="Freeform: Shape 23">
              <a:extLst>
                <a:ext uri="{FF2B5EF4-FFF2-40B4-BE49-F238E27FC236}">
                  <a16:creationId xmlns:a16="http://schemas.microsoft.com/office/drawing/2014/main" id="{F03F2B33-9F66-7F9E-D860-8DA5B206D15F}"/>
                </a:ext>
              </a:extLst>
            </p:cNvPr>
            <p:cNvSpPr/>
            <p:nvPr/>
          </p:nvSpPr>
          <p:spPr>
            <a:xfrm>
              <a:off x="5950413" y="2292954"/>
              <a:ext cx="439757" cy="37058"/>
            </a:xfrm>
            <a:custGeom>
              <a:avLst/>
              <a:gdLst>
                <a:gd name="csX0" fmla="*/ 0 w 439757"/>
                <a:gd name="csY0" fmla="*/ 0 h 37058"/>
                <a:gd name="csX1" fmla="*/ 439757 w 439757"/>
                <a:gd name="csY1" fmla="*/ 0 h 37058"/>
                <a:gd name="csX2" fmla="*/ 439757 w 439757"/>
                <a:gd name="csY2" fmla="*/ 37058 h 37058"/>
                <a:gd name="csX3" fmla="*/ 0 w 439757"/>
                <a:gd name="csY3" fmla="*/ 37058 h 37058"/>
              </a:gdLst>
              <a:ahLst/>
              <a:cxnLst>
                <a:cxn ang="0">
                  <a:pos x="csX0" y="csY0"/>
                </a:cxn>
                <a:cxn ang="0">
                  <a:pos x="csX1" y="csY1"/>
                </a:cxn>
                <a:cxn ang="0">
                  <a:pos x="csX2" y="csY2"/>
                </a:cxn>
                <a:cxn ang="0">
                  <a:pos x="csX3" y="csY3"/>
                </a:cxn>
              </a:cxnLst>
              <a:rect l="l" t="t" r="r" b="b"/>
              <a:pathLst>
                <a:path w="439757" h="37058">
                  <a:moveTo>
                    <a:pt x="0" y="0"/>
                  </a:moveTo>
                  <a:lnTo>
                    <a:pt x="439757" y="0"/>
                  </a:lnTo>
                  <a:lnTo>
                    <a:pt x="439757" y="37058"/>
                  </a:lnTo>
                  <a:lnTo>
                    <a:pt x="0" y="37058"/>
                  </a:lnTo>
                  <a:close/>
                </a:path>
              </a:pathLst>
            </a:custGeom>
            <a:solidFill>
              <a:schemeClr val="tx2"/>
            </a:solidFill>
            <a:ln w="24641" cap="flat">
              <a:noFill/>
              <a:prstDash val="solid"/>
              <a:miter/>
            </a:ln>
          </p:spPr>
          <p:txBody>
            <a:bodyPr/>
            <a:lstStyle/>
            <a:p>
              <a:endParaRPr lang="en-US" dirty="0">
                <a:latin typeface="Capital Group Sans" panose="02000503000000020004" pitchFamily="2" charset="0"/>
              </a:endParaRPr>
            </a:p>
          </p:txBody>
        </p:sp>
        <p:sp>
          <p:nvSpPr>
            <p:cNvPr id="25" name="Freeform: Shape 24">
              <a:extLst>
                <a:ext uri="{FF2B5EF4-FFF2-40B4-BE49-F238E27FC236}">
                  <a16:creationId xmlns:a16="http://schemas.microsoft.com/office/drawing/2014/main" id="{4E933AAF-DE02-C71C-68AD-ABD38643FF62}"/>
                </a:ext>
              </a:extLst>
            </p:cNvPr>
            <p:cNvSpPr/>
            <p:nvPr/>
          </p:nvSpPr>
          <p:spPr>
            <a:xfrm>
              <a:off x="5950413" y="2607454"/>
              <a:ext cx="439757" cy="37058"/>
            </a:xfrm>
            <a:custGeom>
              <a:avLst/>
              <a:gdLst>
                <a:gd name="csX0" fmla="*/ 0 w 439757"/>
                <a:gd name="csY0" fmla="*/ 0 h 37058"/>
                <a:gd name="csX1" fmla="*/ 439757 w 439757"/>
                <a:gd name="csY1" fmla="*/ 0 h 37058"/>
                <a:gd name="csX2" fmla="*/ 439757 w 439757"/>
                <a:gd name="csY2" fmla="*/ 37058 h 37058"/>
                <a:gd name="csX3" fmla="*/ 0 w 439757"/>
                <a:gd name="csY3" fmla="*/ 37058 h 37058"/>
              </a:gdLst>
              <a:ahLst/>
              <a:cxnLst>
                <a:cxn ang="0">
                  <a:pos x="csX0" y="csY0"/>
                </a:cxn>
                <a:cxn ang="0">
                  <a:pos x="csX1" y="csY1"/>
                </a:cxn>
                <a:cxn ang="0">
                  <a:pos x="csX2" y="csY2"/>
                </a:cxn>
                <a:cxn ang="0">
                  <a:pos x="csX3" y="csY3"/>
                </a:cxn>
              </a:cxnLst>
              <a:rect l="l" t="t" r="r" b="b"/>
              <a:pathLst>
                <a:path w="439757" h="37058">
                  <a:moveTo>
                    <a:pt x="0" y="0"/>
                  </a:moveTo>
                  <a:lnTo>
                    <a:pt x="439757" y="0"/>
                  </a:lnTo>
                  <a:lnTo>
                    <a:pt x="439757" y="37058"/>
                  </a:lnTo>
                  <a:lnTo>
                    <a:pt x="0" y="37058"/>
                  </a:lnTo>
                  <a:close/>
                </a:path>
              </a:pathLst>
            </a:custGeom>
            <a:solidFill>
              <a:schemeClr val="tx2"/>
            </a:solidFill>
            <a:ln w="24641" cap="flat">
              <a:noFill/>
              <a:prstDash val="solid"/>
              <a:miter/>
            </a:ln>
          </p:spPr>
          <p:txBody>
            <a:bodyPr/>
            <a:lstStyle/>
            <a:p>
              <a:endParaRPr lang="en-US" dirty="0">
                <a:latin typeface="Capital Group Sans" panose="02000503000000020004" pitchFamily="2" charset="0"/>
              </a:endParaRPr>
            </a:p>
          </p:txBody>
        </p:sp>
      </p:grpSp>
      <p:grpSp>
        <p:nvGrpSpPr>
          <p:cNvPr id="26" name="Group 25">
            <a:extLst>
              <a:ext uri="{FF2B5EF4-FFF2-40B4-BE49-F238E27FC236}">
                <a16:creationId xmlns:a16="http://schemas.microsoft.com/office/drawing/2014/main" id="{27286489-1913-A3C8-C67B-9319C06DB848}"/>
              </a:ext>
              <a:ext uri="{C183D7F6-B498-43B3-948B-1728B52AA6E4}">
                <adec:decorative xmlns:adec="http://schemas.microsoft.com/office/drawing/2017/decorative" val="1"/>
              </a:ext>
            </a:extLst>
          </p:cNvPr>
          <p:cNvGrpSpPr/>
          <p:nvPr/>
        </p:nvGrpSpPr>
        <p:grpSpPr>
          <a:xfrm>
            <a:off x="9376834" y="1444680"/>
            <a:ext cx="1445266" cy="1444911"/>
            <a:chOff x="9376834" y="1444680"/>
            <a:chExt cx="1445266" cy="1444911"/>
          </a:xfrm>
        </p:grpSpPr>
        <p:sp>
          <p:nvSpPr>
            <p:cNvPr id="27" name="Freeform: Shape 26">
              <a:extLst>
                <a:ext uri="{FF2B5EF4-FFF2-40B4-BE49-F238E27FC236}">
                  <a16:creationId xmlns:a16="http://schemas.microsoft.com/office/drawing/2014/main" id="{CD23C7E2-26B9-55BC-AB0A-FD35722D84F2}"/>
                </a:ext>
              </a:extLst>
            </p:cNvPr>
            <p:cNvSpPr/>
            <p:nvPr/>
          </p:nvSpPr>
          <p:spPr>
            <a:xfrm>
              <a:off x="9376834" y="1765000"/>
              <a:ext cx="1048003" cy="1124591"/>
            </a:xfrm>
            <a:custGeom>
              <a:avLst/>
              <a:gdLst>
                <a:gd name="csX0" fmla="*/ 573660 w 1048003"/>
                <a:gd name="csY0" fmla="*/ 1124591 h 1124591"/>
                <a:gd name="csX1" fmla="*/ 0 w 1048003"/>
                <a:gd name="csY1" fmla="*/ 550931 h 1124591"/>
                <a:gd name="csX2" fmla="*/ 394298 w 1048003"/>
                <a:gd name="csY2" fmla="*/ 6423 h 1124591"/>
                <a:gd name="csX3" fmla="*/ 413816 w 1048003"/>
                <a:gd name="csY3" fmla="*/ 0 h 1124591"/>
                <a:gd name="csX4" fmla="*/ 543766 w 1048003"/>
                <a:gd name="csY4" fmla="*/ 585272 h 1124591"/>
                <a:gd name="csX5" fmla="*/ 1048003 w 1048003"/>
                <a:gd name="csY5" fmla="*/ 873337 h 1124591"/>
                <a:gd name="csX6" fmla="*/ 1035651 w 1048003"/>
                <a:gd name="csY6" fmla="*/ 890137 h 1124591"/>
                <a:gd name="csX7" fmla="*/ 573660 w 1048003"/>
                <a:gd name="csY7" fmla="*/ 1124591 h 1124591"/>
                <a:gd name="csX8" fmla="*/ 386640 w 1048003"/>
                <a:gd name="csY8" fmla="*/ 48176 h 1124591"/>
                <a:gd name="csX9" fmla="*/ 37058 w 1048003"/>
                <a:gd name="csY9" fmla="*/ 550931 h 1124591"/>
                <a:gd name="csX10" fmla="*/ 573660 w 1048003"/>
                <a:gd name="csY10" fmla="*/ 1087533 h 1124591"/>
                <a:gd name="csX11" fmla="*/ 993157 w 1048003"/>
                <a:gd name="csY11" fmla="*/ 884701 h 1124591"/>
                <a:gd name="csX12" fmla="*/ 511155 w 1048003"/>
                <a:gd name="csY12" fmla="*/ 609236 h 1124591"/>
                <a:gd name="csX13" fmla="*/ 386640 w 1048003"/>
                <a:gd name="csY13" fmla="*/ 48176 h 11245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048003" h="1124591">
                  <a:moveTo>
                    <a:pt x="573660" y="1124591"/>
                  </a:moveTo>
                  <a:cubicBezTo>
                    <a:pt x="257430" y="1124591"/>
                    <a:pt x="0" y="867161"/>
                    <a:pt x="0" y="550931"/>
                  </a:cubicBezTo>
                  <a:cubicBezTo>
                    <a:pt x="0" y="302889"/>
                    <a:pt x="158362" y="83998"/>
                    <a:pt x="394298" y="6423"/>
                  </a:cubicBezTo>
                  <a:lnTo>
                    <a:pt x="413816" y="0"/>
                  </a:lnTo>
                  <a:lnTo>
                    <a:pt x="543766" y="585272"/>
                  </a:lnTo>
                  <a:lnTo>
                    <a:pt x="1048003" y="873337"/>
                  </a:lnTo>
                  <a:lnTo>
                    <a:pt x="1035651" y="890137"/>
                  </a:lnTo>
                  <a:cubicBezTo>
                    <a:pt x="927441" y="1037134"/>
                    <a:pt x="754750" y="1124591"/>
                    <a:pt x="573660" y="1124591"/>
                  </a:cubicBezTo>
                  <a:close/>
                  <a:moveTo>
                    <a:pt x="386640" y="48176"/>
                  </a:moveTo>
                  <a:cubicBezTo>
                    <a:pt x="176644" y="126245"/>
                    <a:pt x="37058" y="325618"/>
                    <a:pt x="37058" y="550931"/>
                  </a:cubicBezTo>
                  <a:cubicBezTo>
                    <a:pt x="37058" y="846902"/>
                    <a:pt x="277936" y="1087533"/>
                    <a:pt x="573660" y="1087533"/>
                  </a:cubicBezTo>
                  <a:cubicBezTo>
                    <a:pt x="736221" y="1087533"/>
                    <a:pt x="891618" y="1011934"/>
                    <a:pt x="993157" y="884701"/>
                  </a:cubicBezTo>
                  <a:lnTo>
                    <a:pt x="511155" y="609236"/>
                  </a:lnTo>
                  <a:lnTo>
                    <a:pt x="386640" y="48176"/>
                  </a:lnTo>
                  <a:close/>
                </a:path>
              </a:pathLst>
            </a:custGeom>
            <a:solidFill>
              <a:schemeClr val="tx2"/>
            </a:solidFill>
            <a:ln w="24700" cap="flat">
              <a:noFill/>
              <a:prstDash val="solid"/>
              <a:miter/>
            </a:ln>
          </p:spPr>
          <p:txBody>
            <a:bodyPr/>
            <a:lstStyle/>
            <a:p>
              <a:endParaRPr lang="en-US" dirty="0">
                <a:latin typeface="Capital Group Sans" panose="02000503000000020004" pitchFamily="2" charset="0"/>
              </a:endParaRPr>
            </a:p>
          </p:txBody>
        </p:sp>
        <p:sp>
          <p:nvSpPr>
            <p:cNvPr id="28" name="Freeform: Shape 27">
              <a:extLst>
                <a:ext uri="{FF2B5EF4-FFF2-40B4-BE49-F238E27FC236}">
                  <a16:creationId xmlns:a16="http://schemas.microsoft.com/office/drawing/2014/main" id="{B514674A-DB36-033C-7F20-488F6A13FDDE}"/>
                </a:ext>
              </a:extLst>
            </p:cNvPr>
            <p:cNvSpPr/>
            <p:nvPr/>
          </p:nvSpPr>
          <p:spPr>
            <a:xfrm>
              <a:off x="9894659" y="1444680"/>
              <a:ext cx="451120" cy="737594"/>
            </a:xfrm>
            <a:custGeom>
              <a:avLst/>
              <a:gdLst>
                <a:gd name="csX0" fmla="*/ 155644 w 451120"/>
                <a:gd name="csY0" fmla="*/ 737348 h 737594"/>
                <a:gd name="csX1" fmla="*/ 0 w 451120"/>
                <a:gd name="csY1" fmla="*/ 36702 h 737594"/>
                <a:gd name="csX2" fmla="*/ 15811 w 451120"/>
                <a:gd name="csY2" fmla="*/ 31513 h 737594"/>
                <a:gd name="csX3" fmla="*/ 433086 w 451120"/>
                <a:gd name="csY3" fmla="*/ 40654 h 737594"/>
                <a:gd name="csX4" fmla="*/ 451121 w 451120"/>
                <a:gd name="csY4" fmla="*/ 47572 h 737594"/>
                <a:gd name="csX5" fmla="*/ 155397 w 451120"/>
                <a:gd name="csY5" fmla="*/ 737595 h 737594"/>
                <a:gd name="csX6" fmla="*/ 43482 w 451120"/>
                <a:gd name="csY6" fmla="*/ 61654 h 737594"/>
                <a:gd name="csX7" fmla="*/ 167009 w 451120"/>
                <a:gd name="csY7" fmla="*/ 617279 h 737594"/>
                <a:gd name="csX8" fmla="*/ 401957 w 451120"/>
                <a:gd name="csY8" fmla="*/ 68819 h 737594"/>
                <a:gd name="csX9" fmla="*/ 43482 w 451120"/>
                <a:gd name="csY9" fmla="*/ 61654 h 7375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451120" h="737594">
                  <a:moveTo>
                    <a:pt x="155644" y="737348"/>
                  </a:moveTo>
                  <a:lnTo>
                    <a:pt x="0" y="36702"/>
                  </a:lnTo>
                  <a:lnTo>
                    <a:pt x="15811" y="31513"/>
                  </a:lnTo>
                  <a:cubicBezTo>
                    <a:pt x="151444" y="-13203"/>
                    <a:pt x="297700" y="-10486"/>
                    <a:pt x="433086" y="40654"/>
                  </a:cubicBezTo>
                  <a:lnTo>
                    <a:pt x="451121" y="47572"/>
                  </a:lnTo>
                  <a:lnTo>
                    <a:pt x="155397" y="737595"/>
                  </a:lnTo>
                  <a:close/>
                  <a:moveTo>
                    <a:pt x="43482" y="61654"/>
                  </a:moveTo>
                  <a:lnTo>
                    <a:pt x="167009" y="617279"/>
                  </a:lnTo>
                  <a:lnTo>
                    <a:pt x="401957" y="68819"/>
                  </a:lnTo>
                  <a:cubicBezTo>
                    <a:pt x="285100" y="28796"/>
                    <a:pt x="160338" y="26572"/>
                    <a:pt x="43482" y="61654"/>
                  </a:cubicBezTo>
                  <a:close/>
                </a:path>
              </a:pathLst>
            </a:custGeom>
            <a:solidFill>
              <a:schemeClr val="accent5"/>
            </a:solidFill>
            <a:ln w="24700" cap="flat">
              <a:noFill/>
              <a:prstDash val="solid"/>
              <a:miter/>
            </a:ln>
          </p:spPr>
          <p:txBody>
            <a:bodyPr/>
            <a:lstStyle/>
            <a:p>
              <a:endParaRPr lang="en-US" dirty="0">
                <a:latin typeface="Capital Group Sans" panose="02000503000000020004" pitchFamily="2" charset="0"/>
              </a:endParaRPr>
            </a:p>
          </p:txBody>
        </p:sp>
        <p:sp>
          <p:nvSpPr>
            <p:cNvPr id="29" name="Freeform: Shape 28">
              <a:extLst>
                <a:ext uri="{FF2B5EF4-FFF2-40B4-BE49-F238E27FC236}">
                  <a16:creationId xmlns:a16="http://schemas.microsoft.com/office/drawing/2014/main" id="{AD1CB990-AA80-994E-2115-92582D9949EE}"/>
                </a:ext>
              </a:extLst>
            </p:cNvPr>
            <p:cNvSpPr/>
            <p:nvPr/>
          </p:nvSpPr>
          <p:spPr>
            <a:xfrm>
              <a:off x="10112561" y="1628379"/>
              <a:ext cx="709539" cy="984758"/>
            </a:xfrm>
            <a:custGeom>
              <a:avLst/>
              <a:gdLst>
                <a:gd name="csX0" fmla="*/ 576377 w 709539"/>
                <a:gd name="csY0" fmla="*/ 984758 h 984758"/>
                <a:gd name="csX1" fmla="*/ 0 w 709539"/>
                <a:gd name="csY1" fmla="*/ 655435 h 984758"/>
                <a:gd name="csX2" fmla="*/ 291277 w 709539"/>
                <a:gd name="csY2" fmla="*/ 0 h 984758"/>
                <a:gd name="csX3" fmla="*/ 307829 w 709539"/>
                <a:gd name="csY3" fmla="*/ 6423 h 984758"/>
                <a:gd name="csX4" fmla="*/ 709539 w 709539"/>
                <a:gd name="csY4" fmla="*/ 596389 h 984758"/>
                <a:gd name="csX5" fmla="*/ 586012 w 709539"/>
                <a:gd name="csY5" fmla="*/ 971418 h 984758"/>
                <a:gd name="csX6" fmla="*/ 576130 w 709539"/>
                <a:gd name="csY6" fmla="*/ 984758 h 984758"/>
                <a:gd name="csX7" fmla="*/ 47434 w 709539"/>
                <a:gd name="csY7" fmla="*/ 639871 h 984758"/>
                <a:gd name="csX8" fmla="*/ 565754 w 709539"/>
                <a:gd name="csY8" fmla="*/ 936089 h 984758"/>
                <a:gd name="csX9" fmla="*/ 672481 w 709539"/>
                <a:gd name="csY9" fmla="*/ 596389 h 984758"/>
                <a:gd name="csX10" fmla="*/ 310547 w 709539"/>
                <a:gd name="csY10" fmla="*/ 47681 h 984758"/>
                <a:gd name="csX11" fmla="*/ 47434 w 709539"/>
                <a:gd name="csY11" fmla="*/ 639871 h 9847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709539" h="984758">
                  <a:moveTo>
                    <a:pt x="576377" y="984758"/>
                  </a:moveTo>
                  <a:lnTo>
                    <a:pt x="0" y="655435"/>
                  </a:lnTo>
                  <a:lnTo>
                    <a:pt x="291277" y="0"/>
                  </a:lnTo>
                  <a:lnTo>
                    <a:pt x="307829" y="6423"/>
                  </a:lnTo>
                  <a:cubicBezTo>
                    <a:pt x="551919" y="102775"/>
                    <a:pt x="709539" y="334264"/>
                    <a:pt x="709539" y="596389"/>
                  </a:cubicBezTo>
                  <a:cubicBezTo>
                    <a:pt x="709539" y="731775"/>
                    <a:pt x="666799" y="861478"/>
                    <a:pt x="586012" y="971418"/>
                  </a:cubicBezTo>
                  <a:lnTo>
                    <a:pt x="576130" y="984758"/>
                  </a:lnTo>
                  <a:close/>
                  <a:moveTo>
                    <a:pt x="47434" y="639871"/>
                  </a:moveTo>
                  <a:lnTo>
                    <a:pt x="565754" y="936089"/>
                  </a:lnTo>
                  <a:cubicBezTo>
                    <a:pt x="635670" y="835538"/>
                    <a:pt x="672481" y="718434"/>
                    <a:pt x="672481" y="596389"/>
                  </a:cubicBezTo>
                  <a:cubicBezTo>
                    <a:pt x="672481" y="355511"/>
                    <a:pt x="530919" y="142056"/>
                    <a:pt x="310547" y="47681"/>
                  </a:cubicBezTo>
                  <a:lnTo>
                    <a:pt x="47434" y="639871"/>
                  </a:lnTo>
                  <a:close/>
                </a:path>
              </a:pathLst>
            </a:custGeom>
            <a:solidFill>
              <a:schemeClr val="tx2"/>
            </a:solidFill>
            <a:ln w="24700" cap="flat">
              <a:noFill/>
              <a:prstDash val="solid"/>
              <a:miter/>
            </a:ln>
          </p:spPr>
          <p:txBody>
            <a:bodyPr/>
            <a:lstStyle/>
            <a:p>
              <a:endParaRPr lang="en-US" dirty="0">
                <a:latin typeface="Capital Group Sans" panose="02000503000000020004" pitchFamily="2" charset="0"/>
              </a:endParaRPr>
            </a:p>
          </p:txBody>
        </p:sp>
      </p:grpSp>
      <p:sp>
        <p:nvSpPr>
          <p:cNvPr id="14" name="TextBox 13">
            <a:extLst>
              <a:ext uri="{FF2B5EF4-FFF2-40B4-BE49-F238E27FC236}">
                <a16:creationId xmlns:a16="http://schemas.microsoft.com/office/drawing/2014/main" id="{495DB763-F9B0-CF22-8856-0DBDF5C57883}"/>
              </a:ext>
            </a:extLst>
          </p:cNvPr>
          <p:cNvSpPr txBox="1"/>
          <p:nvPr/>
        </p:nvSpPr>
        <p:spPr>
          <a:xfrm>
            <a:off x="571498" y="5050712"/>
            <a:ext cx="11283804" cy="230832"/>
          </a:xfrm>
          <a:prstGeom prst="rect">
            <a:avLst/>
          </a:prstGeom>
          <a:ln w="12700">
            <a:miter lim="400000"/>
          </a:ln>
        </p:spPr>
        <p:txBody>
          <a:bodyPr wrap="square" lIns="0" tIns="0" rIns="0" bIns="0" rtlCol="0">
            <a:spAutoFit/>
          </a:bodyPr>
          <a:lstStyle/>
          <a:p>
            <a:pPr algn="l"/>
            <a:r>
              <a:rPr lang="en-US" sz="1500" dirty="0">
                <a:solidFill>
                  <a:schemeClr val="tx1">
                    <a:lumMod val="75000"/>
                    <a:lumOff val="25000"/>
                  </a:schemeClr>
                </a:solidFill>
                <a:latin typeface="Capital Group Sans" panose="02000503000000020004" pitchFamily="2" charset="0"/>
              </a:rPr>
              <a:t>Tax-advantaged treatment applies to savings used for qualified education expenses. State tax treatment varies.</a:t>
            </a:r>
          </a:p>
        </p:txBody>
      </p:sp>
    </p:spTree>
    <p:extLst>
      <p:ext uri="{BB962C8B-B14F-4D97-AF65-F5344CB8AC3E}">
        <p14:creationId xmlns:p14="http://schemas.microsoft.com/office/powerpoint/2010/main" val="1051849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00569D-A543-3144-9CFE-C241CFBB8BE0}"/>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879" name="Section divider">
            <a:extLst>
              <a:ext uri="{C183D7F6-B498-43B3-948B-1728B52AA6E4}">
                <adec:decorative xmlns:adec="http://schemas.microsoft.com/office/drawing/2017/decorative" val="0"/>
              </a:ext>
            </a:extLst>
          </p:cNvPr>
          <p:cNvSpPr txBox="1">
            <a:spLocks noGrp="1"/>
          </p:cNvSpPr>
          <p:nvPr>
            <p:ph type="title"/>
          </p:nvPr>
        </p:nvSpPr>
        <p:spPr>
          <a:xfrm>
            <a:off x="983632" y="1737046"/>
            <a:ext cx="5910944" cy="4527442"/>
          </a:xfrm>
        </p:spPr>
        <p:txBody>
          <a:bodyPr/>
          <a:lstStyle/>
          <a:p>
            <a:r>
              <a:rPr lang="en-US" sz="5500" b="1" dirty="0">
                <a:solidFill>
                  <a:schemeClr val="bg2"/>
                </a:solidFill>
              </a:rPr>
              <a:t>Invest in a </a:t>
            </a:r>
            <a:br>
              <a:rPr lang="en-US" sz="5500" b="1" dirty="0">
                <a:solidFill>
                  <a:schemeClr val="bg2"/>
                </a:solidFill>
              </a:rPr>
            </a:br>
            <a:r>
              <a:rPr lang="en-US" sz="5500" b="1" dirty="0">
                <a:solidFill>
                  <a:schemeClr val="bg2"/>
                </a:solidFill>
              </a:rPr>
              <a:t>brighter future </a:t>
            </a:r>
            <a:endParaRPr lang="en-US" sz="5500" b="1" spc="-150" dirty="0">
              <a:solidFill>
                <a:schemeClr val="bg2"/>
              </a:solidFill>
            </a:endParaRPr>
          </a:p>
        </p:txBody>
      </p:sp>
      <p:sp>
        <p:nvSpPr>
          <p:cNvPr id="880" name="Slide Number">
            <a:extLst>
              <a:ext uri="{C183D7F6-B498-43B3-948B-1728B52AA6E4}">
                <adec:decorative xmlns:adec="http://schemas.microsoft.com/office/drawing/2017/decorative" val="1"/>
              </a:ext>
            </a:extLst>
          </p:cNvPr>
          <p:cNvSpPr txBox="1">
            <a:spLocks noGrp="1"/>
          </p:cNvSpPr>
          <p:nvPr>
            <p:ph type="sldNum" sz="quarter" idx="2"/>
          </p:nvPr>
        </p:nvSpPr>
        <p:spPr/>
        <p:txBody>
          <a:bodyPr/>
          <a:lstStyle/>
          <a:p>
            <a:fld id="{86CB4B4D-7CA3-9044-876B-883B54F8677D}" type="slidenum">
              <a:rPr lang="en-US" smtClean="0">
                <a:solidFill>
                  <a:srgbClr val="7D726D"/>
                </a:solidFill>
              </a:rPr>
              <a:pPr/>
              <a:t>5</a:t>
            </a:fld>
            <a:endParaRPr lang="en-US" dirty="0">
              <a:solidFill>
                <a:srgbClr val="7D726D"/>
              </a:solidFill>
            </a:endParaRPr>
          </a:p>
        </p:txBody>
      </p:sp>
      <p:sp>
        <p:nvSpPr>
          <p:cNvPr id="2" name="© The Capital Group Companies, Inc.">
            <a:extLst>
              <a:ext uri="{FF2B5EF4-FFF2-40B4-BE49-F238E27FC236}">
                <a16:creationId xmlns:a16="http://schemas.microsoft.com/office/drawing/2014/main" id="{3A9233E3-6C12-2A9E-8D5A-7FFFB77491EE}"/>
              </a:ext>
              <a:ext uri="{C183D7F6-B498-43B3-948B-1728B52AA6E4}">
                <adec:decorative xmlns:adec="http://schemas.microsoft.com/office/drawing/2017/decorative" val="1"/>
              </a:ext>
            </a:extLst>
          </p:cNvPr>
          <p:cNvSpPr txBox="1"/>
          <p:nvPr/>
        </p:nvSpPr>
        <p:spPr>
          <a:xfrm>
            <a:off x="571499" y="6458550"/>
            <a:ext cx="2816593" cy="12641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algn="l">
              <a:defRPr sz="800">
                <a:solidFill>
                  <a:srgbClr val="7D726D"/>
                </a:solidFill>
                <a:latin typeface="+mn-lt"/>
              </a:defRPr>
            </a:lvl1pPr>
          </a:lstStyle>
          <a:p>
            <a:pPr lvl="0"/>
            <a:r>
              <a:rPr lang="en-US" b="0" i="0" dirty="0">
                <a:solidFill>
                  <a:schemeClr val="tx1"/>
                </a:solidFill>
                <a:latin typeface="Capital Group Sans" panose="02000503000000020004" pitchFamily="2" charset="0"/>
              </a:rPr>
              <a:t>©</a:t>
            </a:r>
            <a:r>
              <a:rPr lang="en-US" b="0" i="0" baseline="0" dirty="0">
                <a:solidFill>
                  <a:schemeClr val="tx1"/>
                </a:solidFill>
                <a:latin typeface="Capital Group Sans" panose="02000503000000020004" pitchFamily="2" charset="0"/>
              </a:rPr>
              <a:t> 2026 </a:t>
            </a:r>
            <a:r>
              <a:rPr lang="en-US" b="0" i="0" dirty="0">
                <a:solidFill>
                  <a:schemeClr val="tx1"/>
                </a:solidFill>
                <a:latin typeface="Capital Group Sans" panose="02000503000000020004" pitchFamily="2" charset="0"/>
              </a:rPr>
              <a:t>Capital Group. All rights reserved. </a:t>
            </a:r>
            <a:endParaRPr b="0" i="0" dirty="0">
              <a:solidFill>
                <a:schemeClr val="tx1"/>
              </a:solidFill>
              <a:latin typeface="Capital Group Sans" panose="02000503000000020004"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9"/>
                                        </p:tgtEl>
                                        <p:attrNameLst>
                                          <p:attrName>style.visibility</p:attrName>
                                        </p:attrNameLst>
                                      </p:cBhvr>
                                      <p:to>
                                        <p:strVal val="visible"/>
                                      </p:to>
                                    </p:set>
                                    <p:animEffect transition="in" filter="fade">
                                      <p:cBhvr>
                                        <p:cTn id="7" dur="500"/>
                                        <p:tgtEl>
                                          <p:spTgt spid="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Saving for an education makes sense wherever you are in life</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US" smtClean="0"/>
              <a:pPr/>
              <a:t>6</a:t>
            </a:fld>
            <a:endParaRPr lang="en-US" dirty="0"/>
          </a:p>
        </p:txBody>
      </p:sp>
      <p:sp>
        <p:nvSpPr>
          <p:cNvPr id="37" name="Rectangle 36">
            <a:extLst>
              <a:ext uri="{FF2B5EF4-FFF2-40B4-BE49-F238E27FC236}">
                <a16:creationId xmlns:a16="http://schemas.microsoft.com/office/drawing/2014/main" id="{C558D686-3431-F64D-AAA0-5C0C8E57C32D}"/>
              </a:ext>
            </a:extLst>
          </p:cNvPr>
          <p:cNvSpPr/>
          <p:nvPr/>
        </p:nvSpPr>
        <p:spPr>
          <a:xfrm>
            <a:off x="613257" y="5029200"/>
            <a:ext cx="3200400" cy="584775"/>
          </a:xfrm>
          <a:prstGeom prst="rect">
            <a:avLst/>
          </a:prstGeom>
        </p:spPr>
        <p:txBody>
          <a:bodyPr wrap="square">
            <a:spAutoFit/>
          </a:bodyPr>
          <a:lstStyle/>
          <a:p>
            <a:r>
              <a:rPr lang="en-US" sz="1600" b="1" dirty="0">
                <a:solidFill>
                  <a:schemeClr val="tx1">
                    <a:lumMod val="75000"/>
                    <a:lumOff val="25000"/>
                  </a:schemeClr>
                </a:solidFill>
                <a:latin typeface="Capital Group Sans" panose="02000503000000020004" pitchFamily="2" charset="0"/>
              </a:rPr>
              <a:t>Start building savings </a:t>
            </a:r>
            <a:br>
              <a:rPr lang="en-US" sz="1600" b="1" dirty="0">
                <a:solidFill>
                  <a:schemeClr val="tx1">
                    <a:lumMod val="75000"/>
                    <a:lumOff val="25000"/>
                  </a:schemeClr>
                </a:solidFill>
                <a:latin typeface="Capital Group Sans" panose="02000503000000020004" pitchFamily="2" charset="0"/>
              </a:rPr>
            </a:br>
            <a:r>
              <a:rPr lang="en-US" sz="1600" b="1" dirty="0">
                <a:solidFill>
                  <a:schemeClr val="tx1">
                    <a:lumMod val="75000"/>
                    <a:lumOff val="25000"/>
                  </a:schemeClr>
                </a:solidFill>
                <a:latin typeface="Capital Group Sans" panose="02000503000000020004" pitchFamily="2" charset="0"/>
              </a:rPr>
              <a:t>for your child’s future today</a:t>
            </a:r>
          </a:p>
        </p:txBody>
      </p:sp>
      <p:pic>
        <p:nvPicPr>
          <p:cNvPr id="18" name="Picture 17">
            <a:extLst>
              <a:ext uri="{FF2B5EF4-FFF2-40B4-BE49-F238E27FC236}">
                <a16:creationId xmlns:a16="http://schemas.microsoft.com/office/drawing/2014/main" id="{1939080D-D07C-4F03-AB9D-E45B9721B60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l="16685" r="16685"/>
          <a:stretch/>
        </p:blipFill>
        <p:spPr>
          <a:xfrm>
            <a:off x="8366616" y="1700784"/>
            <a:ext cx="3200400" cy="3200400"/>
          </a:xfrm>
          <a:prstGeom prst="ellipse">
            <a:avLst/>
          </a:prstGeom>
        </p:spPr>
      </p:pic>
      <p:sp>
        <p:nvSpPr>
          <p:cNvPr id="9" name="Text Placeholder 9">
            <a:extLst>
              <a:ext uri="{FF2B5EF4-FFF2-40B4-BE49-F238E27FC236}">
                <a16:creationId xmlns:a16="http://schemas.microsoft.com/office/drawing/2014/main" id="{9240E165-1FE6-2943-B38D-3305653A1079}"/>
              </a:ext>
            </a:extLst>
          </p:cNvPr>
          <p:cNvSpPr txBox="1">
            <a:spLocks/>
          </p:cNvSpPr>
          <p:nvPr/>
        </p:nvSpPr>
        <p:spPr>
          <a:xfrm>
            <a:off x="4489937" y="5029200"/>
            <a:ext cx="3200400" cy="738664"/>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1" i="0" u="none" strike="noStrike" cap="none" spc="0" baseline="0" smtClean="0">
                <a:ln>
                  <a:noFill/>
                </a:ln>
                <a:solidFill>
                  <a:schemeClr val="tx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lgn="ctr"/>
            <a:r>
              <a:rPr lang="en-US" sz="1600" dirty="0">
                <a:solidFill>
                  <a:schemeClr val="tx1">
                    <a:lumMod val="75000"/>
                    <a:lumOff val="25000"/>
                  </a:schemeClr>
                </a:solidFill>
                <a:latin typeface="Capital Group Sans" panose="02000503000000020004" pitchFamily="2" charset="0"/>
              </a:rPr>
              <a:t>Get an education </a:t>
            </a:r>
            <a:br>
              <a:rPr lang="en-US" sz="1600" dirty="0">
                <a:solidFill>
                  <a:schemeClr val="tx1">
                    <a:lumMod val="75000"/>
                    <a:lumOff val="25000"/>
                  </a:schemeClr>
                </a:solidFill>
                <a:latin typeface="Capital Group Sans" panose="02000503000000020004" pitchFamily="2" charset="0"/>
              </a:rPr>
            </a:br>
            <a:r>
              <a:rPr lang="en-US" sz="1600" dirty="0">
                <a:solidFill>
                  <a:schemeClr val="tx1">
                    <a:lumMod val="75000"/>
                    <a:lumOff val="25000"/>
                  </a:schemeClr>
                </a:solidFill>
                <a:latin typeface="Capital Group Sans" panose="02000503000000020004" pitchFamily="2" charset="0"/>
              </a:rPr>
              <a:t>in retirement and begin </a:t>
            </a:r>
            <a:br>
              <a:rPr lang="en-US" sz="1600" dirty="0">
                <a:solidFill>
                  <a:schemeClr val="tx1">
                    <a:lumMod val="75000"/>
                    <a:lumOff val="25000"/>
                  </a:schemeClr>
                </a:solidFill>
                <a:latin typeface="Capital Group Sans" panose="02000503000000020004" pitchFamily="2" charset="0"/>
              </a:rPr>
            </a:br>
            <a:r>
              <a:rPr lang="en-US" sz="1600" dirty="0">
                <a:solidFill>
                  <a:schemeClr val="tx1">
                    <a:lumMod val="75000"/>
                    <a:lumOff val="25000"/>
                  </a:schemeClr>
                </a:solidFill>
                <a:latin typeface="Capital Group Sans" panose="02000503000000020004" pitchFamily="2" charset="0"/>
              </a:rPr>
              <a:t>a great new adventure</a:t>
            </a:r>
          </a:p>
        </p:txBody>
      </p:sp>
      <p:pic>
        <p:nvPicPr>
          <p:cNvPr id="28" name="Picture 27">
            <a:extLst>
              <a:ext uri="{FF2B5EF4-FFF2-40B4-BE49-F238E27FC236}">
                <a16:creationId xmlns:a16="http://schemas.microsoft.com/office/drawing/2014/main" id="{BAC4CEC4-3373-1A4C-AA49-956BD6522E7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rcRect l="7394" r="7394"/>
          <a:stretch/>
        </p:blipFill>
        <p:spPr>
          <a:xfrm>
            <a:off x="4489937" y="1700784"/>
            <a:ext cx="3200400" cy="3200400"/>
          </a:xfrm>
          <a:prstGeom prst="ellipse">
            <a:avLst/>
          </a:prstGeom>
        </p:spPr>
      </p:pic>
      <p:sp>
        <p:nvSpPr>
          <p:cNvPr id="12" name="Text Placeholder 9">
            <a:extLst>
              <a:ext uri="{FF2B5EF4-FFF2-40B4-BE49-F238E27FC236}">
                <a16:creationId xmlns:a16="http://schemas.microsoft.com/office/drawing/2014/main" id="{CB34E76C-DC24-314A-8EBE-C6E0B2955432}"/>
              </a:ext>
            </a:extLst>
          </p:cNvPr>
          <p:cNvSpPr txBox="1">
            <a:spLocks/>
          </p:cNvSpPr>
          <p:nvPr/>
        </p:nvSpPr>
        <p:spPr>
          <a:xfrm>
            <a:off x="8366616" y="5029200"/>
            <a:ext cx="3200400" cy="738664"/>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marL="0" marR="0" indent="0" algn="l" defTabSz="228600" rtl="0" eaLnBrk="1" latinLnBrk="0" hangingPunct="1">
              <a:lnSpc>
                <a:spcPct val="100000"/>
              </a:lnSpc>
              <a:spcBef>
                <a:spcPts val="0"/>
              </a:spcBef>
              <a:spcAft>
                <a:spcPts val="1800"/>
              </a:spcAft>
              <a:buClrTx/>
              <a:buSzTx/>
              <a:buFont typeface="Capital Group Sans" panose="020B0803020202020204" pitchFamily="34" charset="0"/>
              <a:buNone/>
              <a:tabLst/>
              <a:defRPr lang="en-US" sz="2000" b="1" i="0" u="none" strike="noStrike" cap="none" spc="0" baseline="0" smtClean="0">
                <a:ln>
                  <a:noFill/>
                </a:ln>
                <a:solidFill>
                  <a:schemeClr val="tx1"/>
                </a:solidFill>
                <a:uFillTx/>
                <a:latin typeface="Capital Group Sans" panose="020B0503020202020204" pitchFamily="34" charset="0"/>
                <a:ea typeface="+mn-ea"/>
                <a:cs typeface="+mn-cs"/>
                <a:sym typeface="Capital Group Sans"/>
              </a:defRPr>
            </a:lvl1pPr>
            <a:lvl2pPr marL="284162"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8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2pPr>
            <a:lvl3pPr marL="569913" marR="0" indent="0" algn="l" defTabSz="228600" rtl="0" eaLnBrk="1" latinLnBrk="0" hangingPunct="1">
              <a:lnSpc>
                <a:spcPct val="100000"/>
              </a:lnSpc>
              <a:spcBef>
                <a:spcPts val="0"/>
              </a:spcBef>
              <a:spcAft>
                <a:spcPts val="1800"/>
              </a:spcAft>
              <a:buClrTx/>
              <a:buSzTx/>
              <a:buFont typeface="Capital Group Sans" panose="020B0604020202020204" pitchFamily="34" charset="0"/>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Capital Group Sans" panose="020B0503020202020204" pitchFamily="34" charset="0"/>
                <a:ea typeface="Capital Group Sans" panose="020B0503020202020204" pitchFamily="34" charset="0"/>
                <a:cs typeface="Capital Group Sans" panose="020B0503020202020204" pitchFamily="34" charset="0"/>
                <a:sym typeface="Capital Group Sans"/>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Capital Group Sans"/>
                <a:ea typeface="Capital Group Sans"/>
                <a:cs typeface="Capital Group Sans"/>
                <a:sym typeface="Capital Group Sans"/>
              </a:defRPr>
            </a:lvl9pPr>
          </a:lstStyle>
          <a:p>
            <a:pPr algn="ctr"/>
            <a:r>
              <a:rPr lang="en-US" sz="1600" dirty="0">
                <a:solidFill>
                  <a:schemeClr val="tx1">
                    <a:lumMod val="75000"/>
                    <a:lumOff val="25000"/>
                  </a:schemeClr>
                </a:solidFill>
                <a:latin typeface="Capital Group Sans" panose="02000503000000020004" pitchFamily="2" charset="0"/>
              </a:rPr>
              <a:t>Make a career transition </a:t>
            </a:r>
            <a:br>
              <a:rPr lang="en-US" sz="1600" dirty="0">
                <a:solidFill>
                  <a:schemeClr val="tx1">
                    <a:lumMod val="75000"/>
                    <a:lumOff val="25000"/>
                  </a:schemeClr>
                </a:solidFill>
                <a:latin typeface="Capital Group Sans" panose="02000503000000020004" pitchFamily="2" charset="0"/>
              </a:rPr>
            </a:br>
            <a:r>
              <a:rPr lang="en-US" sz="1600" dirty="0">
                <a:solidFill>
                  <a:schemeClr val="tx1">
                    <a:lumMod val="75000"/>
                    <a:lumOff val="25000"/>
                  </a:schemeClr>
                </a:solidFill>
                <a:latin typeface="Capital Group Sans" panose="02000503000000020004" pitchFamily="2" charset="0"/>
              </a:rPr>
              <a:t>or learn a new skill at any </a:t>
            </a:r>
            <a:br>
              <a:rPr lang="en-US" sz="1600" dirty="0">
                <a:solidFill>
                  <a:schemeClr val="tx1">
                    <a:lumMod val="75000"/>
                    <a:lumOff val="25000"/>
                  </a:schemeClr>
                </a:solidFill>
                <a:latin typeface="Capital Group Sans" panose="02000503000000020004" pitchFamily="2" charset="0"/>
              </a:rPr>
            </a:br>
            <a:r>
              <a:rPr lang="en-US" sz="1600" dirty="0">
                <a:solidFill>
                  <a:schemeClr val="tx1">
                    <a:lumMod val="75000"/>
                    <a:lumOff val="25000"/>
                  </a:schemeClr>
                </a:solidFill>
                <a:latin typeface="Capital Group Sans" panose="02000503000000020004" pitchFamily="2" charset="0"/>
              </a:rPr>
              <a:t>stage of your life</a:t>
            </a:r>
          </a:p>
        </p:txBody>
      </p:sp>
      <p:pic>
        <p:nvPicPr>
          <p:cNvPr id="34" name="Picture 33">
            <a:extLst>
              <a:ext uri="{FF2B5EF4-FFF2-40B4-BE49-F238E27FC236}">
                <a16:creationId xmlns:a16="http://schemas.microsoft.com/office/drawing/2014/main" id="{477D3E32-26FE-AB4B-AC0A-181A79037921}"/>
              </a:ext>
              <a:ext uri="{C183D7F6-B498-43B3-948B-1728B52AA6E4}">
                <adec:decorative xmlns:adec="http://schemas.microsoft.com/office/drawing/2017/decorative" val="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13257" y="1700784"/>
            <a:ext cx="3200400" cy="3200400"/>
          </a:xfrm>
          <a:prstGeom prst="ellipse">
            <a:avLst/>
          </a:prstGeom>
        </p:spPr>
      </p:pic>
    </p:spTree>
    <p:extLst>
      <p:ext uri="{BB962C8B-B14F-4D97-AF65-F5344CB8AC3E}">
        <p14:creationId xmlns:p14="http://schemas.microsoft.com/office/powerpoint/2010/main" val="333534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b="1" dirty="0"/>
              <a:t>Help send someone through college without a mountain of debt</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US" smtClean="0"/>
              <a:pPr/>
              <a:t>7</a:t>
            </a:fld>
            <a:endParaRPr lang="en-US" dirty="0"/>
          </a:p>
        </p:txBody>
      </p:sp>
      <p:grpSp>
        <p:nvGrpSpPr>
          <p:cNvPr id="45" name="Group 44" descr="Bar chart comparing two strategies to pay for $25,000 college costs over 10 years. In the save strategy, monthly investments of $208 are made over a 10-year period to reach the $25,000 goal. To reach the $25,000 in the borrow strategy, the borrower would have had to pay $278 a month over the 10-year period, assuming a 6% interest rate. The total repayment for the loan would be $33,306, or $8,306 more than the cost of saving.">
            <a:extLst>
              <a:ext uri="{FF2B5EF4-FFF2-40B4-BE49-F238E27FC236}">
                <a16:creationId xmlns:a16="http://schemas.microsoft.com/office/drawing/2014/main" id="{18B6F4A9-B4D3-4996-2805-0FE4158C130A}"/>
              </a:ext>
            </a:extLst>
          </p:cNvPr>
          <p:cNvGrpSpPr/>
          <p:nvPr/>
        </p:nvGrpSpPr>
        <p:grpSpPr>
          <a:xfrm>
            <a:off x="2441238" y="1702653"/>
            <a:ext cx="7059378" cy="3452694"/>
            <a:chOff x="2441238" y="1702653"/>
            <a:chExt cx="7059378" cy="3452694"/>
          </a:xfrm>
        </p:grpSpPr>
        <p:cxnSp>
          <p:nvCxnSpPr>
            <p:cNvPr id="8" name="Straight Connector 7">
              <a:extLst>
                <a:ext uri="{C183D7F6-B498-43B3-948B-1728B52AA6E4}">
                  <adec:decorative xmlns:adec="http://schemas.microsoft.com/office/drawing/2017/decorative" val="1"/>
                </a:ext>
              </a:extLst>
            </p:cNvPr>
            <p:cNvCxnSpPr/>
            <p:nvPr/>
          </p:nvCxnSpPr>
          <p:spPr>
            <a:xfrm>
              <a:off x="3657600" y="2956264"/>
              <a:ext cx="4425696" cy="0"/>
            </a:xfrm>
            <a:prstGeom prst="line">
              <a:avLst/>
            </a:prstGeom>
            <a:noFill/>
            <a:ln w="15875" cap="flat">
              <a:solidFill>
                <a:schemeClr val="bg1">
                  <a:lumMod val="75000"/>
                </a:schemeClr>
              </a:solidFill>
              <a:prstDash val="dash"/>
              <a:miter lim="400000"/>
            </a:ln>
            <a:effectLst/>
            <a:sp3d/>
          </p:spPr>
          <p:style>
            <a:lnRef idx="0">
              <a:scrgbClr r="0" g="0" b="0"/>
            </a:lnRef>
            <a:fillRef idx="0">
              <a:scrgbClr r="0" g="0" b="0"/>
            </a:fillRef>
            <a:effectRef idx="0">
              <a:scrgbClr r="0" g="0" b="0"/>
            </a:effectRef>
            <a:fontRef idx="none"/>
          </p:style>
        </p:cxnSp>
        <p:graphicFrame>
          <p:nvGraphicFramePr>
            <p:cNvPr id="5" name="Chart 4"/>
            <p:cNvGraphicFramePr/>
            <p:nvPr>
              <p:extLst>
                <p:ext uri="{D42A27DB-BD31-4B8C-83A1-F6EECF244321}">
                  <p14:modId xmlns:p14="http://schemas.microsoft.com/office/powerpoint/2010/main" val="2520820678"/>
                </p:ext>
              </p:extLst>
            </p:nvPr>
          </p:nvGraphicFramePr>
          <p:xfrm>
            <a:off x="3077591" y="1702653"/>
            <a:ext cx="6036817" cy="345269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4101482" y="4163628"/>
              <a:ext cx="1127465" cy="488916"/>
            </a:xfrm>
            <a:prstGeom prst="rect">
              <a:avLst/>
            </a:prstGeom>
            <a:ln w="12700">
              <a:miter lim="400000"/>
            </a:ln>
          </p:spPr>
          <p:txBody>
            <a:bodyPr wrap="square" lIns="0" tIns="0" rIns="0" bIns="0" rtlCol="0">
              <a:spAutoFit/>
            </a:bodyPr>
            <a:lstStyle/>
            <a:p>
              <a:pPr>
                <a:lnSpc>
                  <a:spcPct val="80000"/>
                </a:lnSpc>
              </a:pPr>
              <a:r>
                <a:rPr lang="en-US" sz="1300" dirty="0">
                  <a:solidFill>
                    <a:schemeClr val="bg1"/>
                  </a:solidFill>
                  <a:latin typeface="Capital Group Sans" panose="02000503000000020004" pitchFamily="2" charset="0"/>
                  <a:ea typeface="Capital Group Sans" charset="0"/>
                  <a:cs typeface="Capital Group Sans" charset="0"/>
                </a:rPr>
                <a:t>$208</a:t>
              </a:r>
            </a:p>
            <a:p>
              <a:pPr>
                <a:lnSpc>
                  <a:spcPct val="80000"/>
                </a:lnSpc>
              </a:pPr>
              <a:r>
                <a:rPr lang="en-US" sz="1300" dirty="0">
                  <a:solidFill>
                    <a:schemeClr val="bg1"/>
                  </a:solidFill>
                  <a:latin typeface="Capital Group Sans" panose="02000503000000020004" pitchFamily="2" charset="0"/>
                  <a:ea typeface="Capital Group Sans" charset="0"/>
                  <a:cs typeface="Capital Group Sans" charset="0"/>
                </a:rPr>
                <a:t>monthly investment</a:t>
              </a:r>
            </a:p>
          </p:txBody>
        </p:sp>
        <p:sp>
          <p:nvSpPr>
            <p:cNvPr id="10" name="TextBox 9"/>
            <p:cNvSpPr txBox="1"/>
            <p:nvPr/>
          </p:nvSpPr>
          <p:spPr>
            <a:xfrm>
              <a:off x="6960834" y="4163628"/>
              <a:ext cx="1127465" cy="488916"/>
            </a:xfrm>
            <a:prstGeom prst="rect">
              <a:avLst/>
            </a:prstGeom>
            <a:ln w="12700">
              <a:miter lim="400000"/>
            </a:ln>
          </p:spPr>
          <p:txBody>
            <a:bodyPr wrap="square" lIns="0" tIns="0" rIns="0" bIns="0" rtlCol="0">
              <a:spAutoFit/>
            </a:bodyPr>
            <a:lstStyle/>
            <a:p>
              <a:pPr>
                <a:lnSpc>
                  <a:spcPct val="80000"/>
                </a:lnSpc>
              </a:pPr>
              <a:r>
                <a:rPr lang="en-US" sz="1300" dirty="0">
                  <a:solidFill>
                    <a:schemeClr val="bg1"/>
                  </a:solidFill>
                  <a:latin typeface="Capital Group Sans" panose="02000503000000020004" pitchFamily="2" charset="0"/>
                  <a:ea typeface="Capital Group Sans" charset="0"/>
                  <a:cs typeface="Capital Group Sans" charset="0"/>
                </a:rPr>
                <a:t>$278</a:t>
              </a:r>
            </a:p>
            <a:p>
              <a:pPr>
                <a:lnSpc>
                  <a:spcPct val="80000"/>
                </a:lnSpc>
              </a:pPr>
              <a:r>
                <a:rPr lang="en-US" sz="1300" dirty="0">
                  <a:solidFill>
                    <a:schemeClr val="bg1"/>
                  </a:solidFill>
                  <a:latin typeface="Capital Group Sans" panose="02000503000000020004" pitchFamily="2" charset="0"/>
                  <a:ea typeface="Capital Group Sans" charset="0"/>
                  <a:cs typeface="Capital Group Sans" charset="0"/>
                </a:rPr>
                <a:t>monthly </a:t>
              </a:r>
              <a:br>
                <a:rPr lang="en-US" sz="1300" dirty="0">
                  <a:solidFill>
                    <a:schemeClr val="bg1"/>
                  </a:solidFill>
                  <a:latin typeface="Capital Group Sans" panose="02000503000000020004" pitchFamily="2" charset="0"/>
                  <a:ea typeface="Capital Group Sans" charset="0"/>
                  <a:cs typeface="Capital Group Sans" charset="0"/>
                </a:rPr>
              </a:br>
              <a:r>
                <a:rPr lang="en-US" sz="1300" dirty="0">
                  <a:solidFill>
                    <a:schemeClr val="bg1"/>
                  </a:solidFill>
                  <a:latin typeface="Capital Group Sans" panose="02000503000000020004" pitchFamily="2" charset="0"/>
                  <a:ea typeface="Capital Group Sans" charset="0"/>
                  <a:cs typeface="Capital Group Sans" charset="0"/>
                </a:rPr>
                <a:t>payment</a:t>
              </a:r>
            </a:p>
          </p:txBody>
        </p:sp>
        <p:sp>
          <p:nvSpPr>
            <p:cNvPr id="12" name="TextBox 11"/>
            <p:cNvSpPr txBox="1"/>
            <p:nvPr/>
          </p:nvSpPr>
          <p:spPr>
            <a:xfrm>
              <a:off x="4101482" y="2528916"/>
              <a:ext cx="1127465" cy="332976"/>
            </a:xfrm>
            <a:prstGeom prst="rect">
              <a:avLst/>
            </a:prstGeom>
            <a:ln w="12700">
              <a:miter lim="400000"/>
            </a:ln>
          </p:spPr>
          <p:txBody>
            <a:bodyPr wrap="square" lIns="0" tIns="0" rIns="0" bIns="0" rtlCol="0">
              <a:spAutoFit/>
            </a:bodyPr>
            <a:lstStyle/>
            <a:p>
              <a:pPr>
                <a:lnSpc>
                  <a:spcPct val="80000"/>
                </a:lnSpc>
              </a:pPr>
              <a:r>
                <a:rPr lang="en-US" sz="1700" dirty="0">
                  <a:solidFill>
                    <a:schemeClr val="bg2"/>
                  </a:solidFill>
                  <a:latin typeface="+mj-lt"/>
                  <a:ea typeface="Capital Group Sans" charset="0"/>
                  <a:cs typeface="Capital Group Sans" charset="0"/>
                </a:rPr>
                <a:t>$25,000</a:t>
              </a:r>
            </a:p>
            <a:p>
              <a:pPr>
                <a:lnSpc>
                  <a:spcPct val="80000"/>
                </a:lnSpc>
              </a:pPr>
              <a:r>
                <a:rPr lang="en-US" sz="1000" spc="-10" dirty="0">
                  <a:solidFill>
                    <a:schemeClr val="tx1">
                      <a:lumMod val="65000"/>
                      <a:lumOff val="35000"/>
                    </a:schemeClr>
                  </a:solidFill>
                  <a:latin typeface="+mj-lt"/>
                  <a:ea typeface="Capital Group Sans" charset="0"/>
                  <a:cs typeface="Capital Group Sans" charset="0"/>
                </a:rPr>
                <a:t>Total investment</a:t>
              </a:r>
            </a:p>
          </p:txBody>
        </p:sp>
        <p:sp>
          <p:nvSpPr>
            <p:cNvPr id="15" name="TextBox 14"/>
            <p:cNvSpPr txBox="1"/>
            <p:nvPr/>
          </p:nvSpPr>
          <p:spPr>
            <a:xfrm>
              <a:off x="6942336" y="1965111"/>
              <a:ext cx="1127465" cy="339195"/>
            </a:xfrm>
            <a:prstGeom prst="rect">
              <a:avLst/>
            </a:prstGeom>
            <a:ln w="12700">
              <a:miter lim="400000"/>
            </a:ln>
          </p:spPr>
          <p:txBody>
            <a:bodyPr wrap="square" lIns="0" tIns="0" rIns="0" bIns="0" rtlCol="0">
              <a:spAutoFit/>
            </a:bodyPr>
            <a:lstStyle/>
            <a:p>
              <a:pPr>
                <a:lnSpc>
                  <a:spcPct val="80000"/>
                </a:lnSpc>
              </a:pPr>
              <a:r>
                <a:rPr lang="en-US" sz="1700" dirty="0">
                  <a:solidFill>
                    <a:schemeClr val="accent1"/>
                  </a:solidFill>
                  <a:latin typeface="+mj-lt"/>
                  <a:ea typeface="Capital Group Sans" charset="0"/>
                  <a:cs typeface="Capital Group Sans" charset="0"/>
                </a:rPr>
                <a:t>$33,306</a:t>
              </a:r>
            </a:p>
            <a:p>
              <a:pPr>
                <a:lnSpc>
                  <a:spcPct val="80000"/>
                </a:lnSpc>
              </a:pPr>
              <a:r>
                <a:rPr lang="en-US" sz="1000" spc="-10" dirty="0">
                  <a:solidFill>
                    <a:schemeClr val="tx1">
                      <a:lumMod val="65000"/>
                      <a:lumOff val="35000"/>
                    </a:schemeClr>
                  </a:solidFill>
                  <a:latin typeface="+mj-lt"/>
                  <a:ea typeface="Capital Group Sans" charset="0"/>
                  <a:cs typeface="Capital Group Sans" charset="0"/>
                </a:rPr>
                <a:t>Total repayment</a:t>
              </a:r>
            </a:p>
          </p:txBody>
        </p:sp>
        <p:grpSp>
          <p:nvGrpSpPr>
            <p:cNvPr id="29" name="Group 28"/>
            <p:cNvGrpSpPr/>
            <p:nvPr/>
          </p:nvGrpSpPr>
          <p:grpSpPr>
            <a:xfrm>
              <a:off x="8185212" y="2352583"/>
              <a:ext cx="1300117" cy="603681"/>
              <a:chOff x="8185212" y="2352583"/>
              <a:chExt cx="1300117" cy="603681"/>
            </a:xfrm>
          </p:grpSpPr>
          <p:sp>
            <p:nvSpPr>
              <p:cNvPr id="18" name="TextBox 17"/>
              <p:cNvSpPr txBox="1"/>
              <p:nvPr/>
            </p:nvSpPr>
            <p:spPr>
              <a:xfrm>
                <a:off x="8357864" y="2567531"/>
                <a:ext cx="1127465" cy="323165"/>
              </a:xfrm>
              <a:prstGeom prst="rect">
                <a:avLst/>
              </a:prstGeom>
              <a:ln w="12700">
                <a:miter lim="400000"/>
              </a:ln>
            </p:spPr>
            <p:txBody>
              <a:bodyPr wrap="square" lIns="0" tIns="0" rIns="0" bIns="0" rtlCol="0">
                <a:spAutoFit/>
              </a:bodyPr>
              <a:lstStyle/>
              <a:p>
                <a:pPr algn="l"/>
                <a:r>
                  <a:rPr lang="en-US" sz="1100" spc="-10" dirty="0">
                    <a:solidFill>
                      <a:schemeClr val="tx1">
                        <a:lumMod val="85000"/>
                        <a:lumOff val="15000"/>
                      </a:schemeClr>
                    </a:solidFill>
                    <a:latin typeface="Capital Group Sans" panose="02000503000000020004" pitchFamily="2" charset="0"/>
                    <a:ea typeface="Capital Group Sans" charset="0"/>
                    <a:cs typeface="Capital Group Sans" charset="0"/>
                  </a:rPr>
                  <a:t>$8,306</a:t>
                </a:r>
              </a:p>
              <a:p>
                <a:pPr algn="l"/>
                <a:r>
                  <a:rPr lang="en-US" sz="1000" spc="-10" dirty="0">
                    <a:solidFill>
                      <a:schemeClr val="tx1">
                        <a:lumMod val="85000"/>
                        <a:lumOff val="15000"/>
                      </a:schemeClr>
                    </a:solidFill>
                    <a:latin typeface="Capital Group Sans" panose="02000503000000020004" pitchFamily="2" charset="0"/>
                    <a:ea typeface="Capital Group Sans" charset="0"/>
                    <a:cs typeface="Capital Group Sans" charset="0"/>
                  </a:rPr>
                  <a:t>cost of borrowing</a:t>
                </a:r>
              </a:p>
            </p:txBody>
          </p:sp>
          <p:grpSp>
            <p:nvGrpSpPr>
              <p:cNvPr id="23" name="Group 22"/>
              <p:cNvGrpSpPr/>
              <p:nvPr/>
            </p:nvGrpSpPr>
            <p:grpSpPr>
              <a:xfrm>
                <a:off x="8185212" y="2352583"/>
                <a:ext cx="126938" cy="603681"/>
                <a:chOff x="8185212" y="2352583"/>
                <a:chExt cx="126938" cy="603681"/>
              </a:xfrm>
            </p:grpSpPr>
            <p:sp>
              <p:nvSpPr>
                <p:cNvPr id="16" name="Right Bracket 15"/>
                <p:cNvSpPr/>
                <p:nvPr/>
              </p:nvSpPr>
              <p:spPr>
                <a:xfrm>
                  <a:off x="8185212" y="2352583"/>
                  <a:ext cx="45719" cy="603681"/>
                </a:xfrm>
                <a:prstGeom prst="rightBracket">
                  <a:avLst/>
                </a:prstGeom>
                <a:noFill/>
                <a:ln w="9525" cap="flat">
                  <a:solidFill>
                    <a:schemeClr val="bg1">
                      <a:lumMod val="75000"/>
                    </a:schemeClr>
                  </a:solidFill>
                  <a:prstDash val="solid"/>
                  <a:miter lim="400000"/>
                </a:ln>
                <a:effectLst/>
                <a:sp3d/>
              </p:spPr>
              <p:style>
                <a:lnRef idx="0">
                  <a:scrgbClr r="0" g="0" b="0"/>
                </a:lnRef>
                <a:fillRef idx="0">
                  <a:scrgbClr r="0" g="0" b="0"/>
                </a:fillRef>
                <a:effectRef idx="0">
                  <a:scrgbClr r="0" g="0" b="0"/>
                </a:effectRef>
                <a:fontRef idx="none"/>
              </p:style>
              <p:txBody>
                <a:bodyPr rtlCol="0" anchor="ctr"/>
                <a:lstStyle/>
                <a:p>
                  <a:pPr algn="ctr"/>
                  <a:endParaRPr lang="en-US" dirty="0">
                    <a:latin typeface="Capital Group Sans" panose="02000503000000020004" pitchFamily="2" charset="0"/>
                  </a:endParaRPr>
                </a:p>
              </p:txBody>
            </p:sp>
            <p:cxnSp>
              <p:nvCxnSpPr>
                <p:cNvPr id="22" name="Straight Connector 21"/>
                <p:cNvCxnSpPr>
                  <a:cxnSpLocks/>
                  <a:stCxn id="16" idx="2"/>
                </p:cNvCxnSpPr>
                <p:nvPr/>
              </p:nvCxnSpPr>
              <p:spPr>
                <a:xfrm flipV="1">
                  <a:off x="8230931" y="2654300"/>
                  <a:ext cx="81219" cy="124"/>
                </a:xfrm>
                <a:prstGeom prst="line">
                  <a:avLst/>
                </a:prstGeom>
                <a:noFill/>
                <a:ln w="9525" cap="flat">
                  <a:solidFill>
                    <a:schemeClr val="bg1">
                      <a:lumMod val="75000"/>
                    </a:schemeClr>
                  </a:solidFill>
                  <a:prstDash val="solid"/>
                  <a:miter lim="400000"/>
                </a:ln>
                <a:effectLst/>
                <a:sp3d/>
              </p:spPr>
              <p:style>
                <a:lnRef idx="0">
                  <a:scrgbClr r="0" g="0" b="0"/>
                </a:lnRef>
                <a:fillRef idx="0">
                  <a:scrgbClr r="0" g="0" b="0"/>
                </a:fillRef>
                <a:effectRef idx="0">
                  <a:scrgbClr r="0" g="0" b="0"/>
                </a:effectRef>
                <a:fontRef idx="none"/>
              </p:style>
            </p:cxnSp>
          </p:grpSp>
        </p:grpSp>
        <p:sp>
          <p:nvSpPr>
            <p:cNvPr id="25" name="TextBox 24"/>
            <p:cNvSpPr txBox="1"/>
            <p:nvPr/>
          </p:nvSpPr>
          <p:spPr>
            <a:xfrm>
              <a:off x="2441238" y="2873679"/>
              <a:ext cx="1127465" cy="169277"/>
            </a:xfrm>
            <a:prstGeom prst="rect">
              <a:avLst/>
            </a:prstGeom>
            <a:ln w="12700">
              <a:miter lim="400000"/>
            </a:ln>
          </p:spPr>
          <p:txBody>
            <a:bodyPr wrap="square" lIns="0" tIns="0" rIns="0" bIns="0" rtlCol="0">
              <a:spAutoFit/>
            </a:bodyPr>
            <a:lstStyle/>
            <a:p>
              <a:pPr algn="r"/>
              <a:r>
                <a:rPr lang="en-US" sz="1100" spc="-10" dirty="0">
                  <a:solidFill>
                    <a:schemeClr val="tx1">
                      <a:lumMod val="65000"/>
                      <a:lumOff val="35000"/>
                    </a:schemeClr>
                  </a:solidFill>
                  <a:latin typeface="Capital Group Sans" panose="02000503000000020004" pitchFamily="2" charset="0"/>
                  <a:ea typeface="Capital Group Sans" charset="0"/>
                  <a:cs typeface="Capital Group Sans" charset="0"/>
                </a:rPr>
                <a:t>Goal: $25,000</a:t>
              </a:r>
              <a:endParaRPr lang="en-US" sz="1000" spc="-10" dirty="0">
                <a:solidFill>
                  <a:schemeClr val="tx1">
                    <a:lumMod val="65000"/>
                    <a:lumOff val="35000"/>
                  </a:schemeClr>
                </a:solidFill>
                <a:latin typeface="Capital Group Sans" panose="02000503000000020004" pitchFamily="2" charset="0"/>
                <a:ea typeface="Capital Group Sans" charset="0"/>
                <a:cs typeface="Capital Group Sans" charset="0"/>
              </a:endParaRPr>
            </a:p>
          </p:txBody>
        </p:sp>
        <p:cxnSp>
          <p:nvCxnSpPr>
            <p:cNvPr id="31" name="Straight Connector 30"/>
            <p:cNvCxnSpPr/>
            <p:nvPr/>
          </p:nvCxnSpPr>
          <p:spPr>
            <a:xfrm>
              <a:off x="2667000" y="4754584"/>
              <a:ext cx="6833616" cy="0"/>
            </a:xfrm>
            <a:prstGeom prst="line">
              <a:avLst/>
            </a:prstGeom>
            <a:noFill/>
            <a:ln w="12700" cap="flat" cmpd="sng">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35" name="TextBox 34"/>
            <p:cNvSpPr txBox="1"/>
            <p:nvPr/>
          </p:nvSpPr>
          <p:spPr>
            <a:xfrm>
              <a:off x="4101482" y="4842348"/>
              <a:ext cx="1127465" cy="172868"/>
            </a:xfrm>
            <a:prstGeom prst="rect">
              <a:avLst/>
            </a:prstGeom>
            <a:ln w="12700">
              <a:miter lim="400000"/>
            </a:ln>
          </p:spPr>
          <p:txBody>
            <a:bodyPr wrap="square" lIns="0" tIns="0" rIns="0" bIns="0" rtlCol="0">
              <a:spAutoFit/>
            </a:bodyPr>
            <a:lstStyle/>
            <a:p>
              <a:pPr>
                <a:lnSpc>
                  <a:spcPct val="80000"/>
                </a:lnSpc>
              </a:pPr>
              <a:r>
                <a:rPr lang="en-US" sz="1400" b="1" dirty="0">
                  <a:solidFill>
                    <a:schemeClr val="tx1"/>
                  </a:solidFill>
                  <a:latin typeface="Capital Group Sans" panose="02000503000000020004" pitchFamily="2" charset="0"/>
                  <a:ea typeface="Capital Group Sans" charset="0"/>
                  <a:cs typeface="Capital Group Sans" charset="0"/>
                </a:rPr>
                <a:t>Save</a:t>
              </a:r>
              <a:endParaRPr lang="en-US" sz="1400" b="1" spc="-10" dirty="0">
                <a:solidFill>
                  <a:schemeClr val="tx1"/>
                </a:solidFill>
                <a:latin typeface="Capital Group Sans" panose="02000503000000020004" pitchFamily="2" charset="0"/>
                <a:ea typeface="Capital Group Sans" charset="0"/>
                <a:cs typeface="Capital Group Sans" charset="0"/>
              </a:endParaRPr>
            </a:p>
          </p:txBody>
        </p:sp>
        <p:sp>
          <p:nvSpPr>
            <p:cNvPr id="36" name="TextBox 35"/>
            <p:cNvSpPr txBox="1"/>
            <p:nvPr/>
          </p:nvSpPr>
          <p:spPr>
            <a:xfrm>
              <a:off x="6934200" y="4842348"/>
              <a:ext cx="1127465" cy="172868"/>
            </a:xfrm>
            <a:prstGeom prst="rect">
              <a:avLst/>
            </a:prstGeom>
            <a:ln w="12700">
              <a:miter lim="400000"/>
            </a:ln>
          </p:spPr>
          <p:txBody>
            <a:bodyPr wrap="square" lIns="0" tIns="0" rIns="0" bIns="0" rtlCol="0">
              <a:spAutoFit/>
            </a:bodyPr>
            <a:lstStyle/>
            <a:p>
              <a:pPr>
                <a:lnSpc>
                  <a:spcPct val="80000"/>
                </a:lnSpc>
              </a:pPr>
              <a:r>
                <a:rPr lang="en-US" sz="1400" b="1" dirty="0">
                  <a:solidFill>
                    <a:schemeClr val="tx1"/>
                  </a:solidFill>
                  <a:latin typeface="Capital Group Sans" panose="02000503000000020004" pitchFamily="2" charset="0"/>
                  <a:ea typeface="Capital Group Sans" charset="0"/>
                  <a:cs typeface="Capital Group Sans" charset="0"/>
                </a:rPr>
                <a:t>Borrow</a:t>
              </a:r>
              <a:endParaRPr lang="en-US" sz="1400" b="1" spc="-10" dirty="0">
                <a:solidFill>
                  <a:schemeClr val="tx1"/>
                </a:solidFill>
                <a:latin typeface="Capital Group Sans" panose="02000503000000020004" pitchFamily="2" charset="0"/>
                <a:ea typeface="Capital Group Sans" charset="0"/>
                <a:cs typeface="Capital Group Sans" charset="0"/>
              </a:endParaRPr>
            </a:p>
          </p:txBody>
        </p:sp>
      </p:grpSp>
      <p:sp>
        <p:nvSpPr>
          <p:cNvPr id="4" name="TextBox 3">
            <a:extLst>
              <a:ext uri="{FF2B5EF4-FFF2-40B4-BE49-F238E27FC236}">
                <a16:creationId xmlns:a16="http://schemas.microsoft.com/office/drawing/2014/main" id="{763CF8B7-C6BD-52D7-ACF4-E1E162D86196}"/>
              </a:ext>
            </a:extLst>
          </p:cNvPr>
          <p:cNvSpPr txBox="1"/>
          <p:nvPr/>
        </p:nvSpPr>
        <p:spPr>
          <a:xfrm>
            <a:off x="571498" y="6122368"/>
            <a:ext cx="10388602" cy="307777"/>
          </a:xfrm>
          <a:prstGeom prst="rect">
            <a:avLst/>
          </a:prstGeom>
          <a:ln w="12700">
            <a:miter lim="400000"/>
          </a:ln>
        </p:spPr>
        <p:txBody>
          <a:bodyPr wrap="square" lIns="0" tIns="0" rIns="0" bIns="0" rtlCol="0">
            <a:spAutoFit/>
          </a:bodyPr>
          <a:lstStyle/>
          <a:p>
            <a:pPr algn="l"/>
            <a:r>
              <a:rPr lang="en-US" sz="1000" dirty="0">
                <a:latin typeface="Capital Group Sans" panose="02000503000000020004" pitchFamily="2" charset="0"/>
              </a:rPr>
              <a:t>Source: Capital Group. Investment results are hypothetical. The amount of monthly investments and monthly payments assume a 10-year time frame and a 6% interest rate.</a:t>
            </a:r>
          </a:p>
          <a:p>
            <a:pPr algn="l"/>
            <a:endParaRPr lang="en-US" sz="1000" b="1" dirty="0" err="1">
              <a:latin typeface="Capital Group Sans" panose="02000503000000020004" pitchFamily="2" charset="0"/>
            </a:endParaRPr>
          </a:p>
        </p:txBody>
      </p:sp>
      <p:pic>
        <p:nvPicPr>
          <p:cNvPr id="3" name="Graphic 2">
            <a:extLst>
              <a:ext uri="{FF2B5EF4-FFF2-40B4-BE49-F238E27FC236}">
                <a16:creationId xmlns:a16="http://schemas.microsoft.com/office/drawing/2014/main" id="{0804085E-0661-6B79-2F18-AD332D1284B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51393" y="2338416"/>
            <a:ext cx="1379538" cy="616672"/>
          </a:xfrm>
          <a:prstGeom prst="rect">
            <a:avLst/>
          </a:prstGeom>
        </p:spPr>
      </p:pic>
    </p:spTree>
    <p:extLst>
      <p:ext uri="{BB962C8B-B14F-4D97-AF65-F5344CB8AC3E}">
        <p14:creationId xmlns:p14="http://schemas.microsoft.com/office/powerpoint/2010/main" val="264153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71498" y="0"/>
            <a:ext cx="11048207" cy="822960"/>
          </a:xfrm>
        </p:spPr>
        <p:txBody>
          <a:bodyPr/>
          <a:lstStyle/>
          <a:p>
            <a:r>
              <a:rPr lang="en-US" b="1" dirty="0"/>
              <a:t>Consider saving now. Tax benefits add up over time</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pPr>
              <a:lnSpc>
                <a:spcPct val="110000"/>
              </a:lnSpc>
              <a:spcBef>
                <a:spcPts val="1200"/>
              </a:spcBef>
            </a:pPr>
            <a:fld id="{86CB4B4D-7CA3-9044-876B-883B54F8677D}" type="slidenum">
              <a:rPr lang="en-US" smtClean="0"/>
              <a:pPr>
                <a:lnSpc>
                  <a:spcPct val="110000"/>
                </a:lnSpc>
                <a:spcBef>
                  <a:spcPts val="1200"/>
                </a:spcBef>
              </a:pPr>
              <a:t>8</a:t>
            </a:fld>
            <a:endParaRPr lang="en-US" dirty="0"/>
          </a:p>
        </p:txBody>
      </p:sp>
      <p:grpSp>
        <p:nvGrpSpPr>
          <p:cNvPr id="25" name="Group 24" descr="Bar chart showing the ending account values for a hypothetical $100 per month, $200 per month and $300 per month investment scenario in a taxable account and tax-advantaged 529 account over an 18-year period, assuming a 6% average annual rate of return and a 25% flat income tax rate. The ending values for the $100 per month investment would have been $33,311 in a taxable account and $38,929 in a tax-advantaged account. The ending values for the $200 per month investment scenario would have been $66,623 and $77,858. The ending values for the $300 per month investment scenario would have been $99,934 and $116,787.">
            <a:extLst>
              <a:ext uri="{FF2B5EF4-FFF2-40B4-BE49-F238E27FC236}">
                <a16:creationId xmlns:a16="http://schemas.microsoft.com/office/drawing/2014/main" id="{CD3E2093-2BCC-F8DA-8405-DE236BC2683A}"/>
              </a:ext>
            </a:extLst>
          </p:cNvPr>
          <p:cNvGrpSpPr/>
          <p:nvPr/>
        </p:nvGrpSpPr>
        <p:grpSpPr>
          <a:xfrm>
            <a:off x="1600200" y="1424198"/>
            <a:ext cx="8947150" cy="3746613"/>
            <a:chOff x="1600200" y="1424198"/>
            <a:chExt cx="8947150" cy="3746613"/>
          </a:xfrm>
        </p:grpSpPr>
        <p:grpSp>
          <p:nvGrpSpPr>
            <p:cNvPr id="2" name="Group 1" descr="Bar chart showing the ending account values for a hypothetical $100 per month, $200 per month and $300 per month investment scenario in a taxable account and tax-advantaged 529 account over an 18-year period, assuming a 6% average annual rate of return and a 25% flat income tax rate. The ending values for the $100 per month investment would have been $33,311 in a taxable account and $38,929 in a tax-advantaged account. The ending values for the $200 per month investment scenario would have been $66,623 and $77,858. The ending values for the $300 per month investment scenario would have been $99,934 and $116,787.">
              <a:extLst>
                <a:ext uri="{FF2B5EF4-FFF2-40B4-BE49-F238E27FC236}">
                  <a16:creationId xmlns:a16="http://schemas.microsoft.com/office/drawing/2014/main" id="{43EC6D31-D06F-47B9-AA4E-5A3AC25CA96B}"/>
                </a:ext>
                <a:ext uri="{C183D7F6-B498-43B3-948B-1728B52AA6E4}">
                  <adec:decorative xmlns:adec="http://schemas.microsoft.com/office/drawing/2017/decorative" val="0"/>
                </a:ext>
              </a:extLst>
            </p:cNvPr>
            <p:cNvGrpSpPr/>
            <p:nvPr/>
          </p:nvGrpSpPr>
          <p:grpSpPr>
            <a:xfrm>
              <a:off x="1600200" y="1424198"/>
              <a:ext cx="8947150" cy="3746613"/>
              <a:chOff x="1600200" y="1424198"/>
              <a:chExt cx="8947150" cy="3746613"/>
            </a:xfrm>
          </p:grpSpPr>
          <p:graphicFrame>
            <p:nvGraphicFramePr>
              <p:cNvPr id="11" name="Chart 10"/>
              <p:cNvGraphicFramePr/>
              <p:nvPr>
                <p:extLst>
                  <p:ext uri="{D42A27DB-BD31-4B8C-83A1-F6EECF244321}">
                    <p14:modId xmlns:p14="http://schemas.microsoft.com/office/powerpoint/2010/main" val="3248332373"/>
                  </p:ext>
                </p:extLst>
              </p:nvPr>
            </p:nvGraphicFramePr>
            <p:xfrm>
              <a:off x="1600200" y="1424198"/>
              <a:ext cx="8947150" cy="3746613"/>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p:cNvSpPr/>
              <p:nvPr/>
            </p:nvSpPr>
            <p:spPr>
              <a:xfrm>
                <a:off x="3687711" y="1671638"/>
                <a:ext cx="4816577" cy="253916"/>
              </a:xfrm>
              <a:prstGeom prst="rect">
                <a:avLst/>
              </a:prstGeom>
            </p:spPr>
            <p:txBody>
              <a:bodyPr wrap="none" lIns="0" tIns="0" rIns="0" bIns="0">
                <a:noAutofit/>
              </a:bodyPr>
              <a:lstStyle/>
              <a:p>
                <a:r>
                  <a:rPr lang="en-US" sz="1600" dirty="0">
                    <a:solidFill>
                      <a:schemeClr val="tx1">
                        <a:lumMod val="75000"/>
                        <a:lumOff val="25000"/>
                      </a:schemeClr>
                    </a:solidFill>
                    <a:latin typeface="Capital Group Sans" panose="02000503000000020004" pitchFamily="2" charset="0"/>
                    <a:ea typeface="Capital Group Sans" charset="0"/>
                    <a:cs typeface="Capital Group Sans" charset="0"/>
                  </a:rPr>
                  <a:t>Account values after 18 years of saving</a:t>
                </a:r>
              </a:p>
            </p:txBody>
          </p:sp>
          <p:sp>
            <p:nvSpPr>
              <p:cNvPr id="14" name="Rectangle 13"/>
              <p:cNvSpPr/>
              <p:nvPr/>
            </p:nvSpPr>
            <p:spPr>
              <a:xfrm>
                <a:off x="2263243" y="4050297"/>
                <a:ext cx="820758" cy="276770"/>
              </a:xfrm>
              <a:prstGeom prst="rect">
                <a:avLst/>
              </a:prstGeom>
            </p:spPr>
            <p:txBody>
              <a:bodyPr wrap="none" lIns="0" tIns="0" rIns="0" bIns="0" anchor="ctr">
                <a:noAutofit/>
              </a:bodyPr>
              <a:lstStyle/>
              <a:p>
                <a:r>
                  <a:rPr lang="en-US" sz="1200" dirty="0">
                    <a:solidFill>
                      <a:schemeClr val="bg1"/>
                    </a:solidFill>
                    <a:latin typeface="Capital Group Sans" panose="02000503000000020004" pitchFamily="2" charset="0"/>
                    <a:ea typeface="Capital Group Sans" charset="0"/>
                    <a:cs typeface="Capital Group Sans" charset="0"/>
                  </a:rPr>
                  <a:t>$33,311</a:t>
                </a:r>
              </a:p>
            </p:txBody>
          </p:sp>
          <p:sp>
            <p:nvSpPr>
              <p:cNvPr id="15" name="Rectangle 14"/>
              <p:cNvSpPr/>
              <p:nvPr/>
            </p:nvSpPr>
            <p:spPr>
              <a:xfrm>
                <a:off x="3339825" y="3926166"/>
                <a:ext cx="820758" cy="276770"/>
              </a:xfrm>
              <a:prstGeom prst="rect">
                <a:avLst/>
              </a:prstGeom>
            </p:spPr>
            <p:txBody>
              <a:bodyPr wrap="none" lIns="0" tIns="0" rIns="0" bIns="0" anchor="ctr">
                <a:noAutofit/>
              </a:bodyPr>
              <a:lstStyle/>
              <a:p>
                <a:r>
                  <a:rPr lang="en-US" sz="1200" dirty="0">
                    <a:solidFill>
                      <a:schemeClr val="bg1"/>
                    </a:solidFill>
                    <a:latin typeface="Capital Group Sans" panose="02000503000000020004" pitchFamily="2" charset="0"/>
                    <a:ea typeface="Capital Group Sans" charset="0"/>
                    <a:cs typeface="Capital Group Sans" charset="0"/>
                  </a:rPr>
                  <a:t>$38,929</a:t>
                </a:r>
              </a:p>
            </p:txBody>
          </p:sp>
          <p:sp>
            <p:nvSpPr>
              <p:cNvPr id="16" name="Rectangle 15"/>
              <p:cNvSpPr/>
              <p:nvPr/>
            </p:nvSpPr>
            <p:spPr>
              <a:xfrm>
                <a:off x="5123924" y="3284752"/>
                <a:ext cx="820758" cy="276770"/>
              </a:xfrm>
              <a:prstGeom prst="rect">
                <a:avLst/>
              </a:prstGeom>
            </p:spPr>
            <p:txBody>
              <a:bodyPr wrap="none" lIns="0" tIns="0" rIns="0" bIns="0" anchor="ctr">
                <a:noAutofit/>
              </a:bodyPr>
              <a:lstStyle/>
              <a:p>
                <a:r>
                  <a:rPr lang="en-US" sz="1200" dirty="0">
                    <a:solidFill>
                      <a:schemeClr val="bg1"/>
                    </a:solidFill>
                    <a:latin typeface="Capital Group Sans" panose="02000503000000020004" pitchFamily="2" charset="0"/>
                    <a:ea typeface="Capital Group Sans" charset="0"/>
                    <a:cs typeface="Capital Group Sans" charset="0"/>
                  </a:rPr>
                  <a:t>$66,623</a:t>
                </a:r>
              </a:p>
            </p:txBody>
          </p:sp>
          <p:sp>
            <p:nvSpPr>
              <p:cNvPr id="17" name="Rectangle 16"/>
              <p:cNvSpPr/>
              <p:nvPr/>
            </p:nvSpPr>
            <p:spPr>
              <a:xfrm>
                <a:off x="6198515" y="3029807"/>
                <a:ext cx="820758" cy="276770"/>
              </a:xfrm>
              <a:prstGeom prst="rect">
                <a:avLst/>
              </a:prstGeom>
            </p:spPr>
            <p:txBody>
              <a:bodyPr wrap="none" lIns="0" tIns="0" rIns="0" bIns="0" anchor="ctr">
                <a:noAutofit/>
              </a:bodyPr>
              <a:lstStyle/>
              <a:p>
                <a:r>
                  <a:rPr lang="en-US" sz="1200" dirty="0">
                    <a:solidFill>
                      <a:schemeClr val="bg1"/>
                    </a:solidFill>
                    <a:latin typeface="Capital Group Sans" panose="02000503000000020004" pitchFamily="2" charset="0"/>
                    <a:ea typeface="Capital Group Sans" charset="0"/>
                    <a:cs typeface="Capital Group Sans" charset="0"/>
                  </a:rPr>
                  <a:t>$77,858</a:t>
                </a:r>
              </a:p>
            </p:txBody>
          </p:sp>
          <p:sp>
            <p:nvSpPr>
              <p:cNvPr id="18" name="Rectangle 17"/>
              <p:cNvSpPr/>
              <p:nvPr/>
            </p:nvSpPr>
            <p:spPr>
              <a:xfrm>
                <a:off x="7984601" y="2511224"/>
                <a:ext cx="820758" cy="276770"/>
              </a:xfrm>
              <a:prstGeom prst="rect">
                <a:avLst/>
              </a:prstGeom>
            </p:spPr>
            <p:txBody>
              <a:bodyPr wrap="none" lIns="0" tIns="0" rIns="0" bIns="0" anchor="ctr">
                <a:noAutofit/>
              </a:bodyPr>
              <a:lstStyle/>
              <a:p>
                <a:r>
                  <a:rPr lang="en-US" sz="1200" dirty="0">
                    <a:solidFill>
                      <a:schemeClr val="bg1"/>
                    </a:solidFill>
                    <a:latin typeface="Capital Group Sans" panose="02000503000000020004" pitchFamily="2" charset="0"/>
                    <a:ea typeface="Capital Group Sans" charset="0"/>
                    <a:cs typeface="Capital Group Sans" charset="0"/>
                  </a:rPr>
                  <a:t>$99,934</a:t>
                </a:r>
              </a:p>
            </p:txBody>
          </p:sp>
          <p:sp>
            <p:nvSpPr>
              <p:cNvPr id="19" name="Rectangle 18"/>
              <p:cNvSpPr/>
              <p:nvPr/>
            </p:nvSpPr>
            <p:spPr>
              <a:xfrm>
                <a:off x="9074187" y="2125352"/>
                <a:ext cx="820758" cy="276770"/>
              </a:xfrm>
              <a:prstGeom prst="rect">
                <a:avLst/>
              </a:prstGeom>
            </p:spPr>
            <p:txBody>
              <a:bodyPr wrap="none" lIns="0" tIns="0" rIns="0" bIns="0" anchor="ctr">
                <a:noAutofit/>
              </a:bodyPr>
              <a:lstStyle/>
              <a:p>
                <a:r>
                  <a:rPr lang="en-US" sz="1200" dirty="0">
                    <a:solidFill>
                      <a:schemeClr val="bg1"/>
                    </a:solidFill>
                    <a:latin typeface="Capital Group Sans" panose="02000503000000020004" pitchFamily="2" charset="0"/>
                    <a:ea typeface="Capital Group Sans" charset="0"/>
                    <a:cs typeface="Capital Group Sans" charset="0"/>
                  </a:rPr>
                  <a:t>$116,787</a:t>
                </a:r>
              </a:p>
            </p:txBody>
          </p:sp>
          <p:sp>
            <p:nvSpPr>
              <p:cNvPr id="20" name="TextBox 19"/>
              <p:cNvSpPr txBox="1"/>
              <p:nvPr/>
            </p:nvSpPr>
            <p:spPr>
              <a:xfrm>
                <a:off x="2306559" y="2370405"/>
                <a:ext cx="1254736" cy="169277"/>
              </a:xfrm>
              <a:prstGeom prst="rect">
                <a:avLst/>
              </a:prstGeom>
              <a:ln w="12700">
                <a:miter lim="400000"/>
              </a:ln>
            </p:spPr>
            <p:txBody>
              <a:bodyPr wrap="square" lIns="0" tIns="0" rIns="0" bIns="0" rtlCol="0">
                <a:spAutoFit/>
              </a:bodyPr>
              <a:lstStyle/>
              <a:p>
                <a:pPr algn="l"/>
                <a:r>
                  <a:rPr lang="en-US" sz="1100" spc="-10" dirty="0">
                    <a:solidFill>
                      <a:schemeClr val="tx1">
                        <a:lumMod val="75000"/>
                        <a:lumOff val="25000"/>
                      </a:schemeClr>
                    </a:solidFill>
                    <a:latin typeface="Capital Group Sans" panose="02000503000000020004" pitchFamily="2" charset="0"/>
                    <a:ea typeface="Capital Group Sans" charset="0"/>
                    <a:cs typeface="Capital Group Sans" charset="0"/>
                  </a:rPr>
                  <a:t>Taxable account</a:t>
                </a:r>
                <a:endParaRPr lang="en-US" sz="1000" spc="-10" dirty="0">
                  <a:solidFill>
                    <a:schemeClr val="tx1">
                      <a:lumMod val="75000"/>
                      <a:lumOff val="25000"/>
                    </a:schemeClr>
                  </a:solidFill>
                  <a:latin typeface="Capital Group Sans" panose="02000503000000020004" pitchFamily="2" charset="0"/>
                  <a:ea typeface="Capital Group Sans" charset="0"/>
                  <a:cs typeface="Capital Group Sans" charset="0"/>
                </a:endParaRPr>
              </a:p>
            </p:txBody>
          </p:sp>
          <p:sp>
            <p:nvSpPr>
              <p:cNvPr id="21" name="TextBox 20"/>
              <p:cNvSpPr txBox="1"/>
              <p:nvPr/>
            </p:nvSpPr>
            <p:spPr>
              <a:xfrm>
                <a:off x="2306559" y="2613946"/>
                <a:ext cx="2063310" cy="169277"/>
              </a:xfrm>
              <a:prstGeom prst="rect">
                <a:avLst/>
              </a:prstGeom>
              <a:ln w="12700">
                <a:miter lim="400000"/>
              </a:ln>
            </p:spPr>
            <p:txBody>
              <a:bodyPr wrap="square" lIns="0" tIns="0" rIns="0" bIns="0" rtlCol="0">
                <a:spAutoFit/>
              </a:bodyPr>
              <a:lstStyle/>
              <a:p>
                <a:pPr algn="l"/>
                <a:r>
                  <a:rPr lang="en-US" sz="1100" b="0" i="0" dirty="0">
                    <a:solidFill>
                      <a:srgbClr val="222222"/>
                    </a:solidFill>
                    <a:effectLst/>
                    <a:latin typeface="Capital Group Sans" panose="02000503000000020004" pitchFamily="2" charset="0"/>
                  </a:rPr>
                  <a:t>Tax-advantaged 529 account</a:t>
                </a:r>
                <a:endParaRPr lang="en-US" sz="1100" spc="-10" dirty="0">
                  <a:solidFill>
                    <a:schemeClr val="tx1">
                      <a:lumMod val="75000"/>
                      <a:lumOff val="25000"/>
                    </a:schemeClr>
                  </a:solidFill>
                  <a:latin typeface="Capital Group Sans" panose="02000503000000020004" pitchFamily="2" charset="0"/>
                  <a:ea typeface="Capital Group Sans" charset="0"/>
                  <a:cs typeface="Capital Group Sans" charset="0"/>
                </a:endParaRPr>
              </a:p>
            </p:txBody>
          </p:sp>
        </p:grpSp>
        <p:sp>
          <p:nvSpPr>
            <p:cNvPr id="7" name="Oval 6">
              <a:extLst>
                <a:ext uri="{FF2B5EF4-FFF2-40B4-BE49-F238E27FC236}">
                  <a16:creationId xmlns:a16="http://schemas.microsoft.com/office/drawing/2014/main" id="{A261D516-4380-38E4-1A34-2C375674DCFD}"/>
                </a:ext>
                <a:ext uri="{C183D7F6-B498-43B3-948B-1728B52AA6E4}">
                  <adec:decorative xmlns:adec="http://schemas.microsoft.com/office/drawing/2017/decorative" val="1"/>
                </a:ext>
              </a:extLst>
            </p:cNvPr>
            <p:cNvSpPr>
              <a:spLocks noChangeAspect="1"/>
            </p:cNvSpPr>
            <p:nvPr/>
          </p:nvSpPr>
          <p:spPr>
            <a:xfrm>
              <a:off x="2603293" y="3770735"/>
              <a:ext cx="137160" cy="137160"/>
            </a:xfrm>
            <a:prstGeom prst="ellipse">
              <a:avLst/>
            </a:prstGeom>
            <a:solidFill>
              <a:srgbClr val="678A95"/>
            </a:solidFill>
            <a:ln w="21648" cap="flat">
              <a:noFill/>
              <a:prstDash val="solid"/>
              <a:miter/>
            </a:ln>
          </p:spPr>
          <p:txBody>
            <a:bodyPr/>
            <a:lstStyle/>
            <a:p>
              <a:endParaRPr lang="en-US" dirty="0">
                <a:latin typeface="Capital Group Sans" panose="02000503000000020004" pitchFamily="2" charset="0"/>
              </a:endParaRPr>
            </a:p>
          </p:txBody>
        </p:sp>
        <p:sp>
          <p:nvSpPr>
            <p:cNvPr id="9" name="Rectangle 8">
              <a:extLst>
                <a:ext uri="{FF2B5EF4-FFF2-40B4-BE49-F238E27FC236}">
                  <a16:creationId xmlns:a16="http://schemas.microsoft.com/office/drawing/2014/main" id="{3C34D73D-EE2C-9436-0B9D-6FF67864476B}"/>
                </a:ext>
                <a:ext uri="{C183D7F6-B498-43B3-948B-1728B52AA6E4}">
                  <adec:decorative xmlns:adec="http://schemas.microsoft.com/office/drawing/2017/decorative" val="1"/>
                </a:ext>
              </a:extLst>
            </p:cNvPr>
            <p:cNvSpPr/>
            <p:nvPr/>
          </p:nvSpPr>
          <p:spPr>
            <a:xfrm>
              <a:off x="3681624" y="3642888"/>
              <a:ext cx="137160" cy="137160"/>
            </a:xfrm>
            <a:prstGeom prst="rect">
              <a:avLst/>
            </a:prstGeom>
            <a:solidFill>
              <a:srgbClr val="005F9F"/>
            </a:solidFill>
            <a:ln w="21648" cap="flat">
              <a:noFill/>
              <a:prstDash val="solid"/>
              <a:miter/>
            </a:ln>
          </p:spPr>
          <p:txBody>
            <a:bodyPr/>
            <a:lstStyle/>
            <a:p>
              <a:endParaRPr lang="en-US" dirty="0">
                <a:latin typeface="Capital Group Sans" panose="02000503000000020004" pitchFamily="2" charset="0"/>
              </a:endParaRPr>
            </a:p>
          </p:txBody>
        </p:sp>
        <p:sp>
          <p:nvSpPr>
            <p:cNvPr id="10" name="Oval 9">
              <a:extLst>
                <a:ext uri="{FF2B5EF4-FFF2-40B4-BE49-F238E27FC236}">
                  <a16:creationId xmlns:a16="http://schemas.microsoft.com/office/drawing/2014/main" id="{A871D69C-5D74-C93D-5F91-6002614407F6}"/>
                </a:ext>
                <a:ext uri="{C183D7F6-B498-43B3-948B-1728B52AA6E4}">
                  <adec:decorative xmlns:adec="http://schemas.microsoft.com/office/drawing/2017/decorative" val="1"/>
                </a:ext>
              </a:extLst>
            </p:cNvPr>
            <p:cNvSpPr>
              <a:spLocks noChangeAspect="1"/>
            </p:cNvSpPr>
            <p:nvPr/>
          </p:nvSpPr>
          <p:spPr>
            <a:xfrm>
              <a:off x="5466123" y="3024074"/>
              <a:ext cx="137160" cy="137160"/>
            </a:xfrm>
            <a:prstGeom prst="ellipse">
              <a:avLst/>
            </a:prstGeom>
            <a:solidFill>
              <a:srgbClr val="678A95"/>
            </a:solidFill>
            <a:ln w="21648" cap="flat">
              <a:noFill/>
              <a:prstDash val="solid"/>
              <a:miter/>
            </a:ln>
          </p:spPr>
          <p:txBody>
            <a:bodyPr/>
            <a:lstStyle/>
            <a:p>
              <a:endParaRPr lang="en-US" dirty="0">
                <a:latin typeface="Capital Group Sans" panose="02000503000000020004" pitchFamily="2" charset="0"/>
              </a:endParaRPr>
            </a:p>
          </p:txBody>
        </p:sp>
        <p:sp>
          <p:nvSpPr>
            <p:cNvPr id="12" name="Rectangle 11">
              <a:extLst>
                <a:ext uri="{FF2B5EF4-FFF2-40B4-BE49-F238E27FC236}">
                  <a16:creationId xmlns:a16="http://schemas.microsoft.com/office/drawing/2014/main" id="{2CA69A42-1B3F-1B4B-559B-661FFE5D070A}"/>
                </a:ext>
                <a:ext uri="{C183D7F6-B498-43B3-948B-1728B52AA6E4}">
                  <adec:decorative xmlns:adec="http://schemas.microsoft.com/office/drawing/2017/decorative" val="1"/>
                </a:ext>
              </a:extLst>
            </p:cNvPr>
            <p:cNvSpPr/>
            <p:nvPr/>
          </p:nvSpPr>
          <p:spPr>
            <a:xfrm>
              <a:off x="6540314" y="2754410"/>
              <a:ext cx="137160" cy="137160"/>
            </a:xfrm>
            <a:prstGeom prst="rect">
              <a:avLst/>
            </a:prstGeom>
            <a:solidFill>
              <a:srgbClr val="005F9F"/>
            </a:solidFill>
            <a:ln w="21648" cap="flat">
              <a:noFill/>
              <a:prstDash val="solid"/>
              <a:miter/>
            </a:ln>
          </p:spPr>
          <p:txBody>
            <a:bodyPr/>
            <a:lstStyle/>
            <a:p>
              <a:endParaRPr lang="en-US" dirty="0">
                <a:latin typeface="Capital Group Sans" panose="02000503000000020004" pitchFamily="2" charset="0"/>
              </a:endParaRPr>
            </a:p>
          </p:txBody>
        </p:sp>
        <p:sp>
          <p:nvSpPr>
            <p:cNvPr id="22" name="Oval 21">
              <a:extLst>
                <a:ext uri="{FF2B5EF4-FFF2-40B4-BE49-F238E27FC236}">
                  <a16:creationId xmlns:a16="http://schemas.microsoft.com/office/drawing/2014/main" id="{6967CF5A-7A33-DBBA-F763-6D8988DF2F4B}"/>
                </a:ext>
                <a:ext uri="{C183D7F6-B498-43B3-948B-1728B52AA6E4}">
                  <adec:decorative xmlns:adec="http://schemas.microsoft.com/office/drawing/2017/decorative" val="1"/>
                </a:ext>
              </a:extLst>
            </p:cNvPr>
            <p:cNvSpPr>
              <a:spLocks noChangeAspect="1"/>
            </p:cNvSpPr>
            <p:nvPr/>
          </p:nvSpPr>
          <p:spPr>
            <a:xfrm>
              <a:off x="8330062" y="2245631"/>
              <a:ext cx="137160" cy="137160"/>
            </a:xfrm>
            <a:prstGeom prst="ellipse">
              <a:avLst/>
            </a:prstGeom>
            <a:solidFill>
              <a:srgbClr val="678A95"/>
            </a:solidFill>
            <a:ln w="21648" cap="flat">
              <a:noFill/>
              <a:prstDash val="solid"/>
              <a:miter/>
            </a:ln>
          </p:spPr>
          <p:txBody>
            <a:bodyPr/>
            <a:lstStyle/>
            <a:p>
              <a:endParaRPr lang="en-US" dirty="0">
                <a:latin typeface="Capital Group Sans" panose="02000503000000020004" pitchFamily="2" charset="0"/>
              </a:endParaRPr>
            </a:p>
          </p:txBody>
        </p:sp>
        <p:sp>
          <p:nvSpPr>
            <p:cNvPr id="23" name="Rectangle 22">
              <a:extLst>
                <a:ext uri="{FF2B5EF4-FFF2-40B4-BE49-F238E27FC236}">
                  <a16:creationId xmlns:a16="http://schemas.microsoft.com/office/drawing/2014/main" id="{A54523B9-BF27-896B-2FF3-C397DE7D9405}"/>
                </a:ext>
                <a:ext uri="{C183D7F6-B498-43B3-948B-1728B52AA6E4}">
                  <adec:decorative xmlns:adec="http://schemas.microsoft.com/office/drawing/2017/decorative" val="1"/>
                </a:ext>
              </a:extLst>
            </p:cNvPr>
            <p:cNvSpPr/>
            <p:nvPr/>
          </p:nvSpPr>
          <p:spPr>
            <a:xfrm>
              <a:off x="9410906" y="1848969"/>
              <a:ext cx="137160" cy="137160"/>
            </a:xfrm>
            <a:prstGeom prst="rect">
              <a:avLst/>
            </a:prstGeom>
            <a:solidFill>
              <a:srgbClr val="005F9F"/>
            </a:solidFill>
            <a:ln w="21648" cap="flat">
              <a:noFill/>
              <a:prstDash val="solid"/>
              <a:miter/>
            </a:ln>
          </p:spPr>
          <p:txBody>
            <a:bodyPr/>
            <a:lstStyle/>
            <a:p>
              <a:endParaRPr lang="en-US" dirty="0">
                <a:latin typeface="Capital Group Sans" panose="02000503000000020004" pitchFamily="2" charset="0"/>
              </a:endParaRPr>
            </a:p>
          </p:txBody>
        </p:sp>
      </p:grpSp>
      <p:sp>
        <p:nvSpPr>
          <p:cNvPr id="5" name="TextBox 4">
            <a:extLst>
              <a:ext uri="{FF2B5EF4-FFF2-40B4-BE49-F238E27FC236}">
                <a16:creationId xmlns:a16="http://schemas.microsoft.com/office/drawing/2014/main" id="{48163018-C69F-976D-396A-9DC54E1A9D3E}"/>
              </a:ext>
            </a:extLst>
          </p:cNvPr>
          <p:cNvSpPr txBox="1"/>
          <p:nvPr/>
        </p:nvSpPr>
        <p:spPr>
          <a:xfrm>
            <a:off x="571498" y="5236982"/>
            <a:ext cx="11283804" cy="1131079"/>
          </a:xfrm>
          <a:prstGeom prst="rect">
            <a:avLst/>
          </a:prstGeom>
          <a:ln w="12700">
            <a:miter lim="400000"/>
          </a:ln>
        </p:spPr>
        <p:txBody>
          <a:bodyPr wrap="square" lIns="0" tIns="0" rIns="0" bIns="0" rtlCol="0">
            <a:spAutoFit/>
          </a:bodyPr>
          <a:lstStyle/>
          <a:p>
            <a:pPr algn="l"/>
            <a:r>
              <a:rPr lang="en-US" dirty="0">
                <a:latin typeface="Capital Group Sans" panose="02000503000000020004" pitchFamily="2" charset="0"/>
              </a:rPr>
              <a:t>This illustration compares investing before taxes are paid with investing the same amount after taxes are paid. It assumes a 6% average annual rate of return (compounded monthly) for both investments and a 25% flat income tax rate and no state income tax. Example assumes taxes were paid annually out of the account. Exemptions and other taxes are not reflected. While no further taxes are due on the taxable amount, any distribution from the tax-deferred account would be fully taxed, and, if applicable, subject to additional penalties for early withdrawal. Current minimum tax rates on capital gains and dividends could make taxable investment returns higher, thus reducing the difference between the two ending values. Results shown are hypothetical and are not intended to represent an investment in a specific fund. Your tax rate may vary, and your investment experience will differ. Regular investing does not ensure a profit or protect against loss. You should consider your willingness to keep investing when share prices are declining. You should also carefully consider your current and anticipated investment horizon and income tax bracket when making investment decisions, as this illustration may not reflect these factors.</a:t>
            </a:r>
          </a:p>
        </p:txBody>
      </p:sp>
      <p:sp>
        <p:nvSpPr>
          <p:cNvPr id="3" name="Oval 2">
            <a:extLst>
              <a:ext uri="{FF2B5EF4-FFF2-40B4-BE49-F238E27FC236}">
                <a16:creationId xmlns:a16="http://schemas.microsoft.com/office/drawing/2014/main" id="{58EEFFB5-221F-10ED-9764-4BB0EF65C93E}"/>
              </a:ext>
              <a:ext uri="{C183D7F6-B498-43B3-948B-1728B52AA6E4}">
                <adec:decorative xmlns:adec="http://schemas.microsoft.com/office/drawing/2017/decorative" val="1"/>
              </a:ext>
            </a:extLst>
          </p:cNvPr>
          <p:cNvSpPr>
            <a:spLocks noChangeAspect="1"/>
          </p:cNvSpPr>
          <p:nvPr/>
        </p:nvSpPr>
        <p:spPr>
          <a:xfrm>
            <a:off x="2107786" y="2395772"/>
            <a:ext cx="137160" cy="137160"/>
          </a:xfrm>
          <a:prstGeom prst="ellipse">
            <a:avLst/>
          </a:prstGeom>
          <a:solidFill>
            <a:srgbClr val="678A95"/>
          </a:solidFill>
          <a:ln w="21648" cap="flat">
            <a:noFill/>
            <a:prstDash val="solid"/>
            <a:miter/>
          </a:ln>
        </p:spPr>
        <p:txBody>
          <a:bodyPr/>
          <a:lstStyle/>
          <a:p>
            <a:endParaRPr lang="en-US" dirty="0">
              <a:latin typeface="Capital Group Sans" panose="02000503000000020004" pitchFamily="2" charset="0"/>
            </a:endParaRPr>
          </a:p>
        </p:txBody>
      </p:sp>
      <p:sp>
        <p:nvSpPr>
          <p:cNvPr id="6" name="Rectangle 5">
            <a:extLst>
              <a:ext uri="{FF2B5EF4-FFF2-40B4-BE49-F238E27FC236}">
                <a16:creationId xmlns:a16="http://schemas.microsoft.com/office/drawing/2014/main" id="{FFBFE904-850A-ABF9-FB89-C0DBD2A793FD}"/>
              </a:ext>
              <a:ext uri="{C183D7F6-B498-43B3-948B-1728B52AA6E4}">
                <adec:decorative xmlns:adec="http://schemas.microsoft.com/office/drawing/2017/decorative" val="1"/>
              </a:ext>
            </a:extLst>
          </p:cNvPr>
          <p:cNvSpPr/>
          <p:nvPr/>
        </p:nvSpPr>
        <p:spPr>
          <a:xfrm>
            <a:off x="2107786" y="2626913"/>
            <a:ext cx="137160" cy="137160"/>
          </a:xfrm>
          <a:prstGeom prst="rect">
            <a:avLst/>
          </a:prstGeom>
          <a:solidFill>
            <a:srgbClr val="005F9F"/>
          </a:solidFill>
          <a:ln w="21648" cap="flat">
            <a:noFill/>
            <a:prstDash val="solid"/>
            <a:miter/>
          </a:ln>
        </p:spPr>
        <p:txBody>
          <a:bodyPr/>
          <a:lstStyle/>
          <a:p>
            <a:endParaRPr lang="en-US" dirty="0">
              <a:latin typeface="Capital Group Sans" panose="02000503000000020004" pitchFamily="2" charset="0"/>
            </a:endParaRPr>
          </a:p>
        </p:txBody>
      </p:sp>
    </p:spTree>
    <p:extLst>
      <p:ext uri="{BB962C8B-B14F-4D97-AF65-F5344CB8AC3E}">
        <p14:creationId xmlns:p14="http://schemas.microsoft.com/office/powerpoint/2010/main" val="805172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ltLang="en-US" b="1" dirty="0">
                <a:ea typeface="Capital Group Sans" charset="0"/>
                <a:cs typeface="Capital Group Sans" charset="0"/>
              </a:rPr>
              <a:t>A gift to a 529 can help create lasting impact</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pPr>
              <a:lnSpc>
                <a:spcPct val="110000"/>
              </a:lnSpc>
              <a:spcBef>
                <a:spcPts val="1200"/>
              </a:spcBef>
            </a:pPr>
            <a:fld id="{86CB4B4D-7CA3-9044-876B-883B54F8677D}" type="slidenum">
              <a:rPr lang="en-US" smtClean="0"/>
              <a:pPr>
                <a:lnSpc>
                  <a:spcPct val="110000"/>
                </a:lnSpc>
                <a:spcBef>
                  <a:spcPts val="1200"/>
                </a:spcBef>
              </a:pPr>
              <a:t>9</a:t>
            </a:fld>
            <a:endParaRPr lang="en-US" dirty="0"/>
          </a:p>
        </p:txBody>
      </p:sp>
      <p:sp>
        <p:nvSpPr>
          <p:cNvPr id="15" name="Rectangle 14"/>
          <p:cNvSpPr/>
          <p:nvPr/>
        </p:nvSpPr>
        <p:spPr>
          <a:xfrm>
            <a:off x="4495401" y="1903160"/>
            <a:ext cx="3201197" cy="369332"/>
          </a:xfrm>
          <a:prstGeom prst="rect">
            <a:avLst/>
          </a:prstGeom>
        </p:spPr>
        <p:txBody>
          <a:bodyPr wrap="none" lIns="0" tIns="0" rIns="0" bIns="0" anchor="ctr">
            <a:spAutoFit/>
          </a:bodyPr>
          <a:lstStyle/>
          <a:p>
            <a:pPr>
              <a:spcBef>
                <a:spcPct val="0"/>
              </a:spcBef>
            </a:pPr>
            <a:r>
              <a:rPr lang="en-US" sz="2400" b="1" dirty="0">
                <a:solidFill>
                  <a:schemeClr val="tx1">
                    <a:lumMod val="75000"/>
                    <a:lumOff val="25000"/>
                  </a:schemeClr>
                </a:solidFill>
                <a:latin typeface="Capital Group Sans" panose="02000503000000020004" pitchFamily="2" charset="0"/>
                <a:ea typeface="Capital Group Sans" charset="0"/>
                <a:cs typeface="Capital Group Sans" charset="0"/>
              </a:rPr>
              <a:t>Who can contribute?</a:t>
            </a:r>
            <a:r>
              <a:rPr lang="en-US" sz="2400" b="1" kern="1200" dirty="0">
                <a:solidFill>
                  <a:schemeClr val="tx1">
                    <a:lumMod val="75000"/>
                    <a:lumOff val="25000"/>
                  </a:schemeClr>
                </a:solidFill>
                <a:latin typeface="Capital Group Sans" panose="02000503000000020004" pitchFamily="2" charset="0"/>
                <a:ea typeface="Capital Group Sans" charset="0"/>
                <a:cs typeface="Capital Group Sans" charset="0"/>
              </a:rPr>
              <a:t> </a:t>
            </a:r>
          </a:p>
        </p:txBody>
      </p:sp>
      <p:sp>
        <p:nvSpPr>
          <p:cNvPr id="25" name="Rectangle 24">
            <a:extLst>
              <a:ext uri="{FF2B5EF4-FFF2-40B4-BE49-F238E27FC236}">
                <a16:creationId xmlns:a16="http://schemas.microsoft.com/office/drawing/2014/main" id="{85032AE6-EFDF-2F47-8E6E-49BFD6A86ACA}"/>
              </a:ext>
            </a:extLst>
          </p:cNvPr>
          <p:cNvSpPr/>
          <p:nvPr/>
        </p:nvSpPr>
        <p:spPr>
          <a:xfrm>
            <a:off x="841248" y="5524415"/>
            <a:ext cx="2515346" cy="307777"/>
          </a:xfrm>
          <a:prstGeom prst="rect">
            <a:avLst/>
          </a:prstGeom>
        </p:spPr>
        <p:txBody>
          <a:bodyPr wrap="square">
            <a:spAutoFit/>
          </a:bodyPr>
          <a:lstStyle/>
          <a:p>
            <a:r>
              <a:rPr lang="en-US" sz="1400" b="1" dirty="0">
                <a:solidFill>
                  <a:schemeClr val="tx1">
                    <a:lumMod val="75000"/>
                    <a:lumOff val="25000"/>
                  </a:schemeClr>
                </a:solidFill>
                <a:latin typeface="Capital Group Sans" panose="02000503000000020004" pitchFamily="2" charset="0"/>
                <a:ea typeface="Capital Group Sans" charset="0"/>
                <a:cs typeface="Capital Group Sans" charset="0"/>
              </a:rPr>
              <a:t>Parents</a:t>
            </a:r>
          </a:p>
        </p:txBody>
      </p:sp>
      <p:pic>
        <p:nvPicPr>
          <p:cNvPr id="19" name="Picture 18">
            <a:extLst>
              <a:ext uri="{FF2B5EF4-FFF2-40B4-BE49-F238E27FC236}">
                <a16:creationId xmlns:a16="http://schemas.microsoft.com/office/drawing/2014/main" id="{767BE46E-9B37-5C4E-814B-97A311CE3A0D}"/>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7185" y="2788921"/>
            <a:ext cx="2514600" cy="2514600"/>
          </a:xfrm>
          <a:prstGeom prst="ellipse">
            <a:avLst/>
          </a:prstGeom>
        </p:spPr>
      </p:pic>
      <p:sp>
        <p:nvSpPr>
          <p:cNvPr id="28" name="Rectangle 27">
            <a:extLst>
              <a:ext uri="{FF2B5EF4-FFF2-40B4-BE49-F238E27FC236}">
                <a16:creationId xmlns:a16="http://schemas.microsoft.com/office/drawing/2014/main" id="{7C9D0BC4-C5C6-AF45-A2FA-A96415333BD5}"/>
              </a:ext>
            </a:extLst>
          </p:cNvPr>
          <p:cNvSpPr/>
          <p:nvPr/>
        </p:nvSpPr>
        <p:spPr>
          <a:xfrm>
            <a:off x="4053169" y="5524415"/>
            <a:ext cx="1412567" cy="307777"/>
          </a:xfrm>
          <a:prstGeom prst="rect">
            <a:avLst/>
          </a:prstGeom>
        </p:spPr>
        <p:txBody>
          <a:bodyPr wrap="none">
            <a:spAutoFit/>
          </a:bodyPr>
          <a:lstStyle/>
          <a:p>
            <a:r>
              <a:rPr lang="en-US" sz="1400" b="1" dirty="0">
                <a:solidFill>
                  <a:schemeClr val="tx1">
                    <a:lumMod val="75000"/>
                    <a:lumOff val="25000"/>
                  </a:schemeClr>
                </a:solidFill>
                <a:latin typeface="Capital Group Sans" panose="02000503000000020004" pitchFamily="2" charset="0"/>
                <a:ea typeface="Capital Group Sans" charset="0"/>
                <a:cs typeface="Capital Group Sans" charset="0"/>
              </a:rPr>
              <a:t>Grandparents</a:t>
            </a:r>
          </a:p>
        </p:txBody>
      </p:sp>
      <p:pic>
        <p:nvPicPr>
          <p:cNvPr id="17" name="Picture 16">
            <a:extLst>
              <a:ext uri="{FF2B5EF4-FFF2-40B4-BE49-F238E27FC236}">
                <a16:creationId xmlns:a16="http://schemas.microsoft.com/office/drawing/2014/main" id="{F96D05D1-7F2A-8A4B-A4F0-6FE3D53DB195}"/>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02152" y="2788921"/>
            <a:ext cx="2514600" cy="2514600"/>
          </a:xfrm>
          <a:prstGeom prst="ellipse">
            <a:avLst/>
          </a:prstGeom>
        </p:spPr>
      </p:pic>
      <p:sp>
        <p:nvSpPr>
          <p:cNvPr id="31" name="Rectangle 30">
            <a:extLst>
              <a:ext uri="{FF2B5EF4-FFF2-40B4-BE49-F238E27FC236}">
                <a16:creationId xmlns:a16="http://schemas.microsoft.com/office/drawing/2014/main" id="{96344F15-C5E0-7D4C-81D5-D91E525E5463}"/>
              </a:ext>
            </a:extLst>
          </p:cNvPr>
          <p:cNvSpPr/>
          <p:nvPr/>
        </p:nvSpPr>
        <p:spPr>
          <a:xfrm>
            <a:off x="6764094" y="5524415"/>
            <a:ext cx="1330814" cy="307777"/>
          </a:xfrm>
          <a:prstGeom prst="rect">
            <a:avLst/>
          </a:prstGeom>
        </p:spPr>
        <p:txBody>
          <a:bodyPr wrap="none">
            <a:spAutoFit/>
          </a:bodyPr>
          <a:lstStyle/>
          <a:p>
            <a:pPr>
              <a:spcBef>
                <a:spcPct val="0"/>
              </a:spcBef>
            </a:pPr>
            <a:r>
              <a:rPr lang="en-US" sz="1400" b="1" dirty="0">
                <a:solidFill>
                  <a:schemeClr val="tx1">
                    <a:lumMod val="75000"/>
                    <a:lumOff val="25000"/>
                  </a:schemeClr>
                </a:solidFill>
                <a:latin typeface="Capital Group Sans" panose="02000503000000020004" pitchFamily="2" charset="0"/>
                <a:ea typeface="Capital Group Sans" charset="0"/>
                <a:cs typeface="Capital Group Sans" charset="0"/>
              </a:rPr>
              <a:t>Beneficiaries</a:t>
            </a:r>
            <a:endParaRPr lang="en-US" altLang="en-US" sz="1400" b="1" dirty="0">
              <a:solidFill>
                <a:schemeClr val="tx1">
                  <a:lumMod val="75000"/>
                  <a:lumOff val="25000"/>
                </a:schemeClr>
              </a:solidFill>
              <a:latin typeface="Capital Group Sans" panose="02000503000000020004" pitchFamily="2" charset="0"/>
              <a:ea typeface="Capital Group Sans" charset="0"/>
              <a:cs typeface="Capital Group Sans" charset="0"/>
            </a:endParaRPr>
          </a:p>
        </p:txBody>
      </p:sp>
      <p:pic>
        <p:nvPicPr>
          <p:cNvPr id="14" name="Picture 13">
            <a:extLst>
              <a:ext uri="{FF2B5EF4-FFF2-40B4-BE49-F238E27FC236}">
                <a16:creationId xmlns:a16="http://schemas.microsoft.com/office/drawing/2014/main" id="{A76DF3F9-F19D-D34E-A946-723C1C72000D}"/>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72200" y="2788921"/>
            <a:ext cx="2514600" cy="2514600"/>
          </a:xfrm>
          <a:prstGeom prst="ellipse">
            <a:avLst/>
          </a:prstGeom>
        </p:spPr>
      </p:pic>
      <p:sp>
        <p:nvSpPr>
          <p:cNvPr id="32" name="Rectangle 31">
            <a:extLst>
              <a:ext uri="{FF2B5EF4-FFF2-40B4-BE49-F238E27FC236}">
                <a16:creationId xmlns:a16="http://schemas.microsoft.com/office/drawing/2014/main" id="{74D08C6C-651B-614A-9896-6CC5128BBD52}"/>
              </a:ext>
            </a:extLst>
          </p:cNvPr>
          <p:cNvSpPr/>
          <p:nvPr/>
        </p:nvSpPr>
        <p:spPr>
          <a:xfrm>
            <a:off x="8767381" y="5524415"/>
            <a:ext cx="2648482" cy="307777"/>
          </a:xfrm>
          <a:prstGeom prst="rect">
            <a:avLst/>
          </a:prstGeom>
        </p:spPr>
        <p:txBody>
          <a:bodyPr wrap="none">
            <a:spAutoFit/>
          </a:bodyPr>
          <a:lstStyle/>
          <a:p>
            <a:pPr>
              <a:spcBef>
                <a:spcPct val="0"/>
              </a:spcBef>
            </a:pPr>
            <a:r>
              <a:rPr lang="en-US" sz="1400" b="1" dirty="0">
                <a:solidFill>
                  <a:schemeClr val="tx1">
                    <a:lumMod val="75000"/>
                    <a:lumOff val="25000"/>
                  </a:schemeClr>
                </a:solidFill>
                <a:latin typeface="Capital Group Sans" panose="02000503000000020004" pitchFamily="2" charset="0"/>
                <a:ea typeface="Capital Group Sans" charset="0"/>
                <a:cs typeface="Capital Group Sans" charset="0"/>
              </a:rPr>
              <a:t>Extended family and friends</a:t>
            </a:r>
            <a:endParaRPr lang="en-US" altLang="en-US" sz="1400" b="1" dirty="0">
              <a:solidFill>
                <a:schemeClr val="tx1">
                  <a:lumMod val="75000"/>
                  <a:lumOff val="25000"/>
                </a:schemeClr>
              </a:solidFill>
              <a:latin typeface="Capital Group Sans" panose="02000503000000020004" pitchFamily="2" charset="0"/>
              <a:ea typeface="Capital Group Sans" charset="0"/>
              <a:cs typeface="Capital Group Sans" charset="0"/>
            </a:endParaRPr>
          </a:p>
        </p:txBody>
      </p:sp>
      <p:pic>
        <p:nvPicPr>
          <p:cNvPr id="12" name="Picture 11">
            <a:extLst>
              <a:ext uri="{FF2B5EF4-FFF2-40B4-BE49-F238E27FC236}">
                <a16:creationId xmlns:a16="http://schemas.microsoft.com/office/drawing/2014/main" id="{5F114F8B-6862-4046-84B1-C18A6C4AF913}"/>
              </a:ext>
              <a:ext uri="{C183D7F6-B498-43B3-948B-1728B52AA6E4}">
                <adec:decorative xmlns:adec="http://schemas.microsoft.com/office/drawing/2017/decorative" val="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833104" y="2788921"/>
            <a:ext cx="2514600" cy="2514600"/>
          </a:xfrm>
          <a:prstGeom prst="ellipse">
            <a:avLst/>
          </a:prstGeom>
        </p:spPr>
      </p:pic>
    </p:spTree>
    <p:extLst>
      <p:ext uri="{BB962C8B-B14F-4D97-AF65-F5344CB8AC3E}">
        <p14:creationId xmlns:p14="http://schemas.microsoft.com/office/powerpoint/2010/main" val="2891728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G-CGAF designers Master">
  <a:themeElements>
    <a:clrScheme name="CG">
      <a:dk1>
        <a:srgbClr val="000000"/>
      </a:dk1>
      <a:lt1>
        <a:srgbClr val="FFFFFF"/>
      </a:lt1>
      <a:dk2>
        <a:srgbClr val="004273"/>
      </a:dk2>
      <a:lt2>
        <a:srgbClr val="005C93"/>
      </a:lt2>
      <a:accent1>
        <a:srgbClr val="008074"/>
      </a:accent1>
      <a:accent2>
        <a:srgbClr val="841574"/>
      </a:accent2>
      <a:accent3>
        <a:srgbClr val="33B99B"/>
      </a:accent3>
      <a:accent4>
        <a:srgbClr val="465D65"/>
      </a:accent4>
      <a:accent5>
        <a:srgbClr val="0074E5"/>
      </a:accent5>
      <a:accent6>
        <a:srgbClr val="D4E7FA"/>
      </a:accent6>
      <a:hlink>
        <a:srgbClr val="005C93"/>
      </a:hlink>
      <a:folHlink>
        <a:srgbClr val="005C93"/>
      </a:folHlink>
    </a:clrScheme>
    <a:fontScheme name="Custom 1">
      <a:majorFont>
        <a:latin typeface="Capital Group Sans Medium"/>
        <a:ea typeface=""/>
        <a:cs typeface=""/>
      </a:majorFont>
      <a:minorFont>
        <a:latin typeface="Capital Group Sans"/>
        <a:ea typeface=""/>
        <a:cs typefac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91440" tIns="91440" rIns="91440" bIns="91440" numCol="1" spcCol="38100" rtlCol="0" anchor="ctr">
        <a:noAutofit/>
      </a:bodyPr>
      <a:lstStyle>
        <a:defPPr marL="0" marR="0" indent="0" algn="ctr" defTabSz="457200" rtl="0" fontAlgn="auto" latinLnBrk="0" hangingPunct="0">
          <a:lnSpc>
            <a:spcPct val="100000"/>
          </a:lnSpc>
          <a:spcBef>
            <a:spcPts val="0"/>
          </a:spcBef>
          <a:spcAft>
            <a:spcPts val="0"/>
          </a:spcAft>
          <a:buClrTx/>
          <a:buSzTx/>
          <a:buFontTx/>
          <a:buNone/>
          <a:tabLst/>
          <a:defRPr kumimoji="0"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Capital Group Sans" panose="020B0503020202020204" pitchFamily="34" charset="0"/>
            <a:sym typeface="Capital Group Sans"/>
          </a:defRPr>
        </a:defPPr>
      </a:lstStyle>
      <a:style>
        <a:lnRef idx="0">
          <a:scrgbClr r="0" g="0" b="0"/>
        </a:lnRef>
        <a:fillRef idx="0">
          <a:scrgbClr r="0" g="0" b="0"/>
        </a:fillRef>
        <a:effectRef idx="0">
          <a:scrgbClr r="0" g="0" b="0"/>
        </a:effectRef>
        <a:fontRef idx="none"/>
      </a:style>
    </a:spDef>
    <a:lnDef>
      <a:spPr>
        <a:noFill/>
        <a:ln w="9525" cap="flat">
          <a:solidFill>
            <a:schemeClr val="tx1"/>
          </a:solidFill>
          <a:prstDash val="solid"/>
          <a:miter lim="400000"/>
        </a:ln>
        <a:effectLst/>
        <a:sp3d/>
      </a:spPr>
      <a:bodyPr/>
      <a:lstStyle/>
      <a:style>
        <a:lnRef idx="0">
          <a:scrgbClr r="0" g="0" b="0"/>
        </a:lnRef>
        <a:fillRef idx="0">
          <a:scrgbClr r="0" g="0" b="0"/>
        </a:fillRef>
        <a:effectRef idx="0">
          <a:scrgbClr r="0" g="0" b="0"/>
        </a:effectRef>
        <a:fontRef idx="none"/>
      </a:style>
    </a:lnDef>
    <a:txDef>
      <a:spPr>
        <a:ln w="12700">
          <a:miter lim="400000"/>
        </a:ln>
      </a:spPr>
      <a:bodyPr wrap="square" lIns="0" tIns="0" rIns="0" bIns="0" rtlCol="0">
        <a:spAutoFit/>
      </a:bodyPr>
      <a:lstStyle>
        <a:defPPr>
          <a:defRPr sz="1400" b="1" dirty="0" err="1" smtClean="0">
            <a:latin typeface="+mn-lt"/>
          </a:defRPr>
        </a:defPPr>
      </a:lstStyle>
    </a:txDef>
  </a:objectDefaults>
  <a:extraClrSchemeLst/>
  <a:extLst>
    <a:ext uri="{05A4C25C-085E-4340-85A3-A5531E510DB2}">
      <thm15:themeFamily xmlns:thm15="http://schemas.microsoft.com/office/thememl/2012/main" name="Presentation1" id="{685B8B02-BC9E-47EC-8672-43A47587C8C6}" vid="{66A374F7-8ADB-4F39-B40A-6002D1C67ADA}"/>
    </a:ext>
  </a:extLst>
</a:theme>
</file>

<file path=ppt/theme/theme2.xml><?xml version="1.0" encoding="utf-8"?>
<a:theme xmlns:a="http://schemas.openxmlformats.org/drawingml/2006/main" name="White">
  <a:themeElements>
    <a:clrScheme name="CG Color Palette 2018">
      <a:dk1>
        <a:srgbClr val="005F9E"/>
      </a:dk1>
      <a:lt1>
        <a:srgbClr val="FFFFFF"/>
      </a:lt1>
      <a:dk2>
        <a:srgbClr val="009CDC"/>
      </a:dk2>
      <a:lt2>
        <a:srgbClr val="E3E1DC"/>
      </a:lt2>
      <a:accent1>
        <a:srgbClr val="005F9E"/>
      </a:accent1>
      <a:accent2>
        <a:srgbClr val="009CDC"/>
      </a:accent2>
      <a:accent3>
        <a:srgbClr val="00AEA9"/>
      </a:accent3>
      <a:accent4>
        <a:srgbClr val="B42573"/>
      </a:accent4>
      <a:accent5>
        <a:srgbClr val="554742"/>
      </a:accent5>
      <a:accent6>
        <a:srgbClr val="D5D0CA"/>
      </a:accent6>
      <a:hlink>
        <a:srgbClr val="0000FF"/>
      </a:hlink>
      <a:folHlink>
        <a:srgbClr val="FF00FF"/>
      </a:folHlink>
    </a:clrScheme>
    <a:fontScheme name="White">
      <a:majorFont>
        <a:latin typeface="Capital Group Sans"/>
        <a:ea typeface="Capital Group Sans"/>
        <a:cs typeface="Capital Group Sans"/>
      </a:majorFont>
      <a:minorFont>
        <a:latin typeface="Capital Group Sans"/>
        <a:ea typeface="Capital Group Sans"/>
        <a:cs typeface="Capital Group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539F"/>
        </a:solidFill>
        <a:ln w="12700" cap="flat">
          <a:noFill/>
          <a:miter lim="400000"/>
        </a:ln>
        <a:effectLst/>
        <a:sp3d/>
      </a:spPr>
      <a:bodyPr rot="0" spcFirstLastPara="1" vertOverflow="overflow" horzOverflow="overflow" vert="horz" wrap="square" lIns="38100" tIns="38100" rIns="38100" bIns="381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Capital Group Sans"/>
            <a:ea typeface="Capital Group Sans"/>
            <a:cs typeface="Capital Group Sans"/>
            <a:sym typeface="Capital Group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2100" b="0" i="0" u="none" strike="noStrike" cap="none" spc="0" normalizeH="0" baseline="0">
            <a:ln>
              <a:noFill/>
            </a:ln>
            <a:solidFill>
              <a:srgbClr val="000000"/>
            </a:solidFill>
            <a:effectLst/>
            <a:uFillTx/>
            <a:latin typeface="Capital Group Sans"/>
            <a:ea typeface="Capital Group Sans"/>
            <a:cs typeface="Capital Group Sans"/>
            <a:sym typeface="Capital Group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CG color test palette">
      <a:dk1>
        <a:srgbClr val="005F9E"/>
      </a:dk1>
      <a:lt1>
        <a:srgbClr val="FFFFFF"/>
      </a:lt1>
      <a:dk2>
        <a:srgbClr val="009CDC"/>
      </a:dk2>
      <a:lt2>
        <a:srgbClr val="E3E1DC"/>
      </a:lt2>
      <a:accent1>
        <a:srgbClr val="005F9E"/>
      </a:accent1>
      <a:accent2>
        <a:srgbClr val="009CDC"/>
      </a:accent2>
      <a:accent3>
        <a:srgbClr val="00AEA9"/>
      </a:accent3>
      <a:accent4>
        <a:srgbClr val="B42573"/>
      </a:accent4>
      <a:accent5>
        <a:srgbClr val="554742"/>
      </a:accent5>
      <a:accent6>
        <a:srgbClr val="D5D0CA"/>
      </a:accent6>
      <a:hlink>
        <a:srgbClr val="0000FF"/>
      </a:hlink>
      <a:folHlink>
        <a:srgbClr val="FF00FF"/>
      </a:folHlink>
    </a:clrScheme>
    <a:fontScheme name="CG Preferred Fonts 2018">
      <a:majorFont>
        <a:latin typeface="Capital Group Sans"/>
        <a:ea typeface=""/>
        <a:cs typeface=""/>
      </a:majorFont>
      <a:minorFont>
        <a:latin typeface="Capital Group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dcee275-3ea4-4c3b-b87a-7bd486a0dc1e" xsi:nil="true"/>
    <Category xmlns="d3f3df80-8bea-4a84-88cc-3bf55601fbb2" xsi:nil="true"/>
    <lcf76f155ced4ddcb4097134ff3c332f xmlns="d3f3df80-8bea-4a84-88cc-3bf55601fbb2">
      <Terms xmlns="http://schemas.microsoft.com/office/infopath/2007/PartnerControls"/>
    </lcf76f155ced4ddcb4097134ff3c332f>
    <SourceID xmlns="d3f3df80-8bea-4a84-88cc-3bf55601fbb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DC9506DE2F6A844A0936BC788DB1964" ma:contentTypeVersion="32" ma:contentTypeDescription="Create a new document." ma:contentTypeScope="" ma:versionID="0eed5ca8d4f33cca14ef05314d920a96">
  <xsd:schema xmlns:xsd="http://www.w3.org/2001/XMLSchema" xmlns:xs="http://www.w3.org/2001/XMLSchema" xmlns:p="http://schemas.microsoft.com/office/2006/metadata/properties" xmlns:ns2="d3f3df80-8bea-4a84-88cc-3bf55601fbb2" xmlns:ns3="5dcee275-3ea4-4c3b-b87a-7bd486a0dc1e" targetNamespace="http://schemas.microsoft.com/office/2006/metadata/properties" ma:root="true" ma:fieldsID="7de8f6e5a0e7034cb4f49a7003d5decc" ns2:_="" ns3:_="">
    <xsd:import namespace="d3f3df80-8bea-4a84-88cc-3bf55601fbb2"/>
    <xsd:import namespace="5dcee275-3ea4-4c3b-b87a-7bd486a0dc1e"/>
    <xsd:element name="properties">
      <xsd:complexType>
        <xsd:sequence>
          <xsd:element name="documentManagement">
            <xsd:complexType>
              <xsd:all>
                <xsd:element ref="ns2:Category" minOccurs="0"/>
                <xsd:element ref="ns2:SourceID" minOccurs="0"/>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OCR"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f3df80-8bea-4a84-88cc-3bf55601fbb2" elementFormDefault="qualified">
    <xsd:import namespace="http://schemas.microsoft.com/office/2006/documentManagement/types"/>
    <xsd:import namespace="http://schemas.microsoft.com/office/infopath/2007/PartnerControls"/>
    <xsd:element name="Category" ma:index="4" nillable="true" ma:displayName="Category" ma:format="Dropdown" ma:internalName="Category" ma:readOnly="false">
      <xsd:simpleType>
        <xsd:restriction base="dms:Choice">
          <xsd:enumeration value="Business Context Diagrams"/>
          <xsd:enumeration value="Engagement Approach"/>
          <xsd:enumeration value="Inventory List"/>
          <xsd:enumeration value="KPIs"/>
          <xsd:enumeration value="Marketing Production Calendar"/>
          <xsd:enumeration value="Project Plans"/>
          <xsd:enumeration value="Future State HL Processes"/>
        </xsd:restriction>
      </xsd:simpleType>
    </xsd:element>
    <xsd:element name="SourceID" ma:index="9" nillable="true" ma:displayName="SourceID" ma:internalName="SourceID">
      <xsd:simpleType>
        <xsd:restriction base="dms:Number"/>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42c85e0-9014-473f-b2d5-b20670940c52"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cee275-3ea4-4c3b-b87a-7bd486a0dc1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0fd664d-3d24-476a-9016-3a8a02c44330}" ma:internalName="TaxCatchAll" ma:showField="CatchAllData" ma:web="5dcee275-3ea4-4c3b-b87a-7bd486a0d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A4529D-4615-476F-AAF7-EFC36B2E067B}">
  <ds:schemaRefs>
    <ds:schemaRef ds:uri="http://schemas.microsoft.com/sharepoint/v3/contenttype/forms"/>
  </ds:schemaRefs>
</ds:datastoreItem>
</file>

<file path=customXml/itemProps2.xml><?xml version="1.0" encoding="utf-8"?>
<ds:datastoreItem xmlns:ds="http://schemas.openxmlformats.org/officeDocument/2006/customXml" ds:itemID="{C71A7D61-0A93-4E81-BCD7-E5E671905D89}">
  <ds:schemaRefs>
    <ds:schemaRef ds:uri="d3f3df80-8bea-4a84-88cc-3bf55601fbb2"/>
    <ds:schemaRef ds:uri="http://schemas.microsoft.com/office/2006/documentManagement/types"/>
    <ds:schemaRef ds:uri="http://purl.org/dc/elements/1.1/"/>
    <ds:schemaRef ds:uri="http://www.w3.org/XML/1998/namespace"/>
    <ds:schemaRef ds:uri="http://schemas.microsoft.com/office/2006/metadata/properties"/>
    <ds:schemaRef ds:uri="http://purl.org/dc/dcmitype/"/>
    <ds:schemaRef ds:uri="http://purl.org/dc/terms/"/>
    <ds:schemaRef ds:uri="http://schemas.microsoft.com/office/infopath/2007/PartnerControls"/>
    <ds:schemaRef ds:uri="http://schemas.openxmlformats.org/package/2006/metadata/core-properties"/>
    <ds:schemaRef ds:uri="5dcee275-3ea4-4c3b-b87a-7bd486a0dc1e"/>
  </ds:schemaRefs>
</ds:datastoreItem>
</file>

<file path=customXml/itemProps3.xml><?xml version="1.0" encoding="utf-8"?>
<ds:datastoreItem xmlns:ds="http://schemas.openxmlformats.org/officeDocument/2006/customXml" ds:itemID="{6738A694-779F-4633-ACD6-E63A3917EF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f3df80-8bea-4a84-88cc-3bf55601fbb2"/>
    <ds:schemaRef ds:uri="5dcee275-3ea4-4c3b-b87a-7bd486a0d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19880</TotalTime>
  <Words>9470</Words>
  <Application>Microsoft Office PowerPoint</Application>
  <PresentationFormat>Widescreen</PresentationFormat>
  <Paragraphs>599</Paragraphs>
  <Slides>34</Slides>
  <Notes>34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0</vt:i4>
      </vt:variant>
      <vt:variant>
        <vt:lpstr>Slide Titles</vt:lpstr>
      </vt:variant>
      <vt:variant>
        <vt:i4>34</vt:i4>
      </vt:variant>
    </vt:vector>
  </HeadingPairs>
  <TitlesOfParts>
    <vt:vector size="41" baseType="lpstr">
      <vt:lpstr>MS PGothic</vt:lpstr>
      <vt:lpstr>Capital Group Sans</vt:lpstr>
      <vt:lpstr>Capital Group Sans </vt:lpstr>
      <vt:lpstr>Capital Group Sans Medium</vt:lpstr>
      <vt:lpstr>System Font Regular</vt:lpstr>
      <vt:lpstr>Wingdings</vt:lpstr>
      <vt:lpstr>CG-CGAF designers Master</vt:lpstr>
      <vt:lpstr>Unlock a world  of possibilities</vt:lpstr>
      <vt:lpstr>“The benefits of a college education extend beyond financial gains. More educated citizens have greater access to health care and retirement plans. They are more likely to prioritize healthy behaviors, pursue civic engagement, and to provide better opportunities for their children.” </vt:lpstr>
      <vt:lpstr>An investment in the future</vt:lpstr>
      <vt:lpstr>Why a 529?</vt:lpstr>
      <vt:lpstr>Invest in a  brighter future </vt:lpstr>
      <vt:lpstr>Saving for an education makes sense wherever you are in life</vt:lpstr>
      <vt:lpstr>Help send someone through college without a mountain of debt</vt:lpstr>
      <vt:lpstr>Consider saving now. Tax benefits add up over time</vt:lpstr>
      <vt:lpstr>A gift to a 529 can help create lasting impact</vt:lpstr>
      <vt:lpstr>Plan beyond a traditional four-year college education</vt:lpstr>
      <vt:lpstr>Have the flexibility you need, no matter where life takes you</vt:lpstr>
      <vt:lpstr>Put 529s to work for your estate</vt:lpstr>
      <vt:lpstr>Put 529s to work for your estate </vt:lpstr>
      <vt:lpstr>Put 529s to work for your estate - </vt:lpstr>
      <vt:lpstr>Round out a comprehensive financial wellness plan</vt:lpstr>
      <vt:lpstr>Start with a CollegeAmerica 529</vt:lpstr>
      <vt:lpstr>Build your plan with a full range of investment options</vt:lpstr>
      <vt:lpstr>Put time on your side with a single easy-to-use investment</vt:lpstr>
      <vt:lpstr>Choose a portfolio based on your investment objective</vt:lpstr>
      <vt:lpstr>Select individual funds to create a portfolio tailored for you</vt:lpstr>
      <vt:lpstr>Seeking superior outcomes </vt:lpstr>
      <vt:lpstr>Seeking superior outcomes </vt:lpstr>
      <vt:lpstr>CollegeAmerica for businesses and employees</vt:lpstr>
      <vt:lpstr>CollegeAmerica for businesses and employees-</vt:lpstr>
      <vt:lpstr>CollegeAmerica for businesses and employees--</vt:lpstr>
      <vt:lpstr>A savings strategy with a distinct combination of benefits</vt:lpstr>
      <vt:lpstr>An investment worth making</vt:lpstr>
      <vt:lpstr>American Funds results</vt:lpstr>
      <vt:lpstr>American Funds results-</vt:lpstr>
      <vt:lpstr>Important information</vt:lpstr>
      <vt:lpstr>Important information--</vt:lpstr>
      <vt:lpstr>Important information-</vt:lpstr>
      <vt:lpstr>Important information---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Unlock a world of possibilities</dc:title>
  <dc:creator>James Sakamoto</dc:creator>
  <cp:lastModifiedBy>Fauzia Borah (SPTFAB)</cp:lastModifiedBy>
  <cp:revision>426</cp:revision>
  <cp:lastPrinted>2026-03-09T08:40:58Z</cp:lastPrinted>
  <dcterms:created xsi:type="dcterms:W3CDTF">2019-04-26T22:36:45Z</dcterms:created>
  <dcterms:modified xsi:type="dcterms:W3CDTF">2026-06-24T07:38:24Z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3a0bed59-f61e-4781-8617-76f9ded90b2e</vt:lpwstr>
  </property>
  <property fmtid="{D5CDD505-2E9C-101B-9397-08002B2CF9AE}" pid="3" name="ContentTypeId">
    <vt:lpwstr>0x010100DDC9506DE2F6A844A0936BC788DB1964</vt:lpwstr>
  </property>
  <property fmtid="{D5CDD505-2E9C-101B-9397-08002B2CF9AE}" pid="4" name="MediaServiceImageTags">
    <vt:lpwstr/>
  </property>
</Properties>
</file>