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4"/>
  </p:sldMasterIdLst>
  <p:notesMasterIdLst>
    <p:notesMasterId r:id="rId36"/>
  </p:notesMasterIdLst>
  <p:handoutMasterIdLst>
    <p:handoutMasterId r:id="rId37"/>
  </p:handoutMasterIdLst>
  <p:sldIdLst>
    <p:sldId id="256" r:id="rId5"/>
    <p:sldId id="441" r:id="rId6"/>
    <p:sldId id="302" r:id="rId7"/>
    <p:sldId id="422" r:id="rId8"/>
    <p:sldId id="301" r:id="rId9"/>
    <p:sldId id="424" r:id="rId10"/>
    <p:sldId id="290" r:id="rId11"/>
    <p:sldId id="411" r:id="rId12"/>
    <p:sldId id="440" r:id="rId13"/>
    <p:sldId id="412" r:id="rId14"/>
    <p:sldId id="442" r:id="rId15"/>
    <p:sldId id="443" r:id="rId16"/>
    <p:sldId id="432" r:id="rId17"/>
    <p:sldId id="413" r:id="rId18"/>
    <p:sldId id="287" r:id="rId19"/>
    <p:sldId id="305" r:id="rId20"/>
    <p:sldId id="430" r:id="rId21"/>
    <p:sldId id="394" r:id="rId22"/>
    <p:sldId id="395" r:id="rId23"/>
    <p:sldId id="396" r:id="rId24"/>
    <p:sldId id="262" r:id="rId25"/>
    <p:sldId id="416" r:id="rId26"/>
    <p:sldId id="390" r:id="rId27"/>
    <p:sldId id="393" r:id="rId28"/>
    <p:sldId id="274" r:id="rId29"/>
    <p:sldId id="433" r:id="rId30"/>
    <p:sldId id="419" r:id="rId31"/>
    <p:sldId id="418" r:id="rId32"/>
    <p:sldId id="417" r:id="rId33"/>
    <p:sldId id="381" r:id="rId34"/>
    <p:sldId id="386" r:id="rId3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56" userDrawn="1">
          <p15:clr>
            <a:srgbClr val="A4A3A4"/>
          </p15:clr>
        </p15:guide>
        <p15:guide id="2" pos="3840">
          <p15:clr>
            <a:srgbClr val="A4A3A4"/>
          </p15:clr>
        </p15:guide>
        <p15:guide id="3" pos="81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el Anderson" initials="JA" lastIdx="1" clrIdx="0">
    <p:extLst>
      <p:ext uri="{19B8F6BF-5375-455C-9EA6-DF929625EA0E}">
        <p15:presenceInfo xmlns:p15="http://schemas.microsoft.com/office/powerpoint/2012/main" userId="7ebade398c64eb7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EAFF"/>
    <a:srgbClr val="0DB9FF"/>
    <a:srgbClr val="00284A"/>
    <a:srgbClr val="0B7DB1"/>
    <a:srgbClr val="70D5FF"/>
    <a:srgbClr val="F0D5FF"/>
    <a:srgbClr val="F7E2F1"/>
    <a:srgbClr val="EFC6E4"/>
    <a:srgbClr val="B82573"/>
    <a:srgbClr val="4825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9D6A22-3220-DF41-8B72-7E34180C5579}" v="1" dt="2025-06-04T15:53:55.1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266"/>
    <p:restoredTop sz="96301"/>
  </p:normalViewPr>
  <p:slideViewPr>
    <p:cSldViewPr snapToGrid="0">
      <p:cViewPr varScale="1">
        <p:scale>
          <a:sx n="265" d="100"/>
          <a:sy n="265" d="100"/>
        </p:scale>
        <p:origin x="636" y="222"/>
      </p:cViewPr>
      <p:guideLst>
        <p:guide orient="horz" pos="3456"/>
        <p:guide pos="3840"/>
        <p:guide pos="816"/>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07" d="100"/>
          <a:sy n="107" d="100"/>
        </p:scale>
        <p:origin x="455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132031775717267E-2"/>
          <c:y val="3.2416505454303288E-2"/>
          <c:w val="0.92610992160941041"/>
          <c:h val="0.89494105277764435"/>
        </c:manualLayout>
      </c:layout>
      <c:barChart>
        <c:barDir val="col"/>
        <c:grouping val="clustered"/>
        <c:varyColors val="0"/>
        <c:ser>
          <c:idx val="0"/>
          <c:order val="0"/>
          <c:tx>
            <c:strRef>
              <c:f>Sheet1!$B$1</c:f>
              <c:strCache>
                <c:ptCount val="1"/>
                <c:pt idx="0">
                  <c:v>Future Value (10.00%)</c:v>
                </c:pt>
              </c:strCache>
            </c:strRef>
          </c:tx>
          <c:spPr>
            <a:solidFill>
              <a:srgbClr val="0DB9FF"/>
            </a:solidFill>
            <a:ln>
              <a:noFill/>
            </a:ln>
            <a:effectLst/>
          </c:spPr>
          <c:invertIfNegative val="0"/>
          <c:cat>
            <c:numRef>
              <c:f>Sheet1!$A$2:$A$49</c:f>
              <c:numCache>
                <c:formatCode>General</c:formatCode>
                <c:ptCount val="48"/>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numCache>
            </c:numRef>
          </c:cat>
          <c:val>
            <c:numRef>
              <c:f>Sheet1!$B$2:$B$49</c:f>
              <c:numCache>
                <c:formatCode>"$"#,##0.00</c:formatCode>
                <c:ptCount val="48"/>
                <c:pt idx="0">
                  <c:v>10000</c:v>
                </c:pt>
                <c:pt idx="1">
                  <c:v>11000</c:v>
                </c:pt>
                <c:pt idx="2">
                  <c:v>12100</c:v>
                </c:pt>
                <c:pt idx="3">
                  <c:v>13310</c:v>
                </c:pt>
                <c:pt idx="4">
                  <c:v>14641</c:v>
                </c:pt>
                <c:pt idx="5">
                  <c:v>16105.1</c:v>
                </c:pt>
                <c:pt idx="6">
                  <c:v>17715.61</c:v>
                </c:pt>
                <c:pt idx="7">
                  <c:v>19487.169999999998</c:v>
                </c:pt>
                <c:pt idx="8">
                  <c:v>21435.89</c:v>
                </c:pt>
                <c:pt idx="9">
                  <c:v>23579.48</c:v>
                </c:pt>
                <c:pt idx="10">
                  <c:v>25937.42</c:v>
                </c:pt>
                <c:pt idx="11">
                  <c:v>28531.17</c:v>
                </c:pt>
                <c:pt idx="12">
                  <c:v>31384.28</c:v>
                </c:pt>
                <c:pt idx="13">
                  <c:v>34522.71</c:v>
                </c:pt>
                <c:pt idx="14">
                  <c:v>37974.980000000003</c:v>
                </c:pt>
                <c:pt idx="15">
                  <c:v>41772.480000000003</c:v>
                </c:pt>
                <c:pt idx="16">
                  <c:v>45949.73</c:v>
                </c:pt>
                <c:pt idx="17">
                  <c:v>50544.7</c:v>
                </c:pt>
                <c:pt idx="18">
                  <c:v>55599.17</c:v>
                </c:pt>
                <c:pt idx="19">
                  <c:v>61159.09</c:v>
                </c:pt>
                <c:pt idx="20">
                  <c:v>67275</c:v>
                </c:pt>
                <c:pt idx="21">
                  <c:v>74002.5</c:v>
                </c:pt>
                <c:pt idx="22">
                  <c:v>81402.75</c:v>
                </c:pt>
                <c:pt idx="23">
                  <c:v>89543.02</c:v>
                </c:pt>
                <c:pt idx="24">
                  <c:v>98497.33</c:v>
                </c:pt>
                <c:pt idx="25">
                  <c:v>108347.06</c:v>
                </c:pt>
                <c:pt idx="26">
                  <c:v>119181.77</c:v>
                </c:pt>
                <c:pt idx="27">
                  <c:v>131099.94</c:v>
                </c:pt>
                <c:pt idx="28">
                  <c:v>144209.94</c:v>
                </c:pt>
                <c:pt idx="29">
                  <c:v>158630.93</c:v>
                </c:pt>
                <c:pt idx="30">
                  <c:v>174494.02</c:v>
                </c:pt>
                <c:pt idx="31">
                  <c:v>191943.42</c:v>
                </c:pt>
                <c:pt idx="32">
                  <c:v>211137.77</c:v>
                </c:pt>
                <c:pt idx="33">
                  <c:v>232251.54</c:v>
                </c:pt>
                <c:pt idx="34">
                  <c:v>255476.7</c:v>
                </c:pt>
                <c:pt idx="35">
                  <c:v>281024.37</c:v>
                </c:pt>
                <c:pt idx="36">
                  <c:v>309126.81</c:v>
                </c:pt>
                <c:pt idx="37">
                  <c:v>340039.49</c:v>
                </c:pt>
                <c:pt idx="38">
                  <c:v>374043.43</c:v>
                </c:pt>
                <c:pt idx="39">
                  <c:v>411447.78</c:v>
                </c:pt>
                <c:pt idx="40">
                  <c:v>452592.56</c:v>
                </c:pt>
                <c:pt idx="41">
                  <c:v>497851.81</c:v>
                </c:pt>
                <c:pt idx="42">
                  <c:v>547636.99</c:v>
                </c:pt>
                <c:pt idx="43">
                  <c:v>602400.68999999994</c:v>
                </c:pt>
                <c:pt idx="44">
                  <c:v>662640.76</c:v>
                </c:pt>
                <c:pt idx="45">
                  <c:v>728904.84</c:v>
                </c:pt>
                <c:pt idx="46">
                  <c:v>801795.32</c:v>
                </c:pt>
                <c:pt idx="47">
                  <c:v>881974.85</c:v>
                </c:pt>
              </c:numCache>
            </c:numRef>
          </c:val>
          <c:extLst>
            <c:ext xmlns:c16="http://schemas.microsoft.com/office/drawing/2014/chart" uri="{C3380CC4-5D6E-409C-BE32-E72D297353CC}">
              <c16:uniqueId val="{00000000-12D0-4D56-B679-66357EF2CBAA}"/>
            </c:ext>
          </c:extLst>
        </c:ser>
        <c:ser>
          <c:idx val="1"/>
          <c:order val="1"/>
          <c:tx>
            <c:strRef>
              <c:f>Sheet1!$C$1</c:f>
              <c:strCache>
                <c:ptCount val="1"/>
                <c:pt idx="0">
                  <c:v>Column1</c:v>
                </c:pt>
              </c:strCache>
            </c:strRef>
          </c:tx>
          <c:spPr>
            <a:solidFill>
              <a:schemeClr val="accent2"/>
            </a:solidFill>
            <a:ln>
              <a:noFill/>
            </a:ln>
            <a:effectLst/>
          </c:spPr>
          <c:invertIfNegative val="0"/>
          <c:cat>
            <c:numRef>
              <c:f>Sheet1!$A$2:$A$49</c:f>
              <c:numCache>
                <c:formatCode>General</c:formatCode>
                <c:ptCount val="48"/>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numCache>
            </c:numRef>
          </c:cat>
          <c:val>
            <c:numRef>
              <c:f>Sheet1!$C$2:$C$49</c:f>
              <c:numCache>
                <c:formatCode>General</c:formatCode>
                <c:ptCount val="4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numCache>
            </c:numRef>
          </c:val>
          <c:extLst>
            <c:ext xmlns:c16="http://schemas.microsoft.com/office/drawing/2014/chart" uri="{C3380CC4-5D6E-409C-BE32-E72D297353CC}">
              <c16:uniqueId val="{00000001-12D0-4D56-B679-66357EF2CBAA}"/>
            </c:ext>
          </c:extLst>
        </c:ser>
        <c:dLbls>
          <c:showLegendKey val="0"/>
          <c:showVal val="0"/>
          <c:showCatName val="0"/>
          <c:showSerName val="0"/>
          <c:showPercent val="0"/>
          <c:showBubbleSize val="0"/>
        </c:dLbls>
        <c:gapWidth val="160"/>
        <c:axId val="261776384"/>
        <c:axId val="208649248"/>
      </c:barChart>
      <c:catAx>
        <c:axId val="261776384"/>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bg1">
                    <a:alpha val="0"/>
                  </a:schemeClr>
                </a:solidFill>
                <a:latin typeface="+mn-lt"/>
                <a:ea typeface="+mn-ea"/>
                <a:cs typeface="+mn-cs"/>
              </a:defRPr>
            </a:pPr>
            <a:endParaRPr lang="en-US"/>
          </a:p>
        </c:txPr>
        <c:crossAx val="208649248"/>
        <c:crosses val="autoZero"/>
        <c:auto val="1"/>
        <c:lblAlgn val="ctr"/>
        <c:lblOffset val="100"/>
        <c:noMultiLvlLbl val="0"/>
      </c:catAx>
      <c:valAx>
        <c:axId val="208649248"/>
        <c:scaling>
          <c:orientation val="minMax"/>
          <c:max val="900000"/>
          <c:min val="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1">
                    <a:alpha val="0"/>
                  </a:schemeClr>
                </a:solidFill>
                <a:latin typeface="+mn-lt"/>
                <a:ea typeface="+mn-ea"/>
                <a:cs typeface="+mn-cs"/>
              </a:defRPr>
            </a:pPr>
            <a:endParaRPr lang="en-US"/>
          </a:p>
        </c:txPr>
        <c:crossAx val="261776384"/>
        <c:crosses val="autoZero"/>
        <c:crossBetween val="between"/>
        <c:majorUnit val="100000"/>
        <c:minorUnit val="1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rgbClr val="75D9D7"/>
            </a:solidFill>
            <a:ln>
              <a:noFill/>
            </a:ln>
            <a:effectLst/>
          </c:spPr>
          <c:invertIfNegative val="0"/>
          <c:cat>
            <c:numRef>
              <c:f>Sheet1!$A$2:$A$49</c:f>
              <c:numCache>
                <c:formatCode>General</c:formatCode>
                <c:ptCount val="48"/>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numCache>
            </c:numRef>
          </c:cat>
          <c:val>
            <c:numRef>
              <c:f>Sheet1!$B$2:$B$49</c:f>
              <c:numCache>
                <c:formatCode>"$"#,##0.00</c:formatCode>
                <c:ptCount val="4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10000</c:v>
                </c:pt>
                <c:pt idx="28">
                  <c:v>20999.96</c:v>
                </c:pt>
                <c:pt idx="29">
                  <c:v>33099.919999999998</c:v>
                </c:pt>
                <c:pt idx="30">
                  <c:v>46409.87</c:v>
                </c:pt>
                <c:pt idx="31">
                  <c:v>61050.81</c:v>
                </c:pt>
                <c:pt idx="32">
                  <c:v>77155.86</c:v>
                </c:pt>
                <c:pt idx="33">
                  <c:v>94871.4</c:v>
                </c:pt>
                <c:pt idx="34">
                  <c:v>114358.5</c:v>
                </c:pt>
                <c:pt idx="35">
                  <c:v>135794.31</c:v>
                </c:pt>
                <c:pt idx="36">
                  <c:v>159373.70000000001</c:v>
                </c:pt>
                <c:pt idx="37">
                  <c:v>185311.03</c:v>
                </c:pt>
                <c:pt idx="38">
                  <c:v>213842.1</c:v>
                </c:pt>
                <c:pt idx="39">
                  <c:v>245226.27</c:v>
                </c:pt>
                <c:pt idx="40">
                  <c:v>279748.84999999998</c:v>
                </c:pt>
                <c:pt idx="41">
                  <c:v>317723.7</c:v>
                </c:pt>
                <c:pt idx="42">
                  <c:v>359496.03</c:v>
                </c:pt>
                <c:pt idx="43">
                  <c:v>405445.59</c:v>
                </c:pt>
                <c:pt idx="44">
                  <c:v>455990.11</c:v>
                </c:pt>
                <c:pt idx="45">
                  <c:v>511589.08</c:v>
                </c:pt>
                <c:pt idx="46">
                  <c:v>572747.94999999995</c:v>
                </c:pt>
                <c:pt idx="47">
                  <c:v>640022.69999999995</c:v>
                </c:pt>
              </c:numCache>
            </c:numRef>
          </c:val>
          <c:extLst>
            <c:ext xmlns:c16="http://schemas.microsoft.com/office/drawing/2014/chart" uri="{C3380CC4-5D6E-409C-BE32-E72D297353CC}">
              <c16:uniqueId val="{00000000-5C1B-4B4D-AE67-39696305477E}"/>
            </c:ext>
          </c:extLst>
        </c:ser>
        <c:ser>
          <c:idx val="1"/>
          <c:order val="1"/>
          <c:tx>
            <c:strRef>
              <c:f>Sheet1!$C$1</c:f>
              <c:strCache>
                <c:ptCount val="1"/>
                <c:pt idx="0">
                  <c:v>Column2</c:v>
                </c:pt>
              </c:strCache>
            </c:strRef>
          </c:tx>
          <c:spPr>
            <a:solidFill>
              <a:schemeClr val="accent4">
                <a:lumMod val="60000"/>
                <a:lumOff val="40000"/>
              </a:schemeClr>
            </a:solidFill>
            <a:ln>
              <a:noFill/>
            </a:ln>
            <a:effectLst/>
          </c:spPr>
          <c:invertIfNegative val="0"/>
          <c:cat>
            <c:numRef>
              <c:f>Sheet1!$A$2:$A$49</c:f>
              <c:numCache>
                <c:formatCode>General</c:formatCode>
                <c:ptCount val="48"/>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numCache>
            </c:numRef>
          </c:cat>
          <c:val>
            <c:numRef>
              <c:f>Sheet1!$C$2:$C$49</c:f>
              <c:numCache>
                <c:formatCode>"$"#,##0.00</c:formatCode>
                <c:ptCount val="4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numCache>
            </c:numRef>
          </c:val>
          <c:extLst>
            <c:ext xmlns:c16="http://schemas.microsoft.com/office/drawing/2014/chart" uri="{C3380CC4-5D6E-409C-BE32-E72D297353CC}">
              <c16:uniqueId val="{00000001-5C1B-4B4D-AE67-39696305477E}"/>
            </c:ext>
          </c:extLst>
        </c:ser>
        <c:dLbls>
          <c:showLegendKey val="0"/>
          <c:showVal val="0"/>
          <c:showCatName val="0"/>
          <c:showSerName val="0"/>
          <c:showPercent val="0"/>
          <c:showBubbleSize val="0"/>
        </c:dLbls>
        <c:gapWidth val="160"/>
        <c:axId val="261776384"/>
        <c:axId val="208649248"/>
      </c:barChart>
      <c:catAx>
        <c:axId val="261776384"/>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bg1">
                    <a:alpha val="0"/>
                  </a:schemeClr>
                </a:solidFill>
                <a:latin typeface="+mn-lt"/>
                <a:ea typeface="+mn-ea"/>
                <a:cs typeface="+mn-cs"/>
              </a:defRPr>
            </a:pPr>
            <a:endParaRPr lang="en-US"/>
          </a:p>
        </c:txPr>
        <c:crossAx val="208649248"/>
        <c:crosses val="autoZero"/>
        <c:auto val="1"/>
        <c:lblAlgn val="ctr"/>
        <c:lblOffset val="100"/>
        <c:noMultiLvlLbl val="0"/>
      </c:catAx>
      <c:valAx>
        <c:axId val="208649248"/>
        <c:scaling>
          <c:orientation val="minMax"/>
          <c:max val="90000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1">
                    <a:alpha val="0"/>
                  </a:schemeClr>
                </a:solidFill>
                <a:latin typeface="+mn-lt"/>
                <a:ea typeface="+mn-ea"/>
                <a:cs typeface="+mn-cs"/>
              </a:defRPr>
            </a:pPr>
            <a:endParaRPr lang="en-US"/>
          </a:p>
        </c:txPr>
        <c:crossAx val="261776384"/>
        <c:crosses val="autoZero"/>
        <c:crossBetween val="between"/>
        <c:majorUnit val="100000"/>
        <c:minorUnit val="1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cat>
            <c:numRef>
              <c:f>Sheet1!$A$2:$A$49</c:f>
              <c:numCache>
                <c:formatCode>General</c:formatCode>
                <c:ptCount val="48"/>
                <c:pt idx="0">
                  <c:v>18</c:v>
                </c:pt>
                <c:pt idx="1">
                  <c:v>19</c:v>
                </c:pt>
                <c:pt idx="2">
                  <c:v>20</c:v>
                </c:pt>
                <c:pt idx="3">
                  <c:v>21</c:v>
                </c:pt>
                <c:pt idx="4">
                  <c:v>22</c:v>
                </c:pt>
                <c:pt idx="5">
                  <c:v>23</c:v>
                </c:pt>
                <c:pt idx="6">
                  <c:v>24</c:v>
                </c:pt>
                <c:pt idx="7">
                  <c:v>25</c:v>
                </c:pt>
                <c:pt idx="8">
                  <c:v>26</c:v>
                </c:pt>
                <c:pt idx="9">
                  <c:v>27</c:v>
                </c:pt>
                <c:pt idx="10">
                  <c:v>28</c:v>
                </c:pt>
                <c:pt idx="11">
                  <c:v>29</c:v>
                </c:pt>
                <c:pt idx="12">
                  <c:v>30</c:v>
                </c:pt>
                <c:pt idx="13">
                  <c:v>31</c:v>
                </c:pt>
                <c:pt idx="14">
                  <c:v>32</c:v>
                </c:pt>
                <c:pt idx="15">
                  <c:v>33</c:v>
                </c:pt>
                <c:pt idx="16">
                  <c:v>34</c:v>
                </c:pt>
                <c:pt idx="17">
                  <c:v>35</c:v>
                </c:pt>
                <c:pt idx="18">
                  <c:v>36</c:v>
                </c:pt>
                <c:pt idx="19">
                  <c:v>37</c:v>
                </c:pt>
                <c:pt idx="20">
                  <c:v>38</c:v>
                </c:pt>
                <c:pt idx="21">
                  <c:v>39</c:v>
                </c:pt>
                <c:pt idx="22">
                  <c:v>40</c:v>
                </c:pt>
                <c:pt idx="23">
                  <c:v>41</c:v>
                </c:pt>
                <c:pt idx="24">
                  <c:v>42</c:v>
                </c:pt>
                <c:pt idx="25">
                  <c:v>43</c:v>
                </c:pt>
                <c:pt idx="26">
                  <c:v>44</c:v>
                </c:pt>
                <c:pt idx="27">
                  <c:v>45</c:v>
                </c:pt>
                <c:pt idx="28">
                  <c:v>46</c:v>
                </c:pt>
                <c:pt idx="29">
                  <c:v>47</c:v>
                </c:pt>
                <c:pt idx="30">
                  <c:v>48</c:v>
                </c:pt>
                <c:pt idx="31">
                  <c:v>49</c:v>
                </c:pt>
                <c:pt idx="32">
                  <c:v>50</c:v>
                </c:pt>
                <c:pt idx="33">
                  <c:v>51</c:v>
                </c:pt>
                <c:pt idx="34">
                  <c:v>52</c:v>
                </c:pt>
                <c:pt idx="35">
                  <c:v>53</c:v>
                </c:pt>
                <c:pt idx="36">
                  <c:v>54</c:v>
                </c:pt>
                <c:pt idx="37">
                  <c:v>55</c:v>
                </c:pt>
                <c:pt idx="38">
                  <c:v>56</c:v>
                </c:pt>
                <c:pt idx="39">
                  <c:v>57</c:v>
                </c:pt>
                <c:pt idx="40">
                  <c:v>58</c:v>
                </c:pt>
                <c:pt idx="41">
                  <c:v>59</c:v>
                </c:pt>
                <c:pt idx="42">
                  <c:v>60</c:v>
                </c:pt>
                <c:pt idx="43">
                  <c:v>61</c:v>
                </c:pt>
                <c:pt idx="44">
                  <c:v>62</c:v>
                </c:pt>
                <c:pt idx="45">
                  <c:v>63</c:v>
                </c:pt>
                <c:pt idx="46">
                  <c:v>64</c:v>
                </c:pt>
                <c:pt idx="47">
                  <c:v>65</c:v>
                </c:pt>
              </c:numCache>
            </c:numRef>
          </c:cat>
          <c:val>
            <c:numRef>
              <c:f>Sheet1!$B$2:$B$49</c:f>
              <c:numCache>
                <c:formatCode>"$"#,##0.00</c:formatCode>
                <c:ptCount val="4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numCache>
            </c:numRef>
          </c:val>
          <c:extLst>
            <c:ext xmlns:c16="http://schemas.microsoft.com/office/drawing/2014/chart" uri="{C3380CC4-5D6E-409C-BE32-E72D297353CC}">
              <c16:uniqueId val="{00000000-C360-4560-8DB8-39F0C873A8B4}"/>
            </c:ext>
          </c:extLst>
        </c:ser>
        <c:ser>
          <c:idx val="1"/>
          <c:order val="1"/>
          <c:tx>
            <c:strRef>
              <c:f>Sheet1!$C$1</c:f>
              <c:strCache>
                <c:ptCount val="1"/>
                <c:pt idx="0">
                  <c:v>Column2</c:v>
                </c:pt>
              </c:strCache>
            </c:strRef>
          </c:tx>
          <c:spPr>
            <a:solidFill>
              <a:schemeClr val="tx1">
                <a:lumMod val="50000"/>
                <a:lumOff val="50000"/>
              </a:schemeClr>
            </a:solidFill>
            <a:ln>
              <a:solidFill>
                <a:schemeClr val="bg1"/>
              </a:solidFill>
            </a:ln>
            <a:effectLst/>
          </c:spPr>
          <c:invertIfNegative val="0"/>
          <c:cat>
            <c:numRef>
              <c:f>Sheet1!$A$2:$A$49</c:f>
              <c:numCache>
                <c:formatCode>General</c:formatCode>
                <c:ptCount val="48"/>
                <c:pt idx="0">
                  <c:v>18</c:v>
                </c:pt>
                <c:pt idx="1">
                  <c:v>19</c:v>
                </c:pt>
                <c:pt idx="2">
                  <c:v>20</c:v>
                </c:pt>
                <c:pt idx="3">
                  <c:v>21</c:v>
                </c:pt>
                <c:pt idx="4">
                  <c:v>22</c:v>
                </c:pt>
                <c:pt idx="5">
                  <c:v>23</c:v>
                </c:pt>
                <c:pt idx="6">
                  <c:v>24</c:v>
                </c:pt>
                <c:pt idx="7">
                  <c:v>25</c:v>
                </c:pt>
                <c:pt idx="8">
                  <c:v>26</c:v>
                </c:pt>
                <c:pt idx="9">
                  <c:v>27</c:v>
                </c:pt>
                <c:pt idx="10">
                  <c:v>28</c:v>
                </c:pt>
                <c:pt idx="11">
                  <c:v>29</c:v>
                </c:pt>
                <c:pt idx="12">
                  <c:v>30</c:v>
                </c:pt>
                <c:pt idx="13">
                  <c:v>31</c:v>
                </c:pt>
                <c:pt idx="14">
                  <c:v>32</c:v>
                </c:pt>
                <c:pt idx="15">
                  <c:v>33</c:v>
                </c:pt>
                <c:pt idx="16">
                  <c:v>34</c:v>
                </c:pt>
                <c:pt idx="17">
                  <c:v>35</c:v>
                </c:pt>
                <c:pt idx="18">
                  <c:v>36</c:v>
                </c:pt>
                <c:pt idx="19">
                  <c:v>37</c:v>
                </c:pt>
                <c:pt idx="20">
                  <c:v>38</c:v>
                </c:pt>
                <c:pt idx="21">
                  <c:v>39</c:v>
                </c:pt>
                <c:pt idx="22">
                  <c:v>40</c:v>
                </c:pt>
                <c:pt idx="23">
                  <c:v>41</c:v>
                </c:pt>
                <c:pt idx="24">
                  <c:v>42</c:v>
                </c:pt>
                <c:pt idx="25">
                  <c:v>43</c:v>
                </c:pt>
                <c:pt idx="26">
                  <c:v>44</c:v>
                </c:pt>
                <c:pt idx="27">
                  <c:v>45</c:v>
                </c:pt>
                <c:pt idx="28">
                  <c:v>46</c:v>
                </c:pt>
                <c:pt idx="29">
                  <c:v>47</c:v>
                </c:pt>
                <c:pt idx="30">
                  <c:v>48</c:v>
                </c:pt>
                <c:pt idx="31">
                  <c:v>49</c:v>
                </c:pt>
                <c:pt idx="32">
                  <c:v>50</c:v>
                </c:pt>
                <c:pt idx="33">
                  <c:v>51</c:v>
                </c:pt>
                <c:pt idx="34">
                  <c:v>52</c:v>
                </c:pt>
                <c:pt idx="35">
                  <c:v>53</c:v>
                </c:pt>
                <c:pt idx="36">
                  <c:v>54</c:v>
                </c:pt>
                <c:pt idx="37">
                  <c:v>55</c:v>
                </c:pt>
                <c:pt idx="38">
                  <c:v>56</c:v>
                </c:pt>
                <c:pt idx="39">
                  <c:v>57</c:v>
                </c:pt>
                <c:pt idx="40">
                  <c:v>58</c:v>
                </c:pt>
                <c:pt idx="41">
                  <c:v>59</c:v>
                </c:pt>
                <c:pt idx="42">
                  <c:v>60</c:v>
                </c:pt>
                <c:pt idx="43">
                  <c:v>61</c:v>
                </c:pt>
                <c:pt idx="44">
                  <c:v>62</c:v>
                </c:pt>
                <c:pt idx="45">
                  <c:v>63</c:v>
                </c:pt>
                <c:pt idx="46">
                  <c:v>64</c:v>
                </c:pt>
                <c:pt idx="47">
                  <c:v>65</c:v>
                </c:pt>
              </c:numCache>
            </c:numRef>
          </c:cat>
          <c:val>
            <c:numRef>
              <c:f>Sheet1!$C$2:$C$49</c:f>
              <c:numCache>
                <c:formatCode>"$"#,##0.00</c:formatCode>
                <c:ptCount val="4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10000</c:v>
                </c:pt>
                <c:pt idx="28">
                  <c:v>19999.96</c:v>
                </c:pt>
                <c:pt idx="29">
                  <c:v>29999.919999999998</c:v>
                </c:pt>
                <c:pt idx="30">
                  <c:v>39999.879999999997</c:v>
                </c:pt>
                <c:pt idx="31">
                  <c:v>49999.839999999997</c:v>
                </c:pt>
                <c:pt idx="32">
                  <c:v>59999.8</c:v>
                </c:pt>
                <c:pt idx="33">
                  <c:v>69999.759999999995</c:v>
                </c:pt>
                <c:pt idx="34">
                  <c:v>79999.72</c:v>
                </c:pt>
                <c:pt idx="35">
                  <c:v>89999.679999999993</c:v>
                </c:pt>
                <c:pt idx="36">
                  <c:v>99999.64</c:v>
                </c:pt>
                <c:pt idx="37">
                  <c:v>109999.6</c:v>
                </c:pt>
                <c:pt idx="38">
                  <c:v>119999.56</c:v>
                </c:pt>
                <c:pt idx="39">
                  <c:v>129999.52</c:v>
                </c:pt>
                <c:pt idx="40">
                  <c:v>139999.48000000001</c:v>
                </c:pt>
                <c:pt idx="41">
                  <c:v>149999.44</c:v>
                </c:pt>
                <c:pt idx="42">
                  <c:v>159999.4</c:v>
                </c:pt>
                <c:pt idx="43">
                  <c:v>169999.35999999999</c:v>
                </c:pt>
                <c:pt idx="44">
                  <c:v>179999.32</c:v>
                </c:pt>
                <c:pt idx="45">
                  <c:v>189999.28</c:v>
                </c:pt>
                <c:pt idx="46">
                  <c:v>199999.24</c:v>
                </c:pt>
                <c:pt idx="47">
                  <c:v>209999.2</c:v>
                </c:pt>
              </c:numCache>
            </c:numRef>
          </c:val>
          <c:extLst>
            <c:ext xmlns:c16="http://schemas.microsoft.com/office/drawing/2014/chart" uri="{C3380CC4-5D6E-409C-BE32-E72D297353CC}">
              <c16:uniqueId val="{00000001-C360-4560-8DB8-39F0C873A8B4}"/>
            </c:ext>
          </c:extLst>
        </c:ser>
        <c:dLbls>
          <c:showLegendKey val="0"/>
          <c:showVal val="0"/>
          <c:showCatName val="0"/>
          <c:showSerName val="0"/>
          <c:showPercent val="0"/>
          <c:showBubbleSize val="0"/>
        </c:dLbls>
        <c:gapWidth val="160"/>
        <c:axId val="261776384"/>
        <c:axId val="208649248"/>
      </c:barChart>
      <c:catAx>
        <c:axId val="261776384"/>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208649248"/>
        <c:crosses val="autoZero"/>
        <c:auto val="1"/>
        <c:lblAlgn val="ctr"/>
        <c:lblOffset val="100"/>
        <c:noMultiLvlLbl val="0"/>
      </c:catAx>
      <c:valAx>
        <c:axId val="208649248"/>
        <c:scaling>
          <c:orientation val="minMax"/>
          <c:max val="90000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261776384"/>
        <c:crosses val="autoZero"/>
        <c:crossBetween val="between"/>
        <c:majorUnit val="100000"/>
        <c:minorUnit val="1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cat>
            <c:numRef>
              <c:f>Sheet1!$A$2:$A$49</c:f>
              <c:numCache>
                <c:formatCode>General</c:formatCode>
                <c:ptCount val="48"/>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numCache>
            </c:numRef>
          </c:cat>
          <c:val>
            <c:numRef>
              <c:f>Sheet1!$B$2:$B$49</c:f>
              <c:numCache>
                <c:formatCode>"$"#,##0.00</c:formatCode>
                <c:ptCount val="4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numCache>
            </c:numRef>
          </c:val>
          <c:extLst>
            <c:ext xmlns:c16="http://schemas.microsoft.com/office/drawing/2014/chart" uri="{C3380CC4-5D6E-409C-BE32-E72D297353CC}">
              <c16:uniqueId val="{00000000-8A57-4B3E-B155-8D2C1EA6F84D}"/>
            </c:ext>
          </c:extLst>
        </c:ser>
        <c:ser>
          <c:idx val="1"/>
          <c:order val="1"/>
          <c:tx>
            <c:strRef>
              <c:f>Sheet1!$C$1</c:f>
              <c:strCache>
                <c:ptCount val="1"/>
                <c:pt idx="0">
                  <c:v>Column2</c:v>
                </c:pt>
              </c:strCache>
            </c:strRef>
          </c:tx>
          <c:spPr>
            <a:solidFill>
              <a:srgbClr val="CB2A82"/>
            </a:solidFill>
            <a:ln>
              <a:solidFill>
                <a:schemeClr val="bg1"/>
              </a:solidFill>
            </a:ln>
            <a:effectLst/>
          </c:spPr>
          <c:invertIfNegative val="0"/>
          <c:cat>
            <c:numRef>
              <c:f>Sheet1!$A$2:$A$49</c:f>
              <c:numCache>
                <c:formatCode>General</c:formatCode>
                <c:ptCount val="48"/>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numCache>
            </c:numRef>
          </c:cat>
          <c:val>
            <c:numRef>
              <c:f>Sheet1!$C$2:$C$49</c:f>
              <c:numCache>
                <c:formatCode>"$"#,##0.00</c:formatCode>
                <c:ptCount val="48"/>
                <c:pt idx="0">
                  <c:v>10000</c:v>
                </c:pt>
                <c:pt idx="1">
                  <c:v>10000</c:v>
                </c:pt>
                <c:pt idx="2">
                  <c:v>10000</c:v>
                </c:pt>
                <c:pt idx="3">
                  <c:v>10000</c:v>
                </c:pt>
                <c:pt idx="4">
                  <c:v>10000</c:v>
                </c:pt>
                <c:pt idx="5">
                  <c:v>10000</c:v>
                </c:pt>
                <c:pt idx="6">
                  <c:v>10000</c:v>
                </c:pt>
                <c:pt idx="7">
                  <c:v>10000</c:v>
                </c:pt>
                <c:pt idx="8">
                  <c:v>10000</c:v>
                </c:pt>
                <c:pt idx="9">
                  <c:v>10000</c:v>
                </c:pt>
                <c:pt idx="10">
                  <c:v>10000</c:v>
                </c:pt>
                <c:pt idx="11">
                  <c:v>10000</c:v>
                </c:pt>
                <c:pt idx="12">
                  <c:v>10000</c:v>
                </c:pt>
                <c:pt idx="13">
                  <c:v>10000</c:v>
                </c:pt>
                <c:pt idx="14">
                  <c:v>10000</c:v>
                </c:pt>
                <c:pt idx="15">
                  <c:v>10000</c:v>
                </c:pt>
                <c:pt idx="16">
                  <c:v>10000</c:v>
                </c:pt>
                <c:pt idx="17">
                  <c:v>10000</c:v>
                </c:pt>
                <c:pt idx="18">
                  <c:v>10000</c:v>
                </c:pt>
                <c:pt idx="19">
                  <c:v>10000</c:v>
                </c:pt>
                <c:pt idx="20">
                  <c:v>10000</c:v>
                </c:pt>
                <c:pt idx="21">
                  <c:v>10000</c:v>
                </c:pt>
                <c:pt idx="22">
                  <c:v>10000</c:v>
                </c:pt>
                <c:pt idx="23">
                  <c:v>10000</c:v>
                </c:pt>
                <c:pt idx="24">
                  <c:v>10000</c:v>
                </c:pt>
                <c:pt idx="25">
                  <c:v>10000</c:v>
                </c:pt>
                <c:pt idx="26">
                  <c:v>10000</c:v>
                </c:pt>
                <c:pt idx="27">
                  <c:v>10000</c:v>
                </c:pt>
                <c:pt idx="28">
                  <c:v>10000</c:v>
                </c:pt>
                <c:pt idx="29">
                  <c:v>10000</c:v>
                </c:pt>
                <c:pt idx="30">
                  <c:v>10000</c:v>
                </c:pt>
                <c:pt idx="31">
                  <c:v>10000</c:v>
                </c:pt>
                <c:pt idx="32">
                  <c:v>10000</c:v>
                </c:pt>
                <c:pt idx="33">
                  <c:v>10000</c:v>
                </c:pt>
                <c:pt idx="34">
                  <c:v>10000</c:v>
                </c:pt>
                <c:pt idx="35">
                  <c:v>10000</c:v>
                </c:pt>
                <c:pt idx="36">
                  <c:v>10000</c:v>
                </c:pt>
                <c:pt idx="37">
                  <c:v>10000</c:v>
                </c:pt>
                <c:pt idx="38">
                  <c:v>10000</c:v>
                </c:pt>
                <c:pt idx="39">
                  <c:v>10000</c:v>
                </c:pt>
                <c:pt idx="40">
                  <c:v>10000</c:v>
                </c:pt>
                <c:pt idx="41">
                  <c:v>10000</c:v>
                </c:pt>
                <c:pt idx="42">
                  <c:v>10000</c:v>
                </c:pt>
                <c:pt idx="43">
                  <c:v>10000</c:v>
                </c:pt>
                <c:pt idx="44">
                  <c:v>10000</c:v>
                </c:pt>
                <c:pt idx="45">
                  <c:v>10000</c:v>
                </c:pt>
                <c:pt idx="46">
                  <c:v>10000</c:v>
                </c:pt>
                <c:pt idx="47">
                  <c:v>10000</c:v>
                </c:pt>
              </c:numCache>
            </c:numRef>
          </c:val>
          <c:extLst>
            <c:ext xmlns:c16="http://schemas.microsoft.com/office/drawing/2014/chart" uri="{C3380CC4-5D6E-409C-BE32-E72D297353CC}">
              <c16:uniqueId val="{00000001-8A57-4B3E-B155-8D2C1EA6F84D}"/>
            </c:ext>
          </c:extLst>
        </c:ser>
        <c:dLbls>
          <c:showLegendKey val="0"/>
          <c:showVal val="0"/>
          <c:showCatName val="0"/>
          <c:showSerName val="0"/>
          <c:showPercent val="0"/>
          <c:showBubbleSize val="0"/>
        </c:dLbls>
        <c:gapWidth val="160"/>
        <c:axId val="261776384"/>
        <c:axId val="208649248"/>
      </c:barChart>
      <c:catAx>
        <c:axId val="261776384"/>
        <c:scaling>
          <c:orientation val="minMax"/>
        </c:scaling>
        <c:delete val="1"/>
        <c:axPos val="b"/>
        <c:numFmt formatCode="General" sourceLinked="1"/>
        <c:majorTickMark val="none"/>
        <c:minorTickMark val="none"/>
        <c:tickLblPos val="nextTo"/>
        <c:crossAx val="208649248"/>
        <c:crosses val="autoZero"/>
        <c:auto val="1"/>
        <c:lblAlgn val="ctr"/>
        <c:lblOffset val="100"/>
        <c:noMultiLvlLbl val="0"/>
      </c:catAx>
      <c:valAx>
        <c:axId val="208649248"/>
        <c:scaling>
          <c:orientation val="minMax"/>
          <c:max val="90000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1">
                    <a:alpha val="0"/>
                  </a:schemeClr>
                </a:solidFill>
                <a:latin typeface="+mn-lt"/>
                <a:ea typeface="+mn-ea"/>
                <a:cs typeface="+mn-cs"/>
              </a:defRPr>
            </a:pPr>
            <a:endParaRPr lang="en-US"/>
          </a:p>
        </c:txPr>
        <c:crossAx val="261776384"/>
        <c:crosses val="autoZero"/>
        <c:crossBetween val="between"/>
        <c:majorUnit val="100000"/>
        <c:minorUnit val="1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cat>
            <c:numRef>
              <c:f>Sheet1!$A$2:$A$49</c:f>
              <c:numCache>
                <c:formatCode>General</c:formatCode>
                <c:ptCount val="48"/>
                <c:pt idx="0">
                  <c:v>18</c:v>
                </c:pt>
                <c:pt idx="1">
                  <c:v>19</c:v>
                </c:pt>
                <c:pt idx="2">
                  <c:v>20</c:v>
                </c:pt>
                <c:pt idx="3">
                  <c:v>21</c:v>
                </c:pt>
                <c:pt idx="4">
                  <c:v>22</c:v>
                </c:pt>
                <c:pt idx="5">
                  <c:v>23</c:v>
                </c:pt>
                <c:pt idx="6">
                  <c:v>24</c:v>
                </c:pt>
                <c:pt idx="7">
                  <c:v>25</c:v>
                </c:pt>
                <c:pt idx="8">
                  <c:v>26</c:v>
                </c:pt>
                <c:pt idx="9">
                  <c:v>27</c:v>
                </c:pt>
                <c:pt idx="10">
                  <c:v>28</c:v>
                </c:pt>
                <c:pt idx="11">
                  <c:v>29</c:v>
                </c:pt>
                <c:pt idx="12">
                  <c:v>30</c:v>
                </c:pt>
                <c:pt idx="13">
                  <c:v>31</c:v>
                </c:pt>
                <c:pt idx="14">
                  <c:v>32</c:v>
                </c:pt>
                <c:pt idx="15">
                  <c:v>33</c:v>
                </c:pt>
                <c:pt idx="16">
                  <c:v>34</c:v>
                </c:pt>
                <c:pt idx="17">
                  <c:v>35</c:v>
                </c:pt>
                <c:pt idx="18">
                  <c:v>36</c:v>
                </c:pt>
                <c:pt idx="19">
                  <c:v>37</c:v>
                </c:pt>
                <c:pt idx="20">
                  <c:v>38</c:v>
                </c:pt>
                <c:pt idx="21">
                  <c:v>39</c:v>
                </c:pt>
                <c:pt idx="22">
                  <c:v>40</c:v>
                </c:pt>
                <c:pt idx="23">
                  <c:v>41</c:v>
                </c:pt>
                <c:pt idx="24">
                  <c:v>42</c:v>
                </c:pt>
                <c:pt idx="25">
                  <c:v>43</c:v>
                </c:pt>
                <c:pt idx="26">
                  <c:v>44</c:v>
                </c:pt>
                <c:pt idx="27">
                  <c:v>45</c:v>
                </c:pt>
                <c:pt idx="28">
                  <c:v>46</c:v>
                </c:pt>
                <c:pt idx="29">
                  <c:v>47</c:v>
                </c:pt>
                <c:pt idx="30">
                  <c:v>48</c:v>
                </c:pt>
                <c:pt idx="31">
                  <c:v>49</c:v>
                </c:pt>
                <c:pt idx="32">
                  <c:v>50</c:v>
                </c:pt>
                <c:pt idx="33">
                  <c:v>51</c:v>
                </c:pt>
                <c:pt idx="34">
                  <c:v>52</c:v>
                </c:pt>
                <c:pt idx="35">
                  <c:v>53</c:v>
                </c:pt>
                <c:pt idx="36">
                  <c:v>54</c:v>
                </c:pt>
                <c:pt idx="37">
                  <c:v>55</c:v>
                </c:pt>
                <c:pt idx="38">
                  <c:v>56</c:v>
                </c:pt>
                <c:pt idx="39">
                  <c:v>57</c:v>
                </c:pt>
                <c:pt idx="40">
                  <c:v>58</c:v>
                </c:pt>
                <c:pt idx="41">
                  <c:v>59</c:v>
                </c:pt>
                <c:pt idx="42">
                  <c:v>60</c:v>
                </c:pt>
                <c:pt idx="43">
                  <c:v>61</c:v>
                </c:pt>
                <c:pt idx="44">
                  <c:v>62</c:v>
                </c:pt>
                <c:pt idx="45">
                  <c:v>63</c:v>
                </c:pt>
                <c:pt idx="46">
                  <c:v>64</c:v>
                </c:pt>
                <c:pt idx="47">
                  <c:v>65</c:v>
                </c:pt>
              </c:numCache>
            </c:numRef>
          </c:cat>
          <c:val>
            <c:numRef>
              <c:f>Sheet1!$B$2:$B$49</c:f>
              <c:numCache>
                <c:formatCode>"$"#,##0.00</c:formatCode>
                <c:ptCount val="4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numCache>
            </c:numRef>
          </c:val>
          <c:extLst>
            <c:ext xmlns:c16="http://schemas.microsoft.com/office/drawing/2014/chart" uri="{C3380CC4-5D6E-409C-BE32-E72D297353CC}">
              <c16:uniqueId val="{00000000-70A8-4658-9021-CE6E1986F92E}"/>
            </c:ext>
          </c:extLst>
        </c:ser>
        <c:ser>
          <c:idx val="1"/>
          <c:order val="1"/>
          <c:tx>
            <c:strRef>
              <c:f>Sheet1!$C$1</c:f>
              <c:strCache>
                <c:ptCount val="1"/>
                <c:pt idx="0">
                  <c:v>Column2</c:v>
                </c:pt>
              </c:strCache>
            </c:strRef>
          </c:tx>
          <c:spPr>
            <a:solidFill>
              <a:schemeClr val="tx1">
                <a:lumMod val="50000"/>
                <a:lumOff val="50000"/>
              </a:schemeClr>
            </a:solidFill>
            <a:ln>
              <a:solidFill>
                <a:schemeClr val="bg1"/>
              </a:solidFill>
            </a:ln>
            <a:effectLst/>
          </c:spPr>
          <c:invertIfNegative val="0"/>
          <c:cat>
            <c:numRef>
              <c:f>Sheet1!$A$2:$A$49</c:f>
              <c:numCache>
                <c:formatCode>General</c:formatCode>
                <c:ptCount val="48"/>
                <c:pt idx="0">
                  <c:v>18</c:v>
                </c:pt>
                <c:pt idx="1">
                  <c:v>19</c:v>
                </c:pt>
                <c:pt idx="2">
                  <c:v>20</c:v>
                </c:pt>
                <c:pt idx="3">
                  <c:v>21</c:v>
                </c:pt>
                <c:pt idx="4">
                  <c:v>22</c:v>
                </c:pt>
                <c:pt idx="5">
                  <c:v>23</c:v>
                </c:pt>
                <c:pt idx="6">
                  <c:v>24</c:v>
                </c:pt>
                <c:pt idx="7">
                  <c:v>25</c:v>
                </c:pt>
                <c:pt idx="8">
                  <c:v>26</c:v>
                </c:pt>
                <c:pt idx="9">
                  <c:v>27</c:v>
                </c:pt>
                <c:pt idx="10">
                  <c:v>28</c:v>
                </c:pt>
                <c:pt idx="11">
                  <c:v>29</c:v>
                </c:pt>
                <c:pt idx="12">
                  <c:v>30</c:v>
                </c:pt>
                <c:pt idx="13">
                  <c:v>31</c:v>
                </c:pt>
                <c:pt idx="14">
                  <c:v>32</c:v>
                </c:pt>
                <c:pt idx="15">
                  <c:v>33</c:v>
                </c:pt>
                <c:pt idx="16">
                  <c:v>34</c:v>
                </c:pt>
                <c:pt idx="17">
                  <c:v>35</c:v>
                </c:pt>
                <c:pt idx="18">
                  <c:v>36</c:v>
                </c:pt>
                <c:pt idx="19">
                  <c:v>37</c:v>
                </c:pt>
                <c:pt idx="20">
                  <c:v>38</c:v>
                </c:pt>
                <c:pt idx="21">
                  <c:v>39</c:v>
                </c:pt>
                <c:pt idx="22">
                  <c:v>40</c:v>
                </c:pt>
                <c:pt idx="23">
                  <c:v>41</c:v>
                </c:pt>
                <c:pt idx="24">
                  <c:v>42</c:v>
                </c:pt>
                <c:pt idx="25">
                  <c:v>43</c:v>
                </c:pt>
                <c:pt idx="26">
                  <c:v>44</c:v>
                </c:pt>
                <c:pt idx="27">
                  <c:v>45</c:v>
                </c:pt>
                <c:pt idx="28">
                  <c:v>46</c:v>
                </c:pt>
                <c:pt idx="29">
                  <c:v>47</c:v>
                </c:pt>
                <c:pt idx="30">
                  <c:v>48</c:v>
                </c:pt>
                <c:pt idx="31">
                  <c:v>49</c:v>
                </c:pt>
                <c:pt idx="32">
                  <c:v>50</c:v>
                </c:pt>
                <c:pt idx="33">
                  <c:v>51</c:v>
                </c:pt>
                <c:pt idx="34">
                  <c:v>52</c:v>
                </c:pt>
                <c:pt idx="35">
                  <c:v>53</c:v>
                </c:pt>
                <c:pt idx="36">
                  <c:v>54</c:v>
                </c:pt>
                <c:pt idx="37">
                  <c:v>55</c:v>
                </c:pt>
                <c:pt idx="38">
                  <c:v>56</c:v>
                </c:pt>
                <c:pt idx="39">
                  <c:v>57</c:v>
                </c:pt>
                <c:pt idx="40">
                  <c:v>58</c:v>
                </c:pt>
                <c:pt idx="41">
                  <c:v>59</c:v>
                </c:pt>
                <c:pt idx="42">
                  <c:v>60</c:v>
                </c:pt>
                <c:pt idx="43">
                  <c:v>61</c:v>
                </c:pt>
                <c:pt idx="44">
                  <c:v>62</c:v>
                </c:pt>
                <c:pt idx="45">
                  <c:v>63</c:v>
                </c:pt>
                <c:pt idx="46">
                  <c:v>64</c:v>
                </c:pt>
                <c:pt idx="47">
                  <c:v>65</c:v>
                </c:pt>
              </c:numCache>
            </c:numRef>
          </c:cat>
          <c:val>
            <c:numRef>
              <c:f>Sheet1!$C$2:$C$49</c:f>
              <c:numCache>
                <c:formatCode>"$"#,##0.00</c:formatCode>
                <c:ptCount val="4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10000</c:v>
                </c:pt>
                <c:pt idx="28">
                  <c:v>19999.96</c:v>
                </c:pt>
                <c:pt idx="29">
                  <c:v>29999.919999999998</c:v>
                </c:pt>
                <c:pt idx="30">
                  <c:v>39999.879999999997</c:v>
                </c:pt>
                <c:pt idx="31">
                  <c:v>49999.839999999997</c:v>
                </c:pt>
                <c:pt idx="32">
                  <c:v>59999.8</c:v>
                </c:pt>
                <c:pt idx="33">
                  <c:v>69999.759999999995</c:v>
                </c:pt>
                <c:pt idx="34">
                  <c:v>79999.72</c:v>
                </c:pt>
                <c:pt idx="35">
                  <c:v>89999.679999999993</c:v>
                </c:pt>
                <c:pt idx="36">
                  <c:v>99999.64</c:v>
                </c:pt>
                <c:pt idx="37">
                  <c:v>109999.6</c:v>
                </c:pt>
                <c:pt idx="38">
                  <c:v>119999.56</c:v>
                </c:pt>
                <c:pt idx="39">
                  <c:v>129999.52</c:v>
                </c:pt>
                <c:pt idx="40">
                  <c:v>139999.48000000001</c:v>
                </c:pt>
                <c:pt idx="41">
                  <c:v>149999.44</c:v>
                </c:pt>
                <c:pt idx="42">
                  <c:v>159999.4</c:v>
                </c:pt>
                <c:pt idx="43">
                  <c:v>169999.35999999999</c:v>
                </c:pt>
                <c:pt idx="44">
                  <c:v>179999.32</c:v>
                </c:pt>
                <c:pt idx="45">
                  <c:v>189999.28</c:v>
                </c:pt>
                <c:pt idx="46">
                  <c:v>199999.24</c:v>
                </c:pt>
                <c:pt idx="47">
                  <c:v>209999.2</c:v>
                </c:pt>
              </c:numCache>
            </c:numRef>
          </c:val>
          <c:extLst>
            <c:ext xmlns:c16="http://schemas.microsoft.com/office/drawing/2014/chart" uri="{C3380CC4-5D6E-409C-BE32-E72D297353CC}">
              <c16:uniqueId val="{00000001-70A8-4658-9021-CE6E1986F92E}"/>
            </c:ext>
          </c:extLst>
        </c:ser>
        <c:dLbls>
          <c:showLegendKey val="0"/>
          <c:showVal val="0"/>
          <c:showCatName val="0"/>
          <c:showSerName val="0"/>
          <c:showPercent val="0"/>
          <c:showBubbleSize val="0"/>
        </c:dLbls>
        <c:gapWidth val="160"/>
        <c:axId val="261776384"/>
        <c:axId val="208649248"/>
      </c:barChart>
      <c:catAx>
        <c:axId val="261776384"/>
        <c:scaling>
          <c:orientation val="minMax"/>
        </c:scaling>
        <c:delete val="0"/>
        <c:axPos val="b"/>
        <c:numFmt formatCode="#,##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208649248"/>
        <c:crosses val="autoZero"/>
        <c:auto val="1"/>
        <c:lblAlgn val="ctr"/>
        <c:lblOffset val="100"/>
        <c:noMultiLvlLbl val="0"/>
      </c:catAx>
      <c:valAx>
        <c:axId val="208649248"/>
        <c:scaling>
          <c:orientation val="minMax"/>
          <c:max val="90000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261776384"/>
        <c:crosses val="autoZero"/>
        <c:crossBetween val="between"/>
        <c:majorUnit val="100000"/>
        <c:minorUnit val="1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rgbClr val="75D9D7"/>
            </a:solidFill>
            <a:ln>
              <a:noFill/>
            </a:ln>
            <a:effectLst/>
          </c:spPr>
          <c:invertIfNegative val="0"/>
          <c:cat>
            <c:numRef>
              <c:f>Sheet1!$A$2:$A$49</c:f>
              <c:numCache>
                <c:formatCode>General</c:formatCode>
                <c:ptCount val="48"/>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numCache>
            </c:numRef>
          </c:cat>
          <c:val>
            <c:numRef>
              <c:f>Sheet1!$B$2:$B$49</c:f>
              <c:numCache>
                <c:formatCode>"$"#,##0.00</c:formatCode>
                <c:ptCount val="4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10000</c:v>
                </c:pt>
                <c:pt idx="28">
                  <c:v>20999.96</c:v>
                </c:pt>
                <c:pt idx="29">
                  <c:v>33099.919999999998</c:v>
                </c:pt>
                <c:pt idx="30">
                  <c:v>46409.87</c:v>
                </c:pt>
                <c:pt idx="31">
                  <c:v>61050.81</c:v>
                </c:pt>
                <c:pt idx="32">
                  <c:v>77155.86</c:v>
                </c:pt>
                <c:pt idx="33">
                  <c:v>94871.4</c:v>
                </c:pt>
                <c:pt idx="34">
                  <c:v>114358.5</c:v>
                </c:pt>
                <c:pt idx="35">
                  <c:v>135794.31</c:v>
                </c:pt>
                <c:pt idx="36">
                  <c:v>159373.70000000001</c:v>
                </c:pt>
                <c:pt idx="37">
                  <c:v>185311.03</c:v>
                </c:pt>
                <c:pt idx="38">
                  <c:v>213842.1</c:v>
                </c:pt>
                <c:pt idx="39">
                  <c:v>245226.27</c:v>
                </c:pt>
                <c:pt idx="40">
                  <c:v>279748.84999999998</c:v>
                </c:pt>
                <c:pt idx="41">
                  <c:v>317723.7</c:v>
                </c:pt>
                <c:pt idx="42">
                  <c:v>359496.03</c:v>
                </c:pt>
                <c:pt idx="43">
                  <c:v>405445.59</c:v>
                </c:pt>
                <c:pt idx="44">
                  <c:v>455990.11</c:v>
                </c:pt>
                <c:pt idx="45">
                  <c:v>511589.08</c:v>
                </c:pt>
                <c:pt idx="46">
                  <c:v>572747.94999999995</c:v>
                </c:pt>
                <c:pt idx="47">
                  <c:v>640022.69999999995</c:v>
                </c:pt>
              </c:numCache>
            </c:numRef>
          </c:val>
          <c:extLst>
            <c:ext xmlns:c16="http://schemas.microsoft.com/office/drawing/2014/chart" uri="{C3380CC4-5D6E-409C-BE32-E72D297353CC}">
              <c16:uniqueId val="{00000000-1411-44A6-BAEE-235EAFE9B5E1}"/>
            </c:ext>
          </c:extLst>
        </c:ser>
        <c:ser>
          <c:idx val="1"/>
          <c:order val="1"/>
          <c:tx>
            <c:strRef>
              <c:f>Sheet1!$C$1</c:f>
              <c:strCache>
                <c:ptCount val="1"/>
                <c:pt idx="0">
                  <c:v>Column2</c:v>
                </c:pt>
              </c:strCache>
            </c:strRef>
          </c:tx>
          <c:spPr>
            <a:solidFill>
              <a:schemeClr val="accent4">
                <a:lumMod val="60000"/>
                <a:lumOff val="40000"/>
              </a:schemeClr>
            </a:solidFill>
            <a:ln>
              <a:noFill/>
            </a:ln>
            <a:effectLst/>
          </c:spPr>
          <c:invertIfNegative val="0"/>
          <c:cat>
            <c:numRef>
              <c:f>Sheet1!$A$2:$A$49</c:f>
              <c:numCache>
                <c:formatCode>General</c:formatCode>
                <c:ptCount val="48"/>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numCache>
            </c:numRef>
          </c:cat>
          <c:val>
            <c:numRef>
              <c:f>Sheet1!$C$2:$C$49</c:f>
              <c:numCache>
                <c:formatCode>"$"#,##0.00</c:formatCode>
                <c:ptCount val="4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numCache>
            </c:numRef>
          </c:val>
          <c:extLst>
            <c:ext xmlns:c16="http://schemas.microsoft.com/office/drawing/2014/chart" uri="{C3380CC4-5D6E-409C-BE32-E72D297353CC}">
              <c16:uniqueId val="{00000001-1411-44A6-BAEE-235EAFE9B5E1}"/>
            </c:ext>
          </c:extLst>
        </c:ser>
        <c:dLbls>
          <c:showLegendKey val="0"/>
          <c:showVal val="0"/>
          <c:showCatName val="0"/>
          <c:showSerName val="0"/>
          <c:showPercent val="0"/>
          <c:showBubbleSize val="0"/>
        </c:dLbls>
        <c:gapWidth val="160"/>
        <c:axId val="261776384"/>
        <c:axId val="208649248"/>
      </c:barChart>
      <c:catAx>
        <c:axId val="261776384"/>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bg1">
                    <a:alpha val="0"/>
                  </a:schemeClr>
                </a:solidFill>
                <a:latin typeface="+mn-lt"/>
                <a:ea typeface="+mn-ea"/>
                <a:cs typeface="+mn-cs"/>
              </a:defRPr>
            </a:pPr>
            <a:endParaRPr lang="en-US"/>
          </a:p>
        </c:txPr>
        <c:crossAx val="208649248"/>
        <c:crosses val="autoZero"/>
        <c:auto val="1"/>
        <c:lblAlgn val="ctr"/>
        <c:lblOffset val="100"/>
        <c:noMultiLvlLbl val="0"/>
      </c:catAx>
      <c:valAx>
        <c:axId val="208649248"/>
        <c:scaling>
          <c:orientation val="minMax"/>
          <c:max val="90000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1">
                    <a:alpha val="0"/>
                  </a:schemeClr>
                </a:solidFill>
                <a:latin typeface="+mn-lt"/>
                <a:ea typeface="+mn-ea"/>
                <a:cs typeface="+mn-cs"/>
              </a:defRPr>
            </a:pPr>
            <a:endParaRPr lang="en-US"/>
          </a:p>
        </c:txPr>
        <c:crossAx val="261776384"/>
        <c:crosses val="autoZero"/>
        <c:crossBetween val="between"/>
        <c:majorUnit val="100000"/>
        <c:minorUnit val="1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132031775717267E-2"/>
          <c:y val="3.2416505454303288E-2"/>
          <c:w val="0.92610992160941041"/>
          <c:h val="0.89494105277764435"/>
        </c:manualLayout>
      </c:layout>
      <c:barChart>
        <c:barDir val="col"/>
        <c:grouping val="clustered"/>
        <c:varyColors val="0"/>
        <c:ser>
          <c:idx val="0"/>
          <c:order val="0"/>
          <c:tx>
            <c:strRef>
              <c:f>Sheet1!$B$1</c:f>
              <c:strCache>
                <c:ptCount val="1"/>
                <c:pt idx="0">
                  <c:v>Future Value (10.00%)</c:v>
                </c:pt>
              </c:strCache>
            </c:strRef>
          </c:tx>
          <c:spPr>
            <a:solidFill>
              <a:srgbClr val="03332D"/>
            </a:solidFill>
            <a:ln w="12700">
              <a:solidFill>
                <a:srgbClr val="29CECC"/>
              </a:solidFill>
            </a:ln>
            <a:effectLst/>
          </c:spPr>
          <c:invertIfNegative val="0"/>
          <c:cat>
            <c:numRef>
              <c:f>Sheet1!$A$2:$A$49</c:f>
              <c:numCache>
                <c:formatCode>General</c:formatCode>
                <c:ptCount val="48"/>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numCache>
            </c:numRef>
          </c:cat>
          <c:val>
            <c:numRef>
              <c:f>Sheet1!$B$2:$B$49</c:f>
              <c:numCache>
                <c:formatCode>"$"#,##0.00</c:formatCode>
                <c:ptCount val="48"/>
                <c:pt idx="0">
                  <c:v>10000</c:v>
                </c:pt>
                <c:pt idx="1">
                  <c:v>11000</c:v>
                </c:pt>
                <c:pt idx="2">
                  <c:v>12100</c:v>
                </c:pt>
                <c:pt idx="3">
                  <c:v>13310</c:v>
                </c:pt>
                <c:pt idx="4">
                  <c:v>14641</c:v>
                </c:pt>
                <c:pt idx="5">
                  <c:v>16105.1</c:v>
                </c:pt>
                <c:pt idx="6">
                  <c:v>17715.61</c:v>
                </c:pt>
                <c:pt idx="7">
                  <c:v>19487.169999999998</c:v>
                </c:pt>
                <c:pt idx="8">
                  <c:v>21435.89</c:v>
                </c:pt>
                <c:pt idx="9">
                  <c:v>23579.48</c:v>
                </c:pt>
                <c:pt idx="10">
                  <c:v>25937.42</c:v>
                </c:pt>
                <c:pt idx="11">
                  <c:v>28531.17</c:v>
                </c:pt>
                <c:pt idx="12">
                  <c:v>31384.28</c:v>
                </c:pt>
                <c:pt idx="13">
                  <c:v>34522.71</c:v>
                </c:pt>
                <c:pt idx="14">
                  <c:v>37974.980000000003</c:v>
                </c:pt>
                <c:pt idx="15">
                  <c:v>41772.480000000003</c:v>
                </c:pt>
                <c:pt idx="16">
                  <c:v>45949.73</c:v>
                </c:pt>
                <c:pt idx="17">
                  <c:v>50544.7</c:v>
                </c:pt>
                <c:pt idx="18">
                  <c:v>55599.17</c:v>
                </c:pt>
                <c:pt idx="19">
                  <c:v>61159.09</c:v>
                </c:pt>
                <c:pt idx="20">
                  <c:v>67275</c:v>
                </c:pt>
                <c:pt idx="21">
                  <c:v>74002.5</c:v>
                </c:pt>
                <c:pt idx="22">
                  <c:v>81402.75</c:v>
                </c:pt>
                <c:pt idx="23">
                  <c:v>89543.02</c:v>
                </c:pt>
                <c:pt idx="24">
                  <c:v>98497.33</c:v>
                </c:pt>
                <c:pt idx="25">
                  <c:v>108347.06</c:v>
                </c:pt>
                <c:pt idx="26">
                  <c:v>119181.77</c:v>
                </c:pt>
                <c:pt idx="27">
                  <c:v>131099.94</c:v>
                </c:pt>
                <c:pt idx="28">
                  <c:v>144209.94</c:v>
                </c:pt>
                <c:pt idx="29">
                  <c:v>158630.93</c:v>
                </c:pt>
                <c:pt idx="30">
                  <c:v>174494.02</c:v>
                </c:pt>
                <c:pt idx="31">
                  <c:v>191943.42</c:v>
                </c:pt>
                <c:pt idx="32">
                  <c:v>211137.77</c:v>
                </c:pt>
                <c:pt idx="33">
                  <c:v>232251.54</c:v>
                </c:pt>
                <c:pt idx="34">
                  <c:v>255476.7</c:v>
                </c:pt>
                <c:pt idx="35">
                  <c:v>281024.37</c:v>
                </c:pt>
                <c:pt idx="36">
                  <c:v>309126.81</c:v>
                </c:pt>
                <c:pt idx="37">
                  <c:v>340039.49</c:v>
                </c:pt>
                <c:pt idx="38">
                  <c:v>374043.43</c:v>
                </c:pt>
                <c:pt idx="39">
                  <c:v>411447.78</c:v>
                </c:pt>
                <c:pt idx="40">
                  <c:v>452592.56</c:v>
                </c:pt>
                <c:pt idx="41">
                  <c:v>497851.81</c:v>
                </c:pt>
                <c:pt idx="42">
                  <c:v>547636.99</c:v>
                </c:pt>
                <c:pt idx="43">
                  <c:v>602400.68999999994</c:v>
                </c:pt>
                <c:pt idx="44">
                  <c:v>662640.76</c:v>
                </c:pt>
                <c:pt idx="45">
                  <c:v>728904.84</c:v>
                </c:pt>
                <c:pt idx="46">
                  <c:v>801795.32</c:v>
                </c:pt>
                <c:pt idx="47">
                  <c:v>881974.85</c:v>
                </c:pt>
              </c:numCache>
            </c:numRef>
          </c:val>
          <c:extLst>
            <c:ext xmlns:c16="http://schemas.microsoft.com/office/drawing/2014/chart" uri="{C3380CC4-5D6E-409C-BE32-E72D297353CC}">
              <c16:uniqueId val="{00000000-C933-4EC2-A826-9F47434DC8CD}"/>
            </c:ext>
          </c:extLst>
        </c:ser>
        <c:ser>
          <c:idx val="1"/>
          <c:order val="1"/>
          <c:tx>
            <c:strRef>
              <c:f>Sheet1!$C$1</c:f>
              <c:strCache>
                <c:ptCount val="1"/>
                <c:pt idx="0">
                  <c:v>Column1</c:v>
                </c:pt>
              </c:strCache>
            </c:strRef>
          </c:tx>
          <c:spPr>
            <a:noFill/>
            <a:ln>
              <a:noFill/>
            </a:ln>
            <a:effectLst/>
          </c:spPr>
          <c:invertIfNegative val="0"/>
          <c:cat>
            <c:numRef>
              <c:f>Sheet1!$A$2:$A$49</c:f>
              <c:numCache>
                <c:formatCode>General</c:formatCode>
                <c:ptCount val="48"/>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numCache>
            </c:numRef>
          </c:cat>
          <c:val>
            <c:numRef>
              <c:f>Sheet1!$C$2:$C$49</c:f>
              <c:numCache>
                <c:formatCode>"$"#,##0.00</c:formatCode>
                <c:ptCount val="48"/>
                <c:pt idx="0">
                  <c:v>10000</c:v>
                </c:pt>
                <c:pt idx="1">
                  <c:v>10000</c:v>
                </c:pt>
                <c:pt idx="2">
                  <c:v>10000</c:v>
                </c:pt>
                <c:pt idx="3">
                  <c:v>10000</c:v>
                </c:pt>
                <c:pt idx="4">
                  <c:v>10000</c:v>
                </c:pt>
                <c:pt idx="5">
                  <c:v>10000</c:v>
                </c:pt>
                <c:pt idx="6">
                  <c:v>10000</c:v>
                </c:pt>
                <c:pt idx="7">
                  <c:v>10000</c:v>
                </c:pt>
                <c:pt idx="8">
                  <c:v>10000</c:v>
                </c:pt>
                <c:pt idx="9">
                  <c:v>10000</c:v>
                </c:pt>
                <c:pt idx="10">
                  <c:v>10000</c:v>
                </c:pt>
                <c:pt idx="11">
                  <c:v>10000</c:v>
                </c:pt>
                <c:pt idx="12">
                  <c:v>10000</c:v>
                </c:pt>
                <c:pt idx="13">
                  <c:v>10000</c:v>
                </c:pt>
                <c:pt idx="14">
                  <c:v>10000</c:v>
                </c:pt>
                <c:pt idx="15">
                  <c:v>10000</c:v>
                </c:pt>
                <c:pt idx="16">
                  <c:v>10000</c:v>
                </c:pt>
                <c:pt idx="17">
                  <c:v>10000</c:v>
                </c:pt>
                <c:pt idx="18">
                  <c:v>10000</c:v>
                </c:pt>
                <c:pt idx="19">
                  <c:v>10000</c:v>
                </c:pt>
                <c:pt idx="20">
                  <c:v>10000</c:v>
                </c:pt>
                <c:pt idx="21">
                  <c:v>10000</c:v>
                </c:pt>
                <c:pt idx="22">
                  <c:v>10000</c:v>
                </c:pt>
                <c:pt idx="23">
                  <c:v>10000</c:v>
                </c:pt>
                <c:pt idx="24">
                  <c:v>10000</c:v>
                </c:pt>
                <c:pt idx="25">
                  <c:v>10000</c:v>
                </c:pt>
                <c:pt idx="26">
                  <c:v>10000</c:v>
                </c:pt>
                <c:pt idx="27">
                  <c:v>10000</c:v>
                </c:pt>
                <c:pt idx="28">
                  <c:v>10000</c:v>
                </c:pt>
                <c:pt idx="29">
                  <c:v>10000</c:v>
                </c:pt>
                <c:pt idx="30">
                  <c:v>10000</c:v>
                </c:pt>
                <c:pt idx="31">
                  <c:v>10000</c:v>
                </c:pt>
                <c:pt idx="32">
                  <c:v>10000</c:v>
                </c:pt>
                <c:pt idx="33">
                  <c:v>10000</c:v>
                </c:pt>
                <c:pt idx="34">
                  <c:v>10000</c:v>
                </c:pt>
                <c:pt idx="35">
                  <c:v>10000</c:v>
                </c:pt>
                <c:pt idx="36">
                  <c:v>10000</c:v>
                </c:pt>
                <c:pt idx="37">
                  <c:v>10000</c:v>
                </c:pt>
                <c:pt idx="38">
                  <c:v>10000</c:v>
                </c:pt>
                <c:pt idx="39">
                  <c:v>10000</c:v>
                </c:pt>
                <c:pt idx="40">
                  <c:v>10000</c:v>
                </c:pt>
                <c:pt idx="41">
                  <c:v>10000</c:v>
                </c:pt>
                <c:pt idx="42">
                  <c:v>10000</c:v>
                </c:pt>
                <c:pt idx="43">
                  <c:v>10000</c:v>
                </c:pt>
                <c:pt idx="44">
                  <c:v>10000</c:v>
                </c:pt>
                <c:pt idx="45">
                  <c:v>10000</c:v>
                </c:pt>
                <c:pt idx="46">
                  <c:v>10000</c:v>
                </c:pt>
                <c:pt idx="47">
                  <c:v>10000</c:v>
                </c:pt>
              </c:numCache>
            </c:numRef>
          </c:val>
          <c:extLst>
            <c:ext xmlns:c16="http://schemas.microsoft.com/office/drawing/2014/chart" uri="{C3380CC4-5D6E-409C-BE32-E72D297353CC}">
              <c16:uniqueId val="{00000001-C933-4EC2-A826-9F47434DC8CD}"/>
            </c:ext>
          </c:extLst>
        </c:ser>
        <c:dLbls>
          <c:showLegendKey val="0"/>
          <c:showVal val="0"/>
          <c:showCatName val="0"/>
          <c:showSerName val="0"/>
          <c:showPercent val="0"/>
          <c:showBubbleSize val="0"/>
        </c:dLbls>
        <c:gapWidth val="0"/>
        <c:axId val="261776384"/>
        <c:axId val="208649248"/>
      </c:barChart>
      <c:catAx>
        <c:axId val="261776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bg1">
                    <a:alpha val="0"/>
                  </a:schemeClr>
                </a:solidFill>
                <a:latin typeface="+mn-lt"/>
                <a:ea typeface="+mn-ea"/>
                <a:cs typeface="+mn-cs"/>
              </a:defRPr>
            </a:pPr>
            <a:endParaRPr lang="en-US"/>
          </a:p>
        </c:txPr>
        <c:crossAx val="208649248"/>
        <c:crosses val="autoZero"/>
        <c:auto val="1"/>
        <c:lblAlgn val="ctr"/>
        <c:lblOffset val="100"/>
        <c:noMultiLvlLbl val="0"/>
      </c:catAx>
      <c:valAx>
        <c:axId val="208649248"/>
        <c:scaling>
          <c:orientation val="minMax"/>
          <c:max val="900000"/>
          <c:min val="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1">
                    <a:alpha val="0"/>
                  </a:schemeClr>
                </a:solidFill>
                <a:latin typeface="+mn-lt"/>
                <a:ea typeface="+mn-ea"/>
                <a:cs typeface="+mn-cs"/>
              </a:defRPr>
            </a:pPr>
            <a:endParaRPr lang="en-US"/>
          </a:p>
        </c:txPr>
        <c:crossAx val="261776384"/>
        <c:crosses val="autoZero"/>
        <c:crossBetween val="between"/>
        <c:majorUnit val="100000"/>
        <c:minorUnit val="1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cat>
            <c:numRef>
              <c:f>Sheet1!$A$2:$A$49</c:f>
              <c:numCache>
                <c:formatCode>General</c:formatCode>
                <c:ptCount val="48"/>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numCache>
            </c:numRef>
          </c:cat>
          <c:val>
            <c:numRef>
              <c:f>Sheet1!$B$2:$B$49</c:f>
              <c:numCache>
                <c:formatCode>"$"#,##0.00</c:formatCode>
                <c:ptCount val="4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numCache>
            </c:numRef>
          </c:val>
          <c:extLst>
            <c:ext xmlns:c16="http://schemas.microsoft.com/office/drawing/2014/chart" uri="{C3380CC4-5D6E-409C-BE32-E72D297353CC}">
              <c16:uniqueId val="{00000000-A14F-48D2-91AF-DDF490383D71}"/>
            </c:ext>
          </c:extLst>
        </c:ser>
        <c:ser>
          <c:idx val="1"/>
          <c:order val="1"/>
          <c:tx>
            <c:strRef>
              <c:f>Sheet1!$C$1</c:f>
              <c:strCache>
                <c:ptCount val="1"/>
                <c:pt idx="0">
                  <c:v>Column2</c:v>
                </c:pt>
              </c:strCache>
            </c:strRef>
          </c:tx>
          <c:spPr>
            <a:solidFill>
              <a:srgbClr val="DDF6F6"/>
            </a:solidFill>
            <a:ln>
              <a:noFill/>
            </a:ln>
            <a:effectLst/>
          </c:spPr>
          <c:invertIfNegative val="0"/>
          <c:cat>
            <c:numRef>
              <c:f>Sheet1!$A$2:$A$49</c:f>
              <c:numCache>
                <c:formatCode>General</c:formatCode>
                <c:ptCount val="48"/>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numCache>
            </c:numRef>
          </c:cat>
          <c:val>
            <c:numRef>
              <c:f>Sheet1!$C$2:$C$49</c:f>
              <c:numCache>
                <c:formatCode>"$"#,##0.00</c:formatCode>
                <c:ptCount val="48"/>
                <c:pt idx="0">
                  <c:v>10000</c:v>
                </c:pt>
                <c:pt idx="1">
                  <c:v>10000</c:v>
                </c:pt>
                <c:pt idx="2">
                  <c:v>10000</c:v>
                </c:pt>
                <c:pt idx="3">
                  <c:v>10000</c:v>
                </c:pt>
                <c:pt idx="4">
                  <c:v>10000</c:v>
                </c:pt>
                <c:pt idx="5">
                  <c:v>10000</c:v>
                </c:pt>
                <c:pt idx="6">
                  <c:v>10000</c:v>
                </c:pt>
                <c:pt idx="7">
                  <c:v>10000</c:v>
                </c:pt>
                <c:pt idx="8">
                  <c:v>10000</c:v>
                </c:pt>
                <c:pt idx="9">
                  <c:v>10000</c:v>
                </c:pt>
                <c:pt idx="10">
                  <c:v>10000</c:v>
                </c:pt>
                <c:pt idx="11">
                  <c:v>10000</c:v>
                </c:pt>
                <c:pt idx="12">
                  <c:v>10000</c:v>
                </c:pt>
                <c:pt idx="13">
                  <c:v>10000</c:v>
                </c:pt>
                <c:pt idx="14">
                  <c:v>10000</c:v>
                </c:pt>
                <c:pt idx="15">
                  <c:v>10000</c:v>
                </c:pt>
                <c:pt idx="16">
                  <c:v>10000</c:v>
                </c:pt>
                <c:pt idx="17">
                  <c:v>10000</c:v>
                </c:pt>
                <c:pt idx="18">
                  <c:v>10000</c:v>
                </c:pt>
                <c:pt idx="19">
                  <c:v>10000</c:v>
                </c:pt>
                <c:pt idx="20">
                  <c:v>10000</c:v>
                </c:pt>
                <c:pt idx="21">
                  <c:v>10000</c:v>
                </c:pt>
                <c:pt idx="22">
                  <c:v>10000</c:v>
                </c:pt>
                <c:pt idx="23">
                  <c:v>10000</c:v>
                </c:pt>
                <c:pt idx="24">
                  <c:v>10000</c:v>
                </c:pt>
                <c:pt idx="25">
                  <c:v>10000</c:v>
                </c:pt>
                <c:pt idx="26">
                  <c:v>10000</c:v>
                </c:pt>
                <c:pt idx="27">
                  <c:v>10000</c:v>
                </c:pt>
                <c:pt idx="28">
                  <c:v>10000</c:v>
                </c:pt>
                <c:pt idx="29">
                  <c:v>10000</c:v>
                </c:pt>
                <c:pt idx="30">
                  <c:v>10000</c:v>
                </c:pt>
                <c:pt idx="31">
                  <c:v>10000</c:v>
                </c:pt>
                <c:pt idx="32">
                  <c:v>10000</c:v>
                </c:pt>
                <c:pt idx="33">
                  <c:v>10000</c:v>
                </c:pt>
                <c:pt idx="34">
                  <c:v>10000</c:v>
                </c:pt>
                <c:pt idx="35">
                  <c:v>10000</c:v>
                </c:pt>
                <c:pt idx="36">
                  <c:v>10000</c:v>
                </c:pt>
                <c:pt idx="37">
                  <c:v>10000</c:v>
                </c:pt>
                <c:pt idx="38">
                  <c:v>10000</c:v>
                </c:pt>
                <c:pt idx="39">
                  <c:v>10000</c:v>
                </c:pt>
                <c:pt idx="40">
                  <c:v>10000</c:v>
                </c:pt>
                <c:pt idx="41">
                  <c:v>10000</c:v>
                </c:pt>
                <c:pt idx="42">
                  <c:v>10000</c:v>
                </c:pt>
                <c:pt idx="43">
                  <c:v>10000</c:v>
                </c:pt>
                <c:pt idx="44">
                  <c:v>10000</c:v>
                </c:pt>
                <c:pt idx="45">
                  <c:v>10000</c:v>
                </c:pt>
                <c:pt idx="46">
                  <c:v>10000</c:v>
                </c:pt>
                <c:pt idx="47">
                  <c:v>10000</c:v>
                </c:pt>
              </c:numCache>
            </c:numRef>
          </c:val>
          <c:extLst>
            <c:ext xmlns:c16="http://schemas.microsoft.com/office/drawing/2014/chart" uri="{C3380CC4-5D6E-409C-BE32-E72D297353CC}">
              <c16:uniqueId val="{00000001-A14F-48D2-91AF-DDF490383D71}"/>
            </c:ext>
          </c:extLst>
        </c:ser>
        <c:dLbls>
          <c:showLegendKey val="0"/>
          <c:showVal val="0"/>
          <c:showCatName val="0"/>
          <c:showSerName val="0"/>
          <c:showPercent val="0"/>
          <c:showBubbleSize val="0"/>
        </c:dLbls>
        <c:gapWidth val="0"/>
        <c:axId val="261776384"/>
        <c:axId val="208649248"/>
      </c:barChart>
      <c:catAx>
        <c:axId val="261776384"/>
        <c:scaling>
          <c:orientation val="minMax"/>
        </c:scaling>
        <c:delete val="0"/>
        <c:axPos val="b"/>
        <c:numFmt formatCode="General" sourceLinked="1"/>
        <c:majorTickMark val="none"/>
        <c:minorTickMark val="none"/>
        <c:tickLblPos val="nextTo"/>
        <c:spPr>
          <a:noFill/>
          <a:ln w="9525" cap="flat" cmpd="sng" algn="ctr">
            <a:solidFill>
              <a:schemeClr val="bg2">
                <a:lumMod val="50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208649248"/>
        <c:crosses val="autoZero"/>
        <c:auto val="1"/>
        <c:lblAlgn val="ctr"/>
        <c:lblOffset val="100"/>
        <c:noMultiLvlLbl val="0"/>
      </c:catAx>
      <c:valAx>
        <c:axId val="208649248"/>
        <c:scaling>
          <c:orientation val="minMax"/>
          <c:max val="90000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261776384"/>
        <c:crosses val="autoZero"/>
        <c:crossBetween val="between"/>
        <c:majorUnit val="100000"/>
        <c:minorUnit val="1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AvenirNext LT Com Regular" panose="020B05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1900</c:v>
                </c:pt>
                <c:pt idx="1">
                  <c:v>1920</c:v>
                </c:pt>
                <c:pt idx="2">
                  <c:v>1940</c:v>
                </c:pt>
                <c:pt idx="3">
                  <c:v>1960</c:v>
                </c:pt>
                <c:pt idx="4">
                  <c:v>1980</c:v>
                </c:pt>
                <c:pt idx="5">
                  <c:v>2000</c:v>
                </c:pt>
                <c:pt idx="6">
                  <c:v>2020</c:v>
                </c:pt>
              </c:numCache>
            </c:numRef>
          </c:cat>
          <c:val>
            <c:numRef>
              <c:f>Sheet1!$B$2:$B$8</c:f>
              <c:numCache>
                <c:formatCode>General</c:formatCode>
                <c:ptCount val="7"/>
                <c:pt idx="0">
                  <c:v>48</c:v>
                </c:pt>
                <c:pt idx="1">
                  <c:v>53</c:v>
                </c:pt>
                <c:pt idx="2">
                  <c:v>62</c:v>
                </c:pt>
                <c:pt idx="3">
                  <c:v>70</c:v>
                </c:pt>
                <c:pt idx="4">
                  <c:v>73</c:v>
                </c:pt>
                <c:pt idx="5">
                  <c:v>76</c:v>
                </c:pt>
                <c:pt idx="6">
                  <c:v>79</c:v>
                </c:pt>
              </c:numCache>
            </c:numRef>
          </c:val>
          <c:extLst>
            <c:ext xmlns:c16="http://schemas.microsoft.com/office/drawing/2014/chart" uri="{C3380CC4-5D6E-409C-BE32-E72D297353CC}">
              <c16:uniqueId val="{00000000-028A-46FD-AD4E-F66FB0988267}"/>
            </c:ext>
          </c:extLst>
        </c:ser>
        <c:dLbls>
          <c:dLblPos val="outEnd"/>
          <c:showLegendKey val="0"/>
          <c:showVal val="1"/>
          <c:showCatName val="0"/>
          <c:showSerName val="0"/>
          <c:showPercent val="0"/>
          <c:showBubbleSize val="0"/>
        </c:dLbls>
        <c:gapWidth val="57"/>
        <c:overlap val="-10"/>
        <c:axId val="583274255"/>
        <c:axId val="583275903"/>
      </c:barChart>
      <c:catAx>
        <c:axId val="5832742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bg1"/>
                </a:solidFill>
                <a:latin typeface="AvenirNext LT Com Regular" panose="020B0503020202020204" pitchFamily="34" charset="0"/>
                <a:ea typeface="+mn-ea"/>
                <a:cs typeface="+mn-cs"/>
              </a:defRPr>
            </a:pPr>
            <a:endParaRPr lang="en-US"/>
          </a:p>
        </c:txPr>
        <c:crossAx val="583275903"/>
        <c:crosses val="autoZero"/>
        <c:auto val="1"/>
        <c:lblAlgn val="ctr"/>
        <c:lblOffset val="100"/>
        <c:noMultiLvlLbl val="0"/>
      </c:catAx>
      <c:valAx>
        <c:axId val="583275903"/>
        <c:scaling>
          <c:orientation val="minMax"/>
          <c:max val="85"/>
          <c:min val="40"/>
        </c:scaling>
        <c:delete val="1"/>
        <c:axPos val="l"/>
        <c:numFmt formatCode="General" sourceLinked="1"/>
        <c:majorTickMark val="out"/>
        <c:minorTickMark val="none"/>
        <c:tickLblPos val="nextTo"/>
        <c:crossAx val="583274255"/>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69D3515-C922-2A44-91B6-08E50E2226A4}"/>
              </a:ext>
            </a:extLst>
          </p:cNvPr>
          <p:cNvSpPr>
            <a:spLocks noGrp="1"/>
          </p:cNvSpPr>
          <p:nvPr>
            <p:ph type="ftr" sz="quarter" idx="2"/>
          </p:nvPr>
        </p:nvSpPr>
        <p:spPr>
          <a:xfrm>
            <a:off x="430023" y="8614012"/>
            <a:ext cx="2221852" cy="233362"/>
          </a:xfrm>
          <a:prstGeom prst="rect">
            <a:avLst/>
          </a:prstGeom>
        </p:spPr>
        <p:txBody>
          <a:bodyPr vert="horz" lIns="0" tIns="0" rIns="0" bIns="0" rtlCol="0" anchor="b" anchorCtr="0"/>
          <a:lstStyle>
            <a:lvl1pPr algn="l">
              <a:defRPr sz="1200"/>
            </a:lvl1pPr>
          </a:lstStyle>
          <a:p>
            <a:r>
              <a:rPr lang="en-US" sz="800">
                <a:solidFill>
                  <a:schemeClr val="tx2"/>
                </a:solidFill>
                <a:latin typeface="AvenirNext LT Com Regular" panose="020B0503020202020204" pitchFamily="34" charset="0"/>
              </a:rPr>
              <a:t>© 2024 Capital Group. All rights reserved.</a:t>
            </a:r>
          </a:p>
        </p:txBody>
      </p:sp>
      <p:sp>
        <p:nvSpPr>
          <p:cNvPr id="5" name="Slide Number Placeholder 4">
            <a:extLst>
              <a:ext uri="{FF2B5EF4-FFF2-40B4-BE49-F238E27FC236}">
                <a16:creationId xmlns:a16="http://schemas.microsoft.com/office/drawing/2014/main" id="{00E0F90D-FB21-0445-8935-4F81C202D289}"/>
              </a:ext>
            </a:extLst>
          </p:cNvPr>
          <p:cNvSpPr>
            <a:spLocks noGrp="1"/>
          </p:cNvSpPr>
          <p:nvPr>
            <p:ph type="sldNum" sz="quarter" idx="3"/>
          </p:nvPr>
        </p:nvSpPr>
        <p:spPr>
          <a:xfrm>
            <a:off x="5455133" y="8517902"/>
            <a:ext cx="1096483" cy="338554"/>
          </a:xfrm>
          <a:prstGeom prst="rect">
            <a:avLst/>
          </a:prstGeom>
        </p:spPr>
        <p:txBody>
          <a:bodyPr vert="horz" lIns="0" tIns="0" rIns="0" bIns="0" rtlCol="0" anchor="b"/>
          <a:lstStyle>
            <a:lvl1pPr algn="r">
              <a:defRPr sz="1200"/>
            </a:lvl1pPr>
          </a:lstStyle>
          <a:p>
            <a:fld id="{90AAE486-002D-EC43-8D57-2FF7BF12DD5B}" type="slidenum">
              <a:rPr lang="en-US" sz="1100" smtClean="0">
                <a:solidFill>
                  <a:schemeClr val="tx2"/>
                </a:solidFill>
                <a:latin typeface="AvenirNext LT Com Regular" panose="020B0503020202020204" pitchFamily="34" charset="0"/>
              </a:rPr>
              <a:t>‹#›</a:t>
            </a:fld>
            <a:endParaRPr lang="en-US" sz="1100">
              <a:solidFill>
                <a:schemeClr val="tx2"/>
              </a:solidFill>
              <a:latin typeface="AvenirNext LT Com Regular" panose="020B0503020202020204" pitchFamily="34" charset="0"/>
            </a:endParaRPr>
          </a:p>
        </p:txBody>
      </p:sp>
      <p:sp>
        <p:nvSpPr>
          <p:cNvPr id="10" name="TextBox 9">
            <a:extLst>
              <a:ext uri="{FF2B5EF4-FFF2-40B4-BE49-F238E27FC236}">
                <a16:creationId xmlns:a16="http://schemas.microsoft.com/office/drawing/2014/main" id="{F0E91863-97FD-CE45-9854-34F9ED74F3A0}"/>
              </a:ext>
            </a:extLst>
          </p:cNvPr>
          <p:cNvSpPr txBox="1"/>
          <p:nvPr/>
        </p:nvSpPr>
        <p:spPr>
          <a:xfrm>
            <a:off x="447274" y="286804"/>
            <a:ext cx="5085493"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457200" hangingPunct="0"/>
            <a:r>
              <a:rPr lang="en-US" sz="1600" b="1" spc="0" baseline="0">
                <a:solidFill>
                  <a:srgbClr val="005E9E"/>
                </a:solidFill>
                <a:latin typeface="AvenirNext LT Com Regular" panose="020B0503020202020204" pitchFamily="34" charset="0"/>
              </a:rPr>
              <a:t>Day one, dollar one</a:t>
            </a:r>
            <a:endParaRPr kumimoji="0" lang="en-US" sz="800" u="none" strike="noStrike" cap="none" spc="0" normalizeH="0" baseline="0">
              <a:ln>
                <a:noFill/>
              </a:ln>
              <a:solidFill>
                <a:srgbClr val="005E9E"/>
              </a:solidFill>
              <a:effectLst/>
              <a:uFillTx/>
              <a:latin typeface="AvenirNext LT Com Regular" panose="020B0503020202020204" pitchFamily="34" charset="0"/>
              <a:ea typeface="Avenir Next LT Com Regular"/>
              <a:cs typeface="Avenir Next LT Com Regular"/>
              <a:sym typeface="Avenir Next LT Com Regular"/>
            </a:endParaRPr>
          </a:p>
        </p:txBody>
      </p:sp>
      <p:cxnSp>
        <p:nvCxnSpPr>
          <p:cNvPr id="12" name="Straight Connector 11">
            <a:extLst>
              <a:ext uri="{FF2B5EF4-FFF2-40B4-BE49-F238E27FC236}">
                <a16:creationId xmlns:a16="http://schemas.microsoft.com/office/drawing/2014/main" id="{A651AE17-E500-B240-8AE8-1D41140F1489}"/>
              </a:ext>
            </a:extLst>
          </p:cNvPr>
          <p:cNvCxnSpPr>
            <a:cxnSpLocks/>
          </p:cNvCxnSpPr>
          <p:nvPr/>
        </p:nvCxnSpPr>
        <p:spPr>
          <a:xfrm>
            <a:off x="438648" y="672860"/>
            <a:ext cx="6117427"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35905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625B292-72B3-EF42-8651-4FECB99D884B}"/>
              </a:ext>
            </a:extLst>
          </p:cNvPr>
          <p:cNvSpPr txBox="1"/>
          <p:nvPr/>
        </p:nvSpPr>
        <p:spPr>
          <a:xfrm>
            <a:off x="343757" y="254344"/>
            <a:ext cx="5085493"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600" b="1" spc="0" baseline="0">
                <a:solidFill>
                  <a:srgbClr val="005E9E"/>
                </a:solidFill>
                <a:latin typeface="AvenirNext LT Com Regular" panose="020B0503020202020204" pitchFamily="34" charset="0"/>
              </a:rPr>
              <a:t>Day one, dollar one</a:t>
            </a:r>
            <a:endParaRPr kumimoji="0" lang="en-US" sz="1600" b="1" i="0" u="none" strike="noStrike" cap="none" spc="0" normalizeH="0" baseline="0">
              <a:ln>
                <a:noFill/>
              </a:ln>
              <a:solidFill>
                <a:srgbClr val="005E9E"/>
              </a:solidFill>
              <a:effectLst/>
              <a:uFillTx/>
              <a:latin typeface="AvenirNext LT Com Regular" panose="020B0503020202020204" pitchFamily="34" charset="0"/>
              <a:ea typeface="Avenir Next LT Com Regular"/>
              <a:cs typeface="Avenir Next LT Com Regular"/>
              <a:sym typeface="Avenir Next LT Com Regular"/>
            </a:endParaRPr>
          </a:p>
        </p:txBody>
      </p:sp>
      <p:sp>
        <p:nvSpPr>
          <p:cNvPr id="10" name="Footer Placeholder 1">
            <a:extLst>
              <a:ext uri="{FF2B5EF4-FFF2-40B4-BE49-F238E27FC236}">
                <a16:creationId xmlns:a16="http://schemas.microsoft.com/office/drawing/2014/main" id="{10B6B6A3-A4F0-544C-936D-5C1ABC0BA384}"/>
              </a:ext>
            </a:extLst>
          </p:cNvPr>
          <p:cNvSpPr>
            <a:spLocks noGrp="1"/>
          </p:cNvSpPr>
          <p:nvPr>
            <p:ph type="ftr" sz="quarter" idx="4"/>
          </p:nvPr>
        </p:nvSpPr>
        <p:spPr>
          <a:xfrm>
            <a:off x="343757" y="8580236"/>
            <a:ext cx="2811954" cy="350634"/>
          </a:xfrm>
          <a:prstGeom prst="rect">
            <a:avLst/>
          </a:prstGeom>
        </p:spPr>
        <p:txBody>
          <a:bodyPr vert="horz" lIns="0" tIns="0" rIns="0" bIns="0" rtlCol="0" anchor="b" anchorCtr="0"/>
          <a:lstStyle>
            <a:lvl1pPr algn="l">
              <a:defRPr sz="800">
                <a:latin typeface="AvenirNext LT Com Regular" panose="020B0503020202020204" pitchFamily="34" charset="0"/>
              </a:defRPr>
            </a:lvl1pPr>
          </a:lstStyle>
          <a:p>
            <a:r>
              <a:rPr lang="en-US"/>
              <a:t>© 2025 Capital Group. All rights reserved.</a:t>
            </a:r>
          </a:p>
        </p:txBody>
      </p:sp>
      <p:sp>
        <p:nvSpPr>
          <p:cNvPr id="11" name="Slide Number Placeholder 2">
            <a:extLst>
              <a:ext uri="{FF2B5EF4-FFF2-40B4-BE49-F238E27FC236}">
                <a16:creationId xmlns:a16="http://schemas.microsoft.com/office/drawing/2014/main" id="{8C233F76-F269-8146-B870-FC5A4F9D02A0}"/>
              </a:ext>
            </a:extLst>
          </p:cNvPr>
          <p:cNvSpPr>
            <a:spLocks noGrp="1"/>
          </p:cNvSpPr>
          <p:nvPr>
            <p:ph type="sldNum" sz="quarter" idx="5"/>
          </p:nvPr>
        </p:nvSpPr>
        <p:spPr>
          <a:xfrm>
            <a:off x="6132668" y="8580236"/>
            <a:ext cx="423580" cy="350633"/>
          </a:xfrm>
          <a:prstGeom prst="rect">
            <a:avLst/>
          </a:prstGeom>
        </p:spPr>
        <p:txBody>
          <a:bodyPr vert="horz" lIns="0" tIns="0" rIns="0" bIns="0" rtlCol="0" anchor="b" anchorCtr="0"/>
          <a:lstStyle>
            <a:lvl1pPr algn="r">
              <a:defRPr lang="en-US" sz="800" smtClean="0">
                <a:latin typeface="AvenirNext LT Com Regular" panose="020B0503020202020204" pitchFamily="34" charset="0"/>
              </a:defRPr>
            </a:lvl1pPr>
          </a:lstStyle>
          <a:p>
            <a:fld id="{313BF4A9-858F-4D59-9EF7-6963AF44619B}" type="slidenum">
              <a:rPr lang="en-US" smtClean="0"/>
              <a:pPr/>
              <a:t>‹#›</a:t>
            </a:fld>
            <a:endParaRPr lang="en-US"/>
          </a:p>
        </p:txBody>
      </p:sp>
      <p:sp>
        <p:nvSpPr>
          <p:cNvPr id="12" name="Shape 665">
            <a:extLst>
              <a:ext uri="{FF2B5EF4-FFF2-40B4-BE49-F238E27FC236}">
                <a16:creationId xmlns:a16="http://schemas.microsoft.com/office/drawing/2014/main" id="{1AE3C6F0-E513-5F45-8911-504F6E1C9D4E}"/>
              </a:ext>
            </a:extLst>
          </p:cNvPr>
          <p:cNvSpPr>
            <a:spLocks noGrp="1" noRot="1" noChangeAspect="1"/>
          </p:cNvSpPr>
          <p:nvPr>
            <p:ph type="sldImg" idx="2"/>
          </p:nvPr>
        </p:nvSpPr>
        <p:spPr>
          <a:xfrm>
            <a:off x="343757" y="825023"/>
            <a:ext cx="3983759" cy="2240865"/>
          </a:xfrm>
          <a:prstGeom prst="rect">
            <a:avLst/>
          </a:prstGeom>
          <a:ln>
            <a:solidFill>
              <a:schemeClr val="bg1">
                <a:lumMod val="65000"/>
              </a:schemeClr>
            </a:solidFill>
          </a:ln>
          <a:effectLst>
            <a:outerShdw blurRad="50800" dist="38100" dir="2700000" algn="tl" rotWithShape="0">
              <a:prstClr val="black">
                <a:alpha val="25000"/>
              </a:prstClr>
            </a:outerShdw>
          </a:effectLst>
        </p:spPr>
        <p:txBody>
          <a:bodyPr/>
          <a:lstStyle/>
          <a:p>
            <a:endParaRPr/>
          </a:p>
        </p:txBody>
      </p:sp>
      <p:sp>
        <p:nvSpPr>
          <p:cNvPr id="14" name="Notes Placeholder 4">
            <a:extLst>
              <a:ext uri="{FF2B5EF4-FFF2-40B4-BE49-F238E27FC236}">
                <a16:creationId xmlns:a16="http://schemas.microsoft.com/office/drawing/2014/main" id="{BC143B46-1FF2-4DE2-992B-E5506443D488}"/>
              </a:ext>
            </a:extLst>
          </p:cNvPr>
          <p:cNvSpPr>
            <a:spLocks noGrp="1"/>
          </p:cNvSpPr>
          <p:nvPr>
            <p:ph type="body" sz="quarter" idx="3"/>
          </p:nvPr>
        </p:nvSpPr>
        <p:spPr>
          <a:xfrm>
            <a:off x="343756" y="3273019"/>
            <a:ext cx="6212491" cy="5307216"/>
          </a:xfrm>
          <a:prstGeom prst="rect">
            <a:avLst/>
          </a:prstGeom>
        </p:spPr>
        <p:txBody>
          <a:bodyPr vert="horz" lIns="0" tIns="0" rIns="0" bIns="0" rtlCol="0"/>
          <a:lstStyle/>
          <a:p>
            <a:pPr marL="171450" marR="0" lvl="0" indent="-171450" defTabSz="2286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0" cap="none" spc="0" normalizeH="0" baseline="0" noProof="0">
                <a:ln>
                  <a:noFill/>
                </a:ln>
                <a:solidFill>
                  <a:sysClr val="windowText" lastClr="000000"/>
                </a:solidFill>
                <a:effectLst/>
                <a:uLnTx/>
                <a:uFillTx/>
                <a:latin typeface="AvenirNext LT Com Regular"/>
                <a:sym typeface="Avenir Next LT Com Regular"/>
              </a:rPr>
              <a:t>Click to edit Master text styles</a:t>
            </a:r>
          </a:p>
          <a:p>
            <a:pPr marL="342900" marR="0" lvl="1" indent="-171450" defTabSz="228600" eaLnBrk="1" fontAlgn="auto" latinLnBrk="0" hangingPunct="1">
              <a:lnSpc>
                <a:spcPct val="100000"/>
              </a:lnSpc>
              <a:spcBef>
                <a:spcPts val="0"/>
              </a:spcBef>
              <a:spcAft>
                <a:spcPts val="600"/>
              </a:spcAft>
              <a:buClrTx/>
              <a:buSzTx/>
              <a:buFont typeface="Avenir Next LT Com Regular" panose="020B0503020202020204" pitchFamily="34" charset="0"/>
              <a:buChar char="–"/>
              <a:tabLst/>
              <a:defRPr/>
            </a:pPr>
            <a:r>
              <a:rPr kumimoji="0" lang="en-US" sz="1200" b="0" i="0" u="none" strike="noStrike" kern="0" cap="none" spc="0" normalizeH="0" baseline="0" noProof="0">
                <a:ln>
                  <a:noFill/>
                </a:ln>
                <a:solidFill>
                  <a:sysClr val="windowText" lastClr="000000"/>
                </a:solidFill>
                <a:effectLst/>
                <a:uLnTx/>
                <a:uFillTx/>
                <a:latin typeface="AvenirNext LT Com Regular"/>
                <a:sym typeface="Avenir Next LT Com Regular"/>
              </a:rPr>
              <a:t>Second level</a:t>
            </a:r>
          </a:p>
          <a:p>
            <a:pPr marL="514350" marR="0" lvl="2" indent="-171450" defTabSz="2286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0" cap="none" spc="0" normalizeH="0" baseline="0" noProof="0">
                <a:ln>
                  <a:noFill/>
                </a:ln>
                <a:solidFill>
                  <a:sysClr val="windowText" lastClr="000000"/>
                </a:solidFill>
                <a:effectLst/>
                <a:uLnTx/>
                <a:uFillTx/>
                <a:latin typeface="AvenirNext LT Com Regular"/>
                <a:sym typeface="Avenir Next LT Com Regular"/>
              </a:rPr>
              <a:t>Third level</a:t>
            </a:r>
          </a:p>
          <a:p>
            <a:pPr marL="685800" marR="0" lvl="3" indent="-171450" defTabSz="228600" eaLnBrk="1" fontAlgn="auto" latinLnBrk="0" hangingPunct="1">
              <a:lnSpc>
                <a:spcPct val="100000"/>
              </a:lnSpc>
              <a:spcBef>
                <a:spcPts val="0"/>
              </a:spcBef>
              <a:spcAft>
                <a:spcPts val="600"/>
              </a:spcAft>
              <a:buClrTx/>
              <a:buSzTx/>
              <a:buFont typeface="Avenir Next LT Com Regular" panose="020B0503020202020204" pitchFamily="34" charset="0"/>
              <a:buChar char="–"/>
              <a:tabLst/>
              <a:defRPr/>
            </a:pPr>
            <a:r>
              <a:rPr kumimoji="0" lang="en-US" sz="1200" b="0" i="0" u="none" strike="noStrike" kern="0" cap="none" spc="0" normalizeH="0" baseline="0" noProof="0">
                <a:ln>
                  <a:noFill/>
                </a:ln>
                <a:solidFill>
                  <a:sysClr val="windowText" lastClr="000000"/>
                </a:solidFill>
                <a:effectLst/>
                <a:uLnTx/>
                <a:uFillTx/>
                <a:latin typeface="AvenirNext LT Com Regular"/>
                <a:sym typeface="Avenir Next LT Com Regular"/>
              </a:rPr>
              <a:t>Fourth level</a:t>
            </a:r>
          </a:p>
          <a:p>
            <a:pPr marL="857250" marR="0" lvl="4" indent="-171450" defTabSz="2286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0" cap="none" spc="0" normalizeH="0" baseline="0" noProof="0">
                <a:ln>
                  <a:noFill/>
                </a:ln>
                <a:solidFill>
                  <a:sysClr val="windowText" lastClr="000000"/>
                </a:solidFill>
                <a:effectLst/>
                <a:uLnTx/>
                <a:uFillTx/>
                <a:latin typeface="AvenirNext LT Com Regular"/>
                <a:sym typeface="Avenir Next LT Com Regular"/>
              </a:rPr>
              <a:t>Fifth level</a:t>
            </a:r>
          </a:p>
        </p:txBody>
      </p:sp>
      <p:sp>
        <p:nvSpPr>
          <p:cNvPr id="13" name="Slide Number Placeholder 2">
            <a:extLst>
              <a:ext uri="{FF2B5EF4-FFF2-40B4-BE49-F238E27FC236}">
                <a16:creationId xmlns:a16="http://schemas.microsoft.com/office/drawing/2014/main" id="{3472E61D-7090-034C-8B38-E8513BA77E42}"/>
              </a:ext>
            </a:extLst>
          </p:cNvPr>
          <p:cNvSpPr txBox="1">
            <a:spLocks/>
          </p:cNvSpPr>
          <p:nvPr/>
        </p:nvSpPr>
        <p:spPr>
          <a:xfrm>
            <a:off x="311953" y="478205"/>
            <a:ext cx="1014367" cy="246221"/>
          </a:xfrm>
          <a:prstGeom prst="rect">
            <a:avLst/>
          </a:prstGeom>
        </p:spPr>
        <p:txBody>
          <a:bodyPr vert="horz" lIns="0" tIns="0" rIns="0" bIns="0" rtlCol="0" anchor="b" anchorCtr="0"/>
          <a:lstStyle>
            <a:defPPr>
              <a:defRPr lang="en-US"/>
            </a:defPPr>
            <a:lvl1pPr marL="0" algn="r" defTabSz="914400" rtl="0" eaLnBrk="1" latinLnBrk="0" hangingPunct="1">
              <a:defRPr lang="en-US" sz="800" kern="1200" smtClean="0">
                <a:solidFill>
                  <a:schemeClr val="tx1"/>
                </a:solidFill>
                <a:latin typeface="AvenirNext LT Com Regular" panose="020B05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IN" sz="1200">
                <a:solidFill>
                  <a:srgbClr val="005E9E"/>
                </a:solidFill>
              </a:rPr>
              <a:t> Slide </a:t>
            </a:r>
            <a:fld id="{313BF4A9-858F-4D59-9EF7-6963AF44619B}" type="slidenum">
              <a:rPr lang="en-IN" sz="1200" b="0" i="0" smtClean="0">
                <a:solidFill>
                  <a:srgbClr val="005E9E"/>
                </a:solidFill>
                <a:latin typeface="AvenirNext LT Com Regular" panose="020B0503020202020204" pitchFamily="34" charset="0"/>
              </a:rPr>
              <a:pPr algn="l"/>
              <a:t>‹#›</a:t>
            </a:fld>
            <a:endParaRPr lang="en-IN" sz="1200" b="0" i="0">
              <a:solidFill>
                <a:srgbClr val="005E9E"/>
              </a:solidFill>
              <a:latin typeface="AvenirNext LT Com Regular" panose="020B0503020202020204" pitchFamily="34" charset="0"/>
            </a:endParaRPr>
          </a:p>
        </p:txBody>
      </p:sp>
    </p:spTree>
    <p:extLst>
      <p:ext uri="{BB962C8B-B14F-4D97-AF65-F5344CB8AC3E}">
        <p14:creationId xmlns:p14="http://schemas.microsoft.com/office/powerpoint/2010/main" val="2075933273"/>
      </p:ext>
    </p:extLst>
  </p:cSld>
  <p:clrMap bg1="lt1" tx1="dk1" bg2="lt2" tx2="dk2" accent1="accent1" accent2="accent2" accent3="accent3" accent4="accent4" accent5="accent5" accent6="accent6" hlink="hlink" folHlink="folHlink"/>
  <p:hf hdr="0" ftr="0" dt="0"/>
  <p:notesStyle>
    <a:lvl1pPr marL="171450" marR="0" indent="-171450" algn="l" defTabSz="228600" rtl="0" eaLnBrk="1" fontAlgn="auto" latinLnBrk="0" hangingPunct="1">
      <a:lnSpc>
        <a:spcPct val="100000"/>
      </a:lnSpc>
      <a:spcBef>
        <a:spcPts val="0"/>
      </a:spcBef>
      <a:spcAft>
        <a:spcPts val="600"/>
      </a:spcAft>
      <a:buClrTx/>
      <a:buSzTx/>
      <a:buFont typeface="Arial" panose="020B0604020202020204" pitchFamily="34" charset="0"/>
      <a:buChar char="•"/>
      <a:tabLst/>
      <a:defRPr sz="1200" kern="1200">
        <a:solidFill>
          <a:schemeClr val="tx1"/>
        </a:solidFill>
        <a:latin typeface="Avenir Next LT Com Regular" panose="020B0503020202020204" pitchFamily="34" charset="0"/>
        <a:ea typeface="+mn-ea"/>
        <a:cs typeface="+mn-cs"/>
      </a:defRPr>
    </a:lvl1pPr>
    <a:lvl2pPr marL="342900" marR="0" indent="-171450" algn="l" defTabSz="228600" rtl="0" eaLnBrk="1" fontAlgn="auto" latinLnBrk="0" hangingPunct="1">
      <a:lnSpc>
        <a:spcPct val="100000"/>
      </a:lnSpc>
      <a:spcBef>
        <a:spcPts val="0"/>
      </a:spcBef>
      <a:spcAft>
        <a:spcPts val="600"/>
      </a:spcAft>
      <a:buClrTx/>
      <a:buSzTx/>
      <a:buFont typeface="Avenir Next LT Com Regular" panose="020B0503020202020204" pitchFamily="34" charset="0"/>
      <a:buChar char="–"/>
      <a:tabLst/>
      <a:defRPr sz="1200" kern="1200">
        <a:solidFill>
          <a:schemeClr val="tx1"/>
        </a:solidFill>
        <a:latin typeface="Avenir Next LT Com Regular" panose="020B0503020202020204" pitchFamily="34" charset="0"/>
        <a:ea typeface="+mn-ea"/>
        <a:cs typeface="+mn-cs"/>
      </a:defRPr>
    </a:lvl2pPr>
    <a:lvl3pPr marL="514350" marR="0" indent="-171450" algn="l" defTabSz="228600" rtl="0" eaLnBrk="1" fontAlgn="auto" latinLnBrk="0" hangingPunct="1">
      <a:lnSpc>
        <a:spcPct val="100000"/>
      </a:lnSpc>
      <a:spcBef>
        <a:spcPts val="0"/>
      </a:spcBef>
      <a:spcAft>
        <a:spcPts val="600"/>
      </a:spcAft>
      <a:buClrTx/>
      <a:buSzTx/>
      <a:buFont typeface="Arial" panose="020B0604020202020204" pitchFamily="34" charset="0"/>
      <a:buChar char="•"/>
      <a:tabLst/>
      <a:defRPr sz="1200" kern="1200">
        <a:solidFill>
          <a:schemeClr val="tx1"/>
        </a:solidFill>
        <a:latin typeface="Avenir Next LT Com Regular" panose="020B0503020202020204" pitchFamily="34" charset="0"/>
        <a:ea typeface="+mn-ea"/>
        <a:cs typeface="+mn-cs"/>
      </a:defRPr>
    </a:lvl3pPr>
    <a:lvl4pPr marL="685800" marR="0" indent="-171450" algn="l" defTabSz="228600" rtl="0" eaLnBrk="1" fontAlgn="auto" latinLnBrk="0" hangingPunct="1">
      <a:lnSpc>
        <a:spcPct val="100000"/>
      </a:lnSpc>
      <a:spcBef>
        <a:spcPts val="0"/>
      </a:spcBef>
      <a:spcAft>
        <a:spcPts val="600"/>
      </a:spcAft>
      <a:buClrTx/>
      <a:buSzTx/>
      <a:buFont typeface="Avenir Next LT Com Regular" panose="020B0503020202020204" pitchFamily="34" charset="0"/>
      <a:buChar char="–"/>
      <a:tabLst/>
      <a:defRPr sz="1200" kern="1200">
        <a:solidFill>
          <a:schemeClr val="tx1"/>
        </a:solidFill>
        <a:latin typeface="Avenir Next LT Com Regular" panose="020B0503020202020204" pitchFamily="34" charset="0"/>
        <a:ea typeface="+mn-ea"/>
        <a:cs typeface="+mn-cs"/>
      </a:defRPr>
    </a:lvl4pPr>
    <a:lvl5pPr marL="857250" marR="0" indent="-171450" algn="l" defTabSz="228600" rtl="0" eaLnBrk="1" fontAlgn="auto" latinLnBrk="0" hangingPunct="1">
      <a:lnSpc>
        <a:spcPct val="100000"/>
      </a:lnSpc>
      <a:spcBef>
        <a:spcPts val="0"/>
      </a:spcBef>
      <a:spcAft>
        <a:spcPts val="600"/>
      </a:spcAft>
      <a:buClrTx/>
      <a:buSzTx/>
      <a:buFont typeface="Arial" panose="020B0604020202020204" pitchFamily="34" charset="0"/>
      <a:buChar char="•"/>
      <a:tabLst/>
      <a:defRPr sz="1200" kern="1200">
        <a:solidFill>
          <a:schemeClr val="tx1"/>
        </a:solidFill>
        <a:latin typeface="Avenir Next LT Com Regular" panose="020B0503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928" userDrawn="1">
          <p15:clr>
            <a:srgbClr val="F26B43"/>
          </p15:clr>
        </p15:guide>
        <p15:guide id="2" pos="2208"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lvl="0" indent="0">
              <a:buNone/>
            </a:pPr>
            <a:r>
              <a:rPr lang="en-US" b="1" dirty="0">
                <a:latin typeface="AvenirNext LT Com Regular" panose="020B0503020202020204" pitchFamily="34" charset="0"/>
              </a:rPr>
              <a:t>[CLICK]</a:t>
            </a:r>
          </a:p>
          <a:p>
            <a:endParaRPr lang="en-US" dirty="0"/>
          </a:p>
        </p:txBody>
      </p:sp>
      <p:sp>
        <p:nvSpPr>
          <p:cNvPr id="8" name="Slide Number Placeholder 3">
            <a:extLst>
              <a:ext uri="{FF2B5EF4-FFF2-40B4-BE49-F238E27FC236}">
                <a16:creationId xmlns:a16="http://schemas.microsoft.com/office/drawing/2014/main" id="{CAE0513D-5657-C946-9A6F-7FBB1D59EACA}"/>
              </a:ext>
            </a:extLst>
          </p:cNvPr>
          <p:cNvSpPr>
            <a:spLocks noGrp="1"/>
          </p:cNvSpPr>
          <p:nvPr>
            <p:ph type="sldNum" sz="quarter" idx="5"/>
          </p:nvPr>
        </p:nvSpPr>
        <p:spPr/>
        <p:txBody>
          <a:bodyPr/>
          <a:lstStyle/>
          <a:p>
            <a:fld id="{D3F28A1F-3E69-47E5-AE93-E7F2155A242D}" type="slidenum">
              <a:rPr lang="en-US" smtClean="0"/>
              <a:pPr/>
              <a:t>1</a:t>
            </a:fld>
            <a:endParaRPr lang="en-US"/>
          </a:p>
        </p:txBody>
      </p:sp>
      <p:sp>
        <p:nvSpPr>
          <p:cNvPr id="13" name="Slide Image Placeholder 12">
            <a:extLst>
              <a:ext uri="{FF2B5EF4-FFF2-40B4-BE49-F238E27FC236}">
                <a16:creationId xmlns:a16="http://schemas.microsoft.com/office/drawing/2014/main" id="{0E73FE2A-E452-420F-8C9E-FD13D171A3B3}"/>
              </a:ext>
            </a:extLst>
          </p:cNvPr>
          <p:cNvSpPr>
            <a:spLocks noGrp="1" noRot="1" noChangeAspect="1"/>
          </p:cNvSpPr>
          <p:nvPr>
            <p:ph type="sldImg"/>
          </p:nvPr>
        </p:nvSpPr>
        <p:spPr>
          <a:xfrm>
            <a:off x="344488" y="825500"/>
            <a:ext cx="3983037" cy="2239963"/>
          </a:xfrm>
        </p:spPr>
      </p:sp>
      <p:sp>
        <p:nvSpPr>
          <p:cNvPr id="2" name="Footer Placeholder 1">
            <a:extLst>
              <a:ext uri="{FF2B5EF4-FFF2-40B4-BE49-F238E27FC236}">
                <a16:creationId xmlns:a16="http://schemas.microsoft.com/office/drawing/2014/main" id="{143B1E7F-6B1C-1583-58B4-3807ADBE49FE}"/>
              </a:ext>
            </a:extLst>
          </p:cNvPr>
          <p:cNvSpPr>
            <a:spLocks noGrp="1"/>
          </p:cNvSpPr>
          <p:nvPr>
            <p:ph type="ftr" sz="quarter" idx="4"/>
          </p:nvPr>
        </p:nvSpPr>
        <p:spPr>
          <a:xfrm>
            <a:off x="343757" y="8580236"/>
            <a:ext cx="2811954" cy="350634"/>
          </a:xfrm>
          <a:prstGeom prst="rect">
            <a:avLst/>
          </a:prstGeom>
        </p:spPr>
        <p:txBody>
          <a:bodyPr vert="horz" lIns="0" tIns="0" rIns="0" bIns="0" rtlCol="0" anchor="b" anchorCtr="0"/>
          <a:lstStyle>
            <a:lvl1pPr algn="l">
              <a:defRPr sz="800">
                <a:latin typeface="AvenirNext LT Com Regular" panose="020B0503020202020204" pitchFamily="34" charset="0"/>
              </a:defRPr>
            </a:lvl1pPr>
          </a:lstStyle>
          <a:p>
            <a:r>
              <a:rPr lang="en-US" dirty="0"/>
              <a:t>© 2025 Capital Group. All rights reserved.</a:t>
            </a:r>
          </a:p>
        </p:txBody>
      </p:sp>
    </p:spTree>
    <p:extLst>
      <p:ext uri="{BB962C8B-B14F-4D97-AF65-F5344CB8AC3E}">
        <p14:creationId xmlns:p14="http://schemas.microsoft.com/office/powerpoint/2010/main" val="3756342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Here’s a question to help illustrate this: For those of you in the audience who are 18, what would you do if you got </a:t>
            </a:r>
            <a:r>
              <a:rPr lang="en-IN" dirty="0"/>
              <a:t>an extra </a:t>
            </a:r>
            <a:r>
              <a:rPr lang="en-US" dirty="0"/>
              <a:t>$10,000 right now? </a:t>
            </a:r>
          </a:p>
          <a:p>
            <a:r>
              <a:rPr lang="en-US" dirty="0"/>
              <a:t>I would love to hear that most of you immediately think to yourself: “Hey, I should invest it!” But if you did, I wouldn’t be here giving this presentation. No, like basically every teenager since the dawn of time, you’re probably living in the now. After all, you’ll have plenty of time later in life to make up for it, right?</a:t>
            </a:r>
          </a:p>
          <a:p>
            <a:r>
              <a:rPr lang="en-US" dirty="0"/>
              <a:t>Well, let’s break down this idea that you can just wait until you’re middle-aged to start setting aside money.</a:t>
            </a:r>
          </a:p>
          <a:p>
            <a:pPr marL="0" indent="0">
              <a:buNone/>
            </a:pPr>
            <a:r>
              <a:rPr lang="en-US" b="1" dirty="0">
                <a:latin typeface="AvenirNext LT Com Regular" panose="020B0503020202020204" pitchFamily="34" charset="0"/>
              </a:rPr>
              <a:t>[CLICK]</a:t>
            </a:r>
          </a:p>
        </p:txBody>
      </p:sp>
      <p:sp>
        <p:nvSpPr>
          <p:cNvPr id="4" name="Slide Number Placeholder 3"/>
          <p:cNvSpPr>
            <a:spLocks noGrp="1"/>
          </p:cNvSpPr>
          <p:nvPr>
            <p:ph type="sldNum" sz="quarter" idx="5"/>
          </p:nvPr>
        </p:nvSpPr>
        <p:spPr/>
        <p:txBody>
          <a:bodyPr/>
          <a:lstStyle/>
          <a:p>
            <a:endParaRPr lang="en-US"/>
          </a:p>
          <a:p>
            <a:fld id="{D3F28A1F-3E69-47E5-AE93-E7F2155A242D}" type="slidenum">
              <a:rPr lang="en-US" smtClean="0"/>
              <a:pPr/>
              <a:t>10</a:t>
            </a:fld>
            <a:endParaRPr lang="en-US"/>
          </a:p>
        </p:txBody>
      </p:sp>
      <p:sp>
        <p:nvSpPr>
          <p:cNvPr id="7" name="Slide Image Placeholder 6">
            <a:extLst>
              <a:ext uri="{FF2B5EF4-FFF2-40B4-BE49-F238E27FC236}">
                <a16:creationId xmlns:a16="http://schemas.microsoft.com/office/drawing/2014/main" id="{D7036DAC-157C-4E40-80C6-34980741EC14}"/>
              </a:ext>
            </a:extLst>
          </p:cNvPr>
          <p:cNvSpPr>
            <a:spLocks noGrp="1" noRot="1" noChangeAspect="1"/>
          </p:cNvSpPr>
          <p:nvPr>
            <p:ph type="sldImg"/>
          </p:nvPr>
        </p:nvSpPr>
        <p:spPr>
          <a:xfrm>
            <a:off x="344488" y="825500"/>
            <a:ext cx="3983037" cy="2239963"/>
          </a:xfrm>
        </p:spPr>
      </p:sp>
      <p:sp>
        <p:nvSpPr>
          <p:cNvPr id="2" name="Footer Placeholder 1">
            <a:extLst>
              <a:ext uri="{FF2B5EF4-FFF2-40B4-BE49-F238E27FC236}">
                <a16:creationId xmlns:a16="http://schemas.microsoft.com/office/drawing/2014/main" id="{C4AA75E9-01BC-466F-8941-2D8C9814CA3C}"/>
              </a:ext>
            </a:extLst>
          </p:cNvPr>
          <p:cNvSpPr>
            <a:spLocks noGrp="1"/>
          </p:cNvSpPr>
          <p:nvPr>
            <p:ph type="ftr" sz="quarter" idx="4"/>
          </p:nvPr>
        </p:nvSpPr>
        <p:spPr>
          <a:xfrm>
            <a:off x="343757" y="8580236"/>
            <a:ext cx="2811954" cy="350634"/>
          </a:xfrm>
          <a:prstGeom prst="rect">
            <a:avLst/>
          </a:prstGeom>
        </p:spPr>
        <p:txBody>
          <a:bodyPr vert="horz" lIns="0" tIns="0" rIns="0" bIns="0" rtlCol="0" anchor="b" anchorCtr="0"/>
          <a:lstStyle>
            <a:lvl1pPr algn="l">
              <a:defRPr sz="800">
                <a:latin typeface="AvenirNext LT Com Regular" panose="020B0503020202020204" pitchFamily="34" charset="0"/>
              </a:defRPr>
            </a:lvl1pPr>
          </a:lstStyle>
          <a:p>
            <a:r>
              <a:rPr lang="en-US" dirty="0"/>
              <a:t>© 2025 Capital Group. All rights reserved.</a:t>
            </a:r>
          </a:p>
        </p:txBody>
      </p:sp>
    </p:spTree>
    <p:extLst>
      <p:ext uri="{BB962C8B-B14F-4D97-AF65-F5344CB8AC3E}">
        <p14:creationId xmlns:p14="http://schemas.microsoft.com/office/powerpoint/2010/main" val="4034686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Before we display these hypothetical results, let’s re-state that these are just illustrations to help you understand this concept. In the real world, the rate of return and/or interest on an actual investment will vary based on a number of factors, including market conditions, and investors have the potential to lose money. That said, let’s add our two scenarios: </a:t>
            </a:r>
            <a:r>
              <a:rPr lang="en-US" b="1">
                <a:latin typeface="AvenirNext LT Com Regular" panose="020B0503020202020204" pitchFamily="34" charset="0"/>
              </a:rPr>
              <a:t>[BUILD]</a:t>
            </a:r>
          </a:p>
          <a:p>
            <a:pPr lvl="1"/>
            <a:r>
              <a:rPr lang="en-US"/>
              <a:t>In the first, you spend that $10,000 now and then postpone your investing until you’re 45 and have a great job with an annual salary of $100,000. You set aside 10% of your income every month, so you’re saving that same $10,000 every year for 20 years until you’re 65. This illustration assumes you’re earning a 10% return on your investments.</a:t>
            </a:r>
          </a:p>
          <a:p>
            <a:pPr marL="0" indent="0">
              <a:buNone/>
            </a:pPr>
            <a:r>
              <a:rPr lang="en-US" b="1">
                <a:latin typeface="AvenirNext LT Com Regular" panose="020B0503020202020204" pitchFamily="34" charset="0"/>
              </a:rPr>
              <a:t>[CLICK]</a:t>
            </a:r>
          </a:p>
          <a:p>
            <a:endParaRPr lang="en-US"/>
          </a:p>
          <a:p>
            <a:endParaRPr lang="en-US"/>
          </a:p>
        </p:txBody>
      </p:sp>
      <p:sp>
        <p:nvSpPr>
          <p:cNvPr id="4" name="Slide Number Placeholder 3"/>
          <p:cNvSpPr>
            <a:spLocks noGrp="1"/>
          </p:cNvSpPr>
          <p:nvPr>
            <p:ph type="sldNum" sz="quarter" idx="5"/>
          </p:nvPr>
        </p:nvSpPr>
        <p:spPr/>
        <p:txBody>
          <a:bodyPr/>
          <a:lstStyle/>
          <a:p>
            <a:fld id="{D3F28A1F-3E69-47E5-AE93-E7F2155A242D}" type="slidenum">
              <a:rPr lang="en-US" smtClean="0"/>
              <a:pPr/>
              <a:t>11</a:t>
            </a:fld>
            <a:endParaRPr lang="en-US"/>
          </a:p>
        </p:txBody>
      </p:sp>
      <p:sp>
        <p:nvSpPr>
          <p:cNvPr id="7" name="Slide Image Placeholder 6">
            <a:extLst>
              <a:ext uri="{FF2B5EF4-FFF2-40B4-BE49-F238E27FC236}">
                <a16:creationId xmlns:a16="http://schemas.microsoft.com/office/drawing/2014/main" id="{703913AC-D2BB-4BBB-847B-B757FDA58C15}"/>
              </a:ext>
            </a:extLst>
          </p:cNvPr>
          <p:cNvSpPr>
            <a:spLocks noGrp="1" noRot="1" noChangeAspect="1"/>
          </p:cNvSpPr>
          <p:nvPr>
            <p:ph type="sldImg"/>
          </p:nvPr>
        </p:nvSpPr>
        <p:spPr>
          <a:xfrm>
            <a:off x="344488" y="825500"/>
            <a:ext cx="3983037" cy="2239963"/>
          </a:xfrm>
        </p:spPr>
      </p:sp>
      <p:sp>
        <p:nvSpPr>
          <p:cNvPr id="2" name="Footer Placeholder 1">
            <a:extLst>
              <a:ext uri="{FF2B5EF4-FFF2-40B4-BE49-F238E27FC236}">
                <a16:creationId xmlns:a16="http://schemas.microsoft.com/office/drawing/2014/main" id="{FF989311-1F69-0B36-52F3-4C78C7EA7DF6}"/>
              </a:ext>
            </a:extLst>
          </p:cNvPr>
          <p:cNvSpPr>
            <a:spLocks noGrp="1"/>
          </p:cNvSpPr>
          <p:nvPr>
            <p:ph type="ftr" sz="quarter" idx="4"/>
          </p:nvPr>
        </p:nvSpPr>
        <p:spPr>
          <a:xfrm>
            <a:off x="343757" y="8580236"/>
            <a:ext cx="2811954" cy="350634"/>
          </a:xfrm>
          <a:prstGeom prst="rect">
            <a:avLst/>
          </a:prstGeom>
        </p:spPr>
        <p:txBody>
          <a:bodyPr vert="horz" lIns="0" tIns="0" rIns="0" bIns="0" rtlCol="0" anchor="b" anchorCtr="0"/>
          <a:lstStyle>
            <a:lvl1pPr algn="l">
              <a:defRPr sz="800">
                <a:latin typeface="AvenirNext LT Com Regular" panose="020B0503020202020204" pitchFamily="34" charset="0"/>
              </a:defRPr>
            </a:lvl1pPr>
          </a:lstStyle>
          <a:p>
            <a:r>
              <a:rPr lang="en-US" dirty="0"/>
              <a:t>© 2025 Capital Group. All rights reserved.</a:t>
            </a:r>
          </a:p>
        </p:txBody>
      </p:sp>
    </p:spTree>
    <p:extLst>
      <p:ext uri="{BB962C8B-B14F-4D97-AF65-F5344CB8AC3E}">
        <p14:creationId xmlns:p14="http://schemas.microsoft.com/office/powerpoint/2010/main" val="916437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Before we display these hypothetical results, let’s re-state that these are just illustrations to help you understand this concept. In the real world, the rate of return and/or interest on an actual investment will vary based on a number of factors, including market conditions, and investors have the potential to lose money. That said, let’s add our two scenarios: </a:t>
            </a:r>
            <a:r>
              <a:rPr lang="en-US" b="1" dirty="0">
                <a:latin typeface="AvenirNext LT Com Regular" panose="020B0503020202020204" pitchFamily="34" charset="0"/>
              </a:rPr>
              <a:t>[BUILD]</a:t>
            </a:r>
          </a:p>
          <a:p>
            <a:pPr lvl="1"/>
            <a:r>
              <a:rPr lang="en-US" dirty="0"/>
              <a:t>In the first, you spend that $10,000 now and then postpone your investing until you’re 45 and have a great job with an annual salary of $100,000. You set aside 10% of your income every month, so you’re saving that same $10,000 every year for 20 years until you’re 65. This illustration assumes you’re earning a 10% return on your investments.</a:t>
            </a:r>
          </a:p>
          <a:p>
            <a:pPr lvl="1"/>
            <a:r>
              <a:rPr lang="en-US" dirty="0"/>
              <a:t>Your hypothetical $200,000 in contributions more than tripled with a 10% rate of return compounding annually. Not bad! See, your parents were wrong! Spending that money WAS the right idea. But just for a laugh, let’s see what you might have earned if you had invested that $10,000 at age 18, earning that same 10% </a:t>
            </a:r>
            <a:r>
              <a:rPr lang="en-IN" dirty="0"/>
              <a:t>return</a:t>
            </a:r>
            <a:r>
              <a:rPr lang="en-US" dirty="0"/>
              <a:t> compounding annually, and then didn't invest another penny.</a:t>
            </a:r>
          </a:p>
          <a:p>
            <a:pPr lvl="1"/>
            <a:r>
              <a:rPr lang="en-US" dirty="0"/>
              <a:t>Here's that piddling little $10,000 in total contributions, unchanged from year one, and then ...</a:t>
            </a:r>
          </a:p>
          <a:p>
            <a:pPr lvl="1"/>
            <a:r>
              <a:rPr lang="en-US" dirty="0"/>
              <a:t>Wait a second, this is familiar! That hypothetical single $10,000 investment would have turned into about $200,000 more than the first theoretical scenario by the time you turn 65. </a:t>
            </a:r>
          </a:p>
          <a:p>
            <a:r>
              <a:rPr lang="en-US" dirty="0"/>
              <a:t>To be clear, investing early does not ensure a profit or guarantee against loss, but it may increase the likelihood of a positive investment outcome by giving it more time to grow.</a:t>
            </a:r>
          </a:p>
          <a:p>
            <a:r>
              <a:rPr lang="en-US" dirty="0"/>
              <a:t>And that’s good, because time is the one thing you probably have plenty of …</a:t>
            </a:r>
          </a:p>
          <a:p>
            <a:pPr marL="0" indent="0">
              <a:buNone/>
            </a:pPr>
            <a:r>
              <a:rPr lang="en-US" b="1" dirty="0">
                <a:latin typeface="AvenirNext LT Com Regular" panose="020B0503020202020204" pitchFamily="34" charset="0"/>
              </a:rPr>
              <a:t>[CLICK]</a:t>
            </a:r>
          </a:p>
          <a:p>
            <a:endParaRPr lang="en-US" dirty="0"/>
          </a:p>
          <a:p>
            <a:endParaRPr lang="en-US" dirty="0"/>
          </a:p>
        </p:txBody>
      </p:sp>
      <p:sp>
        <p:nvSpPr>
          <p:cNvPr id="4" name="Slide Number Placeholder 3"/>
          <p:cNvSpPr>
            <a:spLocks noGrp="1"/>
          </p:cNvSpPr>
          <p:nvPr>
            <p:ph type="sldNum" sz="quarter" idx="5"/>
          </p:nvPr>
        </p:nvSpPr>
        <p:spPr/>
        <p:txBody>
          <a:bodyPr/>
          <a:lstStyle/>
          <a:p>
            <a:fld id="{D3F28A1F-3E69-47E5-AE93-E7F2155A242D}" type="slidenum">
              <a:rPr lang="en-US" smtClean="0"/>
              <a:pPr/>
              <a:t>12</a:t>
            </a:fld>
            <a:endParaRPr lang="en-US"/>
          </a:p>
        </p:txBody>
      </p:sp>
      <p:sp>
        <p:nvSpPr>
          <p:cNvPr id="7" name="Slide Image Placeholder 6">
            <a:extLst>
              <a:ext uri="{FF2B5EF4-FFF2-40B4-BE49-F238E27FC236}">
                <a16:creationId xmlns:a16="http://schemas.microsoft.com/office/drawing/2014/main" id="{82A391F9-5CBB-4E5A-98CB-FEA7C198A7EC}"/>
              </a:ext>
            </a:extLst>
          </p:cNvPr>
          <p:cNvSpPr>
            <a:spLocks noGrp="1" noRot="1" noChangeAspect="1"/>
          </p:cNvSpPr>
          <p:nvPr>
            <p:ph type="sldImg"/>
          </p:nvPr>
        </p:nvSpPr>
        <p:spPr>
          <a:xfrm>
            <a:off x="344488" y="825500"/>
            <a:ext cx="3983037" cy="2239963"/>
          </a:xfrm>
        </p:spPr>
      </p:sp>
      <p:sp>
        <p:nvSpPr>
          <p:cNvPr id="2" name="Footer Placeholder 1">
            <a:extLst>
              <a:ext uri="{FF2B5EF4-FFF2-40B4-BE49-F238E27FC236}">
                <a16:creationId xmlns:a16="http://schemas.microsoft.com/office/drawing/2014/main" id="{23748E59-F5BD-D1EB-7D3D-BEA231147934}"/>
              </a:ext>
            </a:extLst>
          </p:cNvPr>
          <p:cNvSpPr>
            <a:spLocks noGrp="1"/>
          </p:cNvSpPr>
          <p:nvPr>
            <p:ph type="ftr" sz="quarter" idx="4"/>
          </p:nvPr>
        </p:nvSpPr>
        <p:spPr>
          <a:xfrm>
            <a:off x="343757" y="8580236"/>
            <a:ext cx="2811954" cy="350634"/>
          </a:xfrm>
          <a:prstGeom prst="rect">
            <a:avLst/>
          </a:prstGeom>
        </p:spPr>
        <p:txBody>
          <a:bodyPr vert="horz" lIns="0" tIns="0" rIns="0" bIns="0" rtlCol="0" anchor="b" anchorCtr="0"/>
          <a:lstStyle>
            <a:lvl1pPr algn="l">
              <a:defRPr sz="800">
                <a:latin typeface="AvenirNext LT Com Regular" panose="020B0503020202020204" pitchFamily="34" charset="0"/>
              </a:defRPr>
            </a:lvl1pPr>
          </a:lstStyle>
          <a:p>
            <a:r>
              <a:rPr lang="en-US" dirty="0"/>
              <a:t>© 2025 Capital Group. All rights reserved.</a:t>
            </a:r>
          </a:p>
        </p:txBody>
      </p:sp>
    </p:spTree>
    <p:extLst>
      <p:ext uri="{BB962C8B-B14F-4D97-AF65-F5344CB8AC3E}">
        <p14:creationId xmlns:p14="http://schemas.microsoft.com/office/powerpoint/2010/main" val="41253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That’s because time is on your side. Those of you in this audience right now who are still in your teens have an enormous surplus of the crucial raw material of time. </a:t>
            </a:r>
          </a:p>
          <a:p>
            <a:r>
              <a:rPr lang="en-US"/>
              <a:t>Why does that matter? After all, you can’t spend time at the Apple Store. I mean, you can; it’s nice there. You just don’t get to leave with any of the stuff unless you also spend money. </a:t>
            </a:r>
          </a:p>
          <a:p>
            <a:r>
              <a:rPr lang="en-US"/>
              <a:t>But if you really get compound returns, you’ll see how you can take a little money, add some of this time that you’re </a:t>
            </a:r>
            <a:r>
              <a:rPr lang="en-IN"/>
              <a:t>flush with</a:t>
            </a:r>
            <a:r>
              <a:rPr lang="en-US"/>
              <a:t> and potentially earn more money over the long term.</a:t>
            </a:r>
          </a:p>
          <a:p>
            <a:r>
              <a:rPr lang="en-US"/>
              <a:t>It doesn’t work the other way; just ask your parents. Some of you might have sports cars sitting in your garage at home right now </a:t>
            </a:r>
            <a:r>
              <a:rPr lang="en-IN"/>
              <a:t>that represent</a:t>
            </a:r>
            <a:r>
              <a:rPr lang="en-US"/>
              <a:t> someone trying to spend a lot of money to get back time. It didn’t work.</a:t>
            </a:r>
          </a:p>
          <a:p>
            <a:pPr marL="0" indent="0">
              <a:buNone/>
            </a:pPr>
            <a:r>
              <a:rPr lang="en-US" b="1">
                <a:latin typeface="AvenirNext LT Com Regular" panose="020B0503020202020204" pitchFamily="34" charset="0"/>
              </a:rPr>
              <a:t>[CLICK]</a:t>
            </a:r>
          </a:p>
        </p:txBody>
      </p:sp>
      <p:sp>
        <p:nvSpPr>
          <p:cNvPr id="4" name="Slide Number Placeholder 3"/>
          <p:cNvSpPr>
            <a:spLocks noGrp="1"/>
          </p:cNvSpPr>
          <p:nvPr>
            <p:ph type="sldNum" sz="quarter" idx="5"/>
          </p:nvPr>
        </p:nvSpPr>
        <p:spPr/>
        <p:txBody>
          <a:bodyPr/>
          <a:lstStyle/>
          <a:p>
            <a:fld id="{D3F28A1F-3E69-47E5-AE93-E7F2155A242D}" type="slidenum">
              <a:rPr lang="en-US" smtClean="0"/>
              <a:pPr/>
              <a:t>13</a:t>
            </a:fld>
            <a:endParaRPr lang="en-US"/>
          </a:p>
        </p:txBody>
      </p:sp>
      <p:sp>
        <p:nvSpPr>
          <p:cNvPr id="7" name="Slide Image Placeholder 6">
            <a:extLst>
              <a:ext uri="{FF2B5EF4-FFF2-40B4-BE49-F238E27FC236}">
                <a16:creationId xmlns:a16="http://schemas.microsoft.com/office/drawing/2014/main" id="{AE5A801B-59DB-4B74-86C7-B59EF5A0A7ED}"/>
              </a:ext>
            </a:extLst>
          </p:cNvPr>
          <p:cNvSpPr>
            <a:spLocks noGrp="1" noRot="1" noChangeAspect="1"/>
          </p:cNvSpPr>
          <p:nvPr>
            <p:ph type="sldImg"/>
          </p:nvPr>
        </p:nvSpPr>
        <p:spPr>
          <a:xfrm>
            <a:off x="344488" y="825500"/>
            <a:ext cx="3983037" cy="2239963"/>
          </a:xfrm>
        </p:spPr>
      </p:sp>
      <p:sp>
        <p:nvSpPr>
          <p:cNvPr id="2" name="Footer Placeholder 1">
            <a:extLst>
              <a:ext uri="{FF2B5EF4-FFF2-40B4-BE49-F238E27FC236}">
                <a16:creationId xmlns:a16="http://schemas.microsoft.com/office/drawing/2014/main" id="{27A0AB32-B3D0-EEE9-8574-13BC84E9136C}"/>
              </a:ext>
            </a:extLst>
          </p:cNvPr>
          <p:cNvSpPr>
            <a:spLocks noGrp="1"/>
          </p:cNvSpPr>
          <p:nvPr>
            <p:ph type="ftr" sz="quarter" idx="4"/>
          </p:nvPr>
        </p:nvSpPr>
        <p:spPr>
          <a:xfrm>
            <a:off x="343757" y="8580236"/>
            <a:ext cx="2811954" cy="350634"/>
          </a:xfrm>
          <a:prstGeom prst="rect">
            <a:avLst/>
          </a:prstGeom>
        </p:spPr>
        <p:txBody>
          <a:bodyPr vert="horz" lIns="0" tIns="0" rIns="0" bIns="0" rtlCol="0" anchor="b" anchorCtr="0"/>
          <a:lstStyle>
            <a:lvl1pPr algn="l">
              <a:defRPr sz="800">
                <a:latin typeface="AvenirNext LT Com Regular" panose="020B0503020202020204" pitchFamily="34" charset="0"/>
              </a:defRPr>
            </a:lvl1pPr>
          </a:lstStyle>
          <a:p>
            <a:r>
              <a:rPr lang="en-US" dirty="0"/>
              <a:t>© 2025 Capital Group. All rights reserved.</a:t>
            </a:r>
          </a:p>
        </p:txBody>
      </p:sp>
    </p:spTree>
    <p:extLst>
      <p:ext uri="{BB962C8B-B14F-4D97-AF65-F5344CB8AC3E}">
        <p14:creationId xmlns:p14="http://schemas.microsoft.com/office/powerpoint/2010/main" val="2016246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Of course, there’s another way to swap time for money that some of you might already be familiar with work. If you need an example: I’m doing it right now.</a:t>
            </a:r>
          </a:p>
          <a:p>
            <a:r>
              <a:rPr lang="en-US" dirty="0"/>
              <a:t>When you get a job, you’re essentially selling yourself. And what are you getting in return for your physical labor, your mental insight and, let’s face it, your ability to put up with a boss who may not always be your favorite person in the world? Money. You are trading a little slice of your limited time on this earth for money. Holds true for ditch diggers, lawyers, professional athletes and influencers alike.</a:t>
            </a:r>
          </a:p>
          <a:p>
            <a:r>
              <a:rPr lang="en-US" dirty="0"/>
              <a:t>So maybe the old saying “time is money” should be reversed: “money is time.” In a certain sense, currency itself is just society’s way of storing the value of people’s time as something that can be easily exchanged. </a:t>
            </a:r>
          </a:p>
          <a:p>
            <a:r>
              <a:rPr lang="en-US" dirty="0"/>
              <a:t>And sure enough, if you want money, you’re almost always going to have to spend some of your time getting it, whether by working or investing.</a:t>
            </a:r>
          </a:p>
          <a:p>
            <a:pPr marL="0" indent="0">
              <a:buNone/>
            </a:pPr>
            <a:r>
              <a:rPr lang="en-US" b="1" dirty="0">
                <a:latin typeface="AvenirNext LT Com Regular" panose="020B0503020202020204" pitchFamily="34" charset="0"/>
              </a:rPr>
              <a:t>[CLICK]</a:t>
            </a:r>
          </a:p>
          <a:p>
            <a:endParaRPr lang="en-US" dirty="0"/>
          </a:p>
        </p:txBody>
      </p:sp>
      <p:sp>
        <p:nvSpPr>
          <p:cNvPr id="4" name="Slide Number Placeholder 3"/>
          <p:cNvSpPr>
            <a:spLocks noGrp="1"/>
          </p:cNvSpPr>
          <p:nvPr>
            <p:ph type="sldNum" sz="quarter" idx="5"/>
          </p:nvPr>
        </p:nvSpPr>
        <p:spPr/>
        <p:txBody>
          <a:bodyPr/>
          <a:lstStyle/>
          <a:p>
            <a:fld id="{D3F28A1F-3E69-47E5-AE93-E7F2155A242D}" type="slidenum">
              <a:rPr lang="en-US" smtClean="0"/>
              <a:pPr/>
              <a:t>14</a:t>
            </a:fld>
            <a:endParaRPr lang="en-US"/>
          </a:p>
        </p:txBody>
      </p:sp>
      <p:sp>
        <p:nvSpPr>
          <p:cNvPr id="7" name="Slide Image Placeholder 6">
            <a:extLst>
              <a:ext uri="{FF2B5EF4-FFF2-40B4-BE49-F238E27FC236}">
                <a16:creationId xmlns:a16="http://schemas.microsoft.com/office/drawing/2014/main" id="{9F24C0D7-9307-4E01-AB2C-6EE4BF73307E}"/>
              </a:ext>
            </a:extLst>
          </p:cNvPr>
          <p:cNvSpPr>
            <a:spLocks noGrp="1" noRot="1" noChangeAspect="1"/>
          </p:cNvSpPr>
          <p:nvPr>
            <p:ph type="sldImg"/>
          </p:nvPr>
        </p:nvSpPr>
        <p:spPr>
          <a:xfrm>
            <a:off x="344488" y="825500"/>
            <a:ext cx="3983037" cy="2239963"/>
          </a:xfrm>
        </p:spPr>
      </p:sp>
      <p:sp>
        <p:nvSpPr>
          <p:cNvPr id="2" name="Footer Placeholder 1">
            <a:extLst>
              <a:ext uri="{FF2B5EF4-FFF2-40B4-BE49-F238E27FC236}">
                <a16:creationId xmlns:a16="http://schemas.microsoft.com/office/drawing/2014/main" id="{3E9CD495-8578-3751-848E-70F880283BE0}"/>
              </a:ext>
            </a:extLst>
          </p:cNvPr>
          <p:cNvSpPr>
            <a:spLocks noGrp="1"/>
          </p:cNvSpPr>
          <p:nvPr>
            <p:ph type="ftr" sz="quarter" idx="4"/>
          </p:nvPr>
        </p:nvSpPr>
        <p:spPr>
          <a:xfrm>
            <a:off x="343757" y="8580236"/>
            <a:ext cx="2811954" cy="350634"/>
          </a:xfrm>
          <a:prstGeom prst="rect">
            <a:avLst/>
          </a:prstGeom>
        </p:spPr>
        <p:txBody>
          <a:bodyPr vert="horz" lIns="0" tIns="0" rIns="0" bIns="0" rtlCol="0" anchor="b" anchorCtr="0"/>
          <a:lstStyle>
            <a:lvl1pPr algn="l">
              <a:defRPr sz="800">
                <a:latin typeface="AvenirNext LT Com Regular" panose="020B0503020202020204" pitchFamily="34" charset="0"/>
              </a:defRPr>
            </a:lvl1pPr>
          </a:lstStyle>
          <a:p>
            <a:r>
              <a:rPr lang="en-US" dirty="0"/>
              <a:t>© 2025 Capital Group. All rights reserved.</a:t>
            </a:r>
          </a:p>
        </p:txBody>
      </p:sp>
    </p:spTree>
    <p:extLst>
      <p:ext uri="{BB962C8B-B14F-4D97-AF65-F5344CB8AC3E}">
        <p14:creationId xmlns:p14="http://schemas.microsoft.com/office/powerpoint/2010/main" val="20162460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050" dirty="0"/>
              <a:t>What is financial independence? Why is that something you should be thinking about, even at your age? What would it mean to your life? Oftentimes, the financial industry can get a little caught up on “retirement.” And yes, for most people, financial freedom is about being able to stop working. But it doesn’t HAVE to be about that. </a:t>
            </a:r>
          </a:p>
          <a:p>
            <a:r>
              <a:rPr lang="en-US" sz="1050" dirty="0"/>
              <a:t>Financial freedom is for you to define based on your goals, your wants, your life.</a:t>
            </a:r>
          </a:p>
          <a:p>
            <a:r>
              <a:rPr lang="en-US" sz="1050" dirty="0"/>
              <a:t>It could mean:</a:t>
            </a:r>
          </a:p>
          <a:p>
            <a:pPr lvl="1"/>
            <a:r>
              <a:rPr lang="en-US" sz="1050" dirty="0"/>
              <a:t>Helping your family</a:t>
            </a:r>
          </a:p>
          <a:p>
            <a:pPr lvl="1"/>
            <a:r>
              <a:rPr lang="en-US" sz="1050" dirty="0"/>
              <a:t>Helping your community</a:t>
            </a:r>
          </a:p>
          <a:p>
            <a:pPr lvl="1"/>
            <a:r>
              <a:rPr lang="en-US" sz="1050" dirty="0"/>
              <a:t>Going (back) to college</a:t>
            </a:r>
          </a:p>
          <a:p>
            <a:pPr lvl="1"/>
            <a:r>
              <a:rPr lang="en-US" sz="1050" dirty="0"/>
              <a:t>Starting a business</a:t>
            </a:r>
          </a:p>
          <a:p>
            <a:pPr lvl="1"/>
            <a:r>
              <a:rPr lang="en-US" sz="1050" dirty="0"/>
              <a:t>Following your true calling</a:t>
            </a:r>
          </a:p>
          <a:p>
            <a:r>
              <a:rPr lang="en-US" sz="1050" dirty="0"/>
              <a:t>You’ll hear people say things like “it’s just money,” and that’s true. But they also say “time is money,” and that’s also true, as we've seen. If you’re an hourly employee, you’re literally selling your life 60 minutes at a time. If you make $10 an hour, saving up $1,000 is like having 100 hours of your life to “spend” however you want.</a:t>
            </a:r>
          </a:p>
          <a:p>
            <a:r>
              <a:rPr lang="en-US" sz="1050" dirty="0"/>
              <a:t>So, when it comes to saving and investing, in a way what you’re doing is storing up time — time you might otherwise have to spend earning money. </a:t>
            </a:r>
          </a:p>
          <a:p>
            <a:r>
              <a:rPr lang="en-US" sz="1050" dirty="0"/>
              <a:t>And in that way, investing is sort of like building a windmill. It’s like having a device that allows time to flow over it, spinning its “turbine” to potentially turn that elapsing time into more money. Its goal is to charge up your wealth batteries over time so that you’ll have that energy to use in whatever way you see fit. </a:t>
            </a:r>
          </a:p>
          <a:p>
            <a:r>
              <a:rPr lang="en-US" sz="1050" dirty="0"/>
              <a:t>TRANSITION:  So here is how we are going to show you the basics of how you can build your own “time turbine” to help you achieve your dreams …</a:t>
            </a:r>
          </a:p>
          <a:p>
            <a:pPr marL="0" lvl="0" indent="0">
              <a:buNone/>
            </a:pPr>
            <a:r>
              <a:rPr lang="en-US" b="1" dirty="0">
                <a:latin typeface="AvenirNext LT Com Regular" panose="020B0503020202020204" pitchFamily="34" charset="0"/>
              </a:rPr>
              <a:t>[CLICK]</a:t>
            </a:r>
          </a:p>
          <a:p>
            <a:endParaRPr lang="en-US" sz="1050" dirty="0"/>
          </a:p>
        </p:txBody>
      </p:sp>
      <p:sp>
        <p:nvSpPr>
          <p:cNvPr id="8" name="Slide Number Placeholder 3">
            <a:extLst>
              <a:ext uri="{FF2B5EF4-FFF2-40B4-BE49-F238E27FC236}">
                <a16:creationId xmlns:a16="http://schemas.microsoft.com/office/drawing/2014/main" id="{784A2D63-5607-8140-97CB-BF80239F801A}"/>
              </a:ext>
            </a:extLst>
          </p:cNvPr>
          <p:cNvSpPr>
            <a:spLocks noGrp="1"/>
          </p:cNvSpPr>
          <p:nvPr>
            <p:ph type="sldNum" sz="quarter" idx="5"/>
          </p:nvPr>
        </p:nvSpPr>
        <p:spPr/>
        <p:txBody>
          <a:bodyPr/>
          <a:lstStyle/>
          <a:p>
            <a:fld id="{D3F28A1F-3E69-47E5-AE93-E7F2155A242D}" type="slidenum">
              <a:rPr lang="en-US" smtClean="0"/>
              <a:pPr/>
              <a:t>15</a:t>
            </a:fld>
            <a:endParaRPr lang="en-US"/>
          </a:p>
        </p:txBody>
      </p:sp>
      <p:sp>
        <p:nvSpPr>
          <p:cNvPr id="12" name="Slide Image Placeholder 11">
            <a:extLst>
              <a:ext uri="{FF2B5EF4-FFF2-40B4-BE49-F238E27FC236}">
                <a16:creationId xmlns:a16="http://schemas.microsoft.com/office/drawing/2014/main" id="{B9D146FC-368A-4827-B2F5-E73B86D5285D}"/>
              </a:ext>
            </a:extLst>
          </p:cNvPr>
          <p:cNvSpPr>
            <a:spLocks noGrp="1" noRot="1" noChangeAspect="1"/>
          </p:cNvSpPr>
          <p:nvPr>
            <p:ph type="sldImg"/>
          </p:nvPr>
        </p:nvSpPr>
        <p:spPr>
          <a:xfrm>
            <a:off x="344488" y="825500"/>
            <a:ext cx="3983037" cy="2239963"/>
          </a:xfrm>
        </p:spPr>
      </p:sp>
      <p:sp>
        <p:nvSpPr>
          <p:cNvPr id="2" name="Footer Placeholder 1">
            <a:extLst>
              <a:ext uri="{FF2B5EF4-FFF2-40B4-BE49-F238E27FC236}">
                <a16:creationId xmlns:a16="http://schemas.microsoft.com/office/drawing/2014/main" id="{356E4C94-1A70-9D17-2EE1-A5A0EBF8E2A5}"/>
              </a:ext>
            </a:extLst>
          </p:cNvPr>
          <p:cNvSpPr>
            <a:spLocks noGrp="1"/>
          </p:cNvSpPr>
          <p:nvPr>
            <p:ph type="ftr" sz="quarter" idx="4"/>
          </p:nvPr>
        </p:nvSpPr>
        <p:spPr>
          <a:xfrm>
            <a:off x="343757" y="8580236"/>
            <a:ext cx="2811954" cy="350634"/>
          </a:xfrm>
          <a:prstGeom prst="rect">
            <a:avLst/>
          </a:prstGeom>
        </p:spPr>
        <p:txBody>
          <a:bodyPr vert="horz" lIns="0" tIns="0" rIns="0" bIns="0" rtlCol="0" anchor="b" anchorCtr="0"/>
          <a:lstStyle>
            <a:lvl1pPr algn="l">
              <a:defRPr sz="800">
                <a:latin typeface="AvenirNext LT Com Regular" panose="020B0503020202020204" pitchFamily="34" charset="0"/>
              </a:defRPr>
            </a:lvl1pPr>
          </a:lstStyle>
          <a:p>
            <a:r>
              <a:rPr lang="en-US" dirty="0"/>
              <a:t>© 2025 Capital Group. All rights reserved.</a:t>
            </a:r>
          </a:p>
        </p:txBody>
      </p:sp>
    </p:spTree>
    <p:extLst>
      <p:ext uri="{BB962C8B-B14F-4D97-AF65-F5344CB8AC3E}">
        <p14:creationId xmlns:p14="http://schemas.microsoft.com/office/powerpoint/2010/main" val="4074010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ZA" dirty="0"/>
              <a:t>So, when it comes to investing, there are three basic things to keep in mind: [BUILD]</a:t>
            </a:r>
          </a:p>
          <a:p>
            <a:pPr lvl="1"/>
            <a:r>
              <a:rPr lang="en-ZA" dirty="0"/>
              <a:t>Invest well: What you invest in matters.</a:t>
            </a:r>
          </a:p>
          <a:p>
            <a:pPr lvl="1"/>
            <a:r>
              <a:rPr lang="en-ZA" dirty="0"/>
              <a:t>Know your horizon: When will you want to spend this money? Having a sense of the time frame for your goals will impact what you want to invest in and how.</a:t>
            </a:r>
          </a:p>
          <a:p>
            <a:pPr lvl="1"/>
            <a:r>
              <a:rPr lang="en-ZA" dirty="0"/>
              <a:t>Stay informed: Keeping up with all of the economic opportunities the world might send your way requires being ready to learn. You’ll never know everything about investing, nobody does, but keeping up with the basics can allow you to get more out of this process.</a:t>
            </a:r>
            <a:endParaRPr lang="en-US" dirty="0"/>
          </a:p>
          <a:p>
            <a:pPr marL="0" lvl="0" indent="0">
              <a:buNone/>
            </a:pPr>
            <a:r>
              <a:rPr lang="en-US" b="1" dirty="0">
                <a:latin typeface="AvenirNext LT Com Regular" panose="020B0503020202020204" pitchFamily="34" charset="0"/>
              </a:rPr>
              <a:t>[CLICK]</a:t>
            </a:r>
          </a:p>
          <a:p>
            <a:pPr lvl="0"/>
            <a:endParaRPr lang="en-US" dirty="0"/>
          </a:p>
        </p:txBody>
      </p:sp>
      <p:sp>
        <p:nvSpPr>
          <p:cNvPr id="8" name="Slide Number Placeholder 3">
            <a:extLst>
              <a:ext uri="{FF2B5EF4-FFF2-40B4-BE49-F238E27FC236}">
                <a16:creationId xmlns:a16="http://schemas.microsoft.com/office/drawing/2014/main" id="{F04DD503-3493-A640-8674-14F1AC171126}"/>
              </a:ext>
            </a:extLst>
          </p:cNvPr>
          <p:cNvSpPr>
            <a:spLocks noGrp="1"/>
          </p:cNvSpPr>
          <p:nvPr>
            <p:ph type="sldNum" sz="quarter" idx="5"/>
          </p:nvPr>
        </p:nvSpPr>
        <p:spPr/>
        <p:txBody>
          <a:bodyPr/>
          <a:lstStyle/>
          <a:p>
            <a:fld id="{D3F28A1F-3E69-47E5-AE93-E7F2155A242D}" type="slidenum">
              <a:rPr lang="en-US" smtClean="0"/>
              <a:pPr/>
              <a:t>16</a:t>
            </a:fld>
            <a:endParaRPr lang="en-US"/>
          </a:p>
        </p:txBody>
      </p:sp>
      <p:sp>
        <p:nvSpPr>
          <p:cNvPr id="12" name="Slide Image Placeholder 11">
            <a:extLst>
              <a:ext uri="{FF2B5EF4-FFF2-40B4-BE49-F238E27FC236}">
                <a16:creationId xmlns:a16="http://schemas.microsoft.com/office/drawing/2014/main" id="{2DF9C3CB-B913-4164-B74D-84E0B0F3765F}"/>
              </a:ext>
            </a:extLst>
          </p:cNvPr>
          <p:cNvSpPr>
            <a:spLocks noGrp="1" noRot="1" noChangeAspect="1"/>
          </p:cNvSpPr>
          <p:nvPr>
            <p:ph type="sldImg"/>
          </p:nvPr>
        </p:nvSpPr>
        <p:spPr>
          <a:xfrm>
            <a:off x="344488" y="825500"/>
            <a:ext cx="3983037" cy="2239963"/>
          </a:xfrm>
        </p:spPr>
      </p:sp>
      <p:sp>
        <p:nvSpPr>
          <p:cNvPr id="2" name="Footer Placeholder 1">
            <a:extLst>
              <a:ext uri="{FF2B5EF4-FFF2-40B4-BE49-F238E27FC236}">
                <a16:creationId xmlns:a16="http://schemas.microsoft.com/office/drawing/2014/main" id="{210EA942-9668-1EFB-B4E1-14998563293A}"/>
              </a:ext>
            </a:extLst>
          </p:cNvPr>
          <p:cNvSpPr>
            <a:spLocks noGrp="1"/>
          </p:cNvSpPr>
          <p:nvPr>
            <p:ph type="ftr" sz="quarter" idx="4"/>
          </p:nvPr>
        </p:nvSpPr>
        <p:spPr>
          <a:xfrm>
            <a:off x="343757" y="8580236"/>
            <a:ext cx="2811954" cy="350634"/>
          </a:xfrm>
          <a:prstGeom prst="rect">
            <a:avLst/>
          </a:prstGeom>
        </p:spPr>
        <p:txBody>
          <a:bodyPr vert="horz" lIns="0" tIns="0" rIns="0" bIns="0" rtlCol="0" anchor="b" anchorCtr="0"/>
          <a:lstStyle>
            <a:lvl1pPr algn="l">
              <a:defRPr sz="800">
                <a:latin typeface="AvenirNext LT Com Regular" panose="020B0503020202020204" pitchFamily="34" charset="0"/>
              </a:defRPr>
            </a:lvl1pPr>
          </a:lstStyle>
          <a:p>
            <a:r>
              <a:rPr lang="en-US" dirty="0"/>
              <a:t>© 2025 Capital Group. All rights reserved.</a:t>
            </a:r>
          </a:p>
        </p:txBody>
      </p:sp>
    </p:spTree>
    <p:extLst>
      <p:ext uri="{BB962C8B-B14F-4D97-AF65-F5344CB8AC3E}">
        <p14:creationId xmlns:p14="http://schemas.microsoft.com/office/powerpoint/2010/main" val="19762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So, what is meant by “invest well?” A really detailed answer to that question is a multitrillion-dollar industry, but the very basic answer is a bit simpler.</a:t>
            </a:r>
          </a:p>
          <a:p>
            <a:r>
              <a:rPr lang="en-US" dirty="0"/>
              <a:t>When you’re ready to start investing, it’s time to talk about what investing professionals call “asset allocation.” </a:t>
            </a:r>
          </a:p>
          <a:p>
            <a:r>
              <a:rPr lang="en-US" dirty="0"/>
              <a:t>If we keep running with our central metaphor, it’s figuring out </a:t>
            </a:r>
            <a:r>
              <a:rPr lang="en-IN" dirty="0"/>
              <a:t>how many different kinds of</a:t>
            </a:r>
            <a:r>
              <a:rPr lang="en-US" dirty="0"/>
              <a:t> windmills we need in order to try to generate the most power </a:t>
            </a:r>
            <a:r>
              <a:rPr lang="en-IN" dirty="0"/>
              <a:t>in the most efficient way.</a:t>
            </a:r>
            <a:endParaRPr lang="en-US" dirty="0"/>
          </a:p>
          <a:p>
            <a:pPr marL="0" indent="0">
              <a:buNone/>
            </a:pPr>
            <a:r>
              <a:rPr lang="en-US" b="1" dirty="0">
                <a:latin typeface="AvenirNext LT Com Regular" panose="020B0503020202020204" pitchFamily="34" charset="0"/>
              </a:rPr>
              <a:t>[CLICK]</a:t>
            </a:r>
          </a:p>
          <a:p>
            <a:endParaRPr lang="en-US" dirty="0"/>
          </a:p>
        </p:txBody>
      </p:sp>
      <p:sp>
        <p:nvSpPr>
          <p:cNvPr id="4" name="Slide Number Placeholder 3"/>
          <p:cNvSpPr>
            <a:spLocks noGrp="1"/>
          </p:cNvSpPr>
          <p:nvPr>
            <p:ph type="sldNum" sz="quarter" idx="5"/>
          </p:nvPr>
        </p:nvSpPr>
        <p:spPr/>
        <p:txBody>
          <a:bodyPr/>
          <a:lstStyle/>
          <a:p>
            <a:fld id="{D3F28A1F-3E69-47E5-AE93-E7F2155A242D}" type="slidenum">
              <a:rPr lang="en-US" smtClean="0"/>
              <a:pPr/>
              <a:t>17</a:t>
            </a:fld>
            <a:endParaRPr lang="en-US"/>
          </a:p>
        </p:txBody>
      </p:sp>
      <p:sp>
        <p:nvSpPr>
          <p:cNvPr id="7" name="Slide Image Placeholder 6">
            <a:extLst>
              <a:ext uri="{FF2B5EF4-FFF2-40B4-BE49-F238E27FC236}">
                <a16:creationId xmlns:a16="http://schemas.microsoft.com/office/drawing/2014/main" id="{7931B143-8CE3-47E4-9EE5-96CA74659C75}"/>
              </a:ext>
            </a:extLst>
          </p:cNvPr>
          <p:cNvSpPr>
            <a:spLocks noGrp="1" noRot="1" noChangeAspect="1"/>
          </p:cNvSpPr>
          <p:nvPr>
            <p:ph type="sldImg"/>
          </p:nvPr>
        </p:nvSpPr>
        <p:spPr>
          <a:xfrm>
            <a:off x="344488" y="825500"/>
            <a:ext cx="3983037" cy="2239963"/>
          </a:xfrm>
        </p:spPr>
      </p:sp>
      <p:sp>
        <p:nvSpPr>
          <p:cNvPr id="2" name="Footer Placeholder 1">
            <a:extLst>
              <a:ext uri="{FF2B5EF4-FFF2-40B4-BE49-F238E27FC236}">
                <a16:creationId xmlns:a16="http://schemas.microsoft.com/office/drawing/2014/main" id="{2DEA189D-3508-9346-4AF0-3933CD61D169}"/>
              </a:ext>
            </a:extLst>
          </p:cNvPr>
          <p:cNvSpPr>
            <a:spLocks noGrp="1"/>
          </p:cNvSpPr>
          <p:nvPr>
            <p:ph type="ftr" sz="quarter" idx="4"/>
          </p:nvPr>
        </p:nvSpPr>
        <p:spPr>
          <a:xfrm>
            <a:off x="343757" y="8580236"/>
            <a:ext cx="2811954" cy="350634"/>
          </a:xfrm>
          <a:prstGeom prst="rect">
            <a:avLst/>
          </a:prstGeom>
        </p:spPr>
        <p:txBody>
          <a:bodyPr vert="horz" lIns="0" tIns="0" rIns="0" bIns="0" rtlCol="0" anchor="b" anchorCtr="0"/>
          <a:lstStyle>
            <a:lvl1pPr algn="l">
              <a:defRPr sz="800">
                <a:latin typeface="AvenirNext LT Com Regular" panose="020B0503020202020204" pitchFamily="34" charset="0"/>
              </a:defRPr>
            </a:lvl1pPr>
          </a:lstStyle>
          <a:p>
            <a:r>
              <a:rPr lang="en-US" dirty="0"/>
              <a:t>© 2025 Capital Group. All rights reserved.</a:t>
            </a:r>
          </a:p>
        </p:txBody>
      </p:sp>
    </p:spTree>
    <p:extLst>
      <p:ext uri="{BB962C8B-B14F-4D97-AF65-F5344CB8AC3E}">
        <p14:creationId xmlns:p14="http://schemas.microsoft.com/office/powerpoint/2010/main" val="16876934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One well-known option is stocks, which are actually small pieces of different companies. When you buy a stock, you’re becoming one of many part owners of that company. </a:t>
            </a:r>
          </a:p>
          <a:p>
            <a:pPr marL="0" indent="0">
              <a:buNone/>
            </a:pPr>
            <a:r>
              <a:rPr lang="en-US" b="1">
                <a:latin typeface="AvenirNext LT Com Regular" panose="020B0503020202020204" pitchFamily="34" charset="0"/>
              </a:rPr>
              <a:t>[CLICK]</a:t>
            </a:r>
          </a:p>
          <a:p>
            <a:endParaRPr lang="en-US"/>
          </a:p>
        </p:txBody>
      </p:sp>
      <p:sp>
        <p:nvSpPr>
          <p:cNvPr id="4" name="Slide Number Placeholder 3"/>
          <p:cNvSpPr>
            <a:spLocks noGrp="1"/>
          </p:cNvSpPr>
          <p:nvPr>
            <p:ph type="sldNum" sz="quarter" idx="5"/>
          </p:nvPr>
        </p:nvSpPr>
        <p:spPr/>
        <p:txBody>
          <a:bodyPr/>
          <a:lstStyle/>
          <a:p>
            <a:fld id="{D3F28A1F-3E69-47E5-AE93-E7F2155A242D}" type="slidenum">
              <a:rPr lang="en-US" smtClean="0"/>
              <a:pPr/>
              <a:t>18</a:t>
            </a:fld>
            <a:endParaRPr lang="en-US"/>
          </a:p>
        </p:txBody>
      </p:sp>
      <p:sp>
        <p:nvSpPr>
          <p:cNvPr id="7" name="Slide Image Placeholder 6">
            <a:extLst>
              <a:ext uri="{FF2B5EF4-FFF2-40B4-BE49-F238E27FC236}">
                <a16:creationId xmlns:a16="http://schemas.microsoft.com/office/drawing/2014/main" id="{EC495FDC-04EB-4D99-BA18-EA70A6C7CB13}"/>
              </a:ext>
            </a:extLst>
          </p:cNvPr>
          <p:cNvSpPr>
            <a:spLocks noGrp="1" noRot="1" noChangeAspect="1"/>
          </p:cNvSpPr>
          <p:nvPr>
            <p:ph type="sldImg"/>
          </p:nvPr>
        </p:nvSpPr>
        <p:spPr>
          <a:xfrm>
            <a:off x="344488" y="825500"/>
            <a:ext cx="3983037" cy="2239963"/>
          </a:xfrm>
        </p:spPr>
      </p:sp>
      <p:sp>
        <p:nvSpPr>
          <p:cNvPr id="2" name="Footer Placeholder 1">
            <a:extLst>
              <a:ext uri="{FF2B5EF4-FFF2-40B4-BE49-F238E27FC236}">
                <a16:creationId xmlns:a16="http://schemas.microsoft.com/office/drawing/2014/main" id="{99AA39E3-2281-29A9-3589-6A3CF81C9452}"/>
              </a:ext>
            </a:extLst>
          </p:cNvPr>
          <p:cNvSpPr>
            <a:spLocks noGrp="1"/>
          </p:cNvSpPr>
          <p:nvPr>
            <p:ph type="ftr" sz="quarter" idx="4"/>
          </p:nvPr>
        </p:nvSpPr>
        <p:spPr>
          <a:xfrm>
            <a:off x="343757" y="8580236"/>
            <a:ext cx="2811954" cy="350634"/>
          </a:xfrm>
          <a:prstGeom prst="rect">
            <a:avLst/>
          </a:prstGeom>
        </p:spPr>
        <p:txBody>
          <a:bodyPr vert="horz" lIns="0" tIns="0" rIns="0" bIns="0" rtlCol="0" anchor="b" anchorCtr="0"/>
          <a:lstStyle>
            <a:lvl1pPr algn="l">
              <a:defRPr sz="800">
                <a:latin typeface="AvenirNext LT Com Regular" panose="020B0503020202020204" pitchFamily="34" charset="0"/>
              </a:defRPr>
            </a:lvl1pPr>
          </a:lstStyle>
          <a:p>
            <a:r>
              <a:rPr lang="en-US" dirty="0"/>
              <a:t>© 2025 Capital Group. All rights reserved.</a:t>
            </a:r>
          </a:p>
        </p:txBody>
      </p:sp>
    </p:spTree>
    <p:extLst>
      <p:ext uri="{BB962C8B-B14F-4D97-AF65-F5344CB8AC3E}">
        <p14:creationId xmlns:p14="http://schemas.microsoft.com/office/powerpoint/2010/main" val="20180613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Another very important type of investment is bonds. They are a type of loan, usually to corporations or governments, that allow investors to play the role of lender and earn interest payments and receive the principal, or investment, on the due date.</a:t>
            </a:r>
          </a:p>
          <a:p>
            <a:r>
              <a:rPr lang="en-US" dirty="0"/>
              <a:t>You’ll often hear the term “fixed income” used when talking about bonds. It describes how bonds typically pay a regular interest payment of a fixed size until the bond reaches maturity and the principal is repaid, provided the issuer doesn’t default on their debt.</a:t>
            </a:r>
          </a:p>
          <a:p>
            <a:pPr marL="0" indent="0">
              <a:buNone/>
            </a:pPr>
            <a:r>
              <a:rPr lang="en-US" b="1" dirty="0">
                <a:latin typeface="AvenirNext LT Com Regular" panose="020B0503020202020204" pitchFamily="34" charset="0"/>
              </a:rPr>
              <a:t>[CLICK]</a:t>
            </a:r>
          </a:p>
        </p:txBody>
      </p:sp>
      <p:sp>
        <p:nvSpPr>
          <p:cNvPr id="4" name="Slide Number Placeholder 3"/>
          <p:cNvSpPr>
            <a:spLocks noGrp="1"/>
          </p:cNvSpPr>
          <p:nvPr>
            <p:ph type="sldNum" sz="quarter" idx="5"/>
          </p:nvPr>
        </p:nvSpPr>
        <p:spPr/>
        <p:txBody>
          <a:bodyPr/>
          <a:lstStyle/>
          <a:p>
            <a:fld id="{D3F28A1F-3E69-47E5-AE93-E7F2155A242D}" type="slidenum">
              <a:rPr lang="en-US" smtClean="0"/>
              <a:pPr/>
              <a:t>19</a:t>
            </a:fld>
            <a:endParaRPr lang="en-US"/>
          </a:p>
        </p:txBody>
      </p:sp>
      <p:sp>
        <p:nvSpPr>
          <p:cNvPr id="7" name="Slide Image Placeholder 6">
            <a:extLst>
              <a:ext uri="{FF2B5EF4-FFF2-40B4-BE49-F238E27FC236}">
                <a16:creationId xmlns:a16="http://schemas.microsoft.com/office/drawing/2014/main" id="{94074D6B-D75B-4D10-B618-DFD3DC902C9C}"/>
              </a:ext>
            </a:extLst>
          </p:cNvPr>
          <p:cNvSpPr>
            <a:spLocks noGrp="1" noRot="1" noChangeAspect="1"/>
          </p:cNvSpPr>
          <p:nvPr>
            <p:ph type="sldImg"/>
          </p:nvPr>
        </p:nvSpPr>
        <p:spPr>
          <a:xfrm>
            <a:off x="344488" y="825500"/>
            <a:ext cx="3983037" cy="2239963"/>
          </a:xfrm>
        </p:spPr>
      </p:sp>
      <p:sp>
        <p:nvSpPr>
          <p:cNvPr id="2" name="Footer Placeholder 1">
            <a:extLst>
              <a:ext uri="{FF2B5EF4-FFF2-40B4-BE49-F238E27FC236}">
                <a16:creationId xmlns:a16="http://schemas.microsoft.com/office/drawing/2014/main" id="{FE52F9C7-8FD4-41C3-D8C4-85DD871A380A}"/>
              </a:ext>
            </a:extLst>
          </p:cNvPr>
          <p:cNvSpPr>
            <a:spLocks noGrp="1"/>
          </p:cNvSpPr>
          <p:nvPr>
            <p:ph type="ftr" sz="quarter" idx="4"/>
          </p:nvPr>
        </p:nvSpPr>
        <p:spPr>
          <a:xfrm>
            <a:off x="343757" y="8580236"/>
            <a:ext cx="2811954" cy="350634"/>
          </a:xfrm>
          <a:prstGeom prst="rect">
            <a:avLst/>
          </a:prstGeom>
        </p:spPr>
        <p:txBody>
          <a:bodyPr vert="horz" lIns="0" tIns="0" rIns="0" bIns="0" rtlCol="0" anchor="b" anchorCtr="0"/>
          <a:lstStyle>
            <a:lvl1pPr algn="l">
              <a:defRPr sz="800">
                <a:latin typeface="AvenirNext LT Com Regular" panose="020B0503020202020204" pitchFamily="34" charset="0"/>
              </a:defRPr>
            </a:lvl1pPr>
          </a:lstStyle>
          <a:p>
            <a:r>
              <a:rPr lang="en-US" dirty="0"/>
              <a:t>© 2025 Capital Group. All rights reserved.</a:t>
            </a:r>
          </a:p>
        </p:txBody>
      </p:sp>
    </p:spTree>
    <p:extLst>
      <p:ext uri="{BB962C8B-B14F-4D97-AF65-F5344CB8AC3E}">
        <p14:creationId xmlns:p14="http://schemas.microsoft.com/office/powerpoint/2010/main" val="2671155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Isn’t it amazing how some aspects of day-to-day life are obvious one minute, barely palpable the next, but never actually disappearing? Take the wind for example …</a:t>
            </a:r>
          </a:p>
          <a:p>
            <a:pPr marL="0" indent="0">
              <a:buNone/>
            </a:pPr>
            <a:r>
              <a:rPr lang="en-US" b="1">
                <a:latin typeface="AvenirNext LT Com Regular" panose="020B0503020202020204" pitchFamily="34" charset="0"/>
              </a:rPr>
              <a:t>[CLICK]</a:t>
            </a:r>
          </a:p>
        </p:txBody>
      </p:sp>
      <p:sp>
        <p:nvSpPr>
          <p:cNvPr id="4" name="Slide Number Placeholder 3"/>
          <p:cNvSpPr>
            <a:spLocks noGrp="1"/>
          </p:cNvSpPr>
          <p:nvPr>
            <p:ph type="sldNum" sz="quarter" idx="5"/>
          </p:nvPr>
        </p:nvSpPr>
        <p:spPr/>
        <p:txBody>
          <a:bodyPr/>
          <a:lstStyle/>
          <a:p>
            <a:fld id="{D3F28A1F-3E69-47E5-AE93-E7F2155A242D}" type="slidenum">
              <a:rPr lang="en-US" smtClean="0"/>
              <a:pPr/>
              <a:t>2</a:t>
            </a:fld>
            <a:endParaRPr lang="en-US"/>
          </a:p>
        </p:txBody>
      </p:sp>
      <p:sp>
        <p:nvSpPr>
          <p:cNvPr id="7" name="Slide Image Placeholder 6">
            <a:extLst>
              <a:ext uri="{FF2B5EF4-FFF2-40B4-BE49-F238E27FC236}">
                <a16:creationId xmlns:a16="http://schemas.microsoft.com/office/drawing/2014/main" id="{9EB8106E-A78A-47EB-BB5B-63F2F19F9565}"/>
              </a:ext>
            </a:extLst>
          </p:cNvPr>
          <p:cNvSpPr>
            <a:spLocks noGrp="1" noRot="1" noChangeAspect="1"/>
          </p:cNvSpPr>
          <p:nvPr>
            <p:ph type="sldImg"/>
          </p:nvPr>
        </p:nvSpPr>
        <p:spPr>
          <a:xfrm>
            <a:off x="344488" y="825500"/>
            <a:ext cx="3983037" cy="2239963"/>
          </a:xfrm>
        </p:spPr>
      </p:sp>
      <p:sp>
        <p:nvSpPr>
          <p:cNvPr id="2" name="Footer Placeholder 1">
            <a:extLst>
              <a:ext uri="{FF2B5EF4-FFF2-40B4-BE49-F238E27FC236}">
                <a16:creationId xmlns:a16="http://schemas.microsoft.com/office/drawing/2014/main" id="{BFE16076-2DE5-DC46-B901-854EFEFC707A}"/>
              </a:ext>
            </a:extLst>
          </p:cNvPr>
          <p:cNvSpPr>
            <a:spLocks noGrp="1"/>
          </p:cNvSpPr>
          <p:nvPr>
            <p:ph type="ftr" sz="quarter" idx="4"/>
          </p:nvPr>
        </p:nvSpPr>
        <p:spPr>
          <a:xfrm>
            <a:off x="343757" y="8580236"/>
            <a:ext cx="2811954" cy="350634"/>
          </a:xfrm>
          <a:prstGeom prst="rect">
            <a:avLst/>
          </a:prstGeom>
        </p:spPr>
        <p:txBody>
          <a:bodyPr vert="horz" lIns="0" tIns="0" rIns="0" bIns="0" rtlCol="0" anchor="b" anchorCtr="0"/>
          <a:lstStyle>
            <a:lvl1pPr algn="l">
              <a:defRPr sz="800">
                <a:latin typeface="AvenirNext LT Com Regular" panose="020B0503020202020204" pitchFamily="34" charset="0"/>
              </a:defRPr>
            </a:lvl1pPr>
          </a:lstStyle>
          <a:p>
            <a:r>
              <a:rPr lang="en-US" dirty="0"/>
              <a:t>© 2025 Capital Group. All rights reserved.</a:t>
            </a:r>
          </a:p>
        </p:txBody>
      </p:sp>
    </p:spTree>
    <p:extLst>
      <p:ext uri="{BB962C8B-B14F-4D97-AF65-F5344CB8AC3E}">
        <p14:creationId xmlns:p14="http://schemas.microsoft.com/office/powerpoint/2010/main" val="22022842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Because many people don’t have the training/experience or time to learn which stocks and which bonds are good investments for their needs, they may rely on mutual funds, or their cousins, exchange-traded funds (ETFs). </a:t>
            </a:r>
          </a:p>
          <a:p>
            <a:r>
              <a:rPr lang="en-US"/>
              <a:t>These funds may invest in </a:t>
            </a:r>
            <a:r>
              <a:rPr lang="en-IN"/>
              <a:t>multiple </a:t>
            </a:r>
            <a:r>
              <a:rPr lang="en-US"/>
              <a:t>different assets and then turn around and sell shares in the fund itself to investors, so each share represents </a:t>
            </a:r>
            <a:r>
              <a:rPr lang="en-IN"/>
              <a:t>many </a:t>
            </a:r>
            <a:r>
              <a:rPr lang="en-US"/>
              <a:t>different investments in </a:t>
            </a:r>
            <a:r>
              <a:rPr lang="en-IN"/>
              <a:t>many </a:t>
            </a:r>
            <a:r>
              <a:rPr lang="en-US"/>
              <a:t>different things — often selected by a team of financial professionals.</a:t>
            </a:r>
          </a:p>
          <a:p>
            <a:r>
              <a:rPr lang="en-US"/>
              <a:t>If you’re sitting there thinking, “Wow, I can see how important investing is, but I don’t know the first thing about how to do it,” these could be the right fit for you.</a:t>
            </a:r>
          </a:p>
          <a:p>
            <a:r>
              <a:rPr lang="en-US"/>
              <a:t>And, of course, if you follow the news at all, you’re probably aware that there’s a final category that we might label “other.” Cryptocurrency, options, derivatives, real estate, commodities, fine art, fancy wine, comic books, NFTs (non-fungible tokens), </a:t>
            </a:r>
            <a:r>
              <a:rPr lang="en-IN"/>
              <a:t>Pokémon</a:t>
            </a:r>
            <a:r>
              <a:rPr lang="en-US"/>
              <a:t> cards, etc.</a:t>
            </a:r>
          </a:p>
          <a:p>
            <a:r>
              <a:rPr lang="en-US"/>
              <a:t>However, there’s a reason why they don’t have their own slide: very, very few people ever manage to have consistent success with those. Of course, there’s no guarantee that any investment will make money or even just avoid losses, but the “other” alternatives may have higher risks and require more sophisticated investment </a:t>
            </a:r>
            <a:r>
              <a:rPr lang="en-IN"/>
              <a:t>research</a:t>
            </a:r>
            <a:r>
              <a:rPr lang="en-US"/>
              <a:t>.</a:t>
            </a:r>
          </a:p>
          <a:p>
            <a:r>
              <a:rPr lang="en-US"/>
              <a:t>They might make interesting hobbies, might even turn a profit for a lucky few, but relying on “other” for your financial freedom may not work out the way you hope.</a:t>
            </a:r>
          </a:p>
          <a:p>
            <a:pPr marL="0" indent="0">
              <a:buNone/>
            </a:pPr>
            <a:r>
              <a:rPr lang="en-US" b="1">
                <a:latin typeface="AvenirNext LT Com Regular" panose="020B0503020202020204" pitchFamily="34" charset="0"/>
              </a:rPr>
              <a:t>[CLICK]</a:t>
            </a:r>
          </a:p>
          <a:p>
            <a:endParaRPr lang="en-US"/>
          </a:p>
        </p:txBody>
      </p:sp>
      <p:sp>
        <p:nvSpPr>
          <p:cNvPr id="4" name="Slide Number Placeholder 3"/>
          <p:cNvSpPr>
            <a:spLocks noGrp="1"/>
          </p:cNvSpPr>
          <p:nvPr>
            <p:ph type="sldNum" sz="quarter" idx="5"/>
          </p:nvPr>
        </p:nvSpPr>
        <p:spPr/>
        <p:txBody>
          <a:bodyPr/>
          <a:lstStyle/>
          <a:p>
            <a:fld id="{D3F28A1F-3E69-47E5-AE93-E7F2155A242D}" type="slidenum">
              <a:rPr lang="en-US" smtClean="0"/>
              <a:pPr/>
              <a:t>20</a:t>
            </a:fld>
            <a:endParaRPr lang="en-US"/>
          </a:p>
        </p:txBody>
      </p:sp>
      <p:sp>
        <p:nvSpPr>
          <p:cNvPr id="7" name="Slide Image Placeholder 6">
            <a:extLst>
              <a:ext uri="{FF2B5EF4-FFF2-40B4-BE49-F238E27FC236}">
                <a16:creationId xmlns:a16="http://schemas.microsoft.com/office/drawing/2014/main" id="{88A72F25-4FB0-4A6F-93EB-EB4B49EB3A22}"/>
              </a:ext>
            </a:extLst>
          </p:cNvPr>
          <p:cNvSpPr>
            <a:spLocks noGrp="1" noRot="1" noChangeAspect="1"/>
          </p:cNvSpPr>
          <p:nvPr>
            <p:ph type="sldImg"/>
          </p:nvPr>
        </p:nvSpPr>
        <p:spPr>
          <a:xfrm>
            <a:off x="344488" y="825500"/>
            <a:ext cx="3983037" cy="2239963"/>
          </a:xfrm>
        </p:spPr>
      </p:sp>
      <p:sp>
        <p:nvSpPr>
          <p:cNvPr id="2" name="Footer Placeholder 1">
            <a:extLst>
              <a:ext uri="{FF2B5EF4-FFF2-40B4-BE49-F238E27FC236}">
                <a16:creationId xmlns:a16="http://schemas.microsoft.com/office/drawing/2014/main" id="{A0478B22-C4DD-C651-12D0-C094B4EE0151}"/>
              </a:ext>
            </a:extLst>
          </p:cNvPr>
          <p:cNvSpPr>
            <a:spLocks noGrp="1"/>
          </p:cNvSpPr>
          <p:nvPr>
            <p:ph type="ftr" sz="quarter" idx="4"/>
          </p:nvPr>
        </p:nvSpPr>
        <p:spPr>
          <a:xfrm>
            <a:off x="343757" y="8580236"/>
            <a:ext cx="2811954" cy="350634"/>
          </a:xfrm>
          <a:prstGeom prst="rect">
            <a:avLst/>
          </a:prstGeom>
        </p:spPr>
        <p:txBody>
          <a:bodyPr vert="horz" lIns="0" tIns="0" rIns="0" bIns="0" rtlCol="0" anchor="b" anchorCtr="0"/>
          <a:lstStyle>
            <a:lvl1pPr algn="l">
              <a:defRPr sz="800">
                <a:latin typeface="AvenirNext LT Com Regular" panose="020B0503020202020204" pitchFamily="34" charset="0"/>
              </a:defRPr>
            </a:lvl1pPr>
          </a:lstStyle>
          <a:p>
            <a:r>
              <a:rPr lang="en-US" dirty="0"/>
              <a:t>© 2025 Capital Group. All rights reserved.</a:t>
            </a:r>
          </a:p>
        </p:txBody>
      </p:sp>
    </p:spTree>
    <p:extLst>
      <p:ext uri="{BB962C8B-B14F-4D97-AF65-F5344CB8AC3E}">
        <p14:creationId xmlns:p14="http://schemas.microsoft.com/office/powerpoint/2010/main" val="26886124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So, not unlike a farmer, you need to plan your harvest date. This would be your time horizon for when you think you might need to start spending your savings. Traditionally, that’s the retirement age of 65, but if you have something different in mind, you’ll want a target date that’s more specific to you and your needs.</a:t>
            </a:r>
          </a:p>
          <a:p>
            <a:r>
              <a:rPr lang="en-US"/>
              <a:t>One of the major </a:t>
            </a:r>
            <a:r>
              <a:rPr lang="en-IN"/>
              <a:t>factors</a:t>
            </a:r>
            <a:r>
              <a:rPr lang="en-US"/>
              <a:t> impacted by this question is how much risk you’re willing </a:t>
            </a:r>
            <a:r>
              <a:rPr lang="en-IN"/>
              <a:t>to </a:t>
            </a:r>
            <a:r>
              <a:rPr lang="en-US"/>
              <a:t>take. In investing, risk and reward often go hand in hand. Over the long term, you might be ready to take on more risk because you have the time to ride out the ups and downs. But as you get closer to when you’re going to start using that money, it’s usually more important to reduce risk even if it means lower returns. Think of it like taking down the windmills from the areas that have experienced the stronger winds to avoid having to make potential repairs.</a:t>
            </a:r>
          </a:p>
          <a:p>
            <a:pPr lvl="0"/>
            <a:r>
              <a:rPr lang="en-US"/>
              <a:t>So, as we think about our financial independence, let’s consider that timeline and just how long it may be …</a:t>
            </a:r>
          </a:p>
          <a:p>
            <a:pPr marL="0" lvl="0" indent="0">
              <a:buNone/>
            </a:pPr>
            <a:r>
              <a:rPr lang="en-US" b="1">
                <a:latin typeface="AvenirNext LT Com Regular" panose="020B0503020202020204" pitchFamily="34" charset="0"/>
              </a:rPr>
              <a:t>[CLICK]</a:t>
            </a:r>
          </a:p>
        </p:txBody>
      </p:sp>
      <p:sp>
        <p:nvSpPr>
          <p:cNvPr id="4" name="Slide Number Placeholder 3"/>
          <p:cNvSpPr>
            <a:spLocks noGrp="1"/>
          </p:cNvSpPr>
          <p:nvPr>
            <p:ph type="sldNum" sz="quarter" idx="5"/>
          </p:nvPr>
        </p:nvSpPr>
        <p:spPr/>
        <p:txBody>
          <a:bodyPr/>
          <a:lstStyle/>
          <a:p>
            <a:fld id="{D3F28A1F-3E69-47E5-AE93-E7F2155A242D}" type="slidenum">
              <a:rPr lang="en-US" smtClean="0"/>
              <a:pPr/>
              <a:t>21</a:t>
            </a:fld>
            <a:endParaRPr lang="en-US"/>
          </a:p>
        </p:txBody>
      </p:sp>
      <p:sp>
        <p:nvSpPr>
          <p:cNvPr id="7" name="Slide Image Placeholder 6">
            <a:extLst>
              <a:ext uri="{FF2B5EF4-FFF2-40B4-BE49-F238E27FC236}">
                <a16:creationId xmlns:a16="http://schemas.microsoft.com/office/drawing/2014/main" id="{4F439721-E920-449A-ABBA-C2472A4A4288}"/>
              </a:ext>
            </a:extLst>
          </p:cNvPr>
          <p:cNvSpPr>
            <a:spLocks noGrp="1" noRot="1" noChangeAspect="1"/>
          </p:cNvSpPr>
          <p:nvPr>
            <p:ph type="sldImg"/>
          </p:nvPr>
        </p:nvSpPr>
        <p:spPr>
          <a:xfrm>
            <a:off x="344488" y="825500"/>
            <a:ext cx="3983037" cy="2239963"/>
          </a:xfrm>
        </p:spPr>
      </p:sp>
      <p:sp>
        <p:nvSpPr>
          <p:cNvPr id="2" name="Footer Placeholder 1">
            <a:extLst>
              <a:ext uri="{FF2B5EF4-FFF2-40B4-BE49-F238E27FC236}">
                <a16:creationId xmlns:a16="http://schemas.microsoft.com/office/drawing/2014/main" id="{85F1CFD8-9629-846B-1892-2AB0C7F4A6E0}"/>
              </a:ext>
            </a:extLst>
          </p:cNvPr>
          <p:cNvSpPr>
            <a:spLocks noGrp="1"/>
          </p:cNvSpPr>
          <p:nvPr>
            <p:ph type="ftr" sz="quarter" idx="4"/>
          </p:nvPr>
        </p:nvSpPr>
        <p:spPr>
          <a:xfrm>
            <a:off x="343757" y="8580236"/>
            <a:ext cx="2811954" cy="350634"/>
          </a:xfrm>
          <a:prstGeom prst="rect">
            <a:avLst/>
          </a:prstGeom>
        </p:spPr>
        <p:txBody>
          <a:bodyPr vert="horz" lIns="0" tIns="0" rIns="0" bIns="0" rtlCol="0" anchor="b" anchorCtr="0"/>
          <a:lstStyle>
            <a:lvl1pPr algn="l">
              <a:defRPr sz="800">
                <a:latin typeface="AvenirNext LT Com Regular" panose="020B0503020202020204" pitchFamily="34" charset="0"/>
              </a:defRPr>
            </a:lvl1pPr>
          </a:lstStyle>
          <a:p>
            <a:r>
              <a:rPr lang="en-US" dirty="0"/>
              <a:t>© 2025 Capital Group. All rights reserved.</a:t>
            </a:r>
          </a:p>
        </p:txBody>
      </p:sp>
    </p:spTree>
    <p:extLst>
      <p:ext uri="{BB962C8B-B14F-4D97-AF65-F5344CB8AC3E}">
        <p14:creationId xmlns:p14="http://schemas.microsoft.com/office/powerpoint/2010/main" val="29471983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Congratulations, you have a chance of living for a longer time than the people born in the decades before you. At least, that’s what rising life expectancy would suggest. </a:t>
            </a:r>
          </a:p>
          <a:p>
            <a:r>
              <a:rPr lang="en-US"/>
              <a:t>More and more, the amount of money you’ll need to retire is probably increasing. But more importantly, the amount of time that you will have to live your best life if and when you achieve financial freedom is also likely to be longer.</a:t>
            </a:r>
          </a:p>
          <a:p>
            <a:pPr marL="0" indent="0">
              <a:buNone/>
            </a:pPr>
            <a:r>
              <a:rPr lang="en-US" b="1">
                <a:latin typeface="AvenirNext LT Com Regular" panose="020B0503020202020204" pitchFamily="34" charset="0"/>
              </a:rPr>
              <a:t>[CLICK]</a:t>
            </a:r>
          </a:p>
          <a:p>
            <a:endParaRPr lang="en-US"/>
          </a:p>
        </p:txBody>
      </p:sp>
      <p:sp>
        <p:nvSpPr>
          <p:cNvPr id="4" name="Slide Number Placeholder 3"/>
          <p:cNvSpPr>
            <a:spLocks noGrp="1"/>
          </p:cNvSpPr>
          <p:nvPr>
            <p:ph type="sldNum" sz="quarter" idx="5"/>
          </p:nvPr>
        </p:nvSpPr>
        <p:spPr/>
        <p:txBody>
          <a:bodyPr/>
          <a:lstStyle/>
          <a:p>
            <a:fld id="{D3F28A1F-3E69-47E5-AE93-E7F2155A242D}" type="slidenum">
              <a:rPr lang="en-US" smtClean="0"/>
              <a:pPr/>
              <a:t>22</a:t>
            </a:fld>
            <a:endParaRPr lang="en-US"/>
          </a:p>
        </p:txBody>
      </p:sp>
      <p:sp>
        <p:nvSpPr>
          <p:cNvPr id="7" name="Slide Image Placeholder 6">
            <a:extLst>
              <a:ext uri="{FF2B5EF4-FFF2-40B4-BE49-F238E27FC236}">
                <a16:creationId xmlns:a16="http://schemas.microsoft.com/office/drawing/2014/main" id="{40D2B408-9FCA-4B66-A3D3-E0B3AAFC49E3}"/>
              </a:ext>
            </a:extLst>
          </p:cNvPr>
          <p:cNvSpPr>
            <a:spLocks noGrp="1" noRot="1" noChangeAspect="1"/>
          </p:cNvSpPr>
          <p:nvPr>
            <p:ph type="sldImg"/>
          </p:nvPr>
        </p:nvSpPr>
        <p:spPr>
          <a:xfrm>
            <a:off x="344488" y="825500"/>
            <a:ext cx="3983037" cy="2239963"/>
          </a:xfrm>
        </p:spPr>
      </p:sp>
      <p:sp>
        <p:nvSpPr>
          <p:cNvPr id="2" name="Footer Placeholder 1">
            <a:extLst>
              <a:ext uri="{FF2B5EF4-FFF2-40B4-BE49-F238E27FC236}">
                <a16:creationId xmlns:a16="http://schemas.microsoft.com/office/drawing/2014/main" id="{B9230222-306C-EECC-65EA-FAEED18D4193}"/>
              </a:ext>
            </a:extLst>
          </p:cNvPr>
          <p:cNvSpPr>
            <a:spLocks noGrp="1"/>
          </p:cNvSpPr>
          <p:nvPr>
            <p:ph type="ftr" sz="quarter" idx="4"/>
          </p:nvPr>
        </p:nvSpPr>
        <p:spPr>
          <a:xfrm>
            <a:off x="343757" y="8580236"/>
            <a:ext cx="2811954" cy="350634"/>
          </a:xfrm>
          <a:prstGeom prst="rect">
            <a:avLst/>
          </a:prstGeom>
        </p:spPr>
        <p:txBody>
          <a:bodyPr vert="horz" lIns="0" tIns="0" rIns="0" bIns="0" rtlCol="0" anchor="b" anchorCtr="0"/>
          <a:lstStyle>
            <a:lvl1pPr algn="l">
              <a:defRPr sz="800">
                <a:latin typeface="AvenirNext LT Com Regular" panose="020B0503020202020204" pitchFamily="34" charset="0"/>
              </a:defRPr>
            </a:lvl1pPr>
          </a:lstStyle>
          <a:p>
            <a:r>
              <a:rPr lang="en-US" dirty="0"/>
              <a:t>© 2025 Capital Group. All rights reserved.</a:t>
            </a:r>
          </a:p>
        </p:txBody>
      </p:sp>
    </p:spTree>
    <p:extLst>
      <p:ext uri="{BB962C8B-B14F-4D97-AF65-F5344CB8AC3E}">
        <p14:creationId xmlns:p14="http://schemas.microsoft.com/office/powerpoint/2010/main" val="221475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Okay, so reality check: You are probably not going to get rich quick.</a:t>
            </a:r>
          </a:p>
          <a:p>
            <a:pPr marL="0" indent="0">
              <a:buNone/>
            </a:pPr>
            <a:r>
              <a:rPr lang="en-US" b="1">
                <a:latin typeface="AvenirNext LT Com Regular" panose="020B0503020202020204" pitchFamily="34" charset="0"/>
              </a:rPr>
              <a:t>[CLICK]</a:t>
            </a:r>
          </a:p>
          <a:p>
            <a:endParaRPr lang="en-US"/>
          </a:p>
        </p:txBody>
      </p:sp>
      <p:sp>
        <p:nvSpPr>
          <p:cNvPr id="4" name="Slide Number Placeholder 3"/>
          <p:cNvSpPr>
            <a:spLocks noGrp="1"/>
          </p:cNvSpPr>
          <p:nvPr>
            <p:ph type="sldNum" sz="quarter" idx="5"/>
          </p:nvPr>
        </p:nvSpPr>
        <p:spPr/>
        <p:txBody>
          <a:bodyPr/>
          <a:lstStyle/>
          <a:p>
            <a:fld id="{D3F28A1F-3E69-47E5-AE93-E7F2155A242D}" type="slidenum">
              <a:rPr lang="en-US" smtClean="0"/>
              <a:pPr/>
              <a:t>23</a:t>
            </a:fld>
            <a:endParaRPr lang="en-US"/>
          </a:p>
        </p:txBody>
      </p:sp>
      <p:sp>
        <p:nvSpPr>
          <p:cNvPr id="7" name="Slide Image Placeholder 6">
            <a:extLst>
              <a:ext uri="{FF2B5EF4-FFF2-40B4-BE49-F238E27FC236}">
                <a16:creationId xmlns:a16="http://schemas.microsoft.com/office/drawing/2014/main" id="{32A22F7A-DB28-48DC-AD51-BBF79E712531}"/>
              </a:ext>
            </a:extLst>
          </p:cNvPr>
          <p:cNvSpPr>
            <a:spLocks noGrp="1" noRot="1" noChangeAspect="1"/>
          </p:cNvSpPr>
          <p:nvPr>
            <p:ph type="sldImg"/>
          </p:nvPr>
        </p:nvSpPr>
        <p:spPr>
          <a:xfrm>
            <a:off x="344488" y="825500"/>
            <a:ext cx="3983037" cy="2239963"/>
          </a:xfrm>
        </p:spPr>
      </p:sp>
      <p:sp>
        <p:nvSpPr>
          <p:cNvPr id="2" name="Footer Placeholder 1">
            <a:extLst>
              <a:ext uri="{FF2B5EF4-FFF2-40B4-BE49-F238E27FC236}">
                <a16:creationId xmlns:a16="http://schemas.microsoft.com/office/drawing/2014/main" id="{4D4C44F1-3396-9AC7-769C-1989977AFAE2}"/>
              </a:ext>
            </a:extLst>
          </p:cNvPr>
          <p:cNvSpPr>
            <a:spLocks noGrp="1"/>
          </p:cNvSpPr>
          <p:nvPr>
            <p:ph type="ftr" sz="quarter" idx="4"/>
          </p:nvPr>
        </p:nvSpPr>
        <p:spPr>
          <a:xfrm>
            <a:off x="343757" y="8580236"/>
            <a:ext cx="2811954" cy="350634"/>
          </a:xfrm>
          <a:prstGeom prst="rect">
            <a:avLst/>
          </a:prstGeom>
        </p:spPr>
        <p:txBody>
          <a:bodyPr vert="horz" lIns="0" tIns="0" rIns="0" bIns="0" rtlCol="0" anchor="b" anchorCtr="0"/>
          <a:lstStyle>
            <a:lvl1pPr algn="l">
              <a:defRPr sz="800">
                <a:latin typeface="AvenirNext LT Com Regular" panose="020B0503020202020204" pitchFamily="34" charset="0"/>
              </a:defRPr>
            </a:lvl1pPr>
          </a:lstStyle>
          <a:p>
            <a:r>
              <a:rPr lang="en-US" dirty="0"/>
              <a:t>© 2025 Capital Group. All rights reserved.</a:t>
            </a:r>
          </a:p>
        </p:txBody>
      </p:sp>
    </p:spTree>
    <p:extLst>
      <p:ext uri="{BB962C8B-B14F-4D97-AF65-F5344CB8AC3E}">
        <p14:creationId xmlns:p14="http://schemas.microsoft.com/office/powerpoint/2010/main" val="21470940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That’s right. Let’s start crushing those dreams. Sure, it’s great to aspire to something big, but you are likely not going to win the lottery or sign a multimillion-dollar pro sports contract, and you probably do not have any eccentric great aunts on the verge of leaving their sole living relative their entire estate. </a:t>
            </a:r>
          </a:p>
          <a:p>
            <a:r>
              <a:rPr lang="en-US"/>
              <a:t>And for the exceptionally rare few who do have that one-in-a-million wealth-creation event, the end results are often not great. </a:t>
            </a:r>
          </a:p>
          <a:p>
            <a:r>
              <a:rPr lang="en-US"/>
              <a:t>Even if you do get rich quick, your chances of staying rich long are likely pretty limited unless you understand the basics of investing. Without those windmills, the money only flows out, and you could easily end up without all that money, maybe even less than what you started with.</a:t>
            </a:r>
          </a:p>
          <a:p>
            <a:r>
              <a:rPr lang="en-US"/>
              <a:t>So, if we’re probably not going to hit paydirt, how do we do it? Not overnight but over time …</a:t>
            </a:r>
          </a:p>
          <a:p>
            <a:pPr marL="0" indent="0">
              <a:buNone/>
            </a:pPr>
            <a:r>
              <a:rPr lang="en-US" b="1">
                <a:latin typeface="AvenirNext LT Com Regular" panose="020B0503020202020204" pitchFamily="34" charset="0"/>
              </a:rPr>
              <a:t>[CLICK]</a:t>
            </a:r>
          </a:p>
          <a:p>
            <a:pPr marL="0" indent="0">
              <a:buNone/>
            </a:pPr>
            <a:endParaRPr lang="en-US"/>
          </a:p>
        </p:txBody>
      </p:sp>
      <p:sp>
        <p:nvSpPr>
          <p:cNvPr id="4" name="Slide Number Placeholder 3"/>
          <p:cNvSpPr>
            <a:spLocks noGrp="1"/>
          </p:cNvSpPr>
          <p:nvPr>
            <p:ph type="sldNum" sz="quarter" idx="5"/>
          </p:nvPr>
        </p:nvSpPr>
        <p:spPr/>
        <p:txBody>
          <a:bodyPr/>
          <a:lstStyle/>
          <a:p>
            <a:fld id="{D3F28A1F-3E69-47E5-AE93-E7F2155A242D}" type="slidenum">
              <a:rPr lang="en-US" smtClean="0"/>
              <a:pPr/>
              <a:t>24</a:t>
            </a:fld>
            <a:endParaRPr lang="en-US"/>
          </a:p>
        </p:txBody>
      </p:sp>
      <p:sp>
        <p:nvSpPr>
          <p:cNvPr id="7" name="Slide Image Placeholder 6">
            <a:extLst>
              <a:ext uri="{FF2B5EF4-FFF2-40B4-BE49-F238E27FC236}">
                <a16:creationId xmlns:a16="http://schemas.microsoft.com/office/drawing/2014/main" id="{AEF4BEF9-1AA1-4D14-A920-A4D1E4120D08}"/>
              </a:ext>
            </a:extLst>
          </p:cNvPr>
          <p:cNvSpPr>
            <a:spLocks noGrp="1" noRot="1" noChangeAspect="1"/>
          </p:cNvSpPr>
          <p:nvPr>
            <p:ph type="sldImg"/>
          </p:nvPr>
        </p:nvSpPr>
        <p:spPr>
          <a:xfrm>
            <a:off x="344488" y="825500"/>
            <a:ext cx="3983037" cy="2239963"/>
          </a:xfrm>
        </p:spPr>
      </p:sp>
      <p:sp>
        <p:nvSpPr>
          <p:cNvPr id="2" name="Footer Placeholder 1">
            <a:extLst>
              <a:ext uri="{FF2B5EF4-FFF2-40B4-BE49-F238E27FC236}">
                <a16:creationId xmlns:a16="http://schemas.microsoft.com/office/drawing/2014/main" id="{E20C69B4-6F6A-FD6A-7AF9-8730CEA903FD}"/>
              </a:ext>
            </a:extLst>
          </p:cNvPr>
          <p:cNvSpPr>
            <a:spLocks noGrp="1"/>
          </p:cNvSpPr>
          <p:nvPr>
            <p:ph type="ftr" sz="quarter" idx="4"/>
          </p:nvPr>
        </p:nvSpPr>
        <p:spPr>
          <a:xfrm>
            <a:off x="343757" y="8580236"/>
            <a:ext cx="2811954" cy="350634"/>
          </a:xfrm>
          <a:prstGeom prst="rect">
            <a:avLst/>
          </a:prstGeom>
        </p:spPr>
        <p:txBody>
          <a:bodyPr vert="horz" lIns="0" tIns="0" rIns="0" bIns="0" rtlCol="0" anchor="b" anchorCtr="0"/>
          <a:lstStyle>
            <a:lvl1pPr algn="l">
              <a:defRPr sz="800">
                <a:latin typeface="AvenirNext LT Com Regular" panose="020B0503020202020204" pitchFamily="34" charset="0"/>
              </a:defRPr>
            </a:lvl1pPr>
          </a:lstStyle>
          <a:p>
            <a:r>
              <a:rPr lang="en-US" dirty="0"/>
              <a:t>© 2025 Capital Group. All rights reserved.</a:t>
            </a:r>
          </a:p>
        </p:txBody>
      </p:sp>
    </p:spTree>
    <p:extLst>
      <p:ext uri="{BB962C8B-B14F-4D97-AF65-F5344CB8AC3E}">
        <p14:creationId xmlns:p14="http://schemas.microsoft.com/office/powerpoint/2010/main" val="24660121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43755" y="3273018"/>
            <a:ext cx="6322887" cy="5464581"/>
          </a:xfrm>
        </p:spPr>
        <p:txBody>
          <a:bodyPr/>
          <a:lstStyle/>
          <a:p>
            <a:pPr>
              <a:spcAft>
                <a:spcPts val="500"/>
              </a:spcAft>
            </a:pPr>
            <a:r>
              <a:rPr lang="en-US"/>
              <a:t>If there’s one thing to understand about investing, it’s that time can be a great ally. The more time you can give those windmills to work, the better off </a:t>
            </a:r>
            <a:r>
              <a:rPr lang="en-IN"/>
              <a:t>you are likely to </a:t>
            </a:r>
            <a:r>
              <a:rPr lang="en-US"/>
              <a:t>be. If you're under 18, you can’t legally invest on your own yet, but you can still get started by having your parent/guardian open a custodial account on your behalf.</a:t>
            </a:r>
          </a:p>
          <a:p>
            <a:pPr>
              <a:spcAft>
                <a:spcPts val="500"/>
              </a:spcAft>
            </a:pPr>
            <a:r>
              <a:rPr lang="en-US"/>
              <a:t>So how do you do this? The first thing is to pay yourself first. If there’s one good habit you can develop, it’s setting aside a certain portion of your income for your investments, no matter how small it might seem. Depending on what’s going on in your life, determine if you can take 1%, 5% or 10% of your paycheck to put toward your windmills and try to stick to it or even increase it over time.</a:t>
            </a:r>
          </a:p>
          <a:p>
            <a:pPr>
              <a:spcAft>
                <a:spcPts val="500"/>
              </a:spcAft>
            </a:pPr>
            <a:r>
              <a:rPr lang="en-IN"/>
              <a:t>So where do you put this money? If you are over 18, there are a number of options, including some that may have tax benefits.</a:t>
            </a:r>
          </a:p>
          <a:p>
            <a:pPr>
              <a:spcAft>
                <a:spcPts val="500"/>
              </a:spcAft>
            </a:pPr>
            <a:r>
              <a:rPr lang="en-IN"/>
              <a:t>Right now, a 529 savings plan is probably something you or your parents have use for. These are accounts typically set up to save for college. Even if you aren’t 18 yet, someone who is can open a 529 in your name.</a:t>
            </a:r>
          </a:p>
          <a:p>
            <a:pPr>
              <a:spcAft>
                <a:spcPts val="500"/>
              </a:spcAft>
            </a:pPr>
            <a:r>
              <a:rPr lang="en-US"/>
              <a:t>For those who are 18, there are plenty of investing apps and online brokerages for you to begin your journey as an investor. But if you invest through these services and don't enlist the help of a financial professional, you should consider the substantial research that will be necessary to make informed decisions.</a:t>
            </a:r>
          </a:p>
          <a:p>
            <a:pPr>
              <a:spcAft>
                <a:spcPts val="500"/>
              </a:spcAft>
            </a:pPr>
            <a:r>
              <a:rPr lang="en-US"/>
              <a:t>There are also accounts set up specifically for retirement savings. Most people with taxable compensation can open a traditional or Roth individual retirement account (IRA).</a:t>
            </a:r>
          </a:p>
          <a:p>
            <a:pPr>
              <a:spcAft>
                <a:spcPts val="500"/>
              </a:spcAft>
            </a:pPr>
            <a:r>
              <a:rPr lang="en-US"/>
              <a:t>And, of course, many people use a retirement plan provided by their employer, usually a 401(k). These have the added benefit of usually allowing you to automatically deduct contributions from your paycheck, ensuring you’ll pay yourself every pay cycle.</a:t>
            </a:r>
          </a:p>
          <a:p>
            <a:pPr>
              <a:spcAft>
                <a:spcPts val="500"/>
              </a:spcAft>
            </a:pPr>
            <a:r>
              <a:rPr lang="en-US"/>
              <a:t>The most important thing is getting started: setting that personal paycheck and sticking to it.</a:t>
            </a:r>
          </a:p>
          <a:p>
            <a:pPr marL="0" indent="0">
              <a:spcAft>
                <a:spcPts val="500"/>
              </a:spcAft>
              <a:buNone/>
            </a:pPr>
            <a:r>
              <a:rPr lang="en-US" b="1">
                <a:latin typeface="AvenirNext LT Com Regular" panose="020B0503020202020204" pitchFamily="34" charset="0"/>
              </a:rPr>
              <a:t>[CLICK]</a:t>
            </a:r>
          </a:p>
        </p:txBody>
      </p:sp>
      <p:sp>
        <p:nvSpPr>
          <p:cNvPr id="4" name="Slide Number Placeholder 3"/>
          <p:cNvSpPr>
            <a:spLocks noGrp="1"/>
          </p:cNvSpPr>
          <p:nvPr>
            <p:ph type="sldNum" sz="quarter" idx="5"/>
          </p:nvPr>
        </p:nvSpPr>
        <p:spPr/>
        <p:txBody>
          <a:bodyPr/>
          <a:lstStyle/>
          <a:p>
            <a:fld id="{D3F28A1F-3E69-47E5-AE93-E7F2155A242D}" type="slidenum">
              <a:rPr lang="en-US" smtClean="0"/>
              <a:pPr/>
              <a:t>25</a:t>
            </a:fld>
            <a:endParaRPr lang="en-US"/>
          </a:p>
        </p:txBody>
      </p:sp>
      <p:sp>
        <p:nvSpPr>
          <p:cNvPr id="7" name="Slide Image Placeholder 6">
            <a:extLst>
              <a:ext uri="{FF2B5EF4-FFF2-40B4-BE49-F238E27FC236}">
                <a16:creationId xmlns:a16="http://schemas.microsoft.com/office/drawing/2014/main" id="{71F91990-5585-4F42-A19F-C9C65AD4DC2D}"/>
              </a:ext>
            </a:extLst>
          </p:cNvPr>
          <p:cNvSpPr>
            <a:spLocks noGrp="1" noRot="1" noChangeAspect="1"/>
          </p:cNvSpPr>
          <p:nvPr>
            <p:ph type="sldImg"/>
          </p:nvPr>
        </p:nvSpPr>
        <p:spPr>
          <a:xfrm>
            <a:off x="344488" y="825500"/>
            <a:ext cx="3983037" cy="2239963"/>
          </a:xfrm>
        </p:spPr>
      </p:sp>
      <p:sp>
        <p:nvSpPr>
          <p:cNvPr id="2" name="Footer Placeholder 1">
            <a:extLst>
              <a:ext uri="{FF2B5EF4-FFF2-40B4-BE49-F238E27FC236}">
                <a16:creationId xmlns:a16="http://schemas.microsoft.com/office/drawing/2014/main" id="{32389B72-A48D-6556-CD30-0B11AC93C868}"/>
              </a:ext>
            </a:extLst>
          </p:cNvPr>
          <p:cNvSpPr>
            <a:spLocks noGrp="1"/>
          </p:cNvSpPr>
          <p:nvPr>
            <p:ph type="ftr" sz="quarter" idx="4"/>
          </p:nvPr>
        </p:nvSpPr>
        <p:spPr>
          <a:xfrm>
            <a:off x="343757" y="8580236"/>
            <a:ext cx="2811954" cy="350634"/>
          </a:xfrm>
          <a:prstGeom prst="rect">
            <a:avLst/>
          </a:prstGeom>
        </p:spPr>
        <p:txBody>
          <a:bodyPr vert="horz" lIns="0" tIns="0" rIns="0" bIns="0" rtlCol="0" anchor="b" anchorCtr="0"/>
          <a:lstStyle>
            <a:lvl1pPr algn="l">
              <a:defRPr sz="800">
                <a:latin typeface="AvenirNext LT Com Regular" panose="020B0503020202020204" pitchFamily="34" charset="0"/>
              </a:defRPr>
            </a:lvl1pPr>
          </a:lstStyle>
          <a:p>
            <a:r>
              <a:rPr lang="en-US" dirty="0"/>
              <a:t>© 2025 Capital Group. All rights reserved.</a:t>
            </a:r>
          </a:p>
        </p:txBody>
      </p:sp>
    </p:spTree>
    <p:extLst>
      <p:ext uri="{BB962C8B-B14F-4D97-AF65-F5344CB8AC3E}">
        <p14:creationId xmlns:p14="http://schemas.microsoft.com/office/powerpoint/2010/main" val="21810958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When it comes to education, investing in yourself can pay dividends! </a:t>
            </a:r>
          </a:p>
          <a:p>
            <a:r>
              <a:rPr lang="en-US"/>
              <a:t>Getting a college education can be one of the best ways to boost your earning potential, but there are </a:t>
            </a:r>
            <a:r>
              <a:rPr lang="en-IN"/>
              <a:t>plenty of other ways you can</a:t>
            </a:r>
            <a:r>
              <a:rPr lang="en-US"/>
              <a:t> develop skills and talents that </a:t>
            </a:r>
            <a:r>
              <a:rPr lang="en-IN"/>
              <a:t>might</a:t>
            </a:r>
            <a:r>
              <a:rPr lang="en-US"/>
              <a:t> pay off over time.</a:t>
            </a:r>
          </a:p>
          <a:p>
            <a:pPr marL="0" indent="0">
              <a:buNone/>
            </a:pPr>
            <a:r>
              <a:rPr lang="en-US" b="1">
                <a:latin typeface="AvenirNext LT Com Regular" panose="020B0503020202020204" pitchFamily="34" charset="0"/>
              </a:rPr>
              <a:t>[CLICK]</a:t>
            </a:r>
          </a:p>
        </p:txBody>
      </p:sp>
      <p:sp>
        <p:nvSpPr>
          <p:cNvPr id="4" name="Slide Number Placeholder 3"/>
          <p:cNvSpPr>
            <a:spLocks noGrp="1"/>
          </p:cNvSpPr>
          <p:nvPr>
            <p:ph type="sldNum" sz="quarter" idx="5"/>
          </p:nvPr>
        </p:nvSpPr>
        <p:spPr/>
        <p:txBody>
          <a:bodyPr/>
          <a:lstStyle/>
          <a:p>
            <a:fld id="{D3F28A1F-3E69-47E5-AE93-E7F2155A242D}" type="slidenum">
              <a:rPr lang="en-US" smtClean="0"/>
              <a:pPr/>
              <a:t>26</a:t>
            </a:fld>
            <a:endParaRPr lang="en-US"/>
          </a:p>
        </p:txBody>
      </p:sp>
      <p:sp>
        <p:nvSpPr>
          <p:cNvPr id="7" name="Slide Image Placeholder 6">
            <a:extLst>
              <a:ext uri="{FF2B5EF4-FFF2-40B4-BE49-F238E27FC236}">
                <a16:creationId xmlns:a16="http://schemas.microsoft.com/office/drawing/2014/main" id="{E09AE439-A66D-48A2-B4C3-79FD30F4BD4A}"/>
              </a:ext>
            </a:extLst>
          </p:cNvPr>
          <p:cNvSpPr>
            <a:spLocks noGrp="1" noRot="1" noChangeAspect="1"/>
          </p:cNvSpPr>
          <p:nvPr>
            <p:ph type="sldImg"/>
          </p:nvPr>
        </p:nvSpPr>
        <p:spPr>
          <a:xfrm>
            <a:off x="344488" y="825500"/>
            <a:ext cx="3983037" cy="2239963"/>
          </a:xfrm>
        </p:spPr>
      </p:sp>
      <p:sp>
        <p:nvSpPr>
          <p:cNvPr id="2" name="Footer Placeholder 1">
            <a:extLst>
              <a:ext uri="{FF2B5EF4-FFF2-40B4-BE49-F238E27FC236}">
                <a16:creationId xmlns:a16="http://schemas.microsoft.com/office/drawing/2014/main" id="{C3A29F10-3C70-E9E9-6C60-CB2D00353869}"/>
              </a:ext>
            </a:extLst>
          </p:cNvPr>
          <p:cNvSpPr>
            <a:spLocks noGrp="1"/>
          </p:cNvSpPr>
          <p:nvPr>
            <p:ph type="ftr" sz="quarter" idx="4"/>
          </p:nvPr>
        </p:nvSpPr>
        <p:spPr>
          <a:xfrm>
            <a:off x="343757" y="8580236"/>
            <a:ext cx="2811954" cy="350634"/>
          </a:xfrm>
          <a:prstGeom prst="rect">
            <a:avLst/>
          </a:prstGeom>
        </p:spPr>
        <p:txBody>
          <a:bodyPr vert="horz" lIns="0" tIns="0" rIns="0" bIns="0" rtlCol="0" anchor="b" anchorCtr="0"/>
          <a:lstStyle>
            <a:lvl1pPr algn="l">
              <a:defRPr sz="800">
                <a:latin typeface="AvenirNext LT Com Regular" panose="020B0503020202020204" pitchFamily="34" charset="0"/>
              </a:defRPr>
            </a:lvl1pPr>
          </a:lstStyle>
          <a:p>
            <a:r>
              <a:rPr lang="en-US" dirty="0"/>
              <a:t>© 2025 Capital Group. All rights reserved.</a:t>
            </a:r>
          </a:p>
        </p:txBody>
      </p:sp>
    </p:spTree>
    <p:extLst>
      <p:ext uri="{BB962C8B-B14F-4D97-AF65-F5344CB8AC3E}">
        <p14:creationId xmlns:p14="http://schemas.microsoft.com/office/powerpoint/2010/main" val="25339278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And when it comes to education about investing, the resources you have at your disposal are mind-boggling when compared to past generations. </a:t>
            </a:r>
          </a:p>
          <a:p>
            <a:pPr marL="0" indent="0">
              <a:buNone/>
            </a:pPr>
            <a:r>
              <a:rPr lang="en-US" b="1">
                <a:latin typeface="AvenirNext LT Com Regular" panose="020B0503020202020204" pitchFamily="34" charset="0"/>
              </a:rPr>
              <a:t>[CLICK]</a:t>
            </a:r>
          </a:p>
          <a:p>
            <a:endParaRPr lang="en-US"/>
          </a:p>
        </p:txBody>
      </p:sp>
      <p:sp>
        <p:nvSpPr>
          <p:cNvPr id="4" name="Slide Number Placeholder 3"/>
          <p:cNvSpPr>
            <a:spLocks noGrp="1"/>
          </p:cNvSpPr>
          <p:nvPr>
            <p:ph type="sldNum" sz="quarter" idx="5"/>
          </p:nvPr>
        </p:nvSpPr>
        <p:spPr/>
        <p:txBody>
          <a:bodyPr/>
          <a:lstStyle/>
          <a:p>
            <a:fld id="{D3F28A1F-3E69-47E5-AE93-E7F2155A242D}" type="slidenum">
              <a:rPr lang="en-US" smtClean="0"/>
              <a:pPr/>
              <a:t>27</a:t>
            </a:fld>
            <a:endParaRPr lang="en-US"/>
          </a:p>
        </p:txBody>
      </p:sp>
      <p:sp>
        <p:nvSpPr>
          <p:cNvPr id="7" name="Slide Image Placeholder 6">
            <a:extLst>
              <a:ext uri="{FF2B5EF4-FFF2-40B4-BE49-F238E27FC236}">
                <a16:creationId xmlns:a16="http://schemas.microsoft.com/office/drawing/2014/main" id="{D2EA221F-E82C-43F2-85D8-FA450724EEF4}"/>
              </a:ext>
            </a:extLst>
          </p:cNvPr>
          <p:cNvSpPr>
            <a:spLocks noGrp="1" noRot="1" noChangeAspect="1"/>
          </p:cNvSpPr>
          <p:nvPr>
            <p:ph type="sldImg"/>
          </p:nvPr>
        </p:nvSpPr>
        <p:spPr>
          <a:xfrm>
            <a:off x="344488" y="825500"/>
            <a:ext cx="3983037" cy="2239963"/>
          </a:xfrm>
        </p:spPr>
      </p:sp>
      <p:sp>
        <p:nvSpPr>
          <p:cNvPr id="2" name="Footer Placeholder 1">
            <a:extLst>
              <a:ext uri="{FF2B5EF4-FFF2-40B4-BE49-F238E27FC236}">
                <a16:creationId xmlns:a16="http://schemas.microsoft.com/office/drawing/2014/main" id="{FA768433-8547-6C8C-914E-3010E9E19851}"/>
              </a:ext>
            </a:extLst>
          </p:cNvPr>
          <p:cNvSpPr>
            <a:spLocks noGrp="1"/>
          </p:cNvSpPr>
          <p:nvPr>
            <p:ph type="ftr" sz="quarter" idx="4"/>
          </p:nvPr>
        </p:nvSpPr>
        <p:spPr>
          <a:xfrm>
            <a:off x="343757" y="8580236"/>
            <a:ext cx="2811954" cy="350634"/>
          </a:xfrm>
          <a:prstGeom prst="rect">
            <a:avLst/>
          </a:prstGeom>
        </p:spPr>
        <p:txBody>
          <a:bodyPr vert="horz" lIns="0" tIns="0" rIns="0" bIns="0" rtlCol="0" anchor="b" anchorCtr="0"/>
          <a:lstStyle>
            <a:lvl1pPr algn="l">
              <a:defRPr sz="800">
                <a:latin typeface="AvenirNext LT Com Regular" panose="020B0503020202020204" pitchFamily="34" charset="0"/>
              </a:defRPr>
            </a:lvl1pPr>
          </a:lstStyle>
          <a:p>
            <a:r>
              <a:rPr lang="en-US" dirty="0"/>
              <a:t>© 2025 Capital Group. All rights reserved.</a:t>
            </a:r>
          </a:p>
        </p:txBody>
      </p:sp>
    </p:spTree>
    <p:extLst>
      <p:ext uri="{BB962C8B-B14F-4D97-AF65-F5344CB8AC3E}">
        <p14:creationId xmlns:p14="http://schemas.microsoft.com/office/powerpoint/2010/main" val="32545010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Of course, it may make sense for some investors to work with a financial professional. However, because not everyone can afford a service like this, many will turn to publicly available sources of information to inform their investing.</a:t>
            </a:r>
          </a:p>
          <a:p>
            <a:r>
              <a:rPr lang="en-US" dirty="0"/>
              <a:t>There are many great options online for learning about investing, and you shouldn’t hesitate to take advantage of them. You can now do research in minutes that used to take weeks, even months.</a:t>
            </a:r>
          </a:p>
          <a:p>
            <a:r>
              <a:rPr lang="en-US" dirty="0"/>
              <a:t>There are also plenty of options elsewhere in the media, including loads of great books, magazines and, yes, even newspapers dedicated to learning how to invest more confidently.</a:t>
            </a:r>
          </a:p>
          <a:p>
            <a:r>
              <a:rPr lang="en-US" dirty="0"/>
              <a:t>But while going to these third-party sources can be helpful, don’t overlook the chance to ask questions of friends, family, teachers, coworkers … whomever you can. They may not be experts, but they also might have practical experience dealing with these matters in their own lives. Those are lessons that can often be very valuable.</a:t>
            </a:r>
          </a:p>
          <a:p>
            <a:pPr marL="0" indent="0">
              <a:buNone/>
            </a:pPr>
            <a:r>
              <a:rPr lang="en-US" b="1" dirty="0">
                <a:latin typeface="AvenirNext LT Com Regular" panose="020B0503020202020204" pitchFamily="34" charset="0"/>
              </a:rPr>
              <a:t>[CLICK]</a:t>
            </a:r>
          </a:p>
        </p:txBody>
      </p:sp>
      <p:sp>
        <p:nvSpPr>
          <p:cNvPr id="4" name="Slide Number Placeholder 3"/>
          <p:cNvSpPr>
            <a:spLocks noGrp="1"/>
          </p:cNvSpPr>
          <p:nvPr>
            <p:ph type="sldNum" sz="quarter" idx="5"/>
          </p:nvPr>
        </p:nvSpPr>
        <p:spPr/>
        <p:txBody>
          <a:bodyPr/>
          <a:lstStyle/>
          <a:p>
            <a:fld id="{D3F28A1F-3E69-47E5-AE93-E7F2155A242D}" type="slidenum">
              <a:rPr lang="en-US" smtClean="0"/>
              <a:pPr/>
              <a:t>28</a:t>
            </a:fld>
            <a:endParaRPr lang="en-US"/>
          </a:p>
        </p:txBody>
      </p:sp>
      <p:sp>
        <p:nvSpPr>
          <p:cNvPr id="7" name="Slide Image Placeholder 6">
            <a:extLst>
              <a:ext uri="{FF2B5EF4-FFF2-40B4-BE49-F238E27FC236}">
                <a16:creationId xmlns:a16="http://schemas.microsoft.com/office/drawing/2014/main" id="{5004800A-A2B1-4940-B72C-FC9425EE4DAE}"/>
              </a:ext>
            </a:extLst>
          </p:cNvPr>
          <p:cNvSpPr>
            <a:spLocks noGrp="1" noRot="1" noChangeAspect="1"/>
          </p:cNvSpPr>
          <p:nvPr>
            <p:ph type="sldImg"/>
          </p:nvPr>
        </p:nvSpPr>
        <p:spPr>
          <a:xfrm>
            <a:off x="344488" y="825500"/>
            <a:ext cx="3983037" cy="2239963"/>
          </a:xfrm>
        </p:spPr>
      </p:sp>
      <p:sp>
        <p:nvSpPr>
          <p:cNvPr id="2" name="Footer Placeholder 1">
            <a:extLst>
              <a:ext uri="{FF2B5EF4-FFF2-40B4-BE49-F238E27FC236}">
                <a16:creationId xmlns:a16="http://schemas.microsoft.com/office/drawing/2014/main" id="{AAF1421F-09E7-6775-2872-5F9F1D828A4C}"/>
              </a:ext>
            </a:extLst>
          </p:cNvPr>
          <p:cNvSpPr>
            <a:spLocks noGrp="1"/>
          </p:cNvSpPr>
          <p:nvPr>
            <p:ph type="ftr" sz="quarter" idx="4"/>
          </p:nvPr>
        </p:nvSpPr>
        <p:spPr>
          <a:xfrm>
            <a:off x="343757" y="8580236"/>
            <a:ext cx="2811954" cy="350634"/>
          </a:xfrm>
          <a:prstGeom prst="rect">
            <a:avLst/>
          </a:prstGeom>
        </p:spPr>
        <p:txBody>
          <a:bodyPr vert="horz" lIns="0" tIns="0" rIns="0" bIns="0" rtlCol="0" anchor="b" anchorCtr="0"/>
          <a:lstStyle>
            <a:lvl1pPr algn="l">
              <a:defRPr sz="800">
                <a:latin typeface="AvenirNext LT Com Regular" panose="020B0503020202020204" pitchFamily="34" charset="0"/>
              </a:defRPr>
            </a:lvl1pPr>
          </a:lstStyle>
          <a:p>
            <a:r>
              <a:rPr lang="en-US" dirty="0"/>
              <a:t>© 2025 Capital Group. All rights reserved.</a:t>
            </a:r>
          </a:p>
        </p:txBody>
      </p:sp>
    </p:spTree>
    <p:extLst>
      <p:ext uri="{BB962C8B-B14F-4D97-AF65-F5344CB8AC3E}">
        <p14:creationId xmlns:p14="http://schemas.microsoft.com/office/powerpoint/2010/main" val="8690813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An age-old question: When is the best time to plant a tree? The answer: 20 years ago. The second-best time: today.</a:t>
            </a:r>
          </a:p>
          <a:p>
            <a:r>
              <a:rPr lang="en-US"/>
              <a:t>No matter where you are in the journey toward financial independence, it’s never too early or too late to start building your time turbines.</a:t>
            </a:r>
          </a:p>
          <a:p>
            <a:pPr marL="0" indent="0">
              <a:buNone/>
            </a:pPr>
            <a:r>
              <a:rPr lang="en-US" b="1">
                <a:latin typeface="AvenirNext LT Com Regular" panose="020B0503020202020204" pitchFamily="34" charset="0"/>
              </a:rPr>
              <a:t>[CLICK]</a:t>
            </a:r>
          </a:p>
          <a:p>
            <a:endParaRPr lang="en-US"/>
          </a:p>
        </p:txBody>
      </p:sp>
      <p:sp>
        <p:nvSpPr>
          <p:cNvPr id="4" name="Slide Number Placeholder 3"/>
          <p:cNvSpPr>
            <a:spLocks noGrp="1"/>
          </p:cNvSpPr>
          <p:nvPr>
            <p:ph type="sldNum" sz="quarter" idx="5"/>
          </p:nvPr>
        </p:nvSpPr>
        <p:spPr/>
        <p:txBody>
          <a:bodyPr/>
          <a:lstStyle/>
          <a:p>
            <a:fld id="{D3F28A1F-3E69-47E5-AE93-E7F2155A242D}" type="slidenum">
              <a:rPr lang="en-US" smtClean="0"/>
              <a:pPr/>
              <a:t>29</a:t>
            </a:fld>
            <a:endParaRPr lang="en-US"/>
          </a:p>
        </p:txBody>
      </p:sp>
      <p:sp>
        <p:nvSpPr>
          <p:cNvPr id="7" name="Slide Image Placeholder 6">
            <a:extLst>
              <a:ext uri="{FF2B5EF4-FFF2-40B4-BE49-F238E27FC236}">
                <a16:creationId xmlns:a16="http://schemas.microsoft.com/office/drawing/2014/main" id="{EC5E302C-5297-4EB4-B24E-A7857F52A444}"/>
              </a:ext>
            </a:extLst>
          </p:cNvPr>
          <p:cNvSpPr>
            <a:spLocks noGrp="1" noRot="1" noChangeAspect="1"/>
          </p:cNvSpPr>
          <p:nvPr>
            <p:ph type="sldImg"/>
          </p:nvPr>
        </p:nvSpPr>
        <p:spPr>
          <a:xfrm>
            <a:off x="344488" y="825500"/>
            <a:ext cx="3983037" cy="2239963"/>
          </a:xfrm>
        </p:spPr>
      </p:sp>
      <p:sp>
        <p:nvSpPr>
          <p:cNvPr id="2" name="Footer Placeholder 1">
            <a:extLst>
              <a:ext uri="{FF2B5EF4-FFF2-40B4-BE49-F238E27FC236}">
                <a16:creationId xmlns:a16="http://schemas.microsoft.com/office/drawing/2014/main" id="{505BAD92-FF6A-8934-D509-9C746286591B}"/>
              </a:ext>
            </a:extLst>
          </p:cNvPr>
          <p:cNvSpPr>
            <a:spLocks noGrp="1"/>
          </p:cNvSpPr>
          <p:nvPr>
            <p:ph type="ftr" sz="quarter" idx="4"/>
          </p:nvPr>
        </p:nvSpPr>
        <p:spPr>
          <a:xfrm>
            <a:off x="343757" y="8580236"/>
            <a:ext cx="2811954" cy="350634"/>
          </a:xfrm>
          <a:prstGeom prst="rect">
            <a:avLst/>
          </a:prstGeom>
        </p:spPr>
        <p:txBody>
          <a:bodyPr vert="horz" lIns="0" tIns="0" rIns="0" bIns="0" rtlCol="0" anchor="b" anchorCtr="0"/>
          <a:lstStyle>
            <a:lvl1pPr algn="l">
              <a:defRPr sz="800">
                <a:latin typeface="AvenirNext LT Com Regular" panose="020B0503020202020204" pitchFamily="34" charset="0"/>
              </a:defRPr>
            </a:lvl1pPr>
          </a:lstStyle>
          <a:p>
            <a:r>
              <a:rPr lang="en-US" dirty="0"/>
              <a:t>© 2025 Capital Group. All rights reserved.</a:t>
            </a:r>
          </a:p>
        </p:txBody>
      </p:sp>
    </p:spTree>
    <p:extLst>
      <p:ext uri="{BB962C8B-B14F-4D97-AF65-F5344CB8AC3E}">
        <p14:creationId xmlns:p14="http://schemas.microsoft.com/office/powerpoint/2010/main" val="458184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Some days, you would give your right arm for the slightest breeze. Others, you might cower in a storm cellar while the wind blows your house down above you.</a:t>
            </a:r>
          </a:p>
          <a:p>
            <a:r>
              <a:rPr lang="en-US"/>
              <a:t>But it’s always going to be there, even when you’re trying to ignore it. </a:t>
            </a:r>
          </a:p>
          <a:p>
            <a:pPr marL="0" indent="0">
              <a:buNone/>
            </a:pPr>
            <a:r>
              <a:rPr lang="en-US" b="1">
                <a:latin typeface="AvenirNext LT Com Regular" panose="020B0503020202020204" pitchFamily="34" charset="0"/>
              </a:rPr>
              <a:t>[CLICK]</a:t>
            </a:r>
          </a:p>
        </p:txBody>
      </p:sp>
      <p:sp>
        <p:nvSpPr>
          <p:cNvPr id="4" name="Slide Number Placeholder 3"/>
          <p:cNvSpPr>
            <a:spLocks noGrp="1"/>
          </p:cNvSpPr>
          <p:nvPr>
            <p:ph type="sldNum" sz="quarter" idx="5"/>
          </p:nvPr>
        </p:nvSpPr>
        <p:spPr/>
        <p:txBody>
          <a:bodyPr/>
          <a:lstStyle/>
          <a:p>
            <a:fld id="{D3F28A1F-3E69-47E5-AE93-E7F2155A242D}" type="slidenum">
              <a:rPr lang="en-US" smtClean="0"/>
              <a:pPr/>
              <a:t>3</a:t>
            </a:fld>
            <a:endParaRPr lang="en-US"/>
          </a:p>
        </p:txBody>
      </p:sp>
      <p:sp>
        <p:nvSpPr>
          <p:cNvPr id="7" name="Slide Image Placeholder 6">
            <a:extLst>
              <a:ext uri="{FF2B5EF4-FFF2-40B4-BE49-F238E27FC236}">
                <a16:creationId xmlns:a16="http://schemas.microsoft.com/office/drawing/2014/main" id="{2E17DE15-BE1D-4D82-885B-43D60DBCCE4E}"/>
              </a:ext>
            </a:extLst>
          </p:cNvPr>
          <p:cNvSpPr>
            <a:spLocks noGrp="1" noRot="1" noChangeAspect="1"/>
          </p:cNvSpPr>
          <p:nvPr>
            <p:ph type="sldImg"/>
          </p:nvPr>
        </p:nvSpPr>
        <p:spPr>
          <a:xfrm>
            <a:off x="344488" y="825500"/>
            <a:ext cx="3983037" cy="2239963"/>
          </a:xfrm>
        </p:spPr>
      </p:sp>
      <p:sp>
        <p:nvSpPr>
          <p:cNvPr id="2" name="Footer Placeholder 1">
            <a:extLst>
              <a:ext uri="{FF2B5EF4-FFF2-40B4-BE49-F238E27FC236}">
                <a16:creationId xmlns:a16="http://schemas.microsoft.com/office/drawing/2014/main" id="{03B7DC55-5E2F-A007-BE1D-831256C4EB7E}"/>
              </a:ext>
            </a:extLst>
          </p:cNvPr>
          <p:cNvSpPr>
            <a:spLocks noGrp="1"/>
          </p:cNvSpPr>
          <p:nvPr>
            <p:ph type="ftr" sz="quarter" idx="4"/>
          </p:nvPr>
        </p:nvSpPr>
        <p:spPr>
          <a:xfrm>
            <a:off x="343757" y="8580236"/>
            <a:ext cx="2811954" cy="350634"/>
          </a:xfrm>
          <a:prstGeom prst="rect">
            <a:avLst/>
          </a:prstGeom>
        </p:spPr>
        <p:txBody>
          <a:bodyPr vert="horz" lIns="0" tIns="0" rIns="0" bIns="0" rtlCol="0" anchor="b" anchorCtr="0"/>
          <a:lstStyle>
            <a:lvl1pPr algn="l">
              <a:defRPr sz="800">
                <a:latin typeface="AvenirNext LT Com Regular" panose="020B0503020202020204" pitchFamily="34" charset="0"/>
              </a:defRPr>
            </a:lvl1pPr>
          </a:lstStyle>
          <a:p>
            <a:r>
              <a:rPr lang="en-US" dirty="0"/>
              <a:t>© 2025 Capital Group. All rights reserved.</a:t>
            </a:r>
          </a:p>
        </p:txBody>
      </p:sp>
    </p:spTree>
    <p:extLst>
      <p:ext uri="{BB962C8B-B14F-4D97-AF65-F5344CB8AC3E}">
        <p14:creationId xmlns:p14="http://schemas.microsoft.com/office/powerpoint/2010/main" val="30762562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lvl="0" indent="0">
              <a:buNone/>
            </a:pPr>
            <a:r>
              <a:rPr lang="en-US" b="1" dirty="0">
                <a:latin typeface="AvenirNext LT Com Regular" panose="020B0503020202020204" pitchFamily="34" charset="0"/>
              </a:rPr>
              <a:t>[CLICK]</a:t>
            </a:r>
          </a:p>
          <a:p>
            <a:endParaRPr lang="en-US" dirty="0"/>
          </a:p>
        </p:txBody>
      </p:sp>
      <p:sp>
        <p:nvSpPr>
          <p:cNvPr id="19" name="Slide Number Placeholder 3">
            <a:extLst>
              <a:ext uri="{FF2B5EF4-FFF2-40B4-BE49-F238E27FC236}">
                <a16:creationId xmlns:a16="http://schemas.microsoft.com/office/drawing/2014/main" id="{F6A77215-ADCD-A141-973C-BEC4CBE76B2A}"/>
              </a:ext>
            </a:extLst>
          </p:cNvPr>
          <p:cNvSpPr>
            <a:spLocks noGrp="1"/>
          </p:cNvSpPr>
          <p:nvPr>
            <p:ph type="sldNum" sz="quarter" idx="5"/>
          </p:nvPr>
        </p:nvSpPr>
        <p:spPr/>
        <p:txBody>
          <a:bodyPr/>
          <a:lstStyle/>
          <a:p>
            <a:fld id="{D3F28A1F-3E69-47E5-AE93-E7F2155A242D}" type="slidenum">
              <a:rPr lang="en-US" smtClean="0"/>
              <a:pPr/>
              <a:t>30</a:t>
            </a:fld>
            <a:endParaRPr lang="en-US"/>
          </a:p>
        </p:txBody>
      </p:sp>
      <p:sp>
        <p:nvSpPr>
          <p:cNvPr id="7" name="Slide Image Placeholder 6">
            <a:extLst>
              <a:ext uri="{FF2B5EF4-FFF2-40B4-BE49-F238E27FC236}">
                <a16:creationId xmlns:a16="http://schemas.microsoft.com/office/drawing/2014/main" id="{CD1A3B9A-6D5D-4AD5-BD8B-40EE0405FB08}"/>
              </a:ext>
            </a:extLst>
          </p:cNvPr>
          <p:cNvSpPr>
            <a:spLocks noGrp="1" noRot="1" noChangeAspect="1"/>
          </p:cNvSpPr>
          <p:nvPr>
            <p:ph type="sldImg"/>
          </p:nvPr>
        </p:nvSpPr>
        <p:spPr>
          <a:xfrm>
            <a:off x="344488" y="825500"/>
            <a:ext cx="3983037" cy="2239963"/>
          </a:xfrm>
        </p:spPr>
      </p:sp>
      <p:sp>
        <p:nvSpPr>
          <p:cNvPr id="2" name="Footer Placeholder 1">
            <a:extLst>
              <a:ext uri="{FF2B5EF4-FFF2-40B4-BE49-F238E27FC236}">
                <a16:creationId xmlns:a16="http://schemas.microsoft.com/office/drawing/2014/main" id="{33706A0F-DA7F-1E14-8EC6-18A370CA2B95}"/>
              </a:ext>
            </a:extLst>
          </p:cNvPr>
          <p:cNvSpPr>
            <a:spLocks noGrp="1"/>
          </p:cNvSpPr>
          <p:nvPr>
            <p:ph type="ftr" sz="quarter" idx="4"/>
          </p:nvPr>
        </p:nvSpPr>
        <p:spPr>
          <a:xfrm>
            <a:off x="343757" y="8580236"/>
            <a:ext cx="2811954" cy="350634"/>
          </a:xfrm>
          <a:prstGeom prst="rect">
            <a:avLst/>
          </a:prstGeom>
        </p:spPr>
        <p:txBody>
          <a:bodyPr vert="horz" lIns="0" tIns="0" rIns="0" bIns="0" rtlCol="0" anchor="b" anchorCtr="0"/>
          <a:lstStyle>
            <a:lvl1pPr algn="l">
              <a:defRPr sz="800">
                <a:latin typeface="AvenirNext LT Com Regular" panose="020B0503020202020204" pitchFamily="34" charset="0"/>
              </a:defRPr>
            </a:lvl1pPr>
          </a:lstStyle>
          <a:p>
            <a:r>
              <a:rPr lang="en-US" dirty="0"/>
              <a:t>© 2025 Capital Group. All rights reserved.</a:t>
            </a:r>
          </a:p>
        </p:txBody>
      </p:sp>
    </p:spTree>
    <p:extLst>
      <p:ext uri="{BB962C8B-B14F-4D97-AF65-F5344CB8AC3E}">
        <p14:creationId xmlns:p14="http://schemas.microsoft.com/office/powerpoint/2010/main" val="15508982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Hopefully today I’ve helped you understand a little more about investing. Not necessarily the nitty-gritty details that can be confusing and/or boring but the one really big, really important detail of what this could mean for you. Investing can help you do the things you want to do with your life — whatever those things might be.</a:t>
            </a:r>
          </a:p>
          <a:p>
            <a:r>
              <a:rPr lang="en-US" dirty="0"/>
              <a:t>On behalf of Capital Group, home of American Funds, and your partners at (ADVISOR/FIRM), we thank for giving us your time today!</a:t>
            </a:r>
          </a:p>
          <a:p>
            <a:pPr marL="0" indent="0">
              <a:buNone/>
            </a:pPr>
            <a:r>
              <a:rPr lang="en-US" b="1" dirty="0">
                <a:latin typeface="AvenirNext LT Com Regular" panose="020B0503020202020204" pitchFamily="34" charset="0"/>
              </a:rPr>
              <a:t>[CLICK]</a:t>
            </a:r>
          </a:p>
        </p:txBody>
      </p:sp>
      <p:sp>
        <p:nvSpPr>
          <p:cNvPr id="11" name="Slide Number Placeholder 3">
            <a:extLst>
              <a:ext uri="{FF2B5EF4-FFF2-40B4-BE49-F238E27FC236}">
                <a16:creationId xmlns:a16="http://schemas.microsoft.com/office/drawing/2014/main" id="{086A1C37-70FE-A149-920F-F40FCD2E5F6A}"/>
              </a:ext>
            </a:extLst>
          </p:cNvPr>
          <p:cNvSpPr>
            <a:spLocks noGrp="1"/>
          </p:cNvSpPr>
          <p:nvPr>
            <p:ph type="sldNum" sz="quarter" idx="5"/>
          </p:nvPr>
        </p:nvSpPr>
        <p:spPr/>
        <p:txBody>
          <a:bodyPr/>
          <a:lstStyle/>
          <a:p>
            <a:fld id="{D3F28A1F-3E69-47E5-AE93-E7F2155A242D}" type="slidenum">
              <a:rPr lang="en-US" smtClean="0"/>
              <a:pPr/>
              <a:t>31</a:t>
            </a:fld>
            <a:endParaRPr lang="en-US"/>
          </a:p>
        </p:txBody>
      </p:sp>
      <p:sp>
        <p:nvSpPr>
          <p:cNvPr id="7" name="Slide Image Placeholder 6">
            <a:extLst>
              <a:ext uri="{FF2B5EF4-FFF2-40B4-BE49-F238E27FC236}">
                <a16:creationId xmlns:a16="http://schemas.microsoft.com/office/drawing/2014/main" id="{795BFD3F-A0D9-4019-AE09-4F4D4E6194A7}"/>
              </a:ext>
            </a:extLst>
          </p:cNvPr>
          <p:cNvSpPr>
            <a:spLocks noGrp="1" noRot="1" noChangeAspect="1"/>
          </p:cNvSpPr>
          <p:nvPr>
            <p:ph type="sldImg"/>
          </p:nvPr>
        </p:nvSpPr>
        <p:spPr>
          <a:xfrm>
            <a:off x="344488" y="825500"/>
            <a:ext cx="3983037" cy="2239963"/>
          </a:xfrm>
        </p:spPr>
      </p:sp>
      <p:sp>
        <p:nvSpPr>
          <p:cNvPr id="2" name="Footer Placeholder 1">
            <a:extLst>
              <a:ext uri="{FF2B5EF4-FFF2-40B4-BE49-F238E27FC236}">
                <a16:creationId xmlns:a16="http://schemas.microsoft.com/office/drawing/2014/main" id="{933EC22F-6FF3-4F1F-6042-F966BB043A6B}"/>
              </a:ext>
            </a:extLst>
          </p:cNvPr>
          <p:cNvSpPr>
            <a:spLocks noGrp="1"/>
          </p:cNvSpPr>
          <p:nvPr>
            <p:ph type="ftr" sz="quarter" idx="4"/>
          </p:nvPr>
        </p:nvSpPr>
        <p:spPr>
          <a:xfrm>
            <a:off x="343757" y="8580236"/>
            <a:ext cx="2811954" cy="350634"/>
          </a:xfrm>
          <a:prstGeom prst="rect">
            <a:avLst/>
          </a:prstGeom>
        </p:spPr>
        <p:txBody>
          <a:bodyPr vert="horz" lIns="0" tIns="0" rIns="0" bIns="0" rtlCol="0" anchor="b" anchorCtr="0"/>
          <a:lstStyle>
            <a:lvl1pPr algn="l">
              <a:defRPr sz="800">
                <a:latin typeface="AvenirNext LT Com Regular" panose="020B0503020202020204" pitchFamily="34" charset="0"/>
              </a:defRPr>
            </a:lvl1pPr>
          </a:lstStyle>
          <a:p>
            <a:r>
              <a:rPr lang="en-US" dirty="0"/>
              <a:t>© 2025 Capital Group. All rights reserved.</a:t>
            </a:r>
          </a:p>
        </p:txBody>
      </p:sp>
    </p:spTree>
    <p:extLst>
      <p:ext uri="{BB962C8B-B14F-4D97-AF65-F5344CB8AC3E}">
        <p14:creationId xmlns:p14="http://schemas.microsoft.com/office/powerpoint/2010/main" val="4071605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But what if you built a windmill? Now, the wind is not some random force sweeping over you. It’s a resource. It’s a source of energy — electrical energy these days, but farmers used to use them to pump water or grind grain.</a:t>
            </a:r>
          </a:p>
          <a:p>
            <a:r>
              <a:rPr lang="en-US"/>
              <a:t>All of this force and energy that used to just sweep by you has become a tool you’re using to achieve other goals.</a:t>
            </a:r>
          </a:p>
          <a:p>
            <a:r>
              <a:rPr lang="en-US"/>
              <a:t>You’ve taken something that was an inescapable fact of life and harnessed it to your benefit. This power to harness that wind has revolutionized industries past, present and future, and it’s with that same phenomenon in mind we ask: How can we harness time?  </a:t>
            </a:r>
          </a:p>
          <a:p>
            <a:pPr marL="0" indent="0">
              <a:buNone/>
            </a:pPr>
            <a:r>
              <a:rPr lang="en-US" b="1">
                <a:latin typeface="AvenirNext LT Com Regular" panose="020B0503020202020204" pitchFamily="34" charset="0"/>
              </a:rPr>
              <a:t>[CLICK]</a:t>
            </a:r>
          </a:p>
        </p:txBody>
      </p:sp>
      <p:sp>
        <p:nvSpPr>
          <p:cNvPr id="4" name="Slide Number Placeholder 3"/>
          <p:cNvSpPr>
            <a:spLocks noGrp="1"/>
          </p:cNvSpPr>
          <p:nvPr>
            <p:ph type="sldNum" sz="quarter" idx="5"/>
          </p:nvPr>
        </p:nvSpPr>
        <p:spPr/>
        <p:txBody>
          <a:bodyPr/>
          <a:lstStyle/>
          <a:p>
            <a:fld id="{D3F28A1F-3E69-47E5-AE93-E7F2155A242D}" type="slidenum">
              <a:rPr lang="en-US" smtClean="0"/>
              <a:pPr/>
              <a:t>4</a:t>
            </a:fld>
            <a:endParaRPr lang="en-US"/>
          </a:p>
        </p:txBody>
      </p:sp>
      <p:sp>
        <p:nvSpPr>
          <p:cNvPr id="7" name="Slide Image Placeholder 6">
            <a:extLst>
              <a:ext uri="{FF2B5EF4-FFF2-40B4-BE49-F238E27FC236}">
                <a16:creationId xmlns:a16="http://schemas.microsoft.com/office/drawing/2014/main" id="{35393BFF-8D00-43A1-83DF-B35777FE7BDF}"/>
              </a:ext>
            </a:extLst>
          </p:cNvPr>
          <p:cNvSpPr>
            <a:spLocks noGrp="1" noRot="1" noChangeAspect="1"/>
          </p:cNvSpPr>
          <p:nvPr>
            <p:ph type="sldImg"/>
          </p:nvPr>
        </p:nvSpPr>
        <p:spPr>
          <a:xfrm>
            <a:off x="344488" y="825500"/>
            <a:ext cx="3983037" cy="2239963"/>
          </a:xfrm>
        </p:spPr>
      </p:sp>
      <p:sp>
        <p:nvSpPr>
          <p:cNvPr id="2" name="Footer Placeholder 1">
            <a:extLst>
              <a:ext uri="{FF2B5EF4-FFF2-40B4-BE49-F238E27FC236}">
                <a16:creationId xmlns:a16="http://schemas.microsoft.com/office/drawing/2014/main" id="{9609BA74-0E72-E242-4FAE-538EA66D0620}"/>
              </a:ext>
            </a:extLst>
          </p:cNvPr>
          <p:cNvSpPr>
            <a:spLocks noGrp="1"/>
          </p:cNvSpPr>
          <p:nvPr>
            <p:ph type="ftr" sz="quarter" idx="4"/>
          </p:nvPr>
        </p:nvSpPr>
        <p:spPr>
          <a:xfrm>
            <a:off x="343757" y="8580236"/>
            <a:ext cx="2811954" cy="350634"/>
          </a:xfrm>
          <a:prstGeom prst="rect">
            <a:avLst/>
          </a:prstGeom>
        </p:spPr>
        <p:txBody>
          <a:bodyPr vert="horz" lIns="0" tIns="0" rIns="0" bIns="0" rtlCol="0" anchor="b" anchorCtr="0"/>
          <a:lstStyle>
            <a:lvl1pPr algn="l">
              <a:defRPr sz="800">
                <a:latin typeface="AvenirNext LT Com Regular" panose="020B0503020202020204" pitchFamily="34" charset="0"/>
              </a:defRPr>
            </a:lvl1pPr>
          </a:lstStyle>
          <a:p>
            <a:r>
              <a:rPr lang="en-US" dirty="0"/>
              <a:t>© 2025 Capital Group. All rights reserved.</a:t>
            </a:r>
          </a:p>
        </p:txBody>
      </p:sp>
    </p:spTree>
    <p:extLst>
      <p:ext uri="{BB962C8B-B14F-4D97-AF65-F5344CB8AC3E}">
        <p14:creationId xmlns:p14="http://schemas.microsoft.com/office/powerpoint/2010/main" val="3658267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Time is like the wind, in that sense. Whether you’re doing anything with it or not, it keeps flowing along.</a:t>
            </a:r>
          </a:p>
          <a:p>
            <a:pPr marL="0" indent="0">
              <a:buNone/>
            </a:pPr>
            <a:r>
              <a:rPr lang="en-US" b="1">
                <a:latin typeface="AvenirNext LT Com Regular" panose="020B0503020202020204" pitchFamily="34" charset="0"/>
              </a:rPr>
              <a:t>[CLICK]</a:t>
            </a:r>
          </a:p>
        </p:txBody>
      </p:sp>
      <p:sp>
        <p:nvSpPr>
          <p:cNvPr id="4" name="Slide Number Placeholder 3"/>
          <p:cNvSpPr>
            <a:spLocks noGrp="1"/>
          </p:cNvSpPr>
          <p:nvPr>
            <p:ph type="sldNum" sz="quarter" idx="5"/>
          </p:nvPr>
        </p:nvSpPr>
        <p:spPr/>
        <p:txBody>
          <a:bodyPr/>
          <a:lstStyle/>
          <a:p>
            <a:fld id="{D3F28A1F-3E69-47E5-AE93-E7F2155A242D}" type="slidenum">
              <a:rPr lang="en-US" smtClean="0"/>
              <a:pPr/>
              <a:t>5</a:t>
            </a:fld>
            <a:endParaRPr lang="en-US"/>
          </a:p>
        </p:txBody>
      </p:sp>
      <p:sp>
        <p:nvSpPr>
          <p:cNvPr id="7" name="Slide Image Placeholder 6">
            <a:extLst>
              <a:ext uri="{FF2B5EF4-FFF2-40B4-BE49-F238E27FC236}">
                <a16:creationId xmlns:a16="http://schemas.microsoft.com/office/drawing/2014/main" id="{47EDDC29-764F-413F-8D43-88C46355D85E}"/>
              </a:ext>
            </a:extLst>
          </p:cNvPr>
          <p:cNvSpPr>
            <a:spLocks noGrp="1" noRot="1" noChangeAspect="1"/>
          </p:cNvSpPr>
          <p:nvPr>
            <p:ph type="sldImg"/>
          </p:nvPr>
        </p:nvSpPr>
        <p:spPr>
          <a:xfrm>
            <a:off x="344488" y="825500"/>
            <a:ext cx="3983037" cy="2239963"/>
          </a:xfrm>
        </p:spPr>
      </p:sp>
      <p:sp>
        <p:nvSpPr>
          <p:cNvPr id="2" name="Footer Placeholder 1">
            <a:extLst>
              <a:ext uri="{FF2B5EF4-FFF2-40B4-BE49-F238E27FC236}">
                <a16:creationId xmlns:a16="http://schemas.microsoft.com/office/drawing/2014/main" id="{E710F27C-7B9F-30FF-4951-99C79BE075C9}"/>
              </a:ext>
            </a:extLst>
          </p:cNvPr>
          <p:cNvSpPr>
            <a:spLocks noGrp="1"/>
          </p:cNvSpPr>
          <p:nvPr>
            <p:ph type="ftr" sz="quarter" idx="4"/>
          </p:nvPr>
        </p:nvSpPr>
        <p:spPr>
          <a:xfrm>
            <a:off x="343757" y="8580236"/>
            <a:ext cx="2811954" cy="350634"/>
          </a:xfrm>
          <a:prstGeom prst="rect">
            <a:avLst/>
          </a:prstGeom>
        </p:spPr>
        <p:txBody>
          <a:bodyPr vert="horz" lIns="0" tIns="0" rIns="0" bIns="0" rtlCol="0" anchor="b" anchorCtr="0"/>
          <a:lstStyle>
            <a:lvl1pPr algn="l">
              <a:defRPr sz="800">
                <a:latin typeface="AvenirNext LT Com Regular" panose="020B0503020202020204" pitchFamily="34" charset="0"/>
              </a:defRPr>
            </a:lvl1pPr>
          </a:lstStyle>
          <a:p>
            <a:r>
              <a:rPr lang="en-US" dirty="0"/>
              <a:t>© 2025 Capital Group. All rights reserved.</a:t>
            </a:r>
          </a:p>
        </p:txBody>
      </p:sp>
    </p:spTree>
    <p:extLst>
      <p:ext uri="{BB962C8B-B14F-4D97-AF65-F5344CB8AC3E}">
        <p14:creationId xmlns:p14="http://schemas.microsoft.com/office/powerpoint/2010/main" val="217861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Ask your parents how they feel in the morning, </a:t>
            </a:r>
            <a:r>
              <a:rPr lang="en-IN"/>
              <a:t>and the answer may be </a:t>
            </a:r>
            <a:r>
              <a:rPr lang="en-US"/>
              <a:t>much like this car, but in human form. Time can take its toll!</a:t>
            </a:r>
          </a:p>
          <a:p>
            <a:pPr marL="0" indent="0">
              <a:buNone/>
            </a:pPr>
            <a:r>
              <a:rPr lang="en-US" b="1">
                <a:latin typeface="AvenirNext LT Com Regular" panose="020B0503020202020204" pitchFamily="34" charset="0"/>
              </a:rPr>
              <a:t>[CLICK]</a:t>
            </a:r>
          </a:p>
        </p:txBody>
      </p:sp>
      <p:sp>
        <p:nvSpPr>
          <p:cNvPr id="4" name="Slide Number Placeholder 3"/>
          <p:cNvSpPr>
            <a:spLocks noGrp="1"/>
          </p:cNvSpPr>
          <p:nvPr>
            <p:ph type="sldNum" sz="quarter" idx="5"/>
          </p:nvPr>
        </p:nvSpPr>
        <p:spPr/>
        <p:txBody>
          <a:bodyPr/>
          <a:lstStyle/>
          <a:p>
            <a:fld id="{D3F28A1F-3E69-47E5-AE93-E7F2155A242D}" type="slidenum">
              <a:rPr lang="en-US" smtClean="0"/>
              <a:pPr/>
              <a:t>6</a:t>
            </a:fld>
            <a:endParaRPr lang="en-US"/>
          </a:p>
        </p:txBody>
      </p:sp>
      <p:sp>
        <p:nvSpPr>
          <p:cNvPr id="7" name="Slide Image Placeholder 6">
            <a:extLst>
              <a:ext uri="{FF2B5EF4-FFF2-40B4-BE49-F238E27FC236}">
                <a16:creationId xmlns:a16="http://schemas.microsoft.com/office/drawing/2014/main" id="{46168247-C6A7-49EA-A840-B7227215BD3D}"/>
              </a:ext>
            </a:extLst>
          </p:cNvPr>
          <p:cNvSpPr>
            <a:spLocks noGrp="1" noRot="1" noChangeAspect="1"/>
          </p:cNvSpPr>
          <p:nvPr>
            <p:ph type="sldImg"/>
          </p:nvPr>
        </p:nvSpPr>
        <p:spPr>
          <a:xfrm>
            <a:off x="344488" y="825500"/>
            <a:ext cx="3983037" cy="2239963"/>
          </a:xfrm>
        </p:spPr>
      </p:sp>
      <p:sp>
        <p:nvSpPr>
          <p:cNvPr id="2" name="Footer Placeholder 1">
            <a:extLst>
              <a:ext uri="{FF2B5EF4-FFF2-40B4-BE49-F238E27FC236}">
                <a16:creationId xmlns:a16="http://schemas.microsoft.com/office/drawing/2014/main" id="{7BE0569A-D8F5-29F6-D0D4-C047A013FFEF}"/>
              </a:ext>
            </a:extLst>
          </p:cNvPr>
          <p:cNvSpPr>
            <a:spLocks noGrp="1"/>
          </p:cNvSpPr>
          <p:nvPr>
            <p:ph type="ftr" sz="quarter" idx="4"/>
          </p:nvPr>
        </p:nvSpPr>
        <p:spPr>
          <a:xfrm>
            <a:off x="343757" y="8580236"/>
            <a:ext cx="2811954" cy="350634"/>
          </a:xfrm>
          <a:prstGeom prst="rect">
            <a:avLst/>
          </a:prstGeom>
        </p:spPr>
        <p:txBody>
          <a:bodyPr vert="horz" lIns="0" tIns="0" rIns="0" bIns="0" rtlCol="0" anchor="b" anchorCtr="0"/>
          <a:lstStyle>
            <a:lvl1pPr algn="l">
              <a:defRPr sz="800">
                <a:latin typeface="AvenirNext LT Com Regular" panose="020B0503020202020204" pitchFamily="34" charset="0"/>
              </a:defRPr>
            </a:lvl1pPr>
          </a:lstStyle>
          <a:p>
            <a:r>
              <a:rPr lang="en-US" dirty="0"/>
              <a:t>© 2025 Capital Group. All rights reserved.</a:t>
            </a:r>
          </a:p>
        </p:txBody>
      </p:sp>
    </p:spTree>
    <p:extLst>
      <p:ext uri="{BB962C8B-B14F-4D97-AF65-F5344CB8AC3E}">
        <p14:creationId xmlns:p14="http://schemas.microsoft.com/office/powerpoint/2010/main" val="1446664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Time can also work for you. Plant a tiny little seed and leave it alone, and you could wind up with a tree. And many believe that a well-cared-for antique violin has a deeper and richer sound than a brand-new instrument.</a:t>
            </a:r>
          </a:p>
          <a:p>
            <a:r>
              <a:rPr lang="en-US" dirty="0"/>
              <a:t>Let’s take this metaphor a step further. </a:t>
            </a:r>
            <a:r>
              <a:rPr lang="en-IN" dirty="0"/>
              <a:t>Imagine that the economic forces of our society are </a:t>
            </a:r>
            <a:r>
              <a:rPr lang="en-US" dirty="0"/>
              <a:t>like the wind. They swirl around you, flowing past you, sometimes in ways you can easily ignore, others in ways that dominate your life.</a:t>
            </a:r>
          </a:p>
          <a:p>
            <a:r>
              <a:rPr lang="en-US" dirty="0"/>
              <a:t>And in that case, investing is the equivalent of building that windmill. Once you put it up, you just wait, and the forces of nature can potentially do all the work for you. It’s a “time turbine,” if you will …</a:t>
            </a:r>
          </a:p>
          <a:p>
            <a:pPr marL="0" indent="0">
              <a:buNone/>
            </a:pPr>
            <a:r>
              <a:rPr lang="en-US" b="1" dirty="0">
                <a:latin typeface="AvenirNext LT Com Regular" panose="020B0503020202020204" pitchFamily="34" charset="0"/>
              </a:rPr>
              <a:t>[CLICK]</a:t>
            </a:r>
          </a:p>
        </p:txBody>
      </p:sp>
      <p:sp>
        <p:nvSpPr>
          <p:cNvPr id="4" name="Slide Number Placeholder 3"/>
          <p:cNvSpPr>
            <a:spLocks noGrp="1"/>
          </p:cNvSpPr>
          <p:nvPr>
            <p:ph type="sldNum" sz="quarter" idx="5"/>
          </p:nvPr>
        </p:nvSpPr>
        <p:spPr/>
        <p:txBody>
          <a:bodyPr/>
          <a:lstStyle/>
          <a:p>
            <a:fld id="{D3F28A1F-3E69-47E5-AE93-E7F2155A242D}" type="slidenum">
              <a:rPr lang="en-US" smtClean="0"/>
              <a:pPr/>
              <a:t>7</a:t>
            </a:fld>
            <a:endParaRPr lang="en-US"/>
          </a:p>
        </p:txBody>
      </p:sp>
      <p:sp>
        <p:nvSpPr>
          <p:cNvPr id="7" name="Slide Image Placeholder 6">
            <a:extLst>
              <a:ext uri="{FF2B5EF4-FFF2-40B4-BE49-F238E27FC236}">
                <a16:creationId xmlns:a16="http://schemas.microsoft.com/office/drawing/2014/main" id="{D88B4F0F-7279-43ED-9A4F-8977D95D2A70}"/>
              </a:ext>
            </a:extLst>
          </p:cNvPr>
          <p:cNvSpPr>
            <a:spLocks noGrp="1" noRot="1" noChangeAspect="1"/>
          </p:cNvSpPr>
          <p:nvPr>
            <p:ph type="sldImg"/>
          </p:nvPr>
        </p:nvSpPr>
        <p:spPr>
          <a:xfrm>
            <a:off x="344488" y="825500"/>
            <a:ext cx="3983037" cy="2239963"/>
          </a:xfrm>
        </p:spPr>
      </p:sp>
      <p:sp>
        <p:nvSpPr>
          <p:cNvPr id="2" name="Footer Placeholder 1">
            <a:extLst>
              <a:ext uri="{FF2B5EF4-FFF2-40B4-BE49-F238E27FC236}">
                <a16:creationId xmlns:a16="http://schemas.microsoft.com/office/drawing/2014/main" id="{6B8C1C44-1DBE-C748-D5E8-6D0B796F3BC6}"/>
              </a:ext>
            </a:extLst>
          </p:cNvPr>
          <p:cNvSpPr>
            <a:spLocks noGrp="1"/>
          </p:cNvSpPr>
          <p:nvPr>
            <p:ph type="ftr" sz="quarter" idx="4"/>
          </p:nvPr>
        </p:nvSpPr>
        <p:spPr>
          <a:xfrm>
            <a:off x="343757" y="8580236"/>
            <a:ext cx="2811954" cy="350634"/>
          </a:xfrm>
          <a:prstGeom prst="rect">
            <a:avLst/>
          </a:prstGeom>
        </p:spPr>
        <p:txBody>
          <a:bodyPr vert="horz" lIns="0" tIns="0" rIns="0" bIns="0" rtlCol="0" anchor="b" anchorCtr="0"/>
          <a:lstStyle>
            <a:lvl1pPr algn="l">
              <a:defRPr sz="800">
                <a:latin typeface="AvenirNext LT Com Regular" panose="020B0503020202020204" pitchFamily="34" charset="0"/>
              </a:defRPr>
            </a:lvl1pPr>
          </a:lstStyle>
          <a:p>
            <a:r>
              <a:rPr lang="en-US" dirty="0"/>
              <a:t>© 2025 Capital Group. All rights reserved.</a:t>
            </a:r>
          </a:p>
        </p:txBody>
      </p:sp>
    </p:spTree>
    <p:extLst>
      <p:ext uri="{BB962C8B-B14F-4D97-AF65-F5344CB8AC3E}">
        <p14:creationId xmlns:p14="http://schemas.microsoft.com/office/powerpoint/2010/main" val="2368180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To understand how investing works like a time turbine, a windmill to capture economic power, the key concept is compounding — either in the form of compound interest or compound returns from an investment.</a:t>
            </a:r>
          </a:p>
          <a:p>
            <a:pPr lvl="0"/>
            <a:r>
              <a:rPr lang="en-US" dirty="0"/>
              <a:t>As Einstein </a:t>
            </a:r>
            <a:r>
              <a:rPr lang="en-IN" dirty="0"/>
              <a:t>reportedly </a:t>
            </a:r>
            <a:r>
              <a:rPr lang="en-US" dirty="0"/>
              <a:t>put it: “</a:t>
            </a:r>
            <a:r>
              <a:rPr lang="en-US" noProof="1"/>
              <a:t>Compound interest is the eighth wonder of the world. He who understands it, earns it ... He who doesn't ... pays it.”</a:t>
            </a:r>
          </a:p>
          <a:p>
            <a:pPr marL="0" lvl="0" indent="0">
              <a:buNone/>
            </a:pPr>
            <a:r>
              <a:rPr lang="en-US" b="1" noProof="1">
                <a:latin typeface="AvenirNext LT Com Regular" panose="020B0503020202020204" pitchFamily="34" charset="0"/>
              </a:rPr>
              <a:t>[CLICK]</a:t>
            </a:r>
          </a:p>
          <a:p>
            <a:pPr lvl="0"/>
            <a:endParaRPr lang="en-US" noProof="1"/>
          </a:p>
          <a:p>
            <a:endParaRPr lang="en-US" dirty="0"/>
          </a:p>
          <a:p>
            <a:endParaRPr lang="en-US" dirty="0"/>
          </a:p>
        </p:txBody>
      </p:sp>
      <p:sp>
        <p:nvSpPr>
          <p:cNvPr id="4" name="Slide Number Placeholder 3"/>
          <p:cNvSpPr>
            <a:spLocks noGrp="1"/>
          </p:cNvSpPr>
          <p:nvPr>
            <p:ph type="sldNum" sz="quarter" idx="5"/>
          </p:nvPr>
        </p:nvSpPr>
        <p:spPr/>
        <p:txBody>
          <a:bodyPr/>
          <a:lstStyle/>
          <a:p>
            <a:fld id="{D3F28A1F-3E69-47E5-AE93-E7F2155A242D}" type="slidenum">
              <a:rPr lang="en-US" smtClean="0"/>
              <a:pPr/>
              <a:t>8</a:t>
            </a:fld>
            <a:endParaRPr lang="en-US"/>
          </a:p>
        </p:txBody>
      </p:sp>
      <p:sp>
        <p:nvSpPr>
          <p:cNvPr id="7" name="Slide Image Placeholder 6">
            <a:extLst>
              <a:ext uri="{FF2B5EF4-FFF2-40B4-BE49-F238E27FC236}">
                <a16:creationId xmlns:a16="http://schemas.microsoft.com/office/drawing/2014/main" id="{A1161B88-2177-40FB-BD07-F7425B35CEEE}"/>
              </a:ext>
            </a:extLst>
          </p:cNvPr>
          <p:cNvSpPr>
            <a:spLocks noGrp="1" noRot="1" noChangeAspect="1"/>
          </p:cNvSpPr>
          <p:nvPr>
            <p:ph type="sldImg"/>
          </p:nvPr>
        </p:nvSpPr>
        <p:spPr>
          <a:xfrm>
            <a:off x="344488" y="825500"/>
            <a:ext cx="3983037" cy="2239963"/>
          </a:xfrm>
        </p:spPr>
      </p:sp>
      <p:sp>
        <p:nvSpPr>
          <p:cNvPr id="2" name="Footer Placeholder 1">
            <a:extLst>
              <a:ext uri="{FF2B5EF4-FFF2-40B4-BE49-F238E27FC236}">
                <a16:creationId xmlns:a16="http://schemas.microsoft.com/office/drawing/2014/main" id="{B9A6BD9C-EDD9-BE59-1429-8A4B2A507C6A}"/>
              </a:ext>
            </a:extLst>
          </p:cNvPr>
          <p:cNvSpPr>
            <a:spLocks noGrp="1"/>
          </p:cNvSpPr>
          <p:nvPr>
            <p:ph type="ftr" sz="quarter" idx="4"/>
          </p:nvPr>
        </p:nvSpPr>
        <p:spPr>
          <a:xfrm>
            <a:off x="343757" y="8580236"/>
            <a:ext cx="2811954" cy="350634"/>
          </a:xfrm>
          <a:prstGeom prst="rect">
            <a:avLst/>
          </a:prstGeom>
        </p:spPr>
        <p:txBody>
          <a:bodyPr vert="horz" lIns="0" tIns="0" rIns="0" bIns="0" rtlCol="0" anchor="b" anchorCtr="0"/>
          <a:lstStyle>
            <a:lvl1pPr algn="l">
              <a:defRPr sz="800">
                <a:latin typeface="AvenirNext LT Com Regular" panose="020B0503020202020204" pitchFamily="34" charset="0"/>
              </a:defRPr>
            </a:lvl1pPr>
          </a:lstStyle>
          <a:p>
            <a:r>
              <a:rPr lang="en-US" dirty="0"/>
              <a:t>© 2025 Capital Group. All rights reserved.</a:t>
            </a:r>
          </a:p>
        </p:txBody>
      </p:sp>
    </p:spTree>
    <p:extLst>
      <p:ext uri="{BB962C8B-B14F-4D97-AF65-F5344CB8AC3E}">
        <p14:creationId xmlns:p14="http://schemas.microsoft.com/office/powerpoint/2010/main" val="832258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IN"/>
              <a:t>Merriam</a:t>
            </a:r>
            <a:r>
              <a:rPr lang="en-US"/>
              <a:t>-Webster defines interest as “a charge for borrowed money generally a percentage of the amount borrowed.” Compound interest, however, is “interest computed on the sum of an original principal and accrued interest.”</a:t>
            </a:r>
          </a:p>
          <a:p>
            <a:r>
              <a:rPr lang="en-US"/>
              <a:t>Those are the three magic words: ”and accrued interest.” </a:t>
            </a:r>
          </a:p>
          <a:p>
            <a:r>
              <a:rPr lang="en-US"/>
              <a:t>That’s basically saying that each interest payment is added to the total, and then the new interest payment is </a:t>
            </a:r>
            <a:r>
              <a:rPr lang="en-IN"/>
              <a:t>earned </a:t>
            </a:r>
            <a:r>
              <a:rPr lang="en-US"/>
              <a:t>on that new total. </a:t>
            </a:r>
          </a:p>
          <a:p>
            <a:r>
              <a:rPr lang="en-US"/>
              <a:t>The same principle is in play for investment returns. So, over time, your investment has the potential to produce returns not just on the principal but, in the case of positive returns, on the increased value of the principal as well. It’s like a potential windmill that just keeps spinning faster and faster the longer it’s there.</a:t>
            </a:r>
          </a:p>
          <a:p>
            <a:r>
              <a:rPr lang="en-US"/>
              <a:t>This might seem like a relatively small thing, but it can be powerful over time. It’s a way to combine money with time to potentially produce more money. </a:t>
            </a:r>
          </a:p>
          <a:p>
            <a:r>
              <a:rPr lang="en-US"/>
              <a:t>Of course, it’s not that simple in practice. Investments can lose money, and rates of returns vary based on a number of factors, including market conditions. </a:t>
            </a:r>
          </a:p>
          <a:p>
            <a:pPr marL="0" indent="0">
              <a:buNone/>
            </a:pPr>
            <a:r>
              <a:rPr lang="en-US" b="1">
                <a:latin typeface="AvenirNext LT Com Regular" panose="020B0503020202020204" pitchFamily="34" charset="0"/>
              </a:rPr>
              <a:t>[CLICK]</a:t>
            </a:r>
          </a:p>
        </p:txBody>
      </p:sp>
      <p:sp>
        <p:nvSpPr>
          <p:cNvPr id="4" name="Slide Number Placeholder 3"/>
          <p:cNvSpPr>
            <a:spLocks noGrp="1"/>
          </p:cNvSpPr>
          <p:nvPr>
            <p:ph type="sldNum" sz="quarter" idx="5"/>
          </p:nvPr>
        </p:nvSpPr>
        <p:spPr/>
        <p:txBody>
          <a:bodyPr/>
          <a:lstStyle/>
          <a:p>
            <a:fld id="{D3F28A1F-3E69-47E5-AE93-E7F2155A242D}" type="slidenum">
              <a:rPr lang="en-US" smtClean="0"/>
              <a:pPr/>
              <a:t>9</a:t>
            </a:fld>
            <a:endParaRPr lang="en-US"/>
          </a:p>
        </p:txBody>
      </p:sp>
      <p:sp>
        <p:nvSpPr>
          <p:cNvPr id="7" name="Slide Image Placeholder 6">
            <a:extLst>
              <a:ext uri="{FF2B5EF4-FFF2-40B4-BE49-F238E27FC236}">
                <a16:creationId xmlns:a16="http://schemas.microsoft.com/office/drawing/2014/main" id="{FFEC69FC-CA68-49F9-AB0B-80178DAA2C09}"/>
              </a:ext>
            </a:extLst>
          </p:cNvPr>
          <p:cNvSpPr>
            <a:spLocks noGrp="1" noRot="1" noChangeAspect="1"/>
          </p:cNvSpPr>
          <p:nvPr>
            <p:ph type="sldImg"/>
          </p:nvPr>
        </p:nvSpPr>
        <p:spPr>
          <a:xfrm>
            <a:off x="344488" y="825500"/>
            <a:ext cx="3983037" cy="2239963"/>
          </a:xfrm>
        </p:spPr>
      </p:sp>
      <p:sp>
        <p:nvSpPr>
          <p:cNvPr id="2" name="Footer Placeholder 1">
            <a:extLst>
              <a:ext uri="{FF2B5EF4-FFF2-40B4-BE49-F238E27FC236}">
                <a16:creationId xmlns:a16="http://schemas.microsoft.com/office/drawing/2014/main" id="{19B0C357-4071-DB09-F381-E54ACB1FE690}"/>
              </a:ext>
            </a:extLst>
          </p:cNvPr>
          <p:cNvSpPr>
            <a:spLocks noGrp="1"/>
          </p:cNvSpPr>
          <p:nvPr>
            <p:ph type="ftr" sz="quarter" idx="4"/>
          </p:nvPr>
        </p:nvSpPr>
        <p:spPr>
          <a:xfrm>
            <a:off x="343757" y="8580236"/>
            <a:ext cx="2811954" cy="350634"/>
          </a:xfrm>
          <a:prstGeom prst="rect">
            <a:avLst/>
          </a:prstGeom>
        </p:spPr>
        <p:txBody>
          <a:bodyPr vert="horz" lIns="0" tIns="0" rIns="0" bIns="0" rtlCol="0" anchor="b" anchorCtr="0"/>
          <a:lstStyle>
            <a:lvl1pPr algn="l">
              <a:defRPr sz="800">
                <a:latin typeface="AvenirNext LT Com Regular" panose="020B0503020202020204" pitchFamily="34" charset="0"/>
              </a:defRPr>
            </a:lvl1pPr>
          </a:lstStyle>
          <a:p>
            <a:r>
              <a:rPr lang="en-US" dirty="0"/>
              <a:t>© 2025 Capital Group. All rights reserved.</a:t>
            </a:r>
          </a:p>
        </p:txBody>
      </p:sp>
    </p:spTree>
    <p:extLst>
      <p:ext uri="{BB962C8B-B14F-4D97-AF65-F5344CB8AC3E}">
        <p14:creationId xmlns:p14="http://schemas.microsoft.com/office/powerpoint/2010/main" val="34359923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 Id="rId5" Type="http://schemas.openxmlformats.org/officeDocument/2006/relationships/chart" Target="../charts/chart4.xml"/><Relationship Id="rId4" Type="http://schemas.openxmlformats.org/officeDocument/2006/relationships/chart" Target="../charts/chart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GAF Title Aperture Animation">
    <p:bg>
      <p:bgPr>
        <a:solidFill>
          <a:schemeClr val="bg1"/>
        </a:solidFill>
        <a:effectLst/>
      </p:bgPr>
    </p:bg>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userDrawn="1"/>
        </p:nvPicPr>
        <p:blipFill rotWithShape="1">
          <a:blip r:embed="rId2"/>
          <a:srcRect l="11443" r="6694"/>
          <a:stretch/>
        </p:blipFill>
        <p:spPr>
          <a:xfrm>
            <a:off x="0" y="-74950"/>
            <a:ext cx="12322462" cy="7139443"/>
          </a:xfrm>
          <a:prstGeom prst="rect">
            <a:avLst/>
          </a:prstGeom>
        </p:spPr>
      </p:pic>
      <p:sp>
        <p:nvSpPr>
          <p:cNvPr id="5" name="Freeform 4">
            <a:extLst>
              <a:ext uri="{FF2B5EF4-FFF2-40B4-BE49-F238E27FC236}">
                <a16:creationId xmlns:a16="http://schemas.microsoft.com/office/drawing/2014/main" id="{1E0B27A0-E2FA-85F9-2A87-500A59678CBB}"/>
              </a:ext>
              <a:ext uri="{C183D7F6-B498-43B3-948B-1728B52AA6E4}">
                <adec:decorative xmlns:adec="http://schemas.microsoft.com/office/drawing/2017/decorative" val="1"/>
              </a:ext>
            </a:extLst>
          </p:cNvPr>
          <p:cNvSpPr/>
          <p:nvPr userDrawn="1"/>
        </p:nvSpPr>
        <p:spPr>
          <a:xfrm>
            <a:off x="0" y="-74950"/>
            <a:ext cx="12322462" cy="7166562"/>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5377543 w 12192000"/>
              <a:gd name="connsiteY5" fmla="*/ 576943 h 6858000"/>
              <a:gd name="connsiteX6" fmla="*/ 5377543 w 12192000"/>
              <a:gd name="connsiteY6" fmla="*/ 4245429 h 6858000"/>
              <a:gd name="connsiteX7" fmla="*/ 9067800 w 12192000"/>
              <a:gd name="connsiteY7" fmla="*/ 4245429 h 6858000"/>
              <a:gd name="connsiteX8" fmla="*/ 9067800 w 12192000"/>
              <a:gd name="connsiteY8" fmla="*/ 576943 h 6858000"/>
              <a:gd name="connsiteX9" fmla="*/ 5377543 w 12192000"/>
              <a:gd name="connsiteY9" fmla="*/ 576943 h 6858000"/>
              <a:gd name="connsiteX0" fmla="*/ 0 w 13292138"/>
              <a:gd name="connsiteY0" fmla="*/ 0 h 6886576"/>
              <a:gd name="connsiteX1" fmla="*/ 13292138 w 13292138"/>
              <a:gd name="connsiteY1" fmla="*/ 28576 h 6886576"/>
              <a:gd name="connsiteX2" fmla="*/ 13292138 w 13292138"/>
              <a:gd name="connsiteY2" fmla="*/ 6886576 h 6886576"/>
              <a:gd name="connsiteX3" fmla="*/ 1100138 w 13292138"/>
              <a:gd name="connsiteY3" fmla="*/ 6886576 h 6886576"/>
              <a:gd name="connsiteX4" fmla="*/ 0 w 13292138"/>
              <a:gd name="connsiteY4" fmla="*/ 0 h 6886576"/>
              <a:gd name="connsiteX5" fmla="*/ 6477681 w 13292138"/>
              <a:gd name="connsiteY5" fmla="*/ 605519 h 6886576"/>
              <a:gd name="connsiteX6" fmla="*/ 6477681 w 13292138"/>
              <a:gd name="connsiteY6" fmla="*/ 4274005 h 6886576"/>
              <a:gd name="connsiteX7" fmla="*/ 10167938 w 13292138"/>
              <a:gd name="connsiteY7" fmla="*/ 4274005 h 6886576"/>
              <a:gd name="connsiteX8" fmla="*/ 10167938 w 13292138"/>
              <a:gd name="connsiteY8" fmla="*/ 605519 h 6886576"/>
              <a:gd name="connsiteX9" fmla="*/ 6477681 w 13292138"/>
              <a:gd name="connsiteY9" fmla="*/ 605519 h 6886576"/>
              <a:gd name="connsiteX0" fmla="*/ 0 w 13292138"/>
              <a:gd name="connsiteY0" fmla="*/ 0 h 6915151"/>
              <a:gd name="connsiteX1" fmla="*/ 13292138 w 13292138"/>
              <a:gd name="connsiteY1" fmla="*/ 28576 h 6915151"/>
              <a:gd name="connsiteX2" fmla="*/ 13292138 w 13292138"/>
              <a:gd name="connsiteY2" fmla="*/ 6886576 h 6915151"/>
              <a:gd name="connsiteX3" fmla="*/ 85725 w 13292138"/>
              <a:gd name="connsiteY3" fmla="*/ 6915151 h 6915151"/>
              <a:gd name="connsiteX4" fmla="*/ 0 w 13292138"/>
              <a:gd name="connsiteY4" fmla="*/ 0 h 6915151"/>
              <a:gd name="connsiteX5" fmla="*/ 6477681 w 13292138"/>
              <a:gd name="connsiteY5" fmla="*/ 605519 h 6915151"/>
              <a:gd name="connsiteX6" fmla="*/ 6477681 w 13292138"/>
              <a:gd name="connsiteY6" fmla="*/ 4274005 h 6915151"/>
              <a:gd name="connsiteX7" fmla="*/ 10167938 w 13292138"/>
              <a:gd name="connsiteY7" fmla="*/ 4274005 h 6915151"/>
              <a:gd name="connsiteX8" fmla="*/ 10167938 w 13292138"/>
              <a:gd name="connsiteY8" fmla="*/ 605519 h 6915151"/>
              <a:gd name="connsiteX9" fmla="*/ 6477681 w 13292138"/>
              <a:gd name="connsiteY9" fmla="*/ 605519 h 6915151"/>
              <a:gd name="connsiteX0" fmla="*/ 14288 w 13206413"/>
              <a:gd name="connsiteY0" fmla="*/ 0 h 6929439"/>
              <a:gd name="connsiteX1" fmla="*/ 13206413 w 13206413"/>
              <a:gd name="connsiteY1" fmla="*/ 42864 h 6929439"/>
              <a:gd name="connsiteX2" fmla="*/ 13206413 w 13206413"/>
              <a:gd name="connsiteY2" fmla="*/ 6900864 h 6929439"/>
              <a:gd name="connsiteX3" fmla="*/ 0 w 13206413"/>
              <a:gd name="connsiteY3" fmla="*/ 6929439 h 6929439"/>
              <a:gd name="connsiteX4" fmla="*/ 14288 w 13206413"/>
              <a:gd name="connsiteY4" fmla="*/ 0 h 6929439"/>
              <a:gd name="connsiteX5" fmla="*/ 6391956 w 13206413"/>
              <a:gd name="connsiteY5" fmla="*/ 619807 h 6929439"/>
              <a:gd name="connsiteX6" fmla="*/ 6391956 w 13206413"/>
              <a:gd name="connsiteY6" fmla="*/ 4288293 h 6929439"/>
              <a:gd name="connsiteX7" fmla="*/ 10082213 w 13206413"/>
              <a:gd name="connsiteY7" fmla="*/ 4288293 h 6929439"/>
              <a:gd name="connsiteX8" fmla="*/ 10082213 w 13206413"/>
              <a:gd name="connsiteY8" fmla="*/ 619807 h 6929439"/>
              <a:gd name="connsiteX9" fmla="*/ 6391956 w 13206413"/>
              <a:gd name="connsiteY9" fmla="*/ 619807 h 6929439"/>
              <a:gd name="connsiteX0" fmla="*/ 14288 w 13206413"/>
              <a:gd name="connsiteY0" fmla="*/ 14286 h 6943725"/>
              <a:gd name="connsiteX1" fmla="*/ 12334876 w 13206413"/>
              <a:gd name="connsiteY1" fmla="*/ 0 h 6943725"/>
              <a:gd name="connsiteX2" fmla="*/ 13206413 w 13206413"/>
              <a:gd name="connsiteY2" fmla="*/ 6915150 h 6943725"/>
              <a:gd name="connsiteX3" fmla="*/ 0 w 13206413"/>
              <a:gd name="connsiteY3" fmla="*/ 6943725 h 6943725"/>
              <a:gd name="connsiteX4" fmla="*/ 14288 w 13206413"/>
              <a:gd name="connsiteY4" fmla="*/ 14286 h 6943725"/>
              <a:gd name="connsiteX5" fmla="*/ 6391956 w 13206413"/>
              <a:gd name="connsiteY5" fmla="*/ 634093 h 6943725"/>
              <a:gd name="connsiteX6" fmla="*/ 6391956 w 13206413"/>
              <a:gd name="connsiteY6" fmla="*/ 4302579 h 6943725"/>
              <a:gd name="connsiteX7" fmla="*/ 10082213 w 13206413"/>
              <a:gd name="connsiteY7" fmla="*/ 4302579 h 6943725"/>
              <a:gd name="connsiteX8" fmla="*/ 10082213 w 13206413"/>
              <a:gd name="connsiteY8" fmla="*/ 634093 h 6943725"/>
              <a:gd name="connsiteX9" fmla="*/ 6391956 w 13206413"/>
              <a:gd name="connsiteY9" fmla="*/ 634093 h 6943725"/>
              <a:gd name="connsiteX0" fmla="*/ 14288 w 12334876"/>
              <a:gd name="connsiteY0" fmla="*/ 14286 h 6972300"/>
              <a:gd name="connsiteX1" fmla="*/ 12334876 w 12334876"/>
              <a:gd name="connsiteY1" fmla="*/ 0 h 6972300"/>
              <a:gd name="connsiteX2" fmla="*/ 12334876 w 12334876"/>
              <a:gd name="connsiteY2" fmla="*/ 6972300 h 6972300"/>
              <a:gd name="connsiteX3" fmla="*/ 0 w 12334876"/>
              <a:gd name="connsiteY3" fmla="*/ 6943725 h 6972300"/>
              <a:gd name="connsiteX4" fmla="*/ 14288 w 12334876"/>
              <a:gd name="connsiteY4" fmla="*/ 14286 h 6972300"/>
              <a:gd name="connsiteX5" fmla="*/ 6391956 w 12334876"/>
              <a:gd name="connsiteY5" fmla="*/ 634093 h 6972300"/>
              <a:gd name="connsiteX6" fmla="*/ 6391956 w 12334876"/>
              <a:gd name="connsiteY6" fmla="*/ 4302579 h 6972300"/>
              <a:gd name="connsiteX7" fmla="*/ 10082213 w 12334876"/>
              <a:gd name="connsiteY7" fmla="*/ 4302579 h 6972300"/>
              <a:gd name="connsiteX8" fmla="*/ 10082213 w 12334876"/>
              <a:gd name="connsiteY8" fmla="*/ 634093 h 6972300"/>
              <a:gd name="connsiteX9" fmla="*/ 6391956 w 12334876"/>
              <a:gd name="connsiteY9" fmla="*/ 634093 h 6972300"/>
              <a:gd name="connsiteX0" fmla="*/ 0 w 12352672"/>
              <a:gd name="connsiteY0" fmla="*/ 0 h 7054267"/>
              <a:gd name="connsiteX1" fmla="*/ 12352672 w 12352672"/>
              <a:gd name="connsiteY1" fmla="*/ 81967 h 7054267"/>
              <a:gd name="connsiteX2" fmla="*/ 12352672 w 12352672"/>
              <a:gd name="connsiteY2" fmla="*/ 7054267 h 7054267"/>
              <a:gd name="connsiteX3" fmla="*/ 17796 w 12352672"/>
              <a:gd name="connsiteY3" fmla="*/ 7025692 h 7054267"/>
              <a:gd name="connsiteX4" fmla="*/ 0 w 12352672"/>
              <a:gd name="connsiteY4" fmla="*/ 0 h 7054267"/>
              <a:gd name="connsiteX5" fmla="*/ 6409752 w 12352672"/>
              <a:gd name="connsiteY5" fmla="*/ 716060 h 7054267"/>
              <a:gd name="connsiteX6" fmla="*/ 6409752 w 12352672"/>
              <a:gd name="connsiteY6" fmla="*/ 4384546 h 7054267"/>
              <a:gd name="connsiteX7" fmla="*/ 10100009 w 12352672"/>
              <a:gd name="connsiteY7" fmla="*/ 4384546 h 7054267"/>
              <a:gd name="connsiteX8" fmla="*/ 10100009 w 12352672"/>
              <a:gd name="connsiteY8" fmla="*/ 716060 h 7054267"/>
              <a:gd name="connsiteX9" fmla="*/ 6409752 w 12352672"/>
              <a:gd name="connsiteY9" fmla="*/ 716060 h 7054267"/>
              <a:gd name="connsiteX0" fmla="*/ 0 w 12352672"/>
              <a:gd name="connsiteY0" fmla="*/ 0 h 7054267"/>
              <a:gd name="connsiteX1" fmla="*/ 12352672 w 12352672"/>
              <a:gd name="connsiteY1" fmla="*/ 1756 h 7054267"/>
              <a:gd name="connsiteX2" fmla="*/ 12352672 w 12352672"/>
              <a:gd name="connsiteY2" fmla="*/ 7054267 h 7054267"/>
              <a:gd name="connsiteX3" fmla="*/ 17796 w 12352672"/>
              <a:gd name="connsiteY3" fmla="*/ 7025692 h 7054267"/>
              <a:gd name="connsiteX4" fmla="*/ 0 w 12352672"/>
              <a:gd name="connsiteY4" fmla="*/ 0 h 7054267"/>
              <a:gd name="connsiteX5" fmla="*/ 6409752 w 12352672"/>
              <a:gd name="connsiteY5" fmla="*/ 716060 h 7054267"/>
              <a:gd name="connsiteX6" fmla="*/ 6409752 w 12352672"/>
              <a:gd name="connsiteY6" fmla="*/ 4384546 h 7054267"/>
              <a:gd name="connsiteX7" fmla="*/ 10100009 w 12352672"/>
              <a:gd name="connsiteY7" fmla="*/ 4384546 h 7054267"/>
              <a:gd name="connsiteX8" fmla="*/ 10100009 w 12352672"/>
              <a:gd name="connsiteY8" fmla="*/ 716060 h 7054267"/>
              <a:gd name="connsiteX9" fmla="*/ 6409752 w 12352672"/>
              <a:gd name="connsiteY9" fmla="*/ 716060 h 7054267"/>
              <a:gd name="connsiteX0" fmla="*/ 0 w 12336630"/>
              <a:gd name="connsiteY0" fmla="*/ 0 h 7166562"/>
              <a:gd name="connsiteX1" fmla="*/ 12336630 w 12336630"/>
              <a:gd name="connsiteY1" fmla="*/ 114051 h 7166562"/>
              <a:gd name="connsiteX2" fmla="*/ 12336630 w 12336630"/>
              <a:gd name="connsiteY2" fmla="*/ 7166562 h 7166562"/>
              <a:gd name="connsiteX3" fmla="*/ 1754 w 12336630"/>
              <a:gd name="connsiteY3" fmla="*/ 7137987 h 7166562"/>
              <a:gd name="connsiteX4" fmla="*/ 0 w 12336630"/>
              <a:gd name="connsiteY4" fmla="*/ 0 h 7166562"/>
              <a:gd name="connsiteX5" fmla="*/ 6393710 w 12336630"/>
              <a:gd name="connsiteY5" fmla="*/ 828355 h 7166562"/>
              <a:gd name="connsiteX6" fmla="*/ 6393710 w 12336630"/>
              <a:gd name="connsiteY6" fmla="*/ 4496841 h 7166562"/>
              <a:gd name="connsiteX7" fmla="*/ 10083967 w 12336630"/>
              <a:gd name="connsiteY7" fmla="*/ 4496841 h 7166562"/>
              <a:gd name="connsiteX8" fmla="*/ 10083967 w 12336630"/>
              <a:gd name="connsiteY8" fmla="*/ 828355 h 7166562"/>
              <a:gd name="connsiteX9" fmla="*/ 6393710 w 12336630"/>
              <a:gd name="connsiteY9" fmla="*/ 828355 h 7166562"/>
              <a:gd name="connsiteX0" fmla="*/ 0 w 12336630"/>
              <a:gd name="connsiteY0" fmla="*/ 0 h 7166562"/>
              <a:gd name="connsiteX1" fmla="*/ 12336630 w 12336630"/>
              <a:gd name="connsiteY1" fmla="*/ 1756 h 7166562"/>
              <a:gd name="connsiteX2" fmla="*/ 12336630 w 12336630"/>
              <a:gd name="connsiteY2" fmla="*/ 7166562 h 7166562"/>
              <a:gd name="connsiteX3" fmla="*/ 1754 w 12336630"/>
              <a:gd name="connsiteY3" fmla="*/ 7137987 h 7166562"/>
              <a:gd name="connsiteX4" fmla="*/ 0 w 12336630"/>
              <a:gd name="connsiteY4" fmla="*/ 0 h 7166562"/>
              <a:gd name="connsiteX5" fmla="*/ 6393710 w 12336630"/>
              <a:gd name="connsiteY5" fmla="*/ 828355 h 7166562"/>
              <a:gd name="connsiteX6" fmla="*/ 6393710 w 12336630"/>
              <a:gd name="connsiteY6" fmla="*/ 4496841 h 7166562"/>
              <a:gd name="connsiteX7" fmla="*/ 10083967 w 12336630"/>
              <a:gd name="connsiteY7" fmla="*/ 4496841 h 7166562"/>
              <a:gd name="connsiteX8" fmla="*/ 10083967 w 12336630"/>
              <a:gd name="connsiteY8" fmla="*/ 828355 h 7166562"/>
              <a:gd name="connsiteX9" fmla="*/ 6393710 w 12336630"/>
              <a:gd name="connsiteY9" fmla="*/ 828355 h 7166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36630" h="7166562">
                <a:moveTo>
                  <a:pt x="0" y="0"/>
                </a:moveTo>
                <a:lnTo>
                  <a:pt x="12336630" y="1756"/>
                </a:lnTo>
                <a:lnTo>
                  <a:pt x="12336630" y="7166562"/>
                </a:lnTo>
                <a:lnTo>
                  <a:pt x="1754" y="7137987"/>
                </a:lnTo>
                <a:cubicBezTo>
                  <a:pt x="1754" y="4851987"/>
                  <a:pt x="0" y="2286000"/>
                  <a:pt x="0" y="0"/>
                </a:cubicBezTo>
                <a:close/>
                <a:moveTo>
                  <a:pt x="6393710" y="828355"/>
                </a:moveTo>
                <a:lnTo>
                  <a:pt x="6393710" y="4496841"/>
                </a:lnTo>
                <a:lnTo>
                  <a:pt x="10083967" y="4496841"/>
                </a:lnTo>
                <a:lnTo>
                  <a:pt x="10083967" y="828355"/>
                </a:lnTo>
                <a:lnTo>
                  <a:pt x="6393710" y="828355"/>
                </a:lnTo>
                <a:close/>
              </a:path>
            </a:pathLst>
          </a:custGeom>
          <a:solidFill>
            <a:schemeClr val="tx1">
              <a:alpha val="53986"/>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endParaRPr>
          </a:p>
        </p:txBody>
      </p:sp>
      <p:sp>
        <p:nvSpPr>
          <p:cNvPr id="6" name="Freeform 5">
            <a:extLst>
              <a:ext uri="{FF2B5EF4-FFF2-40B4-BE49-F238E27FC236}">
                <a16:creationId xmlns:a16="http://schemas.microsoft.com/office/drawing/2014/main" id="{CB86B1EF-C368-B787-8775-FFD245775A2B}"/>
              </a:ext>
              <a:ext uri="{C183D7F6-B498-43B3-948B-1728B52AA6E4}">
                <adec:decorative xmlns:adec="http://schemas.microsoft.com/office/drawing/2017/decorative" val="1"/>
              </a:ext>
            </a:extLst>
          </p:cNvPr>
          <p:cNvSpPr/>
          <p:nvPr userDrawn="1"/>
        </p:nvSpPr>
        <p:spPr>
          <a:xfrm flipV="1">
            <a:off x="6182788" y="-1519031"/>
            <a:ext cx="12487108" cy="6143304"/>
          </a:xfrm>
          <a:custGeom>
            <a:avLst/>
            <a:gdLst>
              <a:gd name="connsiteX0" fmla="*/ 0 w 12487108"/>
              <a:gd name="connsiteY0" fmla="*/ 0 h 6143304"/>
              <a:gd name="connsiteX1" fmla="*/ 12487108 w 12487108"/>
              <a:gd name="connsiteY1" fmla="*/ 0 h 6143304"/>
              <a:gd name="connsiteX2" fmla="*/ 12487108 w 12487108"/>
              <a:gd name="connsiteY2" fmla="*/ 201140 h 6143304"/>
              <a:gd name="connsiteX3" fmla="*/ 203846 w 12487108"/>
              <a:gd name="connsiteY3" fmla="*/ 201140 h 6143304"/>
              <a:gd name="connsiteX4" fmla="*/ 203846 w 12487108"/>
              <a:gd name="connsiteY4" fmla="*/ 6143304 h 6143304"/>
              <a:gd name="connsiteX5" fmla="*/ 0 w 12487108"/>
              <a:gd name="connsiteY5" fmla="*/ 6143304 h 614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7108" h="6143304">
                <a:moveTo>
                  <a:pt x="0" y="0"/>
                </a:moveTo>
                <a:lnTo>
                  <a:pt x="12487108" y="0"/>
                </a:lnTo>
                <a:lnTo>
                  <a:pt x="12487108" y="201140"/>
                </a:lnTo>
                <a:lnTo>
                  <a:pt x="203846" y="201140"/>
                </a:lnTo>
                <a:lnTo>
                  <a:pt x="203846" y="6143304"/>
                </a:lnTo>
                <a:lnTo>
                  <a:pt x="0" y="6143304"/>
                </a:lnTo>
                <a:close/>
              </a:path>
            </a:pathLst>
          </a:cu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venirNext LT Com Regular" panose="020B0503020202020204" pitchFamily="34" charset="0"/>
            </a:endParaRPr>
          </a:p>
        </p:txBody>
      </p:sp>
      <p:sp>
        <p:nvSpPr>
          <p:cNvPr id="7" name="Freeform 6">
            <a:extLst>
              <a:ext uri="{FF2B5EF4-FFF2-40B4-BE49-F238E27FC236}">
                <a16:creationId xmlns:a16="http://schemas.microsoft.com/office/drawing/2014/main" id="{B04BAFB5-54EE-3DE2-5FE4-8DA6765C1E06}"/>
              </a:ext>
              <a:ext uri="{C183D7F6-B498-43B3-948B-1728B52AA6E4}">
                <adec:decorative xmlns:adec="http://schemas.microsoft.com/office/drawing/2017/decorative" val="1"/>
              </a:ext>
            </a:extLst>
          </p:cNvPr>
          <p:cNvSpPr/>
          <p:nvPr userDrawn="1"/>
        </p:nvSpPr>
        <p:spPr>
          <a:xfrm rot="10800000" flipV="1">
            <a:off x="-2216189" y="553274"/>
            <a:ext cx="12487108" cy="6504640"/>
          </a:xfrm>
          <a:custGeom>
            <a:avLst/>
            <a:gdLst>
              <a:gd name="connsiteX0" fmla="*/ 0 w 12487108"/>
              <a:gd name="connsiteY0" fmla="*/ 0 h 6143304"/>
              <a:gd name="connsiteX1" fmla="*/ 12487108 w 12487108"/>
              <a:gd name="connsiteY1" fmla="*/ 0 h 6143304"/>
              <a:gd name="connsiteX2" fmla="*/ 12487108 w 12487108"/>
              <a:gd name="connsiteY2" fmla="*/ 201140 h 6143304"/>
              <a:gd name="connsiteX3" fmla="*/ 203846 w 12487108"/>
              <a:gd name="connsiteY3" fmla="*/ 201140 h 6143304"/>
              <a:gd name="connsiteX4" fmla="*/ 203846 w 12487108"/>
              <a:gd name="connsiteY4" fmla="*/ 6143304 h 6143304"/>
              <a:gd name="connsiteX5" fmla="*/ 0 w 12487108"/>
              <a:gd name="connsiteY5" fmla="*/ 6143304 h 6143304"/>
              <a:gd name="connsiteX0" fmla="*/ 0 w 12487108"/>
              <a:gd name="connsiteY0" fmla="*/ 0 h 6482517"/>
              <a:gd name="connsiteX1" fmla="*/ 12487108 w 12487108"/>
              <a:gd name="connsiteY1" fmla="*/ 0 h 6482517"/>
              <a:gd name="connsiteX2" fmla="*/ 12487108 w 12487108"/>
              <a:gd name="connsiteY2" fmla="*/ 201140 h 6482517"/>
              <a:gd name="connsiteX3" fmla="*/ 203846 w 12487108"/>
              <a:gd name="connsiteY3" fmla="*/ 201140 h 6482517"/>
              <a:gd name="connsiteX4" fmla="*/ 203846 w 12487108"/>
              <a:gd name="connsiteY4" fmla="*/ 6143304 h 6482517"/>
              <a:gd name="connsiteX5" fmla="*/ 0 w 12487108"/>
              <a:gd name="connsiteY5" fmla="*/ 6482517 h 6482517"/>
              <a:gd name="connsiteX6" fmla="*/ 0 w 12487108"/>
              <a:gd name="connsiteY6" fmla="*/ 0 h 6482517"/>
              <a:gd name="connsiteX0" fmla="*/ 0 w 12487108"/>
              <a:gd name="connsiteY0" fmla="*/ 0 h 6504640"/>
              <a:gd name="connsiteX1" fmla="*/ 12487108 w 12487108"/>
              <a:gd name="connsiteY1" fmla="*/ 0 h 6504640"/>
              <a:gd name="connsiteX2" fmla="*/ 12487108 w 12487108"/>
              <a:gd name="connsiteY2" fmla="*/ 201140 h 6504640"/>
              <a:gd name="connsiteX3" fmla="*/ 203846 w 12487108"/>
              <a:gd name="connsiteY3" fmla="*/ 201140 h 6504640"/>
              <a:gd name="connsiteX4" fmla="*/ 211221 w 12487108"/>
              <a:gd name="connsiteY4" fmla="*/ 6504640 h 6504640"/>
              <a:gd name="connsiteX5" fmla="*/ 0 w 12487108"/>
              <a:gd name="connsiteY5" fmla="*/ 6482517 h 6504640"/>
              <a:gd name="connsiteX6" fmla="*/ 0 w 12487108"/>
              <a:gd name="connsiteY6" fmla="*/ 0 h 650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87108" h="6504640">
                <a:moveTo>
                  <a:pt x="0" y="0"/>
                </a:moveTo>
                <a:lnTo>
                  <a:pt x="12487108" y="0"/>
                </a:lnTo>
                <a:lnTo>
                  <a:pt x="12487108" y="201140"/>
                </a:lnTo>
                <a:lnTo>
                  <a:pt x="203846" y="201140"/>
                </a:lnTo>
                <a:cubicBezTo>
                  <a:pt x="206304" y="2302307"/>
                  <a:pt x="208763" y="4403473"/>
                  <a:pt x="211221" y="6504640"/>
                </a:cubicBezTo>
                <a:lnTo>
                  <a:pt x="0" y="6482517"/>
                </a:lnTo>
                <a:lnTo>
                  <a:pt x="0" y="0"/>
                </a:ln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venirNext LT Com Regular" panose="020B0503020202020204" pitchFamily="34" charset="0"/>
            </a:endParaRPr>
          </a:p>
        </p:txBody>
      </p:sp>
      <p:sp>
        <p:nvSpPr>
          <p:cNvPr id="10" name="TextBox 9">
            <a:extLst>
              <a:ext uri="{FF2B5EF4-FFF2-40B4-BE49-F238E27FC236}">
                <a16:creationId xmlns:a16="http://schemas.microsoft.com/office/drawing/2014/main" id="{057C4A55-0822-3B9A-4BC0-CD8C02DDC5C9}"/>
              </a:ext>
              <a:ext uri="{C183D7F6-B498-43B3-948B-1728B52AA6E4}">
                <adec:decorative xmlns:adec="http://schemas.microsoft.com/office/drawing/2017/decorative" val="1"/>
              </a:ext>
            </a:extLst>
          </p:cNvPr>
          <p:cNvSpPr txBox="1"/>
          <p:nvPr userDrawn="1"/>
        </p:nvSpPr>
        <p:spPr>
          <a:xfrm>
            <a:off x="12787281" y="157163"/>
            <a:ext cx="65" cy="215444"/>
          </a:xfrm>
          <a:prstGeom prst="rect">
            <a:avLst/>
          </a:prstGeom>
          <a:ln w="12700">
            <a:miter lim="400000"/>
          </a:ln>
        </p:spPr>
        <p:txBody>
          <a:bodyPr wrap="none" lIns="0" tIns="0" rIns="0" bIns="0" rtlCol="0">
            <a:spAutoFit/>
          </a:bodyPr>
          <a:lstStyle/>
          <a:p>
            <a:endParaRPr lang="en-US" sz="1400" b="1" err="1">
              <a:latin typeface="+mn-lt"/>
            </a:endParaRPr>
          </a:p>
        </p:txBody>
      </p:sp>
      <p:sp>
        <p:nvSpPr>
          <p:cNvPr id="2" name="© The Capital Group Companies, Inc.">
            <a:extLst>
              <a:ext uri="{FF2B5EF4-FFF2-40B4-BE49-F238E27FC236}">
                <a16:creationId xmlns:a16="http://schemas.microsoft.com/office/drawing/2014/main" id="{4BDA695F-8609-F357-D335-0C51CC49DB9C}"/>
              </a:ext>
              <a:ext uri="{C183D7F6-B498-43B3-948B-1728B52AA6E4}">
                <adec:decorative xmlns:adec="http://schemas.microsoft.com/office/drawing/2017/decorative" val="1"/>
              </a:ext>
            </a:extLst>
          </p:cNvPr>
          <p:cNvSpPr txBox="1"/>
          <p:nvPr userDrawn="1"/>
        </p:nvSpPr>
        <p:spPr>
          <a:xfrm>
            <a:off x="597632" y="6267187"/>
            <a:ext cx="2240998" cy="14228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900" b="0" i="0" dirty="0">
                <a:solidFill>
                  <a:schemeClr val="bg1"/>
                </a:solidFill>
                <a:latin typeface="AvenirNext LT Com Regular" panose="020B0503020202020204" pitchFamily="34" charset="0"/>
              </a:rPr>
              <a:t>© 2025 Capital Group. All rights reserved. </a:t>
            </a:r>
            <a:endParaRPr sz="900" b="0" i="0" dirty="0">
              <a:solidFill>
                <a:schemeClr val="bg1"/>
              </a:solidFill>
              <a:latin typeface="AvenirNext LT Com Regular" panose="020B0503020202020204" pitchFamily="34" charset="0"/>
            </a:endParaRPr>
          </a:p>
        </p:txBody>
      </p:sp>
      <p:sp>
        <p:nvSpPr>
          <p:cNvPr id="4" name="For financial professionals only. Not for use with the public.">
            <a:extLst>
              <a:ext uri="{FF2B5EF4-FFF2-40B4-BE49-F238E27FC236}">
                <a16:creationId xmlns:a16="http://schemas.microsoft.com/office/drawing/2014/main" id="{4BAE2BDF-083E-9A8A-0291-737D7D52A69D}"/>
              </a:ext>
              <a:ext uri="{C183D7F6-B498-43B3-948B-1728B52AA6E4}">
                <adec:decorative xmlns:adec="http://schemas.microsoft.com/office/drawing/2017/decorative" val="1"/>
              </a:ext>
            </a:extLst>
          </p:cNvPr>
          <p:cNvSpPr txBox="1"/>
          <p:nvPr userDrawn="1"/>
        </p:nvSpPr>
        <p:spPr>
          <a:xfrm>
            <a:off x="597632" y="6425781"/>
            <a:ext cx="4919616" cy="14228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kumimoji="0" lang="en-US" sz="900" b="0" i="0" u="none" strike="noStrike" cap="none" spc="0" normalizeH="0" baseline="0" dirty="0">
                <a:ln>
                  <a:noFill/>
                </a:ln>
                <a:solidFill>
                  <a:srgbClr val="FFFFFF">
                    <a:alpha val="75000"/>
                  </a:srgbClr>
                </a:solidFill>
                <a:effectLst/>
                <a:uFillTx/>
                <a:latin typeface="AvenirNext LT Com Regular" panose="020B0503020202020204" pitchFamily="34" charset="0"/>
                <a:ea typeface="Avenir Next LT Com Regular"/>
                <a:cs typeface="Avenir Next LT Com Regular"/>
                <a:sym typeface="Avenir Next LT Com Regular"/>
              </a:rPr>
              <a:t>Intended for financial professionals and third-party administrators. Not for use with the public.</a:t>
            </a:r>
            <a:endParaRPr sz="300" b="0" i="0" dirty="0">
              <a:solidFill>
                <a:schemeClr val="bg1"/>
              </a:solidFill>
              <a:latin typeface="AvenirNext LT Com Regular" panose="020B0503020202020204" pitchFamily="34" charset="0"/>
            </a:endParaRPr>
          </a:p>
        </p:txBody>
      </p:sp>
    </p:spTree>
    <p:extLst>
      <p:ext uri="{BB962C8B-B14F-4D97-AF65-F5344CB8AC3E}">
        <p14:creationId xmlns:p14="http://schemas.microsoft.com/office/powerpoint/2010/main" val="2412952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42" presetClass="path" presetSubtype="0" accel="50000" decel="50000" fill="hold" grpId="0" nodeType="withEffect">
                                  <p:stCondLst>
                                    <p:cond delay="0"/>
                                  </p:stCondLst>
                                  <p:childTnLst>
                                    <p:animMotion origin="layout" path="M -1.04167E-6 -0.00139 L -0.11094 0.19583 " pathEditMode="relative" rAng="0" ptsTypes="AA">
                                      <p:cBhvr>
                                        <p:cTn id="12" dur="2000" spd="-100000" fill="hold"/>
                                        <p:tgtEl>
                                          <p:spTgt spid="7"/>
                                        </p:tgtEl>
                                        <p:attrNameLst>
                                          <p:attrName>ppt_x</p:attrName>
                                          <p:attrName>ppt_y</p:attrName>
                                        </p:attrNameLst>
                                      </p:cBhvr>
                                      <p:rCtr x="-5547" y="9861"/>
                                    </p:animMotion>
                                  </p:childTnLst>
                                </p:cTn>
                              </p:par>
                              <p:par>
                                <p:cTn id="13" presetID="42" presetClass="path" presetSubtype="0" accel="50000" decel="50000" fill="hold" grpId="0" nodeType="withEffect">
                                  <p:stCondLst>
                                    <p:cond delay="0"/>
                                  </p:stCondLst>
                                  <p:childTnLst>
                                    <p:animMotion origin="layout" path="M -4.375E-6 -0.00139 L 0.11237 -0.20046 " pathEditMode="relative" rAng="0" ptsTypes="AA">
                                      <p:cBhvr>
                                        <p:cTn id="14" dur="2000" spd="-100000" fill="hold"/>
                                        <p:tgtEl>
                                          <p:spTgt spid="6"/>
                                        </p:tgtEl>
                                        <p:attrNameLst>
                                          <p:attrName>ppt_x</p:attrName>
                                          <p:attrName>ppt_y</p:attrName>
                                        </p:attrNameLst>
                                      </p:cBhvr>
                                      <p:rCtr x="5612" y="-9954"/>
                                    </p:animMotion>
                                  </p:childTnLst>
                                </p:cTn>
                              </p:par>
                              <p:par>
                                <p:cTn id="15" presetID="10" presetClass="entr" presetSubtype="0" fill="hold" grpId="0" nodeType="withEffect">
                                  <p:stCondLst>
                                    <p:cond delay="2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P spid="7" grpId="0" animBg="1"/>
      <p:bldP spid="7"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4_Section Divider Sapphire">
    <p:bg>
      <p:bgPr>
        <a:solidFill>
          <a:srgbClr val="532A45"/>
        </a:solidFill>
        <a:effectLst/>
      </p:bgPr>
    </p:bg>
    <p:spTree>
      <p:nvGrpSpPr>
        <p:cNvPr id="1" name=""/>
        <p:cNvGrpSpPr/>
        <p:nvPr/>
      </p:nvGrpSpPr>
      <p:grpSpPr>
        <a:xfrm>
          <a:off x="0" y="0"/>
          <a:ext cx="0" cy="0"/>
          <a:chOff x="0" y="0"/>
          <a:chExt cx="0" cy="0"/>
        </a:xfrm>
      </p:grpSpPr>
      <p:sp>
        <p:nvSpPr>
          <p:cNvPr id="432" name="Title Text"/>
          <p:cNvSpPr txBox="1">
            <a:spLocks noGrp="1"/>
          </p:cNvSpPr>
          <p:nvPr>
            <p:ph type="title"/>
          </p:nvPr>
        </p:nvSpPr>
        <p:spPr>
          <a:xfrm>
            <a:off x="571500" y="1333500"/>
            <a:ext cx="9397492" cy="2856245"/>
          </a:xfrm>
          <a:prstGeom prst="rect">
            <a:avLst/>
          </a:prstGeom>
        </p:spPr>
        <p:txBody>
          <a:bodyPr anchor="t"/>
          <a:lstStyle>
            <a:lvl1pPr>
              <a:lnSpc>
                <a:spcPct val="90000"/>
              </a:lnSpc>
              <a:defRPr sz="7200" spc="-72">
                <a:solidFill>
                  <a:srgbClr val="FFFFFF"/>
                </a:solidFill>
                <a:latin typeface="AvenirNext LT Com Regular" panose="020B0503020202020204" pitchFamily="34" charset="0"/>
              </a:defRPr>
            </a:lvl1pPr>
          </a:lstStyle>
          <a:p>
            <a:r>
              <a:rPr lang="en-US"/>
              <a:t>Click to edit Master title style</a:t>
            </a:r>
            <a:endParaRPr/>
          </a:p>
        </p:txBody>
      </p:sp>
      <p:sp>
        <p:nvSpPr>
          <p:cNvPr id="438" name="Subtitle"/>
          <p:cNvSpPr>
            <a:spLocks noGrp="1"/>
          </p:cNvSpPr>
          <p:nvPr>
            <p:ph type="body" sz="quarter" idx="14"/>
          </p:nvPr>
        </p:nvSpPr>
        <p:spPr>
          <a:xfrm>
            <a:off x="571500" y="4418887"/>
            <a:ext cx="9397492" cy="1327864"/>
          </a:xfrm>
          <a:prstGeom prst="rect">
            <a:avLst/>
          </a:prstGeom>
        </p:spPr>
        <p:txBody>
          <a:bodyPr>
            <a:noAutofit/>
          </a:bodyPr>
          <a:lstStyle>
            <a:lvl1pPr marL="0" indent="0">
              <a:lnSpc>
                <a:spcPct val="100000"/>
              </a:lnSpc>
              <a:spcBef>
                <a:spcPts val="0"/>
              </a:spcBef>
              <a:buNone/>
              <a:tabLst>
                <a:tab pos="476250" algn="l"/>
              </a:tabLst>
              <a:defRPr sz="3000" b="1" spc="-30">
                <a:solidFill>
                  <a:srgbClr val="FFFFFF">
                    <a:alpha val="75000"/>
                  </a:srgbClr>
                </a:solidFill>
                <a:latin typeface="AvenirNext LT Com Regular" panose="020B0503020202020204" pitchFamily="34" charset="0"/>
                <a:ea typeface="+mn-ea"/>
                <a:cs typeface="+mn-cs"/>
                <a:sym typeface="Avenir Next LT Com Demi"/>
              </a:defRPr>
            </a:lvl1pPr>
          </a:lstStyle>
          <a:p>
            <a:pPr lvl="0"/>
            <a:r>
              <a:rPr lang="en-US"/>
              <a:t>Click to edit Master text styles</a:t>
            </a:r>
          </a:p>
        </p:txBody>
      </p:sp>
      <p:sp>
        <p:nvSpPr>
          <p:cNvPr id="7" name="Footer Placeholder 2"/>
          <p:cNvSpPr>
            <a:spLocks noGrp="1"/>
          </p:cNvSpPr>
          <p:nvPr>
            <p:ph type="ftr" sz="quarter" idx="10"/>
          </p:nvPr>
        </p:nvSpPr>
        <p:spPr>
          <a:xfrm>
            <a:off x="571498" y="5746751"/>
            <a:ext cx="9397494" cy="440275"/>
          </a:xfrm>
        </p:spPr>
        <p:txBody>
          <a:bodyPr/>
          <a:lstStyle>
            <a:lvl1pPr>
              <a:defRPr>
                <a:solidFill>
                  <a:srgbClr val="BFD7E7"/>
                </a:solidFill>
                <a:latin typeface="AvenirNext LT Com Regular" panose="020B0503020202020204" pitchFamily="34" charset="0"/>
              </a:defRPr>
            </a:lvl1pPr>
          </a:lstStyle>
          <a:p>
            <a:pPr hangingPunct="1">
              <a:lnSpc>
                <a:spcPts val="900"/>
              </a:lnSpc>
            </a:pPr>
            <a:endParaRPr lang="en-US"/>
          </a:p>
        </p:txBody>
      </p:sp>
      <p:sp>
        <p:nvSpPr>
          <p:cNvPr id="11" name="© The Capital Group Companies, Inc.">
            <a:extLst>
              <a:ext uri="{FF2B5EF4-FFF2-40B4-BE49-F238E27FC236}">
                <a16:creationId xmlns:a16="http://schemas.microsoft.com/office/drawing/2014/main" id="{B37A37E8-E464-644D-998F-A1164A556D36}"/>
              </a:ext>
            </a:extLst>
          </p:cNvPr>
          <p:cNvSpPr txBox="1"/>
          <p:nvPr userDrawn="1"/>
        </p:nvSpPr>
        <p:spPr>
          <a:xfrm>
            <a:off x="453775" y="6294411"/>
            <a:ext cx="2240998" cy="14228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900" b="0" i="0">
                <a:solidFill>
                  <a:schemeClr val="bg1"/>
                </a:solidFill>
                <a:latin typeface="AvenirNext LT Com Regular" panose="020B0503020202020204" pitchFamily="34" charset="0"/>
              </a:rPr>
              <a:t>© 2025 Capital Group. All rights reserved. </a:t>
            </a:r>
            <a:endParaRPr sz="900" b="0" i="0">
              <a:solidFill>
                <a:schemeClr val="bg1"/>
              </a:solidFill>
              <a:latin typeface="AvenirNext LT Com Regular" panose="020B0503020202020204" pitchFamily="34" charset="0"/>
            </a:endParaRPr>
          </a:p>
        </p:txBody>
      </p:sp>
      <p:sp>
        <p:nvSpPr>
          <p:cNvPr id="12" name="For financial professionals only. Not for use with the public.">
            <a:extLst>
              <a:ext uri="{FF2B5EF4-FFF2-40B4-BE49-F238E27FC236}">
                <a16:creationId xmlns:a16="http://schemas.microsoft.com/office/drawing/2014/main" id="{5504C4D7-3EAE-1B40-BC1A-BF045F568A60}"/>
              </a:ext>
            </a:extLst>
          </p:cNvPr>
          <p:cNvSpPr txBox="1"/>
          <p:nvPr userDrawn="1"/>
        </p:nvSpPr>
        <p:spPr>
          <a:xfrm>
            <a:off x="453775" y="6453005"/>
            <a:ext cx="3095399" cy="14228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sz="900" b="0" i="0">
                <a:solidFill>
                  <a:schemeClr val="bg1"/>
                </a:solidFill>
                <a:latin typeface="AvenirNext LT Com Regular" panose="020B0503020202020204" pitchFamily="34" charset="0"/>
              </a:rPr>
              <a:t>For financial professionals only. Not for</a:t>
            </a:r>
            <a:r>
              <a:rPr lang="en-US" sz="900" b="0" i="0">
                <a:solidFill>
                  <a:schemeClr val="bg1"/>
                </a:solidFill>
                <a:latin typeface="AvenirNext LT Com Regular" panose="020B0503020202020204" pitchFamily="34" charset="0"/>
              </a:rPr>
              <a:t> </a:t>
            </a:r>
            <a:r>
              <a:rPr sz="900" b="0" i="0">
                <a:solidFill>
                  <a:schemeClr val="bg1"/>
                </a:solidFill>
                <a:latin typeface="AvenirNext LT Com Regular" panose="020B0503020202020204" pitchFamily="34" charset="0"/>
              </a:rPr>
              <a:t>use</a:t>
            </a:r>
            <a:r>
              <a:rPr lang="en-US" sz="900" b="0" i="0">
                <a:solidFill>
                  <a:schemeClr val="bg1"/>
                </a:solidFill>
                <a:latin typeface="AvenirNext LT Com Regular" panose="020B0503020202020204" pitchFamily="34" charset="0"/>
              </a:rPr>
              <a:t> </a:t>
            </a:r>
            <a:r>
              <a:rPr sz="900" b="0" i="0">
                <a:solidFill>
                  <a:schemeClr val="bg1"/>
                </a:solidFill>
                <a:latin typeface="AvenirNext LT Com Regular" panose="020B0503020202020204" pitchFamily="34" charset="0"/>
              </a:rPr>
              <a:t>with the</a:t>
            </a:r>
            <a:r>
              <a:rPr lang="en-US" sz="900" b="0" i="0">
                <a:solidFill>
                  <a:schemeClr val="bg1"/>
                </a:solidFill>
                <a:latin typeface="AvenirNext LT Com Regular" panose="020B0503020202020204" pitchFamily="34" charset="0"/>
              </a:rPr>
              <a:t> </a:t>
            </a:r>
            <a:r>
              <a:rPr sz="900" b="0" i="0">
                <a:solidFill>
                  <a:schemeClr val="bg1"/>
                </a:solidFill>
                <a:latin typeface="AvenirNext LT Com Regular" panose="020B0503020202020204" pitchFamily="34" charset="0"/>
              </a:rPr>
              <a:t>public.</a:t>
            </a:r>
          </a:p>
        </p:txBody>
      </p:sp>
    </p:spTree>
    <p:extLst>
      <p:ext uri="{BB962C8B-B14F-4D97-AF65-F5344CB8AC3E}">
        <p14:creationId xmlns:p14="http://schemas.microsoft.com/office/powerpoint/2010/main" val="20698383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2_Section Divider Sapphire">
    <p:bg>
      <p:bgPr>
        <a:solidFill>
          <a:srgbClr val="762156"/>
        </a:solidFill>
        <a:effectLst/>
      </p:bgPr>
    </p:bg>
    <p:spTree>
      <p:nvGrpSpPr>
        <p:cNvPr id="1" name=""/>
        <p:cNvGrpSpPr/>
        <p:nvPr/>
      </p:nvGrpSpPr>
      <p:grpSpPr>
        <a:xfrm>
          <a:off x="0" y="0"/>
          <a:ext cx="0" cy="0"/>
          <a:chOff x="0" y="0"/>
          <a:chExt cx="0" cy="0"/>
        </a:xfrm>
      </p:grpSpPr>
      <p:sp>
        <p:nvSpPr>
          <p:cNvPr id="432" name="Title Text"/>
          <p:cNvSpPr txBox="1">
            <a:spLocks noGrp="1"/>
          </p:cNvSpPr>
          <p:nvPr>
            <p:ph type="title"/>
          </p:nvPr>
        </p:nvSpPr>
        <p:spPr>
          <a:xfrm>
            <a:off x="571500" y="1333500"/>
            <a:ext cx="9397492" cy="2856245"/>
          </a:xfrm>
          <a:prstGeom prst="rect">
            <a:avLst/>
          </a:prstGeom>
        </p:spPr>
        <p:txBody>
          <a:bodyPr anchor="t"/>
          <a:lstStyle>
            <a:lvl1pPr>
              <a:lnSpc>
                <a:spcPct val="90000"/>
              </a:lnSpc>
              <a:defRPr sz="7200" spc="-72">
                <a:solidFill>
                  <a:srgbClr val="FFFFFF"/>
                </a:solidFill>
                <a:latin typeface="AvenirNext LT Com Regular" panose="020B0503020202020204" pitchFamily="34" charset="0"/>
              </a:defRPr>
            </a:lvl1pPr>
          </a:lstStyle>
          <a:p>
            <a:r>
              <a:rPr lang="en-US"/>
              <a:t>Click to edit Master title style</a:t>
            </a:r>
            <a:endParaRPr/>
          </a:p>
        </p:txBody>
      </p:sp>
      <p:sp>
        <p:nvSpPr>
          <p:cNvPr id="438" name="Subtitle"/>
          <p:cNvSpPr>
            <a:spLocks noGrp="1"/>
          </p:cNvSpPr>
          <p:nvPr>
            <p:ph type="body" sz="quarter" idx="14"/>
          </p:nvPr>
        </p:nvSpPr>
        <p:spPr>
          <a:xfrm>
            <a:off x="571500" y="4418887"/>
            <a:ext cx="9397492" cy="1327864"/>
          </a:xfrm>
          <a:prstGeom prst="rect">
            <a:avLst/>
          </a:prstGeom>
        </p:spPr>
        <p:txBody>
          <a:bodyPr>
            <a:noAutofit/>
          </a:bodyPr>
          <a:lstStyle>
            <a:lvl1pPr marL="0" indent="0">
              <a:lnSpc>
                <a:spcPct val="100000"/>
              </a:lnSpc>
              <a:spcBef>
                <a:spcPts val="0"/>
              </a:spcBef>
              <a:buNone/>
              <a:tabLst>
                <a:tab pos="476250" algn="l"/>
              </a:tabLst>
              <a:defRPr sz="3000" b="1" spc="-30">
                <a:solidFill>
                  <a:srgbClr val="FFFFFF">
                    <a:alpha val="75000"/>
                  </a:srgbClr>
                </a:solidFill>
                <a:latin typeface="AvenirNext LT Com Regular" panose="020B0503020202020204" pitchFamily="34" charset="0"/>
                <a:ea typeface="+mn-ea"/>
                <a:cs typeface="+mn-cs"/>
                <a:sym typeface="Avenir Next LT Com Demi"/>
              </a:defRPr>
            </a:lvl1pPr>
          </a:lstStyle>
          <a:p>
            <a:pPr lvl="0"/>
            <a:r>
              <a:rPr lang="en-US"/>
              <a:t>Click to edit Master text styles</a:t>
            </a:r>
          </a:p>
        </p:txBody>
      </p:sp>
      <p:sp>
        <p:nvSpPr>
          <p:cNvPr id="7" name="Footer Placeholder 2"/>
          <p:cNvSpPr>
            <a:spLocks noGrp="1"/>
          </p:cNvSpPr>
          <p:nvPr>
            <p:ph type="ftr" sz="quarter" idx="10"/>
          </p:nvPr>
        </p:nvSpPr>
        <p:spPr>
          <a:xfrm>
            <a:off x="571498" y="5746751"/>
            <a:ext cx="9397494" cy="440275"/>
          </a:xfrm>
        </p:spPr>
        <p:txBody>
          <a:bodyPr/>
          <a:lstStyle>
            <a:lvl1pPr>
              <a:defRPr>
                <a:solidFill>
                  <a:srgbClr val="BFD7E7"/>
                </a:solidFill>
                <a:latin typeface="AvenirNext LT Com Regular" panose="020B0503020202020204" pitchFamily="34" charset="0"/>
              </a:defRPr>
            </a:lvl1pPr>
          </a:lstStyle>
          <a:p>
            <a:pPr hangingPunct="1">
              <a:lnSpc>
                <a:spcPts val="900"/>
              </a:lnSpc>
            </a:pPr>
            <a:endParaRPr lang="en-US"/>
          </a:p>
        </p:txBody>
      </p:sp>
      <p:sp>
        <p:nvSpPr>
          <p:cNvPr id="11" name="© The Capital Group Companies, Inc.">
            <a:extLst>
              <a:ext uri="{FF2B5EF4-FFF2-40B4-BE49-F238E27FC236}">
                <a16:creationId xmlns:a16="http://schemas.microsoft.com/office/drawing/2014/main" id="{B37A37E8-E464-644D-998F-A1164A556D36}"/>
              </a:ext>
            </a:extLst>
          </p:cNvPr>
          <p:cNvSpPr txBox="1"/>
          <p:nvPr userDrawn="1"/>
        </p:nvSpPr>
        <p:spPr>
          <a:xfrm>
            <a:off x="453775" y="6294411"/>
            <a:ext cx="2240998" cy="14228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900" b="0" i="0">
                <a:solidFill>
                  <a:schemeClr val="bg1"/>
                </a:solidFill>
                <a:latin typeface="AvenirNext LT Com Regular" panose="020B0503020202020204" pitchFamily="34" charset="0"/>
              </a:rPr>
              <a:t>© 2025 Capital Group. All rights reserved. </a:t>
            </a:r>
            <a:endParaRPr sz="900" b="0" i="0">
              <a:solidFill>
                <a:schemeClr val="bg1"/>
              </a:solidFill>
              <a:latin typeface="AvenirNext LT Com Regular" panose="020B0503020202020204" pitchFamily="34" charset="0"/>
            </a:endParaRPr>
          </a:p>
        </p:txBody>
      </p:sp>
      <p:sp>
        <p:nvSpPr>
          <p:cNvPr id="12" name="For financial professionals only. Not for use with the public.">
            <a:extLst>
              <a:ext uri="{FF2B5EF4-FFF2-40B4-BE49-F238E27FC236}">
                <a16:creationId xmlns:a16="http://schemas.microsoft.com/office/drawing/2014/main" id="{5504C4D7-3EAE-1B40-BC1A-BF045F568A60}"/>
              </a:ext>
            </a:extLst>
          </p:cNvPr>
          <p:cNvSpPr txBox="1"/>
          <p:nvPr userDrawn="1"/>
        </p:nvSpPr>
        <p:spPr>
          <a:xfrm>
            <a:off x="453775" y="6453005"/>
            <a:ext cx="3095399" cy="14228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sz="900" b="0" i="0">
                <a:solidFill>
                  <a:schemeClr val="bg1"/>
                </a:solidFill>
                <a:latin typeface="AvenirNext LT Com Regular" panose="020B0503020202020204" pitchFamily="34" charset="0"/>
              </a:rPr>
              <a:t>For financial professionals only. Not for</a:t>
            </a:r>
            <a:r>
              <a:rPr lang="en-US" sz="900" b="0" i="0">
                <a:solidFill>
                  <a:schemeClr val="bg1"/>
                </a:solidFill>
                <a:latin typeface="AvenirNext LT Com Regular" panose="020B0503020202020204" pitchFamily="34" charset="0"/>
              </a:rPr>
              <a:t> </a:t>
            </a:r>
            <a:r>
              <a:rPr sz="900" b="0" i="0">
                <a:solidFill>
                  <a:schemeClr val="bg1"/>
                </a:solidFill>
                <a:latin typeface="AvenirNext LT Com Regular" panose="020B0503020202020204" pitchFamily="34" charset="0"/>
              </a:rPr>
              <a:t>use</a:t>
            </a:r>
            <a:r>
              <a:rPr lang="en-US" sz="900" b="0" i="0">
                <a:solidFill>
                  <a:schemeClr val="bg1"/>
                </a:solidFill>
                <a:latin typeface="AvenirNext LT Com Regular" panose="020B0503020202020204" pitchFamily="34" charset="0"/>
              </a:rPr>
              <a:t> </a:t>
            </a:r>
            <a:r>
              <a:rPr sz="900" b="0" i="0">
                <a:solidFill>
                  <a:schemeClr val="bg1"/>
                </a:solidFill>
                <a:latin typeface="AvenirNext LT Com Regular" panose="020B0503020202020204" pitchFamily="34" charset="0"/>
              </a:rPr>
              <a:t>with the</a:t>
            </a:r>
            <a:r>
              <a:rPr lang="en-US" sz="900" b="0" i="0">
                <a:solidFill>
                  <a:schemeClr val="bg1"/>
                </a:solidFill>
                <a:latin typeface="AvenirNext LT Com Regular" panose="020B0503020202020204" pitchFamily="34" charset="0"/>
              </a:rPr>
              <a:t> </a:t>
            </a:r>
            <a:r>
              <a:rPr sz="900" b="0" i="0">
                <a:solidFill>
                  <a:schemeClr val="bg1"/>
                </a:solidFill>
                <a:latin typeface="AvenirNext LT Com Regular" panose="020B0503020202020204" pitchFamily="34" charset="0"/>
              </a:rPr>
              <a:t>public.</a:t>
            </a:r>
          </a:p>
        </p:txBody>
      </p:sp>
    </p:spTree>
    <p:extLst>
      <p:ext uri="{BB962C8B-B14F-4D97-AF65-F5344CB8AC3E}">
        <p14:creationId xmlns:p14="http://schemas.microsoft.com/office/powerpoint/2010/main" val="32783590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3_Section Divider Sapphire">
    <p:bg>
      <p:bgPr>
        <a:solidFill>
          <a:srgbClr val="B42572"/>
        </a:solidFill>
        <a:effectLst/>
      </p:bgPr>
    </p:bg>
    <p:spTree>
      <p:nvGrpSpPr>
        <p:cNvPr id="1" name=""/>
        <p:cNvGrpSpPr/>
        <p:nvPr/>
      </p:nvGrpSpPr>
      <p:grpSpPr>
        <a:xfrm>
          <a:off x="0" y="0"/>
          <a:ext cx="0" cy="0"/>
          <a:chOff x="0" y="0"/>
          <a:chExt cx="0" cy="0"/>
        </a:xfrm>
      </p:grpSpPr>
      <p:sp>
        <p:nvSpPr>
          <p:cNvPr id="432" name="Title Text"/>
          <p:cNvSpPr txBox="1">
            <a:spLocks noGrp="1"/>
          </p:cNvSpPr>
          <p:nvPr>
            <p:ph type="title"/>
          </p:nvPr>
        </p:nvSpPr>
        <p:spPr>
          <a:xfrm>
            <a:off x="571500" y="1333500"/>
            <a:ext cx="9397492" cy="2856245"/>
          </a:xfrm>
          <a:prstGeom prst="rect">
            <a:avLst/>
          </a:prstGeom>
        </p:spPr>
        <p:txBody>
          <a:bodyPr anchor="t"/>
          <a:lstStyle>
            <a:lvl1pPr>
              <a:lnSpc>
                <a:spcPct val="90000"/>
              </a:lnSpc>
              <a:defRPr sz="7200" spc="-72">
                <a:solidFill>
                  <a:srgbClr val="FFFFFF"/>
                </a:solidFill>
                <a:latin typeface="AvenirNext LT Com Regular" panose="020B0503020202020204" pitchFamily="34" charset="0"/>
              </a:defRPr>
            </a:lvl1pPr>
          </a:lstStyle>
          <a:p>
            <a:r>
              <a:rPr lang="en-US"/>
              <a:t>Click to edit Master title style</a:t>
            </a:r>
            <a:endParaRPr/>
          </a:p>
        </p:txBody>
      </p:sp>
      <p:sp>
        <p:nvSpPr>
          <p:cNvPr id="438" name="Subtitle"/>
          <p:cNvSpPr>
            <a:spLocks noGrp="1"/>
          </p:cNvSpPr>
          <p:nvPr>
            <p:ph type="body" sz="quarter" idx="14"/>
          </p:nvPr>
        </p:nvSpPr>
        <p:spPr>
          <a:xfrm>
            <a:off x="571500" y="4418887"/>
            <a:ext cx="9397492" cy="1327864"/>
          </a:xfrm>
          <a:prstGeom prst="rect">
            <a:avLst/>
          </a:prstGeom>
        </p:spPr>
        <p:txBody>
          <a:bodyPr>
            <a:noAutofit/>
          </a:bodyPr>
          <a:lstStyle>
            <a:lvl1pPr marL="0" indent="0">
              <a:lnSpc>
                <a:spcPct val="100000"/>
              </a:lnSpc>
              <a:spcBef>
                <a:spcPts val="0"/>
              </a:spcBef>
              <a:buNone/>
              <a:tabLst>
                <a:tab pos="476250" algn="l"/>
              </a:tabLst>
              <a:defRPr sz="3000" b="1" spc="-30">
                <a:solidFill>
                  <a:srgbClr val="FFFFFF">
                    <a:alpha val="75000"/>
                  </a:srgbClr>
                </a:solidFill>
                <a:latin typeface="AvenirNext LT Com Regular" panose="020B0503020202020204" pitchFamily="34" charset="0"/>
                <a:ea typeface="+mn-ea"/>
                <a:cs typeface="+mn-cs"/>
                <a:sym typeface="Avenir Next LT Com Demi"/>
              </a:defRPr>
            </a:lvl1pPr>
          </a:lstStyle>
          <a:p>
            <a:pPr lvl="0"/>
            <a:r>
              <a:rPr lang="en-US"/>
              <a:t>Click to edit Master text styles</a:t>
            </a:r>
          </a:p>
        </p:txBody>
      </p:sp>
      <p:sp>
        <p:nvSpPr>
          <p:cNvPr id="7" name="Footer Placeholder 2"/>
          <p:cNvSpPr>
            <a:spLocks noGrp="1"/>
          </p:cNvSpPr>
          <p:nvPr>
            <p:ph type="ftr" sz="quarter" idx="10"/>
          </p:nvPr>
        </p:nvSpPr>
        <p:spPr>
          <a:xfrm>
            <a:off x="571498" y="5746751"/>
            <a:ext cx="9397494" cy="440275"/>
          </a:xfrm>
        </p:spPr>
        <p:txBody>
          <a:bodyPr/>
          <a:lstStyle>
            <a:lvl1pPr>
              <a:defRPr>
                <a:solidFill>
                  <a:srgbClr val="BFD7E7"/>
                </a:solidFill>
                <a:latin typeface="AvenirNext LT Com Regular" panose="020B0503020202020204" pitchFamily="34" charset="0"/>
              </a:defRPr>
            </a:lvl1pPr>
          </a:lstStyle>
          <a:p>
            <a:pPr hangingPunct="1">
              <a:lnSpc>
                <a:spcPts val="900"/>
              </a:lnSpc>
            </a:pPr>
            <a:endParaRPr lang="en-US"/>
          </a:p>
        </p:txBody>
      </p:sp>
      <p:sp>
        <p:nvSpPr>
          <p:cNvPr id="11" name="© The Capital Group Companies, Inc.">
            <a:extLst>
              <a:ext uri="{FF2B5EF4-FFF2-40B4-BE49-F238E27FC236}">
                <a16:creationId xmlns:a16="http://schemas.microsoft.com/office/drawing/2014/main" id="{B37A37E8-E464-644D-998F-A1164A556D36}"/>
              </a:ext>
            </a:extLst>
          </p:cNvPr>
          <p:cNvSpPr txBox="1"/>
          <p:nvPr userDrawn="1"/>
        </p:nvSpPr>
        <p:spPr>
          <a:xfrm>
            <a:off x="453775" y="6294411"/>
            <a:ext cx="2240998" cy="14228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900" b="0" i="0">
                <a:solidFill>
                  <a:schemeClr val="bg1"/>
                </a:solidFill>
                <a:latin typeface="AvenirNext LT Com Regular" panose="020B0503020202020204" pitchFamily="34" charset="0"/>
              </a:rPr>
              <a:t>© 2025 Capital Group. All rights reserved. </a:t>
            </a:r>
            <a:endParaRPr sz="900" b="0" i="0">
              <a:solidFill>
                <a:schemeClr val="bg1"/>
              </a:solidFill>
              <a:latin typeface="AvenirNext LT Com Regular" panose="020B0503020202020204" pitchFamily="34" charset="0"/>
            </a:endParaRPr>
          </a:p>
        </p:txBody>
      </p:sp>
      <p:sp>
        <p:nvSpPr>
          <p:cNvPr id="12" name="For financial professionals only. Not for use with the public.">
            <a:extLst>
              <a:ext uri="{FF2B5EF4-FFF2-40B4-BE49-F238E27FC236}">
                <a16:creationId xmlns:a16="http://schemas.microsoft.com/office/drawing/2014/main" id="{5504C4D7-3EAE-1B40-BC1A-BF045F568A60}"/>
              </a:ext>
            </a:extLst>
          </p:cNvPr>
          <p:cNvSpPr txBox="1"/>
          <p:nvPr userDrawn="1"/>
        </p:nvSpPr>
        <p:spPr>
          <a:xfrm>
            <a:off x="453775" y="6453005"/>
            <a:ext cx="3095399" cy="14228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sz="900" b="0" i="0">
                <a:solidFill>
                  <a:schemeClr val="bg1"/>
                </a:solidFill>
                <a:latin typeface="AvenirNext LT Com Regular" panose="020B0503020202020204" pitchFamily="34" charset="0"/>
              </a:rPr>
              <a:t>For financial professionals only. Not for</a:t>
            </a:r>
            <a:r>
              <a:rPr lang="en-US" sz="900" b="0" i="0">
                <a:solidFill>
                  <a:schemeClr val="bg1"/>
                </a:solidFill>
                <a:latin typeface="AvenirNext LT Com Regular" panose="020B0503020202020204" pitchFamily="34" charset="0"/>
              </a:rPr>
              <a:t> </a:t>
            </a:r>
            <a:r>
              <a:rPr sz="900" b="0" i="0">
                <a:solidFill>
                  <a:schemeClr val="bg1"/>
                </a:solidFill>
                <a:latin typeface="AvenirNext LT Com Regular" panose="020B0503020202020204" pitchFamily="34" charset="0"/>
              </a:rPr>
              <a:t>use</a:t>
            </a:r>
            <a:r>
              <a:rPr lang="en-US" sz="900" b="0" i="0">
                <a:solidFill>
                  <a:schemeClr val="bg1"/>
                </a:solidFill>
                <a:latin typeface="AvenirNext LT Com Regular" panose="020B0503020202020204" pitchFamily="34" charset="0"/>
              </a:rPr>
              <a:t> </a:t>
            </a:r>
            <a:r>
              <a:rPr sz="900" b="0" i="0">
                <a:solidFill>
                  <a:schemeClr val="bg1"/>
                </a:solidFill>
                <a:latin typeface="AvenirNext LT Com Regular" panose="020B0503020202020204" pitchFamily="34" charset="0"/>
              </a:rPr>
              <a:t>with the</a:t>
            </a:r>
            <a:r>
              <a:rPr lang="en-US" sz="900" b="0" i="0">
                <a:solidFill>
                  <a:schemeClr val="bg1"/>
                </a:solidFill>
                <a:latin typeface="AvenirNext LT Com Regular" panose="020B0503020202020204" pitchFamily="34" charset="0"/>
              </a:rPr>
              <a:t> </a:t>
            </a:r>
            <a:r>
              <a:rPr sz="900" b="0" i="0">
                <a:solidFill>
                  <a:schemeClr val="bg1"/>
                </a:solidFill>
                <a:latin typeface="AvenirNext LT Com Regular" panose="020B0503020202020204" pitchFamily="34" charset="0"/>
              </a:rPr>
              <a:t>public.</a:t>
            </a:r>
          </a:p>
        </p:txBody>
      </p:sp>
    </p:spTree>
    <p:extLst>
      <p:ext uri="{BB962C8B-B14F-4D97-AF65-F5344CB8AC3E}">
        <p14:creationId xmlns:p14="http://schemas.microsoft.com/office/powerpoint/2010/main" val="4028916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9_Section Divider Sapphire">
    <p:bg>
      <p:bgPr>
        <a:solidFill>
          <a:srgbClr val="003153"/>
        </a:solidFill>
        <a:effectLst/>
      </p:bgPr>
    </p:bg>
    <p:spTree>
      <p:nvGrpSpPr>
        <p:cNvPr id="1" name=""/>
        <p:cNvGrpSpPr/>
        <p:nvPr/>
      </p:nvGrpSpPr>
      <p:grpSpPr>
        <a:xfrm>
          <a:off x="0" y="0"/>
          <a:ext cx="0" cy="0"/>
          <a:chOff x="0" y="0"/>
          <a:chExt cx="0" cy="0"/>
        </a:xfrm>
      </p:grpSpPr>
      <p:sp>
        <p:nvSpPr>
          <p:cNvPr id="8" name="© The Capital Group Companies, Inc.">
            <a:extLst>
              <a:ext uri="{FF2B5EF4-FFF2-40B4-BE49-F238E27FC236}">
                <a16:creationId xmlns:a16="http://schemas.microsoft.com/office/drawing/2014/main" id="{721ECCF0-D2E2-EE49-8AD3-5CA438F8F12A}"/>
              </a:ext>
              <a:ext uri="{C183D7F6-B498-43B3-948B-1728B52AA6E4}">
                <adec:decorative xmlns:adec="http://schemas.microsoft.com/office/drawing/2017/decorative" val="1"/>
              </a:ext>
            </a:extLst>
          </p:cNvPr>
          <p:cNvSpPr txBox="1"/>
          <p:nvPr userDrawn="1"/>
        </p:nvSpPr>
        <p:spPr>
          <a:xfrm>
            <a:off x="557950" y="6447392"/>
            <a:ext cx="2240998" cy="14228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900" b="0" i="0">
                <a:solidFill>
                  <a:schemeClr val="bg1"/>
                </a:solidFill>
                <a:latin typeface="AvenirNext LT Com Regular" panose="020B0503020202020204" pitchFamily="34" charset="0"/>
              </a:rPr>
              <a:t>© 2025 Capital Group. All rights reserved. </a:t>
            </a:r>
            <a:endParaRPr sz="900" b="0" i="0">
              <a:solidFill>
                <a:schemeClr val="bg1"/>
              </a:solidFill>
              <a:latin typeface="AvenirNext LT Com Regular" panose="020B0503020202020204" pitchFamily="34" charset="0"/>
            </a:endParaRPr>
          </a:p>
        </p:txBody>
      </p:sp>
      <p:sp>
        <p:nvSpPr>
          <p:cNvPr id="9" name="TextBox 8">
            <a:extLst>
              <a:ext uri="{FF2B5EF4-FFF2-40B4-BE49-F238E27FC236}">
                <a16:creationId xmlns:a16="http://schemas.microsoft.com/office/drawing/2014/main" id="{9547BDDF-F835-D64D-804B-BD79023EE449}"/>
              </a:ext>
              <a:ext uri="{C183D7F6-B498-43B3-948B-1728B52AA6E4}">
                <adec:decorative xmlns:adec="http://schemas.microsoft.com/office/drawing/2017/decorative" val="1"/>
              </a:ext>
            </a:extLst>
          </p:cNvPr>
          <p:cNvSpPr txBox="1"/>
          <p:nvPr userDrawn="1"/>
        </p:nvSpPr>
        <p:spPr>
          <a:xfrm>
            <a:off x="11470522" y="6451176"/>
            <a:ext cx="137858" cy="138499"/>
          </a:xfrm>
          <a:prstGeom prst="rect">
            <a:avLst/>
          </a:prstGeom>
          <a:ln w="12700">
            <a:miter lim="400000"/>
          </a:ln>
        </p:spPr>
        <p:txBody>
          <a:bodyPr wrap="none" lIns="0" tIns="0" rIns="0" bIns="0" rtlCol="0">
            <a:spAutoFit/>
          </a:bodyPr>
          <a:lstStyle/>
          <a:p>
            <a:fld id="{FEC877D1-F7DD-A544-B221-6E42B616AE33}" type="slidenum">
              <a:rPr lang="en-US" sz="900" b="0" i="0" kern="1200" smtClean="0">
                <a:solidFill>
                  <a:schemeClr val="bg1"/>
                </a:solidFill>
                <a:latin typeface="AvenirNext LT Com Regular" panose="020B0503020202020204" pitchFamily="34" charset="0"/>
                <a:ea typeface="+mn-ea"/>
                <a:cs typeface="+mn-cs"/>
              </a:rPr>
              <a:t>‹#›</a:t>
            </a:fld>
            <a:endParaRPr lang="en-US" sz="900" b="0" i="0" kern="1200">
              <a:solidFill>
                <a:schemeClr val="bg1"/>
              </a:solidFill>
              <a:latin typeface="AvenirNext LT Com Regular" panose="020B0503020202020204" pitchFamily="34" charset="0"/>
              <a:ea typeface="+mn-ea"/>
              <a:cs typeface="+mn-cs"/>
            </a:endParaRPr>
          </a:p>
        </p:txBody>
      </p:sp>
      <p:grpSp>
        <p:nvGrpSpPr>
          <p:cNvPr id="6" name="Group 5">
            <a:extLst>
              <a:ext uri="{FF2B5EF4-FFF2-40B4-BE49-F238E27FC236}">
                <a16:creationId xmlns:a16="http://schemas.microsoft.com/office/drawing/2014/main" id="{26AC6683-E5C2-92F9-4041-9F8A049C57F7}"/>
              </a:ext>
              <a:ext uri="{C183D7F6-B498-43B3-948B-1728B52AA6E4}">
                <adec:decorative xmlns:adec="http://schemas.microsoft.com/office/drawing/2017/decorative" val="1"/>
              </a:ext>
            </a:extLst>
          </p:cNvPr>
          <p:cNvGrpSpPr/>
          <p:nvPr userDrawn="1"/>
        </p:nvGrpSpPr>
        <p:grpSpPr>
          <a:xfrm>
            <a:off x="495978" y="1120527"/>
            <a:ext cx="11137392" cy="4401415"/>
            <a:chOff x="495978" y="1120527"/>
            <a:chExt cx="11137392" cy="4401415"/>
          </a:xfrm>
        </p:grpSpPr>
        <p:sp>
          <p:nvSpPr>
            <p:cNvPr id="7" name="Rectangle 6">
              <a:extLst>
                <a:ext uri="{FF2B5EF4-FFF2-40B4-BE49-F238E27FC236}">
                  <a16:creationId xmlns:a16="http://schemas.microsoft.com/office/drawing/2014/main" id="{7BC614EA-F10B-30B2-23AE-3A1BD48C2151}"/>
                </a:ext>
              </a:extLst>
            </p:cNvPr>
            <p:cNvSpPr/>
            <p:nvPr/>
          </p:nvSpPr>
          <p:spPr>
            <a:xfrm>
              <a:off x="1719072" y="1964103"/>
              <a:ext cx="6234308" cy="337311"/>
            </a:xfrm>
            <a:prstGeom prst="rect">
              <a:avLst/>
            </a:prstGeom>
            <a:effectLst/>
          </p:spPr>
          <p:txBody>
            <a:bodyPr wrap="square" lIns="0" tIns="0" rIns="0" bIns="0" anchor="b" anchorCtr="0">
              <a:spAutoFit/>
            </a:bodyPr>
            <a:lstStyle/>
            <a:p>
              <a:pPr>
                <a:lnSpc>
                  <a:spcPct val="95000"/>
                </a:lnSpc>
                <a:tabLst>
                  <a:tab pos="476250" algn="l"/>
                </a:tabLst>
              </a:pPr>
              <a:r>
                <a:rPr lang="en-US" sz="2400" b="1" spc="-24">
                  <a:solidFill>
                    <a:srgbClr val="75D9D7"/>
                  </a:solidFill>
                  <a:latin typeface="AvenirNext LT Com Regular" panose="020B0503020202020204" pitchFamily="34" charset="0"/>
                  <a:sym typeface="Avenir Next LT Com Regular"/>
                </a:rPr>
                <a:t>10% of $100,000 income from 45 to 65</a:t>
              </a:r>
            </a:p>
          </p:txBody>
        </p:sp>
        <p:sp>
          <p:nvSpPr>
            <p:cNvPr id="10" name="Rectangle 9">
              <a:extLst>
                <a:ext uri="{FF2B5EF4-FFF2-40B4-BE49-F238E27FC236}">
                  <a16:creationId xmlns:a16="http://schemas.microsoft.com/office/drawing/2014/main" id="{8E51EF5C-F156-FDAB-C425-0EB1AE473C78}"/>
                </a:ext>
                <a:ext uri="{C183D7F6-B498-43B3-948B-1728B52AA6E4}">
                  <adec:decorative xmlns:adec="http://schemas.microsoft.com/office/drawing/2017/decorative" val="0"/>
                </a:ext>
              </a:extLst>
            </p:cNvPr>
            <p:cNvSpPr/>
            <p:nvPr/>
          </p:nvSpPr>
          <p:spPr>
            <a:xfrm>
              <a:off x="1719072" y="2508049"/>
              <a:ext cx="7715189" cy="337311"/>
            </a:xfrm>
            <a:prstGeom prst="rect">
              <a:avLst/>
            </a:prstGeom>
            <a:effectLst/>
          </p:spPr>
          <p:txBody>
            <a:bodyPr wrap="square" lIns="0" tIns="0" rIns="0" bIns="0" anchor="b" anchorCtr="0">
              <a:spAutoFit/>
            </a:bodyPr>
            <a:lstStyle/>
            <a:p>
              <a:pPr>
                <a:lnSpc>
                  <a:spcPct val="95000"/>
                </a:lnSpc>
                <a:tabLst>
                  <a:tab pos="476250" algn="l"/>
                </a:tabLst>
              </a:pPr>
              <a:r>
                <a:rPr lang="en-US" sz="2400" b="1" spc="-24">
                  <a:solidFill>
                    <a:srgbClr val="0DB9FF"/>
                  </a:solidFill>
                  <a:latin typeface="AvenirNext LT Com Regular" panose="020B0503020202020204" pitchFamily="34" charset="0"/>
                  <a:sym typeface="Avenir Next LT Com Regular"/>
                </a:rPr>
                <a:t>One-time $10,000 investment at 18</a:t>
              </a:r>
            </a:p>
          </p:txBody>
        </p:sp>
        <p:graphicFrame>
          <p:nvGraphicFramePr>
            <p:cNvPr id="11" name="Chart 10">
              <a:extLst>
                <a:ext uri="{FF2B5EF4-FFF2-40B4-BE49-F238E27FC236}">
                  <a16:creationId xmlns:a16="http://schemas.microsoft.com/office/drawing/2014/main" id="{C3FF3D3B-9B25-A134-A4E1-3468462B1AA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39094793"/>
                </p:ext>
              </p:extLst>
            </p:nvPr>
          </p:nvGraphicFramePr>
          <p:xfrm>
            <a:off x="733722" y="1285895"/>
            <a:ext cx="10899648" cy="414305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hart 12">
              <a:extLst>
                <a:ext uri="{FF2B5EF4-FFF2-40B4-BE49-F238E27FC236}">
                  <a16:creationId xmlns:a16="http://schemas.microsoft.com/office/drawing/2014/main" id="{BEF431F3-4951-5BAE-3AF4-17C84254332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77938940"/>
                </p:ext>
              </p:extLst>
            </p:nvPr>
          </p:nvGraphicFramePr>
          <p:xfrm>
            <a:off x="724578" y="1293589"/>
            <a:ext cx="10907430" cy="414305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id="{050C9743-6EBF-B521-79B4-BB96D3C28C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98313869"/>
                </p:ext>
              </p:extLst>
            </p:nvPr>
          </p:nvGraphicFramePr>
          <p:xfrm>
            <a:off x="559986" y="1291166"/>
            <a:ext cx="10907430" cy="414305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descr="Alt text needed.">
              <a:extLst>
                <a:ext uri="{FF2B5EF4-FFF2-40B4-BE49-F238E27FC236}">
                  <a16:creationId xmlns:a16="http://schemas.microsoft.com/office/drawing/2014/main" id="{CFE6F2CB-7BF8-97D5-FB0C-0FFF87E62101}"/>
                </a:ext>
              </a:extLst>
            </p:cNvPr>
            <p:cNvGraphicFramePr/>
            <p:nvPr>
              <p:extLst>
                <p:ext uri="{D42A27DB-BD31-4B8C-83A1-F6EECF244321}">
                  <p14:modId xmlns:p14="http://schemas.microsoft.com/office/powerpoint/2010/main" val="2972109909"/>
                </p:ext>
              </p:extLst>
            </p:nvPr>
          </p:nvGraphicFramePr>
          <p:xfrm>
            <a:off x="495978" y="1120527"/>
            <a:ext cx="10907430" cy="4143059"/>
          </p:xfrm>
          <a:graphic>
            <a:graphicData uri="http://schemas.openxmlformats.org/drawingml/2006/chart">
              <c:chart xmlns:c="http://schemas.openxmlformats.org/drawingml/2006/chart" xmlns:r="http://schemas.openxmlformats.org/officeDocument/2006/relationships" r:id="rId5"/>
            </a:graphicData>
          </a:graphic>
        </p:graphicFrame>
        <p:sp>
          <p:nvSpPr>
            <p:cNvPr id="16" name="Rectangle 15">
              <a:extLst>
                <a:ext uri="{FF2B5EF4-FFF2-40B4-BE49-F238E27FC236}">
                  <a16:creationId xmlns:a16="http://schemas.microsoft.com/office/drawing/2014/main" id="{8954E4F4-7FA7-E478-94F5-E14253502249}"/>
                </a:ext>
                <a:ext uri="{C183D7F6-B498-43B3-948B-1728B52AA6E4}">
                  <adec:decorative xmlns:adec="http://schemas.microsoft.com/office/drawing/2017/decorative" val="1"/>
                </a:ext>
              </a:extLst>
            </p:cNvPr>
            <p:cNvSpPr/>
            <p:nvPr/>
          </p:nvSpPr>
          <p:spPr>
            <a:xfrm>
              <a:off x="1435629" y="1330192"/>
              <a:ext cx="153889" cy="147944"/>
            </a:xfrm>
            <a:prstGeom prst="rect">
              <a:avLst/>
            </a:prstGeom>
            <a:solidFill>
              <a:srgbClr val="CB2A82"/>
            </a:solidFill>
            <a:ln w="952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endParaRPr>
            </a:p>
          </p:txBody>
        </p:sp>
        <p:sp>
          <p:nvSpPr>
            <p:cNvPr id="17" name="Rectangle 16">
              <a:extLst>
                <a:ext uri="{FF2B5EF4-FFF2-40B4-BE49-F238E27FC236}">
                  <a16:creationId xmlns:a16="http://schemas.microsoft.com/office/drawing/2014/main" id="{F8933060-CBD9-9922-A7FE-F6110CEDF748}"/>
                </a:ext>
                <a:ext uri="{C183D7F6-B498-43B3-948B-1728B52AA6E4}">
                  <adec:decorative xmlns:adec="http://schemas.microsoft.com/office/drawing/2017/decorative" val="1"/>
                </a:ext>
              </a:extLst>
            </p:cNvPr>
            <p:cNvSpPr/>
            <p:nvPr/>
          </p:nvSpPr>
          <p:spPr>
            <a:xfrm>
              <a:off x="3189224" y="1330192"/>
              <a:ext cx="153889" cy="147944"/>
            </a:xfrm>
            <a:prstGeom prst="rect">
              <a:avLst/>
            </a:prstGeom>
            <a:solidFill>
              <a:srgbClr val="0DB9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endParaRPr>
            </a:p>
          </p:txBody>
        </p:sp>
        <p:sp>
          <p:nvSpPr>
            <p:cNvPr id="18" name="Rectangle 17">
              <a:extLst>
                <a:ext uri="{FF2B5EF4-FFF2-40B4-BE49-F238E27FC236}">
                  <a16:creationId xmlns:a16="http://schemas.microsoft.com/office/drawing/2014/main" id="{38063B27-8AF6-66EE-CD28-24A70A610D26}"/>
                </a:ext>
                <a:ext uri="{C183D7F6-B498-43B3-948B-1728B52AA6E4}">
                  <adec:decorative xmlns:adec="http://schemas.microsoft.com/office/drawing/2017/decorative" val="1"/>
                </a:ext>
              </a:extLst>
            </p:cNvPr>
            <p:cNvSpPr/>
            <p:nvPr/>
          </p:nvSpPr>
          <p:spPr>
            <a:xfrm>
              <a:off x="1297508" y="5368054"/>
              <a:ext cx="1743648" cy="153888"/>
            </a:xfrm>
            <a:prstGeom prst="rect">
              <a:avLst/>
            </a:prstGeom>
          </p:spPr>
          <p:txBody>
            <a:bodyPr wrap="square" lIns="0" tIns="0" rIns="0" bIns="0">
              <a:spAutoFit/>
            </a:bodyPr>
            <a:lstStyle/>
            <a:p>
              <a:r>
                <a:rPr lang="en-US" sz="1000" b="1" dirty="0">
                  <a:solidFill>
                    <a:schemeClr val="bg1"/>
                  </a:solidFill>
                  <a:latin typeface="AvenirNext LT Com Regular" panose="020B0503020202020204" pitchFamily="34" charset="0"/>
                </a:rPr>
                <a:t>Age of hypothetical investor</a:t>
              </a:r>
            </a:p>
          </p:txBody>
        </p:sp>
        <p:grpSp>
          <p:nvGrpSpPr>
            <p:cNvPr id="19" name="Group 18">
              <a:extLst>
                <a:ext uri="{FF2B5EF4-FFF2-40B4-BE49-F238E27FC236}">
                  <a16:creationId xmlns:a16="http://schemas.microsoft.com/office/drawing/2014/main" id="{F1E25AC6-CD59-7497-B40E-CF536758B258}"/>
                </a:ext>
                <a:ext uri="{C183D7F6-B498-43B3-948B-1728B52AA6E4}">
                  <adec:decorative xmlns:adec="http://schemas.microsoft.com/office/drawing/2017/decorative" val="1"/>
                </a:ext>
              </a:extLst>
            </p:cNvPr>
            <p:cNvGrpSpPr/>
            <p:nvPr/>
          </p:nvGrpSpPr>
          <p:grpSpPr>
            <a:xfrm>
              <a:off x="1683872" y="1330192"/>
              <a:ext cx="1381784" cy="147944"/>
              <a:chOff x="1739690" y="1338617"/>
              <a:chExt cx="1381784" cy="153889"/>
            </a:xfrm>
          </p:grpSpPr>
          <p:sp>
            <p:nvSpPr>
              <p:cNvPr id="31" name="Rectangle 30">
                <a:extLst>
                  <a:ext uri="{FF2B5EF4-FFF2-40B4-BE49-F238E27FC236}">
                    <a16:creationId xmlns:a16="http://schemas.microsoft.com/office/drawing/2014/main" id="{7CD8E6B7-4D43-3742-5F65-CA4A5D1CB9A3}"/>
                  </a:ext>
                </a:extLst>
              </p:cNvPr>
              <p:cNvSpPr/>
              <p:nvPr/>
            </p:nvSpPr>
            <p:spPr>
              <a:xfrm>
                <a:off x="2005784" y="1338617"/>
                <a:ext cx="1115690" cy="153888"/>
              </a:xfrm>
              <a:prstGeom prst="rect">
                <a:avLst/>
              </a:prstGeom>
            </p:spPr>
            <p:txBody>
              <a:bodyPr wrap="none" lIns="0" tIns="0" rIns="0" bIns="0">
                <a:spAutoFit/>
              </a:bodyPr>
              <a:lstStyle/>
              <a:p>
                <a:r>
                  <a:rPr lang="en-US" sz="1000" b="1">
                    <a:solidFill>
                      <a:schemeClr val="bg1"/>
                    </a:solidFill>
                    <a:latin typeface="AvenirNext LT Com Regular" panose="020B0503020202020204" pitchFamily="34" charset="0"/>
                  </a:rPr>
                  <a:t>Total contributions</a:t>
                </a:r>
              </a:p>
            </p:txBody>
          </p:sp>
          <p:sp>
            <p:nvSpPr>
              <p:cNvPr id="32" name="Rectangle 31">
                <a:extLst>
                  <a:ext uri="{FF2B5EF4-FFF2-40B4-BE49-F238E27FC236}">
                    <a16:creationId xmlns:a16="http://schemas.microsoft.com/office/drawing/2014/main" id="{473E745A-1CA8-59DD-7198-44F102A2AA79}"/>
                  </a:ext>
                </a:extLst>
              </p:cNvPr>
              <p:cNvSpPr/>
              <p:nvPr/>
            </p:nvSpPr>
            <p:spPr>
              <a:xfrm>
                <a:off x="1739690" y="1338617"/>
                <a:ext cx="153889" cy="153889"/>
              </a:xfrm>
              <a:prstGeom prst="rect">
                <a:avLst/>
              </a:prstGeom>
              <a:solidFill>
                <a:schemeClr val="tx1">
                  <a:lumMod val="50000"/>
                  <a:lumOff val="50000"/>
                </a:schemeClr>
              </a:solidFill>
              <a:ln w="952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endParaRPr>
              </a:p>
            </p:txBody>
          </p:sp>
        </p:grpSp>
        <p:grpSp>
          <p:nvGrpSpPr>
            <p:cNvPr id="21" name="Group 20">
              <a:extLst>
                <a:ext uri="{FF2B5EF4-FFF2-40B4-BE49-F238E27FC236}">
                  <a16:creationId xmlns:a16="http://schemas.microsoft.com/office/drawing/2014/main" id="{A0F1CC74-50B9-3080-6FC7-BF2D4E6F9605}"/>
                </a:ext>
                <a:ext uri="{C183D7F6-B498-43B3-948B-1728B52AA6E4}">
                  <adec:decorative xmlns:adec="http://schemas.microsoft.com/office/drawing/2017/decorative" val="1"/>
                </a:ext>
              </a:extLst>
            </p:cNvPr>
            <p:cNvGrpSpPr/>
            <p:nvPr/>
          </p:nvGrpSpPr>
          <p:grpSpPr>
            <a:xfrm>
              <a:off x="3458296" y="1330192"/>
              <a:ext cx="1561372" cy="147944"/>
              <a:chOff x="3667434" y="1338617"/>
              <a:chExt cx="1561372" cy="153889"/>
            </a:xfrm>
          </p:grpSpPr>
          <p:sp>
            <p:nvSpPr>
              <p:cNvPr id="29" name="Rectangle 28">
                <a:extLst>
                  <a:ext uri="{FF2B5EF4-FFF2-40B4-BE49-F238E27FC236}">
                    <a16:creationId xmlns:a16="http://schemas.microsoft.com/office/drawing/2014/main" id="{0FD41446-129F-792F-1538-F92442C1DF85}"/>
                  </a:ext>
                </a:extLst>
              </p:cNvPr>
              <p:cNvSpPr/>
              <p:nvPr/>
            </p:nvSpPr>
            <p:spPr>
              <a:xfrm>
                <a:off x="3907932" y="1338617"/>
                <a:ext cx="1320874" cy="153888"/>
              </a:xfrm>
              <a:prstGeom prst="rect">
                <a:avLst/>
              </a:prstGeom>
            </p:spPr>
            <p:txBody>
              <a:bodyPr wrap="none" lIns="0" tIns="0" rIns="0" bIns="0">
                <a:spAutoFit/>
              </a:bodyPr>
              <a:lstStyle/>
              <a:p>
                <a:r>
                  <a:rPr lang="en-US" sz="1000" b="1">
                    <a:solidFill>
                      <a:schemeClr val="bg1"/>
                    </a:solidFill>
                    <a:latin typeface="AvenirNext LT Com Regular" panose="020B0503020202020204" pitchFamily="34" charset="0"/>
                  </a:rPr>
                  <a:t>Future value (10.00%)</a:t>
                </a:r>
              </a:p>
            </p:txBody>
          </p:sp>
          <p:sp>
            <p:nvSpPr>
              <p:cNvPr id="30" name="Rectangle 29">
                <a:extLst>
                  <a:ext uri="{FF2B5EF4-FFF2-40B4-BE49-F238E27FC236}">
                    <a16:creationId xmlns:a16="http://schemas.microsoft.com/office/drawing/2014/main" id="{6F561CDF-D097-E8CB-D336-6DF8A881A66E}"/>
                  </a:ext>
                </a:extLst>
              </p:cNvPr>
              <p:cNvSpPr/>
              <p:nvPr/>
            </p:nvSpPr>
            <p:spPr>
              <a:xfrm>
                <a:off x="3667434" y="1338617"/>
                <a:ext cx="153889" cy="153889"/>
              </a:xfrm>
              <a:prstGeom prst="rect">
                <a:avLst/>
              </a:prstGeom>
              <a:solidFill>
                <a:srgbClr val="75D9D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endParaRPr>
              </a:p>
            </p:txBody>
          </p:sp>
        </p:grpSp>
        <p:cxnSp>
          <p:nvCxnSpPr>
            <p:cNvPr id="23" name="Straight Connector 22">
              <a:extLst>
                <a:ext uri="{FF2B5EF4-FFF2-40B4-BE49-F238E27FC236}">
                  <a16:creationId xmlns:a16="http://schemas.microsoft.com/office/drawing/2014/main" id="{6A323EA6-4C7F-B4C0-3D3B-BA28F59A8E17}"/>
                </a:ext>
                <a:ext uri="{C183D7F6-B498-43B3-948B-1728B52AA6E4}">
                  <adec:decorative xmlns:adec="http://schemas.microsoft.com/office/drawing/2017/decorative" val="1"/>
                </a:ext>
              </a:extLst>
            </p:cNvPr>
            <p:cNvCxnSpPr>
              <a:cxnSpLocks/>
            </p:cNvCxnSpPr>
            <p:nvPr/>
          </p:nvCxnSpPr>
          <p:spPr>
            <a:xfrm>
              <a:off x="1252719" y="5125766"/>
              <a:ext cx="10145726" cy="0"/>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28" name="TextBox 27">
              <a:extLst>
                <a:ext uri="{FF2B5EF4-FFF2-40B4-BE49-F238E27FC236}">
                  <a16:creationId xmlns:a16="http://schemas.microsoft.com/office/drawing/2014/main" id="{2780A6FD-B57C-2454-1597-55F13D0F6AE5}"/>
                </a:ext>
                <a:ext uri="{C183D7F6-B498-43B3-948B-1728B52AA6E4}">
                  <adec:decorative xmlns:adec="http://schemas.microsoft.com/office/drawing/2017/decorative" val="1"/>
                </a:ext>
              </a:extLst>
            </p:cNvPr>
            <p:cNvSpPr txBox="1"/>
            <p:nvPr/>
          </p:nvSpPr>
          <p:spPr>
            <a:xfrm>
              <a:off x="559992" y="1335529"/>
              <a:ext cx="612412" cy="147943"/>
            </a:xfrm>
            <a:prstGeom prst="rect">
              <a:avLst/>
            </a:prstGeom>
            <a:ln w="12700">
              <a:miter lim="400000"/>
            </a:ln>
          </p:spPr>
          <p:txBody>
            <a:bodyPr wrap="square" lIns="0" tIns="0" rIns="0" bIns="0" rtlCol="0" anchor="b">
              <a:spAutoFit/>
            </a:bodyPr>
            <a:lstStyle/>
            <a:p>
              <a:r>
                <a:rPr lang="en-US" sz="1000" dirty="0">
                  <a:solidFill>
                    <a:schemeClr val="bg1"/>
                  </a:solidFill>
                </a:rPr>
                <a:t>$</a:t>
              </a:r>
            </a:p>
          </p:txBody>
        </p:sp>
      </p:grpSp>
    </p:spTree>
    <p:extLst>
      <p:ext uri="{BB962C8B-B14F-4D97-AF65-F5344CB8AC3E}">
        <p14:creationId xmlns:p14="http://schemas.microsoft.com/office/powerpoint/2010/main" val="2932042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7_Section Divider Sapphire">
    <p:bg>
      <p:bgPr>
        <a:solidFill>
          <a:srgbClr val="003153"/>
        </a:solidFill>
        <a:effectLst/>
      </p:bgPr>
    </p:bg>
    <p:spTree>
      <p:nvGrpSpPr>
        <p:cNvPr id="1" name=""/>
        <p:cNvGrpSpPr/>
        <p:nvPr/>
      </p:nvGrpSpPr>
      <p:grpSpPr>
        <a:xfrm>
          <a:off x="0" y="0"/>
          <a:ext cx="0" cy="0"/>
          <a:chOff x="0" y="0"/>
          <a:chExt cx="0" cy="0"/>
        </a:xfrm>
      </p:grpSpPr>
      <p:sp>
        <p:nvSpPr>
          <p:cNvPr id="8" name="© The Capital Group Companies, Inc.">
            <a:extLst>
              <a:ext uri="{FF2B5EF4-FFF2-40B4-BE49-F238E27FC236}">
                <a16:creationId xmlns:a16="http://schemas.microsoft.com/office/drawing/2014/main" id="{721ECCF0-D2E2-EE49-8AD3-5CA438F8F12A}"/>
              </a:ext>
              <a:ext uri="{C183D7F6-B498-43B3-948B-1728B52AA6E4}">
                <adec:decorative xmlns:adec="http://schemas.microsoft.com/office/drawing/2017/decorative" val="1"/>
              </a:ext>
            </a:extLst>
          </p:cNvPr>
          <p:cNvSpPr txBox="1"/>
          <p:nvPr userDrawn="1"/>
        </p:nvSpPr>
        <p:spPr>
          <a:xfrm>
            <a:off x="557950" y="6447392"/>
            <a:ext cx="2240998" cy="14228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900" b="0" i="0">
                <a:solidFill>
                  <a:schemeClr val="bg1"/>
                </a:solidFill>
                <a:latin typeface="AvenirNext LT Com Regular" panose="020B0503020202020204" pitchFamily="34" charset="0"/>
              </a:rPr>
              <a:t>© 2025 Capital Group. All rights reserved. </a:t>
            </a:r>
            <a:endParaRPr sz="900" b="0" i="0">
              <a:solidFill>
                <a:schemeClr val="bg1"/>
              </a:solidFill>
              <a:latin typeface="AvenirNext LT Com Regular" panose="020B0503020202020204" pitchFamily="34" charset="0"/>
            </a:endParaRPr>
          </a:p>
        </p:txBody>
      </p:sp>
      <p:sp>
        <p:nvSpPr>
          <p:cNvPr id="9" name="TextBox 8">
            <a:extLst>
              <a:ext uri="{FF2B5EF4-FFF2-40B4-BE49-F238E27FC236}">
                <a16:creationId xmlns:a16="http://schemas.microsoft.com/office/drawing/2014/main" id="{9547BDDF-F835-D64D-804B-BD79023EE449}"/>
              </a:ext>
              <a:ext uri="{C183D7F6-B498-43B3-948B-1728B52AA6E4}">
                <adec:decorative xmlns:adec="http://schemas.microsoft.com/office/drawing/2017/decorative" val="1"/>
              </a:ext>
            </a:extLst>
          </p:cNvPr>
          <p:cNvSpPr txBox="1"/>
          <p:nvPr userDrawn="1"/>
        </p:nvSpPr>
        <p:spPr>
          <a:xfrm>
            <a:off x="11470522" y="6451176"/>
            <a:ext cx="137858" cy="138499"/>
          </a:xfrm>
          <a:prstGeom prst="rect">
            <a:avLst/>
          </a:prstGeom>
          <a:ln w="12700">
            <a:miter lim="400000"/>
          </a:ln>
        </p:spPr>
        <p:txBody>
          <a:bodyPr wrap="none" lIns="0" tIns="0" rIns="0" bIns="0" rtlCol="0">
            <a:spAutoFit/>
          </a:bodyPr>
          <a:lstStyle/>
          <a:p>
            <a:fld id="{FEC877D1-F7DD-A544-B221-6E42B616AE33}" type="slidenum">
              <a:rPr lang="en-US" sz="900" b="0" i="0" kern="1200" smtClean="0">
                <a:solidFill>
                  <a:schemeClr val="bg1"/>
                </a:solidFill>
                <a:latin typeface="AvenirNext LT Com Regular" panose="020B0503020202020204" pitchFamily="34" charset="0"/>
                <a:ea typeface="+mn-ea"/>
                <a:cs typeface="+mn-cs"/>
              </a:rPr>
              <a:t>‹#›</a:t>
            </a:fld>
            <a:endParaRPr lang="en-US" sz="900" b="0" i="0" kern="1200">
              <a:solidFill>
                <a:schemeClr val="bg1"/>
              </a:solidFill>
              <a:latin typeface="AvenirNext LT Com Regular" panose="020B0503020202020204" pitchFamily="34" charset="0"/>
              <a:ea typeface="+mn-ea"/>
              <a:cs typeface="+mn-cs"/>
            </a:endParaRPr>
          </a:p>
        </p:txBody>
      </p:sp>
    </p:spTree>
    <p:extLst>
      <p:ext uri="{BB962C8B-B14F-4D97-AF65-F5344CB8AC3E}">
        <p14:creationId xmlns:p14="http://schemas.microsoft.com/office/powerpoint/2010/main" val="495753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6_Section Divider Sapphire">
    <p:bg>
      <p:bgPr>
        <a:solidFill>
          <a:srgbClr val="003153"/>
        </a:solidFill>
        <a:effectLst/>
      </p:bgPr>
    </p:bg>
    <p:spTree>
      <p:nvGrpSpPr>
        <p:cNvPr id="1" name=""/>
        <p:cNvGrpSpPr/>
        <p:nvPr/>
      </p:nvGrpSpPr>
      <p:grpSpPr>
        <a:xfrm>
          <a:off x="0" y="0"/>
          <a:ext cx="0" cy="0"/>
          <a:chOff x="0" y="0"/>
          <a:chExt cx="0" cy="0"/>
        </a:xfrm>
      </p:grpSpPr>
      <p:sp>
        <p:nvSpPr>
          <p:cNvPr id="8" name="© The Capital Group Companies, Inc.">
            <a:extLst>
              <a:ext uri="{FF2B5EF4-FFF2-40B4-BE49-F238E27FC236}">
                <a16:creationId xmlns:a16="http://schemas.microsoft.com/office/drawing/2014/main" id="{721ECCF0-D2E2-EE49-8AD3-5CA438F8F12A}"/>
              </a:ext>
              <a:ext uri="{C183D7F6-B498-43B3-948B-1728B52AA6E4}">
                <adec:decorative xmlns:adec="http://schemas.microsoft.com/office/drawing/2017/decorative" val="1"/>
              </a:ext>
            </a:extLst>
          </p:cNvPr>
          <p:cNvSpPr txBox="1"/>
          <p:nvPr userDrawn="1"/>
        </p:nvSpPr>
        <p:spPr>
          <a:xfrm>
            <a:off x="557950" y="6447392"/>
            <a:ext cx="2240998" cy="14228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900" b="0" i="0">
                <a:solidFill>
                  <a:schemeClr val="bg1"/>
                </a:solidFill>
                <a:latin typeface="AvenirNext LT Com Regular" panose="020B0503020202020204" pitchFamily="34" charset="0"/>
              </a:rPr>
              <a:t>© 2025 Capital Group. All rights reserved. </a:t>
            </a:r>
            <a:endParaRPr sz="900" b="0" i="0">
              <a:solidFill>
                <a:schemeClr val="bg1"/>
              </a:solidFill>
              <a:latin typeface="AvenirNext LT Com Regular" panose="020B0503020202020204" pitchFamily="34" charset="0"/>
            </a:endParaRPr>
          </a:p>
        </p:txBody>
      </p:sp>
      <p:sp>
        <p:nvSpPr>
          <p:cNvPr id="9" name="TextBox 8">
            <a:extLst>
              <a:ext uri="{FF2B5EF4-FFF2-40B4-BE49-F238E27FC236}">
                <a16:creationId xmlns:a16="http://schemas.microsoft.com/office/drawing/2014/main" id="{9547BDDF-F835-D64D-804B-BD79023EE449}"/>
              </a:ext>
              <a:ext uri="{C183D7F6-B498-43B3-948B-1728B52AA6E4}">
                <adec:decorative xmlns:adec="http://schemas.microsoft.com/office/drawing/2017/decorative" val="1"/>
              </a:ext>
            </a:extLst>
          </p:cNvPr>
          <p:cNvSpPr txBox="1"/>
          <p:nvPr userDrawn="1"/>
        </p:nvSpPr>
        <p:spPr>
          <a:xfrm>
            <a:off x="11470522" y="6451176"/>
            <a:ext cx="137858" cy="138499"/>
          </a:xfrm>
          <a:prstGeom prst="rect">
            <a:avLst/>
          </a:prstGeom>
          <a:ln w="12700">
            <a:miter lim="400000"/>
          </a:ln>
        </p:spPr>
        <p:txBody>
          <a:bodyPr wrap="none" lIns="0" tIns="0" rIns="0" bIns="0" rtlCol="0">
            <a:spAutoFit/>
          </a:bodyPr>
          <a:lstStyle/>
          <a:p>
            <a:fld id="{FEC877D1-F7DD-A544-B221-6E42B616AE33}" type="slidenum">
              <a:rPr lang="en-US" sz="900" b="0" i="0" kern="1200" smtClean="0">
                <a:solidFill>
                  <a:schemeClr val="bg1"/>
                </a:solidFill>
                <a:latin typeface="AvenirNext LT Com Regular" panose="020B0503020202020204" pitchFamily="34" charset="0"/>
                <a:ea typeface="+mn-ea"/>
                <a:cs typeface="+mn-cs"/>
              </a:rPr>
              <a:t>‹#›</a:t>
            </a:fld>
            <a:endParaRPr lang="en-US" sz="900" b="0" i="0" kern="1200">
              <a:solidFill>
                <a:schemeClr val="bg1"/>
              </a:solidFill>
              <a:latin typeface="AvenirNext LT Com Regular" panose="020B0503020202020204" pitchFamily="34" charset="0"/>
              <a:ea typeface="+mn-ea"/>
              <a:cs typeface="+mn-cs"/>
            </a:endParaRPr>
          </a:p>
        </p:txBody>
      </p:sp>
      <p:grpSp>
        <p:nvGrpSpPr>
          <p:cNvPr id="2" name="Group 1">
            <a:extLst>
              <a:ext uri="{FF2B5EF4-FFF2-40B4-BE49-F238E27FC236}">
                <a16:creationId xmlns:a16="http://schemas.microsoft.com/office/drawing/2014/main" id="{CEEA1AE3-04E9-E779-F958-D2BCEAF72DCA}"/>
              </a:ext>
              <a:ext uri="{C183D7F6-B498-43B3-948B-1728B52AA6E4}">
                <adec:decorative xmlns:adec="http://schemas.microsoft.com/office/drawing/2017/decorative" val="1"/>
              </a:ext>
            </a:extLst>
          </p:cNvPr>
          <p:cNvGrpSpPr/>
          <p:nvPr userDrawn="1"/>
        </p:nvGrpSpPr>
        <p:grpSpPr>
          <a:xfrm>
            <a:off x="566298" y="1286758"/>
            <a:ext cx="11054001" cy="4228312"/>
            <a:chOff x="566298" y="1286758"/>
            <a:chExt cx="11054001" cy="4228312"/>
          </a:xfrm>
        </p:grpSpPr>
        <p:graphicFrame>
          <p:nvGraphicFramePr>
            <p:cNvPr id="3" name="Chart 2" descr="Alt text needed.">
              <a:extLst>
                <a:ext uri="{FF2B5EF4-FFF2-40B4-BE49-F238E27FC236}">
                  <a16:creationId xmlns:a16="http://schemas.microsoft.com/office/drawing/2014/main" id="{3989C457-0A39-5A13-0A26-4D1448FDF179}"/>
                </a:ext>
              </a:extLst>
            </p:cNvPr>
            <p:cNvGraphicFramePr/>
            <p:nvPr>
              <p:extLst>
                <p:ext uri="{D42A27DB-BD31-4B8C-83A1-F6EECF244321}">
                  <p14:modId xmlns:p14="http://schemas.microsoft.com/office/powerpoint/2010/main" val="467915500"/>
                </p:ext>
              </p:extLst>
            </p:nvPr>
          </p:nvGraphicFramePr>
          <p:xfrm>
            <a:off x="566928" y="1290963"/>
            <a:ext cx="10936715" cy="414519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a:extLst>
                <a:ext uri="{FF2B5EF4-FFF2-40B4-BE49-F238E27FC236}">
                  <a16:creationId xmlns:a16="http://schemas.microsoft.com/office/drawing/2014/main" id="{48FE9A50-7F14-E3B9-291A-5B000503A4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98128224"/>
                </p:ext>
              </p:extLst>
            </p:nvPr>
          </p:nvGraphicFramePr>
          <p:xfrm>
            <a:off x="683584" y="1286758"/>
            <a:ext cx="10936715" cy="4145191"/>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B55DC189-02B1-96D9-D5D9-77858D448968}"/>
                </a:ext>
                <a:ext uri="{C183D7F6-B498-43B3-948B-1728B52AA6E4}">
                  <adec:decorative xmlns:adec="http://schemas.microsoft.com/office/drawing/2017/decorative" val="0"/>
                </a:ext>
              </a:extLst>
            </p:cNvPr>
            <p:cNvSpPr/>
            <p:nvPr/>
          </p:nvSpPr>
          <p:spPr>
            <a:xfrm>
              <a:off x="1719072" y="1970876"/>
              <a:ext cx="6234308" cy="337485"/>
            </a:xfrm>
            <a:prstGeom prst="rect">
              <a:avLst/>
            </a:prstGeom>
            <a:effectLst/>
          </p:spPr>
          <p:txBody>
            <a:bodyPr wrap="square" lIns="0" tIns="0" rIns="0" bIns="0" anchor="b" anchorCtr="0">
              <a:spAutoFit/>
            </a:bodyPr>
            <a:lstStyle/>
            <a:p>
              <a:pPr>
                <a:lnSpc>
                  <a:spcPct val="95000"/>
                </a:lnSpc>
                <a:tabLst>
                  <a:tab pos="476250" algn="l"/>
                </a:tabLst>
              </a:pPr>
              <a:r>
                <a:rPr lang="en-US" sz="2400" b="1" spc="-24">
                  <a:solidFill>
                    <a:srgbClr val="75D9D7"/>
                  </a:solidFill>
                  <a:latin typeface="AvenirNext LT Com Regular" panose="020B0503020202020204" pitchFamily="34" charset="0"/>
                  <a:sym typeface="Avenir Next LT Com Regular"/>
                </a:rPr>
                <a:t>10% of $100,000 income from 45 to 65</a:t>
              </a:r>
            </a:p>
          </p:txBody>
        </p:sp>
        <p:grpSp>
          <p:nvGrpSpPr>
            <p:cNvPr id="12" name="Group 11">
              <a:extLst>
                <a:ext uri="{FF2B5EF4-FFF2-40B4-BE49-F238E27FC236}">
                  <a16:creationId xmlns:a16="http://schemas.microsoft.com/office/drawing/2014/main" id="{53C20989-7A9C-8148-42F9-CF729F61200D}"/>
                </a:ext>
                <a:ext uri="{C183D7F6-B498-43B3-948B-1728B52AA6E4}">
                  <adec:decorative xmlns:adec="http://schemas.microsoft.com/office/drawing/2017/decorative" val="1"/>
                </a:ext>
              </a:extLst>
            </p:cNvPr>
            <p:cNvGrpSpPr/>
            <p:nvPr/>
          </p:nvGrpSpPr>
          <p:grpSpPr>
            <a:xfrm>
              <a:off x="1664208" y="1336639"/>
              <a:ext cx="1381784" cy="148021"/>
              <a:chOff x="1739690" y="1338617"/>
              <a:chExt cx="1381784" cy="153889"/>
            </a:xfrm>
          </p:grpSpPr>
          <p:sp>
            <p:nvSpPr>
              <p:cNvPr id="27" name="Rectangle 26">
                <a:extLst>
                  <a:ext uri="{FF2B5EF4-FFF2-40B4-BE49-F238E27FC236}">
                    <a16:creationId xmlns:a16="http://schemas.microsoft.com/office/drawing/2014/main" id="{BFAA5675-7315-8757-A7CA-38170FA49CA0}"/>
                  </a:ext>
                </a:extLst>
              </p:cNvPr>
              <p:cNvSpPr/>
              <p:nvPr/>
            </p:nvSpPr>
            <p:spPr>
              <a:xfrm>
                <a:off x="2005784" y="1338617"/>
                <a:ext cx="1115690" cy="153888"/>
              </a:xfrm>
              <a:prstGeom prst="rect">
                <a:avLst/>
              </a:prstGeom>
            </p:spPr>
            <p:txBody>
              <a:bodyPr wrap="none" lIns="0" tIns="0" rIns="0" bIns="0">
                <a:spAutoFit/>
              </a:bodyPr>
              <a:lstStyle/>
              <a:p>
                <a:r>
                  <a:rPr lang="en-US" sz="1000" b="1">
                    <a:solidFill>
                      <a:schemeClr val="bg1"/>
                    </a:solidFill>
                    <a:latin typeface="AvenirNext LT Com Regular" panose="020B0503020202020204" pitchFamily="34" charset="0"/>
                  </a:rPr>
                  <a:t>Total contributions</a:t>
                </a:r>
              </a:p>
            </p:txBody>
          </p:sp>
          <p:sp>
            <p:nvSpPr>
              <p:cNvPr id="33" name="Rectangle 32">
                <a:extLst>
                  <a:ext uri="{FF2B5EF4-FFF2-40B4-BE49-F238E27FC236}">
                    <a16:creationId xmlns:a16="http://schemas.microsoft.com/office/drawing/2014/main" id="{BC4A3D1D-7AC6-694F-C156-CE08B9B83ECB}"/>
                  </a:ext>
                </a:extLst>
              </p:cNvPr>
              <p:cNvSpPr/>
              <p:nvPr/>
            </p:nvSpPr>
            <p:spPr>
              <a:xfrm>
                <a:off x="1739690" y="1338617"/>
                <a:ext cx="153889" cy="153889"/>
              </a:xfrm>
              <a:prstGeom prst="rect">
                <a:avLst/>
              </a:prstGeom>
              <a:solidFill>
                <a:schemeClr val="tx1">
                  <a:lumMod val="50000"/>
                  <a:lumOff val="50000"/>
                </a:schemeClr>
              </a:solidFill>
              <a:ln w="952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endParaRPr>
              </a:p>
            </p:txBody>
          </p:sp>
        </p:grpSp>
        <p:grpSp>
          <p:nvGrpSpPr>
            <p:cNvPr id="20" name="Group 19">
              <a:extLst>
                <a:ext uri="{FF2B5EF4-FFF2-40B4-BE49-F238E27FC236}">
                  <a16:creationId xmlns:a16="http://schemas.microsoft.com/office/drawing/2014/main" id="{E307026C-3D39-6C95-DD38-1A957555BA33}"/>
                </a:ext>
                <a:ext uri="{C183D7F6-B498-43B3-948B-1728B52AA6E4}">
                  <adec:decorative xmlns:adec="http://schemas.microsoft.com/office/drawing/2017/decorative" val="1"/>
                </a:ext>
              </a:extLst>
            </p:cNvPr>
            <p:cNvGrpSpPr/>
            <p:nvPr/>
          </p:nvGrpSpPr>
          <p:grpSpPr>
            <a:xfrm>
              <a:off x="3300984" y="1336639"/>
              <a:ext cx="1561372" cy="148021"/>
              <a:chOff x="3667434" y="1338617"/>
              <a:chExt cx="1561372" cy="153889"/>
            </a:xfrm>
          </p:grpSpPr>
          <p:sp>
            <p:nvSpPr>
              <p:cNvPr id="25" name="Rectangle 24">
                <a:extLst>
                  <a:ext uri="{FF2B5EF4-FFF2-40B4-BE49-F238E27FC236}">
                    <a16:creationId xmlns:a16="http://schemas.microsoft.com/office/drawing/2014/main" id="{29BCE766-54CE-01BA-6242-8965BD477513}"/>
                  </a:ext>
                </a:extLst>
              </p:cNvPr>
              <p:cNvSpPr/>
              <p:nvPr/>
            </p:nvSpPr>
            <p:spPr>
              <a:xfrm>
                <a:off x="3907932" y="1338617"/>
                <a:ext cx="1320874" cy="153888"/>
              </a:xfrm>
              <a:prstGeom prst="rect">
                <a:avLst/>
              </a:prstGeom>
            </p:spPr>
            <p:txBody>
              <a:bodyPr wrap="none" lIns="0" tIns="0" rIns="0" bIns="0">
                <a:spAutoFit/>
              </a:bodyPr>
              <a:lstStyle/>
              <a:p>
                <a:r>
                  <a:rPr lang="en-US" sz="1000" b="1" dirty="0">
                    <a:solidFill>
                      <a:schemeClr val="bg1"/>
                    </a:solidFill>
                    <a:latin typeface="AvenirNext LT Com Regular" panose="020B0503020202020204" pitchFamily="34" charset="0"/>
                  </a:rPr>
                  <a:t>Future value (10.00%)</a:t>
                </a:r>
              </a:p>
            </p:txBody>
          </p:sp>
          <p:sp>
            <p:nvSpPr>
              <p:cNvPr id="26" name="Rectangle 25">
                <a:extLst>
                  <a:ext uri="{FF2B5EF4-FFF2-40B4-BE49-F238E27FC236}">
                    <a16:creationId xmlns:a16="http://schemas.microsoft.com/office/drawing/2014/main" id="{5554966B-90EE-27F6-C66B-8D0DF7239E48}"/>
                  </a:ext>
                </a:extLst>
              </p:cNvPr>
              <p:cNvSpPr/>
              <p:nvPr/>
            </p:nvSpPr>
            <p:spPr>
              <a:xfrm>
                <a:off x="3667434" y="1338617"/>
                <a:ext cx="153889" cy="153889"/>
              </a:xfrm>
              <a:prstGeom prst="rect">
                <a:avLst/>
              </a:prstGeom>
              <a:solidFill>
                <a:srgbClr val="75D9D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75D9D7"/>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endParaRPr>
              </a:p>
            </p:txBody>
          </p:sp>
        </p:grpSp>
        <p:sp>
          <p:nvSpPr>
            <p:cNvPr id="22" name="Rectangle 21">
              <a:extLst>
                <a:ext uri="{FF2B5EF4-FFF2-40B4-BE49-F238E27FC236}">
                  <a16:creationId xmlns:a16="http://schemas.microsoft.com/office/drawing/2014/main" id="{66192F57-04C0-529F-FF46-38E8F8CBFDCD}"/>
                </a:ext>
                <a:ext uri="{C183D7F6-B498-43B3-948B-1728B52AA6E4}">
                  <adec:decorative xmlns:adec="http://schemas.microsoft.com/office/drawing/2017/decorative" val="1"/>
                </a:ext>
              </a:extLst>
            </p:cNvPr>
            <p:cNvSpPr/>
            <p:nvPr/>
          </p:nvSpPr>
          <p:spPr>
            <a:xfrm>
              <a:off x="1298004" y="5367050"/>
              <a:ext cx="1673535" cy="148020"/>
            </a:xfrm>
            <a:prstGeom prst="rect">
              <a:avLst/>
            </a:prstGeom>
          </p:spPr>
          <p:txBody>
            <a:bodyPr wrap="none" lIns="0" tIns="0" rIns="0" bIns="0">
              <a:spAutoFit/>
            </a:bodyPr>
            <a:lstStyle/>
            <a:p>
              <a:r>
                <a:rPr lang="en-US" sz="1000" b="1" dirty="0">
                  <a:solidFill>
                    <a:schemeClr val="bg1"/>
                  </a:solidFill>
                  <a:latin typeface="AvenirNext LT Com Regular" panose="020B0503020202020204" pitchFamily="34" charset="0"/>
                </a:rPr>
                <a:t>Age of hypothetical investor</a:t>
              </a:r>
            </a:p>
          </p:txBody>
        </p:sp>
        <p:sp>
          <p:nvSpPr>
            <p:cNvPr id="24" name="TextBox 23">
              <a:extLst>
                <a:ext uri="{FF2B5EF4-FFF2-40B4-BE49-F238E27FC236}">
                  <a16:creationId xmlns:a16="http://schemas.microsoft.com/office/drawing/2014/main" id="{EFA44A33-9D90-E495-A0E0-B991CFA387D5}"/>
                </a:ext>
                <a:ext uri="{C183D7F6-B498-43B3-948B-1728B52AA6E4}">
                  <adec:decorative xmlns:adec="http://schemas.microsoft.com/office/drawing/2017/decorative" val="1"/>
                </a:ext>
              </a:extLst>
            </p:cNvPr>
            <p:cNvSpPr txBox="1"/>
            <p:nvPr/>
          </p:nvSpPr>
          <p:spPr>
            <a:xfrm>
              <a:off x="566298" y="1327949"/>
              <a:ext cx="855499" cy="148020"/>
            </a:xfrm>
            <a:prstGeom prst="rect">
              <a:avLst/>
            </a:prstGeom>
            <a:ln w="12700">
              <a:miter lim="400000"/>
            </a:ln>
          </p:spPr>
          <p:txBody>
            <a:bodyPr wrap="square" lIns="0" tIns="0" rIns="0" bIns="0" rtlCol="0" anchor="b">
              <a:spAutoFit/>
            </a:bodyPr>
            <a:lstStyle/>
            <a:p>
              <a:r>
                <a:rPr lang="en-US" sz="1000">
                  <a:solidFill>
                    <a:schemeClr val="bg1"/>
                  </a:solidFill>
                </a:rPr>
                <a:t>$</a:t>
              </a:r>
            </a:p>
          </p:txBody>
        </p:sp>
      </p:grpSp>
    </p:spTree>
    <p:extLst>
      <p:ext uri="{BB962C8B-B14F-4D97-AF65-F5344CB8AC3E}">
        <p14:creationId xmlns:p14="http://schemas.microsoft.com/office/powerpoint/2010/main" val="32951947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Section Divider Sapphire">
    <p:bg>
      <p:bgPr>
        <a:solidFill>
          <a:srgbClr val="0A3266"/>
        </a:solidFill>
        <a:effectLst/>
      </p:bgPr>
    </p:bg>
    <p:spTree>
      <p:nvGrpSpPr>
        <p:cNvPr id="1" name=""/>
        <p:cNvGrpSpPr/>
        <p:nvPr/>
      </p:nvGrpSpPr>
      <p:grpSpPr>
        <a:xfrm>
          <a:off x="0" y="0"/>
          <a:ext cx="0" cy="0"/>
          <a:chOff x="0" y="0"/>
          <a:chExt cx="0" cy="0"/>
        </a:xfrm>
      </p:grpSpPr>
      <p:sp>
        <p:nvSpPr>
          <p:cNvPr id="6" name="© The Capital Group Companies, Inc.">
            <a:extLst>
              <a:ext uri="{FF2B5EF4-FFF2-40B4-BE49-F238E27FC236}">
                <a16:creationId xmlns:a16="http://schemas.microsoft.com/office/drawing/2014/main" id="{E50D0D3D-3AAF-8440-8F6F-D8F22BD16EA4}"/>
              </a:ext>
            </a:extLst>
          </p:cNvPr>
          <p:cNvSpPr txBox="1"/>
          <p:nvPr userDrawn="1"/>
        </p:nvSpPr>
        <p:spPr>
          <a:xfrm>
            <a:off x="557950" y="6447392"/>
            <a:ext cx="2240998" cy="14228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900" b="0" i="0">
                <a:solidFill>
                  <a:schemeClr val="bg1"/>
                </a:solidFill>
                <a:latin typeface="AvenirNext LT Com Regular" panose="020B0503020202020204" pitchFamily="34" charset="0"/>
              </a:rPr>
              <a:t>© 2025 Capital Group. All rights reserved. </a:t>
            </a:r>
            <a:endParaRPr sz="900" b="0" i="0">
              <a:solidFill>
                <a:schemeClr val="bg1"/>
              </a:solidFill>
              <a:latin typeface="AvenirNext LT Com Regular" panose="020B0503020202020204" pitchFamily="34" charset="0"/>
            </a:endParaRPr>
          </a:p>
        </p:txBody>
      </p:sp>
      <p:sp>
        <p:nvSpPr>
          <p:cNvPr id="9" name="TextBox 8">
            <a:extLst>
              <a:ext uri="{FF2B5EF4-FFF2-40B4-BE49-F238E27FC236}">
                <a16:creationId xmlns:a16="http://schemas.microsoft.com/office/drawing/2014/main" id="{8BE8039B-CD6F-7B40-BC76-9D4C76341C97}"/>
              </a:ext>
            </a:extLst>
          </p:cNvPr>
          <p:cNvSpPr txBox="1"/>
          <p:nvPr userDrawn="1"/>
        </p:nvSpPr>
        <p:spPr>
          <a:xfrm>
            <a:off x="11470522" y="6451176"/>
            <a:ext cx="137858" cy="138499"/>
          </a:xfrm>
          <a:prstGeom prst="rect">
            <a:avLst/>
          </a:prstGeom>
          <a:ln w="12700">
            <a:miter lim="400000"/>
          </a:ln>
        </p:spPr>
        <p:txBody>
          <a:bodyPr wrap="none" lIns="0" tIns="0" rIns="0" bIns="0" rtlCol="0">
            <a:spAutoFit/>
          </a:bodyPr>
          <a:lstStyle/>
          <a:p>
            <a:fld id="{FEC877D1-F7DD-A544-B221-6E42B616AE33}" type="slidenum">
              <a:rPr lang="en-US" sz="900" b="0" i="0" kern="1200" smtClean="0">
                <a:solidFill>
                  <a:schemeClr val="bg1"/>
                </a:solidFill>
                <a:latin typeface="AvenirNext LT Com Regular" panose="020B0503020202020204" pitchFamily="34" charset="0"/>
                <a:ea typeface="+mn-ea"/>
                <a:cs typeface="+mn-cs"/>
              </a:rPr>
              <a:t>‹#›</a:t>
            </a:fld>
            <a:endParaRPr lang="en-US" sz="900" b="0" i="0" kern="1200">
              <a:solidFill>
                <a:schemeClr val="bg1"/>
              </a:solidFill>
              <a:latin typeface="AvenirNext LT Com Regular" panose="020B0503020202020204" pitchFamily="34" charset="0"/>
              <a:ea typeface="+mn-ea"/>
              <a:cs typeface="+mn-cs"/>
            </a:endParaRPr>
          </a:p>
        </p:txBody>
      </p:sp>
    </p:spTree>
    <p:extLst>
      <p:ext uri="{BB962C8B-B14F-4D97-AF65-F5344CB8AC3E}">
        <p14:creationId xmlns:p14="http://schemas.microsoft.com/office/powerpoint/2010/main" val="37706804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8_Section Divider Sapphire">
    <p:bg>
      <p:bgPr>
        <a:solidFill>
          <a:srgbClr val="005E9E"/>
        </a:solidFill>
        <a:effectLst/>
      </p:bgPr>
    </p:bg>
    <p:spTree>
      <p:nvGrpSpPr>
        <p:cNvPr id="1" name=""/>
        <p:cNvGrpSpPr/>
        <p:nvPr/>
      </p:nvGrpSpPr>
      <p:grpSpPr>
        <a:xfrm>
          <a:off x="0" y="0"/>
          <a:ext cx="0" cy="0"/>
          <a:chOff x="0" y="0"/>
          <a:chExt cx="0" cy="0"/>
        </a:xfrm>
      </p:grpSpPr>
      <p:sp>
        <p:nvSpPr>
          <p:cNvPr id="432" name="Title Text"/>
          <p:cNvSpPr txBox="1">
            <a:spLocks noGrp="1"/>
          </p:cNvSpPr>
          <p:nvPr>
            <p:ph type="title"/>
          </p:nvPr>
        </p:nvSpPr>
        <p:spPr>
          <a:xfrm>
            <a:off x="571500" y="1333500"/>
            <a:ext cx="9397492" cy="2856245"/>
          </a:xfrm>
          <a:prstGeom prst="rect">
            <a:avLst/>
          </a:prstGeom>
        </p:spPr>
        <p:txBody>
          <a:bodyPr anchor="t"/>
          <a:lstStyle>
            <a:lvl1pPr>
              <a:lnSpc>
                <a:spcPct val="90000"/>
              </a:lnSpc>
              <a:defRPr sz="7200" spc="-72">
                <a:solidFill>
                  <a:srgbClr val="FFFFFF"/>
                </a:solidFill>
                <a:latin typeface="AvenirNext LT Com Regular" panose="020B0503020202020204" pitchFamily="34" charset="0"/>
              </a:defRPr>
            </a:lvl1pPr>
          </a:lstStyle>
          <a:p>
            <a:r>
              <a:rPr lang="en-US"/>
              <a:t>Click to edit Master title style</a:t>
            </a:r>
            <a:endParaRPr/>
          </a:p>
        </p:txBody>
      </p:sp>
      <p:sp>
        <p:nvSpPr>
          <p:cNvPr id="438" name="Subtitle"/>
          <p:cNvSpPr>
            <a:spLocks noGrp="1"/>
          </p:cNvSpPr>
          <p:nvPr>
            <p:ph type="body" sz="quarter" idx="14"/>
          </p:nvPr>
        </p:nvSpPr>
        <p:spPr>
          <a:xfrm>
            <a:off x="571500" y="4418887"/>
            <a:ext cx="9397492" cy="1327864"/>
          </a:xfrm>
          <a:prstGeom prst="rect">
            <a:avLst/>
          </a:prstGeom>
        </p:spPr>
        <p:txBody>
          <a:bodyPr>
            <a:noAutofit/>
          </a:bodyPr>
          <a:lstStyle>
            <a:lvl1pPr marL="0" indent="0">
              <a:lnSpc>
                <a:spcPct val="100000"/>
              </a:lnSpc>
              <a:spcBef>
                <a:spcPts val="0"/>
              </a:spcBef>
              <a:buNone/>
              <a:tabLst>
                <a:tab pos="476250" algn="l"/>
              </a:tabLst>
              <a:defRPr sz="3000" b="1" spc="-30">
                <a:solidFill>
                  <a:srgbClr val="FFFFFF">
                    <a:alpha val="75000"/>
                  </a:srgbClr>
                </a:solidFill>
                <a:latin typeface="AvenirNext LT Com Regular" panose="020B0503020202020204" pitchFamily="34" charset="0"/>
                <a:ea typeface="+mn-ea"/>
                <a:cs typeface="+mn-cs"/>
                <a:sym typeface="Avenir Next LT Com Demi"/>
              </a:defRPr>
            </a:lvl1pPr>
          </a:lstStyle>
          <a:p>
            <a:pPr lvl="0"/>
            <a:r>
              <a:rPr lang="en-US"/>
              <a:t>Click to edit Master text styles</a:t>
            </a:r>
          </a:p>
        </p:txBody>
      </p:sp>
      <p:sp>
        <p:nvSpPr>
          <p:cNvPr id="7" name="Footer Placeholder 2"/>
          <p:cNvSpPr>
            <a:spLocks noGrp="1"/>
          </p:cNvSpPr>
          <p:nvPr>
            <p:ph type="ftr" sz="quarter" idx="10"/>
          </p:nvPr>
        </p:nvSpPr>
        <p:spPr>
          <a:xfrm>
            <a:off x="571498" y="5746751"/>
            <a:ext cx="9397494" cy="440275"/>
          </a:xfrm>
        </p:spPr>
        <p:txBody>
          <a:bodyPr/>
          <a:lstStyle>
            <a:lvl1pPr>
              <a:defRPr>
                <a:solidFill>
                  <a:srgbClr val="BFD7E7"/>
                </a:solidFill>
                <a:latin typeface="AvenirNext LT Com Regular" panose="020B0503020202020204" pitchFamily="34" charset="0"/>
              </a:defRPr>
            </a:lvl1pPr>
          </a:lstStyle>
          <a:p>
            <a:pPr hangingPunct="1">
              <a:lnSpc>
                <a:spcPts val="900"/>
              </a:lnSpc>
            </a:pPr>
            <a:endParaRPr lang="en-US"/>
          </a:p>
        </p:txBody>
      </p:sp>
      <p:sp>
        <p:nvSpPr>
          <p:cNvPr id="6" name="© The Capital Group Companies, Inc.">
            <a:extLst>
              <a:ext uri="{FF2B5EF4-FFF2-40B4-BE49-F238E27FC236}">
                <a16:creationId xmlns:a16="http://schemas.microsoft.com/office/drawing/2014/main" id="{2382DA39-A3B5-7948-A0CA-B93175C9DEFD}"/>
              </a:ext>
            </a:extLst>
          </p:cNvPr>
          <p:cNvSpPr txBox="1"/>
          <p:nvPr userDrawn="1"/>
        </p:nvSpPr>
        <p:spPr>
          <a:xfrm>
            <a:off x="557950" y="6447392"/>
            <a:ext cx="2240998" cy="14228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900" b="0" i="0">
                <a:solidFill>
                  <a:schemeClr val="bg1"/>
                </a:solidFill>
                <a:latin typeface="AvenirNext LT Com Regular" panose="020B0503020202020204" pitchFamily="34" charset="0"/>
              </a:rPr>
              <a:t>© 2025 Capital Group. All rights reserved. </a:t>
            </a:r>
            <a:endParaRPr sz="900" b="0" i="0">
              <a:solidFill>
                <a:schemeClr val="bg1"/>
              </a:solidFill>
              <a:latin typeface="AvenirNext LT Com Regular" panose="020B0503020202020204" pitchFamily="34" charset="0"/>
            </a:endParaRPr>
          </a:p>
        </p:txBody>
      </p:sp>
      <p:sp>
        <p:nvSpPr>
          <p:cNvPr id="9" name="TextBox 8">
            <a:extLst>
              <a:ext uri="{FF2B5EF4-FFF2-40B4-BE49-F238E27FC236}">
                <a16:creationId xmlns:a16="http://schemas.microsoft.com/office/drawing/2014/main" id="{B9AB763D-F017-774D-80C9-E2EF8BB5FB59}"/>
              </a:ext>
            </a:extLst>
          </p:cNvPr>
          <p:cNvSpPr txBox="1"/>
          <p:nvPr userDrawn="1"/>
        </p:nvSpPr>
        <p:spPr>
          <a:xfrm>
            <a:off x="11470522" y="6451176"/>
            <a:ext cx="137858" cy="138499"/>
          </a:xfrm>
          <a:prstGeom prst="rect">
            <a:avLst/>
          </a:prstGeom>
          <a:ln w="12700">
            <a:miter lim="400000"/>
          </a:ln>
        </p:spPr>
        <p:txBody>
          <a:bodyPr wrap="none" lIns="0" tIns="0" rIns="0" bIns="0" rtlCol="0">
            <a:spAutoFit/>
          </a:bodyPr>
          <a:lstStyle/>
          <a:p>
            <a:fld id="{FEC877D1-F7DD-A544-B221-6E42B616AE33}" type="slidenum">
              <a:rPr lang="en-US" sz="900" b="0" i="0" kern="1200" smtClean="0">
                <a:solidFill>
                  <a:schemeClr val="bg1"/>
                </a:solidFill>
                <a:latin typeface="AvenirNext LT Com Regular" panose="020B0503020202020204" pitchFamily="34" charset="0"/>
                <a:ea typeface="+mn-ea"/>
                <a:cs typeface="+mn-cs"/>
              </a:rPr>
              <a:t>‹#›</a:t>
            </a:fld>
            <a:endParaRPr lang="en-US" sz="900" b="0" i="0" kern="1200">
              <a:solidFill>
                <a:schemeClr val="bg1"/>
              </a:solidFill>
              <a:latin typeface="AvenirNext LT Com Regular" panose="020B0503020202020204" pitchFamily="34" charset="0"/>
              <a:ea typeface="+mn-ea"/>
              <a:cs typeface="+mn-cs"/>
            </a:endParaRPr>
          </a:p>
        </p:txBody>
      </p:sp>
    </p:spTree>
    <p:extLst>
      <p:ext uri="{BB962C8B-B14F-4D97-AF65-F5344CB8AC3E}">
        <p14:creationId xmlns:p14="http://schemas.microsoft.com/office/powerpoint/2010/main" val="4197102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7_Section Divider Sapphire">
    <p:bg>
      <p:bgPr>
        <a:solidFill>
          <a:srgbClr val="009ADF"/>
        </a:solidFill>
        <a:effectLst/>
      </p:bgPr>
    </p:bg>
    <p:spTree>
      <p:nvGrpSpPr>
        <p:cNvPr id="1" name=""/>
        <p:cNvGrpSpPr/>
        <p:nvPr/>
      </p:nvGrpSpPr>
      <p:grpSpPr>
        <a:xfrm>
          <a:off x="0" y="0"/>
          <a:ext cx="0" cy="0"/>
          <a:chOff x="0" y="0"/>
          <a:chExt cx="0" cy="0"/>
        </a:xfrm>
      </p:grpSpPr>
      <p:sp>
        <p:nvSpPr>
          <p:cNvPr id="432" name="Title Text"/>
          <p:cNvSpPr txBox="1">
            <a:spLocks noGrp="1"/>
          </p:cNvSpPr>
          <p:nvPr>
            <p:ph type="title"/>
          </p:nvPr>
        </p:nvSpPr>
        <p:spPr>
          <a:xfrm>
            <a:off x="571500" y="1333500"/>
            <a:ext cx="9397492" cy="2856245"/>
          </a:xfrm>
          <a:prstGeom prst="rect">
            <a:avLst/>
          </a:prstGeom>
        </p:spPr>
        <p:txBody>
          <a:bodyPr anchor="t"/>
          <a:lstStyle>
            <a:lvl1pPr>
              <a:lnSpc>
                <a:spcPct val="90000"/>
              </a:lnSpc>
              <a:defRPr sz="7200" spc="-72">
                <a:solidFill>
                  <a:srgbClr val="FFFFFF"/>
                </a:solidFill>
                <a:latin typeface="AvenirNext LT Com Regular" panose="020B0503020202020204" pitchFamily="34" charset="0"/>
              </a:defRPr>
            </a:lvl1pPr>
          </a:lstStyle>
          <a:p>
            <a:r>
              <a:rPr lang="en-US"/>
              <a:t>Click to edit Master title style</a:t>
            </a:r>
            <a:endParaRPr/>
          </a:p>
        </p:txBody>
      </p:sp>
      <p:sp>
        <p:nvSpPr>
          <p:cNvPr id="438" name="Subtitle"/>
          <p:cNvSpPr>
            <a:spLocks noGrp="1"/>
          </p:cNvSpPr>
          <p:nvPr>
            <p:ph type="body" sz="quarter" idx="14"/>
          </p:nvPr>
        </p:nvSpPr>
        <p:spPr>
          <a:xfrm>
            <a:off x="571500" y="4418887"/>
            <a:ext cx="9397492" cy="1327864"/>
          </a:xfrm>
          <a:prstGeom prst="rect">
            <a:avLst/>
          </a:prstGeom>
        </p:spPr>
        <p:txBody>
          <a:bodyPr>
            <a:noAutofit/>
          </a:bodyPr>
          <a:lstStyle>
            <a:lvl1pPr marL="0" indent="0">
              <a:lnSpc>
                <a:spcPct val="100000"/>
              </a:lnSpc>
              <a:spcBef>
                <a:spcPts val="0"/>
              </a:spcBef>
              <a:buNone/>
              <a:tabLst>
                <a:tab pos="476250" algn="l"/>
              </a:tabLst>
              <a:defRPr sz="3000" b="1" spc="-30">
                <a:solidFill>
                  <a:srgbClr val="FFFFFF">
                    <a:alpha val="75000"/>
                  </a:srgbClr>
                </a:solidFill>
                <a:latin typeface="AvenirNext LT Com Regular" panose="020B0503020202020204" pitchFamily="34" charset="0"/>
                <a:ea typeface="+mn-ea"/>
                <a:cs typeface="+mn-cs"/>
                <a:sym typeface="Avenir Next LT Com Demi"/>
              </a:defRPr>
            </a:lvl1pPr>
          </a:lstStyle>
          <a:p>
            <a:pPr lvl="0"/>
            <a:r>
              <a:rPr lang="en-US"/>
              <a:t>Click to edit Master text styles</a:t>
            </a:r>
          </a:p>
        </p:txBody>
      </p:sp>
      <p:sp>
        <p:nvSpPr>
          <p:cNvPr id="7" name="Footer Placeholder 2"/>
          <p:cNvSpPr>
            <a:spLocks noGrp="1"/>
          </p:cNvSpPr>
          <p:nvPr>
            <p:ph type="ftr" sz="quarter" idx="10"/>
          </p:nvPr>
        </p:nvSpPr>
        <p:spPr>
          <a:xfrm>
            <a:off x="571498" y="5746751"/>
            <a:ext cx="9397494" cy="440275"/>
          </a:xfrm>
        </p:spPr>
        <p:txBody>
          <a:bodyPr/>
          <a:lstStyle>
            <a:lvl1pPr>
              <a:defRPr>
                <a:solidFill>
                  <a:srgbClr val="BFD7E7"/>
                </a:solidFill>
                <a:latin typeface="AvenirNext LT Com Regular" panose="020B0503020202020204" pitchFamily="34" charset="0"/>
              </a:defRPr>
            </a:lvl1pPr>
          </a:lstStyle>
          <a:p>
            <a:pPr hangingPunct="1">
              <a:lnSpc>
                <a:spcPts val="900"/>
              </a:lnSpc>
            </a:pPr>
            <a:endParaRPr lang="en-US"/>
          </a:p>
        </p:txBody>
      </p:sp>
      <p:sp>
        <p:nvSpPr>
          <p:cNvPr id="8" name="© The Capital Group Companies, Inc.">
            <a:extLst>
              <a:ext uri="{FF2B5EF4-FFF2-40B4-BE49-F238E27FC236}">
                <a16:creationId xmlns:a16="http://schemas.microsoft.com/office/drawing/2014/main" id="{6A69E2AA-AB64-0742-AEAE-E0200E9DF2E2}"/>
              </a:ext>
            </a:extLst>
          </p:cNvPr>
          <p:cNvSpPr txBox="1"/>
          <p:nvPr userDrawn="1"/>
        </p:nvSpPr>
        <p:spPr>
          <a:xfrm>
            <a:off x="453775" y="6447392"/>
            <a:ext cx="2240998" cy="14228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900" b="0" i="0">
                <a:solidFill>
                  <a:schemeClr val="bg1"/>
                </a:solidFill>
                <a:latin typeface="AvenirNext LT Com Regular" panose="020B0503020202020204" pitchFamily="34" charset="0"/>
              </a:rPr>
              <a:t>© 2025 Capital Group. All rights reserved. </a:t>
            </a:r>
            <a:endParaRPr sz="900" b="0" i="0">
              <a:solidFill>
                <a:schemeClr val="bg1"/>
              </a:solidFill>
              <a:latin typeface="AvenirNext LT Com Regular" panose="020B0503020202020204" pitchFamily="34" charset="0"/>
            </a:endParaRPr>
          </a:p>
        </p:txBody>
      </p:sp>
    </p:spTree>
    <p:extLst>
      <p:ext uri="{BB962C8B-B14F-4D97-AF65-F5344CB8AC3E}">
        <p14:creationId xmlns:p14="http://schemas.microsoft.com/office/powerpoint/2010/main" val="10257413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0_Section Divider Sapphire">
    <p:bg>
      <p:bgPr>
        <a:solidFill>
          <a:srgbClr val="CCEBF9">
            <a:alpha val="29951"/>
          </a:srgbClr>
        </a:solidFill>
        <a:effectLst/>
      </p:bgPr>
    </p:bg>
    <p:spTree>
      <p:nvGrpSpPr>
        <p:cNvPr id="1" name=""/>
        <p:cNvGrpSpPr/>
        <p:nvPr/>
      </p:nvGrpSpPr>
      <p:grpSpPr>
        <a:xfrm>
          <a:off x="0" y="0"/>
          <a:ext cx="0" cy="0"/>
          <a:chOff x="0" y="0"/>
          <a:chExt cx="0" cy="0"/>
        </a:xfrm>
      </p:grpSpPr>
      <p:sp>
        <p:nvSpPr>
          <p:cNvPr id="6" name="© The Capital Group Companies, Inc.">
            <a:extLst>
              <a:ext uri="{FF2B5EF4-FFF2-40B4-BE49-F238E27FC236}">
                <a16:creationId xmlns:a16="http://schemas.microsoft.com/office/drawing/2014/main" id="{0373D24A-DBDD-B547-88F1-B505981E9F8D}"/>
              </a:ext>
            </a:extLst>
          </p:cNvPr>
          <p:cNvSpPr txBox="1"/>
          <p:nvPr userDrawn="1"/>
        </p:nvSpPr>
        <p:spPr>
          <a:xfrm>
            <a:off x="557950" y="6447392"/>
            <a:ext cx="2240998" cy="14228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900" b="0" i="0">
                <a:solidFill>
                  <a:schemeClr val="tx1"/>
                </a:solidFill>
                <a:latin typeface="AvenirNext LT Com Regular" panose="020B0503020202020204" pitchFamily="34" charset="0"/>
              </a:rPr>
              <a:t>© 2025 Capital Group. All rights reserved. </a:t>
            </a:r>
            <a:endParaRPr sz="900" b="0" i="0">
              <a:solidFill>
                <a:schemeClr val="tx1"/>
              </a:solidFill>
              <a:latin typeface="AvenirNext LT Com Regular" panose="020B0503020202020204" pitchFamily="34" charset="0"/>
            </a:endParaRPr>
          </a:p>
        </p:txBody>
      </p:sp>
      <p:sp>
        <p:nvSpPr>
          <p:cNvPr id="9" name="TextBox 8">
            <a:extLst>
              <a:ext uri="{FF2B5EF4-FFF2-40B4-BE49-F238E27FC236}">
                <a16:creationId xmlns:a16="http://schemas.microsoft.com/office/drawing/2014/main" id="{EC9A8439-9628-744F-9385-B0B18CF96313}"/>
              </a:ext>
            </a:extLst>
          </p:cNvPr>
          <p:cNvSpPr txBox="1"/>
          <p:nvPr userDrawn="1"/>
        </p:nvSpPr>
        <p:spPr>
          <a:xfrm>
            <a:off x="11470522" y="6451176"/>
            <a:ext cx="137858" cy="138499"/>
          </a:xfrm>
          <a:prstGeom prst="rect">
            <a:avLst/>
          </a:prstGeom>
          <a:ln w="12700">
            <a:miter lim="400000"/>
          </a:ln>
        </p:spPr>
        <p:txBody>
          <a:bodyPr wrap="none" lIns="0" tIns="0" rIns="0" bIns="0" rtlCol="0">
            <a:spAutoFit/>
          </a:bodyPr>
          <a:lstStyle/>
          <a:p>
            <a:fld id="{FEC877D1-F7DD-A544-B221-6E42B616AE33}" type="slidenum">
              <a:rPr lang="en-US" sz="900" b="0" i="0" kern="1200" smtClean="0">
                <a:solidFill>
                  <a:schemeClr val="tx1"/>
                </a:solidFill>
                <a:latin typeface="AvenirNext LT Com Regular" panose="020B0503020202020204" pitchFamily="34" charset="0"/>
                <a:ea typeface="+mn-ea"/>
                <a:cs typeface="+mn-cs"/>
              </a:rPr>
              <a:t>‹#›</a:t>
            </a:fld>
            <a:endParaRPr lang="en-US" sz="900" b="0" i="0" kern="1200">
              <a:solidFill>
                <a:schemeClr val="tx1"/>
              </a:solidFill>
              <a:latin typeface="AvenirNext LT Com Regular" panose="020B0503020202020204" pitchFamily="34" charset="0"/>
              <a:ea typeface="+mn-ea"/>
              <a:cs typeface="+mn-cs"/>
            </a:endParaRPr>
          </a:p>
        </p:txBody>
      </p:sp>
      <p:sp>
        <p:nvSpPr>
          <p:cNvPr id="3" name="TextBox 2">
            <a:extLst>
              <a:ext uri="{FF2B5EF4-FFF2-40B4-BE49-F238E27FC236}">
                <a16:creationId xmlns:a16="http://schemas.microsoft.com/office/drawing/2014/main" id="{3EBFBC62-F528-7A7E-9000-D15384123C27}"/>
              </a:ext>
            </a:extLst>
          </p:cNvPr>
          <p:cNvSpPr txBox="1"/>
          <p:nvPr userDrawn="1"/>
        </p:nvSpPr>
        <p:spPr>
          <a:xfrm>
            <a:off x="7758545" y="554182"/>
            <a:ext cx="65" cy="215444"/>
          </a:xfrm>
          <a:prstGeom prst="rect">
            <a:avLst/>
          </a:prstGeom>
          <a:ln w="12700">
            <a:miter lim="400000"/>
          </a:ln>
        </p:spPr>
        <p:txBody>
          <a:bodyPr wrap="none" lIns="0" tIns="0" rIns="0" bIns="0" rtlCol="0">
            <a:spAutoFit/>
          </a:bodyPr>
          <a:lstStyle/>
          <a:p>
            <a:endParaRPr lang="en-US" sz="1400" b="1" err="1">
              <a:latin typeface="+mn-lt"/>
            </a:endParaRPr>
          </a:p>
        </p:txBody>
      </p:sp>
    </p:spTree>
    <p:extLst>
      <p:ext uri="{BB962C8B-B14F-4D97-AF65-F5344CB8AC3E}">
        <p14:creationId xmlns:p14="http://schemas.microsoft.com/office/powerpoint/2010/main" val="1255540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White-Hed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AC2819-6B1E-3940-B1C8-0F45E1A9E51E}"/>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7" name="© The Capital Group Companies, Inc.">
            <a:extLst>
              <a:ext uri="{FF2B5EF4-FFF2-40B4-BE49-F238E27FC236}">
                <a16:creationId xmlns:a16="http://schemas.microsoft.com/office/drawing/2014/main" id="{4B2C164C-39BD-9048-84B6-B395E4E6BA48}"/>
              </a:ext>
              <a:ext uri="{C183D7F6-B498-43B3-948B-1728B52AA6E4}">
                <adec:decorative xmlns:adec="http://schemas.microsoft.com/office/drawing/2017/decorative" val="0"/>
              </a:ext>
            </a:extLst>
          </p:cNvPr>
          <p:cNvSpPr txBox="1"/>
          <p:nvPr userDrawn="1"/>
        </p:nvSpPr>
        <p:spPr>
          <a:xfrm>
            <a:off x="557950" y="6447392"/>
            <a:ext cx="2240998" cy="14228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900" b="0" i="0">
                <a:solidFill>
                  <a:schemeClr val="bg1"/>
                </a:solidFill>
                <a:latin typeface="AvenirNext LT Com Regular" panose="020B0503020202020204" pitchFamily="34" charset="0"/>
              </a:rPr>
              <a:t>© 2025 Capital Group. All rights reserved. </a:t>
            </a:r>
            <a:endParaRPr sz="900" b="0" i="0">
              <a:solidFill>
                <a:schemeClr val="bg1"/>
              </a:solidFill>
              <a:latin typeface="AvenirNext LT Com Regular" panose="020B0503020202020204" pitchFamily="34" charset="0"/>
            </a:endParaRPr>
          </a:p>
        </p:txBody>
      </p:sp>
      <p:sp>
        <p:nvSpPr>
          <p:cNvPr id="9" name="TextBox 8">
            <a:extLst>
              <a:ext uri="{FF2B5EF4-FFF2-40B4-BE49-F238E27FC236}">
                <a16:creationId xmlns:a16="http://schemas.microsoft.com/office/drawing/2014/main" id="{360800F3-F2BE-FA45-AB0D-9FC77E48E50F}"/>
              </a:ext>
              <a:ext uri="{C183D7F6-B498-43B3-948B-1728B52AA6E4}">
                <adec:decorative xmlns:adec="http://schemas.microsoft.com/office/drawing/2017/decorative" val="0"/>
              </a:ext>
            </a:extLst>
          </p:cNvPr>
          <p:cNvSpPr txBox="1"/>
          <p:nvPr userDrawn="1"/>
        </p:nvSpPr>
        <p:spPr>
          <a:xfrm>
            <a:off x="11470522" y="6451176"/>
            <a:ext cx="137858" cy="138499"/>
          </a:xfrm>
          <a:prstGeom prst="rect">
            <a:avLst/>
          </a:prstGeom>
          <a:ln w="12700">
            <a:miter lim="400000"/>
          </a:ln>
        </p:spPr>
        <p:txBody>
          <a:bodyPr wrap="none" lIns="0" tIns="0" rIns="0" bIns="0" rtlCol="0">
            <a:spAutoFit/>
          </a:bodyPr>
          <a:lstStyle/>
          <a:p>
            <a:fld id="{FEC877D1-F7DD-A544-B221-6E42B616AE33}" type="slidenum">
              <a:rPr lang="en-US" sz="900" b="0" i="0" kern="1200" smtClean="0">
                <a:solidFill>
                  <a:schemeClr val="tx1"/>
                </a:solidFill>
                <a:latin typeface="AvenirNext LT Com Regular" panose="020B0503020202020204" pitchFamily="34" charset="0"/>
                <a:ea typeface="+mn-ea"/>
                <a:cs typeface="+mn-cs"/>
              </a:rPr>
              <a:t>‹#›</a:t>
            </a:fld>
            <a:endParaRPr lang="en-US" sz="900" b="0" i="0" kern="1200" dirty="0">
              <a:solidFill>
                <a:schemeClr val="tx1"/>
              </a:solidFill>
              <a:latin typeface="AvenirNext LT Com Regular" panose="020B0503020202020204" pitchFamily="34" charset="0"/>
              <a:ea typeface="+mn-ea"/>
              <a:cs typeface="+mn-cs"/>
            </a:endParaRPr>
          </a:p>
        </p:txBody>
      </p:sp>
    </p:spTree>
    <p:extLst>
      <p:ext uri="{BB962C8B-B14F-4D97-AF65-F5344CB8AC3E}">
        <p14:creationId xmlns:p14="http://schemas.microsoft.com/office/powerpoint/2010/main" val="70678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1_Section Divider Sapphire">
    <p:bg>
      <p:bgPr>
        <a:solidFill>
          <a:srgbClr val="7BD1E3"/>
        </a:solidFill>
        <a:effectLst/>
      </p:bgPr>
    </p:bg>
    <p:spTree>
      <p:nvGrpSpPr>
        <p:cNvPr id="1" name=""/>
        <p:cNvGrpSpPr/>
        <p:nvPr/>
      </p:nvGrpSpPr>
      <p:grpSpPr>
        <a:xfrm>
          <a:off x="0" y="0"/>
          <a:ext cx="0" cy="0"/>
          <a:chOff x="0" y="0"/>
          <a:chExt cx="0" cy="0"/>
        </a:xfrm>
      </p:grpSpPr>
      <p:sp>
        <p:nvSpPr>
          <p:cNvPr id="432" name="Title Text"/>
          <p:cNvSpPr txBox="1">
            <a:spLocks noGrp="1"/>
          </p:cNvSpPr>
          <p:nvPr>
            <p:ph type="title"/>
          </p:nvPr>
        </p:nvSpPr>
        <p:spPr>
          <a:xfrm>
            <a:off x="571500" y="1333500"/>
            <a:ext cx="9397492" cy="2856245"/>
          </a:xfrm>
          <a:prstGeom prst="rect">
            <a:avLst/>
          </a:prstGeom>
        </p:spPr>
        <p:txBody>
          <a:bodyPr anchor="t"/>
          <a:lstStyle>
            <a:lvl1pPr>
              <a:lnSpc>
                <a:spcPct val="90000"/>
              </a:lnSpc>
              <a:defRPr sz="7200" spc="-72">
                <a:solidFill>
                  <a:srgbClr val="FFFFFF"/>
                </a:solidFill>
                <a:latin typeface="AvenirNext LT Com Regular" panose="020B0503020202020204" pitchFamily="34" charset="0"/>
              </a:defRPr>
            </a:lvl1pPr>
          </a:lstStyle>
          <a:p>
            <a:r>
              <a:rPr lang="en-US"/>
              <a:t>Click to edit Master title style</a:t>
            </a:r>
            <a:endParaRPr/>
          </a:p>
        </p:txBody>
      </p:sp>
      <p:sp>
        <p:nvSpPr>
          <p:cNvPr id="438" name="Subtitle"/>
          <p:cNvSpPr>
            <a:spLocks noGrp="1"/>
          </p:cNvSpPr>
          <p:nvPr>
            <p:ph type="body" sz="quarter" idx="14"/>
          </p:nvPr>
        </p:nvSpPr>
        <p:spPr>
          <a:xfrm>
            <a:off x="571500" y="4418887"/>
            <a:ext cx="9397492" cy="1327864"/>
          </a:xfrm>
          <a:prstGeom prst="rect">
            <a:avLst/>
          </a:prstGeom>
        </p:spPr>
        <p:txBody>
          <a:bodyPr>
            <a:noAutofit/>
          </a:bodyPr>
          <a:lstStyle>
            <a:lvl1pPr marL="0" indent="0">
              <a:lnSpc>
                <a:spcPct val="100000"/>
              </a:lnSpc>
              <a:spcBef>
                <a:spcPts val="0"/>
              </a:spcBef>
              <a:buNone/>
              <a:tabLst>
                <a:tab pos="476250" algn="l"/>
              </a:tabLst>
              <a:defRPr sz="3000" b="1" spc="-30">
                <a:solidFill>
                  <a:srgbClr val="FFFFFF">
                    <a:alpha val="75000"/>
                  </a:srgbClr>
                </a:solidFill>
                <a:latin typeface="AvenirNext LT Com Regular" panose="020B0503020202020204" pitchFamily="34" charset="0"/>
                <a:ea typeface="+mn-ea"/>
                <a:cs typeface="+mn-cs"/>
                <a:sym typeface="Avenir Next LT Com Demi"/>
              </a:defRPr>
            </a:lvl1pPr>
          </a:lstStyle>
          <a:p>
            <a:pPr lvl="0"/>
            <a:r>
              <a:rPr lang="en-US"/>
              <a:t>Click to edit Master text styles</a:t>
            </a:r>
          </a:p>
        </p:txBody>
      </p:sp>
      <p:sp>
        <p:nvSpPr>
          <p:cNvPr id="7" name="Footer Placeholder 2"/>
          <p:cNvSpPr>
            <a:spLocks noGrp="1"/>
          </p:cNvSpPr>
          <p:nvPr>
            <p:ph type="ftr" sz="quarter" idx="10"/>
          </p:nvPr>
        </p:nvSpPr>
        <p:spPr>
          <a:xfrm>
            <a:off x="571498" y="5746751"/>
            <a:ext cx="9397494" cy="440275"/>
          </a:xfrm>
        </p:spPr>
        <p:txBody>
          <a:bodyPr/>
          <a:lstStyle>
            <a:lvl1pPr>
              <a:defRPr>
                <a:solidFill>
                  <a:srgbClr val="BFD7E7"/>
                </a:solidFill>
                <a:latin typeface="AvenirNext LT Com Regular" panose="020B0503020202020204" pitchFamily="34" charset="0"/>
              </a:defRPr>
            </a:lvl1pPr>
          </a:lstStyle>
          <a:p>
            <a:pPr hangingPunct="1">
              <a:lnSpc>
                <a:spcPts val="900"/>
              </a:lnSpc>
            </a:pPr>
            <a:endParaRPr lang="en-US"/>
          </a:p>
        </p:txBody>
      </p:sp>
      <p:sp>
        <p:nvSpPr>
          <p:cNvPr id="8" name="© The Capital Group Companies, Inc.">
            <a:extLst>
              <a:ext uri="{FF2B5EF4-FFF2-40B4-BE49-F238E27FC236}">
                <a16:creationId xmlns:a16="http://schemas.microsoft.com/office/drawing/2014/main" id="{8D86FA1F-3581-2648-8A95-8040D261A636}"/>
              </a:ext>
            </a:extLst>
          </p:cNvPr>
          <p:cNvSpPr txBox="1"/>
          <p:nvPr userDrawn="1"/>
        </p:nvSpPr>
        <p:spPr>
          <a:xfrm>
            <a:off x="453775" y="6447392"/>
            <a:ext cx="2240998" cy="14228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900" b="0" i="0">
                <a:solidFill>
                  <a:schemeClr val="bg1"/>
                </a:solidFill>
                <a:latin typeface="AvenirNext LT Com Regular" panose="020B0503020202020204" pitchFamily="34" charset="0"/>
              </a:rPr>
              <a:t>© 2025 Capital Group. All rights reserved. </a:t>
            </a:r>
            <a:endParaRPr sz="900" b="0" i="0">
              <a:solidFill>
                <a:schemeClr val="bg1"/>
              </a:solidFill>
              <a:latin typeface="AvenirNext LT Com Regular" panose="020B0503020202020204" pitchFamily="34" charset="0"/>
            </a:endParaRPr>
          </a:p>
        </p:txBody>
      </p:sp>
    </p:spTree>
    <p:extLst>
      <p:ext uri="{BB962C8B-B14F-4D97-AF65-F5344CB8AC3E}">
        <p14:creationId xmlns:p14="http://schemas.microsoft.com/office/powerpoint/2010/main" val="12035149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4_Section Divider Sapphire">
    <p:bg>
      <p:bgPr>
        <a:solidFill>
          <a:srgbClr val="128A9F"/>
        </a:solidFill>
        <a:effectLst/>
      </p:bgPr>
    </p:bg>
    <p:spTree>
      <p:nvGrpSpPr>
        <p:cNvPr id="1" name=""/>
        <p:cNvGrpSpPr/>
        <p:nvPr/>
      </p:nvGrpSpPr>
      <p:grpSpPr>
        <a:xfrm>
          <a:off x="0" y="0"/>
          <a:ext cx="0" cy="0"/>
          <a:chOff x="0" y="0"/>
          <a:chExt cx="0" cy="0"/>
        </a:xfrm>
      </p:grpSpPr>
      <p:sp>
        <p:nvSpPr>
          <p:cNvPr id="432" name="Title Text"/>
          <p:cNvSpPr txBox="1">
            <a:spLocks noGrp="1"/>
          </p:cNvSpPr>
          <p:nvPr>
            <p:ph type="title"/>
          </p:nvPr>
        </p:nvSpPr>
        <p:spPr>
          <a:xfrm>
            <a:off x="571500" y="1333500"/>
            <a:ext cx="9397492" cy="2856245"/>
          </a:xfrm>
          <a:prstGeom prst="rect">
            <a:avLst/>
          </a:prstGeom>
        </p:spPr>
        <p:txBody>
          <a:bodyPr anchor="t"/>
          <a:lstStyle>
            <a:lvl1pPr>
              <a:lnSpc>
                <a:spcPct val="90000"/>
              </a:lnSpc>
              <a:defRPr sz="7200" spc="-72">
                <a:solidFill>
                  <a:srgbClr val="FFFFFF"/>
                </a:solidFill>
                <a:latin typeface="AvenirNext LT Com Regular" panose="020B0503020202020204" pitchFamily="34" charset="0"/>
              </a:defRPr>
            </a:lvl1pPr>
          </a:lstStyle>
          <a:p>
            <a:r>
              <a:rPr lang="en-US"/>
              <a:t>Click to edit Master title style</a:t>
            </a:r>
            <a:endParaRPr/>
          </a:p>
        </p:txBody>
      </p:sp>
      <p:sp>
        <p:nvSpPr>
          <p:cNvPr id="438" name="Subtitle"/>
          <p:cNvSpPr>
            <a:spLocks noGrp="1"/>
          </p:cNvSpPr>
          <p:nvPr>
            <p:ph type="body" sz="quarter" idx="14"/>
          </p:nvPr>
        </p:nvSpPr>
        <p:spPr>
          <a:xfrm>
            <a:off x="571500" y="4418887"/>
            <a:ext cx="9397492" cy="1327864"/>
          </a:xfrm>
          <a:prstGeom prst="rect">
            <a:avLst/>
          </a:prstGeom>
        </p:spPr>
        <p:txBody>
          <a:bodyPr>
            <a:noAutofit/>
          </a:bodyPr>
          <a:lstStyle>
            <a:lvl1pPr marL="0" indent="0">
              <a:lnSpc>
                <a:spcPct val="100000"/>
              </a:lnSpc>
              <a:spcBef>
                <a:spcPts val="0"/>
              </a:spcBef>
              <a:buNone/>
              <a:tabLst>
                <a:tab pos="476250" algn="l"/>
              </a:tabLst>
              <a:defRPr sz="3000" b="1" spc="-30">
                <a:solidFill>
                  <a:srgbClr val="FFFFFF">
                    <a:alpha val="75000"/>
                  </a:srgbClr>
                </a:solidFill>
                <a:latin typeface="AvenirNext LT Com Regular" panose="020B0503020202020204" pitchFamily="34" charset="0"/>
                <a:ea typeface="+mn-ea"/>
                <a:cs typeface="+mn-cs"/>
                <a:sym typeface="Avenir Next LT Com Demi"/>
              </a:defRPr>
            </a:lvl1pPr>
          </a:lstStyle>
          <a:p>
            <a:pPr lvl="0"/>
            <a:r>
              <a:rPr lang="en-US"/>
              <a:t>Click to edit Master text styles</a:t>
            </a:r>
          </a:p>
        </p:txBody>
      </p:sp>
      <p:sp>
        <p:nvSpPr>
          <p:cNvPr id="7" name="Footer Placeholder 2"/>
          <p:cNvSpPr>
            <a:spLocks noGrp="1"/>
          </p:cNvSpPr>
          <p:nvPr>
            <p:ph type="ftr" sz="quarter" idx="10"/>
          </p:nvPr>
        </p:nvSpPr>
        <p:spPr>
          <a:xfrm>
            <a:off x="571498" y="5746751"/>
            <a:ext cx="9397494" cy="440275"/>
          </a:xfrm>
        </p:spPr>
        <p:txBody>
          <a:bodyPr/>
          <a:lstStyle>
            <a:lvl1pPr>
              <a:defRPr>
                <a:solidFill>
                  <a:srgbClr val="BFD7E7"/>
                </a:solidFill>
                <a:latin typeface="AvenirNext LT Com Regular" panose="020B0503020202020204" pitchFamily="34" charset="0"/>
              </a:defRPr>
            </a:lvl1pPr>
          </a:lstStyle>
          <a:p>
            <a:pPr hangingPunct="1">
              <a:lnSpc>
                <a:spcPts val="900"/>
              </a:lnSpc>
            </a:pPr>
            <a:endParaRPr lang="en-US"/>
          </a:p>
        </p:txBody>
      </p:sp>
      <p:sp>
        <p:nvSpPr>
          <p:cNvPr id="8" name="© The Capital Group Companies, Inc.">
            <a:extLst>
              <a:ext uri="{FF2B5EF4-FFF2-40B4-BE49-F238E27FC236}">
                <a16:creationId xmlns:a16="http://schemas.microsoft.com/office/drawing/2014/main" id="{0D18304D-AC7A-B647-B36E-B375F94F51F0}"/>
              </a:ext>
            </a:extLst>
          </p:cNvPr>
          <p:cNvSpPr txBox="1"/>
          <p:nvPr userDrawn="1"/>
        </p:nvSpPr>
        <p:spPr>
          <a:xfrm>
            <a:off x="453775" y="6447392"/>
            <a:ext cx="2240998" cy="14228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900" b="0" i="0">
                <a:solidFill>
                  <a:schemeClr val="bg1"/>
                </a:solidFill>
                <a:latin typeface="AvenirNext LT Com Regular" panose="020B0503020202020204" pitchFamily="34" charset="0"/>
              </a:rPr>
              <a:t>© 2025 Capital Group. All rights reserved. </a:t>
            </a:r>
            <a:endParaRPr sz="900" b="0" i="0">
              <a:solidFill>
                <a:schemeClr val="bg1"/>
              </a:solidFill>
              <a:latin typeface="AvenirNext LT Com Regular" panose="020B0503020202020204" pitchFamily="34" charset="0"/>
            </a:endParaRPr>
          </a:p>
        </p:txBody>
      </p:sp>
    </p:spTree>
    <p:extLst>
      <p:ext uri="{BB962C8B-B14F-4D97-AF65-F5344CB8AC3E}">
        <p14:creationId xmlns:p14="http://schemas.microsoft.com/office/powerpoint/2010/main" val="31295590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5_Section Divider Sapphire">
    <p:bg>
      <p:bgPr>
        <a:solidFill>
          <a:srgbClr val="3078AD"/>
        </a:solidFill>
        <a:effectLst/>
      </p:bgPr>
    </p:bg>
    <p:spTree>
      <p:nvGrpSpPr>
        <p:cNvPr id="1" name=""/>
        <p:cNvGrpSpPr/>
        <p:nvPr/>
      </p:nvGrpSpPr>
      <p:grpSpPr>
        <a:xfrm>
          <a:off x="0" y="0"/>
          <a:ext cx="0" cy="0"/>
          <a:chOff x="0" y="0"/>
          <a:chExt cx="0" cy="0"/>
        </a:xfrm>
      </p:grpSpPr>
      <p:sp>
        <p:nvSpPr>
          <p:cNvPr id="432" name="Title Text"/>
          <p:cNvSpPr txBox="1">
            <a:spLocks noGrp="1"/>
          </p:cNvSpPr>
          <p:nvPr>
            <p:ph type="title"/>
          </p:nvPr>
        </p:nvSpPr>
        <p:spPr>
          <a:xfrm>
            <a:off x="571500" y="1333500"/>
            <a:ext cx="9397492" cy="2856245"/>
          </a:xfrm>
          <a:prstGeom prst="rect">
            <a:avLst/>
          </a:prstGeom>
        </p:spPr>
        <p:txBody>
          <a:bodyPr anchor="t"/>
          <a:lstStyle>
            <a:lvl1pPr>
              <a:lnSpc>
                <a:spcPct val="90000"/>
              </a:lnSpc>
              <a:defRPr sz="7200" spc="-72">
                <a:solidFill>
                  <a:srgbClr val="FFFFFF"/>
                </a:solidFill>
                <a:latin typeface="AvenirNext LT Com Regular" panose="020B0503020202020204" pitchFamily="34" charset="0"/>
              </a:defRPr>
            </a:lvl1pPr>
          </a:lstStyle>
          <a:p>
            <a:r>
              <a:rPr lang="en-US"/>
              <a:t>Click to edit Master title style</a:t>
            </a:r>
            <a:endParaRPr/>
          </a:p>
        </p:txBody>
      </p:sp>
      <p:sp>
        <p:nvSpPr>
          <p:cNvPr id="438" name="Subtitle"/>
          <p:cNvSpPr>
            <a:spLocks noGrp="1"/>
          </p:cNvSpPr>
          <p:nvPr>
            <p:ph type="body" sz="quarter" idx="14"/>
          </p:nvPr>
        </p:nvSpPr>
        <p:spPr>
          <a:xfrm>
            <a:off x="571500" y="4418887"/>
            <a:ext cx="9397492" cy="1327864"/>
          </a:xfrm>
          <a:prstGeom prst="rect">
            <a:avLst/>
          </a:prstGeom>
        </p:spPr>
        <p:txBody>
          <a:bodyPr>
            <a:noAutofit/>
          </a:bodyPr>
          <a:lstStyle>
            <a:lvl1pPr marL="0" indent="0">
              <a:lnSpc>
                <a:spcPct val="100000"/>
              </a:lnSpc>
              <a:spcBef>
                <a:spcPts val="0"/>
              </a:spcBef>
              <a:buNone/>
              <a:tabLst>
                <a:tab pos="476250" algn="l"/>
              </a:tabLst>
              <a:defRPr sz="3000" b="1" spc="-30">
                <a:solidFill>
                  <a:srgbClr val="FFFFFF">
                    <a:alpha val="75000"/>
                  </a:srgbClr>
                </a:solidFill>
                <a:latin typeface="AvenirNext LT Com Regular" panose="020B0503020202020204" pitchFamily="34" charset="0"/>
                <a:ea typeface="+mn-ea"/>
                <a:cs typeface="+mn-cs"/>
                <a:sym typeface="Avenir Next LT Com Demi"/>
              </a:defRPr>
            </a:lvl1pPr>
          </a:lstStyle>
          <a:p>
            <a:pPr lvl="0"/>
            <a:r>
              <a:rPr lang="en-US"/>
              <a:t>Click to edit Master text styles</a:t>
            </a:r>
          </a:p>
        </p:txBody>
      </p:sp>
      <p:sp>
        <p:nvSpPr>
          <p:cNvPr id="7" name="Footer Placeholder 2"/>
          <p:cNvSpPr>
            <a:spLocks noGrp="1"/>
          </p:cNvSpPr>
          <p:nvPr>
            <p:ph type="ftr" sz="quarter" idx="10"/>
          </p:nvPr>
        </p:nvSpPr>
        <p:spPr>
          <a:xfrm>
            <a:off x="571498" y="5746751"/>
            <a:ext cx="9397494" cy="440275"/>
          </a:xfrm>
        </p:spPr>
        <p:txBody>
          <a:bodyPr/>
          <a:lstStyle>
            <a:lvl1pPr>
              <a:defRPr>
                <a:solidFill>
                  <a:srgbClr val="BFD7E7"/>
                </a:solidFill>
                <a:latin typeface="AvenirNext LT Com Regular" panose="020B0503020202020204" pitchFamily="34" charset="0"/>
              </a:defRPr>
            </a:lvl1pPr>
          </a:lstStyle>
          <a:p>
            <a:pPr hangingPunct="1">
              <a:lnSpc>
                <a:spcPts val="900"/>
              </a:lnSpc>
            </a:pPr>
            <a:endParaRPr lang="en-US"/>
          </a:p>
        </p:txBody>
      </p:sp>
      <p:sp>
        <p:nvSpPr>
          <p:cNvPr id="8" name="© The Capital Group Companies, Inc.">
            <a:extLst>
              <a:ext uri="{FF2B5EF4-FFF2-40B4-BE49-F238E27FC236}">
                <a16:creationId xmlns:a16="http://schemas.microsoft.com/office/drawing/2014/main" id="{553D8985-6006-B84D-8E85-DA233BCDC607}"/>
              </a:ext>
            </a:extLst>
          </p:cNvPr>
          <p:cNvSpPr txBox="1"/>
          <p:nvPr userDrawn="1"/>
        </p:nvSpPr>
        <p:spPr>
          <a:xfrm>
            <a:off x="453775" y="6447392"/>
            <a:ext cx="2240998" cy="14228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900" b="0" i="0">
                <a:solidFill>
                  <a:schemeClr val="bg1"/>
                </a:solidFill>
                <a:latin typeface="AvenirNext LT Com Regular" panose="020B0503020202020204" pitchFamily="34" charset="0"/>
              </a:rPr>
              <a:t>© 2025 Capital Group. All rights reserved. </a:t>
            </a:r>
            <a:endParaRPr sz="900" b="0" i="0">
              <a:solidFill>
                <a:schemeClr val="bg1"/>
              </a:solidFill>
              <a:latin typeface="AvenirNext LT Com Regular" panose="020B0503020202020204" pitchFamily="34" charset="0"/>
            </a:endParaRPr>
          </a:p>
        </p:txBody>
      </p:sp>
    </p:spTree>
    <p:extLst>
      <p:ext uri="{BB962C8B-B14F-4D97-AF65-F5344CB8AC3E}">
        <p14:creationId xmlns:p14="http://schemas.microsoft.com/office/powerpoint/2010/main" val="3936502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ark-Grey Hed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C4B9C-2427-EE4A-B6D4-0BBBD7CF0322}"/>
              </a:ext>
            </a:extLst>
          </p:cNvPr>
          <p:cNvSpPr>
            <a:spLocks noGrp="1"/>
          </p:cNvSpPr>
          <p:nvPr>
            <p:ph type="title"/>
          </p:nvPr>
        </p:nvSpPr>
        <p:spPr/>
        <p:txBody>
          <a:bodyPr/>
          <a:lstStyle/>
          <a:p>
            <a:r>
              <a:rPr lang="en-US"/>
              <a:t>Click to edit Master title style</a:t>
            </a:r>
          </a:p>
        </p:txBody>
      </p:sp>
      <p:sp>
        <p:nvSpPr>
          <p:cNvPr id="5" name="TextBox 4">
            <a:extLst>
              <a:ext uri="{FF2B5EF4-FFF2-40B4-BE49-F238E27FC236}">
                <a16:creationId xmlns:a16="http://schemas.microsoft.com/office/drawing/2014/main" id="{CDA2FF2F-FC38-E941-AD61-7625E01D481B}"/>
              </a:ext>
            </a:extLst>
          </p:cNvPr>
          <p:cNvSpPr txBox="1"/>
          <p:nvPr userDrawn="1"/>
        </p:nvSpPr>
        <p:spPr>
          <a:xfrm>
            <a:off x="1761035" y="6434667"/>
            <a:ext cx="65" cy="215444"/>
          </a:xfrm>
          <a:prstGeom prst="rect">
            <a:avLst/>
          </a:prstGeom>
          <a:ln w="12700">
            <a:miter lim="400000"/>
          </a:ln>
        </p:spPr>
        <p:txBody>
          <a:bodyPr wrap="none" lIns="0" tIns="0" rIns="0" bIns="0" rtlCol="0">
            <a:spAutoFit/>
          </a:bodyPr>
          <a:lstStyle/>
          <a:p>
            <a:endParaRPr lang="en-US" sz="1400" b="1" err="1">
              <a:latin typeface="+mn-lt"/>
            </a:endParaRPr>
          </a:p>
        </p:txBody>
      </p:sp>
      <p:sp>
        <p:nvSpPr>
          <p:cNvPr id="7" name="© The Capital Group Companies, Inc.">
            <a:extLst>
              <a:ext uri="{FF2B5EF4-FFF2-40B4-BE49-F238E27FC236}">
                <a16:creationId xmlns:a16="http://schemas.microsoft.com/office/drawing/2014/main" id="{DFB78B1A-8CAD-CA4A-8DFB-E687CE4FE0A0}"/>
              </a:ext>
            </a:extLst>
          </p:cNvPr>
          <p:cNvSpPr txBox="1"/>
          <p:nvPr userDrawn="1"/>
        </p:nvSpPr>
        <p:spPr>
          <a:xfrm>
            <a:off x="557950" y="6447392"/>
            <a:ext cx="2240998" cy="14228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900" b="0" i="0">
                <a:solidFill>
                  <a:schemeClr val="tx1"/>
                </a:solidFill>
                <a:latin typeface="AvenirNext LT Com Regular" panose="020B0503020202020204" pitchFamily="34" charset="0"/>
              </a:rPr>
              <a:t>© 2025 Capital Group. All rights reserved. </a:t>
            </a:r>
            <a:endParaRPr sz="900" b="0" i="0">
              <a:solidFill>
                <a:schemeClr val="tx1"/>
              </a:solidFill>
              <a:latin typeface="AvenirNext LT Com Regular" panose="020B0503020202020204" pitchFamily="34" charset="0"/>
            </a:endParaRPr>
          </a:p>
        </p:txBody>
      </p:sp>
    </p:spTree>
    <p:extLst>
      <p:ext uri="{BB962C8B-B14F-4D97-AF65-F5344CB8AC3E}">
        <p14:creationId xmlns:p14="http://schemas.microsoft.com/office/powerpoint/2010/main" val="4186183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hite-Hedg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29D019A-B12A-B040-9A92-BB530C663C3B}"/>
              </a:ext>
            </a:extLst>
          </p:cNvPr>
          <p:cNvSpPr txBox="1"/>
          <p:nvPr userDrawn="1"/>
        </p:nvSpPr>
        <p:spPr>
          <a:xfrm>
            <a:off x="1761035" y="6434667"/>
            <a:ext cx="65" cy="215444"/>
          </a:xfrm>
          <a:prstGeom prst="rect">
            <a:avLst/>
          </a:prstGeom>
          <a:ln w="12700">
            <a:miter lim="400000"/>
          </a:ln>
        </p:spPr>
        <p:txBody>
          <a:bodyPr wrap="none" lIns="0" tIns="0" rIns="0" bIns="0" rtlCol="0">
            <a:spAutoFit/>
          </a:bodyPr>
          <a:lstStyle/>
          <a:p>
            <a:endParaRPr lang="en-US" sz="1400" b="1" err="1">
              <a:latin typeface="+mn-lt"/>
            </a:endParaRPr>
          </a:p>
        </p:txBody>
      </p:sp>
      <p:sp>
        <p:nvSpPr>
          <p:cNvPr id="7" name="© The Capital Group Companies, Inc.">
            <a:extLst>
              <a:ext uri="{FF2B5EF4-FFF2-40B4-BE49-F238E27FC236}">
                <a16:creationId xmlns:a16="http://schemas.microsoft.com/office/drawing/2014/main" id="{445B6244-6758-AA4B-BD0C-AF888D533A10}"/>
              </a:ext>
            </a:extLst>
          </p:cNvPr>
          <p:cNvSpPr txBox="1"/>
          <p:nvPr userDrawn="1"/>
        </p:nvSpPr>
        <p:spPr>
          <a:xfrm>
            <a:off x="453775" y="6294411"/>
            <a:ext cx="2240998" cy="14228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900" b="0" i="0">
                <a:solidFill>
                  <a:schemeClr val="bg1"/>
                </a:solidFill>
                <a:latin typeface="AvenirNext LT Com Regular" panose="020B0503020202020204" pitchFamily="34" charset="0"/>
              </a:rPr>
              <a:t>© 2021 Capital Group. All rights reserved. </a:t>
            </a:r>
            <a:endParaRPr sz="900" b="0" i="0">
              <a:solidFill>
                <a:schemeClr val="bg1"/>
              </a:solidFill>
              <a:latin typeface="AvenirNext LT Com Regular" panose="020B0503020202020204" pitchFamily="34" charset="0"/>
            </a:endParaRPr>
          </a:p>
        </p:txBody>
      </p:sp>
      <p:sp>
        <p:nvSpPr>
          <p:cNvPr id="8" name="For financial professionals only. Not for use with the public.">
            <a:extLst>
              <a:ext uri="{FF2B5EF4-FFF2-40B4-BE49-F238E27FC236}">
                <a16:creationId xmlns:a16="http://schemas.microsoft.com/office/drawing/2014/main" id="{5890BDCE-CAEB-4845-8B11-BDEADD02026C}"/>
              </a:ext>
            </a:extLst>
          </p:cNvPr>
          <p:cNvSpPr txBox="1"/>
          <p:nvPr userDrawn="1"/>
        </p:nvSpPr>
        <p:spPr>
          <a:xfrm>
            <a:off x="453775" y="6453005"/>
            <a:ext cx="3095399" cy="14228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sz="900" b="0" i="0">
                <a:solidFill>
                  <a:schemeClr val="bg1"/>
                </a:solidFill>
                <a:latin typeface="AvenirNext LT Com Regular" panose="020B0503020202020204" pitchFamily="34" charset="0"/>
              </a:rPr>
              <a:t>For financial professionals only. Not for</a:t>
            </a:r>
            <a:r>
              <a:rPr lang="en-US" sz="900" b="0" i="0">
                <a:solidFill>
                  <a:schemeClr val="bg1"/>
                </a:solidFill>
                <a:latin typeface="AvenirNext LT Com Regular" panose="020B0503020202020204" pitchFamily="34" charset="0"/>
              </a:rPr>
              <a:t> </a:t>
            </a:r>
            <a:r>
              <a:rPr sz="900" b="0" i="0">
                <a:solidFill>
                  <a:schemeClr val="bg1"/>
                </a:solidFill>
                <a:latin typeface="AvenirNext LT Com Regular" panose="020B0503020202020204" pitchFamily="34" charset="0"/>
              </a:rPr>
              <a:t>use</a:t>
            </a:r>
            <a:r>
              <a:rPr lang="en-US" sz="900" b="0" i="0">
                <a:solidFill>
                  <a:schemeClr val="bg1"/>
                </a:solidFill>
                <a:latin typeface="AvenirNext LT Com Regular" panose="020B0503020202020204" pitchFamily="34" charset="0"/>
              </a:rPr>
              <a:t> </a:t>
            </a:r>
            <a:r>
              <a:rPr sz="900" b="0" i="0">
                <a:solidFill>
                  <a:schemeClr val="bg1"/>
                </a:solidFill>
                <a:latin typeface="AvenirNext LT Com Regular" panose="020B0503020202020204" pitchFamily="34" charset="0"/>
              </a:rPr>
              <a:t>with the</a:t>
            </a:r>
            <a:r>
              <a:rPr lang="en-US" sz="900" b="0" i="0">
                <a:solidFill>
                  <a:schemeClr val="bg1"/>
                </a:solidFill>
                <a:latin typeface="AvenirNext LT Com Regular" panose="020B0503020202020204" pitchFamily="34" charset="0"/>
              </a:rPr>
              <a:t> </a:t>
            </a:r>
            <a:r>
              <a:rPr sz="900" b="0" i="0">
                <a:solidFill>
                  <a:schemeClr val="bg1"/>
                </a:solidFill>
                <a:latin typeface="AvenirNext LT Com Regular" panose="020B0503020202020204" pitchFamily="34" charset="0"/>
              </a:rPr>
              <a:t>public.</a:t>
            </a:r>
          </a:p>
        </p:txBody>
      </p:sp>
    </p:spTree>
    <p:extLst>
      <p:ext uri="{BB962C8B-B14F-4D97-AF65-F5344CB8AC3E}">
        <p14:creationId xmlns:p14="http://schemas.microsoft.com/office/powerpoint/2010/main" val="3413770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ark-Sapphire Hedge">
    <p:spTree>
      <p:nvGrpSpPr>
        <p:cNvPr id="1" name=""/>
        <p:cNvGrpSpPr/>
        <p:nvPr/>
      </p:nvGrpSpPr>
      <p:grpSpPr>
        <a:xfrm>
          <a:off x="0" y="0"/>
          <a:ext cx="0" cy="0"/>
          <a:chOff x="0" y="0"/>
          <a:chExt cx="0" cy="0"/>
        </a:xfrm>
      </p:grpSpPr>
      <p:sp>
        <p:nvSpPr>
          <p:cNvPr id="4" name="© The Capital Group Companies, Inc.">
            <a:extLst>
              <a:ext uri="{FF2B5EF4-FFF2-40B4-BE49-F238E27FC236}">
                <a16:creationId xmlns:a16="http://schemas.microsoft.com/office/drawing/2014/main" id="{5DF69B8F-E979-DB41-A077-4BD5CD7C22C4}"/>
              </a:ext>
            </a:extLst>
          </p:cNvPr>
          <p:cNvSpPr txBox="1"/>
          <p:nvPr userDrawn="1"/>
        </p:nvSpPr>
        <p:spPr>
          <a:xfrm>
            <a:off x="557784" y="6447392"/>
            <a:ext cx="2240998" cy="14228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900" b="0" i="0">
                <a:solidFill>
                  <a:schemeClr val="tx1"/>
                </a:solidFill>
                <a:latin typeface="AvenirNext LT Com Regular" panose="020B0503020202020204" pitchFamily="34" charset="0"/>
              </a:rPr>
              <a:t>© 2025 Capital Group. All rights reserved. </a:t>
            </a:r>
            <a:endParaRPr sz="900" b="0" i="0">
              <a:solidFill>
                <a:schemeClr val="tx1"/>
              </a:solidFill>
              <a:latin typeface="AvenirNext LT Com Regular" panose="020B0503020202020204" pitchFamily="34" charset="0"/>
            </a:endParaRPr>
          </a:p>
        </p:txBody>
      </p:sp>
      <p:grpSp>
        <p:nvGrpSpPr>
          <p:cNvPr id="9" name="Chart Combined">
            <a:extLst>
              <a:ext uri="{FF2B5EF4-FFF2-40B4-BE49-F238E27FC236}">
                <a16:creationId xmlns:a16="http://schemas.microsoft.com/office/drawing/2014/main" id="{06188F1C-80EB-9B5C-2D63-3F29F5D683D4}"/>
              </a:ext>
              <a:ext uri="{C183D7F6-B498-43B3-948B-1728B52AA6E4}">
                <adec:decorative xmlns:adec="http://schemas.microsoft.com/office/drawing/2017/decorative" val="1"/>
              </a:ext>
            </a:extLst>
          </p:cNvPr>
          <p:cNvGrpSpPr/>
          <p:nvPr userDrawn="1"/>
        </p:nvGrpSpPr>
        <p:grpSpPr>
          <a:xfrm>
            <a:off x="504388" y="1322042"/>
            <a:ext cx="11513620" cy="4389248"/>
            <a:chOff x="500578" y="1329662"/>
            <a:chExt cx="11513620" cy="4389248"/>
          </a:xfrm>
        </p:grpSpPr>
        <p:graphicFrame>
          <p:nvGraphicFramePr>
            <p:cNvPr id="10" name="Chart 9">
              <a:extLst>
                <a:ext uri="{FF2B5EF4-FFF2-40B4-BE49-F238E27FC236}">
                  <a16:creationId xmlns:a16="http://schemas.microsoft.com/office/drawing/2014/main" id="{FA5D721B-9C0B-8642-BEC1-330CC15494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27448264"/>
                </p:ext>
              </p:extLst>
            </p:nvPr>
          </p:nvGraphicFramePr>
          <p:xfrm>
            <a:off x="571498" y="1329990"/>
            <a:ext cx="11442700" cy="430953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descr="Alt text needed.">
              <a:extLst>
                <a:ext uri="{FF2B5EF4-FFF2-40B4-BE49-F238E27FC236}">
                  <a16:creationId xmlns:a16="http://schemas.microsoft.com/office/drawing/2014/main" id="{CFD28974-3EA6-324C-93F5-04AEF1D755D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85019203"/>
                </p:ext>
              </p:extLst>
            </p:nvPr>
          </p:nvGraphicFramePr>
          <p:xfrm>
            <a:off x="519193" y="1329662"/>
            <a:ext cx="11442700" cy="4309533"/>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12">
              <a:extLst>
                <a:ext uri="{FF2B5EF4-FFF2-40B4-BE49-F238E27FC236}">
                  <a16:creationId xmlns:a16="http://schemas.microsoft.com/office/drawing/2014/main" id="{045DD654-25F9-D349-8908-3C2285D16776}"/>
                </a:ext>
                <a:ext uri="{C183D7F6-B498-43B3-948B-1728B52AA6E4}">
                  <adec:decorative xmlns:adec="http://schemas.microsoft.com/office/drawing/2017/decorative" val="1"/>
                </a:ext>
              </a:extLst>
            </p:cNvPr>
            <p:cNvSpPr/>
            <p:nvPr/>
          </p:nvSpPr>
          <p:spPr>
            <a:xfrm>
              <a:off x="1247438" y="5565022"/>
              <a:ext cx="328616" cy="153888"/>
            </a:xfrm>
            <a:prstGeom prst="rect">
              <a:avLst/>
            </a:prstGeom>
          </p:spPr>
          <p:txBody>
            <a:bodyPr wrap="none" lIns="0" tIns="0" rIns="0" bIns="0">
              <a:spAutoFit/>
            </a:bodyPr>
            <a:lstStyle/>
            <a:p>
              <a:r>
                <a:rPr lang="en-US" sz="1000" b="1">
                  <a:solidFill>
                    <a:schemeClr val="bg1"/>
                  </a:solidFill>
                  <a:latin typeface="AvenirNext LT Com Regular" panose="020B0503020202020204" pitchFamily="34" charset="0"/>
                </a:rPr>
                <a:t>Years</a:t>
              </a:r>
            </a:p>
          </p:txBody>
        </p:sp>
        <p:sp>
          <p:nvSpPr>
            <p:cNvPr id="14" name="TextBox 13">
              <a:extLst>
                <a:ext uri="{FF2B5EF4-FFF2-40B4-BE49-F238E27FC236}">
                  <a16:creationId xmlns:a16="http://schemas.microsoft.com/office/drawing/2014/main" id="{84AEAA67-D5C5-BA4A-B9D0-CCA14C922EB9}"/>
                </a:ext>
                <a:ext uri="{C183D7F6-B498-43B3-948B-1728B52AA6E4}">
                  <adec:decorative xmlns:adec="http://schemas.microsoft.com/office/drawing/2017/decorative" val="1"/>
                </a:ext>
              </a:extLst>
            </p:cNvPr>
            <p:cNvSpPr txBox="1"/>
            <p:nvPr/>
          </p:nvSpPr>
          <p:spPr>
            <a:xfrm>
              <a:off x="500578" y="1383642"/>
              <a:ext cx="740636" cy="153888"/>
            </a:xfrm>
            <a:prstGeom prst="rect">
              <a:avLst/>
            </a:prstGeom>
            <a:ln w="12700">
              <a:miter lim="400000"/>
            </a:ln>
          </p:spPr>
          <p:txBody>
            <a:bodyPr wrap="square" lIns="0" tIns="0" rIns="0" bIns="0" rtlCol="0" anchor="b">
              <a:spAutoFit/>
            </a:bodyPr>
            <a:lstStyle/>
            <a:p>
              <a:r>
                <a:rPr lang="en-US" sz="1000">
                  <a:solidFill>
                    <a:schemeClr val="bg1"/>
                  </a:solidFill>
                </a:rPr>
                <a:t>$</a:t>
              </a:r>
            </a:p>
          </p:txBody>
        </p:sp>
        <p:grpSp>
          <p:nvGrpSpPr>
            <p:cNvPr id="16" name="Group 15">
              <a:extLst>
                <a:ext uri="{FF2B5EF4-FFF2-40B4-BE49-F238E27FC236}">
                  <a16:creationId xmlns:a16="http://schemas.microsoft.com/office/drawing/2014/main" id="{2D61007F-C930-1B47-8BF2-10344E62DF76}"/>
                </a:ext>
                <a:ext uri="{C183D7F6-B498-43B3-948B-1728B52AA6E4}">
                  <adec:decorative xmlns:adec="http://schemas.microsoft.com/office/drawing/2017/decorative" val="1"/>
                </a:ext>
              </a:extLst>
            </p:cNvPr>
            <p:cNvGrpSpPr/>
            <p:nvPr/>
          </p:nvGrpSpPr>
          <p:grpSpPr>
            <a:xfrm>
              <a:off x="3208481" y="1384604"/>
              <a:ext cx="4939065" cy="153889"/>
              <a:chOff x="3296635" y="1806444"/>
              <a:chExt cx="4939065" cy="153889"/>
            </a:xfrm>
          </p:grpSpPr>
          <p:sp>
            <p:nvSpPr>
              <p:cNvPr id="23" name="Rectangle 22">
                <a:extLst>
                  <a:ext uri="{FF2B5EF4-FFF2-40B4-BE49-F238E27FC236}">
                    <a16:creationId xmlns:a16="http://schemas.microsoft.com/office/drawing/2014/main" id="{D2C8E3A8-C41B-664B-A352-E1AFD6C871DE}"/>
                  </a:ext>
                </a:extLst>
              </p:cNvPr>
              <p:cNvSpPr/>
              <p:nvPr/>
            </p:nvSpPr>
            <p:spPr>
              <a:xfrm>
                <a:off x="3513253" y="1806445"/>
                <a:ext cx="4722447" cy="153888"/>
              </a:xfrm>
              <a:prstGeom prst="rect">
                <a:avLst/>
              </a:prstGeom>
            </p:spPr>
            <p:txBody>
              <a:bodyPr wrap="none" lIns="0" tIns="0" rIns="0" bIns="0">
                <a:spAutoFit/>
              </a:bodyPr>
              <a:lstStyle/>
              <a:p>
                <a:r>
                  <a:rPr lang="en-US" sz="1000" b="1">
                    <a:solidFill>
                      <a:schemeClr val="bg1"/>
                    </a:solidFill>
                    <a:latin typeface="AvenirNext LT Com Regular" panose="020B0503020202020204" pitchFamily="34" charset="0"/>
                  </a:rPr>
                  <a:t>Total value of a hypothetical $10,000 investment compounding at 10% annually</a:t>
                </a:r>
              </a:p>
            </p:txBody>
          </p:sp>
          <p:sp>
            <p:nvSpPr>
              <p:cNvPr id="24" name="Rectangle 23">
                <a:extLst>
                  <a:ext uri="{FF2B5EF4-FFF2-40B4-BE49-F238E27FC236}">
                    <a16:creationId xmlns:a16="http://schemas.microsoft.com/office/drawing/2014/main" id="{A9CCCD6F-979D-AE46-9F74-6CD3ECD9F12B}"/>
                  </a:ext>
                </a:extLst>
              </p:cNvPr>
              <p:cNvSpPr/>
              <p:nvPr/>
            </p:nvSpPr>
            <p:spPr>
              <a:xfrm>
                <a:off x="3296635" y="1806444"/>
                <a:ext cx="153889" cy="153889"/>
              </a:xfrm>
              <a:prstGeom prst="rect">
                <a:avLst/>
              </a:prstGeom>
              <a:solidFill>
                <a:srgbClr val="03332D"/>
              </a:solidFill>
              <a:ln w="12700" cap="flat">
                <a:solidFill>
                  <a:srgbClr val="29CEC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endParaRPr>
              </a:p>
            </p:txBody>
          </p:sp>
        </p:grpSp>
        <p:grpSp>
          <p:nvGrpSpPr>
            <p:cNvPr id="17" name="Group 16">
              <a:extLst>
                <a:ext uri="{FF2B5EF4-FFF2-40B4-BE49-F238E27FC236}">
                  <a16:creationId xmlns:a16="http://schemas.microsoft.com/office/drawing/2014/main" id="{E9B3BAE9-6D7A-4944-A909-E8C2481184EE}"/>
                </a:ext>
                <a:ext uri="{C183D7F6-B498-43B3-948B-1728B52AA6E4}">
                  <adec:decorative xmlns:adec="http://schemas.microsoft.com/office/drawing/2017/decorative" val="1"/>
                </a:ext>
              </a:extLst>
            </p:cNvPr>
            <p:cNvGrpSpPr/>
            <p:nvPr/>
          </p:nvGrpSpPr>
          <p:grpSpPr>
            <a:xfrm>
              <a:off x="1576054" y="1388140"/>
              <a:ext cx="1333372" cy="153889"/>
              <a:chOff x="1659768" y="1809980"/>
              <a:chExt cx="1333372" cy="153889"/>
            </a:xfrm>
          </p:grpSpPr>
          <p:sp>
            <p:nvSpPr>
              <p:cNvPr id="18" name="Rectangle 17">
                <a:extLst>
                  <a:ext uri="{FF2B5EF4-FFF2-40B4-BE49-F238E27FC236}">
                    <a16:creationId xmlns:a16="http://schemas.microsoft.com/office/drawing/2014/main" id="{AB86F2BE-519D-0845-A092-73F0DC3F0960}"/>
                  </a:ext>
                </a:extLst>
              </p:cNvPr>
              <p:cNvSpPr/>
              <p:nvPr/>
            </p:nvSpPr>
            <p:spPr>
              <a:xfrm>
                <a:off x="1877450" y="1809980"/>
                <a:ext cx="1115690" cy="153888"/>
              </a:xfrm>
              <a:prstGeom prst="rect">
                <a:avLst/>
              </a:prstGeom>
            </p:spPr>
            <p:txBody>
              <a:bodyPr wrap="square" lIns="0" tIns="0" rIns="0" bIns="0">
                <a:spAutoFit/>
              </a:bodyPr>
              <a:lstStyle/>
              <a:p>
                <a:r>
                  <a:rPr lang="en-US" sz="1000" b="1">
                    <a:solidFill>
                      <a:schemeClr val="bg1"/>
                    </a:solidFill>
                    <a:latin typeface="AvenirNext LT Com Regular" panose="020B0503020202020204" pitchFamily="34" charset="0"/>
                  </a:rPr>
                  <a:t>Total contributions</a:t>
                </a:r>
              </a:p>
            </p:txBody>
          </p:sp>
          <p:sp>
            <p:nvSpPr>
              <p:cNvPr id="19" name="Rectangle 18">
                <a:extLst>
                  <a:ext uri="{FF2B5EF4-FFF2-40B4-BE49-F238E27FC236}">
                    <a16:creationId xmlns:a16="http://schemas.microsoft.com/office/drawing/2014/main" id="{4D08C48F-D10E-FB42-B419-2EA45A374E31}"/>
                  </a:ext>
                </a:extLst>
              </p:cNvPr>
              <p:cNvSpPr/>
              <p:nvPr/>
            </p:nvSpPr>
            <p:spPr>
              <a:xfrm>
                <a:off x="1659768" y="1809980"/>
                <a:ext cx="153889" cy="153889"/>
              </a:xfrm>
              <a:prstGeom prst="rect">
                <a:avLst/>
              </a:prstGeom>
              <a:solidFill>
                <a:srgbClr val="DDF6F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endParaRPr>
              </a:p>
            </p:txBody>
          </p:sp>
        </p:grpSp>
      </p:grpSp>
    </p:spTree>
    <p:extLst>
      <p:ext uri="{BB962C8B-B14F-4D97-AF65-F5344CB8AC3E}">
        <p14:creationId xmlns:p14="http://schemas.microsoft.com/office/powerpoint/2010/main" val="39209546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Dark-Sapphire Hedge">
    <p:spTree>
      <p:nvGrpSpPr>
        <p:cNvPr id="1" name=""/>
        <p:cNvGrpSpPr/>
        <p:nvPr/>
      </p:nvGrpSpPr>
      <p:grpSpPr>
        <a:xfrm>
          <a:off x="0" y="0"/>
          <a:ext cx="0" cy="0"/>
          <a:chOff x="0" y="0"/>
          <a:chExt cx="0" cy="0"/>
        </a:xfrm>
      </p:grpSpPr>
      <p:sp>
        <p:nvSpPr>
          <p:cNvPr id="4" name="© The Capital Group Companies, Inc.">
            <a:extLst>
              <a:ext uri="{FF2B5EF4-FFF2-40B4-BE49-F238E27FC236}">
                <a16:creationId xmlns:a16="http://schemas.microsoft.com/office/drawing/2014/main" id="{5DF69B8F-E979-DB41-A077-4BD5CD7C22C4}"/>
              </a:ext>
            </a:extLst>
          </p:cNvPr>
          <p:cNvSpPr txBox="1"/>
          <p:nvPr userDrawn="1"/>
        </p:nvSpPr>
        <p:spPr>
          <a:xfrm>
            <a:off x="557784" y="6447392"/>
            <a:ext cx="2240998" cy="14228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900" b="0" i="0">
                <a:solidFill>
                  <a:schemeClr val="tx1"/>
                </a:solidFill>
                <a:latin typeface="AvenirNext LT Com Regular" panose="020B0503020202020204" pitchFamily="34" charset="0"/>
              </a:rPr>
              <a:t>© 2025 Capital Group. All rights reserved. </a:t>
            </a:r>
            <a:endParaRPr sz="900" b="0" i="0">
              <a:solidFill>
                <a:schemeClr val="tx1"/>
              </a:solidFill>
              <a:latin typeface="AvenirNext LT Com Regular" panose="020B0503020202020204" pitchFamily="34" charset="0"/>
            </a:endParaRPr>
          </a:p>
        </p:txBody>
      </p:sp>
    </p:spTree>
    <p:extLst>
      <p:ext uri="{BB962C8B-B14F-4D97-AF65-F5344CB8AC3E}">
        <p14:creationId xmlns:p14="http://schemas.microsoft.com/office/powerpoint/2010/main" val="35020716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Dark-Sapphire Hedge">
    <p:spTree>
      <p:nvGrpSpPr>
        <p:cNvPr id="1" name=""/>
        <p:cNvGrpSpPr/>
        <p:nvPr/>
      </p:nvGrpSpPr>
      <p:grpSpPr>
        <a:xfrm>
          <a:off x="0" y="0"/>
          <a:ext cx="0" cy="0"/>
          <a:chOff x="0" y="0"/>
          <a:chExt cx="0" cy="0"/>
        </a:xfrm>
      </p:grpSpPr>
      <p:sp>
        <p:nvSpPr>
          <p:cNvPr id="4" name="© The Capital Group Companies, Inc.">
            <a:extLst>
              <a:ext uri="{FF2B5EF4-FFF2-40B4-BE49-F238E27FC236}">
                <a16:creationId xmlns:a16="http://schemas.microsoft.com/office/drawing/2014/main" id="{5DF69B8F-E979-DB41-A077-4BD5CD7C22C4}"/>
              </a:ext>
            </a:extLst>
          </p:cNvPr>
          <p:cNvSpPr txBox="1"/>
          <p:nvPr userDrawn="1"/>
        </p:nvSpPr>
        <p:spPr>
          <a:xfrm>
            <a:off x="557784" y="6447392"/>
            <a:ext cx="2240998" cy="14228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900" b="0" i="0">
                <a:solidFill>
                  <a:schemeClr val="tx1"/>
                </a:solidFill>
                <a:latin typeface="AvenirNext LT Com Regular" panose="020B0503020202020204" pitchFamily="34" charset="0"/>
              </a:rPr>
              <a:t>© 2025 Capital Group. All rights reserved. </a:t>
            </a:r>
            <a:endParaRPr sz="900" b="0" i="0">
              <a:solidFill>
                <a:schemeClr val="tx1"/>
              </a:solidFill>
              <a:latin typeface="AvenirNext LT Com Regular" panose="020B0503020202020204" pitchFamily="34" charset="0"/>
            </a:endParaRPr>
          </a:p>
        </p:txBody>
      </p:sp>
      <p:grpSp>
        <p:nvGrpSpPr>
          <p:cNvPr id="9" name="Chart">
            <a:extLst>
              <a:ext uri="{FF2B5EF4-FFF2-40B4-BE49-F238E27FC236}">
                <a16:creationId xmlns:a16="http://schemas.microsoft.com/office/drawing/2014/main" id="{86361C1D-B996-20C1-1DB0-F7E22D56CF5E}"/>
              </a:ext>
              <a:ext uri="{C183D7F6-B498-43B3-948B-1728B52AA6E4}">
                <adec:decorative xmlns:adec="http://schemas.microsoft.com/office/drawing/2017/decorative" val="1"/>
              </a:ext>
            </a:extLst>
          </p:cNvPr>
          <p:cNvGrpSpPr/>
          <p:nvPr userDrawn="1"/>
        </p:nvGrpSpPr>
        <p:grpSpPr>
          <a:xfrm>
            <a:off x="1041709" y="1932168"/>
            <a:ext cx="9505640" cy="3503102"/>
            <a:chOff x="1041709" y="1932168"/>
            <a:chExt cx="9505640" cy="3503102"/>
          </a:xfrm>
        </p:grpSpPr>
        <p:sp>
          <p:nvSpPr>
            <p:cNvPr id="10" name="TextBox 9">
              <a:extLst>
                <a:ext uri="{FF2B5EF4-FFF2-40B4-BE49-F238E27FC236}">
                  <a16:creationId xmlns:a16="http://schemas.microsoft.com/office/drawing/2014/main" id="{330AEE34-1C60-F124-C479-6A98A50D858F}"/>
                </a:ext>
                <a:ext uri="{C183D7F6-B498-43B3-948B-1728B52AA6E4}">
                  <adec:decorative xmlns:adec="http://schemas.microsoft.com/office/drawing/2017/decorative" val="1"/>
                </a:ext>
              </a:extLst>
            </p:cNvPr>
            <p:cNvSpPr txBox="1"/>
            <p:nvPr/>
          </p:nvSpPr>
          <p:spPr>
            <a:xfrm>
              <a:off x="1527118" y="5159782"/>
              <a:ext cx="801373" cy="215444"/>
            </a:xfrm>
            <a:prstGeom prst="rect">
              <a:avLst/>
            </a:prstGeom>
            <a:ln w="12700">
              <a:miter lim="400000"/>
            </a:ln>
          </p:spPr>
          <p:txBody>
            <a:bodyPr wrap="none" lIns="0" tIns="0" rIns="0" bIns="0" rtlCol="0">
              <a:spAutoFit/>
            </a:bodyPr>
            <a:lstStyle/>
            <a:p>
              <a:r>
                <a:rPr lang="en-US" sz="1400" b="1">
                  <a:solidFill>
                    <a:schemeClr val="bg1"/>
                  </a:solidFill>
                  <a:latin typeface="+mn-lt"/>
                </a:rPr>
                <a:t>Year born</a:t>
              </a:r>
            </a:p>
          </p:txBody>
        </p:sp>
        <p:pic>
          <p:nvPicPr>
            <p:cNvPr id="11" name="Picture 10">
              <a:extLst>
                <a:ext uri="{FF2B5EF4-FFF2-40B4-BE49-F238E27FC236}">
                  <a16:creationId xmlns:a16="http://schemas.microsoft.com/office/drawing/2014/main" id="{BAF5E9BA-349B-BFEA-4BAB-AEDA9A6069B2}"/>
                </a:ext>
                <a:ext uri="{C183D7F6-B498-43B3-948B-1728B52AA6E4}">
                  <adec:decorative xmlns:adec="http://schemas.microsoft.com/office/drawing/2017/decorative" val="1"/>
                </a:ext>
              </a:extLst>
            </p:cNvPr>
            <p:cNvPicPr>
              <a:picLocks noChangeAspect="1"/>
            </p:cNvPicPr>
            <p:nvPr/>
          </p:nvPicPr>
          <p:blipFill>
            <a:blip r:embed="rId2">
              <a:lum bright="40000" contrast="40000"/>
            </a:blip>
            <a:stretch>
              <a:fillRect/>
            </a:stretch>
          </p:blipFill>
          <p:spPr>
            <a:xfrm>
              <a:off x="1041709" y="3571271"/>
              <a:ext cx="1155700" cy="1498600"/>
            </a:xfrm>
            <a:prstGeom prst="rect">
              <a:avLst/>
            </a:prstGeom>
            <a:noFill/>
          </p:spPr>
        </p:pic>
        <p:sp>
          <p:nvSpPr>
            <p:cNvPr id="13" name="TextBox 12">
              <a:extLst>
                <a:ext uri="{FF2B5EF4-FFF2-40B4-BE49-F238E27FC236}">
                  <a16:creationId xmlns:a16="http://schemas.microsoft.com/office/drawing/2014/main" id="{FE4B6B58-6B85-A5A1-4C7F-7986222D3052}"/>
                </a:ext>
                <a:ext uri="{C183D7F6-B498-43B3-948B-1728B52AA6E4}">
                  <adec:decorative xmlns:adec="http://schemas.microsoft.com/office/drawing/2017/decorative" val="1"/>
                </a:ext>
              </a:extLst>
            </p:cNvPr>
            <p:cNvSpPr txBox="1"/>
            <p:nvPr/>
          </p:nvSpPr>
          <p:spPr>
            <a:xfrm>
              <a:off x="1382911" y="2553768"/>
              <a:ext cx="945580" cy="646331"/>
            </a:xfrm>
            <a:prstGeom prst="rect">
              <a:avLst/>
            </a:prstGeom>
            <a:ln w="12700">
              <a:miter lim="400000"/>
            </a:ln>
          </p:spPr>
          <p:txBody>
            <a:bodyPr wrap="none" lIns="0" tIns="0" rIns="0" bIns="0" rtlCol="0">
              <a:spAutoFit/>
            </a:bodyPr>
            <a:lstStyle/>
            <a:p>
              <a:pPr algn="r"/>
              <a:r>
                <a:rPr lang="en-US" sz="1400" b="1" dirty="0">
                  <a:solidFill>
                    <a:schemeClr val="bg1"/>
                  </a:solidFill>
                </a:rPr>
                <a:t>Life</a:t>
              </a:r>
              <a:br>
                <a:rPr lang="en-US" sz="1400" b="1" dirty="0">
                  <a:solidFill>
                    <a:schemeClr val="bg1"/>
                  </a:solidFill>
                </a:rPr>
              </a:br>
              <a:r>
                <a:rPr lang="en-US" sz="1400" b="1" dirty="0">
                  <a:solidFill>
                    <a:schemeClr val="bg1"/>
                  </a:solidFill>
                </a:rPr>
                <a:t>expectancy</a:t>
              </a:r>
              <a:br>
                <a:rPr lang="en-US" sz="1400" b="1" dirty="0">
                  <a:solidFill>
                    <a:schemeClr val="bg1"/>
                  </a:solidFill>
                </a:rPr>
              </a:br>
              <a:r>
                <a:rPr lang="en-US" sz="1400" b="1" dirty="0">
                  <a:solidFill>
                    <a:schemeClr val="bg1"/>
                  </a:solidFill>
                </a:rPr>
                <a:t>(years)</a:t>
              </a:r>
              <a:endParaRPr lang="en-US" sz="1400" b="1" dirty="0">
                <a:solidFill>
                  <a:schemeClr val="bg1"/>
                </a:solidFill>
                <a:latin typeface="+mn-lt"/>
              </a:endParaRPr>
            </a:p>
          </p:txBody>
        </p:sp>
        <p:graphicFrame>
          <p:nvGraphicFramePr>
            <p:cNvPr id="14" name="Chart 13" descr="Alt text needed.">
              <a:extLst>
                <a:ext uri="{FF2B5EF4-FFF2-40B4-BE49-F238E27FC236}">
                  <a16:creationId xmlns:a16="http://schemas.microsoft.com/office/drawing/2014/main" id="{78E37C4F-810F-CEC2-4436-56E752E6B12D}"/>
                </a:ext>
              </a:extLst>
            </p:cNvPr>
            <p:cNvGraphicFramePr/>
            <p:nvPr>
              <p:extLst>
                <p:ext uri="{D42A27DB-BD31-4B8C-83A1-F6EECF244321}">
                  <p14:modId xmlns:p14="http://schemas.microsoft.com/office/powerpoint/2010/main" val="1647748223"/>
                </p:ext>
              </p:extLst>
            </p:nvPr>
          </p:nvGraphicFramePr>
          <p:xfrm>
            <a:off x="2328490" y="1932168"/>
            <a:ext cx="8218859" cy="3503102"/>
          </p:xfrm>
          <a:graphic>
            <a:graphicData uri="http://schemas.openxmlformats.org/drawingml/2006/chart">
              <c:chart xmlns:c="http://schemas.openxmlformats.org/drawingml/2006/chart" xmlns:r="http://schemas.openxmlformats.org/officeDocument/2006/relationships" r:id="rId3"/>
            </a:graphicData>
          </a:graphic>
        </p:graphicFrame>
      </p:grpSp>
    </p:spTree>
    <p:extLst>
      <p:ext uri="{BB962C8B-B14F-4D97-AF65-F5344CB8AC3E}">
        <p14:creationId xmlns:p14="http://schemas.microsoft.com/office/powerpoint/2010/main" val="3149809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Content - Horizontal 2">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65237DA4-112F-40B2-8C8C-EB23506D9C45}"/>
              </a:ext>
            </a:extLst>
          </p:cNvPr>
          <p:cNvSpPr>
            <a:spLocks noGrp="1"/>
          </p:cNvSpPr>
          <p:nvPr>
            <p:ph type="title"/>
          </p:nvPr>
        </p:nvSpPr>
        <p:spPr>
          <a:xfrm>
            <a:off x="7512000" y="0"/>
            <a:ext cx="4680000" cy="6721473"/>
          </a:xfrm>
          <a:gradFill>
            <a:gsLst>
              <a:gs pos="1000">
                <a:schemeClr val="tx1">
                  <a:lumMod val="85000"/>
                  <a:lumOff val="15000"/>
                </a:schemeClr>
              </a:gs>
              <a:gs pos="100000">
                <a:schemeClr val="accent2">
                  <a:lumMod val="50000"/>
                </a:schemeClr>
              </a:gs>
            </a:gsLst>
            <a:lin ang="12600000" scaled="0"/>
          </a:gradFill>
        </p:spPr>
        <p:txBody>
          <a:bodyPr lIns="396000" rIns="396000">
            <a:normAutofit/>
          </a:bodyPr>
          <a:lstStyle>
            <a:lvl1pPr>
              <a:lnSpc>
                <a:spcPct val="70000"/>
              </a:lnSpc>
              <a:defRPr sz="5200" spc="-150"/>
            </a:lvl1pPr>
          </a:lstStyle>
          <a:p>
            <a:r>
              <a:rPr lang="en-US"/>
              <a:t>Click to edit Master title style</a:t>
            </a:r>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365124"/>
            <a:ext cx="6156323" cy="5984875"/>
          </a:xfrm>
        </p:spPr>
        <p:txBody>
          <a:bodyPr lIns="108000" tIns="108000" rIns="108000" bIns="10800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13">
            <a:extLst>
              <a:ext uri="{FF2B5EF4-FFF2-40B4-BE49-F238E27FC236}">
                <a16:creationId xmlns:a16="http://schemas.microsoft.com/office/drawing/2014/main" id="{7746CAFB-2B99-470B-B55B-9BF378E3A04B}"/>
              </a:ext>
            </a:extLst>
          </p:cNvPr>
          <p:cNvSpPr>
            <a:spLocks noGrp="1"/>
          </p:cNvSpPr>
          <p:nvPr>
            <p:ph type="sldNum" sz="quarter" idx="10"/>
          </p:nvPr>
        </p:nvSpPr>
        <p:spPr>
          <a:solidFill>
            <a:schemeClr val="bg1">
              <a:lumMod val="85000"/>
            </a:schemeClr>
          </a:solidFill>
        </p:spPr>
        <p:txBody>
          <a:bodyPr/>
          <a:lstStyle>
            <a:lvl1pPr>
              <a:defRPr>
                <a:solidFill>
                  <a:schemeClr val="tx1">
                    <a:lumMod val="85000"/>
                    <a:lumOff val="15000"/>
                  </a:schemeClr>
                </a:solidFill>
              </a:defRPr>
            </a:lvl1pPr>
          </a:lstStyle>
          <a:p>
            <a:r>
              <a:rPr lang="en-US"/>
              <a:t>PAGE </a:t>
            </a:r>
            <a:fld id="{4A9B5881-4007-4345-955A-79C2656F0C49}" type="slidenum">
              <a:rPr lang="en-US" smtClean="0"/>
              <a:pPr/>
              <a:t>‹#›</a:t>
            </a:fld>
            <a:endParaRPr lang="en-US"/>
          </a:p>
        </p:txBody>
      </p:sp>
    </p:spTree>
    <p:extLst>
      <p:ext uri="{BB962C8B-B14F-4D97-AF65-F5344CB8AC3E}">
        <p14:creationId xmlns:p14="http://schemas.microsoft.com/office/powerpoint/2010/main" val="32999150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Content Right">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6D3C5ED2-B01D-4104-B193-BC78D76A4646}"/>
              </a:ext>
            </a:extLst>
          </p:cNvPr>
          <p:cNvSpPr>
            <a:spLocks noGrp="1"/>
          </p:cNvSpPr>
          <p:nvPr>
            <p:ph type="pic" idx="11" hasCustomPrompt="1"/>
          </p:nvPr>
        </p:nvSpPr>
        <p:spPr>
          <a:xfrm>
            <a:off x="0" y="0"/>
            <a:ext cx="6305550" cy="6721475"/>
          </a:xfrm>
          <a:noFill/>
        </p:spPr>
        <p:txBody>
          <a:bodyPr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Insert Your Picture Here</a:t>
            </a:r>
          </a:p>
        </p:txBody>
      </p:sp>
      <p:sp>
        <p:nvSpPr>
          <p:cNvPr id="2" name="Title 1">
            <a:extLst>
              <a:ext uri="{FF2B5EF4-FFF2-40B4-BE49-F238E27FC236}">
                <a16:creationId xmlns:a16="http://schemas.microsoft.com/office/drawing/2014/main" id="{FE91AD08-4E28-4191-9B62-EAD61608E5CF}"/>
              </a:ext>
            </a:extLst>
          </p:cNvPr>
          <p:cNvSpPr>
            <a:spLocks noGrp="1"/>
          </p:cNvSpPr>
          <p:nvPr>
            <p:ph type="title" hasCustomPrompt="1"/>
          </p:nvPr>
        </p:nvSpPr>
        <p:spPr>
          <a:xfrm>
            <a:off x="6657974" y="611077"/>
            <a:ext cx="4695825" cy="833663"/>
          </a:xfrm>
          <a:solidFill>
            <a:schemeClr val="accent2">
              <a:lumMod val="50000"/>
            </a:schemeClr>
          </a:solidFill>
        </p:spPr>
        <p:txBody>
          <a:bodyPr wrap="square" tIns="108000" bIns="108000">
            <a:spAutoFit/>
          </a:bodyPr>
          <a:lstStyle>
            <a:lvl1pPr>
              <a:lnSpc>
                <a:spcPct val="100000"/>
              </a:lnSpc>
              <a:defRPr sz="4000"/>
            </a:lvl1pPr>
          </a:lstStyle>
          <a:p>
            <a:r>
              <a:rPr lang="en-US"/>
              <a:t>Edit Master title style</a:t>
            </a:r>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6657974" y="1825625"/>
            <a:ext cx="4695826"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a:xfrm>
            <a:off x="11353800" y="6361475"/>
            <a:ext cx="838200" cy="360000"/>
          </a:xfrm>
        </p:spPr>
        <p:txBody>
          <a:bodyPr/>
          <a:lstStyle/>
          <a:p>
            <a:r>
              <a:rPr lang="en-US"/>
              <a:t>PAGE </a:t>
            </a:r>
            <a:fld id="{4A9B5881-4007-4345-955A-79C2656F0C49}" type="slidenum">
              <a:rPr lang="en-US" smtClean="0"/>
              <a:pPr/>
              <a:t>‹#›</a:t>
            </a:fld>
            <a:endParaRPr lang="en-US"/>
          </a:p>
        </p:txBody>
      </p:sp>
    </p:spTree>
    <p:extLst>
      <p:ext uri="{BB962C8B-B14F-4D97-AF65-F5344CB8AC3E}">
        <p14:creationId xmlns:p14="http://schemas.microsoft.com/office/powerpoint/2010/main" val="2470219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C5C449-0675-A949-A2C9-FD6FD54AF3CC}"/>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02C4B9C-2427-EE4A-B6D4-0BBBD7CF0322}"/>
              </a:ext>
            </a:extLst>
          </p:cNvPr>
          <p:cNvSpPr>
            <a:spLocks noGrp="1"/>
          </p:cNvSpPr>
          <p:nvPr>
            <p:ph type="title"/>
          </p:nvPr>
        </p:nvSpPr>
        <p:spPr/>
        <p:txBody>
          <a:bodyPr/>
          <a:lstStyle/>
          <a:p>
            <a:r>
              <a:rPr lang="en-US"/>
              <a:t>Click to edit Master title style</a:t>
            </a:r>
          </a:p>
        </p:txBody>
      </p:sp>
      <p:sp>
        <p:nvSpPr>
          <p:cNvPr id="7" name="TextBox 6">
            <a:extLst>
              <a:ext uri="{FF2B5EF4-FFF2-40B4-BE49-F238E27FC236}">
                <a16:creationId xmlns:a16="http://schemas.microsoft.com/office/drawing/2014/main" id="{49B355B3-E526-4547-AB41-13F6CD299B5B}"/>
              </a:ext>
            </a:extLst>
          </p:cNvPr>
          <p:cNvSpPr txBox="1"/>
          <p:nvPr userDrawn="1"/>
        </p:nvSpPr>
        <p:spPr>
          <a:xfrm>
            <a:off x="11470522" y="6451176"/>
            <a:ext cx="137858" cy="138499"/>
          </a:xfrm>
          <a:prstGeom prst="rect">
            <a:avLst/>
          </a:prstGeom>
          <a:ln w="12700">
            <a:miter lim="400000"/>
          </a:ln>
        </p:spPr>
        <p:txBody>
          <a:bodyPr wrap="none" lIns="0" tIns="0" rIns="0" bIns="0" rtlCol="0">
            <a:spAutoFit/>
          </a:bodyPr>
          <a:lstStyle/>
          <a:p>
            <a:fld id="{FEC877D1-F7DD-A544-B221-6E42B616AE33}" type="slidenum">
              <a:rPr lang="en-US" sz="900" b="0" i="0" kern="1200" smtClean="0">
                <a:solidFill>
                  <a:schemeClr val="bg1"/>
                </a:solidFill>
                <a:latin typeface="AvenirNext LT Com Regular" panose="020B0503020202020204" pitchFamily="34" charset="0"/>
                <a:ea typeface="+mn-ea"/>
                <a:cs typeface="+mn-cs"/>
              </a:rPr>
              <a:t>‹#›</a:t>
            </a:fld>
            <a:endParaRPr lang="en-US" sz="900" b="0" i="0" kern="1200">
              <a:solidFill>
                <a:schemeClr val="bg1"/>
              </a:solidFill>
              <a:latin typeface="AvenirNext LT Com Regular" panose="020B0503020202020204" pitchFamily="34" charset="0"/>
              <a:ea typeface="+mn-ea"/>
              <a:cs typeface="+mn-cs"/>
            </a:endParaRPr>
          </a:p>
        </p:txBody>
      </p:sp>
    </p:spTree>
    <p:extLst>
      <p:ext uri="{BB962C8B-B14F-4D97-AF65-F5344CB8AC3E}">
        <p14:creationId xmlns:p14="http://schemas.microsoft.com/office/powerpoint/2010/main" val="2832614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ark-Grey Hed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C4B9C-2427-EE4A-B6D4-0BBBD7CF0322}"/>
              </a:ext>
            </a:extLst>
          </p:cNvPr>
          <p:cNvSpPr>
            <a:spLocks noGrp="1"/>
          </p:cNvSpPr>
          <p:nvPr>
            <p:ph type="title"/>
          </p:nvPr>
        </p:nvSpPr>
        <p:spPr/>
        <p:txBody>
          <a:bodyPr/>
          <a:lstStyle/>
          <a:p>
            <a:r>
              <a:rPr lang="en-US" dirty="0"/>
              <a:t>Click to edit Master title style</a:t>
            </a:r>
          </a:p>
        </p:txBody>
      </p:sp>
      <p:pic>
        <p:nvPicPr>
          <p:cNvPr id="9" name="Picture 8">
            <a:extLst>
              <a:ext uri="{FF2B5EF4-FFF2-40B4-BE49-F238E27FC236}">
                <a16:creationId xmlns:a16="http://schemas.microsoft.com/office/drawing/2014/main" id="{C2587170-EC72-2344-B94E-B21F8F6A159F}"/>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894420" y="0"/>
            <a:ext cx="5297515" cy="6858000"/>
          </a:xfrm>
          <a:prstGeom prst="rect">
            <a:avLst/>
          </a:prstGeom>
        </p:spPr>
      </p:pic>
      <p:sp>
        <p:nvSpPr>
          <p:cNvPr id="10" name="© The Capital Group Companies, Inc.">
            <a:extLst>
              <a:ext uri="{FF2B5EF4-FFF2-40B4-BE49-F238E27FC236}">
                <a16:creationId xmlns:a16="http://schemas.microsoft.com/office/drawing/2014/main" id="{979A5C20-535F-5A4F-A0A6-E53EFC21C462}"/>
              </a:ext>
            </a:extLst>
          </p:cNvPr>
          <p:cNvSpPr txBox="1"/>
          <p:nvPr userDrawn="1"/>
        </p:nvSpPr>
        <p:spPr>
          <a:xfrm>
            <a:off x="557950" y="6447392"/>
            <a:ext cx="2240998" cy="14228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900" b="0" i="0">
                <a:solidFill>
                  <a:schemeClr val="tx1"/>
                </a:solidFill>
                <a:latin typeface="AvenirNext LT Com Regular" panose="020B0503020202020204" pitchFamily="34" charset="0"/>
              </a:rPr>
              <a:t>© 2025 Capital Group. All rights reserved. </a:t>
            </a:r>
            <a:endParaRPr sz="900" b="0" i="0">
              <a:solidFill>
                <a:schemeClr val="tx1"/>
              </a:solidFill>
              <a:latin typeface="AvenirNext LT Com Regular" panose="020B0503020202020204" pitchFamily="34" charset="0"/>
            </a:endParaRPr>
          </a:p>
        </p:txBody>
      </p:sp>
      <p:sp>
        <p:nvSpPr>
          <p:cNvPr id="7" name="TextBox 6">
            <a:extLst>
              <a:ext uri="{FF2B5EF4-FFF2-40B4-BE49-F238E27FC236}">
                <a16:creationId xmlns:a16="http://schemas.microsoft.com/office/drawing/2014/main" id="{520B0DEF-FDE2-194E-B079-EBBF6F6DB148}"/>
              </a:ext>
            </a:extLst>
          </p:cNvPr>
          <p:cNvSpPr txBox="1"/>
          <p:nvPr userDrawn="1"/>
        </p:nvSpPr>
        <p:spPr>
          <a:xfrm>
            <a:off x="11470522" y="6451176"/>
            <a:ext cx="137858" cy="138499"/>
          </a:xfrm>
          <a:prstGeom prst="rect">
            <a:avLst/>
          </a:prstGeom>
          <a:ln w="12700">
            <a:miter lim="400000"/>
          </a:ln>
        </p:spPr>
        <p:txBody>
          <a:bodyPr wrap="none" lIns="0" tIns="0" rIns="0" bIns="0" rtlCol="0">
            <a:spAutoFit/>
          </a:bodyPr>
          <a:lstStyle/>
          <a:p>
            <a:fld id="{FEC877D1-F7DD-A544-B221-6E42B616AE33}" type="slidenum">
              <a:rPr lang="en-US" sz="900" b="0" i="0" kern="1200" smtClean="0">
                <a:solidFill>
                  <a:schemeClr val="bg1"/>
                </a:solidFill>
                <a:latin typeface="AvenirNext LT Com Regular" panose="020B0503020202020204" pitchFamily="34" charset="0"/>
                <a:ea typeface="+mn-ea"/>
                <a:cs typeface="+mn-cs"/>
              </a:rPr>
              <a:t>‹#›</a:t>
            </a:fld>
            <a:endParaRPr lang="en-US" sz="900" b="0" i="0" kern="1200">
              <a:solidFill>
                <a:schemeClr val="bg1"/>
              </a:solidFill>
              <a:latin typeface="AvenirNext LT Com Regular" panose="020B0503020202020204" pitchFamily="34" charset="0"/>
              <a:ea typeface="+mn-ea"/>
              <a:cs typeface="+mn-cs"/>
            </a:endParaRPr>
          </a:p>
        </p:txBody>
      </p:sp>
    </p:spTree>
    <p:extLst>
      <p:ext uri="{BB962C8B-B14F-4D97-AF65-F5344CB8AC3E}">
        <p14:creationId xmlns:p14="http://schemas.microsoft.com/office/powerpoint/2010/main" val="35213015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White-Hedg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29D019A-B12A-B040-9A92-BB530C663C3B}"/>
              </a:ext>
            </a:extLst>
          </p:cNvPr>
          <p:cNvSpPr txBox="1"/>
          <p:nvPr userDrawn="1"/>
        </p:nvSpPr>
        <p:spPr>
          <a:xfrm>
            <a:off x="1761035" y="6434667"/>
            <a:ext cx="65" cy="215444"/>
          </a:xfrm>
          <a:prstGeom prst="rect">
            <a:avLst/>
          </a:prstGeom>
          <a:ln w="12700">
            <a:miter lim="400000"/>
          </a:ln>
        </p:spPr>
        <p:txBody>
          <a:bodyPr wrap="none" lIns="0" tIns="0" rIns="0" bIns="0" rtlCol="0">
            <a:spAutoFit/>
          </a:bodyPr>
          <a:lstStyle/>
          <a:p>
            <a:endParaRPr lang="en-US" sz="1400" b="1" err="1">
              <a:latin typeface="+mn-lt"/>
            </a:endParaRPr>
          </a:p>
        </p:txBody>
      </p:sp>
      <p:sp>
        <p:nvSpPr>
          <p:cNvPr id="8" name="For financial professionals only. Not for use with the public.">
            <a:extLst>
              <a:ext uri="{FF2B5EF4-FFF2-40B4-BE49-F238E27FC236}">
                <a16:creationId xmlns:a16="http://schemas.microsoft.com/office/drawing/2014/main" id="{5890BDCE-CAEB-4845-8B11-BDEADD02026C}"/>
              </a:ext>
            </a:extLst>
          </p:cNvPr>
          <p:cNvSpPr txBox="1"/>
          <p:nvPr userDrawn="1"/>
        </p:nvSpPr>
        <p:spPr>
          <a:xfrm>
            <a:off x="453775" y="6453005"/>
            <a:ext cx="3095399" cy="14228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sz="900" b="0" i="0">
                <a:solidFill>
                  <a:schemeClr val="bg1"/>
                </a:solidFill>
                <a:latin typeface="AvenirNext LT Com Regular" panose="020B0503020202020204" pitchFamily="34" charset="0"/>
              </a:rPr>
              <a:t>For financial professionals only. Not for</a:t>
            </a:r>
            <a:r>
              <a:rPr lang="en-US" sz="900" b="0" i="0">
                <a:solidFill>
                  <a:schemeClr val="bg1"/>
                </a:solidFill>
                <a:latin typeface="AvenirNext LT Com Regular" panose="020B0503020202020204" pitchFamily="34" charset="0"/>
              </a:rPr>
              <a:t> </a:t>
            </a:r>
            <a:r>
              <a:rPr sz="900" b="0" i="0">
                <a:solidFill>
                  <a:schemeClr val="bg1"/>
                </a:solidFill>
                <a:latin typeface="AvenirNext LT Com Regular" panose="020B0503020202020204" pitchFamily="34" charset="0"/>
              </a:rPr>
              <a:t>use</a:t>
            </a:r>
            <a:r>
              <a:rPr lang="en-US" sz="900" b="0" i="0">
                <a:solidFill>
                  <a:schemeClr val="bg1"/>
                </a:solidFill>
                <a:latin typeface="AvenirNext LT Com Regular" panose="020B0503020202020204" pitchFamily="34" charset="0"/>
              </a:rPr>
              <a:t> </a:t>
            </a:r>
            <a:r>
              <a:rPr sz="900" b="0" i="0">
                <a:solidFill>
                  <a:schemeClr val="bg1"/>
                </a:solidFill>
                <a:latin typeface="AvenirNext LT Com Regular" panose="020B0503020202020204" pitchFamily="34" charset="0"/>
              </a:rPr>
              <a:t>with the</a:t>
            </a:r>
            <a:r>
              <a:rPr lang="en-US" sz="900" b="0" i="0">
                <a:solidFill>
                  <a:schemeClr val="bg1"/>
                </a:solidFill>
                <a:latin typeface="AvenirNext LT Com Regular" panose="020B0503020202020204" pitchFamily="34" charset="0"/>
              </a:rPr>
              <a:t> </a:t>
            </a:r>
            <a:r>
              <a:rPr sz="900" b="0" i="0">
                <a:solidFill>
                  <a:schemeClr val="bg1"/>
                </a:solidFill>
                <a:latin typeface="AvenirNext LT Com Regular" panose="020B0503020202020204" pitchFamily="34" charset="0"/>
              </a:rPr>
              <a:t>public.</a:t>
            </a:r>
          </a:p>
        </p:txBody>
      </p:sp>
      <p:sp>
        <p:nvSpPr>
          <p:cNvPr id="4" name="TextBox 3">
            <a:extLst>
              <a:ext uri="{FF2B5EF4-FFF2-40B4-BE49-F238E27FC236}">
                <a16:creationId xmlns:a16="http://schemas.microsoft.com/office/drawing/2014/main" id="{38E53FF9-FDB7-664A-BD4E-C2F00B79AD26}"/>
              </a:ext>
            </a:extLst>
          </p:cNvPr>
          <p:cNvSpPr txBox="1"/>
          <p:nvPr userDrawn="1"/>
        </p:nvSpPr>
        <p:spPr>
          <a:xfrm>
            <a:off x="11191461" y="8090452"/>
            <a:ext cx="65" cy="215444"/>
          </a:xfrm>
          <a:prstGeom prst="rect">
            <a:avLst/>
          </a:prstGeom>
          <a:ln w="12700">
            <a:miter lim="400000"/>
          </a:ln>
        </p:spPr>
        <p:txBody>
          <a:bodyPr wrap="none" lIns="0" tIns="0" rIns="0" bIns="0" rtlCol="0">
            <a:spAutoFit/>
          </a:bodyPr>
          <a:lstStyle/>
          <a:p>
            <a:endParaRPr lang="en-US" sz="1400" b="1" err="1">
              <a:latin typeface="+mn-lt"/>
            </a:endParaRPr>
          </a:p>
        </p:txBody>
      </p:sp>
      <p:sp>
        <p:nvSpPr>
          <p:cNvPr id="9" name="© The Capital Group Companies, Inc.">
            <a:extLst>
              <a:ext uri="{FF2B5EF4-FFF2-40B4-BE49-F238E27FC236}">
                <a16:creationId xmlns:a16="http://schemas.microsoft.com/office/drawing/2014/main" id="{9DD0A117-E3A8-D646-8908-9A4D6B8C4931}"/>
              </a:ext>
            </a:extLst>
          </p:cNvPr>
          <p:cNvSpPr txBox="1"/>
          <p:nvPr userDrawn="1"/>
        </p:nvSpPr>
        <p:spPr>
          <a:xfrm>
            <a:off x="557950" y="6447392"/>
            <a:ext cx="2240998" cy="14228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900" b="0" i="0">
                <a:solidFill>
                  <a:schemeClr val="tx1"/>
                </a:solidFill>
                <a:latin typeface="AvenirNext LT Com Regular" panose="020B0503020202020204" pitchFamily="34" charset="0"/>
              </a:rPr>
              <a:t>© 2025 Capital Group. All rights reserved. </a:t>
            </a:r>
            <a:endParaRPr sz="900" b="0" i="0">
              <a:solidFill>
                <a:schemeClr val="tx1"/>
              </a:solidFill>
              <a:latin typeface="AvenirNext LT Com Regular" panose="020B0503020202020204" pitchFamily="34" charset="0"/>
            </a:endParaRPr>
          </a:p>
        </p:txBody>
      </p:sp>
      <p:sp>
        <p:nvSpPr>
          <p:cNvPr id="10" name="TextBox 9">
            <a:extLst>
              <a:ext uri="{FF2B5EF4-FFF2-40B4-BE49-F238E27FC236}">
                <a16:creationId xmlns:a16="http://schemas.microsoft.com/office/drawing/2014/main" id="{387309AC-39DD-884F-9C0A-A2EFDCB1A156}"/>
              </a:ext>
            </a:extLst>
          </p:cNvPr>
          <p:cNvSpPr txBox="1"/>
          <p:nvPr userDrawn="1"/>
        </p:nvSpPr>
        <p:spPr>
          <a:xfrm>
            <a:off x="11470522" y="6451176"/>
            <a:ext cx="137858" cy="138499"/>
          </a:xfrm>
          <a:prstGeom prst="rect">
            <a:avLst/>
          </a:prstGeom>
          <a:ln w="12700">
            <a:miter lim="400000"/>
          </a:ln>
        </p:spPr>
        <p:txBody>
          <a:bodyPr wrap="none" lIns="0" tIns="0" rIns="0" bIns="0" rtlCol="0">
            <a:spAutoFit/>
          </a:bodyPr>
          <a:lstStyle/>
          <a:p>
            <a:fld id="{FEC877D1-F7DD-A544-B221-6E42B616AE33}" type="slidenum">
              <a:rPr lang="en-US" sz="900" b="0" i="0" kern="1200" smtClean="0">
                <a:solidFill>
                  <a:schemeClr val="tx1"/>
                </a:solidFill>
                <a:latin typeface="AvenirNext LT Com Regular" panose="020B0503020202020204" pitchFamily="34" charset="0"/>
                <a:ea typeface="+mn-ea"/>
                <a:cs typeface="+mn-cs"/>
              </a:rPr>
              <a:t>‹#›</a:t>
            </a:fld>
            <a:endParaRPr lang="en-US" sz="900" b="0" i="0" kern="1200">
              <a:solidFill>
                <a:schemeClr val="tx1"/>
              </a:solidFill>
              <a:latin typeface="AvenirNext LT Com Regular" panose="020B0503020202020204" pitchFamily="34" charset="0"/>
              <a:ea typeface="+mn-ea"/>
              <a:cs typeface="+mn-cs"/>
            </a:endParaRPr>
          </a:p>
        </p:txBody>
      </p:sp>
    </p:spTree>
    <p:extLst>
      <p:ext uri="{BB962C8B-B14F-4D97-AF65-F5344CB8AC3E}">
        <p14:creationId xmlns:p14="http://schemas.microsoft.com/office/powerpoint/2010/main" val="849225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White-Hed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AC2819-6B1E-3940-B1C8-0F45E1A9E51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53"/>
            <a:ext cx="12191808" cy="6857892"/>
          </a:xfrm>
          <a:prstGeom prst="rect">
            <a:avLst/>
          </a:prstGeom>
        </p:spPr>
      </p:pic>
      <p:sp>
        <p:nvSpPr>
          <p:cNvPr id="7" name="© The Capital Group Companies, Inc.">
            <a:extLst>
              <a:ext uri="{FF2B5EF4-FFF2-40B4-BE49-F238E27FC236}">
                <a16:creationId xmlns:a16="http://schemas.microsoft.com/office/drawing/2014/main" id="{0F0715A8-5D76-AA48-9003-FB8196CE8B3A}"/>
              </a:ext>
            </a:extLst>
          </p:cNvPr>
          <p:cNvSpPr txBox="1"/>
          <p:nvPr userDrawn="1"/>
        </p:nvSpPr>
        <p:spPr>
          <a:xfrm>
            <a:off x="557950" y="6447392"/>
            <a:ext cx="2240998" cy="14228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900" b="0" i="0">
                <a:solidFill>
                  <a:schemeClr val="tx1"/>
                </a:solidFill>
                <a:latin typeface="AvenirNext LT Com Regular" panose="020B0503020202020204" pitchFamily="34" charset="0"/>
              </a:rPr>
              <a:t>© 2025 Capital Group. All rights reserved. </a:t>
            </a:r>
            <a:endParaRPr sz="900" b="0" i="0">
              <a:solidFill>
                <a:schemeClr val="tx1"/>
              </a:solidFill>
              <a:latin typeface="AvenirNext LT Com Regular" panose="020B0503020202020204" pitchFamily="34" charset="0"/>
            </a:endParaRPr>
          </a:p>
        </p:txBody>
      </p:sp>
    </p:spTree>
    <p:extLst>
      <p:ext uri="{BB962C8B-B14F-4D97-AF65-F5344CB8AC3E}">
        <p14:creationId xmlns:p14="http://schemas.microsoft.com/office/powerpoint/2010/main" val="3059961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Section Divider Sapphire">
    <p:bg>
      <p:bgPr>
        <a:solidFill>
          <a:srgbClr val="008670"/>
        </a:solidFill>
        <a:effectLst/>
      </p:bgPr>
    </p:bg>
    <p:spTree>
      <p:nvGrpSpPr>
        <p:cNvPr id="1" name=""/>
        <p:cNvGrpSpPr/>
        <p:nvPr/>
      </p:nvGrpSpPr>
      <p:grpSpPr>
        <a:xfrm>
          <a:off x="0" y="0"/>
          <a:ext cx="0" cy="0"/>
          <a:chOff x="0" y="0"/>
          <a:chExt cx="0" cy="0"/>
        </a:xfrm>
      </p:grpSpPr>
      <p:sp>
        <p:nvSpPr>
          <p:cNvPr id="432" name="Title Text">
            <a:extLst>
              <a:ext uri="{C183D7F6-B498-43B3-948B-1728B52AA6E4}">
                <adec:decorative xmlns:adec="http://schemas.microsoft.com/office/drawing/2017/decorative" val="1"/>
              </a:ext>
            </a:extLst>
          </p:cNvPr>
          <p:cNvSpPr txBox="1">
            <a:spLocks noGrp="1"/>
          </p:cNvSpPr>
          <p:nvPr>
            <p:ph type="title"/>
          </p:nvPr>
        </p:nvSpPr>
        <p:spPr>
          <a:xfrm>
            <a:off x="571500" y="1333500"/>
            <a:ext cx="9397492" cy="2856245"/>
          </a:xfrm>
          <a:prstGeom prst="rect">
            <a:avLst/>
          </a:prstGeom>
        </p:spPr>
        <p:txBody>
          <a:bodyPr anchor="t"/>
          <a:lstStyle>
            <a:lvl1pPr>
              <a:lnSpc>
                <a:spcPct val="90000"/>
              </a:lnSpc>
              <a:defRPr sz="7200" spc="-72">
                <a:solidFill>
                  <a:srgbClr val="FFFFFF"/>
                </a:solidFill>
                <a:latin typeface="AvenirNext LT Com Regular" panose="020B0503020202020204" pitchFamily="34" charset="0"/>
              </a:defRPr>
            </a:lvl1pPr>
          </a:lstStyle>
          <a:p>
            <a:r>
              <a:rPr lang="en-US"/>
              <a:t>Click to edit Master title style</a:t>
            </a:r>
            <a:endParaRPr/>
          </a:p>
        </p:txBody>
      </p:sp>
      <p:sp>
        <p:nvSpPr>
          <p:cNvPr id="438" name="Subtitle">
            <a:extLst>
              <a:ext uri="{C183D7F6-B498-43B3-948B-1728B52AA6E4}">
                <adec:decorative xmlns:adec="http://schemas.microsoft.com/office/drawing/2017/decorative" val="1"/>
              </a:ext>
            </a:extLst>
          </p:cNvPr>
          <p:cNvSpPr>
            <a:spLocks noGrp="1"/>
          </p:cNvSpPr>
          <p:nvPr>
            <p:ph type="body" sz="quarter" idx="14"/>
          </p:nvPr>
        </p:nvSpPr>
        <p:spPr>
          <a:xfrm>
            <a:off x="571500" y="4418887"/>
            <a:ext cx="9397492" cy="1327864"/>
          </a:xfrm>
          <a:prstGeom prst="rect">
            <a:avLst/>
          </a:prstGeom>
        </p:spPr>
        <p:txBody>
          <a:bodyPr>
            <a:noAutofit/>
          </a:bodyPr>
          <a:lstStyle>
            <a:lvl1pPr marL="0" indent="0">
              <a:lnSpc>
                <a:spcPct val="100000"/>
              </a:lnSpc>
              <a:spcBef>
                <a:spcPts val="0"/>
              </a:spcBef>
              <a:buNone/>
              <a:tabLst>
                <a:tab pos="476250" algn="l"/>
              </a:tabLst>
              <a:defRPr sz="3000" b="1" spc="-30">
                <a:solidFill>
                  <a:srgbClr val="FFFFFF">
                    <a:alpha val="75000"/>
                  </a:srgbClr>
                </a:solidFill>
                <a:latin typeface="AvenirNext LT Com Regular" panose="020B0503020202020204" pitchFamily="34" charset="0"/>
                <a:ea typeface="+mn-ea"/>
                <a:cs typeface="+mn-cs"/>
                <a:sym typeface="Avenir Next LT Com Demi"/>
              </a:defRPr>
            </a:lvl1pPr>
          </a:lstStyle>
          <a:p>
            <a:pPr lvl="0"/>
            <a:r>
              <a:rPr lang="en-US"/>
              <a:t>Click to edit Master text styles</a:t>
            </a:r>
          </a:p>
        </p:txBody>
      </p:sp>
      <p:sp>
        <p:nvSpPr>
          <p:cNvPr id="6" name="© The Capital Group Companies, Inc.">
            <a:extLst>
              <a:ext uri="{FF2B5EF4-FFF2-40B4-BE49-F238E27FC236}">
                <a16:creationId xmlns:a16="http://schemas.microsoft.com/office/drawing/2014/main" id="{1D73E364-BF14-5A46-80C0-60FEAA24C6FD}"/>
              </a:ext>
              <a:ext uri="{C183D7F6-B498-43B3-948B-1728B52AA6E4}">
                <adec:decorative xmlns:adec="http://schemas.microsoft.com/office/drawing/2017/decorative" val="1"/>
              </a:ext>
            </a:extLst>
          </p:cNvPr>
          <p:cNvSpPr txBox="1"/>
          <p:nvPr userDrawn="1"/>
        </p:nvSpPr>
        <p:spPr>
          <a:xfrm>
            <a:off x="557950" y="6447392"/>
            <a:ext cx="2240998" cy="14228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900" b="0" i="0">
                <a:solidFill>
                  <a:schemeClr val="bg1"/>
                </a:solidFill>
                <a:latin typeface="AvenirNext LT Com Regular" panose="020B0503020202020204" pitchFamily="34" charset="0"/>
              </a:rPr>
              <a:t>© 2025 Capital Group. All rights reserved. </a:t>
            </a:r>
            <a:endParaRPr sz="900" b="0" i="0">
              <a:solidFill>
                <a:schemeClr val="bg1"/>
              </a:solidFill>
              <a:latin typeface="AvenirNext LT Com Regular" panose="020B0503020202020204" pitchFamily="34" charset="0"/>
            </a:endParaRPr>
          </a:p>
        </p:txBody>
      </p:sp>
      <p:sp>
        <p:nvSpPr>
          <p:cNvPr id="9" name="TextBox 8">
            <a:extLst>
              <a:ext uri="{FF2B5EF4-FFF2-40B4-BE49-F238E27FC236}">
                <a16:creationId xmlns:a16="http://schemas.microsoft.com/office/drawing/2014/main" id="{C573717E-2786-E247-8636-E7078B8C2D57}"/>
              </a:ext>
              <a:ext uri="{C183D7F6-B498-43B3-948B-1728B52AA6E4}">
                <adec:decorative xmlns:adec="http://schemas.microsoft.com/office/drawing/2017/decorative" val="1"/>
              </a:ext>
            </a:extLst>
          </p:cNvPr>
          <p:cNvSpPr txBox="1"/>
          <p:nvPr userDrawn="1"/>
        </p:nvSpPr>
        <p:spPr>
          <a:xfrm>
            <a:off x="11470522" y="6451176"/>
            <a:ext cx="137858" cy="138499"/>
          </a:xfrm>
          <a:prstGeom prst="rect">
            <a:avLst/>
          </a:prstGeom>
          <a:ln w="12700">
            <a:miter lim="400000"/>
          </a:ln>
        </p:spPr>
        <p:txBody>
          <a:bodyPr wrap="none" lIns="0" tIns="0" rIns="0" bIns="0" rtlCol="0">
            <a:spAutoFit/>
          </a:bodyPr>
          <a:lstStyle/>
          <a:p>
            <a:fld id="{FEC877D1-F7DD-A544-B221-6E42B616AE33}" type="slidenum">
              <a:rPr lang="en-US" sz="900" b="0" i="0" kern="1200" smtClean="0">
                <a:solidFill>
                  <a:schemeClr val="bg1"/>
                </a:solidFill>
                <a:latin typeface="AvenirNext LT Com Regular" panose="020B0503020202020204" pitchFamily="34" charset="0"/>
                <a:ea typeface="+mn-ea"/>
                <a:cs typeface="+mn-cs"/>
              </a:rPr>
              <a:t>‹#›</a:t>
            </a:fld>
            <a:endParaRPr lang="en-US" sz="900" b="0" i="0" kern="1200">
              <a:solidFill>
                <a:schemeClr val="bg1"/>
              </a:solidFill>
              <a:latin typeface="AvenirNext LT Com Regular" panose="020B0503020202020204" pitchFamily="34" charset="0"/>
              <a:ea typeface="+mn-ea"/>
              <a:cs typeface="+mn-cs"/>
            </a:endParaRPr>
          </a:p>
        </p:txBody>
      </p:sp>
      <p:grpSp>
        <p:nvGrpSpPr>
          <p:cNvPr id="13" name="Group 12">
            <a:extLst>
              <a:ext uri="{FF2B5EF4-FFF2-40B4-BE49-F238E27FC236}">
                <a16:creationId xmlns:a16="http://schemas.microsoft.com/office/drawing/2014/main" id="{16248CD7-CCF8-27BB-CA1C-1A5D011FAAD1}"/>
              </a:ext>
              <a:ext uri="{C183D7F6-B498-43B3-948B-1728B52AA6E4}">
                <adec:decorative xmlns:adec="http://schemas.microsoft.com/office/drawing/2017/decorative" val="1"/>
              </a:ext>
            </a:extLst>
          </p:cNvPr>
          <p:cNvGrpSpPr/>
          <p:nvPr userDrawn="1"/>
        </p:nvGrpSpPr>
        <p:grpSpPr>
          <a:xfrm>
            <a:off x="1801941" y="2178263"/>
            <a:ext cx="8588120" cy="3715462"/>
            <a:chOff x="1801941" y="2178263"/>
            <a:chExt cx="8588120" cy="3715462"/>
          </a:xfrm>
        </p:grpSpPr>
        <p:cxnSp>
          <p:nvCxnSpPr>
            <p:cNvPr id="19" name="Straight Connector 18">
              <a:extLst>
                <a:ext uri="{FF2B5EF4-FFF2-40B4-BE49-F238E27FC236}">
                  <a16:creationId xmlns:a16="http://schemas.microsoft.com/office/drawing/2014/main" id="{A56030B5-E94B-F14A-B1F2-B9E58BEB9296}"/>
                </a:ext>
              </a:extLst>
            </p:cNvPr>
            <p:cNvCxnSpPr>
              <a:cxnSpLocks/>
            </p:cNvCxnSpPr>
            <p:nvPr/>
          </p:nvCxnSpPr>
          <p:spPr>
            <a:xfrm>
              <a:off x="1801941" y="5516018"/>
              <a:ext cx="8170074" cy="0"/>
            </a:xfrm>
            <a:prstGeom prst="line">
              <a:avLst/>
            </a:prstGeom>
            <a:noFill/>
            <a:ln w="69850" cap="rnd">
              <a:solidFill>
                <a:schemeClr val="bg1"/>
              </a:solidFill>
              <a:prstDash val="solid"/>
              <a:round/>
            </a:ln>
            <a:effectLst/>
            <a:sp3d/>
          </p:spPr>
          <p:style>
            <a:lnRef idx="0">
              <a:scrgbClr r="0" g="0" b="0"/>
            </a:lnRef>
            <a:fillRef idx="0">
              <a:scrgbClr r="0" g="0" b="0"/>
            </a:fillRef>
            <a:effectRef idx="0">
              <a:scrgbClr r="0" g="0" b="0"/>
            </a:effectRef>
            <a:fontRef idx="none"/>
          </p:style>
        </p:cxnSp>
        <p:grpSp>
          <p:nvGrpSpPr>
            <p:cNvPr id="12" name="Group 11">
              <a:extLst>
                <a:ext uri="{FF2B5EF4-FFF2-40B4-BE49-F238E27FC236}">
                  <a16:creationId xmlns:a16="http://schemas.microsoft.com/office/drawing/2014/main" id="{1C8F0DF6-A9CC-85A5-A969-DCA44D5BF774}"/>
                </a:ext>
              </a:extLst>
            </p:cNvPr>
            <p:cNvGrpSpPr/>
            <p:nvPr/>
          </p:nvGrpSpPr>
          <p:grpSpPr>
            <a:xfrm>
              <a:off x="1801941" y="2178263"/>
              <a:ext cx="8588120" cy="3715462"/>
              <a:chOff x="1801941" y="2178263"/>
              <a:chExt cx="8588120" cy="3715462"/>
            </a:xfrm>
          </p:grpSpPr>
          <p:sp>
            <p:nvSpPr>
              <p:cNvPr id="17" name="Freeform 16">
                <a:extLst>
                  <a:ext uri="{FF2B5EF4-FFF2-40B4-BE49-F238E27FC236}">
                    <a16:creationId xmlns:a16="http://schemas.microsoft.com/office/drawing/2014/main" id="{BBFADD01-4BAF-0646-A455-708DCFC16ED9}"/>
                  </a:ext>
                </a:extLst>
              </p:cNvPr>
              <p:cNvSpPr/>
              <p:nvPr/>
            </p:nvSpPr>
            <p:spPr>
              <a:xfrm>
                <a:off x="1801941" y="2178263"/>
                <a:ext cx="8170074" cy="3331618"/>
              </a:xfrm>
              <a:custGeom>
                <a:avLst/>
                <a:gdLst>
                  <a:gd name="connsiteX0" fmla="*/ 0 w 3971925"/>
                  <a:gd name="connsiteY0" fmla="*/ 2400300 h 2400300"/>
                  <a:gd name="connsiteX1" fmla="*/ 2514600 w 3971925"/>
                  <a:gd name="connsiteY1" fmla="*/ 1714500 h 2400300"/>
                  <a:gd name="connsiteX2" fmla="*/ 3971925 w 3971925"/>
                  <a:gd name="connsiteY2" fmla="*/ 0 h 2400300"/>
                  <a:gd name="connsiteX3" fmla="*/ 3971925 w 3971925"/>
                  <a:gd name="connsiteY3" fmla="*/ 0 h 2400300"/>
                  <a:gd name="connsiteX0" fmla="*/ 0 w 3971925"/>
                  <a:gd name="connsiteY0" fmla="*/ 2400300 h 2400300"/>
                  <a:gd name="connsiteX1" fmla="*/ 2584257 w 3971925"/>
                  <a:gd name="connsiteY1" fmla="*/ 1617556 h 2400300"/>
                  <a:gd name="connsiteX2" fmla="*/ 3971925 w 3971925"/>
                  <a:gd name="connsiteY2" fmla="*/ 0 h 2400300"/>
                  <a:gd name="connsiteX3" fmla="*/ 3971925 w 3971925"/>
                  <a:gd name="connsiteY3" fmla="*/ 0 h 2400300"/>
                  <a:gd name="connsiteX0" fmla="*/ 0 w 3971925"/>
                  <a:gd name="connsiteY0" fmla="*/ 2400300 h 2400300"/>
                  <a:gd name="connsiteX1" fmla="*/ 2514601 w 3971925"/>
                  <a:gd name="connsiteY1" fmla="*/ 1591117 h 2400300"/>
                  <a:gd name="connsiteX2" fmla="*/ 3971925 w 3971925"/>
                  <a:gd name="connsiteY2" fmla="*/ 0 h 2400300"/>
                  <a:gd name="connsiteX3" fmla="*/ 3971925 w 3971925"/>
                  <a:gd name="connsiteY3" fmla="*/ 0 h 2400300"/>
                  <a:gd name="connsiteX0" fmla="*/ 0 w 3971925"/>
                  <a:gd name="connsiteY0" fmla="*/ 2400300 h 2400300"/>
                  <a:gd name="connsiteX1" fmla="*/ 2514601 w 3971925"/>
                  <a:gd name="connsiteY1" fmla="*/ 1591117 h 2400300"/>
                  <a:gd name="connsiteX2" fmla="*/ 3971925 w 3971925"/>
                  <a:gd name="connsiteY2" fmla="*/ 0 h 2400300"/>
                  <a:gd name="connsiteX3" fmla="*/ 3971925 w 3971925"/>
                  <a:gd name="connsiteY3" fmla="*/ 0 h 2400300"/>
                  <a:gd name="connsiteX0" fmla="*/ 0 w 3971925"/>
                  <a:gd name="connsiteY0" fmla="*/ 2400300 h 2400300"/>
                  <a:gd name="connsiteX1" fmla="*/ 2714863 w 3971925"/>
                  <a:gd name="connsiteY1" fmla="*/ 1679248 h 2400300"/>
                  <a:gd name="connsiteX2" fmla="*/ 3971925 w 3971925"/>
                  <a:gd name="connsiteY2" fmla="*/ 0 h 2400300"/>
                  <a:gd name="connsiteX3" fmla="*/ 3971925 w 3971925"/>
                  <a:gd name="connsiteY3" fmla="*/ 0 h 2400300"/>
                  <a:gd name="connsiteX0" fmla="*/ 0 w 3971925"/>
                  <a:gd name="connsiteY0" fmla="*/ 2400300 h 2400300"/>
                  <a:gd name="connsiteX1" fmla="*/ 2714863 w 3971925"/>
                  <a:gd name="connsiteY1" fmla="*/ 1679248 h 2400300"/>
                  <a:gd name="connsiteX2" fmla="*/ 3971925 w 3971925"/>
                  <a:gd name="connsiteY2" fmla="*/ 0 h 2400300"/>
                  <a:gd name="connsiteX3" fmla="*/ 3971925 w 3971925"/>
                  <a:gd name="connsiteY3" fmla="*/ 0 h 2400300"/>
                  <a:gd name="connsiteX0" fmla="*/ 0 w 3971925"/>
                  <a:gd name="connsiteY0" fmla="*/ 2400300 h 2400300"/>
                  <a:gd name="connsiteX1" fmla="*/ 2619086 w 3971925"/>
                  <a:gd name="connsiteY1" fmla="*/ 1714501 h 2400300"/>
                  <a:gd name="connsiteX2" fmla="*/ 3971925 w 3971925"/>
                  <a:gd name="connsiteY2" fmla="*/ 0 h 2400300"/>
                  <a:gd name="connsiteX3" fmla="*/ 3971925 w 3971925"/>
                  <a:gd name="connsiteY3" fmla="*/ 0 h 2400300"/>
                </a:gdLst>
                <a:ahLst/>
                <a:cxnLst>
                  <a:cxn ang="0">
                    <a:pos x="connsiteX0" y="connsiteY0"/>
                  </a:cxn>
                  <a:cxn ang="0">
                    <a:pos x="connsiteX1" y="connsiteY1"/>
                  </a:cxn>
                  <a:cxn ang="0">
                    <a:pos x="connsiteX2" y="connsiteY2"/>
                  </a:cxn>
                  <a:cxn ang="0">
                    <a:pos x="connsiteX3" y="connsiteY3"/>
                  </a:cxn>
                </a:cxnLst>
                <a:rect l="l" t="t" r="r" b="b"/>
                <a:pathLst>
                  <a:path w="3971925" h="2400300">
                    <a:moveTo>
                      <a:pt x="0" y="2400300"/>
                    </a:moveTo>
                    <a:cubicBezTo>
                      <a:pt x="926306" y="2257425"/>
                      <a:pt x="1852615" y="2193869"/>
                      <a:pt x="2619086" y="1714501"/>
                    </a:cubicBezTo>
                    <a:cubicBezTo>
                      <a:pt x="3385557" y="1235133"/>
                      <a:pt x="3971925" y="0"/>
                      <a:pt x="3971925" y="0"/>
                    </a:cubicBezTo>
                    <a:lnTo>
                      <a:pt x="3971925" y="0"/>
                    </a:lnTo>
                  </a:path>
                </a:pathLst>
              </a:custGeom>
              <a:ln w="69850" cap="rnd">
                <a:solidFill>
                  <a:schemeClr val="tx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solidFill>
                    <a:srgbClr val="0A3266"/>
                  </a:solidFill>
                </a:endParaRPr>
              </a:p>
            </p:txBody>
          </p:sp>
          <p:cxnSp>
            <p:nvCxnSpPr>
              <p:cNvPr id="70" name="Straight Connector 69">
                <a:extLst>
                  <a:ext uri="{FF2B5EF4-FFF2-40B4-BE49-F238E27FC236}">
                    <a16:creationId xmlns:a16="http://schemas.microsoft.com/office/drawing/2014/main" id="{24D5E445-E614-034E-A6F9-DC6B8ECC9BA4}"/>
                  </a:ext>
                </a:extLst>
              </p:cNvPr>
              <p:cNvCxnSpPr>
                <a:cxnSpLocks/>
              </p:cNvCxnSpPr>
              <p:nvPr/>
            </p:nvCxnSpPr>
            <p:spPr>
              <a:xfrm>
                <a:off x="9701718" y="2964041"/>
                <a:ext cx="270297" cy="0"/>
              </a:xfrm>
              <a:prstGeom prst="line">
                <a:avLst/>
              </a:prstGeom>
              <a:noFill/>
              <a:ln w="25400" cap="rnd">
                <a:solidFill>
                  <a:schemeClr val="bg1">
                    <a:alpha val="69551"/>
                  </a:schemeClr>
                </a:solidFill>
                <a:prstDash val="solid"/>
                <a:round/>
              </a:ln>
              <a:effectLst/>
              <a:sp3d/>
            </p:spPr>
            <p:style>
              <a:lnRef idx="0">
                <a:scrgbClr r="0" g="0" b="0"/>
              </a:lnRef>
              <a:fillRef idx="0">
                <a:scrgbClr r="0" g="0" b="0"/>
              </a:fillRef>
              <a:effectRef idx="0">
                <a:scrgbClr r="0" g="0" b="0"/>
              </a:effectRef>
              <a:fontRef idx="none"/>
            </p:style>
          </p:cxnSp>
          <p:cxnSp>
            <p:nvCxnSpPr>
              <p:cNvPr id="77" name="Straight Connector 76">
                <a:extLst>
                  <a:ext uri="{FF2B5EF4-FFF2-40B4-BE49-F238E27FC236}">
                    <a16:creationId xmlns:a16="http://schemas.microsoft.com/office/drawing/2014/main" id="{C329ACD1-3D54-CD4D-8A88-EFC9FF8FE69A}"/>
                  </a:ext>
                </a:extLst>
              </p:cNvPr>
              <p:cNvCxnSpPr>
                <a:cxnSpLocks/>
              </p:cNvCxnSpPr>
              <p:nvPr/>
            </p:nvCxnSpPr>
            <p:spPr>
              <a:xfrm>
                <a:off x="9701718" y="2539733"/>
                <a:ext cx="270297" cy="0"/>
              </a:xfrm>
              <a:prstGeom prst="line">
                <a:avLst/>
              </a:prstGeom>
              <a:noFill/>
              <a:ln w="25400" cap="rnd">
                <a:solidFill>
                  <a:schemeClr val="bg1">
                    <a:alpha val="69551"/>
                  </a:schemeClr>
                </a:solidFill>
                <a:prstDash val="solid"/>
                <a:round/>
              </a:ln>
              <a:effectLst/>
              <a:sp3d/>
            </p:spPr>
            <p:style>
              <a:lnRef idx="0">
                <a:scrgbClr r="0" g="0" b="0"/>
              </a:lnRef>
              <a:fillRef idx="0">
                <a:scrgbClr r="0" g="0" b="0"/>
              </a:fillRef>
              <a:effectRef idx="0">
                <a:scrgbClr r="0" g="0" b="0"/>
              </a:effectRef>
              <a:fontRef idx="none"/>
            </p:style>
          </p:cxnSp>
          <p:cxnSp>
            <p:nvCxnSpPr>
              <p:cNvPr id="78" name="Straight Connector 77">
                <a:extLst>
                  <a:ext uri="{FF2B5EF4-FFF2-40B4-BE49-F238E27FC236}">
                    <a16:creationId xmlns:a16="http://schemas.microsoft.com/office/drawing/2014/main" id="{9E097298-B061-1442-9E54-E58701CFA846}"/>
                  </a:ext>
                </a:extLst>
              </p:cNvPr>
              <p:cNvCxnSpPr>
                <a:cxnSpLocks/>
              </p:cNvCxnSpPr>
              <p:nvPr/>
            </p:nvCxnSpPr>
            <p:spPr>
              <a:xfrm>
                <a:off x="9701718" y="3388348"/>
                <a:ext cx="270297" cy="0"/>
              </a:xfrm>
              <a:prstGeom prst="line">
                <a:avLst/>
              </a:prstGeom>
              <a:noFill/>
              <a:ln w="25400" cap="rnd">
                <a:solidFill>
                  <a:schemeClr val="bg1">
                    <a:alpha val="69551"/>
                  </a:schemeClr>
                </a:solidFill>
                <a:prstDash val="solid"/>
                <a:round/>
              </a:ln>
              <a:effectLst/>
              <a:sp3d/>
            </p:spPr>
            <p:style>
              <a:lnRef idx="0">
                <a:scrgbClr r="0" g="0" b="0"/>
              </a:lnRef>
              <a:fillRef idx="0">
                <a:scrgbClr r="0" g="0" b="0"/>
              </a:fillRef>
              <a:effectRef idx="0">
                <a:scrgbClr r="0" g="0" b="0"/>
              </a:effectRef>
              <a:fontRef idx="none"/>
            </p:style>
          </p:cxnSp>
          <p:cxnSp>
            <p:nvCxnSpPr>
              <p:cNvPr id="79" name="Straight Connector 78">
                <a:extLst>
                  <a:ext uri="{FF2B5EF4-FFF2-40B4-BE49-F238E27FC236}">
                    <a16:creationId xmlns:a16="http://schemas.microsoft.com/office/drawing/2014/main" id="{5F67A983-A8EE-3942-B53D-B0F8A27675D9}"/>
                  </a:ext>
                </a:extLst>
              </p:cNvPr>
              <p:cNvCxnSpPr>
                <a:cxnSpLocks/>
              </p:cNvCxnSpPr>
              <p:nvPr/>
            </p:nvCxnSpPr>
            <p:spPr>
              <a:xfrm>
                <a:off x="9701718" y="3812655"/>
                <a:ext cx="270297" cy="0"/>
              </a:xfrm>
              <a:prstGeom prst="line">
                <a:avLst/>
              </a:prstGeom>
              <a:noFill/>
              <a:ln w="25400" cap="rnd">
                <a:solidFill>
                  <a:schemeClr val="bg1">
                    <a:alpha val="69551"/>
                  </a:schemeClr>
                </a:solidFill>
                <a:prstDash val="solid"/>
                <a:round/>
              </a:ln>
              <a:effectLst/>
              <a:sp3d/>
            </p:spPr>
            <p:style>
              <a:lnRef idx="0">
                <a:scrgbClr r="0" g="0" b="0"/>
              </a:lnRef>
              <a:fillRef idx="0">
                <a:scrgbClr r="0" g="0" b="0"/>
              </a:fillRef>
              <a:effectRef idx="0">
                <a:scrgbClr r="0" g="0" b="0"/>
              </a:effectRef>
              <a:fontRef idx="none"/>
            </p:style>
          </p:cxnSp>
          <p:cxnSp>
            <p:nvCxnSpPr>
              <p:cNvPr id="80" name="Straight Connector 79">
                <a:extLst>
                  <a:ext uri="{FF2B5EF4-FFF2-40B4-BE49-F238E27FC236}">
                    <a16:creationId xmlns:a16="http://schemas.microsoft.com/office/drawing/2014/main" id="{36572633-72E4-7A4D-9C70-406913EA3002}"/>
                  </a:ext>
                </a:extLst>
              </p:cNvPr>
              <p:cNvCxnSpPr>
                <a:cxnSpLocks/>
              </p:cNvCxnSpPr>
              <p:nvPr/>
            </p:nvCxnSpPr>
            <p:spPr>
              <a:xfrm>
                <a:off x="9701718" y="4236962"/>
                <a:ext cx="270297" cy="0"/>
              </a:xfrm>
              <a:prstGeom prst="line">
                <a:avLst/>
              </a:prstGeom>
              <a:noFill/>
              <a:ln w="25400" cap="rnd">
                <a:solidFill>
                  <a:schemeClr val="bg1">
                    <a:alpha val="69551"/>
                  </a:schemeClr>
                </a:solidFill>
                <a:prstDash val="solid"/>
                <a:round/>
              </a:ln>
              <a:effectLst/>
              <a:sp3d/>
            </p:spPr>
            <p:style>
              <a:lnRef idx="0">
                <a:scrgbClr r="0" g="0" b="0"/>
              </a:lnRef>
              <a:fillRef idx="0">
                <a:scrgbClr r="0" g="0" b="0"/>
              </a:fillRef>
              <a:effectRef idx="0">
                <a:scrgbClr r="0" g="0" b="0"/>
              </a:effectRef>
              <a:fontRef idx="none"/>
            </p:style>
          </p:cxnSp>
          <p:cxnSp>
            <p:nvCxnSpPr>
              <p:cNvPr id="81" name="Straight Connector 80">
                <a:extLst>
                  <a:ext uri="{FF2B5EF4-FFF2-40B4-BE49-F238E27FC236}">
                    <a16:creationId xmlns:a16="http://schemas.microsoft.com/office/drawing/2014/main" id="{E002B129-BA0B-614E-A361-A85B13973F38}"/>
                  </a:ext>
                </a:extLst>
              </p:cNvPr>
              <p:cNvCxnSpPr>
                <a:cxnSpLocks/>
              </p:cNvCxnSpPr>
              <p:nvPr/>
            </p:nvCxnSpPr>
            <p:spPr>
              <a:xfrm>
                <a:off x="9701718" y="4661269"/>
                <a:ext cx="270297" cy="0"/>
              </a:xfrm>
              <a:prstGeom prst="line">
                <a:avLst/>
              </a:prstGeom>
              <a:noFill/>
              <a:ln w="25400" cap="rnd">
                <a:solidFill>
                  <a:schemeClr val="bg1">
                    <a:alpha val="69551"/>
                  </a:schemeClr>
                </a:solidFill>
                <a:prstDash val="solid"/>
                <a:round/>
              </a:ln>
              <a:effectLst/>
              <a:sp3d/>
            </p:spPr>
            <p:style>
              <a:lnRef idx="0">
                <a:scrgbClr r="0" g="0" b="0"/>
              </a:lnRef>
              <a:fillRef idx="0">
                <a:scrgbClr r="0" g="0" b="0"/>
              </a:fillRef>
              <a:effectRef idx="0">
                <a:scrgbClr r="0" g="0" b="0"/>
              </a:effectRef>
              <a:fontRef idx="none"/>
            </p:style>
          </p:cxnSp>
          <p:cxnSp>
            <p:nvCxnSpPr>
              <p:cNvPr id="82" name="Straight Connector 81">
                <a:extLst>
                  <a:ext uri="{FF2B5EF4-FFF2-40B4-BE49-F238E27FC236}">
                    <a16:creationId xmlns:a16="http://schemas.microsoft.com/office/drawing/2014/main" id="{3915FF31-2E37-8D47-8C32-2070A9FE04D2}"/>
                  </a:ext>
                </a:extLst>
              </p:cNvPr>
              <p:cNvCxnSpPr>
                <a:cxnSpLocks/>
              </p:cNvCxnSpPr>
              <p:nvPr/>
            </p:nvCxnSpPr>
            <p:spPr>
              <a:xfrm>
                <a:off x="9701718" y="5085576"/>
                <a:ext cx="270297" cy="0"/>
              </a:xfrm>
              <a:prstGeom prst="line">
                <a:avLst/>
              </a:prstGeom>
              <a:noFill/>
              <a:ln w="25400" cap="rnd">
                <a:solidFill>
                  <a:schemeClr val="bg1">
                    <a:alpha val="69551"/>
                  </a:schemeClr>
                </a:solidFill>
                <a:prstDash val="solid"/>
                <a:round/>
              </a:ln>
              <a:effectLst/>
              <a:sp3d/>
            </p:spPr>
            <p:style>
              <a:lnRef idx="0">
                <a:scrgbClr r="0" g="0" b="0"/>
              </a:lnRef>
              <a:fillRef idx="0">
                <a:scrgbClr r="0" g="0" b="0"/>
              </a:fillRef>
              <a:effectRef idx="0">
                <a:scrgbClr r="0" g="0" b="0"/>
              </a:effectRef>
              <a:fontRef idx="none"/>
            </p:style>
          </p:cxnSp>
          <p:sp>
            <p:nvSpPr>
              <p:cNvPr id="2" name="Rectangle 1">
                <a:extLst>
                  <a:ext uri="{FF2B5EF4-FFF2-40B4-BE49-F238E27FC236}">
                    <a16:creationId xmlns:a16="http://schemas.microsoft.com/office/drawing/2014/main" id="{8158F2E1-0140-76C5-5821-FE3D4E5BAC5A}"/>
                  </a:ext>
                </a:extLst>
              </p:cNvPr>
              <p:cNvSpPr/>
              <p:nvPr/>
            </p:nvSpPr>
            <p:spPr>
              <a:xfrm>
                <a:off x="5410819" y="5585948"/>
                <a:ext cx="524567" cy="307777"/>
              </a:xfrm>
              <a:prstGeom prst="rect">
                <a:avLst/>
              </a:prstGeom>
            </p:spPr>
            <p:txBody>
              <a:bodyPr wrap="none" lIns="0">
                <a:spAutoFit/>
              </a:bodyPr>
              <a:lstStyle/>
              <a:p>
                <a:pPr algn="r"/>
                <a:r>
                  <a:rPr lang="en-US" sz="1400" spc="50" dirty="0">
                    <a:solidFill>
                      <a:schemeClr val="bg1"/>
                    </a:solidFill>
                    <a:latin typeface="AvenirNext LT Com Regular" panose="020B0503020202020204" pitchFamily="34" charset="0"/>
                  </a:rPr>
                  <a:t>Time</a:t>
                </a:r>
              </a:p>
            </p:txBody>
          </p:sp>
          <p:sp>
            <p:nvSpPr>
              <p:cNvPr id="3" name="Rectangle 2">
                <a:extLst>
                  <a:ext uri="{FF2B5EF4-FFF2-40B4-BE49-F238E27FC236}">
                    <a16:creationId xmlns:a16="http://schemas.microsoft.com/office/drawing/2014/main" id="{C225780E-4A62-1B3A-904D-B720D8324E8B}"/>
                  </a:ext>
                </a:extLst>
              </p:cNvPr>
              <p:cNvSpPr/>
              <p:nvPr/>
            </p:nvSpPr>
            <p:spPr>
              <a:xfrm rot="16200000">
                <a:off x="9565380" y="3694252"/>
                <a:ext cx="1341585" cy="307777"/>
              </a:xfrm>
              <a:prstGeom prst="rect">
                <a:avLst/>
              </a:prstGeom>
            </p:spPr>
            <p:txBody>
              <a:bodyPr wrap="none" lIns="0">
                <a:spAutoFit/>
              </a:bodyPr>
              <a:lstStyle/>
              <a:p>
                <a:pPr algn="ctr"/>
                <a:r>
                  <a:rPr lang="en-US" sz="1400" spc="50">
                    <a:solidFill>
                      <a:schemeClr val="bg1"/>
                    </a:solidFill>
                    <a:latin typeface="AvenirNext LT Com Regular" panose="020B0503020202020204" pitchFamily="34" charset="0"/>
                  </a:rPr>
                  <a:t>Cost of tuition</a:t>
                </a:r>
              </a:p>
            </p:txBody>
          </p:sp>
        </p:grpSp>
      </p:grpSp>
    </p:spTree>
    <p:extLst>
      <p:ext uri="{BB962C8B-B14F-4D97-AF65-F5344CB8AC3E}">
        <p14:creationId xmlns:p14="http://schemas.microsoft.com/office/powerpoint/2010/main" val="9757572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8_Section Divider Sapphire">
    <p:bg>
      <p:bgPr>
        <a:solidFill>
          <a:srgbClr val="008670"/>
        </a:solidFill>
        <a:effectLst/>
      </p:bgPr>
    </p:bg>
    <p:spTree>
      <p:nvGrpSpPr>
        <p:cNvPr id="1" name=""/>
        <p:cNvGrpSpPr/>
        <p:nvPr/>
      </p:nvGrpSpPr>
      <p:grpSpPr>
        <a:xfrm>
          <a:off x="0" y="0"/>
          <a:ext cx="0" cy="0"/>
          <a:chOff x="0" y="0"/>
          <a:chExt cx="0" cy="0"/>
        </a:xfrm>
      </p:grpSpPr>
      <p:sp>
        <p:nvSpPr>
          <p:cNvPr id="432" name="Title Text">
            <a:extLst>
              <a:ext uri="{C183D7F6-B498-43B3-948B-1728B52AA6E4}">
                <adec:decorative xmlns:adec="http://schemas.microsoft.com/office/drawing/2017/decorative" val="1"/>
              </a:ext>
            </a:extLst>
          </p:cNvPr>
          <p:cNvSpPr txBox="1">
            <a:spLocks noGrp="1"/>
          </p:cNvSpPr>
          <p:nvPr>
            <p:ph type="title"/>
          </p:nvPr>
        </p:nvSpPr>
        <p:spPr>
          <a:xfrm>
            <a:off x="571500" y="1333500"/>
            <a:ext cx="9397492" cy="2856245"/>
          </a:xfrm>
          <a:prstGeom prst="rect">
            <a:avLst/>
          </a:prstGeom>
        </p:spPr>
        <p:txBody>
          <a:bodyPr anchor="t"/>
          <a:lstStyle>
            <a:lvl1pPr>
              <a:lnSpc>
                <a:spcPct val="90000"/>
              </a:lnSpc>
              <a:defRPr sz="7200" spc="-72">
                <a:solidFill>
                  <a:srgbClr val="FFFFFF"/>
                </a:solidFill>
                <a:latin typeface="AvenirNext LT Com Regular" panose="020B0503020202020204" pitchFamily="34" charset="0"/>
              </a:defRPr>
            </a:lvl1pPr>
          </a:lstStyle>
          <a:p>
            <a:r>
              <a:rPr lang="en-US"/>
              <a:t>Click to edit Master title style</a:t>
            </a:r>
            <a:endParaRPr/>
          </a:p>
        </p:txBody>
      </p:sp>
      <p:sp>
        <p:nvSpPr>
          <p:cNvPr id="438" name="Subtitle">
            <a:extLst>
              <a:ext uri="{C183D7F6-B498-43B3-948B-1728B52AA6E4}">
                <adec:decorative xmlns:adec="http://schemas.microsoft.com/office/drawing/2017/decorative" val="1"/>
              </a:ext>
            </a:extLst>
          </p:cNvPr>
          <p:cNvSpPr>
            <a:spLocks noGrp="1"/>
          </p:cNvSpPr>
          <p:nvPr>
            <p:ph type="body" sz="quarter" idx="14"/>
          </p:nvPr>
        </p:nvSpPr>
        <p:spPr>
          <a:xfrm>
            <a:off x="571500" y="4418887"/>
            <a:ext cx="9397492" cy="1327864"/>
          </a:xfrm>
          <a:prstGeom prst="rect">
            <a:avLst/>
          </a:prstGeom>
        </p:spPr>
        <p:txBody>
          <a:bodyPr>
            <a:noAutofit/>
          </a:bodyPr>
          <a:lstStyle>
            <a:lvl1pPr marL="0" indent="0">
              <a:lnSpc>
                <a:spcPct val="100000"/>
              </a:lnSpc>
              <a:spcBef>
                <a:spcPts val="0"/>
              </a:spcBef>
              <a:buNone/>
              <a:tabLst>
                <a:tab pos="476250" algn="l"/>
              </a:tabLst>
              <a:defRPr sz="3000" b="1" spc="-30">
                <a:solidFill>
                  <a:srgbClr val="FFFFFF">
                    <a:alpha val="75000"/>
                  </a:srgbClr>
                </a:solidFill>
                <a:latin typeface="AvenirNext LT Com Regular" panose="020B0503020202020204" pitchFamily="34" charset="0"/>
                <a:ea typeface="+mn-ea"/>
                <a:cs typeface="+mn-cs"/>
                <a:sym typeface="Avenir Next LT Com Demi"/>
              </a:defRPr>
            </a:lvl1pPr>
          </a:lstStyle>
          <a:p>
            <a:pPr lvl="0"/>
            <a:r>
              <a:rPr lang="en-US"/>
              <a:t>Click to edit Master text styles</a:t>
            </a:r>
          </a:p>
        </p:txBody>
      </p:sp>
      <p:sp>
        <p:nvSpPr>
          <p:cNvPr id="6" name="© The Capital Group Companies, Inc.">
            <a:extLst>
              <a:ext uri="{FF2B5EF4-FFF2-40B4-BE49-F238E27FC236}">
                <a16:creationId xmlns:a16="http://schemas.microsoft.com/office/drawing/2014/main" id="{1D73E364-BF14-5A46-80C0-60FEAA24C6FD}"/>
              </a:ext>
              <a:ext uri="{C183D7F6-B498-43B3-948B-1728B52AA6E4}">
                <adec:decorative xmlns:adec="http://schemas.microsoft.com/office/drawing/2017/decorative" val="1"/>
              </a:ext>
            </a:extLst>
          </p:cNvPr>
          <p:cNvSpPr txBox="1"/>
          <p:nvPr userDrawn="1"/>
        </p:nvSpPr>
        <p:spPr>
          <a:xfrm>
            <a:off x="557950" y="6447392"/>
            <a:ext cx="2240998" cy="14228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900" b="0" i="0">
                <a:solidFill>
                  <a:schemeClr val="bg1"/>
                </a:solidFill>
                <a:latin typeface="AvenirNext LT Com Regular" panose="020B0503020202020204" pitchFamily="34" charset="0"/>
              </a:rPr>
              <a:t>© 2025 Capital Group. All rights reserved. </a:t>
            </a:r>
            <a:endParaRPr sz="900" b="0" i="0">
              <a:solidFill>
                <a:schemeClr val="bg1"/>
              </a:solidFill>
              <a:latin typeface="AvenirNext LT Com Regular" panose="020B0503020202020204" pitchFamily="34" charset="0"/>
            </a:endParaRPr>
          </a:p>
        </p:txBody>
      </p:sp>
      <p:sp>
        <p:nvSpPr>
          <p:cNvPr id="9" name="TextBox 8">
            <a:extLst>
              <a:ext uri="{FF2B5EF4-FFF2-40B4-BE49-F238E27FC236}">
                <a16:creationId xmlns:a16="http://schemas.microsoft.com/office/drawing/2014/main" id="{C573717E-2786-E247-8636-E7078B8C2D57}"/>
              </a:ext>
              <a:ext uri="{C183D7F6-B498-43B3-948B-1728B52AA6E4}">
                <adec:decorative xmlns:adec="http://schemas.microsoft.com/office/drawing/2017/decorative" val="1"/>
              </a:ext>
            </a:extLst>
          </p:cNvPr>
          <p:cNvSpPr txBox="1"/>
          <p:nvPr userDrawn="1"/>
        </p:nvSpPr>
        <p:spPr>
          <a:xfrm>
            <a:off x="11470522" y="6451176"/>
            <a:ext cx="137858" cy="138499"/>
          </a:xfrm>
          <a:prstGeom prst="rect">
            <a:avLst/>
          </a:prstGeom>
          <a:ln w="12700">
            <a:miter lim="400000"/>
          </a:ln>
        </p:spPr>
        <p:txBody>
          <a:bodyPr wrap="none" lIns="0" tIns="0" rIns="0" bIns="0" rtlCol="0">
            <a:spAutoFit/>
          </a:bodyPr>
          <a:lstStyle/>
          <a:p>
            <a:fld id="{FEC877D1-F7DD-A544-B221-6E42B616AE33}" type="slidenum">
              <a:rPr lang="en-US" sz="900" b="0" i="0" kern="1200" smtClean="0">
                <a:solidFill>
                  <a:schemeClr val="bg1"/>
                </a:solidFill>
                <a:latin typeface="AvenirNext LT Com Regular" panose="020B0503020202020204" pitchFamily="34" charset="0"/>
                <a:ea typeface="+mn-ea"/>
                <a:cs typeface="+mn-cs"/>
              </a:rPr>
              <a:t>‹#›</a:t>
            </a:fld>
            <a:endParaRPr lang="en-US" sz="900" b="0" i="0" kern="1200">
              <a:solidFill>
                <a:schemeClr val="bg1"/>
              </a:solidFill>
              <a:latin typeface="AvenirNext LT Com Regular" panose="020B0503020202020204" pitchFamily="34" charset="0"/>
              <a:ea typeface="+mn-ea"/>
              <a:cs typeface="+mn-cs"/>
            </a:endParaRPr>
          </a:p>
        </p:txBody>
      </p:sp>
    </p:spTree>
    <p:extLst>
      <p:ext uri="{BB962C8B-B14F-4D97-AF65-F5344CB8AC3E}">
        <p14:creationId xmlns:p14="http://schemas.microsoft.com/office/powerpoint/2010/main" val="10980759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Section Divider Sapphire">
    <p:bg>
      <p:bgPr>
        <a:solidFill>
          <a:srgbClr val="00AEA9"/>
        </a:solidFill>
        <a:effectLst/>
      </p:bgPr>
    </p:bg>
    <p:spTree>
      <p:nvGrpSpPr>
        <p:cNvPr id="1" name=""/>
        <p:cNvGrpSpPr/>
        <p:nvPr/>
      </p:nvGrpSpPr>
      <p:grpSpPr>
        <a:xfrm>
          <a:off x="0" y="0"/>
          <a:ext cx="0" cy="0"/>
          <a:chOff x="0" y="0"/>
          <a:chExt cx="0" cy="0"/>
        </a:xfrm>
      </p:grpSpPr>
      <p:sp>
        <p:nvSpPr>
          <p:cNvPr id="432" name="Title Text"/>
          <p:cNvSpPr txBox="1">
            <a:spLocks noGrp="1"/>
          </p:cNvSpPr>
          <p:nvPr>
            <p:ph type="title"/>
          </p:nvPr>
        </p:nvSpPr>
        <p:spPr>
          <a:xfrm>
            <a:off x="571500" y="1333500"/>
            <a:ext cx="9397492" cy="2856245"/>
          </a:xfrm>
          <a:prstGeom prst="rect">
            <a:avLst/>
          </a:prstGeom>
        </p:spPr>
        <p:txBody>
          <a:bodyPr anchor="t"/>
          <a:lstStyle>
            <a:lvl1pPr>
              <a:lnSpc>
                <a:spcPct val="90000"/>
              </a:lnSpc>
              <a:defRPr sz="7200" spc="-72">
                <a:solidFill>
                  <a:srgbClr val="FFFFFF"/>
                </a:solidFill>
                <a:latin typeface="AvenirNext LT Com Regular" panose="020B0503020202020204" pitchFamily="34" charset="0"/>
              </a:defRPr>
            </a:lvl1pPr>
          </a:lstStyle>
          <a:p>
            <a:r>
              <a:rPr lang="en-US"/>
              <a:t>Click to edit Master title style</a:t>
            </a:r>
            <a:endParaRPr/>
          </a:p>
        </p:txBody>
      </p:sp>
      <p:sp>
        <p:nvSpPr>
          <p:cNvPr id="438" name="Subtitle"/>
          <p:cNvSpPr>
            <a:spLocks noGrp="1"/>
          </p:cNvSpPr>
          <p:nvPr>
            <p:ph type="body" sz="quarter" idx="14"/>
          </p:nvPr>
        </p:nvSpPr>
        <p:spPr>
          <a:xfrm>
            <a:off x="571500" y="4418887"/>
            <a:ext cx="9397492" cy="1327864"/>
          </a:xfrm>
          <a:prstGeom prst="rect">
            <a:avLst/>
          </a:prstGeom>
        </p:spPr>
        <p:txBody>
          <a:bodyPr>
            <a:noAutofit/>
          </a:bodyPr>
          <a:lstStyle>
            <a:lvl1pPr marL="0" indent="0">
              <a:lnSpc>
                <a:spcPct val="100000"/>
              </a:lnSpc>
              <a:spcBef>
                <a:spcPts val="0"/>
              </a:spcBef>
              <a:buNone/>
              <a:tabLst>
                <a:tab pos="476250" algn="l"/>
              </a:tabLst>
              <a:defRPr sz="3000" b="1" spc="-30">
                <a:solidFill>
                  <a:srgbClr val="FFFFFF">
                    <a:alpha val="75000"/>
                  </a:srgbClr>
                </a:solidFill>
                <a:latin typeface="AvenirNext LT Com Regular" panose="020B0503020202020204" pitchFamily="34" charset="0"/>
                <a:ea typeface="+mn-ea"/>
                <a:cs typeface="+mn-cs"/>
                <a:sym typeface="Avenir Next LT Com Demi"/>
              </a:defRPr>
            </a:lvl1pPr>
          </a:lstStyle>
          <a:p>
            <a:pPr lvl="0"/>
            <a:r>
              <a:rPr lang="en-US"/>
              <a:t>Click to edit Master text styles</a:t>
            </a:r>
          </a:p>
        </p:txBody>
      </p:sp>
      <p:sp>
        <p:nvSpPr>
          <p:cNvPr id="7" name="Footer Placeholder 2"/>
          <p:cNvSpPr>
            <a:spLocks noGrp="1"/>
          </p:cNvSpPr>
          <p:nvPr>
            <p:ph type="ftr" sz="quarter" idx="10"/>
          </p:nvPr>
        </p:nvSpPr>
        <p:spPr>
          <a:xfrm>
            <a:off x="571498" y="5746751"/>
            <a:ext cx="9397494" cy="440275"/>
          </a:xfrm>
        </p:spPr>
        <p:txBody>
          <a:bodyPr/>
          <a:lstStyle>
            <a:lvl1pPr>
              <a:defRPr>
                <a:solidFill>
                  <a:srgbClr val="BFD7E7"/>
                </a:solidFill>
                <a:latin typeface="AvenirNext LT Com Regular" panose="020B0503020202020204" pitchFamily="34" charset="0"/>
              </a:defRPr>
            </a:lvl1pPr>
          </a:lstStyle>
          <a:p>
            <a:pPr hangingPunct="1">
              <a:lnSpc>
                <a:spcPts val="900"/>
              </a:lnSpc>
            </a:pPr>
            <a:endParaRPr lang="en-US"/>
          </a:p>
        </p:txBody>
      </p:sp>
      <p:sp>
        <p:nvSpPr>
          <p:cNvPr id="11" name="© The Capital Group Companies, Inc.">
            <a:extLst>
              <a:ext uri="{FF2B5EF4-FFF2-40B4-BE49-F238E27FC236}">
                <a16:creationId xmlns:a16="http://schemas.microsoft.com/office/drawing/2014/main" id="{B37A37E8-E464-644D-998F-A1164A556D36}"/>
              </a:ext>
            </a:extLst>
          </p:cNvPr>
          <p:cNvSpPr txBox="1"/>
          <p:nvPr userDrawn="1"/>
        </p:nvSpPr>
        <p:spPr>
          <a:xfrm>
            <a:off x="453775" y="6294411"/>
            <a:ext cx="2240998" cy="14228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900" b="0" i="0">
                <a:solidFill>
                  <a:schemeClr val="bg1"/>
                </a:solidFill>
                <a:latin typeface="AvenirNext LT Com Regular" panose="020B0503020202020204" pitchFamily="34" charset="0"/>
              </a:rPr>
              <a:t>© 2025 Capital Group. All rights reserved. </a:t>
            </a:r>
            <a:endParaRPr sz="900" b="0" i="0">
              <a:solidFill>
                <a:schemeClr val="bg1"/>
              </a:solidFill>
              <a:latin typeface="AvenirNext LT Com Regular" panose="020B0503020202020204" pitchFamily="34" charset="0"/>
            </a:endParaRPr>
          </a:p>
        </p:txBody>
      </p:sp>
      <p:sp>
        <p:nvSpPr>
          <p:cNvPr id="12" name="For financial professionals only. Not for use with the public.">
            <a:extLst>
              <a:ext uri="{FF2B5EF4-FFF2-40B4-BE49-F238E27FC236}">
                <a16:creationId xmlns:a16="http://schemas.microsoft.com/office/drawing/2014/main" id="{5504C4D7-3EAE-1B40-BC1A-BF045F568A60}"/>
              </a:ext>
            </a:extLst>
          </p:cNvPr>
          <p:cNvSpPr txBox="1"/>
          <p:nvPr userDrawn="1"/>
        </p:nvSpPr>
        <p:spPr>
          <a:xfrm>
            <a:off x="453775" y="6453005"/>
            <a:ext cx="3095399" cy="14228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sz="900" b="0" i="0">
                <a:solidFill>
                  <a:schemeClr val="bg1"/>
                </a:solidFill>
                <a:latin typeface="AvenirNext LT Com Regular" panose="020B0503020202020204" pitchFamily="34" charset="0"/>
              </a:rPr>
              <a:t>For financial professionals only. Not for</a:t>
            </a:r>
            <a:r>
              <a:rPr lang="en-US" sz="900" b="0" i="0">
                <a:solidFill>
                  <a:schemeClr val="bg1"/>
                </a:solidFill>
                <a:latin typeface="AvenirNext LT Com Regular" panose="020B0503020202020204" pitchFamily="34" charset="0"/>
              </a:rPr>
              <a:t> </a:t>
            </a:r>
            <a:r>
              <a:rPr sz="900" b="0" i="0">
                <a:solidFill>
                  <a:schemeClr val="bg1"/>
                </a:solidFill>
                <a:latin typeface="AvenirNext LT Com Regular" panose="020B0503020202020204" pitchFamily="34" charset="0"/>
              </a:rPr>
              <a:t>use</a:t>
            </a:r>
            <a:r>
              <a:rPr lang="en-US" sz="900" b="0" i="0">
                <a:solidFill>
                  <a:schemeClr val="bg1"/>
                </a:solidFill>
                <a:latin typeface="AvenirNext LT Com Regular" panose="020B0503020202020204" pitchFamily="34" charset="0"/>
              </a:rPr>
              <a:t> </a:t>
            </a:r>
            <a:r>
              <a:rPr sz="900" b="0" i="0">
                <a:solidFill>
                  <a:schemeClr val="bg1"/>
                </a:solidFill>
                <a:latin typeface="AvenirNext LT Com Regular" panose="020B0503020202020204" pitchFamily="34" charset="0"/>
              </a:rPr>
              <a:t>with the</a:t>
            </a:r>
            <a:r>
              <a:rPr lang="en-US" sz="900" b="0" i="0">
                <a:solidFill>
                  <a:schemeClr val="bg1"/>
                </a:solidFill>
                <a:latin typeface="AvenirNext LT Com Regular" panose="020B0503020202020204" pitchFamily="34" charset="0"/>
              </a:rPr>
              <a:t> </a:t>
            </a:r>
            <a:r>
              <a:rPr sz="900" b="0" i="0">
                <a:solidFill>
                  <a:schemeClr val="bg1"/>
                </a:solidFill>
                <a:latin typeface="AvenirNext LT Com Regular" panose="020B0503020202020204" pitchFamily="34" charset="0"/>
              </a:rPr>
              <a:t>public.</a:t>
            </a:r>
          </a:p>
        </p:txBody>
      </p:sp>
    </p:spTree>
    <p:extLst>
      <p:ext uri="{BB962C8B-B14F-4D97-AF65-F5344CB8AC3E}">
        <p14:creationId xmlns:p14="http://schemas.microsoft.com/office/powerpoint/2010/main" val="15183324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571498" y="298974"/>
            <a:ext cx="11048940" cy="705522"/>
          </a:xfrm>
          <a:prstGeom prst="rect">
            <a:avLst/>
          </a:prstGeom>
          <a:extLst>
            <a:ext uri="{C572A759-6A51-4108-AA02-DFA0A04FC94B}">
              <ma14:wrappingTextBoxFlag xmlns:ma14="http://schemas.microsoft.com/office/mac/drawingml/2011/main" xmlns="" val="1"/>
            </a:ext>
          </a:extLst>
        </p:spPr>
        <p:txBody>
          <a:bodyPr lIns="0" tIns="0" rIns="0" bIns="0" anchor="b" anchorCtr="0"/>
          <a:lstStyle/>
          <a:p>
            <a:pPr lvl="0" fontAlgn="auto" hangingPunct="1"/>
            <a:r>
              <a:t>Title </a:t>
            </a:r>
            <a:r>
              <a:rPr lang="en-US"/>
              <a:t>t</a:t>
            </a:r>
            <a:r>
              <a:t>ext</a:t>
            </a:r>
          </a:p>
        </p:txBody>
      </p:sp>
      <p:sp>
        <p:nvSpPr>
          <p:cNvPr id="8" name="Body Level One…"/>
          <p:cNvSpPr txBox="1">
            <a:spLocks noGrp="1"/>
          </p:cNvSpPr>
          <p:nvPr>
            <p:ph type="body" idx="1"/>
          </p:nvPr>
        </p:nvSpPr>
        <p:spPr>
          <a:xfrm>
            <a:off x="571499" y="1349115"/>
            <a:ext cx="11048940" cy="451427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p>
            <a:r>
              <a:t>Body Level One</a:t>
            </a:r>
          </a:p>
          <a:p>
            <a:pPr lvl="1"/>
            <a:r>
              <a:t>Body Level Two</a:t>
            </a:r>
          </a:p>
          <a:p>
            <a:pPr lvl="2"/>
            <a:r>
              <a:t>Body Level Three</a:t>
            </a:r>
          </a:p>
        </p:txBody>
      </p:sp>
      <p:sp>
        <p:nvSpPr>
          <p:cNvPr id="7" name="Footer Placeholder 6"/>
          <p:cNvSpPr>
            <a:spLocks noGrp="1"/>
          </p:cNvSpPr>
          <p:nvPr>
            <p:ph type="ftr" sz="quarter" idx="3"/>
          </p:nvPr>
        </p:nvSpPr>
        <p:spPr>
          <a:xfrm>
            <a:off x="571498" y="5863392"/>
            <a:ext cx="11048940" cy="323634"/>
          </a:xfrm>
          <a:prstGeom prst="rect">
            <a:avLst/>
          </a:prstGeom>
        </p:spPr>
        <p:txBody>
          <a:bodyPr lIns="0" tIns="0" rIns="0" bIns="0" anchor="b">
            <a:noAutofit/>
          </a:bodyPr>
          <a:lstStyle>
            <a:lvl1pPr algn="l">
              <a:lnSpc>
                <a:spcPct val="100000"/>
              </a:lnSpc>
              <a:spcAft>
                <a:spcPts val="300"/>
              </a:spcAft>
              <a:defRPr lang="en-US" sz="800" dirty="0">
                <a:solidFill>
                  <a:schemeClr val="accent5"/>
                </a:solidFill>
                <a:latin typeface="AvenirNext LT Com Regular" panose="020B0503020202020204" pitchFamily="34" charset="0"/>
                <a:ea typeface="AvenirNext LT Com Regular" panose="020B0503020202020204" pitchFamily="34" charset="0"/>
                <a:cs typeface="AvenirNext LT Com Regular" panose="020B0503020202020204" pitchFamily="34" charset="0"/>
              </a:defRPr>
            </a:lvl1pPr>
          </a:lstStyle>
          <a:p>
            <a:pPr hangingPunct="1"/>
            <a:endParaRPr lang="en-US"/>
          </a:p>
        </p:txBody>
      </p:sp>
    </p:spTree>
    <p:extLst>
      <p:ext uri="{BB962C8B-B14F-4D97-AF65-F5344CB8AC3E}">
        <p14:creationId xmlns:p14="http://schemas.microsoft.com/office/powerpoint/2010/main" val="969301340"/>
      </p:ext>
    </p:extLst>
  </p:cSld>
  <p:clrMap bg1="lt1" tx1="dk1" bg2="lt2" tx2="dk2" accent1="accent1" accent2="accent2" accent3="accent3" accent4="accent4" accent5="accent5" accent6="accent6" hlink="hlink" folHlink="folHlink"/>
  <p:sldLayoutIdLst>
    <p:sldLayoutId id="2147483668" r:id="rId1"/>
    <p:sldLayoutId id="2147483690" r:id="rId2"/>
    <p:sldLayoutId id="2147483691" r:id="rId3"/>
    <p:sldLayoutId id="2147483693" r:id="rId4"/>
    <p:sldLayoutId id="2147483705" r:id="rId5"/>
    <p:sldLayoutId id="2147483707" r:id="rId6"/>
    <p:sldLayoutId id="2147483671" r:id="rId7"/>
    <p:sldLayoutId id="2147483713" r:id="rId8"/>
    <p:sldLayoutId id="2147483695" r:id="rId9"/>
    <p:sldLayoutId id="2147483672" r:id="rId10"/>
    <p:sldLayoutId id="2147483701" r:id="rId11"/>
    <p:sldLayoutId id="2147483702" r:id="rId12"/>
    <p:sldLayoutId id="2147483698" r:id="rId13"/>
    <p:sldLayoutId id="2147483712" r:id="rId14"/>
    <p:sldLayoutId id="2147483710" r:id="rId15"/>
    <p:sldLayoutId id="2147483694" r:id="rId16"/>
    <p:sldLayoutId id="2147483697" r:id="rId17"/>
    <p:sldLayoutId id="2147483696" r:id="rId18"/>
    <p:sldLayoutId id="2147483699" r:id="rId19"/>
    <p:sldLayoutId id="2147483700" r:id="rId20"/>
    <p:sldLayoutId id="2147483703" r:id="rId21"/>
    <p:sldLayoutId id="2147483704" r:id="rId22"/>
    <p:sldLayoutId id="2147483674" r:id="rId23"/>
    <p:sldLayoutId id="2147483676" r:id="rId24"/>
    <p:sldLayoutId id="2147483677" r:id="rId25"/>
    <p:sldLayoutId id="2147483714" r:id="rId26"/>
    <p:sldLayoutId id="2147483711" r:id="rId27"/>
    <p:sldLayoutId id="2147483687" r:id="rId28"/>
    <p:sldLayoutId id="2147483709" r:id="rId29"/>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dt="0"/>
  <p:txStyles>
    <p:titleStyle>
      <a:lvl1pPr marL="0" marR="0" indent="0" algn="l" defTabSz="228600" rtl="0" eaLnBrk="1" latinLnBrk="0" hangingPunct="1">
        <a:lnSpc>
          <a:spcPct val="95000"/>
        </a:lnSpc>
        <a:spcBef>
          <a:spcPts val="0"/>
        </a:spcBef>
        <a:spcAft>
          <a:spcPts val="0"/>
        </a:spcAft>
        <a:buClrTx/>
        <a:buSzTx/>
        <a:buFontTx/>
        <a:buNone/>
        <a:tabLst>
          <a:tab pos="476250" algn="l"/>
        </a:tabLst>
        <a:defRPr kumimoji="0" sz="2400" b="1" i="0" u="none" strike="noStrike" cap="none" spc="-24" normalizeH="0" baseline="0" dirty="0">
          <a:ln>
            <a:noFill/>
          </a:ln>
          <a:solidFill>
            <a:schemeClr val="accent1"/>
          </a:solidFill>
          <a:effectLst/>
          <a:uFillTx/>
          <a:latin typeface="AvenirNext LT Com Regular" panose="020B0503020202020204" pitchFamily="34" charset="0"/>
          <a:ea typeface="+mn-ea"/>
          <a:cs typeface="+mn-cs"/>
          <a:sym typeface="Avenir Next LT Com Regular"/>
        </a:defRPr>
      </a:lvl1pPr>
      <a:lvl2pPr marL="0" marR="0" indent="1143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2pPr>
      <a:lvl3pPr marL="0" marR="0" indent="2286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3pPr>
      <a:lvl4pPr marL="0" marR="0" indent="3429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4pPr>
      <a:lvl5pPr marL="0" marR="0" indent="4572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5pPr>
      <a:lvl6pPr marL="0" marR="0" indent="5715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6pPr>
      <a:lvl7pPr marL="0" marR="0" indent="6858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7pPr>
      <a:lvl8pPr marL="0" marR="0" indent="8001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8pPr>
      <a:lvl9pPr marL="0" marR="0" indent="9144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9pPr>
    </p:titleStyle>
    <p:body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sz="20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8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p:bodyStyle>
    <p:otherStyle>
      <a:lvl1pPr marL="0" marR="0" indent="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1pPr>
      <a:lvl2pPr marL="0" marR="0" indent="1143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2pPr>
      <a:lvl3pPr marL="0" marR="0" indent="2286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3pPr>
      <a:lvl4pPr marL="0" marR="0" indent="3429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4pPr>
      <a:lvl5pPr marL="0" marR="0" indent="4572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5pPr>
      <a:lvl6pPr marL="0" marR="0" indent="5715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6pPr>
      <a:lvl7pPr marL="0" marR="0" indent="6858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7pPr>
      <a:lvl8pPr marL="0" marR="0" indent="8001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8pPr>
      <a:lvl9pPr marL="0" marR="0" indent="9144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9pPr>
    </p:otherStyle>
  </p:txStyles>
  <p:extLst>
    <p:ext uri="{27BBF7A9-308A-43DC-89C8-2F10F3537804}">
      <p15:sldGuideLst xmlns:p15="http://schemas.microsoft.com/office/powerpoint/2012/main">
        <p15:guide id="1" pos="360">
          <p15:clr>
            <a:srgbClr val="F26B43"/>
          </p15:clr>
        </p15:guide>
        <p15:guide id="2" pos="7320">
          <p15:clr>
            <a:srgbClr val="F26B43"/>
          </p15:clr>
        </p15:guide>
        <p15:guide id="3" orient="horz" pos="595" userDrawn="1">
          <p15:clr>
            <a:srgbClr val="F26B43"/>
          </p15:clr>
        </p15:guide>
        <p15:guide id="4" orient="horz" pos="1053">
          <p15:clr>
            <a:srgbClr val="FDE53C"/>
          </p15:clr>
        </p15:guide>
        <p15:guide id="5" orient="horz" pos="3936">
          <p15:clr>
            <a:srgbClr val="F26B43"/>
          </p15:clr>
        </p15:guide>
        <p15:guide id="6" pos="1037">
          <p15:clr>
            <a:srgbClr val="FDE53C"/>
          </p15:clr>
        </p15:guide>
        <p15:guide id="7" pos="6644">
          <p15:clr>
            <a:srgbClr val="FDE53C"/>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7.jpe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jpe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7.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24.xml"/><Relationship Id="rId5" Type="http://schemas.openxmlformats.org/officeDocument/2006/relationships/image" Target="../media/image35.jpe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25.xml"/><Relationship Id="rId4" Type="http://schemas.openxmlformats.org/officeDocument/2006/relationships/image" Target="../media/image7.jpe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19.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jpeg"/><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6.gif"/></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024B09F-178F-DB92-2150-E473715BB5DE}"/>
              </a:ext>
              <a:ext uri="{C183D7F6-B498-43B3-948B-1728B52AA6E4}">
                <adec:decorative xmlns:adec="http://schemas.microsoft.com/office/drawing/2017/decorative" val="1"/>
              </a:ext>
            </a:extLst>
          </p:cNvPr>
          <p:cNvPicPr>
            <a:picLocks noChangeAspect="1"/>
          </p:cNvPicPr>
          <p:nvPr/>
        </p:nvPicPr>
        <p:blipFill rotWithShape="1">
          <a:blip r:embed="rId3" cstate="email">
            <a:alphaModFix amt="0"/>
            <a:extLst>
              <a:ext uri="{28A0092B-C50C-407E-A947-70E740481C1C}">
                <a14:useLocalDpi xmlns:a14="http://schemas.microsoft.com/office/drawing/2010/main"/>
              </a:ext>
            </a:extLst>
          </a:blip>
          <a:srcRect/>
          <a:stretch/>
        </p:blipFill>
        <p:spPr>
          <a:xfrm rot="16200000">
            <a:off x="2667001" y="-2667000"/>
            <a:ext cx="6858000" cy="12192000"/>
          </a:xfrm>
          <a:prstGeom prst="rect">
            <a:avLst/>
          </a:prstGeom>
          <a:gradFill>
            <a:gsLst>
              <a:gs pos="0">
                <a:schemeClr val="tx1">
                  <a:alpha val="0"/>
                </a:schemeClr>
              </a:gs>
              <a:gs pos="55000">
                <a:schemeClr val="tx1">
                  <a:alpha val="72656"/>
                </a:schemeClr>
              </a:gs>
            </a:gsLst>
            <a:lin ang="10800000" scaled="0"/>
          </a:gradFill>
        </p:spPr>
      </p:pic>
      <p:sp>
        <p:nvSpPr>
          <p:cNvPr id="8" name="Rectangle 7">
            <a:extLst>
              <a:ext uri="{FF2B5EF4-FFF2-40B4-BE49-F238E27FC236}">
                <a16:creationId xmlns:a16="http://schemas.microsoft.com/office/drawing/2014/main" id="{DE01F60E-3926-CE9E-1CC9-C80909456704}"/>
              </a:ext>
              <a:ext uri="{C183D7F6-B498-43B3-948B-1728B52AA6E4}">
                <adec:decorative xmlns:adec="http://schemas.microsoft.com/office/drawing/2017/decorative" val="1"/>
              </a:ext>
            </a:extLst>
          </p:cNvPr>
          <p:cNvSpPr/>
          <p:nvPr/>
        </p:nvSpPr>
        <p:spPr>
          <a:xfrm>
            <a:off x="9662614" y="-18520"/>
            <a:ext cx="2529385" cy="6858000"/>
          </a:xfrm>
          <a:prstGeom prst="rect">
            <a:avLst/>
          </a:prstGeom>
          <a:solidFill>
            <a:schemeClr val="accent1">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endParaRPr>
          </a:p>
        </p:txBody>
      </p:sp>
      <p:pic>
        <p:nvPicPr>
          <p:cNvPr id="3" name="Picture 2" descr="Logos. Capital group, registration mark. American funds, registration mark.">
            <a:extLst>
              <a:ext uri="{FF2B5EF4-FFF2-40B4-BE49-F238E27FC236}">
                <a16:creationId xmlns:a16="http://schemas.microsoft.com/office/drawing/2014/main" id="{C2ECCB8B-279C-4947-AB71-BE61637607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21719" y="624083"/>
            <a:ext cx="1383265" cy="1766807"/>
          </a:xfrm>
          <a:prstGeom prst="rect">
            <a:avLst/>
          </a:prstGeom>
        </p:spPr>
      </p:pic>
      <p:sp>
        <p:nvSpPr>
          <p:cNvPr id="4" name="Title 3">
            <a:extLst>
              <a:ext uri="{FF2B5EF4-FFF2-40B4-BE49-F238E27FC236}">
                <a16:creationId xmlns:a16="http://schemas.microsoft.com/office/drawing/2014/main" id="{E10C5037-DA4A-44E2-A9FB-84B1498768A7}"/>
              </a:ext>
            </a:extLst>
          </p:cNvPr>
          <p:cNvSpPr>
            <a:spLocks noGrp="1"/>
          </p:cNvSpPr>
          <p:nvPr>
            <p:ph type="title"/>
          </p:nvPr>
        </p:nvSpPr>
        <p:spPr>
          <a:xfrm>
            <a:off x="591561" y="3973739"/>
            <a:ext cx="4724401" cy="612778"/>
          </a:xfrm>
        </p:spPr>
        <p:txBody>
          <a:bodyPr/>
          <a:lstStyle/>
          <a:p>
            <a:r>
              <a:rPr lang="en-US" sz="4800" dirty="0">
                <a:solidFill>
                  <a:schemeClr val="bg1"/>
                </a:solidFill>
              </a:rPr>
              <a:t>Winds of change</a:t>
            </a:r>
          </a:p>
        </p:txBody>
      </p:sp>
      <p:sp>
        <p:nvSpPr>
          <p:cNvPr id="6" name="Text Placeholder 5">
            <a:extLst>
              <a:ext uri="{FF2B5EF4-FFF2-40B4-BE49-F238E27FC236}">
                <a16:creationId xmlns:a16="http://schemas.microsoft.com/office/drawing/2014/main" id="{1397C2DB-90F2-4971-AC44-7CDDF5A3B552}"/>
              </a:ext>
            </a:extLst>
          </p:cNvPr>
          <p:cNvSpPr>
            <a:spLocks noGrp="1"/>
          </p:cNvSpPr>
          <p:nvPr>
            <p:ph type="body" sz="quarter" idx="4294967295"/>
          </p:nvPr>
        </p:nvSpPr>
        <p:spPr>
          <a:xfrm>
            <a:off x="616959" y="4627104"/>
            <a:ext cx="5646197" cy="458788"/>
          </a:xfrm>
        </p:spPr>
        <p:txBody>
          <a:bodyPr/>
          <a:lstStyle/>
          <a:p>
            <a:r>
              <a:rPr lang="en-US" sz="2400" dirty="0">
                <a:solidFill>
                  <a:schemeClr val="bg1"/>
                </a:solidFill>
              </a:rPr>
              <a:t>Open-source financial literacy program</a:t>
            </a:r>
          </a:p>
        </p:txBody>
      </p:sp>
      <p:sp>
        <p:nvSpPr>
          <p:cNvPr id="10" name="TextBox 9">
            <a:extLst>
              <a:ext uri="{FF2B5EF4-FFF2-40B4-BE49-F238E27FC236}">
                <a16:creationId xmlns:a16="http://schemas.microsoft.com/office/drawing/2014/main" id="{BE311BD3-88E4-4DC4-CE0B-BBC1644E506A}"/>
              </a:ext>
            </a:extLst>
          </p:cNvPr>
          <p:cNvSpPr txBox="1"/>
          <p:nvPr/>
        </p:nvSpPr>
        <p:spPr>
          <a:xfrm>
            <a:off x="591561" y="5667591"/>
            <a:ext cx="6153387" cy="430887"/>
          </a:xfrm>
          <a:prstGeom prst="rect">
            <a:avLst/>
          </a:prstGeom>
          <a:ln w="12700">
            <a:miter lim="400000"/>
          </a:ln>
        </p:spPr>
        <p:txBody>
          <a:bodyPr wrap="square" lIns="0" tIns="0" rIns="0" bIns="0" rtlCol="0">
            <a:spAutoFit/>
          </a:bodyPr>
          <a:lstStyle/>
          <a:p>
            <a:pPr marL="0" marR="0" lvl="0" indent="0" algn="l" defTabSz="228600" rtl="0" eaLnBrk="1" fontAlgn="auto" latinLnBrk="0" hangingPunct="0">
              <a:lnSpc>
                <a:spcPct val="100000"/>
              </a:lnSpc>
              <a:spcBef>
                <a:spcPts val="0"/>
              </a:spcBef>
              <a:spcAft>
                <a:spcPts val="60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venirNext LT Com Regular" panose="020B0503020202020204" pitchFamily="34" charset="0"/>
                <a:sym typeface="Avenir Next LT Com Regular"/>
              </a:rPr>
              <a:t>Investments are not FDIC-insured, nor are they deposits of or guaranteed by a bank or any other entity, so they may lose value.</a:t>
            </a:r>
          </a:p>
        </p:txBody>
      </p:sp>
      <p:sp>
        <p:nvSpPr>
          <p:cNvPr id="13" name="© The Capital Group Companies, Inc.">
            <a:extLst>
              <a:ext uri="{FF2B5EF4-FFF2-40B4-BE49-F238E27FC236}">
                <a16:creationId xmlns:a16="http://schemas.microsoft.com/office/drawing/2014/main" id="{CCE303C6-97B3-8466-9D50-D57D1D5515BD}"/>
              </a:ext>
            </a:extLst>
          </p:cNvPr>
          <p:cNvSpPr txBox="1"/>
          <p:nvPr/>
        </p:nvSpPr>
        <p:spPr>
          <a:xfrm>
            <a:off x="571500" y="6167779"/>
            <a:ext cx="1962076" cy="14228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900" dirty="0">
                <a:solidFill>
                  <a:schemeClr val="bg1"/>
                </a:solidFill>
                <a:latin typeface="AvenirNext LT Com Regular" panose="020B0503020202020204" pitchFamily="34" charset="0"/>
              </a:rPr>
              <a:t>RPGEPO-210-0525O 9638-S108824</a:t>
            </a:r>
            <a:endParaRPr lang="en-US" sz="900" b="0" i="0" dirty="0">
              <a:solidFill>
                <a:schemeClr val="bg1"/>
              </a:solidFill>
              <a:latin typeface="AvenirNext LT Com Regular" panose="020B0503020202020204" pitchFamily="34" charset="0"/>
            </a:endParaRPr>
          </a:p>
        </p:txBody>
      </p:sp>
      <p:sp>
        <p:nvSpPr>
          <p:cNvPr id="14" name="© The Capital Group Companies, Inc.">
            <a:extLst>
              <a:ext uri="{FF2B5EF4-FFF2-40B4-BE49-F238E27FC236}">
                <a16:creationId xmlns:a16="http://schemas.microsoft.com/office/drawing/2014/main" id="{54EC7D96-9EF2-DDB2-6C49-A6413FFF9FA3}"/>
              </a:ext>
              <a:ext uri="{C183D7F6-B498-43B3-948B-1728B52AA6E4}">
                <adec:decorative xmlns:adec="http://schemas.microsoft.com/office/drawing/2017/decorative" val="0"/>
              </a:ext>
            </a:extLst>
          </p:cNvPr>
          <p:cNvSpPr txBox="1"/>
          <p:nvPr/>
        </p:nvSpPr>
        <p:spPr>
          <a:xfrm>
            <a:off x="597632" y="6394385"/>
            <a:ext cx="2240998" cy="14228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900" b="0" i="0" dirty="0">
                <a:solidFill>
                  <a:schemeClr val="bg1"/>
                </a:solidFill>
                <a:latin typeface="AvenirNext LT Com Regular" panose="020B0503020202020204" pitchFamily="34" charset="0"/>
              </a:rPr>
              <a:t>© 2025 Capital Group. All rights reserved. </a:t>
            </a:r>
            <a:endParaRPr sz="900" b="0" i="0" dirty="0">
              <a:solidFill>
                <a:schemeClr val="bg1"/>
              </a:solidFill>
              <a:latin typeface="AvenirNext LT Com Regular" panose="020B0503020202020204" pitchFamily="34" charset="0"/>
            </a:endParaRPr>
          </a:p>
        </p:txBody>
      </p:sp>
    </p:spTree>
    <p:extLst>
      <p:ext uri="{BB962C8B-B14F-4D97-AF65-F5344CB8AC3E}">
        <p14:creationId xmlns:p14="http://schemas.microsoft.com/office/powerpoint/2010/main" val="1136250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bg/>
                                          </p:spTgt>
                                        </p:tgtEl>
                                        <p:attrNameLst>
                                          <p:attrName>style.visibility</p:attrName>
                                        </p:attrNameLst>
                                      </p:cBhvr>
                                      <p:to>
                                        <p:strVal val="visible"/>
                                      </p:to>
                                    </p:set>
                                    <p:animEffect transition="in" filter="fade">
                                      <p:cBhvr>
                                        <p:cTn id="13" dur="1000"/>
                                        <p:tgtEl>
                                          <p:spTgt spid="6">
                                            <p:bg/>
                                          </p:spTgt>
                                        </p:tgtEl>
                                      </p:cBhvr>
                                    </p:animEffect>
                                    <p:anim calcmode="lin" valueType="num">
                                      <p:cBhvr>
                                        <p:cTn id="14" dur="1000" fill="hold"/>
                                        <p:tgtEl>
                                          <p:spTgt spid="6">
                                            <p:bg/>
                                          </p:spTgt>
                                        </p:tgtEl>
                                        <p:attrNameLst>
                                          <p:attrName>ppt_x</p:attrName>
                                        </p:attrNameLst>
                                      </p:cBhvr>
                                      <p:tavLst>
                                        <p:tav tm="0">
                                          <p:val>
                                            <p:strVal val="#ppt_x"/>
                                          </p:val>
                                        </p:tav>
                                        <p:tav tm="100000">
                                          <p:val>
                                            <p:strVal val="#ppt_x"/>
                                          </p:val>
                                        </p:tav>
                                      </p:tavLst>
                                    </p:anim>
                                    <p:anim calcmode="lin" valueType="num">
                                      <p:cBhvr>
                                        <p:cTn id="15" dur="1000" fill="hold"/>
                                        <p:tgtEl>
                                          <p:spTgt spid="6">
                                            <p:bg/>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1000"/>
                                        <p:tgtEl>
                                          <p:spTgt spid="6">
                                            <p:txEl>
                                              <p:pRg st="0" end="0"/>
                                            </p:txEl>
                                          </p:spTgt>
                                        </p:tgtEl>
                                      </p:cBhvr>
                                    </p:animEffect>
                                    <p:anim calcmode="lin" valueType="num">
                                      <p:cBhvr>
                                        <p:cTn id="2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070795-358E-0442-BC23-AFAF23C27698}"/>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3BBBE6AC-7113-9568-E6F6-8F12E338F5CF}"/>
              </a:ext>
              <a:ext uri="{C183D7F6-B498-43B3-948B-1728B52AA6E4}">
                <adec:decorative xmlns:adec="http://schemas.microsoft.com/office/drawing/2017/decorative" val="1"/>
              </a:ext>
            </a:extLst>
          </p:cNvPr>
          <p:cNvPicPr>
            <a:picLocks noChangeAspect="1"/>
          </p:cNvPicPr>
          <p:nvPr/>
        </p:nvPicPr>
        <p:blipFill rotWithShape="1">
          <a:blip r:embed="rId4" cstate="email">
            <a:alphaModFix amt="0"/>
            <a:extLst>
              <a:ext uri="{28A0092B-C50C-407E-A947-70E740481C1C}">
                <a14:useLocalDpi xmlns:a14="http://schemas.microsoft.com/office/drawing/2010/main"/>
              </a:ext>
            </a:extLst>
          </a:blip>
          <a:srcRect/>
          <a:stretch/>
        </p:blipFill>
        <p:spPr>
          <a:xfrm>
            <a:off x="0" y="0"/>
            <a:ext cx="6339016" cy="6858000"/>
          </a:xfrm>
          <a:prstGeom prst="rect">
            <a:avLst/>
          </a:prstGeom>
          <a:gradFill>
            <a:gsLst>
              <a:gs pos="0">
                <a:schemeClr val="bg1">
                  <a:alpha val="0"/>
                </a:schemeClr>
              </a:gs>
              <a:gs pos="100000">
                <a:schemeClr val="bg1">
                  <a:alpha val="85261"/>
                </a:schemeClr>
              </a:gs>
            </a:gsLst>
            <a:lin ang="10800000" scaled="0"/>
          </a:gradFill>
        </p:spPr>
      </p:pic>
      <p:sp>
        <p:nvSpPr>
          <p:cNvPr id="2" name="Title 1">
            <a:extLst>
              <a:ext uri="{FF2B5EF4-FFF2-40B4-BE49-F238E27FC236}">
                <a16:creationId xmlns:a16="http://schemas.microsoft.com/office/drawing/2014/main" id="{9F507432-82F6-AF46-9449-EEE242ECE600}"/>
              </a:ext>
            </a:extLst>
          </p:cNvPr>
          <p:cNvSpPr>
            <a:spLocks noGrp="1"/>
          </p:cNvSpPr>
          <p:nvPr>
            <p:ph type="title" idx="4294967295"/>
          </p:nvPr>
        </p:nvSpPr>
        <p:spPr>
          <a:xfrm>
            <a:off x="560180" y="1912823"/>
            <a:ext cx="10617336" cy="527050"/>
          </a:xfrm>
          <a:effectLst/>
        </p:spPr>
        <p:txBody>
          <a:bodyPr wrap="square">
            <a:spAutoFit/>
          </a:bodyPr>
          <a:lstStyle/>
          <a:p>
            <a:pPr defTabSz="914400"/>
            <a:r>
              <a:rPr lang="en-US" sz="3600" kern="1200" dirty="0">
                <a:solidFill>
                  <a:schemeClr val="accent1">
                    <a:lumMod val="50000"/>
                  </a:schemeClr>
                </a:solidFill>
              </a:rPr>
              <a:t>Save now?                                         Or save later</a:t>
            </a:r>
          </a:p>
        </p:txBody>
      </p:sp>
      <p:sp>
        <p:nvSpPr>
          <p:cNvPr id="6" name="© The Capital Group Companies, Inc.">
            <a:extLst>
              <a:ext uri="{FF2B5EF4-FFF2-40B4-BE49-F238E27FC236}">
                <a16:creationId xmlns:a16="http://schemas.microsoft.com/office/drawing/2014/main" id="{B7473B99-D373-DE47-83FE-F601AF5B8A9F}"/>
              </a:ext>
              <a:ext uri="{C183D7F6-B498-43B3-948B-1728B52AA6E4}">
                <adec:decorative xmlns:adec="http://schemas.microsoft.com/office/drawing/2017/decorative" val="1"/>
              </a:ext>
            </a:extLst>
          </p:cNvPr>
          <p:cNvSpPr txBox="1"/>
          <p:nvPr/>
        </p:nvSpPr>
        <p:spPr>
          <a:xfrm>
            <a:off x="557950" y="6447392"/>
            <a:ext cx="2240998" cy="14228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900" b="0" i="0">
                <a:solidFill>
                  <a:schemeClr val="tx1"/>
                </a:solidFill>
                <a:latin typeface="AvenirNext LT Com Regular" panose="020B0503020202020204" pitchFamily="34" charset="0"/>
              </a:rPr>
              <a:t>© 2025 Capital Group. All rights reserved. </a:t>
            </a:r>
            <a:endParaRPr sz="900" b="0" i="0">
              <a:solidFill>
                <a:schemeClr val="tx1"/>
              </a:solidFill>
              <a:latin typeface="AvenirNext LT Com Regular" panose="020B0503020202020204" pitchFamily="34" charset="0"/>
            </a:endParaRPr>
          </a:p>
        </p:txBody>
      </p:sp>
      <p:sp>
        <p:nvSpPr>
          <p:cNvPr id="9" name="TextBox 8">
            <a:extLst>
              <a:ext uri="{FF2B5EF4-FFF2-40B4-BE49-F238E27FC236}">
                <a16:creationId xmlns:a16="http://schemas.microsoft.com/office/drawing/2014/main" id="{73F07615-19F3-2449-B0D9-7FB202D5F34A}"/>
              </a:ext>
              <a:ext uri="{C183D7F6-B498-43B3-948B-1728B52AA6E4}">
                <adec:decorative xmlns:adec="http://schemas.microsoft.com/office/drawing/2017/decorative" val="1"/>
              </a:ext>
            </a:extLst>
          </p:cNvPr>
          <p:cNvSpPr txBox="1"/>
          <p:nvPr/>
        </p:nvSpPr>
        <p:spPr>
          <a:xfrm>
            <a:off x="11470522" y="6451176"/>
            <a:ext cx="137858" cy="138499"/>
          </a:xfrm>
          <a:prstGeom prst="rect">
            <a:avLst/>
          </a:prstGeom>
          <a:ln w="12700">
            <a:miter lim="400000"/>
          </a:ln>
        </p:spPr>
        <p:txBody>
          <a:bodyPr wrap="none" lIns="0" tIns="0" rIns="0" bIns="0" rtlCol="0">
            <a:spAutoFit/>
          </a:bodyPr>
          <a:lstStyle/>
          <a:p>
            <a:fld id="{FEC877D1-F7DD-A544-B221-6E42B616AE33}" type="slidenum">
              <a:rPr lang="en-US" sz="900" b="0" i="0" kern="1200" smtClean="0">
                <a:latin typeface="AvenirNext LT Com Regular" panose="020B0503020202020204" pitchFamily="34" charset="0"/>
                <a:ea typeface="+mn-ea"/>
                <a:cs typeface="+mn-cs"/>
              </a:rPr>
              <a:t>10</a:t>
            </a:fld>
            <a:endParaRPr lang="en-US" sz="900" b="0" i="0" kern="1200">
              <a:latin typeface="AvenirNext LT Com Regular" panose="020B0503020202020204" pitchFamily="34" charset="0"/>
              <a:ea typeface="+mn-ea"/>
              <a:cs typeface="+mn-cs"/>
            </a:endParaRPr>
          </a:p>
        </p:txBody>
      </p:sp>
      <p:sp>
        <p:nvSpPr>
          <p:cNvPr id="3" name="TextBox 2">
            <a:extLst>
              <a:ext uri="{FF2B5EF4-FFF2-40B4-BE49-F238E27FC236}">
                <a16:creationId xmlns:a16="http://schemas.microsoft.com/office/drawing/2014/main" id="{76A59F5C-9609-9D97-A03E-C6BABF1FA095}"/>
              </a:ext>
              <a:ext uri="{C183D7F6-B498-43B3-948B-1728B52AA6E4}">
                <adec:decorative xmlns:adec="http://schemas.microsoft.com/office/drawing/2017/decorative" val="1"/>
              </a:ext>
            </a:extLst>
          </p:cNvPr>
          <p:cNvSpPr txBox="1"/>
          <p:nvPr/>
        </p:nvSpPr>
        <p:spPr>
          <a:xfrm>
            <a:off x="12534048" y="211455"/>
            <a:ext cx="1518250" cy="215444"/>
          </a:xfrm>
          <a:prstGeom prst="rect">
            <a:avLst/>
          </a:prstGeom>
          <a:solidFill>
            <a:srgbClr val="FF0000"/>
          </a:solidFill>
          <a:ln w="12700">
            <a:miter lim="400000"/>
          </a:ln>
        </p:spPr>
        <p:txBody>
          <a:bodyPr wrap="square" lIns="0" tIns="0" rIns="0" bIns="0" rtlCol="0" anchor="ctr">
            <a:spAutoFit/>
          </a:bodyPr>
          <a:lstStyle/>
          <a:p>
            <a:pPr algn="ctr"/>
            <a:r>
              <a:rPr lang="en-US" sz="1400" b="1" dirty="0">
                <a:solidFill>
                  <a:schemeClr val="bg1"/>
                </a:solidFill>
                <a:latin typeface="+mn-lt"/>
              </a:rPr>
              <a:t>Not on </a:t>
            </a:r>
            <a:r>
              <a:rPr lang="en-US" sz="1400" b="1" dirty="0" err="1">
                <a:solidFill>
                  <a:schemeClr val="bg1"/>
                </a:solidFill>
                <a:latin typeface="+mn-lt"/>
              </a:rPr>
              <a:t>eDAM</a:t>
            </a:r>
            <a:endParaRPr lang="en-US" sz="1400" b="1" dirty="0">
              <a:solidFill>
                <a:schemeClr val="bg1"/>
              </a:solidFill>
              <a:latin typeface="+mn-lt"/>
            </a:endParaRPr>
          </a:p>
        </p:txBody>
      </p:sp>
    </p:spTree>
    <p:extLst>
      <p:ext uri="{BB962C8B-B14F-4D97-AF65-F5344CB8AC3E}">
        <p14:creationId xmlns:p14="http://schemas.microsoft.com/office/powerpoint/2010/main" val="7057509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F4D70-463E-349E-884F-DF4AB05D1974}"/>
              </a:ext>
            </a:extLst>
          </p:cNvPr>
          <p:cNvSpPr>
            <a:spLocks noGrp="1"/>
          </p:cNvSpPr>
          <p:nvPr>
            <p:ph type="title" idx="4294967295"/>
          </p:nvPr>
        </p:nvSpPr>
        <p:spPr>
          <a:xfrm>
            <a:off x="571504" y="298450"/>
            <a:ext cx="11049000" cy="706438"/>
          </a:xfrm>
        </p:spPr>
        <p:txBody>
          <a:bodyPr/>
          <a:lstStyle/>
          <a:p>
            <a:pPr rtl="0" eaLnBrk="1" latinLnBrk="0" hangingPunct="1"/>
            <a:r>
              <a:rPr lang="en-US" sz="3600" kern="1200" dirty="0">
                <a:solidFill>
                  <a:srgbClr val="FFFFFF"/>
                </a:solidFill>
                <a:effectLst/>
                <a:latin typeface="AvenirNext LT Com Regular" panose="020B0503020202020204" pitchFamily="34" charset="0"/>
                <a:ea typeface="+mn-ea"/>
                <a:cs typeface="+mn-cs"/>
              </a:rPr>
              <a:t>Save later?</a:t>
            </a:r>
            <a:endParaRPr lang="en-US" dirty="0">
              <a:effectLst/>
            </a:endParaRPr>
          </a:p>
        </p:txBody>
      </p:sp>
      <p:pic>
        <p:nvPicPr>
          <p:cNvPr id="7" name="Picture 6" descr="Bar chart shows the hypothetical growth of an account if an individual were to contribute 10% of their $100,00 income each year from age 45 to 65. At the end of the 20 years, the individual would have deposited a total of $209,920. Assuming a growth rate of 10% compounding annually, the ending balance would reach $639,795.">
            <a:extLst>
              <a:ext uri="{FF2B5EF4-FFF2-40B4-BE49-F238E27FC236}">
                <a16:creationId xmlns:a16="http://schemas.microsoft.com/office/drawing/2014/main" id="{B507196B-8C6F-72DB-2F14-DA02462F210F}"/>
              </a:ext>
            </a:extLst>
          </p:cNvPr>
          <p:cNvPicPr>
            <a:picLocks/>
          </p:cNvPicPr>
          <p:nvPr/>
        </p:nvPicPr>
        <p:blipFill>
          <a:blip r:embed="rId3">
            <a:extLst>
              <a:ext uri="{28A0092B-C50C-407E-A947-70E740481C1C}">
                <a14:useLocalDpi xmlns:a14="http://schemas.microsoft.com/office/drawing/2010/main" val="0"/>
              </a:ext>
            </a:extLst>
          </a:blip>
          <a:srcRect b="5566"/>
          <a:stretch>
            <a:fillRect/>
          </a:stretch>
        </p:blipFill>
        <p:spPr>
          <a:xfrm>
            <a:off x="476343" y="1282653"/>
            <a:ext cx="11155680" cy="4075731"/>
          </a:xfrm>
          <a:prstGeom prst="rect">
            <a:avLst/>
          </a:prstGeom>
        </p:spPr>
      </p:pic>
      <p:sp>
        <p:nvSpPr>
          <p:cNvPr id="19" name="Rectangle 18">
            <a:extLst>
              <a:ext uri="{FF2B5EF4-FFF2-40B4-BE49-F238E27FC236}">
                <a16:creationId xmlns:a16="http://schemas.microsoft.com/office/drawing/2014/main" id="{103F372D-5339-6548-B440-7181459857FF}"/>
              </a:ext>
              <a:ext uri="{C183D7F6-B498-43B3-948B-1728B52AA6E4}">
                <adec:decorative xmlns:adec="http://schemas.microsoft.com/office/drawing/2017/decorative" val="0"/>
              </a:ext>
            </a:extLst>
          </p:cNvPr>
          <p:cNvSpPr/>
          <p:nvPr/>
        </p:nvSpPr>
        <p:spPr>
          <a:xfrm>
            <a:off x="1719072" y="1972442"/>
            <a:ext cx="6234308" cy="337485"/>
          </a:xfrm>
          <a:prstGeom prst="rect">
            <a:avLst/>
          </a:prstGeom>
          <a:effectLst/>
        </p:spPr>
        <p:txBody>
          <a:bodyPr wrap="square" lIns="0" tIns="0" rIns="0" bIns="0" anchor="b" anchorCtr="0">
            <a:spAutoFit/>
          </a:bodyPr>
          <a:lstStyle/>
          <a:p>
            <a:pPr>
              <a:lnSpc>
                <a:spcPct val="95000"/>
              </a:lnSpc>
              <a:tabLst>
                <a:tab pos="476250" algn="l"/>
              </a:tabLst>
            </a:pPr>
            <a:r>
              <a:rPr lang="en-US" sz="2400" b="1" spc="-24" dirty="0">
                <a:solidFill>
                  <a:srgbClr val="75D9D7"/>
                </a:solidFill>
                <a:latin typeface="AvenirNext LT Com Regular" panose="020B0503020202020204" pitchFamily="34" charset="0"/>
                <a:sym typeface="Avenir Next LT Com Regular"/>
              </a:rPr>
              <a:t>10% of $100,000 income from 45 to 65</a:t>
            </a:r>
          </a:p>
        </p:txBody>
      </p:sp>
      <p:sp>
        <p:nvSpPr>
          <p:cNvPr id="14" name="TextBox 13">
            <a:extLst>
              <a:ext uri="{FF2B5EF4-FFF2-40B4-BE49-F238E27FC236}">
                <a16:creationId xmlns:a16="http://schemas.microsoft.com/office/drawing/2014/main" id="{7EFDD816-A89F-7D45-B154-3B41F262B818}"/>
              </a:ext>
            </a:extLst>
          </p:cNvPr>
          <p:cNvSpPr txBox="1"/>
          <p:nvPr/>
        </p:nvSpPr>
        <p:spPr>
          <a:xfrm>
            <a:off x="571500" y="5719913"/>
            <a:ext cx="11048799" cy="553998"/>
          </a:xfrm>
          <a:prstGeom prst="rect">
            <a:avLst/>
          </a:prstGeom>
          <a:ln w="12700">
            <a:miter lim="400000"/>
          </a:ln>
        </p:spPr>
        <p:txBody>
          <a:bodyPr wrap="square" lIns="0" tIns="0" rIns="0" bIns="0" rtlCol="0" anchor="b">
            <a:spAutoFit/>
          </a:bodyPr>
          <a:lstStyle/>
          <a:p>
            <a:pPr>
              <a:spcBef>
                <a:spcPts val="200"/>
              </a:spcBef>
            </a:pPr>
            <a:r>
              <a:rPr lang="en-US" sz="900" dirty="0">
                <a:solidFill>
                  <a:schemeClr val="bg1"/>
                </a:solidFill>
              </a:rPr>
              <a:t>Source: Investor.gov. Hypothetical illustration. Displays a) value of annual contributions of $10,000 starting at age 45; b) the value of an account receiving an initial investment of $10,000 at age 45, with monthly contributions of $833.33 for 20 years and a growth rate of 10%, compounding annually. Returns and ending balances are hypothetical and provided for illustrative purposes only, and are not intended to provide any assurance or promise of actual returns and outcomes. Returns will be affected by expenses, fees, and taxes in addition to any adjustments to the assumed contribution rates and market return. Higher rates of return involve a higher risk of loss. Actual results may be higher or lower than those shown. </a:t>
            </a:r>
          </a:p>
        </p:txBody>
      </p:sp>
    </p:spTree>
    <p:extLst>
      <p:ext uri="{BB962C8B-B14F-4D97-AF65-F5344CB8AC3E}">
        <p14:creationId xmlns:p14="http://schemas.microsoft.com/office/powerpoint/2010/main" val="3760283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CFF0E-381F-F69F-D818-56AECC46F8D1}"/>
              </a:ext>
            </a:extLst>
          </p:cNvPr>
          <p:cNvSpPr>
            <a:spLocks noGrp="1"/>
          </p:cNvSpPr>
          <p:nvPr>
            <p:ph type="title" idx="4294967295"/>
          </p:nvPr>
        </p:nvSpPr>
        <p:spPr>
          <a:xfrm>
            <a:off x="571498" y="298974"/>
            <a:ext cx="11048940" cy="705522"/>
          </a:xfrm>
        </p:spPr>
        <p:txBody>
          <a:bodyPr/>
          <a:lstStyle/>
          <a:p>
            <a:pPr rtl="0" eaLnBrk="1" latinLnBrk="0" hangingPunct="1"/>
            <a:r>
              <a:rPr lang="en-US" sz="3600" kern="1200" dirty="0">
                <a:solidFill>
                  <a:srgbClr val="FFFFFF"/>
                </a:solidFill>
                <a:effectLst/>
                <a:latin typeface="AvenirNext LT Com Regular" panose="020B0503020202020204" pitchFamily="34" charset="0"/>
                <a:ea typeface="+mn-ea"/>
                <a:cs typeface="+mn-cs"/>
              </a:rPr>
              <a:t>Save later ... or save now?</a:t>
            </a:r>
            <a:endParaRPr lang="en-US" dirty="0">
              <a:effectLst/>
            </a:endParaRPr>
          </a:p>
        </p:txBody>
      </p:sp>
      <p:pic>
        <p:nvPicPr>
          <p:cNvPr id="5" name="Picture 4" descr="Bar chart compares the two hypothetical scenarios discussed earlier. One individual started later in life and invested 10% of their $100,000 income from age 45 to 65. By age 65, contributions would total $209,920, and the account balance would reach $639,795. The second individual started early in life and made a one-time investment of $10,000 at age 18. By age 65, the account value would reach $881,975, surpassing the account value of the individual who contributed more but started later in life.">
            <a:extLst>
              <a:ext uri="{FF2B5EF4-FFF2-40B4-BE49-F238E27FC236}">
                <a16:creationId xmlns:a16="http://schemas.microsoft.com/office/drawing/2014/main" id="{85BFC6DC-30D0-D9DB-1243-9B33687AB471}"/>
              </a:ext>
              <a:ext uri="{C183D7F6-B498-43B3-948B-1728B52AA6E4}">
                <adec:decorative xmlns:adec="http://schemas.microsoft.com/office/drawing/2017/decorative" val="0"/>
              </a:ext>
            </a:extLst>
          </p:cNvPr>
          <p:cNvPicPr>
            <a:picLocks/>
          </p:cNvPicPr>
          <p:nvPr/>
        </p:nvPicPr>
        <p:blipFill>
          <a:blip r:embed="rId3">
            <a:extLst>
              <a:ext uri="{28A0092B-C50C-407E-A947-70E740481C1C}">
                <a14:useLocalDpi xmlns:a14="http://schemas.microsoft.com/office/drawing/2010/main" val="0"/>
              </a:ext>
            </a:extLst>
          </a:blip>
          <a:srcRect b="5359"/>
          <a:stretch>
            <a:fillRect/>
          </a:stretch>
        </p:blipFill>
        <p:spPr>
          <a:xfrm>
            <a:off x="474077" y="1117952"/>
            <a:ext cx="11155680" cy="4240432"/>
          </a:xfrm>
          <a:prstGeom prst="rect">
            <a:avLst/>
          </a:prstGeom>
        </p:spPr>
      </p:pic>
      <p:sp>
        <p:nvSpPr>
          <p:cNvPr id="35" name="Rectangle 34">
            <a:extLst>
              <a:ext uri="{FF2B5EF4-FFF2-40B4-BE49-F238E27FC236}">
                <a16:creationId xmlns:a16="http://schemas.microsoft.com/office/drawing/2014/main" id="{62485F37-164D-0B4D-8003-FBDECDF25D7D}"/>
              </a:ext>
            </a:extLst>
          </p:cNvPr>
          <p:cNvSpPr/>
          <p:nvPr/>
        </p:nvSpPr>
        <p:spPr>
          <a:xfrm>
            <a:off x="1719072" y="1964103"/>
            <a:ext cx="6234308" cy="337311"/>
          </a:xfrm>
          <a:prstGeom prst="rect">
            <a:avLst/>
          </a:prstGeom>
          <a:effectLst/>
        </p:spPr>
        <p:txBody>
          <a:bodyPr wrap="square" lIns="0" tIns="0" rIns="0" bIns="0" anchor="b" anchorCtr="0">
            <a:spAutoFit/>
          </a:bodyPr>
          <a:lstStyle/>
          <a:p>
            <a:pPr>
              <a:lnSpc>
                <a:spcPct val="95000"/>
              </a:lnSpc>
              <a:tabLst>
                <a:tab pos="476250" algn="l"/>
              </a:tabLst>
            </a:pPr>
            <a:r>
              <a:rPr lang="en-US" sz="2400" b="1" spc="-24">
                <a:solidFill>
                  <a:srgbClr val="75D9D7"/>
                </a:solidFill>
                <a:latin typeface="AvenirNext LT Com Regular" panose="020B0503020202020204" pitchFamily="34" charset="0"/>
                <a:sym typeface="Avenir Next LT Com Regular"/>
              </a:rPr>
              <a:t>10% of $100,000 income from 45 to 65</a:t>
            </a:r>
          </a:p>
        </p:txBody>
      </p:sp>
      <p:sp>
        <p:nvSpPr>
          <p:cNvPr id="36" name="Rectangle 35">
            <a:extLst>
              <a:ext uri="{FF2B5EF4-FFF2-40B4-BE49-F238E27FC236}">
                <a16:creationId xmlns:a16="http://schemas.microsoft.com/office/drawing/2014/main" id="{7B599D58-489F-1048-B50E-B4F7D5D6D10A}"/>
              </a:ext>
              <a:ext uri="{C183D7F6-B498-43B3-948B-1728B52AA6E4}">
                <adec:decorative xmlns:adec="http://schemas.microsoft.com/office/drawing/2017/decorative" val="0"/>
              </a:ext>
            </a:extLst>
          </p:cNvPr>
          <p:cNvSpPr/>
          <p:nvPr/>
        </p:nvSpPr>
        <p:spPr>
          <a:xfrm>
            <a:off x="1719072" y="2508049"/>
            <a:ext cx="7715189" cy="337311"/>
          </a:xfrm>
          <a:prstGeom prst="rect">
            <a:avLst/>
          </a:prstGeom>
          <a:effectLst/>
        </p:spPr>
        <p:txBody>
          <a:bodyPr wrap="square" lIns="0" tIns="0" rIns="0" bIns="0" anchor="b" anchorCtr="0">
            <a:spAutoFit/>
          </a:bodyPr>
          <a:lstStyle/>
          <a:p>
            <a:pPr>
              <a:lnSpc>
                <a:spcPct val="95000"/>
              </a:lnSpc>
              <a:tabLst>
                <a:tab pos="476250" algn="l"/>
              </a:tabLst>
            </a:pPr>
            <a:r>
              <a:rPr lang="en-US" sz="2400" b="1" spc="-24">
                <a:solidFill>
                  <a:srgbClr val="0DB9FF"/>
                </a:solidFill>
                <a:latin typeface="AvenirNext LT Com Regular" panose="020B0503020202020204" pitchFamily="34" charset="0"/>
                <a:sym typeface="Avenir Next LT Com Regular"/>
              </a:rPr>
              <a:t>One-time $10,000 investment at 18</a:t>
            </a:r>
          </a:p>
        </p:txBody>
      </p:sp>
      <p:sp>
        <p:nvSpPr>
          <p:cNvPr id="20" name="TextBox 19">
            <a:extLst>
              <a:ext uri="{FF2B5EF4-FFF2-40B4-BE49-F238E27FC236}">
                <a16:creationId xmlns:a16="http://schemas.microsoft.com/office/drawing/2014/main" id="{AD535EF1-3A3C-6C48-B703-F2C02DB6A5F7}"/>
              </a:ext>
            </a:extLst>
          </p:cNvPr>
          <p:cNvSpPr txBox="1"/>
          <p:nvPr/>
        </p:nvSpPr>
        <p:spPr>
          <a:xfrm>
            <a:off x="571501" y="5588720"/>
            <a:ext cx="11048938" cy="692497"/>
          </a:xfrm>
          <a:prstGeom prst="rect">
            <a:avLst/>
          </a:prstGeom>
          <a:ln w="12700">
            <a:miter lim="400000"/>
          </a:ln>
        </p:spPr>
        <p:txBody>
          <a:bodyPr wrap="square" lIns="0" tIns="0" rIns="0" bIns="0" rtlCol="0" anchor="b">
            <a:spAutoFit/>
          </a:bodyPr>
          <a:lstStyle/>
          <a:p>
            <a:r>
              <a:rPr lang="en-US" sz="900" dirty="0">
                <a:solidFill>
                  <a:schemeClr val="bg1"/>
                </a:solidFill>
              </a:rPr>
              <a:t>Source: Investor.gov. Hypothetical illustration. Displays a) value of annual contributions of $10,000 starting at age 45, or year 27; b) the value of an account receiving an initial investment of $10,000 at year 27, with monthly contributions of $833.33 for 20 years and a growth rate of 10%, compounding annually; c) the value of a single $10,000 contribution at age 18, or year 0; and d) the value of a single $10,000 contribution over 47 years growing at a rate of 10%, compounding annually. Returns and ending balances are hypothetical and provided for illustrative purposes only, and are not intended to provide any assurance or promise of actual returns and outcomes. Returns will be affected by expenses, fees, and taxes in addition to any adjustments to the assumed contribution rates and market return. Higher rates of return involve a higher risk of loss. Actual results may be higher or lower than those shown.</a:t>
            </a:r>
          </a:p>
        </p:txBody>
      </p:sp>
    </p:spTree>
    <p:extLst>
      <p:ext uri="{BB962C8B-B14F-4D97-AF65-F5344CB8AC3E}">
        <p14:creationId xmlns:p14="http://schemas.microsoft.com/office/powerpoint/2010/main" val="39634666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3850A8-6450-654E-AC97-D3128E689E4E}"/>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70"/>
            <a:ext cx="12192000" cy="6858170"/>
          </a:xfrm>
          <a:prstGeom prst="rect">
            <a:avLst/>
          </a:prstGeom>
        </p:spPr>
      </p:pic>
      <p:sp>
        <p:nvSpPr>
          <p:cNvPr id="4" name="Title 3">
            <a:extLst>
              <a:ext uri="{FF2B5EF4-FFF2-40B4-BE49-F238E27FC236}">
                <a16:creationId xmlns:a16="http://schemas.microsoft.com/office/drawing/2014/main" id="{09518356-13CF-4C79-8008-EBDB5BA2A74E}"/>
              </a:ext>
            </a:extLst>
          </p:cNvPr>
          <p:cNvSpPr>
            <a:spLocks noGrp="1"/>
          </p:cNvSpPr>
          <p:nvPr>
            <p:ph type="title" idx="4294967295"/>
          </p:nvPr>
        </p:nvSpPr>
        <p:spPr>
          <a:xfrm>
            <a:off x="4722124" y="298974"/>
            <a:ext cx="6898313" cy="705522"/>
          </a:xfrm>
        </p:spPr>
        <p:txBody>
          <a:bodyPr/>
          <a:lstStyle/>
          <a:p>
            <a:pPr rtl="0" eaLnBrk="1" latinLnBrk="0" hangingPunct="1"/>
            <a:r>
              <a:rPr lang="en-US" sz="3600" b="1" kern="1200" dirty="0">
                <a:solidFill>
                  <a:srgbClr val="00304F"/>
                </a:solidFill>
                <a:effectLst/>
                <a:latin typeface="AvenirNext LT Com Regular" panose="020B0503020202020204" pitchFamily="34" charset="0"/>
                <a:ea typeface="+mn-ea"/>
                <a:cs typeface="+mn-cs"/>
              </a:rPr>
              <a:t>You’ve got nothing but time …</a:t>
            </a:r>
            <a:endParaRPr lang="en-US" dirty="0">
              <a:effectLst/>
            </a:endParaRPr>
          </a:p>
        </p:txBody>
      </p:sp>
      <p:sp>
        <p:nvSpPr>
          <p:cNvPr id="2" name="© The Capital Group Companies, Inc.">
            <a:extLst>
              <a:ext uri="{FF2B5EF4-FFF2-40B4-BE49-F238E27FC236}">
                <a16:creationId xmlns:a16="http://schemas.microsoft.com/office/drawing/2014/main" id="{62FE8A2A-F1D8-6E2B-DAA2-04A4C41D9E38}"/>
              </a:ext>
              <a:ext uri="{C183D7F6-B498-43B3-948B-1728B52AA6E4}">
                <adec:decorative xmlns:adec="http://schemas.microsoft.com/office/drawing/2017/decorative" val="1"/>
              </a:ext>
            </a:extLst>
          </p:cNvPr>
          <p:cNvSpPr txBox="1"/>
          <p:nvPr/>
        </p:nvSpPr>
        <p:spPr>
          <a:xfrm>
            <a:off x="557950" y="6447392"/>
            <a:ext cx="2240998" cy="14228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900" b="0" i="0" dirty="0">
                <a:solidFill>
                  <a:schemeClr val="bg1"/>
                </a:solidFill>
                <a:latin typeface="AvenirNext LT Com Regular" panose="020B0503020202020204" pitchFamily="34" charset="0"/>
              </a:rPr>
              <a:t>© 2025 Capital Group. All rights reserved. </a:t>
            </a:r>
            <a:endParaRPr sz="900" b="0" i="0" dirty="0">
              <a:solidFill>
                <a:schemeClr val="bg1"/>
              </a:solidFill>
              <a:latin typeface="AvenirNext LT Com Regular" panose="020B0503020202020204" pitchFamily="34" charset="0"/>
            </a:endParaRPr>
          </a:p>
        </p:txBody>
      </p:sp>
      <p:sp>
        <p:nvSpPr>
          <p:cNvPr id="11" name="TextBox 10">
            <a:extLst>
              <a:ext uri="{FF2B5EF4-FFF2-40B4-BE49-F238E27FC236}">
                <a16:creationId xmlns:a16="http://schemas.microsoft.com/office/drawing/2014/main" id="{720FB40F-E8E1-4245-8C54-14D1F5275746}"/>
              </a:ext>
              <a:ext uri="{C183D7F6-B498-43B3-948B-1728B52AA6E4}">
                <adec:decorative xmlns:adec="http://schemas.microsoft.com/office/drawing/2017/decorative" val="1"/>
              </a:ext>
            </a:extLst>
          </p:cNvPr>
          <p:cNvSpPr txBox="1"/>
          <p:nvPr/>
        </p:nvSpPr>
        <p:spPr>
          <a:xfrm>
            <a:off x="11470522" y="6451176"/>
            <a:ext cx="137858" cy="138499"/>
          </a:xfrm>
          <a:prstGeom prst="rect">
            <a:avLst/>
          </a:prstGeom>
          <a:ln w="12700">
            <a:miter lim="400000"/>
          </a:ln>
        </p:spPr>
        <p:txBody>
          <a:bodyPr wrap="none" lIns="0" tIns="0" rIns="0" bIns="0" rtlCol="0">
            <a:spAutoFit/>
          </a:bodyPr>
          <a:lstStyle/>
          <a:p>
            <a:fld id="{FEC877D1-F7DD-A544-B221-6E42B616AE33}" type="slidenum">
              <a:rPr lang="en-US" sz="900" b="0" i="0" kern="1200" smtClean="0">
                <a:solidFill>
                  <a:schemeClr val="bg1"/>
                </a:solidFill>
                <a:latin typeface="AvenirNext LT Com Regular" panose="020B0503020202020204" pitchFamily="34" charset="0"/>
                <a:ea typeface="+mn-ea"/>
                <a:cs typeface="+mn-cs"/>
              </a:rPr>
              <a:t>13</a:t>
            </a:fld>
            <a:endParaRPr lang="en-US" sz="900" b="0" i="0" kern="1200">
              <a:solidFill>
                <a:schemeClr val="bg1"/>
              </a:solidFill>
              <a:latin typeface="AvenirNext LT Com Regular" panose="020B0503020202020204" pitchFamily="34" charset="0"/>
              <a:ea typeface="+mn-ea"/>
              <a:cs typeface="+mn-cs"/>
            </a:endParaRPr>
          </a:p>
        </p:txBody>
      </p:sp>
    </p:spTree>
    <p:extLst>
      <p:ext uri="{BB962C8B-B14F-4D97-AF65-F5344CB8AC3E}">
        <p14:creationId xmlns:p14="http://schemas.microsoft.com/office/powerpoint/2010/main" val="1733917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4A9790-9F3D-864E-9C79-FA7E988F6EDB}"/>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75" y="-2"/>
            <a:ext cx="12192875" cy="6858002"/>
          </a:xfrm>
          <a:prstGeom prst="rect">
            <a:avLst/>
          </a:prstGeom>
        </p:spPr>
      </p:pic>
      <p:pic>
        <p:nvPicPr>
          <p:cNvPr id="5" name="Picture 4">
            <a:extLst>
              <a:ext uri="{FF2B5EF4-FFF2-40B4-BE49-F238E27FC236}">
                <a16:creationId xmlns:a16="http://schemas.microsoft.com/office/drawing/2014/main" id="{5FDC2B26-E64C-6602-038B-6D45C1333A9D}"/>
              </a:ext>
              <a:ext uri="{C183D7F6-B498-43B3-948B-1728B52AA6E4}">
                <adec:decorative xmlns:adec="http://schemas.microsoft.com/office/drawing/2017/decorative" val="1"/>
              </a:ext>
            </a:extLst>
          </p:cNvPr>
          <p:cNvPicPr>
            <a:picLocks/>
          </p:cNvPicPr>
          <p:nvPr/>
        </p:nvPicPr>
        <p:blipFill rotWithShape="1">
          <a:blip r:embed="rId4" cstate="email">
            <a:alphaModFix amt="0"/>
            <a:extLst>
              <a:ext uri="{28A0092B-C50C-407E-A947-70E740481C1C}">
                <a14:useLocalDpi xmlns:a14="http://schemas.microsoft.com/office/drawing/2010/main"/>
              </a:ext>
            </a:extLst>
          </a:blip>
          <a:srcRect/>
          <a:stretch/>
        </p:blipFill>
        <p:spPr>
          <a:xfrm>
            <a:off x="0" y="2530259"/>
            <a:ext cx="4626592" cy="900388"/>
          </a:xfrm>
          <a:prstGeom prst="rect">
            <a:avLst/>
          </a:prstGeom>
          <a:solidFill>
            <a:srgbClr val="FFFFFF">
              <a:alpha val="80000"/>
            </a:srgbClr>
          </a:solidFill>
        </p:spPr>
      </p:pic>
      <p:pic>
        <p:nvPicPr>
          <p:cNvPr id="13" name="Picture 12">
            <a:extLst>
              <a:ext uri="{FF2B5EF4-FFF2-40B4-BE49-F238E27FC236}">
                <a16:creationId xmlns:a16="http://schemas.microsoft.com/office/drawing/2014/main" id="{EE335A87-4D6C-7004-2929-C695D945B3E7}"/>
              </a:ext>
              <a:ext uri="{C183D7F6-B498-43B3-948B-1728B52AA6E4}">
                <adec:decorative xmlns:adec="http://schemas.microsoft.com/office/drawing/2017/decorative" val="1"/>
              </a:ext>
            </a:extLst>
          </p:cNvPr>
          <p:cNvPicPr>
            <a:picLocks/>
          </p:cNvPicPr>
          <p:nvPr/>
        </p:nvPicPr>
        <p:blipFill rotWithShape="1">
          <a:blip r:embed="rId4" cstate="email">
            <a:alphaModFix amt="0"/>
            <a:extLst>
              <a:ext uri="{28A0092B-C50C-407E-A947-70E740481C1C}">
                <a14:useLocalDpi xmlns:a14="http://schemas.microsoft.com/office/drawing/2010/main"/>
              </a:ext>
            </a:extLst>
          </a:blip>
          <a:srcRect/>
          <a:stretch/>
        </p:blipFill>
        <p:spPr>
          <a:xfrm>
            <a:off x="7560860" y="2530259"/>
            <a:ext cx="4626593" cy="900388"/>
          </a:xfrm>
          <a:prstGeom prst="rect">
            <a:avLst/>
          </a:prstGeom>
          <a:solidFill>
            <a:srgbClr val="FFFFFF">
              <a:alpha val="80000"/>
            </a:srgbClr>
          </a:solidFill>
        </p:spPr>
      </p:pic>
      <p:sp>
        <p:nvSpPr>
          <p:cNvPr id="12" name="Title 11">
            <a:extLst>
              <a:ext uri="{FF2B5EF4-FFF2-40B4-BE49-F238E27FC236}">
                <a16:creationId xmlns:a16="http://schemas.microsoft.com/office/drawing/2014/main" id="{EBD4DDAA-9938-4C42-8B9B-5D2D2949D3E5}"/>
              </a:ext>
            </a:extLst>
          </p:cNvPr>
          <p:cNvSpPr>
            <a:spLocks noGrp="1"/>
          </p:cNvSpPr>
          <p:nvPr>
            <p:ph type="title" idx="4294967295"/>
          </p:nvPr>
        </p:nvSpPr>
        <p:spPr>
          <a:xfrm>
            <a:off x="571498" y="2530259"/>
            <a:ext cx="11048940" cy="705522"/>
          </a:xfrm>
        </p:spPr>
        <p:txBody>
          <a:bodyPr/>
          <a:lstStyle/>
          <a:p>
            <a:pPr rtl="0" eaLnBrk="1" latinLnBrk="0" hangingPunct="1"/>
            <a:r>
              <a:rPr lang="en-US" sz="3600" b="1" kern="1200" dirty="0">
                <a:solidFill>
                  <a:srgbClr val="00304F"/>
                </a:solidFill>
                <a:effectLst/>
                <a:latin typeface="AvenirNext LT Com Regular" panose="020B0503020202020204" pitchFamily="34" charset="0"/>
                <a:ea typeface="+mn-ea"/>
                <a:cs typeface="+mn-cs"/>
              </a:rPr>
              <a:t>Time is money …                                 or money is time?</a:t>
            </a:r>
            <a:endParaRPr lang="en-US" dirty="0">
              <a:effectLst/>
            </a:endParaRPr>
          </a:p>
        </p:txBody>
      </p:sp>
      <p:sp>
        <p:nvSpPr>
          <p:cNvPr id="3" name="© The Capital Group Companies, Inc.">
            <a:extLst>
              <a:ext uri="{FF2B5EF4-FFF2-40B4-BE49-F238E27FC236}">
                <a16:creationId xmlns:a16="http://schemas.microsoft.com/office/drawing/2014/main" id="{5B13C0ED-925B-1474-0D26-A5E2703B2F71}"/>
              </a:ext>
              <a:ext uri="{C183D7F6-B498-43B3-948B-1728B52AA6E4}">
                <adec:decorative xmlns:adec="http://schemas.microsoft.com/office/drawing/2017/decorative" val="1"/>
              </a:ext>
            </a:extLst>
          </p:cNvPr>
          <p:cNvSpPr txBox="1"/>
          <p:nvPr/>
        </p:nvSpPr>
        <p:spPr>
          <a:xfrm>
            <a:off x="557950" y="6447392"/>
            <a:ext cx="2240998" cy="14228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900" b="0" i="0">
                <a:solidFill>
                  <a:schemeClr val="bg1"/>
                </a:solidFill>
                <a:latin typeface="AvenirNext LT Com Regular" panose="020B0503020202020204" pitchFamily="34" charset="0"/>
              </a:rPr>
              <a:t>© 2025 Capital Group. All rights reserved. </a:t>
            </a:r>
            <a:endParaRPr sz="900" b="0" i="0">
              <a:solidFill>
                <a:schemeClr val="bg1"/>
              </a:solidFill>
              <a:latin typeface="AvenirNext LT Com Regular" panose="020B0503020202020204" pitchFamily="34" charset="0"/>
            </a:endParaRPr>
          </a:p>
        </p:txBody>
      </p:sp>
      <p:sp>
        <p:nvSpPr>
          <p:cNvPr id="9" name="TextBox 8">
            <a:extLst>
              <a:ext uri="{FF2B5EF4-FFF2-40B4-BE49-F238E27FC236}">
                <a16:creationId xmlns:a16="http://schemas.microsoft.com/office/drawing/2014/main" id="{DA401203-3A7C-CF4D-A326-C1DB6BECE444}"/>
              </a:ext>
              <a:ext uri="{C183D7F6-B498-43B3-948B-1728B52AA6E4}">
                <adec:decorative xmlns:adec="http://schemas.microsoft.com/office/drawing/2017/decorative" val="1"/>
              </a:ext>
            </a:extLst>
          </p:cNvPr>
          <p:cNvSpPr txBox="1"/>
          <p:nvPr/>
        </p:nvSpPr>
        <p:spPr>
          <a:xfrm>
            <a:off x="11470522" y="6451176"/>
            <a:ext cx="137858" cy="138499"/>
          </a:xfrm>
          <a:prstGeom prst="rect">
            <a:avLst/>
          </a:prstGeom>
          <a:ln w="12700">
            <a:miter lim="400000"/>
          </a:ln>
        </p:spPr>
        <p:txBody>
          <a:bodyPr wrap="none" lIns="0" tIns="0" rIns="0" bIns="0" rtlCol="0">
            <a:spAutoFit/>
          </a:bodyPr>
          <a:lstStyle/>
          <a:p>
            <a:fld id="{FEC877D1-F7DD-A544-B221-6E42B616AE33}" type="slidenum">
              <a:rPr lang="en-US" sz="900" b="0" i="0" kern="1200" smtClean="0">
                <a:solidFill>
                  <a:schemeClr val="bg1"/>
                </a:solidFill>
                <a:latin typeface="AvenirNext LT Com Regular" panose="020B0503020202020204" pitchFamily="34" charset="0"/>
                <a:ea typeface="+mn-ea"/>
                <a:cs typeface="+mn-cs"/>
              </a:rPr>
              <a:t>14</a:t>
            </a:fld>
            <a:endParaRPr lang="en-US" sz="900" b="0" i="0" kern="1200">
              <a:solidFill>
                <a:schemeClr val="bg1"/>
              </a:solidFill>
              <a:latin typeface="AvenirNext LT Com Regular" panose="020B0503020202020204" pitchFamily="34" charset="0"/>
              <a:ea typeface="+mn-ea"/>
              <a:cs typeface="+mn-cs"/>
            </a:endParaRPr>
          </a:p>
        </p:txBody>
      </p:sp>
      <p:sp>
        <p:nvSpPr>
          <p:cNvPr id="2" name="TextBox 1">
            <a:extLst>
              <a:ext uri="{FF2B5EF4-FFF2-40B4-BE49-F238E27FC236}">
                <a16:creationId xmlns:a16="http://schemas.microsoft.com/office/drawing/2014/main" id="{FE6CB632-878D-D72E-278E-38F26E306998}"/>
              </a:ext>
              <a:ext uri="{C183D7F6-B498-43B3-948B-1728B52AA6E4}">
                <adec:decorative xmlns:adec="http://schemas.microsoft.com/office/drawing/2017/decorative" val="1"/>
              </a:ext>
            </a:extLst>
          </p:cNvPr>
          <p:cNvSpPr txBox="1"/>
          <p:nvPr/>
        </p:nvSpPr>
        <p:spPr>
          <a:xfrm>
            <a:off x="12534048" y="211455"/>
            <a:ext cx="1518250" cy="215444"/>
          </a:xfrm>
          <a:prstGeom prst="rect">
            <a:avLst/>
          </a:prstGeom>
          <a:solidFill>
            <a:srgbClr val="FF0000"/>
          </a:solidFill>
          <a:ln w="12700">
            <a:miter lim="400000"/>
          </a:ln>
        </p:spPr>
        <p:txBody>
          <a:bodyPr wrap="square" lIns="0" tIns="0" rIns="0" bIns="0" rtlCol="0" anchor="ctr">
            <a:spAutoFit/>
          </a:bodyPr>
          <a:lstStyle/>
          <a:p>
            <a:pPr algn="ctr"/>
            <a:r>
              <a:rPr lang="en-US" sz="1400" b="1" dirty="0">
                <a:solidFill>
                  <a:schemeClr val="bg1"/>
                </a:solidFill>
                <a:latin typeface="+mn-lt"/>
              </a:rPr>
              <a:t>Not on </a:t>
            </a:r>
            <a:r>
              <a:rPr lang="en-US" sz="1400" b="1" dirty="0" err="1">
                <a:solidFill>
                  <a:schemeClr val="bg1"/>
                </a:solidFill>
                <a:latin typeface="+mn-lt"/>
              </a:rPr>
              <a:t>eDAM</a:t>
            </a:r>
            <a:endParaRPr lang="en-US" sz="1400" b="1" dirty="0">
              <a:solidFill>
                <a:schemeClr val="bg1"/>
              </a:solidFill>
              <a:latin typeface="+mn-lt"/>
            </a:endParaRPr>
          </a:p>
        </p:txBody>
      </p:sp>
    </p:spTree>
    <p:extLst>
      <p:ext uri="{BB962C8B-B14F-4D97-AF65-F5344CB8AC3E}">
        <p14:creationId xmlns:p14="http://schemas.microsoft.com/office/powerpoint/2010/main" val="1610482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7396BA3-84E3-4E49-92B8-36E7BA845409}"/>
              </a:ext>
              <a:ext uri="{C183D7F6-B498-43B3-948B-1728B52AA6E4}">
                <adec:decorative xmlns:adec="http://schemas.microsoft.com/office/drawing/2017/decorative" val="1"/>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11000" contrast="-21000"/>
                    </a14:imgEffect>
                  </a14:imgLayer>
                </a14:imgProps>
              </a:ext>
              <a:ext uri="{28A0092B-C50C-407E-A947-70E740481C1C}">
                <a14:useLocalDpi xmlns:a14="http://schemas.microsoft.com/office/drawing/2010/main"/>
              </a:ext>
            </a:extLst>
          </a:blip>
          <a:srcRect/>
          <a:stretch/>
        </p:blipFill>
        <p:spPr>
          <a:xfrm flipH="1">
            <a:off x="192" y="0"/>
            <a:ext cx="12191808" cy="6858001"/>
          </a:xfrm>
          <a:prstGeom prst="rect">
            <a:avLst/>
          </a:prstGeom>
        </p:spPr>
      </p:pic>
      <p:pic>
        <p:nvPicPr>
          <p:cNvPr id="3" name="Picture 2">
            <a:extLst>
              <a:ext uri="{FF2B5EF4-FFF2-40B4-BE49-F238E27FC236}">
                <a16:creationId xmlns:a16="http://schemas.microsoft.com/office/drawing/2014/main" id="{14EAE82B-67EB-6459-6D8D-39A1AD6B19FA}"/>
              </a:ext>
              <a:ext uri="{C183D7F6-B498-43B3-948B-1728B52AA6E4}">
                <adec:decorative xmlns:adec="http://schemas.microsoft.com/office/drawing/2017/decorative" val="1"/>
              </a:ext>
            </a:extLst>
          </p:cNvPr>
          <p:cNvPicPr>
            <a:picLocks/>
          </p:cNvPicPr>
          <p:nvPr/>
        </p:nvPicPr>
        <p:blipFill rotWithShape="1">
          <a:blip r:embed="rId5" cstate="email">
            <a:alphaModFix amt="0"/>
            <a:extLst>
              <a:ext uri="{28A0092B-C50C-407E-A947-70E740481C1C}">
                <a14:useLocalDpi xmlns:a14="http://schemas.microsoft.com/office/drawing/2010/main"/>
              </a:ext>
            </a:extLst>
          </a:blip>
          <a:srcRect/>
          <a:stretch/>
        </p:blipFill>
        <p:spPr>
          <a:xfrm rot="5400000">
            <a:off x="4686726" y="-4686726"/>
            <a:ext cx="2818356" cy="12191808"/>
          </a:xfrm>
          <a:prstGeom prst="rect">
            <a:avLst/>
          </a:prstGeom>
          <a:gradFill>
            <a:gsLst>
              <a:gs pos="0">
                <a:schemeClr val="bg1">
                  <a:alpha val="0"/>
                </a:schemeClr>
              </a:gs>
              <a:gs pos="53000">
                <a:schemeClr val="bg1">
                  <a:alpha val="85261"/>
                </a:schemeClr>
              </a:gs>
            </a:gsLst>
            <a:lin ang="10800000" scaled="0"/>
          </a:gradFill>
        </p:spPr>
      </p:pic>
      <p:sp>
        <p:nvSpPr>
          <p:cNvPr id="2" name="Title 1">
            <a:extLst>
              <a:ext uri="{FF2B5EF4-FFF2-40B4-BE49-F238E27FC236}">
                <a16:creationId xmlns:a16="http://schemas.microsoft.com/office/drawing/2014/main" id="{923243BF-6E08-42AC-B727-AA78104CF2D5}"/>
              </a:ext>
            </a:extLst>
          </p:cNvPr>
          <p:cNvSpPr>
            <a:spLocks noGrp="1"/>
          </p:cNvSpPr>
          <p:nvPr>
            <p:ph type="title" idx="4294967295"/>
          </p:nvPr>
        </p:nvSpPr>
        <p:spPr>
          <a:xfrm>
            <a:off x="586154" y="501684"/>
            <a:ext cx="10011508" cy="1289538"/>
          </a:xfrm>
          <a:noFill/>
        </p:spPr>
        <p:txBody>
          <a:bodyPr anchor="t"/>
          <a:lstStyle/>
          <a:p>
            <a:pPr>
              <a:lnSpc>
                <a:spcPct val="100000"/>
              </a:lnSpc>
            </a:pPr>
            <a:r>
              <a:rPr lang="en-US" sz="3600" spc="50" dirty="0">
                <a:solidFill>
                  <a:srgbClr val="0A3266"/>
                </a:solidFill>
              </a:rPr>
              <a:t>Financial independence means the freedom to do what you want with your life</a:t>
            </a:r>
            <a:r>
              <a:rPr lang="en-US" sz="3600" dirty="0">
                <a:solidFill>
                  <a:srgbClr val="0A3266"/>
                </a:solidFill>
              </a:rPr>
              <a:t>	</a:t>
            </a:r>
          </a:p>
        </p:txBody>
      </p:sp>
      <p:sp>
        <p:nvSpPr>
          <p:cNvPr id="4" name="© The Capital Group Companies, Inc.">
            <a:extLst>
              <a:ext uri="{FF2B5EF4-FFF2-40B4-BE49-F238E27FC236}">
                <a16:creationId xmlns:a16="http://schemas.microsoft.com/office/drawing/2014/main" id="{06C86746-9168-88B3-7945-6F11B1B08A30}"/>
              </a:ext>
              <a:ext uri="{C183D7F6-B498-43B3-948B-1728B52AA6E4}">
                <adec:decorative xmlns:adec="http://schemas.microsoft.com/office/drawing/2017/decorative" val="1"/>
              </a:ext>
            </a:extLst>
          </p:cNvPr>
          <p:cNvSpPr txBox="1"/>
          <p:nvPr/>
        </p:nvSpPr>
        <p:spPr>
          <a:xfrm>
            <a:off x="557950" y="6447392"/>
            <a:ext cx="2240998" cy="14228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900" b="0" i="0">
                <a:solidFill>
                  <a:schemeClr val="bg1"/>
                </a:solidFill>
                <a:latin typeface="AvenirNext LT Com Regular" panose="020B0503020202020204" pitchFamily="34" charset="0"/>
              </a:rPr>
              <a:t>© 2025 Capital Group. All rights reserved. </a:t>
            </a:r>
            <a:endParaRPr sz="900" b="0" i="0">
              <a:solidFill>
                <a:schemeClr val="bg1"/>
              </a:solidFill>
              <a:latin typeface="AvenirNext LT Com Regular" panose="020B0503020202020204" pitchFamily="34" charset="0"/>
            </a:endParaRPr>
          </a:p>
        </p:txBody>
      </p:sp>
      <p:sp>
        <p:nvSpPr>
          <p:cNvPr id="9" name="TextBox 8">
            <a:extLst>
              <a:ext uri="{FF2B5EF4-FFF2-40B4-BE49-F238E27FC236}">
                <a16:creationId xmlns:a16="http://schemas.microsoft.com/office/drawing/2014/main" id="{C1203B55-DA2B-564A-9EE7-6FF7882D7F4E}"/>
              </a:ext>
              <a:ext uri="{C183D7F6-B498-43B3-948B-1728B52AA6E4}">
                <adec:decorative xmlns:adec="http://schemas.microsoft.com/office/drawing/2017/decorative" val="1"/>
              </a:ext>
            </a:extLst>
          </p:cNvPr>
          <p:cNvSpPr txBox="1"/>
          <p:nvPr/>
        </p:nvSpPr>
        <p:spPr>
          <a:xfrm>
            <a:off x="11470522" y="6451176"/>
            <a:ext cx="137858" cy="138499"/>
          </a:xfrm>
          <a:prstGeom prst="rect">
            <a:avLst/>
          </a:prstGeom>
          <a:ln w="12700">
            <a:miter lim="400000"/>
          </a:ln>
        </p:spPr>
        <p:txBody>
          <a:bodyPr wrap="none" lIns="0" tIns="0" rIns="0" bIns="0" rtlCol="0">
            <a:spAutoFit/>
          </a:bodyPr>
          <a:lstStyle/>
          <a:p>
            <a:fld id="{FEC877D1-F7DD-A544-B221-6E42B616AE33}" type="slidenum">
              <a:rPr lang="en-US" sz="900" b="0" i="0" kern="1200" smtClean="0">
                <a:solidFill>
                  <a:schemeClr val="bg1"/>
                </a:solidFill>
                <a:latin typeface="AvenirNext LT Com Regular" panose="020B0503020202020204" pitchFamily="34" charset="0"/>
                <a:ea typeface="+mn-ea"/>
                <a:cs typeface="+mn-cs"/>
              </a:rPr>
              <a:t>15</a:t>
            </a:fld>
            <a:endParaRPr lang="en-US" sz="900" b="0" i="0" kern="1200">
              <a:solidFill>
                <a:schemeClr val="bg1"/>
              </a:solidFill>
              <a:latin typeface="AvenirNext LT Com Regular" panose="020B0503020202020204" pitchFamily="34" charset="0"/>
              <a:ea typeface="+mn-ea"/>
              <a:cs typeface="+mn-cs"/>
            </a:endParaRPr>
          </a:p>
        </p:txBody>
      </p:sp>
    </p:spTree>
    <p:extLst>
      <p:ext uri="{BB962C8B-B14F-4D97-AF65-F5344CB8AC3E}">
        <p14:creationId xmlns:p14="http://schemas.microsoft.com/office/powerpoint/2010/main" val="1094243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2D8ECF-6394-9B46-827A-74102893C36B}"/>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4" name="Rectangle 3">
            <a:extLst>
              <a:ext uri="{FF2B5EF4-FFF2-40B4-BE49-F238E27FC236}">
                <a16:creationId xmlns:a16="http://schemas.microsoft.com/office/drawing/2014/main" id="{0F931B58-E75A-2903-BD08-D80039C1C5A8}"/>
              </a:ext>
              <a:ext uri="{C183D7F6-B498-43B3-948B-1728B52AA6E4}">
                <adec:decorative xmlns:adec="http://schemas.microsoft.com/office/drawing/2017/decorative" val="1"/>
              </a:ext>
            </a:extLst>
          </p:cNvPr>
          <p:cNvSpPr/>
          <p:nvPr/>
        </p:nvSpPr>
        <p:spPr>
          <a:xfrm rot="16200000">
            <a:off x="1798095" y="-1798095"/>
            <a:ext cx="6858000" cy="10454186"/>
          </a:xfrm>
          <a:prstGeom prst="rect">
            <a:avLst/>
          </a:prstGeom>
          <a:gradFill>
            <a:gsLst>
              <a:gs pos="0">
                <a:schemeClr val="tx1">
                  <a:alpha val="75000"/>
                </a:schemeClr>
              </a:gs>
              <a:gs pos="100000">
                <a:schemeClr val="tx1">
                  <a:alpha val="0"/>
                </a:schemeClr>
              </a:gs>
            </a:gsLst>
            <a:lin ang="54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FFFFFF">
                    <a:alpha val="0"/>
                  </a:srgbClr>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rPr>
              <a:t>j</a:t>
            </a:r>
          </a:p>
        </p:txBody>
      </p:sp>
      <p:sp>
        <p:nvSpPr>
          <p:cNvPr id="7" name="Rectangle 6">
            <a:extLst>
              <a:ext uri="{FF2B5EF4-FFF2-40B4-BE49-F238E27FC236}">
                <a16:creationId xmlns:a16="http://schemas.microsoft.com/office/drawing/2014/main" id="{6D68224A-FCD9-9A41-8B4C-D8E915C2439B}"/>
              </a:ext>
              <a:ext uri="{C183D7F6-B498-43B3-948B-1728B52AA6E4}">
                <adec:decorative xmlns:adec="http://schemas.microsoft.com/office/drawing/2017/decorative" val="1"/>
              </a:ext>
            </a:extLst>
          </p:cNvPr>
          <p:cNvSpPr/>
          <p:nvPr/>
        </p:nvSpPr>
        <p:spPr>
          <a:xfrm>
            <a:off x="0" y="0"/>
            <a:ext cx="12191999" cy="2077767"/>
          </a:xfrm>
          <a:prstGeom prst="rect">
            <a:avLst/>
          </a:prstGeom>
          <a:gradFill>
            <a:gsLst>
              <a:gs pos="0">
                <a:schemeClr val="tx1">
                  <a:alpha val="67000"/>
                </a:schemeClr>
              </a:gs>
              <a:gs pos="100000">
                <a:schemeClr val="tx1">
                  <a:alpha val="0"/>
                </a:schemeClr>
              </a:gs>
            </a:gsLst>
            <a:lin ang="54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t">
            <a:no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chemeClr val="tx1">
                    <a:alpha val="0"/>
                  </a:schemeClr>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rPr>
              <a:t>p</a:t>
            </a:r>
          </a:p>
        </p:txBody>
      </p:sp>
      <p:sp>
        <p:nvSpPr>
          <p:cNvPr id="5" name="Title 4">
            <a:extLst>
              <a:ext uri="{FF2B5EF4-FFF2-40B4-BE49-F238E27FC236}">
                <a16:creationId xmlns:a16="http://schemas.microsoft.com/office/drawing/2014/main" id="{4386559B-09E1-2541-960A-426025B8EF61}"/>
              </a:ext>
            </a:extLst>
          </p:cNvPr>
          <p:cNvSpPr>
            <a:spLocks noGrp="1"/>
          </p:cNvSpPr>
          <p:nvPr>
            <p:ph type="title" idx="4294967295"/>
          </p:nvPr>
        </p:nvSpPr>
        <p:spPr>
          <a:xfrm>
            <a:off x="571498" y="298974"/>
            <a:ext cx="11048940" cy="705522"/>
          </a:xfrm>
        </p:spPr>
        <p:txBody>
          <a:bodyPr/>
          <a:lstStyle/>
          <a:p>
            <a:pPr rtl="0" eaLnBrk="1" latinLnBrk="0" hangingPunct="1"/>
            <a:r>
              <a:rPr lang="en-US" sz="3600" b="1" kern="1200" dirty="0">
                <a:solidFill>
                  <a:srgbClr val="FFFFFF"/>
                </a:solidFill>
                <a:effectLst/>
                <a:latin typeface="AvenirNext LT Com Regular" panose="020B0503020202020204" pitchFamily="34" charset="0"/>
                <a:ea typeface="+mn-ea"/>
                <a:cs typeface="+mn-cs"/>
              </a:rPr>
              <a:t>Putting your money to work</a:t>
            </a:r>
            <a:endParaRPr lang="en-US" dirty="0">
              <a:effectLst/>
            </a:endParaRPr>
          </a:p>
        </p:txBody>
      </p:sp>
      <p:sp>
        <p:nvSpPr>
          <p:cNvPr id="11" name="Content Placeholder 2">
            <a:extLst>
              <a:ext uri="{FF2B5EF4-FFF2-40B4-BE49-F238E27FC236}">
                <a16:creationId xmlns:a16="http://schemas.microsoft.com/office/drawing/2014/main" id="{200E2CAC-72DF-0748-A472-649AAC3A003B}"/>
              </a:ext>
            </a:extLst>
          </p:cNvPr>
          <p:cNvSpPr txBox="1">
            <a:spLocks/>
          </p:cNvSpPr>
          <p:nvPr/>
        </p:nvSpPr>
        <p:spPr>
          <a:xfrm>
            <a:off x="577075" y="2155752"/>
            <a:ext cx="3060000" cy="46166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sz="20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8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marL="0" lvl="1">
              <a:lnSpc>
                <a:spcPts val="2800"/>
              </a:lnSpc>
            </a:pPr>
            <a:r>
              <a:rPr lang="en-US" sz="2400" b="1" kern="0">
                <a:solidFill>
                  <a:schemeClr val="bg1"/>
                </a:solidFill>
              </a:rPr>
              <a:t>Invest well</a:t>
            </a:r>
            <a:endParaRPr lang="en-US" sz="2400" kern="0">
              <a:solidFill>
                <a:schemeClr val="bg1"/>
              </a:solidFill>
            </a:endParaRPr>
          </a:p>
        </p:txBody>
      </p:sp>
      <p:cxnSp>
        <p:nvCxnSpPr>
          <p:cNvPr id="12" name="Straight Connector 11">
            <a:extLst>
              <a:ext uri="{FF2B5EF4-FFF2-40B4-BE49-F238E27FC236}">
                <a16:creationId xmlns:a16="http://schemas.microsoft.com/office/drawing/2014/main" id="{FB4E318D-05D5-EB48-B1B4-53F212FBAC0E}"/>
              </a:ext>
              <a:ext uri="{C183D7F6-B498-43B3-948B-1728B52AA6E4}">
                <adec:decorative xmlns:adec="http://schemas.microsoft.com/office/drawing/2017/decorative" val="1"/>
              </a:ext>
            </a:extLst>
          </p:cNvPr>
          <p:cNvCxnSpPr>
            <a:cxnSpLocks/>
          </p:cNvCxnSpPr>
          <p:nvPr/>
        </p:nvCxnSpPr>
        <p:spPr>
          <a:xfrm>
            <a:off x="562085" y="3042762"/>
            <a:ext cx="2892315" cy="0"/>
          </a:xfrm>
          <a:prstGeom prst="line">
            <a:avLst/>
          </a:prstGeom>
          <a:ln w="6350">
            <a:solidFill>
              <a:srgbClr val="005E9E"/>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E9994CAF-074B-9740-BC28-78E395627A67}"/>
              </a:ext>
            </a:extLst>
          </p:cNvPr>
          <p:cNvSpPr txBox="1">
            <a:spLocks/>
          </p:cNvSpPr>
          <p:nvPr/>
        </p:nvSpPr>
        <p:spPr>
          <a:xfrm>
            <a:off x="577075" y="3635918"/>
            <a:ext cx="3060000" cy="46166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sz="20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8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marL="0" lvl="1">
              <a:lnSpc>
                <a:spcPts val="2800"/>
              </a:lnSpc>
            </a:pPr>
            <a:r>
              <a:rPr lang="en-US" sz="2400" b="1" kern="0">
                <a:solidFill>
                  <a:schemeClr val="bg1"/>
                </a:solidFill>
              </a:rPr>
              <a:t>Know your horizon</a:t>
            </a:r>
            <a:endParaRPr lang="en-US" sz="2400" kern="0">
              <a:solidFill>
                <a:schemeClr val="bg1"/>
              </a:solidFill>
            </a:endParaRPr>
          </a:p>
        </p:txBody>
      </p:sp>
      <p:cxnSp>
        <p:nvCxnSpPr>
          <p:cNvPr id="13" name="Straight Connector 12">
            <a:extLst>
              <a:ext uri="{FF2B5EF4-FFF2-40B4-BE49-F238E27FC236}">
                <a16:creationId xmlns:a16="http://schemas.microsoft.com/office/drawing/2014/main" id="{20332C0C-3603-0E4C-B7B4-212286004213}"/>
              </a:ext>
              <a:ext uri="{C183D7F6-B498-43B3-948B-1728B52AA6E4}">
                <adec:decorative xmlns:adec="http://schemas.microsoft.com/office/drawing/2017/decorative" val="1"/>
              </a:ext>
            </a:extLst>
          </p:cNvPr>
          <p:cNvCxnSpPr>
            <a:cxnSpLocks/>
          </p:cNvCxnSpPr>
          <p:nvPr/>
        </p:nvCxnSpPr>
        <p:spPr>
          <a:xfrm>
            <a:off x="562085" y="4571757"/>
            <a:ext cx="2892315" cy="0"/>
          </a:xfrm>
          <a:prstGeom prst="line">
            <a:avLst/>
          </a:prstGeom>
          <a:ln w="6350">
            <a:solidFill>
              <a:srgbClr val="005E9E"/>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0A683AC5-45DC-F04C-A4B6-068C20080F52}"/>
              </a:ext>
            </a:extLst>
          </p:cNvPr>
          <p:cNvSpPr txBox="1">
            <a:spLocks/>
          </p:cNvSpPr>
          <p:nvPr/>
        </p:nvSpPr>
        <p:spPr>
          <a:xfrm>
            <a:off x="577075" y="5072249"/>
            <a:ext cx="3060000" cy="46166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sz="20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8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marL="0" lvl="1">
              <a:lnSpc>
                <a:spcPts val="2800"/>
              </a:lnSpc>
            </a:pPr>
            <a:r>
              <a:rPr lang="en-US" sz="2400" b="1" kern="0">
                <a:solidFill>
                  <a:schemeClr val="bg1"/>
                </a:solidFill>
              </a:rPr>
              <a:t>Stay informed</a:t>
            </a:r>
            <a:endParaRPr lang="en-US" sz="2400" kern="0">
              <a:solidFill>
                <a:schemeClr val="bg1"/>
              </a:solidFill>
            </a:endParaRPr>
          </a:p>
        </p:txBody>
      </p:sp>
      <p:sp>
        <p:nvSpPr>
          <p:cNvPr id="6" name="© The Capital Group Companies, Inc.">
            <a:extLst>
              <a:ext uri="{FF2B5EF4-FFF2-40B4-BE49-F238E27FC236}">
                <a16:creationId xmlns:a16="http://schemas.microsoft.com/office/drawing/2014/main" id="{C5A165EB-2C8C-755D-5769-DA4DD4D2DF74}"/>
              </a:ext>
              <a:ext uri="{C183D7F6-B498-43B3-948B-1728B52AA6E4}">
                <adec:decorative xmlns:adec="http://schemas.microsoft.com/office/drawing/2017/decorative" val="1"/>
              </a:ext>
            </a:extLst>
          </p:cNvPr>
          <p:cNvSpPr txBox="1"/>
          <p:nvPr/>
        </p:nvSpPr>
        <p:spPr>
          <a:xfrm>
            <a:off x="557950" y="6447392"/>
            <a:ext cx="2240998" cy="14228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900" b="0" i="0">
                <a:solidFill>
                  <a:schemeClr val="bg1"/>
                </a:solidFill>
                <a:latin typeface="AvenirNext LT Com Regular" panose="020B0503020202020204" pitchFamily="34" charset="0"/>
              </a:rPr>
              <a:t>© 2025 Capital Group. All rights reserved. </a:t>
            </a:r>
            <a:endParaRPr sz="900" b="0" i="0">
              <a:solidFill>
                <a:schemeClr val="bg1"/>
              </a:solidFill>
              <a:latin typeface="AvenirNext LT Com Regular" panose="020B0503020202020204" pitchFamily="34" charset="0"/>
            </a:endParaRPr>
          </a:p>
        </p:txBody>
      </p:sp>
      <p:sp>
        <p:nvSpPr>
          <p:cNvPr id="19" name="TextBox 18">
            <a:extLst>
              <a:ext uri="{FF2B5EF4-FFF2-40B4-BE49-F238E27FC236}">
                <a16:creationId xmlns:a16="http://schemas.microsoft.com/office/drawing/2014/main" id="{02711DA0-BE0B-C74F-A71C-E480A5BB7411}"/>
              </a:ext>
              <a:ext uri="{C183D7F6-B498-43B3-948B-1728B52AA6E4}">
                <adec:decorative xmlns:adec="http://schemas.microsoft.com/office/drawing/2017/decorative" val="1"/>
              </a:ext>
            </a:extLst>
          </p:cNvPr>
          <p:cNvSpPr txBox="1"/>
          <p:nvPr/>
        </p:nvSpPr>
        <p:spPr>
          <a:xfrm>
            <a:off x="11470522" y="6451176"/>
            <a:ext cx="137858" cy="138499"/>
          </a:xfrm>
          <a:prstGeom prst="rect">
            <a:avLst/>
          </a:prstGeom>
          <a:ln w="12700">
            <a:miter lim="400000"/>
          </a:ln>
        </p:spPr>
        <p:txBody>
          <a:bodyPr wrap="none" lIns="0" tIns="0" rIns="0" bIns="0" rtlCol="0">
            <a:spAutoFit/>
          </a:bodyPr>
          <a:lstStyle/>
          <a:p>
            <a:fld id="{FEC877D1-F7DD-A544-B221-6E42B616AE33}" type="slidenum">
              <a:rPr lang="en-US" sz="900" b="0" i="0" kern="1200" smtClean="0">
                <a:solidFill>
                  <a:schemeClr val="bg1"/>
                </a:solidFill>
                <a:latin typeface="AvenirNext LT Com Regular" panose="020B0503020202020204" pitchFamily="34" charset="0"/>
                <a:ea typeface="+mn-ea"/>
                <a:cs typeface="+mn-cs"/>
              </a:rPr>
              <a:t>16</a:t>
            </a:fld>
            <a:endParaRPr lang="en-US" sz="900" b="0" i="0" kern="1200">
              <a:solidFill>
                <a:schemeClr val="bg1"/>
              </a:solidFill>
              <a:latin typeface="AvenirNext LT Com Regular" panose="020B0503020202020204" pitchFamily="34" charset="0"/>
              <a:ea typeface="+mn-ea"/>
              <a:cs typeface="+mn-cs"/>
            </a:endParaRPr>
          </a:p>
        </p:txBody>
      </p:sp>
      <p:sp>
        <p:nvSpPr>
          <p:cNvPr id="2" name="TextBox 1">
            <a:extLst>
              <a:ext uri="{FF2B5EF4-FFF2-40B4-BE49-F238E27FC236}">
                <a16:creationId xmlns:a16="http://schemas.microsoft.com/office/drawing/2014/main" id="{5B146D35-DA35-FC99-12B9-5673FB9679E9}"/>
              </a:ext>
              <a:ext uri="{C183D7F6-B498-43B3-948B-1728B52AA6E4}">
                <adec:decorative xmlns:adec="http://schemas.microsoft.com/office/drawing/2017/decorative" val="1"/>
              </a:ext>
            </a:extLst>
          </p:cNvPr>
          <p:cNvSpPr txBox="1"/>
          <p:nvPr/>
        </p:nvSpPr>
        <p:spPr>
          <a:xfrm>
            <a:off x="12534048" y="211455"/>
            <a:ext cx="1518250" cy="215444"/>
          </a:xfrm>
          <a:prstGeom prst="rect">
            <a:avLst/>
          </a:prstGeom>
          <a:solidFill>
            <a:srgbClr val="FF0000"/>
          </a:solidFill>
          <a:ln w="12700">
            <a:miter lim="400000"/>
          </a:ln>
        </p:spPr>
        <p:txBody>
          <a:bodyPr wrap="square" lIns="0" tIns="0" rIns="0" bIns="0" rtlCol="0" anchor="ctr">
            <a:spAutoFit/>
          </a:bodyPr>
          <a:lstStyle/>
          <a:p>
            <a:pPr algn="ctr"/>
            <a:r>
              <a:rPr lang="en-US" sz="1400" b="1" dirty="0">
                <a:solidFill>
                  <a:schemeClr val="bg1"/>
                </a:solidFill>
                <a:latin typeface="+mn-lt"/>
              </a:rPr>
              <a:t>Not on </a:t>
            </a:r>
            <a:r>
              <a:rPr lang="en-US" sz="1400" b="1" dirty="0" err="1">
                <a:solidFill>
                  <a:schemeClr val="bg1"/>
                </a:solidFill>
                <a:latin typeface="+mn-lt"/>
              </a:rPr>
              <a:t>eDAM</a:t>
            </a:r>
            <a:endParaRPr lang="en-US" sz="1400" b="1" dirty="0">
              <a:solidFill>
                <a:schemeClr val="bg1"/>
              </a:solidFill>
              <a:latin typeface="+mn-lt"/>
            </a:endParaRPr>
          </a:p>
        </p:txBody>
      </p:sp>
    </p:spTree>
    <p:extLst>
      <p:ext uri="{BB962C8B-B14F-4D97-AF65-F5344CB8AC3E}">
        <p14:creationId xmlns:p14="http://schemas.microsoft.com/office/powerpoint/2010/main" val="1022065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par>
                          <p:cTn id="24" fill="hold">
                            <p:stCondLst>
                              <p:cond delay="3000"/>
                            </p:stCondLst>
                            <p:childTnLst>
                              <p:par>
                                <p:cTn id="25" presetID="42"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281609-7263-E344-BB51-820A13CBE014}"/>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7870"/>
            <a:ext cx="12219981" cy="6873740"/>
          </a:xfrm>
          <a:prstGeom prst="rect">
            <a:avLst/>
          </a:prstGeom>
        </p:spPr>
      </p:pic>
      <p:sp>
        <p:nvSpPr>
          <p:cNvPr id="6" name="Rectangle 5">
            <a:extLst>
              <a:ext uri="{FF2B5EF4-FFF2-40B4-BE49-F238E27FC236}">
                <a16:creationId xmlns:a16="http://schemas.microsoft.com/office/drawing/2014/main" id="{F99AFA9D-F8D8-67A3-E31C-2CB266CD0D80}"/>
              </a:ext>
              <a:ext uri="{C183D7F6-B498-43B3-948B-1728B52AA6E4}">
                <adec:decorative xmlns:adec="http://schemas.microsoft.com/office/drawing/2017/decorative" val="1"/>
              </a:ext>
            </a:extLst>
          </p:cNvPr>
          <p:cNvSpPr/>
          <p:nvPr/>
        </p:nvSpPr>
        <p:spPr>
          <a:xfrm rot="5400000">
            <a:off x="2973955" y="-2388027"/>
            <a:ext cx="6858000" cy="11634050"/>
          </a:xfrm>
          <a:prstGeom prst="rect">
            <a:avLst/>
          </a:prstGeom>
          <a:gradFill>
            <a:gsLst>
              <a:gs pos="0">
                <a:schemeClr val="tx1">
                  <a:alpha val="75000"/>
                </a:schemeClr>
              </a:gs>
              <a:gs pos="100000">
                <a:schemeClr val="tx1">
                  <a:alpha val="0"/>
                </a:schemeClr>
              </a:gs>
            </a:gsLst>
            <a:lin ang="54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FFFFFF">
                    <a:alpha val="0"/>
                  </a:srgbClr>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rPr>
              <a:t>j</a:t>
            </a:r>
          </a:p>
        </p:txBody>
      </p:sp>
      <p:sp>
        <p:nvSpPr>
          <p:cNvPr id="12" name="Title 11">
            <a:extLst>
              <a:ext uri="{FF2B5EF4-FFF2-40B4-BE49-F238E27FC236}">
                <a16:creationId xmlns:a16="http://schemas.microsoft.com/office/drawing/2014/main" id="{9419DB88-42C2-EBD4-8235-A38DBB5C32D5}"/>
              </a:ext>
            </a:extLst>
          </p:cNvPr>
          <p:cNvSpPr>
            <a:spLocks noGrp="1"/>
          </p:cNvSpPr>
          <p:nvPr>
            <p:ph type="title" idx="4294967295"/>
          </p:nvPr>
        </p:nvSpPr>
        <p:spPr>
          <a:xfrm>
            <a:off x="8205146" y="1909409"/>
            <a:ext cx="3986854" cy="1939259"/>
          </a:xfrm>
        </p:spPr>
        <p:txBody>
          <a:bodyPr/>
          <a:lstStyle/>
          <a:p>
            <a:pPr rtl="0" eaLnBrk="1" latinLnBrk="0" hangingPunct="1"/>
            <a:r>
              <a:rPr lang="en-US" sz="3600" dirty="0">
                <a:solidFill>
                  <a:schemeClr val="bg1"/>
                </a:solidFill>
              </a:rPr>
              <a:t>A healthy mix called allocation</a:t>
            </a:r>
          </a:p>
        </p:txBody>
      </p:sp>
      <p:sp>
        <p:nvSpPr>
          <p:cNvPr id="3" name="© The Capital Group Companies, Inc.">
            <a:extLst>
              <a:ext uri="{FF2B5EF4-FFF2-40B4-BE49-F238E27FC236}">
                <a16:creationId xmlns:a16="http://schemas.microsoft.com/office/drawing/2014/main" id="{679EE615-DF3A-EA64-5BB6-A6858BB7C761}"/>
              </a:ext>
              <a:ext uri="{C183D7F6-B498-43B3-948B-1728B52AA6E4}">
                <adec:decorative xmlns:adec="http://schemas.microsoft.com/office/drawing/2017/decorative" val="1"/>
              </a:ext>
            </a:extLst>
          </p:cNvPr>
          <p:cNvSpPr txBox="1"/>
          <p:nvPr/>
        </p:nvSpPr>
        <p:spPr>
          <a:xfrm>
            <a:off x="557950" y="6447392"/>
            <a:ext cx="2240998" cy="14228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900" b="0" i="0">
                <a:solidFill>
                  <a:schemeClr val="bg1"/>
                </a:solidFill>
                <a:latin typeface="AvenirNext LT Com Regular" panose="020B0503020202020204" pitchFamily="34" charset="0"/>
              </a:rPr>
              <a:t>© 2025 Capital Group. All rights reserved. </a:t>
            </a:r>
            <a:endParaRPr sz="900" b="0" i="0">
              <a:solidFill>
                <a:schemeClr val="bg1"/>
              </a:solidFill>
              <a:latin typeface="AvenirNext LT Com Regular" panose="020B0503020202020204" pitchFamily="34" charset="0"/>
            </a:endParaRPr>
          </a:p>
        </p:txBody>
      </p:sp>
      <p:sp>
        <p:nvSpPr>
          <p:cNvPr id="10" name="TextBox 9">
            <a:extLst>
              <a:ext uri="{FF2B5EF4-FFF2-40B4-BE49-F238E27FC236}">
                <a16:creationId xmlns:a16="http://schemas.microsoft.com/office/drawing/2014/main" id="{960CC534-98D6-0241-A29E-1A8D6DEFA649}"/>
              </a:ext>
              <a:ext uri="{C183D7F6-B498-43B3-948B-1728B52AA6E4}">
                <adec:decorative xmlns:adec="http://schemas.microsoft.com/office/drawing/2017/decorative" val="1"/>
              </a:ext>
            </a:extLst>
          </p:cNvPr>
          <p:cNvSpPr txBox="1"/>
          <p:nvPr/>
        </p:nvSpPr>
        <p:spPr>
          <a:xfrm>
            <a:off x="11470522" y="6451176"/>
            <a:ext cx="137858" cy="138499"/>
          </a:xfrm>
          <a:prstGeom prst="rect">
            <a:avLst/>
          </a:prstGeom>
          <a:ln w="12700">
            <a:miter lim="400000"/>
          </a:ln>
        </p:spPr>
        <p:txBody>
          <a:bodyPr wrap="none" lIns="0" tIns="0" rIns="0" bIns="0" rtlCol="0">
            <a:spAutoFit/>
          </a:bodyPr>
          <a:lstStyle/>
          <a:p>
            <a:fld id="{FEC877D1-F7DD-A544-B221-6E42B616AE33}" type="slidenum">
              <a:rPr lang="en-US" sz="900" b="0" i="0" kern="1200" smtClean="0">
                <a:solidFill>
                  <a:schemeClr val="bg1"/>
                </a:solidFill>
                <a:latin typeface="AvenirNext LT Com Regular" panose="020B0503020202020204" pitchFamily="34" charset="0"/>
                <a:ea typeface="+mn-ea"/>
                <a:cs typeface="+mn-cs"/>
              </a:rPr>
              <a:t>17</a:t>
            </a:fld>
            <a:endParaRPr lang="en-US" sz="900" b="0" i="0" kern="1200">
              <a:solidFill>
                <a:schemeClr val="bg1"/>
              </a:solidFill>
              <a:latin typeface="AvenirNext LT Com Regular" panose="020B0503020202020204" pitchFamily="34" charset="0"/>
              <a:ea typeface="+mn-ea"/>
              <a:cs typeface="+mn-cs"/>
            </a:endParaRPr>
          </a:p>
        </p:txBody>
      </p:sp>
      <p:sp>
        <p:nvSpPr>
          <p:cNvPr id="2" name="TextBox 1">
            <a:extLst>
              <a:ext uri="{FF2B5EF4-FFF2-40B4-BE49-F238E27FC236}">
                <a16:creationId xmlns:a16="http://schemas.microsoft.com/office/drawing/2014/main" id="{253F9EFD-84D9-B588-0D9B-FE291A4CCFE6}"/>
              </a:ext>
              <a:ext uri="{C183D7F6-B498-43B3-948B-1728B52AA6E4}">
                <adec:decorative xmlns:adec="http://schemas.microsoft.com/office/drawing/2017/decorative" val="1"/>
              </a:ext>
            </a:extLst>
          </p:cNvPr>
          <p:cNvSpPr txBox="1"/>
          <p:nvPr/>
        </p:nvSpPr>
        <p:spPr>
          <a:xfrm>
            <a:off x="12534048" y="211455"/>
            <a:ext cx="1518250" cy="215444"/>
          </a:xfrm>
          <a:prstGeom prst="rect">
            <a:avLst/>
          </a:prstGeom>
          <a:solidFill>
            <a:srgbClr val="FF0000"/>
          </a:solidFill>
          <a:ln w="12700">
            <a:miter lim="400000"/>
          </a:ln>
        </p:spPr>
        <p:txBody>
          <a:bodyPr wrap="square" lIns="0" tIns="0" rIns="0" bIns="0" rtlCol="0" anchor="ctr">
            <a:spAutoFit/>
          </a:bodyPr>
          <a:lstStyle/>
          <a:p>
            <a:pPr algn="ctr"/>
            <a:r>
              <a:rPr lang="en-US" sz="1400" b="1" dirty="0">
                <a:solidFill>
                  <a:schemeClr val="bg1"/>
                </a:solidFill>
                <a:latin typeface="+mn-lt"/>
              </a:rPr>
              <a:t>Not on </a:t>
            </a:r>
            <a:r>
              <a:rPr lang="en-US" sz="1400" b="1" dirty="0" err="1">
                <a:solidFill>
                  <a:schemeClr val="bg1"/>
                </a:solidFill>
                <a:latin typeface="+mn-lt"/>
              </a:rPr>
              <a:t>eDAM</a:t>
            </a:r>
            <a:endParaRPr lang="en-US" sz="1400" b="1" dirty="0">
              <a:solidFill>
                <a:schemeClr val="bg1"/>
              </a:solidFill>
              <a:latin typeface="+mn-lt"/>
            </a:endParaRPr>
          </a:p>
        </p:txBody>
      </p:sp>
    </p:spTree>
    <p:extLst>
      <p:ext uri="{BB962C8B-B14F-4D97-AF65-F5344CB8AC3E}">
        <p14:creationId xmlns:p14="http://schemas.microsoft.com/office/powerpoint/2010/main" val="8257499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950EB9-9E7F-B743-8169-485A8646F9F7}"/>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77852" y="0"/>
            <a:ext cx="6914148" cy="6858000"/>
          </a:xfrm>
          <a:prstGeom prst="rect">
            <a:avLst/>
          </a:prstGeom>
        </p:spPr>
      </p:pic>
      <p:sp>
        <p:nvSpPr>
          <p:cNvPr id="4" name="Title 3">
            <a:extLst>
              <a:ext uri="{FF2B5EF4-FFF2-40B4-BE49-F238E27FC236}">
                <a16:creationId xmlns:a16="http://schemas.microsoft.com/office/drawing/2014/main" id="{40B81D0A-E159-6602-809E-C411A0AE9322}"/>
              </a:ext>
            </a:extLst>
          </p:cNvPr>
          <p:cNvSpPr>
            <a:spLocks noGrp="1"/>
          </p:cNvSpPr>
          <p:nvPr>
            <p:ph type="title" idx="4294967295"/>
          </p:nvPr>
        </p:nvSpPr>
        <p:spPr>
          <a:xfrm>
            <a:off x="581896" y="275359"/>
            <a:ext cx="4705350" cy="1130300"/>
          </a:xfrm>
        </p:spPr>
        <p:txBody>
          <a:bodyPr/>
          <a:lstStyle/>
          <a:p>
            <a:pPr rtl="0" eaLnBrk="1" latinLnBrk="0" hangingPunct="1"/>
            <a:r>
              <a:rPr lang="en-US" sz="3600" dirty="0">
                <a:effectLst/>
              </a:rPr>
              <a:t>A healthy mix called allocation</a:t>
            </a:r>
          </a:p>
        </p:txBody>
      </p:sp>
      <p:sp>
        <p:nvSpPr>
          <p:cNvPr id="11" name="Rectangle 10">
            <a:extLst>
              <a:ext uri="{FF2B5EF4-FFF2-40B4-BE49-F238E27FC236}">
                <a16:creationId xmlns:a16="http://schemas.microsoft.com/office/drawing/2014/main" id="{C074E75D-C271-B64D-940F-0C50B9815524}"/>
              </a:ext>
              <a:ext uri="{C183D7F6-B498-43B3-948B-1728B52AA6E4}">
                <adec:decorative xmlns:adec="http://schemas.microsoft.com/office/drawing/2017/decorative" val="1"/>
              </a:ext>
            </a:extLst>
          </p:cNvPr>
          <p:cNvSpPr/>
          <p:nvPr/>
        </p:nvSpPr>
        <p:spPr>
          <a:xfrm>
            <a:off x="0" y="1671638"/>
            <a:ext cx="6914147" cy="4218258"/>
          </a:xfrm>
          <a:prstGeom prst="rect">
            <a:avLst/>
          </a:prstGeom>
          <a:solidFill>
            <a:srgbClr val="0A32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0A3266"/>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endParaRPr>
          </a:p>
        </p:txBody>
      </p:sp>
      <p:sp>
        <p:nvSpPr>
          <p:cNvPr id="12" name="Rectangle 11">
            <a:extLst>
              <a:ext uri="{FF2B5EF4-FFF2-40B4-BE49-F238E27FC236}">
                <a16:creationId xmlns:a16="http://schemas.microsoft.com/office/drawing/2014/main" id="{238AB26E-9683-FD41-987E-EB31344F022B}"/>
              </a:ext>
              <a:ext uri="{C183D7F6-B498-43B3-948B-1728B52AA6E4}">
                <adec:decorative xmlns:adec="http://schemas.microsoft.com/office/drawing/2017/decorative" val="0"/>
              </a:ext>
            </a:extLst>
          </p:cNvPr>
          <p:cNvSpPr/>
          <p:nvPr/>
        </p:nvSpPr>
        <p:spPr>
          <a:xfrm>
            <a:off x="489284" y="2198105"/>
            <a:ext cx="5606716" cy="2923877"/>
          </a:xfrm>
          <a:prstGeom prst="rect">
            <a:avLst/>
          </a:prstGeom>
        </p:spPr>
        <p:txBody>
          <a:bodyPr wrap="square">
            <a:spAutoFit/>
          </a:bodyPr>
          <a:lstStyle/>
          <a:p>
            <a:pPr>
              <a:buSzPts val="2000"/>
            </a:pPr>
            <a:r>
              <a:rPr lang="en-US" sz="4400" b="1">
                <a:solidFill>
                  <a:schemeClr val="bg1"/>
                </a:solidFill>
                <a:latin typeface="AvenirNext LT Com Regular" panose="020B0503020202020204" pitchFamily="34" charset="0"/>
              </a:rPr>
              <a:t>Stock</a:t>
            </a:r>
            <a:r>
              <a:rPr lang="en-US" sz="4400" b="1">
                <a:solidFill>
                  <a:schemeClr val="bg1"/>
                </a:solidFill>
                <a:latin typeface="AvenirNext LT Com Cn" panose="020B0506020202020204" pitchFamily="34" charset="0"/>
              </a:rPr>
              <a:t> </a:t>
            </a:r>
            <a:endParaRPr lang="en-IN" sz="4400" b="1">
              <a:latin typeface="AvenirNext LT Com Cn" panose="020B0506020202020204" pitchFamily="34" charset="0"/>
            </a:endParaRPr>
          </a:p>
          <a:p>
            <a:r>
              <a:rPr lang="en-US" sz="2800">
                <a:solidFill>
                  <a:schemeClr val="bg1"/>
                </a:solidFill>
              </a:rPr>
              <a:t>Fractional ownership of a corporation. The owner of a stock owns a portion of assets and profits commensurate with the number of shares.</a:t>
            </a:r>
            <a:endParaRPr lang="en-IN" sz="2800">
              <a:effectLst/>
            </a:endParaRPr>
          </a:p>
        </p:txBody>
      </p:sp>
      <p:sp>
        <p:nvSpPr>
          <p:cNvPr id="15" name="TextBox 14">
            <a:extLst>
              <a:ext uri="{FF2B5EF4-FFF2-40B4-BE49-F238E27FC236}">
                <a16:creationId xmlns:a16="http://schemas.microsoft.com/office/drawing/2014/main" id="{082905E2-9D6D-6642-BFDA-068967014404}"/>
              </a:ext>
              <a:ext uri="{C183D7F6-B498-43B3-948B-1728B52AA6E4}">
                <adec:decorative xmlns:adec="http://schemas.microsoft.com/office/drawing/2017/decorative" val="1"/>
              </a:ext>
            </a:extLst>
          </p:cNvPr>
          <p:cNvSpPr txBox="1"/>
          <p:nvPr/>
        </p:nvSpPr>
        <p:spPr>
          <a:xfrm>
            <a:off x="11470522" y="6451176"/>
            <a:ext cx="137858" cy="138499"/>
          </a:xfrm>
          <a:prstGeom prst="rect">
            <a:avLst/>
          </a:prstGeom>
          <a:ln w="12700">
            <a:miter lim="400000"/>
          </a:ln>
        </p:spPr>
        <p:txBody>
          <a:bodyPr wrap="none" lIns="0" tIns="0" rIns="0" bIns="0" rtlCol="0">
            <a:spAutoFit/>
          </a:bodyPr>
          <a:lstStyle/>
          <a:p>
            <a:fld id="{FEC877D1-F7DD-A544-B221-6E42B616AE33}" type="slidenum">
              <a:rPr lang="en-US" sz="900" b="0" i="0" kern="1200" smtClean="0">
                <a:solidFill>
                  <a:schemeClr val="bg1"/>
                </a:solidFill>
                <a:latin typeface="AvenirNext LT Com Regular" panose="020B0503020202020204" pitchFamily="34" charset="0"/>
                <a:ea typeface="+mn-ea"/>
                <a:cs typeface="+mn-cs"/>
              </a:rPr>
              <a:t>18</a:t>
            </a:fld>
            <a:endParaRPr lang="en-US" sz="900" b="0" i="0" kern="1200">
              <a:solidFill>
                <a:schemeClr val="bg1"/>
              </a:solidFill>
              <a:latin typeface="AvenirNext LT Com Regular" panose="020B0503020202020204" pitchFamily="34" charset="0"/>
              <a:ea typeface="+mn-ea"/>
              <a:cs typeface="+mn-cs"/>
            </a:endParaRPr>
          </a:p>
        </p:txBody>
      </p:sp>
      <p:sp>
        <p:nvSpPr>
          <p:cNvPr id="2" name="TextBox 1">
            <a:extLst>
              <a:ext uri="{FF2B5EF4-FFF2-40B4-BE49-F238E27FC236}">
                <a16:creationId xmlns:a16="http://schemas.microsoft.com/office/drawing/2014/main" id="{F4E005D1-5390-BB1A-4E43-33E78750FEDA}"/>
              </a:ext>
              <a:ext uri="{C183D7F6-B498-43B3-948B-1728B52AA6E4}">
                <adec:decorative xmlns:adec="http://schemas.microsoft.com/office/drawing/2017/decorative" val="1"/>
              </a:ext>
            </a:extLst>
          </p:cNvPr>
          <p:cNvSpPr txBox="1"/>
          <p:nvPr/>
        </p:nvSpPr>
        <p:spPr>
          <a:xfrm>
            <a:off x="12435574" y="211455"/>
            <a:ext cx="1518250" cy="215444"/>
          </a:xfrm>
          <a:prstGeom prst="rect">
            <a:avLst/>
          </a:prstGeom>
          <a:solidFill>
            <a:srgbClr val="FF0000"/>
          </a:solidFill>
          <a:ln w="12700">
            <a:miter lim="400000"/>
          </a:ln>
        </p:spPr>
        <p:txBody>
          <a:bodyPr wrap="square" lIns="0" tIns="0" rIns="0" bIns="0" rtlCol="0" anchor="ctr">
            <a:spAutoFit/>
          </a:bodyPr>
          <a:lstStyle/>
          <a:p>
            <a:pPr algn="ctr"/>
            <a:r>
              <a:rPr lang="en-US" sz="1400" b="1" err="1">
                <a:solidFill>
                  <a:schemeClr val="bg1"/>
                </a:solidFill>
                <a:latin typeface="+mn-lt"/>
              </a:rPr>
              <a:t>Not on eDAM</a:t>
            </a:r>
          </a:p>
        </p:txBody>
      </p:sp>
    </p:spTree>
    <p:extLst>
      <p:ext uri="{BB962C8B-B14F-4D97-AF65-F5344CB8AC3E}">
        <p14:creationId xmlns:p14="http://schemas.microsoft.com/office/powerpoint/2010/main" val="4010198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D0588D-E963-E341-8F3F-38D2DD308918}"/>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77851" y="0"/>
            <a:ext cx="6914149" cy="6858000"/>
          </a:xfrm>
          <a:prstGeom prst="rect">
            <a:avLst/>
          </a:prstGeom>
        </p:spPr>
      </p:pic>
      <p:sp>
        <p:nvSpPr>
          <p:cNvPr id="6" name="Title 5">
            <a:extLst>
              <a:ext uri="{FF2B5EF4-FFF2-40B4-BE49-F238E27FC236}">
                <a16:creationId xmlns:a16="http://schemas.microsoft.com/office/drawing/2014/main" id="{88F1D60F-8B0C-5E2A-955F-2CE51B173575}"/>
              </a:ext>
            </a:extLst>
          </p:cNvPr>
          <p:cNvSpPr>
            <a:spLocks noGrp="1"/>
          </p:cNvSpPr>
          <p:nvPr>
            <p:ph type="title" idx="4294967295"/>
          </p:nvPr>
        </p:nvSpPr>
        <p:spPr>
          <a:xfrm>
            <a:off x="581895" y="411884"/>
            <a:ext cx="4705350" cy="990600"/>
          </a:xfrm>
        </p:spPr>
        <p:txBody>
          <a:bodyPr/>
          <a:lstStyle/>
          <a:p>
            <a:r>
              <a:rPr lang="en-US" sz="3600" b="1" i="0" spc="-24" baseline="0" dirty="0">
                <a:ln>
                  <a:noFill/>
                </a:ln>
                <a:solidFill>
                  <a:srgbClr val="005F9E"/>
                </a:solidFill>
                <a:effectLst/>
                <a:latin typeface="AvenirNext LT Com Regular" panose="020B0503020202020204" pitchFamily="34" charset="0"/>
                <a:ea typeface="+mn-ea"/>
                <a:cs typeface="+mn-cs"/>
              </a:rPr>
              <a:t>A healthy mix called allocation</a:t>
            </a:r>
            <a:r>
              <a:rPr lang="en-US" dirty="0"/>
              <a:t> </a:t>
            </a:r>
          </a:p>
        </p:txBody>
      </p:sp>
      <p:sp>
        <p:nvSpPr>
          <p:cNvPr id="13" name="Rectangle 12">
            <a:extLst>
              <a:ext uri="{FF2B5EF4-FFF2-40B4-BE49-F238E27FC236}">
                <a16:creationId xmlns:a16="http://schemas.microsoft.com/office/drawing/2014/main" id="{0126CBCD-EB9B-8F4B-A849-DBB3F89B675F}"/>
              </a:ext>
              <a:ext uri="{C183D7F6-B498-43B3-948B-1728B52AA6E4}">
                <adec:decorative xmlns:adec="http://schemas.microsoft.com/office/drawing/2017/decorative" val="1"/>
              </a:ext>
            </a:extLst>
          </p:cNvPr>
          <p:cNvSpPr/>
          <p:nvPr/>
        </p:nvSpPr>
        <p:spPr>
          <a:xfrm>
            <a:off x="0" y="1671637"/>
            <a:ext cx="6914147" cy="4222553"/>
          </a:xfrm>
          <a:prstGeom prst="rect">
            <a:avLst/>
          </a:prstGeom>
          <a:solidFill>
            <a:srgbClr val="005E9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t">
            <a:no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FFFFFF">
                    <a:alpha val="0"/>
                  </a:srgbClr>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rPr>
              <a:t>k</a:t>
            </a:r>
          </a:p>
        </p:txBody>
      </p:sp>
      <p:sp>
        <p:nvSpPr>
          <p:cNvPr id="12" name="Rectangle 11">
            <a:extLst>
              <a:ext uri="{FF2B5EF4-FFF2-40B4-BE49-F238E27FC236}">
                <a16:creationId xmlns:a16="http://schemas.microsoft.com/office/drawing/2014/main" id="{238AB26E-9683-FD41-987E-EB31344F022B}"/>
              </a:ext>
            </a:extLst>
          </p:cNvPr>
          <p:cNvSpPr/>
          <p:nvPr/>
        </p:nvSpPr>
        <p:spPr>
          <a:xfrm>
            <a:off x="489284" y="1982661"/>
            <a:ext cx="5606716" cy="3354765"/>
          </a:xfrm>
          <a:prstGeom prst="rect">
            <a:avLst/>
          </a:prstGeom>
        </p:spPr>
        <p:txBody>
          <a:bodyPr wrap="square">
            <a:spAutoFit/>
          </a:bodyPr>
          <a:lstStyle/>
          <a:p>
            <a:pPr>
              <a:buSzPts val="2000"/>
            </a:pPr>
            <a:r>
              <a:rPr lang="en-US" sz="4400" b="1">
                <a:solidFill>
                  <a:schemeClr val="bg1"/>
                </a:solidFill>
                <a:latin typeface="AvenirNext LT Com Regular" panose="020B0503020202020204" pitchFamily="34" charset="0"/>
              </a:rPr>
              <a:t>Bond </a:t>
            </a:r>
            <a:endParaRPr lang="en-IN" sz="4400" b="1">
              <a:latin typeface="AvenirNext LT Com Regular" panose="020B0503020202020204" pitchFamily="34" charset="0"/>
            </a:endParaRPr>
          </a:p>
          <a:p>
            <a:r>
              <a:rPr lang="en-US" sz="2800">
                <a:solidFill>
                  <a:schemeClr val="bg1"/>
                </a:solidFill>
              </a:rPr>
              <a:t>A loan made by an investor to a borrower. A bond could be thought of as an IOU between the lender and borrower that includes the details of the loan and its payments. </a:t>
            </a:r>
          </a:p>
        </p:txBody>
      </p:sp>
      <p:sp>
        <p:nvSpPr>
          <p:cNvPr id="15" name="TextBox 14">
            <a:extLst>
              <a:ext uri="{FF2B5EF4-FFF2-40B4-BE49-F238E27FC236}">
                <a16:creationId xmlns:a16="http://schemas.microsoft.com/office/drawing/2014/main" id="{1037774D-74DB-1440-864F-C572CD56F61E}"/>
              </a:ext>
              <a:ext uri="{C183D7F6-B498-43B3-948B-1728B52AA6E4}">
                <adec:decorative xmlns:adec="http://schemas.microsoft.com/office/drawing/2017/decorative" val="1"/>
              </a:ext>
            </a:extLst>
          </p:cNvPr>
          <p:cNvSpPr txBox="1"/>
          <p:nvPr/>
        </p:nvSpPr>
        <p:spPr>
          <a:xfrm>
            <a:off x="11470522" y="6451176"/>
            <a:ext cx="137858" cy="138499"/>
          </a:xfrm>
          <a:prstGeom prst="rect">
            <a:avLst/>
          </a:prstGeom>
          <a:ln w="12700">
            <a:miter lim="400000"/>
          </a:ln>
        </p:spPr>
        <p:txBody>
          <a:bodyPr wrap="none" lIns="0" tIns="0" rIns="0" bIns="0" rtlCol="0">
            <a:spAutoFit/>
          </a:bodyPr>
          <a:lstStyle/>
          <a:p>
            <a:fld id="{FEC877D1-F7DD-A544-B221-6E42B616AE33}" type="slidenum">
              <a:rPr lang="en-US" sz="900" b="0" i="0" kern="1200" smtClean="0">
                <a:solidFill>
                  <a:schemeClr val="bg1"/>
                </a:solidFill>
                <a:latin typeface="AvenirNext LT Com Regular" panose="020B0503020202020204" pitchFamily="34" charset="0"/>
                <a:ea typeface="+mn-ea"/>
                <a:cs typeface="+mn-cs"/>
              </a:rPr>
              <a:t>19</a:t>
            </a:fld>
            <a:endParaRPr lang="en-US" sz="900" b="0" i="0" kern="1200">
              <a:solidFill>
                <a:schemeClr val="bg1"/>
              </a:solidFill>
              <a:latin typeface="AvenirNext LT Com Regular" panose="020B0503020202020204" pitchFamily="34" charset="0"/>
              <a:ea typeface="+mn-ea"/>
              <a:cs typeface="+mn-cs"/>
            </a:endParaRPr>
          </a:p>
        </p:txBody>
      </p:sp>
      <p:sp>
        <p:nvSpPr>
          <p:cNvPr id="2" name="TextBox 1">
            <a:extLst>
              <a:ext uri="{FF2B5EF4-FFF2-40B4-BE49-F238E27FC236}">
                <a16:creationId xmlns:a16="http://schemas.microsoft.com/office/drawing/2014/main" id="{6E0113DF-E54D-854D-89DC-0507BC2456F9}"/>
              </a:ext>
              <a:ext uri="{C183D7F6-B498-43B3-948B-1728B52AA6E4}">
                <adec:decorative xmlns:adec="http://schemas.microsoft.com/office/drawing/2017/decorative" val="1"/>
              </a:ext>
            </a:extLst>
          </p:cNvPr>
          <p:cNvSpPr txBox="1"/>
          <p:nvPr/>
        </p:nvSpPr>
        <p:spPr>
          <a:xfrm>
            <a:off x="12491845" y="211455"/>
            <a:ext cx="1518250" cy="215444"/>
          </a:xfrm>
          <a:prstGeom prst="rect">
            <a:avLst/>
          </a:prstGeom>
          <a:solidFill>
            <a:srgbClr val="FF0000"/>
          </a:solidFill>
          <a:ln w="12700">
            <a:miter lim="400000"/>
          </a:ln>
        </p:spPr>
        <p:txBody>
          <a:bodyPr wrap="square" lIns="0" tIns="0" rIns="0" bIns="0" rtlCol="0" anchor="ctr">
            <a:spAutoFit/>
          </a:bodyPr>
          <a:lstStyle/>
          <a:p>
            <a:pPr algn="ctr"/>
            <a:r>
              <a:rPr lang="en-US" sz="1400" b="1" err="1">
                <a:solidFill>
                  <a:schemeClr val="bg1"/>
                </a:solidFill>
                <a:latin typeface="+mn-lt"/>
              </a:rPr>
              <a:t>Not on eDAM</a:t>
            </a:r>
          </a:p>
        </p:txBody>
      </p:sp>
    </p:spTree>
    <p:extLst>
      <p:ext uri="{BB962C8B-B14F-4D97-AF65-F5344CB8AC3E}">
        <p14:creationId xmlns:p14="http://schemas.microsoft.com/office/powerpoint/2010/main" val="3959211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ettyImages-970822854">
            <a:hlinkClick r:id="" action="ppaction://media"/>
            <a:extLst>
              <a:ext uri="{FF2B5EF4-FFF2-40B4-BE49-F238E27FC236}">
                <a16:creationId xmlns:a16="http://schemas.microsoft.com/office/drawing/2014/main" id="{DF3AFBE8-D0C9-D94E-B614-8AADB9EE1139}"/>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12192000" cy="6858000"/>
          </a:xfrm>
          <a:prstGeom prst="rect">
            <a:avLst/>
          </a:prstGeom>
        </p:spPr>
      </p:pic>
      <p:pic>
        <p:nvPicPr>
          <p:cNvPr id="10" name="Picture 9">
            <a:extLst>
              <a:ext uri="{FF2B5EF4-FFF2-40B4-BE49-F238E27FC236}">
                <a16:creationId xmlns:a16="http://schemas.microsoft.com/office/drawing/2014/main" id="{6E6AFE14-3C7A-2643-9AB1-84E501F7FB58}"/>
              </a:ext>
              <a:ext uri="{C183D7F6-B498-43B3-948B-1728B52AA6E4}">
                <adec:decorative xmlns:adec="http://schemas.microsoft.com/office/drawing/2017/decorative" val="1"/>
              </a:ext>
            </a:extLst>
          </p:cNvPr>
          <p:cNvPicPr>
            <a:picLocks noChangeAspect="1"/>
          </p:cNvPicPr>
          <p:nvPr/>
        </p:nvPicPr>
        <p:blipFill rotWithShape="1">
          <a:blip r:embed="rId6" cstate="email">
            <a:alphaModFix amt="0"/>
            <a:extLst>
              <a:ext uri="{28A0092B-C50C-407E-A947-70E740481C1C}">
                <a14:useLocalDpi xmlns:a14="http://schemas.microsoft.com/office/drawing/2010/main"/>
              </a:ext>
            </a:extLst>
          </a:blip>
          <a:srcRect/>
          <a:stretch/>
        </p:blipFill>
        <p:spPr>
          <a:xfrm>
            <a:off x="0" y="0"/>
            <a:ext cx="12192000" cy="6858000"/>
          </a:xfrm>
          <a:prstGeom prst="rect">
            <a:avLst/>
          </a:prstGeom>
          <a:gradFill>
            <a:gsLst>
              <a:gs pos="0">
                <a:schemeClr val="tx1">
                  <a:alpha val="0"/>
                </a:schemeClr>
              </a:gs>
              <a:gs pos="100000">
                <a:schemeClr val="tx1">
                  <a:alpha val="50578"/>
                </a:schemeClr>
              </a:gs>
            </a:gsLst>
            <a:lin ang="10800000" scaled="0"/>
          </a:gradFill>
        </p:spPr>
      </p:pic>
      <p:sp>
        <p:nvSpPr>
          <p:cNvPr id="2" name="Title 1">
            <a:extLst>
              <a:ext uri="{FF2B5EF4-FFF2-40B4-BE49-F238E27FC236}">
                <a16:creationId xmlns:a16="http://schemas.microsoft.com/office/drawing/2014/main" id="{5C8BC6F8-03F2-FC3F-CBAB-12D5F656856D}"/>
              </a:ext>
            </a:extLst>
          </p:cNvPr>
          <p:cNvSpPr>
            <a:spLocks noGrp="1"/>
          </p:cNvSpPr>
          <p:nvPr>
            <p:ph type="title" idx="4294967295"/>
          </p:nvPr>
        </p:nvSpPr>
        <p:spPr>
          <a:xfrm>
            <a:off x="861783" y="2746444"/>
            <a:ext cx="3855359" cy="1365110"/>
          </a:xfrm>
        </p:spPr>
        <p:txBody>
          <a:bodyPr/>
          <a:lstStyle/>
          <a:p>
            <a:pPr rtl="0" eaLnBrk="1" latinLnBrk="0" hangingPunct="1"/>
            <a:r>
              <a:rPr lang="en-US" sz="3600" b="1" kern="1200" dirty="0">
                <a:solidFill>
                  <a:srgbClr val="FFFFFF"/>
                </a:solidFill>
                <a:effectLst/>
                <a:latin typeface="AvenirNext LT Com Regular" panose="020B0503020202020204" pitchFamily="34" charset="0"/>
                <a:ea typeface="+mn-ea"/>
                <a:cs typeface="+mn-cs"/>
              </a:rPr>
              <a:t>The wind is always blowing … </a:t>
            </a:r>
            <a:endParaRPr lang="en-US" dirty="0">
              <a:effectLst/>
            </a:endParaRPr>
          </a:p>
        </p:txBody>
      </p:sp>
      <p:sp>
        <p:nvSpPr>
          <p:cNvPr id="4" name="© The Capital Group Companies, Inc.">
            <a:extLst>
              <a:ext uri="{FF2B5EF4-FFF2-40B4-BE49-F238E27FC236}">
                <a16:creationId xmlns:a16="http://schemas.microsoft.com/office/drawing/2014/main" id="{056C201E-B8D4-C339-B583-F28F816EBF9D}"/>
              </a:ext>
              <a:ext uri="{C183D7F6-B498-43B3-948B-1728B52AA6E4}">
                <adec:decorative xmlns:adec="http://schemas.microsoft.com/office/drawing/2017/decorative" val="1"/>
              </a:ext>
            </a:extLst>
          </p:cNvPr>
          <p:cNvSpPr txBox="1"/>
          <p:nvPr/>
        </p:nvSpPr>
        <p:spPr>
          <a:xfrm>
            <a:off x="557950" y="6447392"/>
            <a:ext cx="2240998" cy="14228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900" b="0" i="0" dirty="0">
                <a:solidFill>
                  <a:schemeClr val="bg1"/>
                </a:solidFill>
                <a:latin typeface="AvenirNext LT Com Regular" panose="020B0503020202020204" pitchFamily="34" charset="0"/>
              </a:rPr>
              <a:t>© 2025 Capital Group. All rights reserved. </a:t>
            </a:r>
            <a:endParaRPr sz="900" b="0" i="0" dirty="0">
              <a:solidFill>
                <a:schemeClr val="bg1"/>
              </a:solidFill>
              <a:latin typeface="AvenirNext LT Com Regular" panose="020B0503020202020204" pitchFamily="34" charset="0"/>
            </a:endParaRPr>
          </a:p>
        </p:txBody>
      </p:sp>
      <p:sp>
        <p:nvSpPr>
          <p:cNvPr id="14" name="TextBox 13">
            <a:extLst>
              <a:ext uri="{FF2B5EF4-FFF2-40B4-BE49-F238E27FC236}">
                <a16:creationId xmlns:a16="http://schemas.microsoft.com/office/drawing/2014/main" id="{F1C050AA-A504-F240-912A-2AEC2CB2147B}"/>
              </a:ext>
              <a:ext uri="{C183D7F6-B498-43B3-948B-1728B52AA6E4}">
                <adec:decorative xmlns:adec="http://schemas.microsoft.com/office/drawing/2017/decorative" val="1"/>
              </a:ext>
            </a:extLst>
          </p:cNvPr>
          <p:cNvSpPr txBox="1"/>
          <p:nvPr/>
        </p:nvSpPr>
        <p:spPr>
          <a:xfrm>
            <a:off x="11470522" y="6451176"/>
            <a:ext cx="137858" cy="138499"/>
          </a:xfrm>
          <a:prstGeom prst="rect">
            <a:avLst/>
          </a:prstGeom>
          <a:ln w="12700">
            <a:miter lim="400000"/>
          </a:ln>
        </p:spPr>
        <p:txBody>
          <a:bodyPr wrap="none" lIns="0" tIns="0" rIns="0" bIns="0" rtlCol="0">
            <a:spAutoFit/>
          </a:bodyPr>
          <a:lstStyle/>
          <a:p>
            <a:fld id="{FEC877D1-F7DD-A544-B221-6E42B616AE33}" type="slidenum">
              <a:rPr lang="en-US" sz="900" b="0" i="0" kern="1200" smtClean="0">
                <a:solidFill>
                  <a:schemeClr val="bg1"/>
                </a:solidFill>
                <a:latin typeface="AvenirNext LT Com Regular" panose="020B0503020202020204" pitchFamily="34" charset="0"/>
                <a:ea typeface="+mn-ea"/>
                <a:cs typeface="+mn-cs"/>
              </a:rPr>
              <a:t>2</a:t>
            </a:fld>
            <a:endParaRPr lang="en-US" sz="900" b="0" i="0" kern="1200">
              <a:solidFill>
                <a:schemeClr val="bg1"/>
              </a:solidFill>
              <a:latin typeface="AvenirNext LT Com Regular" panose="020B0503020202020204" pitchFamily="34" charset="0"/>
              <a:ea typeface="+mn-ea"/>
              <a:cs typeface="+mn-cs"/>
            </a:endParaRPr>
          </a:p>
        </p:txBody>
      </p:sp>
    </p:spTree>
    <p:extLst>
      <p:ext uri="{BB962C8B-B14F-4D97-AF65-F5344CB8AC3E}">
        <p14:creationId xmlns:p14="http://schemas.microsoft.com/office/powerpoint/2010/main" val="2129141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6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1A8A08-08F7-F84D-8DA4-9E129877338F}"/>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77852" y="0"/>
            <a:ext cx="6914148" cy="6858000"/>
          </a:xfrm>
          <a:prstGeom prst="rect">
            <a:avLst/>
          </a:prstGeom>
        </p:spPr>
      </p:pic>
      <p:sp>
        <p:nvSpPr>
          <p:cNvPr id="6" name="Title 5">
            <a:extLst>
              <a:ext uri="{FF2B5EF4-FFF2-40B4-BE49-F238E27FC236}">
                <a16:creationId xmlns:a16="http://schemas.microsoft.com/office/drawing/2014/main" id="{DD8F4DB5-2C39-9A99-762A-3792B00428CB}"/>
              </a:ext>
            </a:extLst>
          </p:cNvPr>
          <p:cNvSpPr>
            <a:spLocks noGrp="1"/>
          </p:cNvSpPr>
          <p:nvPr>
            <p:ph type="title" idx="4294967295"/>
          </p:nvPr>
        </p:nvSpPr>
        <p:spPr>
          <a:xfrm>
            <a:off x="581896" y="288059"/>
            <a:ext cx="4914900" cy="1114425"/>
          </a:xfrm>
        </p:spPr>
        <p:txBody>
          <a:bodyPr/>
          <a:lstStyle/>
          <a:p>
            <a:pPr marL="0" marR="0" lvl="0" indent="0" algn="l" defTabSz="228600" rtl="0" eaLnBrk="1" fontAlgn="auto" latinLnBrk="0" hangingPunct="1">
              <a:lnSpc>
                <a:spcPct val="95000"/>
              </a:lnSpc>
              <a:spcBef>
                <a:spcPts val="0"/>
              </a:spcBef>
              <a:spcAft>
                <a:spcPts val="0"/>
              </a:spcAft>
              <a:buClrTx/>
              <a:buSzTx/>
              <a:buFontTx/>
              <a:buNone/>
              <a:tabLst>
                <a:tab pos="476250" algn="l"/>
              </a:tabLst>
              <a:defRPr/>
            </a:pPr>
            <a:r>
              <a:rPr kumimoji="0" lang="en-US" sz="3600" b="1" i="0" u="none" strike="noStrike" cap="none" spc="-24" normalizeH="0" baseline="0" dirty="0">
                <a:ln>
                  <a:noFill/>
                </a:ln>
                <a:solidFill>
                  <a:schemeClr val="accent1"/>
                </a:solidFill>
                <a:effectLst/>
                <a:uFillTx/>
                <a:sym typeface="Avenir Next LT Com Regular"/>
              </a:rPr>
              <a:t>A healthy mix called allocation </a:t>
            </a:r>
            <a:endParaRPr lang="en-US" sz="3600" dirty="0">
              <a:effectLst/>
            </a:endParaRPr>
          </a:p>
        </p:txBody>
      </p:sp>
      <p:sp>
        <p:nvSpPr>
          <p:cNvPr id="11" name="Rectangle 10">
            <a:extLst>
              <a:ext uri="{FF2B5EF4-FFF2-40B4-BE49-F238E27FC236}">
                <a16:creationId xmlns:a16="http://schemas.microsoft.com/office/drawing/2014/main" id="{C074E75D-C271-B64D-940F-0C50B9815524}"/>
              </a:ext>
              <a:ext uri="{C183D7F6-B498-43B3-948B-1728B52AA6E4}">
                <adec:decorative xmlns:adec="http://schemas.microsoft.com/office/drawing/2017/decorative" val="1"/>
              </a:ext>
            </a:extLst>
          </p:cNvPr>
          <p:cNvSpPr/>
          <p:nvPr/>
        </p:nvSpPr>
        <p:spPr>
          <a:xfrm>
            <a:off x="0" y="1671638"/>
            <a:ext cx="6914147" cy="4218258"/>
          </a:xfrm>
          <a:prstGeom prst="rect">
            <a:avLst/>
          </a:prstGeom>
          <a:solidFill>
            <a:srgbClr val="007E6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endParaRPr>
          </a:p>
        </p:txBody>
      </p:sp>
      <p:sp>
        <p:nvSpPr>
          <p:cNvPr id="12" name="Rectangle 11">
            <a:extLst>
              <a:ext uri="{FF2B5EF4-FFF2-40B4-BE49-F238E27FC236}">
                <a16:creationId xmlns:a16="http://schemas.microsoft.com/office/drawing/2014/main" id="{238AB26E-9683-FD41-987E-EB31344F022B}"/>
              </a:ext>
              <a:ext uri="{C183D7F6-B498-43B3-948B-1728B52AA6E4}">
                <adec:decorative xmlns:adec="http://schemas.microsoft.com/office/drawing/2017/decorative" val="0"/>
              </a:ext>
            </a:extLst>
          </p:cNvPr>
          <p:cNvSpPr/>
          <p:nvPr/>
        </p:nvSpPr>
        <p:spPr>
          <a:xfrm>
            <a:off x="489284" y="2198104"/>
            <a:ext cx="5269832" cy="2923877"/>
          </a:xfrm>
          <a:prstGeom prst="rect">
            <a:avLst/>
          </a:prstGeom>
        </p:spPr>
        <p:txBody>
          <a:bodyPr wrap="square">
            <a:spAutoFit/>
          </a:bodyPr>
          <a:lstStyle/>
          <a:p>
            <a:pPr>
              <a:buSzPts val="2000"/>
            </a:pPr>
            <a:r>
              <a:rPr lang="en-US" sz="4400" b="1">
                <a:solidFill>
                  <a:schemeClr val="bg1"/>
                </a:solidFill>
                <a:latin typeface="AvenirNext LT Com Regular" panose="020B0503020202020204" pitchFamily="34" charset="0"/>
              </a:rPr>
              <a:t>Fund</a:t>
            </a:r>
            <a:endParaRPr lang="en-IN" sz="4400" b="1">
              <a:latin typeface="AvenirNext LT Com Regular" panose="020B0503020202020204" pitchFamily="34" charset="0"/>
            </a:endParaRPr>
          </a:p>
          <a:p>
            <a:r>
              <a:rPr lang="en-US" sz="2800">
                <a:solidFill>
                  <a:schemeClr val="bg1"/>
                </a:solidFill>
              </a:rPr>
              <a:t>Can be a collection of stocks and bonds banded together to create a single, diversified investment product for individual investors.</a:t>
            </a:r>
          </a:p>
        </p:txBody>
      </p:sp>
      <p:sp>
        <p:nvSpPr>
          <p:cNvPr id="16" name="TextBox 15">
            <a:extLst>
              <a:ext uri="{FF2B5EF4-FFF2-40B4-BE49-F238E27FC236}">
                <a16:creationId xmlns:a16="http://schemas.microsoft.com/office/drawing/2014/main" id="{1F9F53C9-4470-9B4F-B67E-98963A339AD3}"/>
              </a:ext>
              <a:ext uri="{C183D7F6-B498-43B3-948B-1728B52AA6E4}">
                <adec:decorative xmlns:adec="http://schemas.microsoft.com/office/drawing/2017/decorative" val="1"/>
              </a:ext>
            </a:extLst>
          </p:cNvPr>
          <p:cNvSpPr txBox="1"/>
          <p:nvPr/>
        </p:nvSpPr>
        <p:spPr>
          <a:xfrm>
            <a:off x="11470522" y="6451176"/>
            <a:ext cx="137858" cy="138499"/>
          </a:xfrm>
          <a:prstGeom prst="rect">
            <a:avLst/>
          </a:prstGeom>
          <a:ln w="12700">
            <a:miter lim="400000"/>
          </a:ln>
        </p:spPr>
        <p:txBody>
          <a:bodyPr wrap="none" lIns="0" tIns="0" rIns="0" bIns="0" rtlCol="0">
            <a:spAutoFit/>
          </a:bodyPr>
          <a:lstStyle/>
          <a:p>
            <a:fld id="{FEC877D1-F7DD-A544-B221-6E42B616AE33}" type="slidenum">
              <a:rPr lang="en-US" sz="900" b="0" i="0" kern="1200" smtClean="0">
                <a:solidFill>
                  <a:schemeClr val="bg1"/>
                </a:solidFill>
                <a:latin typeface="AvenirNext LT Com Regular" panose="020B0503020202020204" pitchFamily="34" charset="0"/>
                <a:ea typeface="+mn-ea"/>
                <a:cs typeface="+mn-cs"/>
              </a:rPr>
              <a:t>20</a:t>
            </a:fld>
            <a:endParaRPr lang="en-US" sz="900" b="0" i="0" kern="1200">
              <a:solidFill>
                <a:schemeClr val="bg1"/>
              </a:solidFill>
              <a:latin typeface="AvenirNext LT Com Regular" panose="020B0503020202020204" pitchFamily="34" charset="0"/>
              <a:ea typeface="+mn-ea"/>
              <a:cs typeface="+mn-cs"/>
            </a:endParaRPr>
          </a:p>
        </p:txBody>
      </p:sp>
      <p:sp>
        <p:nvSpPr>
          <p:cNvPr id="2" name="TextBox 1">
            <a:extLst>
              <a:ext uri="{FF2B5EF4-FFF2-40B4-BE49-F238E27FC236}">
                <a16:creationId xmlns:a16="http://schemas.microsoft.com/office/drawing/2014/main" id="{0082C5B4-EA26-1706-11FC-88953A16E70D}"/>
              </a:ext>
              <a:ext uri="{C183D7F6-B498-43B3-948B-1728B52AA6E4}">
                <adec:decorative xmlns:adec="http://schemas.microsoft.com/office/drawing/2017/decorative" val="1"/>
              </a:ext>
            </a:extLst>
          </p:cNvPr>
          <p:cNvSpPr txBox="1"/>
          <p:nvPr/>
        </p:nvSpPr>
        <p:spPr>
          <a:xfrm>
            <a:off x="12519981" y="211455"/>
            <a:ext cx="1518250" cy="215444"/>
          </a:xfrm>
          <a:prstGeom prst="rect">
            <a:avLst/>
          </a:prstGeom>
          <a:solidFill>
            <a:srgbClr val="FF0000"/>
          </a:solidFill>
          <a:ln w="12700">
            <a:miter lim="400000"/>
          </a:ln>
        </p:spPr>
        <p:txBody>
          <a:bodyPr wrap="square" lIns="0" tIns="0" rIns="0" bIns="0" rtlCol="0" anchor="ctr">
            <a:spAutoFit/>
          </a:bodyPr>
          <a:lstStyle/>
          <a:p>
            <a:pPr algn="ctr"/>
            <a:r>
              <a:rPr lang="en-US" sz="1400" b="1" err="1">
                <a:solidFill>
                  <a:schemeClr val="bg1"/>
                </a:solidFill>
                <a:latin typeface="+mn-lt"/>
              </a:rPr>
              <a:t>Not on eDAM</a:t>
            </a:r>
          </a:p>
        </p:txBody>
      </p:sp>
    </p:spTree>
    <p:extLst>
      <p:ext uri="{BB962C8B-B14F-4D97-AF65-F5344CB8AC3E}">
        <p14:creationId xmlns:p14="http://schemas.microsoft.com/office/powerpoint/2010/main" val="241087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D3C160-33B1-1941-A37E-A185D97EED34}"/>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F9048D73-9DE7-194E-936D-086B4798B16C}"/>
              </a:ext>
              <a:ext uri="{C183D7F6-B498-43B3-948B-1728B52AA6E4}">
                <adec:decorative xmlns:adec="http://schemas.microsoft.com/office/drawing/2017/decorative" val="1"/>
              </a:ext>
            </a:extLst>
          </p:cNvPr>
          <p:cNvSpPr/>
          <p:nvPr/>
        </p:nvSpPr>
        <p:spPr>
          <a:xfrm rot="16200000">
            <a:off x="2220691" y="-2220693"/>
            <a:ext cx="6857990" cy="11299371"/>
          </a:xfrm>
          <a:prstGeom prst="rect">
            <a:avLst/>
          </a:prstGeom>
          <a:gradFill>
            <a:gsLst>
              <a:gs pos="9000">
                <a:schemeClr val="tx1">
                  <a:alpha val="93143"/>
                </a:schemeClr>
              </a:gs>
              <a:gs pos="100000">
                <a:schemeClr val="tx1">
                  <a:alpha val="0"/>
                </a:schemeClr>
              </a:gs>
            </a:gsLst>
            <a:lin ang="54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FFFFFF">
                    <a:alpha val="0"/>
                  </a:srgbClr>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rPr>
              <a:t>j</a:t>
            </a:r>
          </a:p>
        </p:txBody>
      </p:sp>
      <p:sp>
        <p:nvSpPr>
          <p:cNvPr id="3" name="Title 2">
            <a:extLst>
              <a:ext uri="{FF2B5EF4-FFF2-40B4-BE49-F238E27FC236}">
                <a16:creationId xmlns:a16="http://schemas.microsoft.com/office/drawing/2014/main" id="{CDDC5365-EA36-45A8-8DBD-A6D8461EB21D}"/>
              </a:ext>
            </a:extLst>
          </p:cNvPr>
          <p:cNvSpPr>
            <a:spLocks noGrp="1"/>
          </p:cNvSpPr>
          <p:nvPr>
            <p:ph type="title" idx="4294967295"/>
          </p:nvPr>
        </p:nvSpPr>
        <p:spPr>
          <a:xfrm>
            <a:off x="563022" y="969120"/>
            <a:ext cx="4695825" cy="833437"/>
          </a:xfrm>
        </p:spPr>
        <p:txBody>
          <a:bodyPr/>
          <a:lstStyle/>
          <a:p>
            <a:r>
              <a:rPr lang="en-US" sz="3600" dirty="0">
                <a:solidFill>
                  <a:schemeClr val="bg1"/>
                </a:solidFill>
              </a:rPr>
              <a:t>Investment timeline</a:t>
            </a:r>
          </a:p>
        </p:txBody>
      </p:sp>
      <p:cxnSp>
        <p:nvCxnSpPr>
          <p:cNvPr id="25" name="Straight Connector 24">
            <a:extLst>
              <a:ext uri="{FF2B5EF4-FFF2-40B4-BE49-F238E27FC236}">
                <a16:creationId xmlns:a16="http://schemas.microsoft.com/office/drawing/2014/main" id="{81777ADD-98EC-3347-ABF6-8C0E5C4CD893}"/>
              </a:ext>
              <a:ext uri="{C183D7F6-B498-43B3-948B-1728B52AA6E4}">
                <adec:decorative xmlns:adec="http://schemas.microsoft.com/office/drawing/2017/decorative" val="1"/>
              </a:ext>
            </a:extLst>
          </p:cNvPr>
          <p:cNvCxnSpPr>
            <a:cxnSpLocks/>
          </p:cNvCxnSpPr>
          <p:nvPr/>
        </p:nvCxnSpPr>
        <p:spPr>
          <a:xfrm>
            <a:off x="563022" y="1925478"/>
            <a:ext cx="4423316" cy="0"/>
          </a:xfrm>
          <a:prstGeom prst="line">
            <a:avLst/>
          </a:prstGeom>
          <a:noFill/>
          <a:ln w="127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4" name="Content Placeholder 3">
            <a:extLst>
              <a:ext uri="{FF2B5EF4-FFF2-40B4-BE49-F238E27FC236}">
                <a16:creationId xmlns:a16="http://schemas.microsoft.com/office/drawing/2014/main" id="{0D250B89-C4D5-43CB-81F0-EFF4588D7E45}"/>
              </a:ext>
            </a:extLst>
          </p:cNvPr>
          <p:cNvSpPr>
            <a:spLocks noGrp="1"/>
          </p:cNvSpPr>
          <p:nvPr>
            <p:ph idx="4294967295"/>
          </p:nvPr>
        </p:nvSpPr>
        <p:spPr>
          <a:xfrm>
            <a:off x="563022" y="2305825"/>
            <a:ext cx="4461986" cy="2626689"/>
          </a:xfrm>
        </p:spPr>
        <p:txBody>
          <a:bodyPr>
            <a:noAutofit/>
          </a:bodyPr>
          <a:lstStyle/>
          <a:p>
            <a:pPr>
              <a:spcAft>
                <a:spcPts val="3000"/>
              </a:spcAft>
            </a:pPr>
            <a:r>
              <a:rPr lang="en-US" sz="2400" b="1">
                <a:solidFill>
                  <a:schemeClr val="bg1"/>
                </a:solidFill>
                <a:latin typeface="+mn-lt"/>
              </a:rPr>
              <a:t>When will you need this money?</a:t>
            </a:r>
            <a:endParaRPr lang="en-US" sz="2400" b="1" noProof="1">
              <a:solidFill>
                <a:schemeClr val="bg1"/>
              </a:solidFill>
              <a:latin typeface="+mn-lt"/>
            </a:endParaRPr>
          </a:p>
          <a:p>
            <a:pPr>
              <a:spcAft>
                <a:spcPts val="3000"/>
              </a:spcAft>
            </a:pPr>
            <a:r>
              <a:rPr lang="en-US" sz="2400" b="1" noProof="1">
                <a:solidFill>
                  <a:schemeClr val="bg1"/>
                </a:solidFill>
                <a:latin typeface="+mn-lt"/>
              </a:rPr>
              <a:t>How much risk are you </a:t>
            </a:r>
            <a:br>
              <a:rPr lang="en-US" sz="2400" b="1" noProof="1">
                <a:solidFill>
                  <a:schemeClr val="bg1"/>
                </a:solidFill>
                <a:latin typeface="+mn-lt"/>
              </a:rPr>
            </a:br>
            <a:r>
              <a:rPr lang="en-US" sz="2400" b="1" noProof="1">
                <a:solidFill>
                  <a:schemeClr val="bg1"/>
                </a:solidFill>
                <a:latin typeface="+mn-lt"/>
              </a:rPr>
              <a:t>willing to take?</a:t>
            </a:r>
          </a:p>
          <a:p>
            <a:pPr>
              <a:spcAft>
                <a:spcPts val="3000"/>
              </a:spcAft>
            </a:pPr>
            <a:r>
              <a:rPr lang="en-US" sz="2400" b="1" noProof="1">
                <a:solidFill>
                  <a:schemeClr val="bg1"/>
                </a:solidFill>
                <a:latin typeface="+mn-lt"/>
              </a:rPr>
              <a:t>Is there an “opportunity cost”</a:t>
            </a:r>
            <a:r>
              <a:rPr lang="en-US" sz="2400" b="1" noProof="1">
                <a:solidFill>
                  <a:schemeClr val="bg1"/>
                </a:solidFill>
              </a:rPr>
              <a:t>?</a:t>
            </a:r>
            <a:endParaRPr lang="en-US" sz="2400" b="1" noProof="1">
              <a:solidFill>
                <a:schemeClr val="bg1"/>
              </a:solidFill>
              <a:latin typeface="+mn-lt"/>
            </a:endParaRPr>
          </a:p>
        </p:txBody>
      </p:sp>
      <p:sp>
        <p:nvSpPr>
          <p:cNvPr id="6" name="© The Capital Group Companies, Inc.">
            <a:extLst>
              <a:ext uri="{FF2B5EF4-FFF2-40B4-BE49-F238E27FC236}">
                <a16:creationId xmlns:a16="http://schemas.microsoft.com/office/drawing/2014/main" id="{9D2B9862-4472-03A9-8C8A-B349F3B3996D}"/>
              </a:ext>
              <a:ext uri="{C183D7F6-B498-43B3-948B-1728B52AA6E4}">
                <adec:decorative xmlns:adec="http://schemas.microsoft.com/office/drawing/2017/decorative" val="1"/>
              </a:ext>
            </a:extLst>
          </p:cNvPr>
          <p:cNvSpPr txBox="1"/>
          <p:nvPr/>
        </p:nvSpPr>
        <p:spPr>
          <a:xfrm>
            <a:off x="557950" y="6447392"/>
            <a:ext cx="2240998" cy="14228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900" b="0" i="0">
                <a:solidFill>
                  <a:schemeClr val="bg1"/>
                </a:solidFill>
                <a:latin typeface="AvenirNext LT Com Regular" panose="020B0503020202020204" pitchFamily="34" charset="0"/>
              </a:rPr>
              <a:t>© 2025 Capital Group. All rights reserved. </a:t>
            </a:r>
            <a:endParaRPr sz="900" b="0" i="0">
              <a:solidFill>
                <a:schemeClr val="bg1"/>
              </a:solidFill>
              <a:latin typeface="AvenirNext LT Com Regular" panose="020B0503020202020204" pitchFamily="34" charset="0"/>
            </a:endParaRPr>
          </a:p>
        </p:txBody>
      </p:sp>
      <p:sp>
        <p:nvSpPr>
          <p:cNvPr id="24" name="TextBox 23">
            <a:extLst>
              <a:ext uri="{FF2B5EF4-FFF2-40B4-BE49-F238E27FC236}">
                <a16:creationId xmlns:a16="http://schemas.microsoft.com/office/drawing/2014/main" id="{E6EA777A-DB78-E942-9AD7-E11141F728E0}"/>
              </a:ext>
              <a:ext uri="{C183D7F6-B498-43B3-948B-1728B52AA6E4}">
                <adec:decorative xmlns:adec="http://schemas.microsoft.com/office/drawing/2017/decorative" val="1"/>
              </a:ext>
            </a:extLst>
          </p:cNvPr>
          <p:cNvSpPr txBox="1"/>
          <p:nvPr/>
        </p:nvSpPr>
        <p:spPr>
          <a:xfrm>
            <a:off x="11470522" y="6451176"/>
            <a:ext cx="137858" cy="138499"/>
          </a:xfrm>
          <a:prstGeom prst="rect">
            <a:avLst/>
          </a:prstGeom>
          <a:ln w="12700">
            <a:miter lim="400000"/>
          </a:ln>
        </p:spPr>
        <p:txBody>
          <a:bodyPr wrap="none" lIns="0" tIns="0" rIns="0" bIns="0" rtlCol="0">
            <a:spAutoFit/>
          </a:bodyPr>
          <a:lstStyle/>
          <a:p>
            <a:fld id="{FEC877D1-F7DD-A544-B221-6E42B616AE33}" type="slidenum">
              <a:rPr lang="en-US" sz="900" b="0" i="0" kern="1200" smtClean="0">
                <a:solidFill>
                  <a:schemeClr val="bg1"/>
                </a:solidFill>
                <a:latin typeface="AvenirNext LT Com Regular" panose="020B0503020202020204" pitchFamily="34" charset="0"/>
                <a:ea typeface="+mn-ea"/>
                <a:cs typeface="+mn-cs"/>
              </a:rPr>
              <a:t>21</a:t>
            </a:fld>
            <a:endParaRPr lang="en-US" sz="900" b="0" i="0" kern="1200">
              <a:solidFill>
                <a:schemeClr val="bg1"/>
              </a:solidFill>
              <a:latin typeface="AvenirNext LT Com Regular" panose="020B0503020202020204" pitchFamily="34" charset="0"/>
              <a:ea typeface="+mn-ea"/>
              <a:cs typeface="+mn-cs"/>
            </a:endParaRPr>
          </a:p>
        </p:txBody>
      </p:sp>
      <p:sp>
        <p:nvSpPr>
          <p:cNvPr id="2" name="TextBox 1">
            <a:extLst>
              <a:ext uri="{FF2B5EF4-FFF2-40B4-BE49-F238E27FC236}">
                <a16:creationId xmlns:a16="http://schemas.microsoft.com/office/drawing/2014/main" id="{AD3BE09E-EA3C-E778-B53A-090576165551}"/>
              </a:ext>
              <a:ext uri="{C183D7F6-B498-43B3-948B-1728B52AA6E4}">
                <adec:decorative xmlns:adec="http://schemas.microsoft.com/office/drawing/2017/decorative" val="1"/>
              </a:ext>
            </a:extLst>
          </p:cNvPr>
          <p:cNvSpPr txBox="1"/>
          <p:nvPr/>
        </p:nvSpPr>
        <p:spPr>
          <a:xfrm>
            <a:off x="12548116" y="211455"/>
            <a:ext cx="1518250" cy="215444"/>
          </a:xfrm>
          <a:prstGeom prst="rect">
            <a:avLst/>
          </a:prstGeom>
          <a:solidFill>
            <a:srgbClr val="FF0000"/>
          </a:solidFill>
          <a:ln w="12700">
            <a:miter lim="400000"/>
          </a:ln>
        </p:spPr>
        <p:txBody>
          <a:bodyPr wrap="square" lIns="0" tIns="0" rIns="0" bIns="0" rtlCol="0" anchor="ctr">
            <a:spAutoFit/>
          </a:bodyPr>
          <a:lstStyle/>
          <a:p>
            <a:pPr algn="ctr"/>
            <a:r>
              <a:rPr lang="en-US" sz="1400" b="1" err="1">
                <a:solidFill>
                  <a:schemeClr val="bg1"/>
                </a:solidFill>
                <a:latin typeface="+mn-lt"/>
              </a:rPr>
              <a:t>Not on eDAM</a:t>
            </a:r>
          </a:p>
        </p:txBody>
      </p:sp>
    </p:spTree>
    <p:extLst>
      <p:ext uri="{BB962C8B-B14F-4D97-AF65-F5344CB8AC3E}">
        <p14:creationId xmlns:p14="http://schemas.microsoft.com/office/powerpoint/2010/main" val="38038422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1000"/>
                                        <p:tgtEl>
                                          <p:spTgt spid="4">
                                            <p:bg/>
                                          </p:spTgt>
                                        </p:tgtEl>
                                      </p:cBhvr>
                                    </p:animEffect>
                                    <p:anim calcmode="lin" valueType="num">
                                      <p:cBhvr>
                                        <p:cTn id="8" dur="1000" fill="hold"/>
                                        <p:tgtEl>
                                          <p:spTgt spid="4">
                                            <p:bg/>
                                          </p:spTgt>
                                        </p:tgtEl>
                                        <p:attrNameLst>
                                          <p:attrName>ppt_x</p:attrName>
                                        </p:attrNameLst>
                                      </p:cBhvr>
                                      <p:tavLst>
                                        <p:tav tm="0">
                                          <p:val>
                                            <p:strVal val="#ppt_x"/>
                                          </p:val>
                                        </p:tav>
                                        <p:tav tm="100000">
                                          <p:val>
                                            <p:strVal val="#ppt_x"/>
                                          </p:val>
                                        </p:tav>
                                      </p:tavLst>
                                    </p:anim>
                                    <p:anim calcmode="lin" valueType="num">
                                      <p:cBhvr>
                                        <p:cTn id="9" dur="1000" fill="hold"/>
                                        <p:tgtEl>
                                          <p:spTgt spid="4">
                                            <p:bg/>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anim calcmode="lin" valueType="num">
                                      <p:cBhvr>
                                        <p:cTn id="1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anim calcmode="lin" valueType="num">
                                      <p:cBhvr>
                                        <p:cTn id="2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1000"/>
                                        <p:tgtEl>
                                          <p:spTgt spid="4">
                                            <p:txEl>
                                              <p:pRg st="2" end="2"/>
                                            </p:txEl>
                                          </p:spTgt>
                                        </p:tgtEl>
                                      </p:cBhvr>
                                    </p:animEffect>
                                    <p:anim calcmode="lin" valueType="num">
                                      <p:cBhvr>
                                        <p:cTn id="2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003A66"/>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7194F24-349B-4845-8117-7F7037E4244C}"/>
              </a:ext>
              <a:ext uri="{C183D7F6-B498-43B3-948B-1728B52AA6E4}">
                <adec:decorative xmlns:adec="http://schemas.microsoft.com/office/drawing/2017/decorative" val="1"/>
              </a:ext>
            </a:extLst>
          </p:cNvPr>
          <p:cNvPicPr>
            <a:picLocks noChangeAspect="1"/>
          </p:cNvPicPr>
          <p:nvPr/>
        </p:nvPicPr>
        <p:blipFill rotWithShape="1">
          <a:blip r:embed="rId3" cstate="email">
            <a:alphaModFix amt="0"/>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2" name="Title 1">
            <a:extLst>
              <a:ext uri="{FF2B5EF4-FFF2-40B4-BE49-F238E27FC236}">
                <a16:creationId xmlns:a16="http://schemas.microsoft.com/office/drawing/2014/main" id="{E199600F-A17E-4354-A7AB-0CC2A43A9354}"/>
              </a:ext>
            </a:extLst>
          </p:cNvPr>
          <p:cNvSpPr>
            <a:spLocks noGrp="1"/>
          </p:cNvSpPr>
          <p:nvPr>
            <p:ph type="title" idx="4294967295"/>
          </p:nvPr>
        </p:nvSpPr>
        <p:spPr>
          <a:xfrm>
            <a:off x="574436" y="530225"/>
            <a:ext cx="8840788" cy="1052513"/>
          </a:xfrm>
          <a:effectLst/>
        </p:spPr>
        <p:txBody>
          <a:bodyPr wrap="square">
            <a:spAutoFit/>
          </a:bodyPr>
          <a:lstStyle/>
          <a:p>
            <a:pPr defTabSz="914400"/>
            <a:r>
              <a:rPr lang="en-US" sz="3600" kern="1200" dirty="0">
                <a:solidFill>
                  <a:schemeClr val="bg1"/>
                </a:solidFill>
              </a:rPr>
              <a:t>Likely to live a long time, compared to past generations</a:t>
            </a:r>
          </a:p>
        </p:txBody>
      </p:sp>
      <p:pic>
        <p:nvPicPr>
          <p:cNvPr id="9" name="Picture 8" descr="Life expectancy, in years. A person born in 1900 had a life expectancy of 48 years. A person born in 1920 had a life expectancy of 53 years. A person born in 1940 had a life expectancy of 62 years. A person born in 1960 had a life expectancy of 70 years. A person born in 1980 had a life expectancy of 73 years. A person born in 2000 had a life expectancy of 76 years. A person born in 2020 had a life expectancy of 79 years.">
            <a:extLst>
              <a:ext uri="{FF2B5EF4-FFF2-40B4-BE49-F238E27FC236}">
                <a16:creationId xmlns:a16="http://schemas.microsoft.com/office/drawing/2014/main" id="{C19CB0ED-65E4-42CA-DBF9-EDA472ED8A69}"/>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1048885" y="1936852"/>
            <a:ext cx="9500616" cy="3547872"/>
          </a:xfrm>
          <a:prstGeom prst="rect">
            <a:avLst/>
          </a:prstGeom>
        </p:spPr>
      </p:pic>
      <p:sp>
        <p:nvSpPr>
          <p:cNvPr id="3" name="TextBox 2">
            <a:extLst>
              <a:ext uri="{FF2B5EF4-FFF2-40B4-BE49-F238E27FC236}">
                <a16:creationId xmlns:a16="http://schemas.microsoft.com/office/drawing/2014/main" id="{CB9172AF-DE09-DF4F-9C13-CF9EA1CBBCE4}"/>
              </a:ext>
            </a:extLst>
          </p:cNvPr>
          <p:cNvSpPr txBox="1"/>
          <p:nvPr/>
        </p:nvSpPr>
        <p:spPr>
          <a:xfrm>
            <a:off x="571500" y="6143030"/>
            <a:ext cx="9975850" cy="138499"/>
          </a:xfrm>
          <a:prstGeom prst="rect">
            <a:avLst/>
          </a:prstGeom>
          <a:ln w="12700">
            <a:miter lim="400000"/>
          </a:ln>
        </p:spPr>
        <p:txBody>
          <a:bodyPr wrap="square" lIns="0" tIns="0" rIns="0" bIns="0" rtlCol="0">
            <a:spAutoFit/>
          </a:bodyPr>
          <a:lstStyle/>
          <a:p>
            <a:r>
              <a:rPr lang="en-IN" sz="900">
                <a:solidFill>
                  <a:schemeClr val="bg1"/>
                </a:solidFill>
              </a:rPr>
              <a:t>Source: UN DESA and </a:t>
            </a:r>
            <a:r>
              <a:rPr lang="en-IN" sz="900" err="1">
                <a:solidFill>
                  <a:schemeClr val="bg1"/>
                </a:solidFill>
              </a:rPr>
              <a:t>Gapminder</a:t>
            </a:r>
            <a:r>
              <a:rPr lang="en-IN" sz="900">
                <a:solidFill>
                  <a:schemeClr val="bg1"/>
                </a:solidFill>
              </a:rPr>
              <a:t>. "Life expectancy (from birth) in the United States, from 1860 to 2020," August 31, 2019. Statista. Accessed June 7, 2024.</a:t>
            </a:r>
            <a:endParaRPr lang="en-US" sz="900" b="1" err="1">
              <a:solidFill>
                <a:schemeClr val="bg1"/>
              </a:solidFill>
              <a:latin typeface="+mn-lt"/>
            </a:endParaRPr>
          </a:p>
        </p:txBody>
      </p:sp>
      <p:sp>
        <p:nvSpPr>
          <p:cNvPr id="35" name="TextBox 34">
            <a:extLst>
              <a:ext uri="{FF2B5EF4-FFF2-40B4-BE49-F238E27FC236}">
                <a16:creationId xmlns:a16="http://schemas.microsoft.com/office/drawing/2014/main" id="{637B4335-ED38-0E4E-B499-75AF97549D8F}"/>
              </a:ext>
              <a:ext uri="{C183D7F6-B498-43B3-948B-1728B52AA6E4}">
                <adec:decorative xmlns:adec="http://schemas.microsoft.com/office/drawing/2017/decorative" val="1"/>
              </a:ext>
            </a:extLst>
          </p:cNvPr>
          <p:cNvSpPr txBox="1"/>
          <p:nvPr/>
        </p:nvSpPr>
        <p:spPr>
          <a:xfrm>
            <a:off x="11470522" y="6451176"/>
            <a:ext cx="137858" cy="138499"/>
          </a:xfrm>
          <a:prstGeom prst="rect">
            <a:avLst/>
          </a:prstGeom>
          <a:ln w="12700">
            <a:miter lim="400000"/>
          </a:ln>
        </p:spPr>
        <p:txBody>
          <a:bodyPr wrap="none" lIns="0" tIns="0" rIns="0" bIns="0" rtlCol="0">
            <a:spAutoFit/>
          </a:bodyPr>
          <a:lstStyle/>
          <a:p>
            <a:fld id="{FEC877D1-F7DD-A544-B221-6E42B616AE33}" type="slidenum">
              <a:rPr lang="en-US" sz="900" b="0" i="0" kern="1200" smtClean="0">
                <a:solidFill>
                  <a:schemeClr val="bg1"/>
                </a:solidFill>
                <a:latin typeface="AvenirNext LT Com Regular" panose="020B0503020202020204" pitchFamily="34" charset="0"/>
                <a:ea typeface="+mn-ea"/>
                <a:cs typeface="+mn-cs"/>
              </a:rPr>
              <a:t>22</a:t>
            </a:fld>
            <a:endParaRPr lang="en-US" sz="900" b="0" i="0" kern="1200">
              <a:solidFill>
                <a:schemeClr val="bg1"/>
              </a:solidFill>
              <a:latin typeface="AvenirNext LT Com Regular" panose="020B0503020202020204" pitchFamily="34" charset="0"/>
              <a:ea typeface="+mn-ea"/>
              <a:cs typeface="+mn-cs"/>
            </a:endParaRPr>
          </a:p>
        </p:txBody>
      </p:sp>
      <p:sp>
        <p:nvSpPr>
          <p:cNvPr id="4" name="© The Capital Group Companies, Inc.">
            <a:extLst>
              <a:ext uri="{FF2B5EF4-FFF2-40B4-BE49-F238E27FC236}">
                <a16:creationId xmlns:a16="http://schemas.microsoft.com/office/drawing/2014/main" id="{C8F9C517-CDE8-B7B4-059E-DD8259E614D2}"/>
              </a:ext>
              <a:ext uri="{C183D7F6-B498-43B3-948B-1728B52AA6E4}">
                <adec:decorative xmlns:adec="http://schemas.microsoft.com/office/drawing/2017/decorative" val="1"/>
              </a:ext>
            </a:extLst>
          </p:cNvPr>
          <p:cNvSpPr txBox="1"/>
          <p:nvPr/>
        </p:nvSpPr>
        <p:spPr>
          <a:xfrm>
            <a:off x="557950" y="6447392"/>
            <a:ext cx="2240998" cy="14228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900" b="0" i="0">
                <a:solidFill>
                  <a:schemeClr val="bg1"/>
                </a:solidFill>
                <a:latin typeface="AvenirNext LT Com Regular" panose="020B0503020202020204" pitchFamily="34" charset="0"/>
              </a:rPr>
              <a:t>© 2025 Capital Group. All rights reserved. </a:t>
            </a:r>
            <a:endParaRPr sz="900" b="0" i="0">
              <a:solidFill>
                <a:schemeClr val="bg1"/>
              </a:solidFill>
              <a:latin typeface="AvenirNext LT Com Regular" panose="020B0503020202020204" pitchFamily="34" charset="0"/>
            </a:endParaRPr>
          </a:p>
        </p:txBody>
      </p:sp>
    </p:spTree>
    <p:extLst>
      <p:ext uri="{BB962C8B-B14F-4D97-AF65-F5344CB8AC3E}">
        <p14:creationId xmlns:p14="http://schemas.microsoft.com/office/powerpoint/2010/main" val="9754753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B929EE-9BD0-3D42-966B-7A3B3B8FF029}"/>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25401"/>
            <a:ext cx="12191999" cy="6908802"/>
          </a:xfrm>
          <a:prstGeom prst="rect">
            <a:avLst/>
          </a:prstGeom>
        </p:spPr>
      </p:pic>
      <p:sp>
        <p:nvSpPr>
          <p:cNvPr id="16" name="Rectangle 15">
            <a:extLst>
              <a:ext uri="{FF2B5EF4-FFF2-40B4-BE49-F238E27FC236}">
                <a16:creationId xmlns:a16="http://schemas.microsoft.com/office/drawing/2014/main" id="{E4582EC3-9023-B44D-ACC1-523BA742E6A8}"/>
              </a:ext>
              <a:ext uri="{C183D7F6-B498-43B3-948B-1728B52AA6E4}">
                <adec:decorative xmlns:adec="http://schemas.microsoft.com/office/drawing/2017/decorative" val="1"/>
              </a:ext>
            </a:extLst>
          </p:cNvPr>
          <p:cNvSpPr/>
          <p:nvPr/>
        </p:nvSpPr>
        <p:spPr>
          <a:xfrm>
            <a:off x="0" y="-38101"/>
            <a:ext cx="12192000" cy="3956958"/>
          </a:xfrm>
          <a:prstGeom prst="rect">
            <a:avLst/>
          </a:prstGeom>
          <a:gradFill>
            <a:gsLst>
              <a:gs pos="0">
                <a:schemeClr val="tx1">
                  <a:alpha val="0"/>
                </a:schemeClr>
              </a:gs>
              <a:gs pos="100000">
                <a:schemeClr val="tx1"/>
              </a:gs>
            </a:gsLst>
            <a:lin ang="1620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endParaRPr>
          </a:p>
        </p:txBody>
      </p:sp>
      <p:sp>
        <p:nvSpPr>
          <p:cNvPr id="5" name="Title 4">
            <a:extLst>
              <a:ext uri="{FF2B5EF4-FFF2-40B4-BE49-F238E27FC236}">
                <a16:creationId xmlns:a16="http://schemas.microsoft.com/office/drawing/2014/main" id="{D89C4F20-873F-C29A-4081-789174A54CC0}"/>
              </a:ext>
            </a:extLst>
          </p:cNvPr>
          <p:cNvSpPr>
            <a:spLocks noGrp="1"/>
          </p:cNvSpPr>
          <p:nvPr>
            <p:ph type="title" idx="4294967295"/>
          </p:nvPr>
        </p:nvSpPr>
        <p:spPr>
          <a:xfrm>
            <a:off x="571498" y="298974"/>
            <a:ext cx="11048940" cy="705522"/>
          </a:xfrm>
        </p:spPr>
        <p:txBody>
          <a:bodyPr/>
          <a:lstStyle/>
          <a:p>
            <a:pPr rtl="0" eaLnBrk="1" latinLnBrk="0" hangingPunct="1"/>
            <a:r>
              <a:rPr lang="en-US" sz="3600" b="1" kern="1200" dirty="0">
                <a:solidFill>
                  <a:srgbClr val="FFFFFF"/>
                </a:solidFill>
                <a:effectLst/>
                <a:latin typeface="AvenirNext LT Com Regular" panose="020B0503020202020204" pitchFamily="34" charset="0"/>
                <a:ea typeface="+mn-ea"/>
                <a:cs typeface="+mn-cs"/>
              </a:rPr>
              <a:t>Not likely to get rich quick</a:t>
            </a:r>
            <a:endParaRPr lang="en-US" dirty="0">
              <a:effectLst/>
            </a:endParaRPr>
          </a:p>
        </p:txBody>
      </p:sp>
      <p:sp>
        <p:nvSpPr>
          <p:cNvPr id="11" name="TextBox 10">
            <a:extLst>
              <a:ext uri="{FF2B5EF4-FFF2-40B4-BE49-F238E27FC236}">
                <a16:creationId xmlns:a16="http://schemas.microsoft.com/office/drawing/2014/main" id="{6749452B-9CC1-2741-A4CB-842E432CA586}"/>
              </a:ext>
              <a:ext uri="{C183D7F6-B498-43B3-948B-1728B52AA6E4}">
                <adec:decorative xmlns:adec="http://schemas.microsoft.com/office/drawing/2017/decorative" val="1"/>
              </a:ext>
            </a:extLst>
          </p:cNvPr>
          <p:cNvSpPr txBox="1"/>
          <p:nvPr/>
        </p:nvSpPr>
        <p:spPr>
          <a:xfrm>
            <a:off x="11470522" y="6451176"/>
            <a:ext cx="137858" cy="138499"/>
          </a:xfrm>
          <a:prstGeom prst="rect">
            <a:avLst/>
          </a:prstGeom>
          <a:ln w="12700">
            <a:miter lim="400000"/>
          </a:ln>
        </p:spPr>
        <p:txBody>
          <a:bodyPr wrap="none" lIns="0" tIns="0" rIns="0" bIns="0" rtlCol="0">
            <a:spAutoFit/>
          </a:bodyPr>
          <a:lstStyle/>
          <a:p>
            <a:fld id="{FEC877D1-F7DD-A544-B221-6E42B616AE33}" type="slidenum">
              <a:rPr lang="en-US" sz="900" b="0" i="0" kern="1200" smtClean="0">
                <a:solidFill>
                  <a:schemeClr val="bg1"/>
                </a:solidFill>
                <a:latin typeface="AvenirNext LT Com Regular" panose="020B0503020202020204" pitchFamily="34" charset="0"/>
                <a:ea typeface="+mn-ea"/>
                <a:cs typeface="+mn-cs"/>
              </a:rPr>
              <a:t>23</a:t>
            </a:fld>
            <a:endParaRPr lang="en-US" sz="900" b="0" i="0" kern="1200">
              <a:solidFill>
                <a:schemeClr val="bg1"/>
              </a:solidFill>
              <a:latin typeface="AvenirNext LT Com Regular" panose="020B0503020202020204" pitchFamily="34" charset="0"/>
              <a:ea typeface="+mn-ea"/>
              <a:cs typeface="+mn-cs"/>
            </a:endParaRPr>
          </a:p>
        </p:txBody>
      </p:sp>
      <p:sp>
        <p:nvSpPr>
          <p:cNvPr id="3" name="© The Capital Group Companies, Inc.">
            <a:extLst>
              <a:ext uri="{FF2B5EF4-FFF2-40B4-BE49-F238E27FC236}">
                <a16:creationId xmlns:a16="http://schemas.microsoft.com/office/drawing/2014/main" id="{3C3CE141-3F5A-1847-530B-13BB2EA1D0A8}"/>
              </a:ext>
              <a:ext uri="{C183D7F6-B498-43B3-948B-1728B52AA6E4}">
                <adec:decorative xmlns:adec="http://schemas.microsoft.com/office/drawing/2017/decorative" val="1"/>
              </a:ext>
            </a:extLst>
          </p:cNvPr>
          <p:cNvSpPr txBox="1"/>
          <p:nvPr/>
        </p:nvSpPr>
        <p:spPr>
          <a:xfrm>
            <a:off x="557950" y="6447392"/>
            <a:ext cx="2240998" cy="14228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900" b="0" i="0">
                <a:solidFill>
                  <a:schemeClr val="bg1"/>
                </a:solidFill>
                <a:latin typeface="AvenirNext LT Com Regular" panose="020B0503020202020204" pitchFamily="34" charset="0"/>
              </a:rPr>
              <a:t>© 2025 Capital Group. All rights reserved. </a:t>
            </a:r>
            <a:endParaRPr sz="900" b="0" i="0">
              <a:solidFill>
                <a:schemeClr val="bg1"/>
              </a:solidFill>
              <a:latin typeface="AvenirNext LT Com Regular" panose="020B0503020202020204" pitchFamily="34" charset="0"/>
            </a:endParaRPr>
          </a:p>
        </p:txBody>
      </p:sp>
      <p:sp>
        <p:nvSpPr>
          <p:cNvPr id="2" name="TextBox 1">
            <a:extLst>
              <a:ext uri="{FF2B5EF4-FFF2-40B4-BE49-F238E27FC236}">
                <a16:creationId xmlns:a16="http://schemas.microsoft.com/office/drawing/2014/main" id="{DE9A6A68-038E-8473-A88F-6B3388441E04}"/>
              </a:ext>
              <a:ext uri="{C183D7F6-B498-43B3-948B-1728B52AA6E4}">
                <adec:decorative xmlns:adec="http://schemas.microsoft.com/office/drawing/2017/decorative" val="1"/>
              </a:ext>
            </a:extLst>
          </p:cNvPr>
          <p:cNvSpPr txBox="1"/>
          <p:nvPr/>
        </p:nvSpPr>
        <p:spPr>
          <a:xfrm>
            <a:off x="12534048" y="211455"/>
            <a:ext cx="1518250" cy="215444"/>
          </a:xfrm>
          <a:prstGeom prst="rect">
            <a:avLst/>
          </a:prstGeom>
          <a:solidFill>
            <a:srgbClr val="FF0000"/>
          </a:solidFill>
          <a:ln w="12700">
            <a:miter lim="400000"/>
          </a:ln>
        </p:spPr>
        <p:txBody>
          <a:bodyPr wrap="square" lIns="0" tIns="0" rIns="0" bIns="0" rtlCol="0" anchor="ctr">
            <a:spAutoFit/>
          </a:bodyPr>
          <a:lstStyle/>
          <a:p>
            <a:pPr algn="ctr"/>
            <a:r>
              <a:rPr lang="en-US" sz="1400" b="1" err="1">
                <a:solidFill>
                  <a:schemeClr val="bg1"/>
                </a:solidFill>
                <a:latin typeface="+mn-lt"/>
              </a:rPr>
              <a:t>Not on eDAM</a:t>
            </a:r>
          </a:p>
        </p:txBody>
      </p:sp>
    </p:spTree>
    <p:extLst>
      <p:ext uri="{BB962C8B-B14F-4D97-AF65-F5344CB8AC3E}">
        <p14:creationId xmlns:p14="http://schemas.microsoft.com/office/powerpoint/2010/main" val="38191784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D7EE562-0227-4847-9F53-537421C01B1B}"/>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4063998" cy="6858000"/>
          </a:xfrm>
          <a:prstGeom prst="rect">
            <a:avLst/>
          </a:prstGeom>
        </p:spPr>
      </p:pic>
      <p:pic>
        <p:nvPicPr>
          <p:cNvPr id="27" name="Picture 26">
            <a:extLst>
              <a:ext uri="{FF2B5EF4-FFF2-40B4-BE49-F238E27FC236}">
                <a16:creationId xmlns:a16="http://schemas.microsoft.com/office/drawing/2014/main" id="{112C9C4A-1D72-A046-B133-BFB776635E7A}"/>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063999" y="0"/>
            <a:ext cx="4064000" cy="6858000"/>
          </a:xfrm>
          <a:prstGeom prst="rect">
            <a:avLst/>
          </a:prstGeom>
        </p:spPr>
      </p:pic>
      <p:pic>
        <p:nvPicPr>
          <p:cNvPr id="3" name="Picture 2">
            <a:extLst>
              <a:ext uri="{FF2B5EF4-FFF2-40B4-BE49-F238E27FC236}">
                <a16:creationId xmlns:a16="http://schemas.microsoft.com/office/drawing/2014/main" id="{162A3854-E710-824A-87C8-0A6E3ED93537}"/>
              </a:ext>
              <a:ext uri="{C183D7F6-B498-43B3-948B-1728B52AA6E4}">
                <adec:decorative xmlns:adec="http://schemas.microsoft.com/office/drawing/2017/decorative" val="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127998" y="0"/>
            <a:ext cx="4064001" cy="6883628"/>
          </a:xfrm>
          <a:prstGeom prst="rect">
            <a:avLst/>
          </a:prstGeom>
        </p:spPr>
      </p:pic>
      <p:sp>
        <p:nvSpPr>
          <p:cNvPr id="4" name="Rectangle 3">
            <a:extLst>
              <a:ext uri="{FF2B5EF4-FFF2-40B4-BE49-F238E27FC236}">
                <a16:creationId xmlns:a16="http://schemas.microsoft.com/office/drawing/2014/main" id="{ACEF8A43-A3B1-D073-2E80-DD21DC29DD20}"/>
              </a:ext>
              <a:ext uri="{C183D7F6-B498-43B3-948B-1728B52AA6E4}">
                <adec:decorative xmlns:adec="http://schemas.microsoft.com/office/drawing/2017/decorative" val="1"/>
              </a:ext>
            </a:extLst>
          </p:cNvPr>
          <p:cNvSpPr/>
          <p:nvPr/>
        </p:nvSpPr>
        <p:spPr>
          <a:xfrm rot="10800000">
            <a:off x="0" y="2963331"/>
            <a:ext cx="12192000" cy="3894667"/>
          </a:xfrm>
          <a:prstGeom prst="rect">
            <a:avLst/>
          </a:prstGeom>
          <a:gradFill>
            <a:gsLst>
              <a:gs pos="0">
                <a:schemeClr val="tx1">
                  <a:alpha val="75000"/>
                </a:schemeClr>
              </a:gs>
              <a:gs pos="100000">
                <a:schemeClr val="tx1">
                  <a:alpha val="0"/>
                </a:schemeClr>
              </a:gs>
            </a:gsLst>
            <a:lin ang="54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FFFFFF">
                    <a:alpha val="0"/>
                  </a:srgbClr>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rPr>
              <a:t>j</a:t>
            </a:r>
          </a:p>
        </p:txBody>
      </p:sp>
      <p:sp>
        <p:nvSpPr>
          <p:cNvPr id="19" name="Rectangle 18">
            <a:extLst>
              <a:ext uri="{FF2B5EF4-FFF2-40B4-BE49-F238E27FC236}">
                <a16:creationId xmlns:a16="http://schemas.microsoft.com/office/drawing/2014/main" id="{20ED3FEC-07F2-474D-98F7-7DD40A3B3BD2}"/>
              </a:ext>
              <a:ext uri="{C183D7F6-B498-43B3-948B-1728B52AA6E4}">
                <adec:decorative xmlns:adec="http://schemas.microsoft.com/office/drawing/2017/decorative" val="1"/>
              </a:ext>
            </a:extLst>
          </p:cNvPr>
          <p:cNvSpPr/>
          <p:nvPr/>
        </p:nvSpPr>
        <p:spPr>
          <a:xfrm rot="10800000">
            <a:off x="0" y="3429000"/>
            <a:ext cx="12192000" cy="3449915"/>
          </a:xfrm>
          <a:prstGeom prst="rect">
            <a:avLst/>
          </a:prstGeom>
          <a:gradFill>
            <a:gsLst>
              <a:gs pos="1000">
                <a:schemeClr val="tx1">
                  <a:alpha val="0"/>
                </a:schemeClr>
              </a:gs>
              <a:gs pos="100000">
                <a:schemeClr val="tx1">
                  <a:alpha val="75000"/>
                </a:schemeClr>
              </a:gs>
            </a:gsLst>
            <a:lin ang="1620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endParaRPr>
          </a:p>
        </p:txBody>
      </p:sp>
      <p:sp>
        <p:nvSpPr>
          <p:cNvPr id="5" name="Title 4">
            <a:extLst>
              <a:ext uri="{FF2B5EF4-FFF2-40B4-BE49-F238E27FC236}">
                <a16:creationId xmlns:a16="http://schemas.microsoft.com/office/drawing/2014/main" id="{693198BE-A721-2B53-AC26-29FFC2F79547}"/>
              </a:ext>
            </a:extLst>
          </p:cNvPr>
          <p:cNvSpPr>
            <a:spLocks noGrp="1"/>
          </p:cNvSpPr>
          <p:nvPr>
            <p:ph type="title" idx="4294967295"/>
          </p:nvPr>
        </p:nvSpPr>
        <p:spPr>
          <a:xfrm>
            <a:off x="571498" y="5098450"/>
            <a:ext cx="3164520" cy="981940"/>
          </a:xfrm>
        </p:spPr>
        <p:txBody>
          <a:bodyPr/>
          <a:lstStyle/>
          <a:p>
            <a:pPr rtl="0" eaLnBrk="1" latinLnBrk="0" hangingPunct="1"/>
            <a:r>
              <a:rPr lang="en-US" sz="3600" b="1" kern="1200" dirty="0">
                <a:solidFill>
                  <a:srgbClr val="FFFFFF"/>
                </a:solidFill>
                <a:effectLst/>
                <a:latin typeface="AvenirNext LT Com Regular" panose="020B0503020202020204" pitchFamily="34" charset="0"/>
                <a:ea typeface="+mn-ea"/>
                <a:cs typeface="+mn-cs"/>
              </a:rPr>
              <a:t>Winning </a:t>
            </a:r>
            <a:br>
              <a:rPr lang="en-US" sz="3600" b="1" kern="1200" dirty="0">
                <a:solidFill>
                  <a:srgbClr val="FFFFFF"/>
                </a:solidFill>
                <a:effectLst/>
                <a:latin typeface="AvenirNext LT Com Regular" panose="020B0503020202020204" pitchFamily="34" charset="0"/>
                <a:ea typeface="+mn-ea"/>
                <a:cs typeface="+mn-cs"/>
              </a:rPr>
            </a:br>
            <a:r>
              <a:rPr lang="en-US" sz="3600" b="1" kern="1200" dirty="0">
                <a:solidFill>
                  <a:srgbClr val="FFFFFF"/>
                </a:solidFill>
                <a:effectLst/>
                <a:latin typeface="AvenirNext LT Com Regular" panose="020B0503020202020204" pitchFamily="34" charset="0"/>
                <a:ea typeface="+mn-ea"/>
                <a:cs typeface="+mn-cs"/>
              </a:rPr>
              <a:t>the lottery</a:t>
            </a:r>
            <a:endParaRPr lang="en-US" dirty="0">
              <a:effectLst/>
            </a:endParaRPr>
          </a:p>
        </p:txBody>
      </p:sp>
      <p:sp>
        <p:nvSpPr>
          <p:cNvPr id="31" name="Rectangle 30">
            <a:extLst>
              <a:ext uri="{FF2B5EF4-FFF2-40B4-BE49-F238E27FC236}">
                <a16:creationId xmlns:a16="http://schemas.microsoft.com/office/drawing/2014/main" id="{F744EA31-3550-D64C-92B9-E93738E49C26}"/>
              </a:ext>
              <a:ext uri="{C183D7F6-B498-43B3-948B-1728B52AA6E4}">
                <adec:decorative xmlns:adec="http://schemas.microsoft.com/office/drawing/2017/decorative" val="0"/>
              </a:ext>
            </a:extLst>
          </p:cNvPr>
          <p:cNvSpPr/>
          <p:nvPr/>
        </p:nvSpPr>
        <p:spPr>
          <a:xfrm>
            <a:off x="4712639" y="5057506"/>
            <a:ext cx="2766721" cy="1089529"/>
          </a:xfrm>
          <a:prstGeom prst="rect">
            <a:avLst/>
          </a:prstGeom>
        </p:spPr>
        <p:txBody>
          <a:bodyPr wrap="square">
            <a:spAutoFit/>
          </a:bodyPr>
          <a:lstStyle/>
          <a:p>
            <a:pPr lvl="0">
              <a:lnSpc>
                <a:spcPct val="90000"/>
              </a:lnSpc>
              <a:buSzPts val="2000"/>
            </a:pPr>
            <a:r>
              <a:rPr lang="en-US" sz="3600" b="1">
                <a:solidFill>
                  <a:schemeClr val="bg1"/>
                </a:solidFill>
                <a:latin typeface="AvenirNext LT Com Regular" panose="020B0503020202020204" pitchFamily="34" charset="0"/>
              </a:rPr>
              <a:t>Professional sports</a:t>
            </a:r>
            <a:endParaRPr lang="en-US" sz="2800" b="1" noProof="1">
              <a:solidFill>
                <a:schemeClr val="bg1"/>
              </a:solidFill>
              <a:latin typeface="AvenirNext LT Com Regular" panose="020B0503020202020204" pitchFamily="34" charset="0"/>
            </a:endParaRPr>
          </a:p>
        </p:txBody>
      </p:sp>
      <p:sp>
        <p:nvSpPr>
          <p:cNvPr id="32" name="Rectangle 31">
            <a:extLst>
              <a:ext uri="{FF2B5EF4-FFF2-40B4-BE49-F238E27FC236}">
                <a16:creationId xmlns:a16="http://schemas.microsoft.com/office/drawing/2014/main" id="{74411AD5-76D2-6B46-9BF6-F2FB6CA159F3}"/>
              </a:ext>
            </a:extLst>
          </p:cNvPr>
          <p:cNvSpPr/>
          <p:nvPr/>
        </p:nvSpPr>
        <p:spPr>
          <a:xfrm>
            <a:off x="8816581" y="5057506"/>
            <a:ext cx="2675459" cy="590931"/>
          </a:xfrm>
          <a:prstGeom prst="rect">
            <a:avLst/>
          </a:prstGeom>
        </p:spPr>
        <p:txBody>
          <a:bodyPr wrap="square">
            <a:spAutoFit/>
          </a:bodyPr>
          <a:lstStyle/>
          <a:p>
            <a:pPr lvl="0" defTabSz="711200">
              <a:lnSpc>
                <a:spcPct val="90000"/>
              </a:lnSpc>
              <a:spcBef>
                <a:spcPct val="0"/>
              </a:spcBef>
              <a:spcAft>
                <a:spcPct val="35000"/>
              </a:spcAft>
            </a:pPr>
            <a:r>
              <a:rPr lang="en-US" sz="3600" b="1">
                <a:solidFill>
                  <a:schemeClr val="bg1"/>
                </a:solidFill>
                <a:latin typeface="AvenirNext LT Com Regular" panose="020B0503020202020204" pitchFamily="34" charset="0"/>
              </a:rPr>
              <a:t>Inheritance</a:t>
            </a:r>
            <a:endParaRPr lang="en-US" sz="2800" b="1">
              <a:solidFill>
                <a:srgbClr val="FFFFFF"/>
              </a:solidFill>
              <a:latin typeface="AvenirNext LT Com Regular" panose="020B0503020202020204" pitchFamily="34" charset="0"/>
            </a:endParaRPr>
          </a:p>
        </p:txBody>
      </p:sp>
      <p:sp>
        <p:nvSpPr>
          <p:cNvPr id="6" name="© The Capital Group Companies, Inc.">
            <a:extLst>
              <a:ext uri="{FF2B5EF4-FFF2-40B4-BE49-F238E27FC236}">
                <a16:creationId xmlns:a16="http://schemas.microsoft.com/office/drawing/2014/main" id="{3A1F910F-EB5C-E606-E6E1-86776989FF25}"/>
              </a:ext>
              <a:ext uri="{C183D7F6-B498-43B3-948B-1728B52AA6E4}">
                <adec:decorative xmlns:adec="http://schemas.microsoft.com/office/drawing/2017/decorative" val="1"/>
              </a:ext>
            </a:extLst>
          </p:cNvPr>
          <p:cNvSpPr txBox="1"/>
          <p:nvPr/>
        </p:nvSpPr>
        <p:spPr>
          <a:xfrm>
            <a:off x="557950" y="6447392"/>
            <a:ext cx="2240998" cy="14228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900" b="0" i="0">
                <a:solidFill>
                  <a:schemeClr val="bg1"/>
                </a:solidFill>
                <a:latin typeface="AvenirNext LT Com Regular" panose="020B0503020202020204" pitchFamily="34" charset="0"/>
              </a:rPr>
              <a:t>© 2025 Capital Group. All rights reserved. </a:t>
            </a:r>
            <a:endParaRPr sz="900" b="0" i="0">
              <a:solidFill>
                <a:schemeClr val="bg1"/>
              </a:solidFill>
              <a:latin typeface="AvenirNext LT Com Regular" panose="020B0503020202020204" pitchFamily="34" charset="0"/>
            </a:endParaRPr>
          </a:p>
        </p:txBody>
      </p:sp>
      <p:sp>
        <p:nvSpPr>
          <p:cNvPr id="16" name="TextBox 15">
            <a:extLst>
              <a:ext uri="{FF2B5EF4-FFF2-40B4-BE49-F238E27FC236}">
                <a16:creationId xmlns:a16="http://schemas.microsoft.com/office/drawing/2014/main" id="{739EAADF-2B98-6E4D-A8B7-7E6A697ADDA8}"/>
              </a:ext>
              <a:ext uri="{C183D7F6-B498-43B3-948B-1728B52AA6E4}">
                <adec:decorative xmlns:adec="http://schemas.microsoft.com/office/drawing/2017/decorative" val="1"/>
              </a:ext>
            </a:extLst>
          </p:cNvPr>
          <p:cNvSpPr txBox="1"/>
          <p:nvPr/>
        </p:nvSpPr>
        <p:spPr>
          <a:xfrm>
            <a:off x="11470522" y="6451176"/>
            <a:ext cx="137858" cy="138499"/>
          </a:xfrm>
          <a:prstGeom prst="rect">
            <a:avLst/>
          </a:prstGeom>
          <a:ln w="12700">
            <a:miter lim="400000"/>
          </a:ln>
        </p:spPr>
        <p:txBody>
          <a:bodyPr wrap="none" lIns="0" tIns="0" rIns="0" bIns="0" rtlCol="0">
            <a:spAutoFit/>
          </a:bodyPr>
          <a:lstStyle/>
          <a:p>
            <a:fld id="{FEC877D1-F7DD-A544-B221-6E42B616AE33}" type="slidenum">
              <a:rPr lang="en-US" sz="900" b="0" i="0" kern="1200" smtClean="0">
                <a:solidFill>
                  <a:schemeClr val="bg1"/>
                </a:solidFill>
                <a:latin typeface="AvenirNext LT Com Regular" panose="020B0503020202020204" pitchFamily="34" charset="0"/>
                <a:ea typeface="+mn-ea"/>
                <a:cs typeface="+mn-cs"/>
              </a:rPr>
              <a:t>24</a:t>
            </a:fld>
            <a:endParaRPr lang="en-US" sz="900" b="0" i="0" kern="1200">
              <a:solidFill>
                <a:schemeClr val="bg1"/>
              </a:solidFill>
              <a:latin typeface="AvenirNext LT Com Regular" panose="020B0503020202020204" pitchFamily="34" charset="0"/>
              <a:ea typeface="+mn-ea"/>
              <a:cs typeface="+mn-cs"/>
            </a:endParaRPr>
          </a:p>
        </p:txBody>
      </p:sp>
      <p:sp>
        <p:nvSpPr>
          <p:cNvPr id="2" name="TextBox 1">
            <a:extLst>
              <a:ext uri="{FF2B5EF4-FFF2-40B4-BE49-F238E27FC236}">
                <a16:creationId xmlns:a16="http://schemas.microsoft.com/office/drawing/2014/main" id="{7C0E790A-2520-60E1-22B3-8817F368E231}"/>
              </a:ext>
              <a:ext uri="{C183D7F6-B498-43B3-948B-1728B52AA6E4}">
                <adec:decorative xmlns:adec="http://schemas.microsoft.com/office/drawing/2017/decorative" val="1"/>
              </a:ext>
            </a:extLst>
          </p:cNvPr>
          <p:cNvSpPr txBox="1"/>
          <p:nvPr/>
        </p:nvSpPr>
        <p:spPr>
          <a:xfrm>
            <a:off x="12519980" y="211455"/>
            <a:ext cx="1518250" cy="215444"/>
          </a:xfrm>
          <a:prstGeom prst="rect">
            <a:avLst/>
          </a:prstGeom>
          <a:solidFill>
            <a:srgbClr val="FF0000"/>
          </a:solidFill>
          <a:ln w="12700">
            <a:miter lim="400000"/>
          </a:ln>
        </p:spPr>
        <p:txBody>
          <a:bodyPr wrap="square" lIns="0" tIns="0" rIns="0" bIns="0" rtlCol="0" anchor="ctr">
            <a:spAutoFit/>
          </a:bodyPr>
          <a:lstStyle/>
          <a:p>
            <a:pPr algn="ctr"/>
            <a:r>
              <a:rPr lang="en-US" sz="1400" b="1" err="1">
                <a:solidFill>
                  <a:schemeClr val="bg1"/>
                </a:solidFill>
                <a:latin typeface="+mn-lt"/>
              </a:rPr>
              <a:t>Not on eDAM</a:t>
            </a:r>
          </a:p>
        </p:txBody>
      </p:sp>
    </p:spTree>
    <p:extLst>
      <p:ext uri="{BB962C8B-B14F-4D97-AF65-F5344CB8AC3E}">
        <p14:creationId xmlns:p14="http://schemas.microsoft.com/office/powerpoint/2010/main" val="14232941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anim calcmode="lin" valueType="num">
                                      <p:cBhvr>
                                        <p:cTn id="14" dur="1000" fill="hold"/>
                                        <p:tgtEl>
                                          <p:spTgt spid="32"/>
                                        </p:tgtEl>
                                        <p:attrNameLst>
                                          <p:attrName>ppt_x</p:attrName>
                                        </p:attrNameLst>
                                      </p:cBhvr>
                                      <p:tavLst>
                                        <p:tav tm="0">
                                          <p:val>
                                            <p:strVal val="#ppt_x"/>
                                          </p:val>
                                        </p:tav>
                                        <p:tav tm="100000">
                                          <p:val>
                                            <p:strVal val="#ppt_x"/>
                                          </p:val>
                                        </p:tav>
                                      </p:tavLst>
                                    </p:anim>
                                    <p:anim calcmode="lin" valueType="num">
                                      <p:cBhvr>
                                        <p:cTn id="1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2F6D6F-24C9-2744-B09C-B3CE77792552}"/>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ECAB45CB-B2D8-075A-756F-4F4788843E46}"/>
              </a:ext>
              <a:ext uri="{C183D7F6-B498-43B3-948B-1728B52AA6E4}">
                <adec:decorative xmlns:adec="http://schemas.microsoft.com/office/drawing/2017/decorative" val="1"/>
              </a:ext>
            </a:extLst>
          </p:cNvPr>
          <p:cNvPicPr>
            <a:picLocks noChangeAspect="1"/>
          </p:cNvPicPr>
          <p:nvPr/>
        </p:nvPicPr>
        <p:blipFill rotWithShape="1">
          <a:blip r:embed="rId4" cstate="email">
            <a:alphaModFix amt="0"/>
            <a:extLst>
              <a:ext uri="{28A0092B-C50C-407E-A947-70E740481C1C}">
                <a14:useLocalDpi xmlns:a14="http://schemas.microsoft.com/office/drawing/2010/main"/>
              </a:ext>
            </a:extLst>
          </a:blip>
          <a:srcRect/>
          <a:stretch/>
        </p:blipFill>
        <p:spPr>
          <a:xfrm>
            <a:off x="0" y="0"/>
            <a:ext cx="6339016" cy="6858000"/>
          </a:xfrm>
          <a:prstGeom prst="rect">
            <a:avLst/>
          </a:prstGeom>
          <a:gradFill>
            <a:gsLst>
              <a:gs pos="0">
                <a:schemeClr val="bg1">
                  <a:alpha val="0"/>
                </a:schemeClr>
              </a:gs>
              <a:gs pos="100000">
                <a:schemeClr val="bg1">
                  <a:alpha val="85261"/>
                </a:schemeClr>
              </a:gs>
            </a:gsLst>
            <a:lin ang="10800000" scaled="0"/>
          </a:gradFill>
        </p:spPr>
      </p:pic>
      <p:sp>
        <p:nvSpPr>
          <p:cNvPr id="14" name="Rectangle 13">
            <a:extLst>
              <a:ext uri="{FF2B5EF4-FFF2-40B4-BE49-F238E27FC236}">
                <a16:creationId xmlns:a16="http://schemas.microsoft.com/office/drawing/2014/main" id="{9A01CBAD-FB66-5F41-BF4D-10DEE8DA6F98}"/>
              </a:ext>
              <a:ext uri="{C183D7F6-B498-43B3-948B-1728B52AA6E4}">
                <adec:decorative xmlns:adec="http://schemas.microsoft.com/office/drawing/2017/decorative" val="1"/>
              </a:ext>
            </a:extLst>
          </p:cNvPr>
          <p:cNvSpPr/>
          <p:nvPr/>
        </p:nvSpPr>
        <p:spPr>
          <a:xfrm>
            <a:off x="0" y="0"/>
            <a:ext cx="12192000" cy="1789889"/>
          </a:xfrm>
          <a:prstGeom prst="rect">
            <a:avLst/>
          </a:prstGeom>
          <a:gradFill>
            <a:gsLst>
              <a:gs pos="1000">
                <a:schemeClr val="tx1">
                  <a:alpha val="0"/>
                </a:schemeClr>
              </a:gs>
              <a:gs pos="100000">
                <a:schemeClr val="bg1"/>
              </a:gs>
            </a:gsLst>
            <a:lin ang="1620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endParaRPr>
          </a:p>
        </p:txBody>
      </p:sp>
      <p:sp>
        <p:nvSpPr>
          <p:cNvPr id="15" name="Rectangle 14">
            <a:extLst>
              <a:ext uri="{FF2B5EF4-FFF2-40B4-BE49-F238E27FC236}">
                <a16:creationId xmlns:a16="http://schemas.microsoft.com/office/drawing/2014/main" id="{4580745C-169A-EE41-A57E-BC2C0852A5E0}"/>
              </a:ext>
              <a:ext uri="{C183D7F6-B498-43B3-948B-1728B52AA6E4}">
                <adec:decorative xmlns:adec="http://schemas.microsoft.com/office/drawing/2017/decorative" val="1"/>
              </a:ext>
            </a:extLst>
          </p:cNvPr>
          <p:cNvSpPr/>
          <p:nvPr/>
        </p:nvSpPr>
        <p:spPr>
          <a:xfrm rot="5400000">
            <a:off x="2666998" y="-2666999"/>
            <a:ext cx="6858002" cy="12192000"/>
          </a:xfrm>
          <a:prstGeom prst="rect">
            <a:avLst/>
          </a:prstGeom>
          <a:gradFill>
            <a:gsLst>
              <a:gs pos="0">
                <a:schemeClr val="bg1"/>
              </a:gs>
              <a:gs pos="100000">
                <a:schemeClr val="bg1">
                  <a:alpha val="0"/>
                </a:schemeClr>
              </a:gs>
            </a:gsLst>
            <a:lin ang="1620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FFFFFF">
                    <a:alpha val="0"/>
                  </a:srgbClr>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rPr>
              <a:t>w</a:t>
            </a:r>
          </a:p>
        </p:txBody>
      </p:sp>
      <p:sp>
        <p:nvSpPr>
          <p:cNvPr id="3" name="Title 2">
            <a:extLst>
              <a:ext uri="{FF2B5EF4-FFF2-40B4-BE49-F238E27FC236}">
                <a16:creationId xmlns:a16="http://schemas.microsoft.com/office/drawing/2014/main" id="{CDDC5365-EA36-45A8-8DBD-A6D8461EB21D}"/>
              </a:ext>
            </a:extLst>
          </p:cNvPr>
          <p:cNvSpPr>
            <a:spLocks noGrp="1"/>
          </p:cNvSpPr>
          <p:nvPr>
            <p:ph type="title" idx="4294967295"/>
          </p:nvPr>
        </p:nvSpPr>
        <p:spPr>
          <a:xfrm>
            <a:off x="561904" y="457200"/>
            <a:ext cx="10002333" cy="526298"/>
          </a:xfrm>
          <a:noFill/>
          <a:effectLst/>
        </p:spPr>
        <p:txBody>
          <a:bodyPr wrap="square">
            <a:spAutoFit/>
          </a:bodyPr>
          <a:lstStyle/>
          <a:p>
            <a:pPr defTabSz="914400"/>
            <a:r>
              <a:rPr lang="en-US" sz="3600" kern="1200" dirty="0">
                <a:solidFill>
                  <a:schemeClr val="accent1">
                    <a:lumMod val="50000"/>
                  </a:schemeClr>
                </a:solidFill>
              </a:rPr>
              <a:t>The sooner you start, the more time you have</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4294967295"/>
          </p:nvPr>
        </p:nvSpPr>
        <p:spPr>
          <a:xfrm>
            <a:off x="561904" y="1453508"/>
            <a:ext cx="5076895" cy="4792662"/>
          </a:xfrm>
        </p:spPr>
        <p:txBody>
          <a:bodyPr>
            <a:normAutofit fontScale="92500" lnSpcReduction="10000"/>
          </a:bodyPr>
          <a:lstStyle/>
          <a:p>
            <a:pPr marL="342900" indent="-342900">
              <a:lnSpc>
                <a:spcPct val="110000"/>
              </a:lnSpc>
              <a:spcAft>
                <a:spcPts val="800"/>
              </a:spcAft>
              <a:buFont typeface="Arial" panose="020B0604020202020204" pitchFamily="34" charset="0"/>
              <a:buChar char="•"/>
            </a:pPr>
            <a:r>
              <a:rPr lang="en-US" sz="2400" dirty="0">
                <a:solidFill>
                  <a:schemeClr val="tx1"/>
                </a:solidFill>
              </a:rPr>
              <a:t>What if you start now?</a:t>
            </a:r>
          </a:p>
          <a:p>
            <a:pPr marL="342900" indent="-342900">
              <a:lnSpc>
                <a:spcPct val="110000"/>
              </a:lnSpc>
              <a:spcAft>
                <a:spcPts val="800"/>
              </a:spcAft>
              <a:buFont typeface="Arial" panose="020B0604020202020204" pitchFamily="34" charset="0"/>
              <a:buChar char="•"/>
            </a:pPr>
            <a:r>
              <a:rPr lang="en-US" sz="2400" noProof="1">
                <a:solidFill>
                  <a:schemeClr val="tx1"/>
                </a:solidFill>
              </a:rPr>
              <a:t>Prior to age 18, you will need a parent / guardian to invest on your behalf </a:t>
            </a:r>
          </a:p>
          <a:p>
            <a:pPr marL="342900" indent="-342900">
              <a:lnSpc>
                <a:spcPct val="110000"/>
              </a:lnSpc>
              <a:spcAft>
                <a:spcPts val="800"/>
              </a:spcAft>
              <a:buFont typeface="Arial" panose="020B0604020202020204" pitchFamily="34" charset="0"/>
              <a:buChar char="•"/>
            </a:pPr>
            <a:r>
              <a:rPr lang="en-US" sz="2400" noProof="1">
                <a:solidFill>
                  <a:schemeClr val="tx1"/>
                </a:solidFill>
              </a:rPr>
              <a:t>After 18, you can set up an account in your own name</a:t>
            </a:r>
          </a:p>
          <a:p>
            <a:pPr marL="342900" indent="-342900">
              <a:lnSpc>
                <a:spcPct val="110000"/>
              </a:lnSpc>
              <a:spcAft>
                <a:spcPts val="800"/>
              </a:spcAft>
              <a:buFont typeface="Arial" panose="020B0604020202020204" pitchFamily="34" charset="0"/>
              <a:buChar char="•"/>
            </a:pPr>
            <a:r>
              <a:rPr lang="en-US" sz="2400" noProof="1">
                <a:solidFill>
                  <a:schemeClr val="tx1"/>
                </a:solidFill>
              </a:rPr>
              <a:t>Pay yourself first</a:t>
            </a:r>
          </a:p>
          <a:p>
            <a:pPr marL="342900" indent="-342900">
              <a:lnSpc>
                <a:spcPct val="110000"/>
              </a:lnSpc>
              <a:spcAft>
                <a:spcPts val="800"/>
              </a:spcAft>
              <a:buFont typeface="Arial" panose="020B0604020202020204" pitchFamily="34" charset="0"/>
              <a:buChar char="•"/>
            </a:pPr>
            <a:r>
              <a:rPr lang="en-US" sz="2400" noProof="1">
                <a:solidFill>
                  <a:schemeClr val="tx1"/>
                </a:solidFill>
              </a:rPr>
              <a:t>Be on the lookout for </a:t>
            </a:r>
            <a:r>
              <a:rPr lang="en-US" sz="2400" b="1" noProof="1">
                <a:solidFill>
                  <a:schemeClr val="tx1"/>
                </a:solidFill>
              </a:rPr>
              <a:t>“time turbines”</a:t>
            </a:r>
          </a:p>
          <a:p>
            <a:pPr marL="695642" lvl="1" indent="-342900">
              <a:lnSpc>
                <a:spcPct val="110000"/>
              </a:lnSpc>
              <a:spcAft>
                <a:spcPts val="800"/>
              </a:spcAft>
              <a:buFont typeface="Courier New" panose="02070309020205020404" pitchFamily="49" charset="0"/>
              <a:buChar char="o"/>
            </a:pPr>
            <a:r>
              <a:rPr lang="en-US" sz="2000" noProof="1">
                <a:solidFill>
                  <a:schemeClr val="tx1"/>
                </a:solidFill>
              </a:rPr>
              <a:t>529 accounts</a:t>
            </a:r>
          </a:p>
          <a:p>
            <a:pPr marL="695642" lvl="1" indent="-342900">
              <a:lnSpc>
                <a:spcPct val="110000"/>
              </a:lnSpc>
              <a:spcAft>
                <a:spcPts val="800"/>
              </a:spcAft>
              <a:buFont typeface="Courier New" panose="02070309020205020404" pitchFamily="49" charset="0"/>
              <a:buChar char="o"/>
            </a:pPr>
            <a:r>
              <a:rPr lang="en-US" sz="2000" noProof="1">
                <a:solidFill>
                  <a:schemeClr val="tx1"/>
                </a:solidFill>
              </a:rPr>
              <a:t>Investing apps, online brokerages</a:t>
            </a:r>
          </a:p>
          <a:p>
            <a:pPr marL="695642" lvl="1" indent="-342900">
              <a:lnSpc>
                <a:spcPct val="110000"/>
              </a:lnSpc>
              <a:spcAft>
                <a:spcPts val="800"/>
              </a:spcAft>
              <a:buFont typeface="Courier New" panose="02070309020205020404" pitchFamily="49" charset="0"/>
              <a:buChar char="o"/>
            </a:pPr>
            <a:r>
              <a:rPr lang="en-US" sz="2000" noProof="1">
                <a:solidFill>
                  <a:schemeClr val="tx1"/>
                </a:solidFill>
              </a:rPr>
              <a:t>Employer-sponsored retirement plans</a:t>
            </a:r>
          </a:p>
          <a:p>
            <a:pPr marL="695642" lvl="1" indent="-342900">
              <a:lnSpc>
                <a:spcPct val="110000"/>
              </a:lnSpc>
              <a:spcAft>
                <a:spcPts val="800"/>
              </a:spcAft>
              <a:buFont typeface="Courier New" panose="02070309020205020404" pitchFamily="49" charset="0"/>
              <a:buChar char="o"/>
            </a:pPr>
            <a:r>
              <a:rPr lang="en-US" sz="2000" noProof="1">
                <a:solidFill>
                  <a:schemeClr val="tx1"/>
                </a:solidFill>
              </a:rPr>
              <a:t>Individual retirement accounts (IRAs)</a:t>
            </a:r>
          </a:p>
        </p:txBody>
      </p:sp>
      <p:sp>
        <p:nvSpPr>
          <p:cNvPr id="11" name="© The Capital Group Companies, Inc.">
            <a:extLst>
              <a:ext uri="{FF2B5EF4-FFF2-40B4-BE49-F238E27FC236}">
                <a16:creationId xmlns:a16="http://schemas.microsoft.com/office/drawing/2014/main" id="{926A5D41-85F7-954D-A367-5142516B30D4}"/>
              </a:ext>
              <a:ext uri="{C183D7F6-B498-43B3-948B-1728B52AA6E4}">
                <adec:decorative xmlns:adec="http://schemas.microsoft.com/office/drawing/2017/decorative" val="1"/>
              </a:ext>
            </a:extLst>
          </p:cNvPr>
          <p:cNvSpPr txBox="1"/>
          <p:nvPr/>
        </p:nvSpPr>
        <p:spPr>
          <a:xfrm>
            <a:off x="557950" y="6447392"/>
            <a:ext cx="2240998" cy="14228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900" b="0" i="0">
                <a:solidFill>
                  <a:schemeClr val="tx1"/>
                </a:solidFill>
                <a:latin typeface="AvenirNext LT Com Regular" panose="020B0503020202020204" pitchFamily="34" charset="0"/>
              </a:rPr>
              <a:t>© 2025 Capital Group. All rights reserved. </a:t>
            </a:r>
            <a:endParaRPr sz="900" b="0" i="0">
              <a:solidFill>
                <a:schemeClr val="tx1"/>
              </a:solidFill>
              <a:latin typeface="AvenirNext LT Com Regular" panose="020B0503020202020204" pitchFamily="34" charset="0"/>
            </a:endParaRPr>
          </a:p>
        </p:txBody>
      </p:sp>
      <p:sp>
        <p:nvSpPr>
          <p:cNvPr id="13" name="TextBox 12">
            <a:extLst>
              <a:ext uri="{FF2B5EF4-FFF2-40B4-BE49-F238E27FC236}">
                <a16:creationId xmlns:a16="http://schemas.microsoft.com/office/drawing/2014/main" id="{40D4E252-6EC7-1949-95F8-3AB612151D0E}"/>
              </a:ext>
              <a:ext uri="{C183D7F6-B498-43B3-948B-1728B52AA6E4}">
                <adec:decorative xmlns:adec="http://schemas.microsoft.com/office/drawing/2017/decorative" val="1"/>
              </a:ext>
            </a:extLst>
          </p:cNvPr>
          <p:cNvSpPr txBox="1"/>
          <p:nvPr/>
        </p:nvSpPr>
        <p:spPr>
          <a:xfrm>
            <a:off x="11470522" y="6451176"/>
            <a:ext cx="137858" cy="138499"/>
          </a:xfrm>
          <a:prstGeom prst="rect">
            <a:avLst/>
          </a:prstGeom>
          <a:ln w="12700">
            <a:miter lim="400000"/>
          </a:ln>
        </p:spPr>
        <p:txBody>
          <a:bodyPr wrap="none" lIns="0" tIns="0" rIns="0" bIns="0" rtlCol="0">
            <a:spAutoFit/>
          </a:bodyPr>
          <a:lstStyle/>
          <a:p>
            <a:fld id="{FEC877D1-F7DD-A544-B221-6E42B616AE33}" type="slidenum">
              <a:rPr lang="en-US" sz="900" b="0" i="0" kern="1200" smtClean="0">
                <a:solidFill>
                  <a:schemeClr val="bg1"/>
                </a:solidFill>
                <a:latin typeface="AvenirNext LT Com Regular" panose="020B0503020202020204" pitchFamily="34" charset="0"/>
                <a:ea typeface="+mn-ea"/>
                <a:cs typeface="+mn-cs"/>
              </a:rPr>
              <a:t>25</a:t>
            </a:fld>
            <a:endParaRPr lang="en-US" sz="900" b="0" i="0" kern="1200" dirty="0">
              <a:solidFill>
                <a:schemeClr val="bg1"/>
              </a:solidFill>
              <a:latin typeface="AvenirNext LT Com Regular" panose="020B0503020202020204" pitchFamily="34" charset="0"/>
              <a:ea typeface="+mn-ea"/>
              <a:cs typeface="+mn-cs"/>
            </a:endParaRPr>
          </a:p>
        </p:txBody>
      </p:sp>
    </p:spTree>
    <p:extLst>
      <p:ext uri="{BB962C8B-B14F-4D97-AF65-F5344CB8AC3E}">
        <p14:creationId xmlns:p14="http://schemas.microsoft.com/office/powerpoint/2010/main" val="17632604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4">
                                            <p:bg/>
                                          </p:spTgt>
                                        </p:tgtEl>
                                        <p:attrNameLst>
                                          <p:attrName>style.visibility</p:attrName>
                                        </p:attrNameLst>
                                      </p:cBhvr>
                                      <p:to>
                                        <p:strVal val="visible"/>
                                      </p:to>
                                    </p:set>
                                    <p:animEffect transition="in" filter="wipe(up)">
                                      <p:cBhvr>
                                        <p:cTn id="13" dur="500"/>
                                        <p:tgtEl>
                                          <p:spTgt spid="4">
                                            <p:bg/>
                                          </p:spTgt>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up)">
                                      <p:cBhvr>
                                        <p:cTn id="17" dur="500"/>
                                        <p:tgtEl>
                                          <p:spTgt spid="4">
                                            <p:txEl>
                                              <p:pRg st="0" end="0"/>
                                            </p:txEl>
                                          </p:spTgt>
                                        </p:tgtEl>
                                      </p:cBhvr>
                                    </p:animEffect>
                                  </p:childTnLst>
                                </p:cTn>
                              </p:par>
                            </p:childTnLst>
                          </p:cTn>
                        </p:par>
                        <p:par>
                          <p:cTn id="18" fill="hold">
                            <p:stCondLst>
                              <p:cond delay="2000"/>
                            </p:stCondLst>
                            <p:childTnLst>
                              <p:par>
                                <p:cTn id="19" presetID="22" presetClass="entr" presetSubtype="1" fill="hold" grpId="0" nodeType="after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wipe(up)">
                                      <p:cBhvr>
                                        <p:cTn id="21" dur="500"/>
                                        <p:tgtEl>
                                          <p:spTgt spid="4">
                                            <p:txEl>
                                              <p:pRg st="1" end="1"/>
                                            </p:txEl>
                                          </p:spTgt>
                                        </p:tgtEl>
                                      </p:cBhvr>
                                    </p:animEffect>
                                  </p:childTnLst>
                                </p:cTn>
                              </p:par>
                            </p:childTnLst>
                          </p:cTn>
                        </p:par>
                        <p:par>
                          <p:cTn id="22" fill="hold">
                            <p:stCondLst>
                              <p:cond delay="2500"/>
                            </p:stCondLst>
                            <p:childTnLst>
                              <p:par>
                                <p:cTn id="23" presetID="22" presetClass="entr" presetSubtype="1" fill="hold" grpId="0" nodeType="after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up)">
                                      <p:cBhvr>
                                        <p:cTn id="25" dur="500"/>
                                        <p:tgtEl>
                                          <p:spTgt spid="4">
                                            <p:txEl>
                                              <p:pRg st="2" end="2"/>
                                            </p:txEl>
                                          </p:spTgt>
                                        </p:tgtEl>
                                      </p:cBhvr>
                                    </p:animEffect>
                                  </p:childTnLst>
                                </p:cTn>
                              </p:par>
                            </p:childTnLst>
                          </p:cTn>
                        </p:par>
                        <p:par>
                          <p:cTn id="26" fill="hold">
                            <p:stCondLst>
                              <p:cond delay="3000"/>
                            </p:stCondLst>
                            <p:childTnLst>
                              <p:par>
                                <p:cTn id="27" presetID="22" presetClass="entr" presetSubtype="1" fill="hold" grpId="0" nodeType="after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wipe(up)">
                                      <p:cBhvr>
                                        <p:cTn id="29" dur="500"/>
                                        <p:tgtEl>
                                          <p:spTgt spid="4">
                                            <p:txEl>
                                              <p:pRg st="3" end="3"/>
                                            </p:txEl>
                                          </p:spTgt>
                                        </p:tgtEl>
                                      </p:cBhvr>
                                    </p:animEffect>
                                  </p:childTnLst>
                                </p:cTn>
                              </p:par>
                            </p:childTnLst>
                          </p:cTn>
                        </p:par>
                        <p:par>
                          <p:cTn id="30" fill="hold">
                            <p:stCondLst>
                              <p:cond delay="3500"/>
                            </p:stCondLst>
                            <p:childTnLst>
                              <p:par>
                                <p:cTn id="31" presetID="22" presetClass="entr" presetSubtype="1" fill="hold" grpId="0" nodeType="after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up)">
                                      <p:cBhvr>
                                        <p:cTn id="33" dur="500"/>
                                        <p:tgtEl>
                                          <p:spTgt spid="4">
                                            <p:txEl>
                                              <p:pRg st="4" end="4"/>
                                            </p:txEl>
                                          </p:spTgt>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wipe(up)">
                                      <p:cBhvr>
                                        <p:cTn id="36" dur="500"/>
                                        <p:tgtEl>
                                          <p:spTgt spid="4">
                                            <p:txEl>
                                              <p:pRg st="5" end="5"/>
                                            </p:txEl>
                                          </p:spTgt>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animEffect transition="in" filter="wipe(up)">
                                      <p:cBhvr>
                                        <p:cTn id="39" dur="500"/>
                                        <p:tgtEl>
                                          <p:spTgt spid="4">
                                            <p:txEl>
                                              <p:pRg st="6" end="6"/>
                                            </p:txEl>
                                          </p:spTgt>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wipe(up)">
                                      <p:cBhvr>
                                        <p:cTn id="42" dur="500"/>
                                        <p:tgtEl>
                                          <p:spTgt spid="4">
                                            <p:txEl>
                                              <p:pRg st="7" end="7"/>
                                            </p:txEl>
                                          </p:spTgt>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4">
                                            <p:txEl>
                                              <p:pRg st="8" end="8"/>
                                            </p:txEl>
                                          </p:spTgt>
                                        </p:tgtEl>
                                        <p:attrNameLst>
                                          <p:attrName>style.visibility</p:attrName>
                                        </p:attrNameLst>
                                      </p:cBhvr>
                                      <p:to>
                                        <p:strVal val="visible"/>
                                      </p:to>
                                    </p:set>
                                    <p:animEffect transition="in" filter="wipe(up)">
                                      <p:cBhvr>
                                        <p:cTn id="45" dur="500"/>
                                        <p:tgtEl>
                                          <p:spTgt spid="4">
                                            <p:txEl>
                                              <p:pRg st="8" end="8"/>
                                            </p:txEl>
                                          </p:spTgt>
                                        </p:tgtEl>
                                      </p:cBhvr>
                                    </p:animEffect>
                                  </p:childTnLst>
                                </p:cTn>
                              </p:par>
                              <p:par>
                                <p:cTn id="46" presetID="47"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P spid="4"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17EEAE-44DB-7F4D-B225-0B9E4D47DD11}"/>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
            <a:ext cx="12192000" cy="6858000"/>
          </a:xfrm>
          <a:prstGeom prst="rect">
            <a:avLst/>
          </a:prstGeom>
        </p:spPr>
      </p:pic>
      <p:sp>
        <p:nvSpPr>
          <p:cNvPr id="8" name="Rectangle 7">
            <a:extLst>
              <a:ext uri="{FF2B5EF4-FFF2-40B4-BE49-F238E27FC236}">
                <a16:creationId xmlns:a16="http://schemas.microsoft.com/office/drawing/2014/main" id="{53C27928-7456-378B-5120-3874C92C286B}"/>
              </a:ext>
              <a:ext uri="{C183D7F6-B498-43B3-948B-1728B52AA6E4}">
                <adec:decorative xmlns:adec="http://schemas.microsoft.com/office/drawing/2017/decorative" val="1"/>
              </a:ext>
            </a:extLst>
          </p:cNvPr>
          <p:cNvSpPr/>
          <p:nvPr/>
        </p:nvSpPr>
        <p:spPr>
          <a:xfrm rot="16200000">
            <a:off x="2667001" y="-2667001"/>
            <a:ext cx="6858001" cy="12191999"/>
          </a:xfrm>
          <a:prstGeom prst="rect">
            <a:avLst/>
          </a:prstGeom>
          <a:gradFill>
            <a:gsLst>
              <a:gs pos="1000">
                <a:schemeClr val="tx1">
                  <a:alpha val="0"/>
                </a:schemeClr>
              </a:gs>
              <a:gs pos="100000">
                <a:schemeClr val="tx1">
                  <a:alpha val="75000"/>
                </a:schemeClr>
              </a:gs>
            </a:gsLst>
            <a:lin ang="1620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endParaRPr>
          </a:p>
        </p:txBody>
      </p:sp>
      <p:sp>
        <p:nvSpPr>
          <p:cNvPr id="6" name="Title 5">
            <a:extLst>
              <a:ext uri="{FF2B5EF4-FFF2-40B4-BE49-F238E27FC236}">
                <a16:creationId xmlns:a16="http://schemas.microsoft.com/office/drawing/2014/main" id="{758259A7-1D3B-F8B1-5358-5081450E1D39}"/>
              </a:ext>
            </a:extLst>
          </p:cNvPr>
          <p:cNvSpPr>
            <a:spLocks noGrp="1"/>
          </p:cNvSpPr>
          <p:nvPr>
            <p:ph type="title" idx="4294967295"/>
          </p:nvPr>
        </p:nvSpPr>
        <p:spPr>
          <a:xfrm>
            <a:off x="571498" y="298974"/>
            <a:ext cx="11048940" cy="705522"/>
          </a:xfrm>
        </p:spPr>
        <p:txBody>
          <a:bodyPr/>
          <a:lstStyle/>
          <a:p>
            <a:pPr rtl="0" eaLnBrk="1" latinLnBrk="0" hangingPunct="1"/>
            <a:r>
              <a:rPr lang="en-US" sz="3600" kern="1200" dirty="0">
                <a:solidFill>
                  <a:schemeClr val="bg1"/>
                </a:solidFill>
                <a:effectLst/>
              </a:rPr>
              <a:t>An investment in education </a:t>
            </a:r>
            <a:endParaRPr lang="en-US" sz="3600" dirty="0">
              <a:solidFill>
                <a:schemeClr val="bg1"/>
              </a:solidFill>
              <a:effectLst/>
            </a:endParaRPr>
          </a:p>
        </p:txBody>
      </p:sp>
      <p:sp>
        <p:nvSpPr>
          <p:cNvPr id="7" name="© The Capital Group Companies, Inc.">
            <a:extLst>
              <a:ext uri="{FF2B5EF4-FFF2-40B4-BE49-F238E27FC236}">
                <a16:creationId xmlns:a16="http://schemas.microsoft.com/office/drawing/2014/main" id="{2030F0AA-965B-1C27-56C1-A03D7B1E1F31}"/>
              </a:ext>
              <a:ext uri="{C183D7F6-B498-43B3-948B-1728B52AA6E4}">
                <adec:decorative xmlns:adec="http://schemas.microsoft.com/office/drawing/2017/decorative" val="1"/>
              </a:ext>
            </a:extLst>
          </p:cNvPr>
          <p:cNvSpPr txBox="1"/>
          <p:nvPr/>
        </p:nvSpPr>
        <p:spPr>
          <a:xfrm>
            <a:off x="557950" y="6447392"/>
            <a:ext cx="2240998" cy="14228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900" b="0" i="0">
                <a:solidFill>
                  <a:schemeClr val="bg1"/>
                </a:solidFill>
                <a:latin typeface="AvenirNext LT Com Regular" panose="020B0503020202020204" pitchFamily="34" charset="0"/>
              </a:rPr>
              <a:t>© 2025 Capital Group. All rights reserved. </a:t>
            </a:r>
            <a:endParaRPr sz="900" b="0" i="0">
              <a:solidFill>
                <a:schemeClr val="bg1"/>
              </a:solidFill>
              <a:latin typeface="AvenirNext LT Com Regular" panose="020B0503020202020204" pitchFamily="34" charset="0"/>
            </a:endParaRPr>
          </a:p>
        </p:txBody>
      </p:sp>
      <p:sp>
        <p:nvSpPr>
          <p:cNvPr id="14" name="TextBox 13">
            <a:extLst>
              <a:ext uri="{FF2B5EF4-FFF2-40B4-BE49-F238E27FC236}">
                <a16:creationId xmlns:a16="http://schemas.microsoft.com/office/drawing/2014/main" id="{E2B492DF-E64B-C440-AA7C-315723F82334}"/>
              </a:ext>
              <a:ext uri="{C183D7F6-B498-43B3-948B-1728B52AA6E4}">
                <adec:decorative xmlns:adec="http://schemas.microsoft.com/office/drawing/2017/decorative" val="1"/>
              </a:ext>
            </a:extLst>
          </p:cNvPr>
          <p:cNvSpPr txBox="1"/>
          <p:nvPr/>
        </p:nvSpPr>
        <p:spPr>
          <a:xfrm>
            <a:off x="11470522" y="6451176"/>
            <a:ext cx="137858" cy="138499"/>
          </a:xfrm>
          <a:prstGeom prst="rect">
            <a:avLst/>
          </a:prstGeom>
          <a:ln w="12700">
            <a:miter lim="400000"/>
          </a:ln>
        </p:spPr>
        <p:txBody>
          <a:bodyPr wrap="none" lIns="0" tIns="0" rIns="0" bIns="0" rtlCol="0">
            <a:spAutoFit/>
          </a:bodyPr>
          <a:lstStyle/>
          <a:p>
            <a:fld id="{FEC877D1-F7DD-A544-B221-6E42B616AE33}" type="slidenum">
              <a:rPr lang="en-US" sz="900" b="0" i="0" kern="1200" smtClean="0">
                <a:latin typeface="AvenirNext LT Com Regular" panose="020B0503020202020204" pitchFamily="34" charset="0"/>
                <a:ea typeface="+mn-ea"/>
                <a:cs typeface="+mn-cs"/>
              </a:rPr>
              <a:t>26</a:t>
            </a:fld>
            <a:endParaRPr lang="en-US" sz="900" b="0" i="0" kern="1200">
              <a:latin typeface="AvenirNext LT Com Regular" panose="020B0503020202020204" pitchFamily="34" charset="0"/>
              <a:ea typeface="+mn-ea"/>
              <a:cs typeface="+mn-cs"/>
            </a:endParaRPr>
          </a:p>
        </p:txBody>
      </p:sp>
      <p:sp>
        <p:nvSpPr>
          <p:cNvPr id="3" name="TextBox 2">
            <a:extLst>
              <a:ext uri="{FF2B5EF4-FFF2-40B4-BE49-F238E27FC236}">
                <a16:creationId xmlns:a16="http://schemas.microsoft.com/office/drawing/2014/main" id="{AF674705-6B13-D554-2CB6-E17492824652}"/>
              </a:ext>
              <a:ext uri="{C183D7F6-B498-43B3-948B-1728B52AA6E4}">
                <adec:decorative xmlns:adec="http://schemas.microsoft.com/office/drawing/2017/decorative" val="1"/>
              </a:ext>
            </a:extLst>
          </p:cNvPr>
          <p:cNvSpPr txBox="1"/>
          <p:nvPr/>
        </p:nvSpPr>
        <p:spPr>
          <a:xfrm>
            <a:off x="12534048" y="211455"/>
            <a:ext cx="1518250" cy="215444"/>
          </a:xfrm>
          <a:prstGeom prst="rect">
            <a:avLst/>
          </a:prstGeom>
          <a:solidFill>
            <a:srgbClr val="FF0000"/>
          </a:solidFill>
          <a:ln w="12700">
            <a:miter lim="400000"/>
          </a:ln>
        </p:spPr>
        <p:txBody>
          <a:bodyPr wrap="square" lIns="0" tIns="0" rIns="0" bIns="0" rtlCol="0" anchor="ctr">
            <a:spAutoFit/>
          </a:bodyPr>
          <a:lstStyle/>
          <a:p>
            <a:pPr algn="ctr"/>
            <a:r>
              <a:rPr lang="en-US" sz="1400" b="1" err="1">
                <a:solidFill>
                  <a:schemeClr val="bg1"/>
                </a:solidFill>
                <a:latin typeface="+mn-lt"/>
              </a:rPr>
              <a:t>Not on eDAM</a:t>
            </a:r>
          </a:p>
        </p:txBody>
      </p:sp>
    </p:spTree>
    <p:extLst>
      <p:ext uri="{BB962C8B-B14F-4D97-AF65-F5344CB8AC3E}">
        <p14:creationId xmlns:p14="http://schemas.microsoft.com/office/powerpoint/2010/main" val="3193705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C751FD-EFF1-614D-A5AB-B9443332C1DC}"/>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57852"/>
            <a:ext cx="12192000" cy="6915851"/>
          </a:xfrm>
          <a:prstGeom prst="rect">
            <a:avLst/>
          </a:prstGeom>
        </p:spPr>
      </p:pic>
      <p:sp>
        <p:nvSpPr>
          <p:cNvPr id="4" name="Rectangle 3">
            <a:extLst>
              <a:ext uri="{FF2B5EF4-FFF2-40B4-BE49-F238E27FC236}">
                <a16:creationId xmlns:a16="http://schemas.microsoft.com/office/drawing/2014/main" id="{891DCFE7-BF83-529C-E2A5-1E51125BAB1C}"/>
              </a:ext>
              <a:ext uri="{C183D7F6-B498-43B3-948B-1728B52AA6E4}">
                <adec:decorative xmlns:adec="http://schemas.microsoft.com/office/drawing/2017/decorative" val="1"/>
              </a:ext>
            </a:extLst>
          </p:cNvPr>
          <p:cNvSpPr/>
          <p:nvPr/>
        </p:nvSpPr>
        <p:spPr>
          <a:xfrm rot="16200000">
            <a:off x="1769168" y="-1827018"/>
            <a:ext cx="6915850" cy="10454184"/>
          </a:xfrm>
          <a:prstGeom prst="rect">
            <a:avLst/>
          </a:prstGeom>
          <a:gradFill>
            <a:gsLst>
              <a:gs pos="1000">
                <a:schemeClr val="tx1">
                  <a:alpha val="0"/>
                </a:schemeClr>
              </a:gs>
              <a:gs pos="100000">
                <a:schemeClr val="tx1">
                  <a:alpha val="75000"/>
                </a:schemeClr>
              </a:gs>
            </a:gsLst>
            <a:lin ang="1620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endParaRPr>
          </a:p>
        </p:txBody>
      </p:sp>
      <p:sp>
        <p:nvSpPr>
          <p:cNvPr id="5" name="Title 4">
            <a:extLst>
              <a:ext uri="{FF2B5EF4-FFF2-40B4-BE49-F238E27FC236}">
                <a16:creationId xmlns:a16="http://schemas.microsoft.com/office/drawing/2014/main" id="{E4749FF3-004A-5450-A6B9-1ABCF35D5AE0}"/>
              </a:ext>
            </a:extLst>
          </p:cNvPr>
          <p:cNvSpPr>
            <a:spLocks noGrp="1"/>
          </p:cNvSpPr>
          <p:nvPr>
            <p:ph type="title" idx="4294967295"/>
          </p:nvPr>
        </p:nvSpPr>
        <p:spPr/>
        <p:txBody>
          <a:bodyPr/>
          <a:lstStyle/>
          <a:p>
            <a:pPr rtl="0" eaLnBrk="1" latinLnBrk="0" hangingPunct="1"/>
            <a:r>
              <a:rPr lang="en-US" sz="3600" b="1" kern="1200" dirty="0">
                <a:solidFill>
                  <a:srgbClr val="FFFFFF"/>
                </a:solidFill>
                <a:effectLst/>
                <a:latin typeface="AvenirNext LT Com Regular" panose="020B0503020202020204" pitchFamily="34" charset="0"/>
                <a:ea typeface="+mn-ea"/>
                <a:cs typeface="+mn-cs"/>
              </a:rPr>
              <a:t>Look for answers </a:t>
            </a:r>
            <a:endParaRPr lang="en-US" dirty="0">
              <a:effectLst/>
            </a:endParaRPr>
          </a:p>
        </p:txBody>
      </p:sp>
      <p:sp>
        <p:nvSpPr>
          <p:cNvPr id="6" name="© The Capital Group Companies, Inc.">
            <a:extLst>
              <a:ext uri="{FF2B5EF4-FFF2-40B4-BE49-F238E27FC236}">
                <a16:creationId xmlns:a16="http://schemas.microsoft.com/office/drawing/2014/main" id="{CCEBFEEA-B220-F4E5-EC66-EF75F1CE635B}"/>
              </a:ext>
              <a:ext uri="{C183D7F6-B498-43B3-948B-1728B52AA6E4}">
                <adec:decorative xmlns:adec="http://schemas.microsoft.com/office/drawing/2017/decorative" val="1"/>
              </a:ext>
            </a:extLst>
          </p:cNvPr>
          <p:cNvSpPr txBox="1"/>
          <p:nvPr/>
        </p:nvSpPr>
        <p:spPr>
          <a:xfrm>
            <a:off x="557950" y="6447392"/>
            <a:ext cx="2240998" cy="14228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900" b="0" i="0">
                <a:solidFill>
                  <a:schemeClr val="bg1"/>
                </a:solidFill>
                <a:latin typeface="AvenirNext LT Com Regular" panose="020B0503020202020204" pitchFamily="34" charset="0"/>
              </a:rPr>
              <a:t>© 2025 Capital Group. All rights reserved. </a:t>
            </a:r>
            <a:endParaRPr sz="900" b="0" i="0">
              <a:solidFill>
                <a:schemeClr val="bg1"/>
              </a:solidFill>
              <a:latin typeface="AvenirNext LT Com Regular" panose="020B0503020202020204" pitchFamily="34" charset="0"/>
            </a:endParaRPr>
          </a:p>
        </p:txBody>
      </p:sp>
      <p:sp>
        <p:nvSpPr>
          <p:cNvPr id="15" name="TextBox 14">
            <a:extLst>
              <a:ext uri="{FF2B5EF4-FFF2-40B4-BE49-F238E27FC236}">
                <a16:creationId xmlns:a16="http://schemas.microsoft.com/office/drawing/2014/main" id="{82BE2B42-43E4-FA48-B9A5-EC8C4AED297D}"/>
              </a:ext>
              <a:ext uri="{C183D7F6-B498-43B3-948B-1728B52AA6E4}">
                <adec:decorative xmlns:adec="http://schemas.microsoft.com/office/drawing/2017/decorative" val="1"/>
              </a:ext>
            </a:extLst>
          </p:cNvPr>
          <p:cNvSpPr txBox="1"/>
          <p:nvPr/>
        </p:nvSpPr>
        <p:spPr>
          <a:xfrm>
            <a:off x="11470522" y="6451176"/>
            <a:ext cx="137858" cy="138499"/>
          </a:xfrm>
          <a:prstGeom prst="rect">
            <a:avLst/>
          </a:prstGeom>
          <a:ln w="12700">
            <a:miter lim="400000"/>
          </a:ln>
        </p:spPr>
        <p:txBody>
          <a:bodyPr wrap="none" lIns="0" tIns="0" rIns="0" bIns="0" rtlCol="0">
            <a:spAutoFit/>
          </a:bodyPr>
          <a:lstStyle/>
          <a:p>
            <a:fld id="{FEC877D1-F7DD-A544-B221-6E42B616AE33}" type="slidenum">
              <a:rPr lang="en-US" sz="900" b="0" i="0" kern="1200" smtClean="0">
                <a:solidFill>
                  <a:schemeClr val="bg1"/>
                </a:solidFill>
                <a:latin typeface="AvenirNext LT Com Regular" panose="020B0503020202020204" pitchFamily="34" charset="0"/>
                <a:ea typeface="+mn-ea"/>
                <a:cs typeface="+mn-cs"/>
              </a:rPr>
              <a:t>27</a:t>
            </a:fld>
            <a:endParaRPr lang="en-US" sz="900" b="0" i="0" kern="1200">
              <a:solidFill>
                <a:schemeClr val="bg1"/>
              </a:solidFill>
              <a:latin typeface="AvenirNext LT Com Regular" panose="020B0503020202020204" pitchFamily="34" charset="0"/>
              <a:ea typeface="+mn-ea"/>
              <a:cs typeface="+mn-cs"/>
            </a:endParaRPr>
          </a:p>
        </p:txBody>
      </p:sp>
      <p:sp>
        <p:nvSpPr>
          <p:cNvPr id="2" name="TextBox 1">
            <a:extLst>
              <a:ext uri="{FF2B5EF4-FFF2-40B4-BE49-F238E27FC236}">
                <a16:creationId xmlns:a16="http://schemas.microsoft.com/office/drawing/2014/main" id="{6E15102B-100C-F023-623D-C3C7A0B8294A}"/>
              </a:ext>
              <a:ext uri="{C183D7F6-B498-43B3-948B-1728B52AA6E4}">
                <adec:decorative xmlns:adec="http://schemas.microsoft.com/office/drawing/2017/decorative" val="1"/>
              </a:ext>
            </a:extLst>
          </p:cNvPr>
          <p:cNvSpPr txBox="1"/>
          <p:nvPr/>
        </p:nvSpPr>
        <p:spPr>
          <a:xfrm>
            <a:off x="12429646" y="211455"/>
            <a:ext cx="1518250" cy="215444"/>
          </a:xfrm>
          <a:prstGeom prst="rect">
            <a:avLst/>
          </a:prstGeom>
          <a:solidFill>
            <a:srgbClr val="FF0000"/>
          </a:solidFill>
          <a:ln w="12700">
            <a:miter lim="400000"/>
          </a:ln>
        </p:spPr>
        <p:txBody>
          <a:bodyPr wrap="square" lIns="0" tIns="0" rIns="0" bIns="0" rtlCol="0" anchor="ctr">
            <a:spAutoFit/>
          </a:bodyPr>
          <a:lstStyle/>
          <a:p>
            <a:pPr algn="ctr"/>
            <a:r>
              <a:rPr lang="en-US" sz="1400" b="1" err="1">
                <a:solidFill>
                  <a:schemeClr val="bg1"/>
                </a:solidFill>
                <a:latin typeface="+mn-lt"/>
              </a:rPr>
              <a:t>Not on eDAM</a:t>
            </a:r>
          </a:p>
        </p:txBody>
      </p:sp>
    </p:spTree>
    <p:extLst>
      <p:ext uri="{BB962C8B-B14F-4D97-AF65-F5344CB8AC3E}">
        <p14:creationId xmlns:p14="http://schemas.microsoft.com/office/powerpoint/2010/main" val="11882700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BEAF0">
            <a:alpha val="29907"/>
          </a:srgbClr>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DFCF723-EB3C-F14F-835F-2CEACA7D8E1D}"/>
              </a:ext>
              <a:ext uri="{C183D7F6-B498-43B3-948B-1728B52AA6E4}">
                <adec:decorative xmlns:adec="http://schemas.microsoft.com/office/drawing/2017/decorative" val="1"/>
              </a:ext>
            </a:extLst>
          </p:cNvPr>
          <p:cNvPicPr>
            <a:picLocks noChangeAspect="1"/>
          </p:cNvPicPr>
          <p:nvPr/>
        </p:nvPicPr>
        <p:blipFill rotWithShape="1">
          <a:blip r:embed="rId3" cstate="email">
            <a:alphaModFix amt="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le 2">
            <a:extLst>
              <a:ext uri="{FF2B5EF4-FFF2-40B4-BE49-F238E27FC236}">
                <a16:creationId xmlns:a16="http://schemas.microsoft.com/office/drawing/2014/main" id="{1190953F-2955-AF83-FF64-41171B54C7E8}"/>
              </a:ext>
            </a:extLst>
          </p:cNvPr>
          <p:cNvSpPr>
            <a:spLocks noGrp="1"/>
          </p:cNvSpPr>
          <p:nvPr>
            <p:ph type="title" idx="4294967295"/>
          </p:nvPr>
        </p:nvSpPr>
        <p:spPr>
          <a:xfrm>
            <a:off x="571498" y="298974"/>
            <a:ext cx="11048940" cy="705522"/>
          </a:xfrm>
        </p:spPr>
        <p:txBody>
          <a:bodyPr/>
          <a:lstStyle/>
          <a:p>
            <a:pPr rtl="0" eaLnBrk="1" latinLnBrk="0" hangingPunct="1"/>
            <a:r>
              <a:rPr lang="en-US" sz="3600" b="1" kern="1200" dirty="0">
                <a:solidFill>
                  <a:schemeClr val="accent1">
                    <a:lumMod val="50000"/>
                  </a:schemeClr>
                </a:solidFill>
                <a:effectLst/>
              </a:rPr>
              <a:t>Look for answers </a:t>
            </a:r>
            <a:endParaRPr lang="en-US" dirty="0">
              <a:solidFill>
                <a:schemeClr val="accent1">
                  <a:lumMod val="50000"/>
                </a:schemeClr>
              </a:solidFill>
              <a:effectLst/>
            </a:endParaRPr>
          </a:p>
        </p:txBody>
      </p:sp>
      <p:pic>
        <p:nvPicPr>
          <p:cNvPr id="16" name="Picture 15">
            <a:extLst>
              <a:ext uri="{FF2B5EF4-FFF2-40B4-BE49-F238E27FC236}">
                <a16:creationId xmlns:a16="http://schemas.microsoft.com/office/drawing/2014/main" id="{12A282F6-39C2-904C-AF57-C94EA731EA02}"/>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38285" y="1627542"/>
            <a:ext cx="3459996" cy="2313129"/>
          </a:xfrm>
          <a:prstGeom prst="rect">
            <a:avLst/>
          </a:prstGeom>
        </p:spPr>
      </p:pic>
      <p:sp>
        <p:nvSpPr>
          <p:cNvPr id="23" name="Rectangle 22">
            <a:extLst>
              <a:ext uri="{FF2B5EF4-FFF2-40B4-BE49-F238E27FC236}">
                <a16:creationId xmlns:a16="http://schemas.microsoft.com/office/drawing/2014/main" id="{987097A6-3006-2045-B7D1-4FCB57169255}"/>
              </a:ext>
            </a:extLst>
          </p:cNvPr>
          <p:cNvSpPr/>
          <p:nvPr/>
        </p:nvSpPr>
        <p:spPr>
          <a:xfrm>
            <a:off x="538286" y="4104626"/>
            <a:ext cx="3197136" cy="1754326"/>
          </a:xfrm>
          <a:prstGeom prst="rect">
            <a:avLst/>
          </a:prstGeom>
        </p:spPr>
        <p:txBody>
          <a:bodyPr wrap="square">
            <a:spAutoFit/>
          </a:bodyPr>
          <a:lstStyle/>
          <a:p>
            <a:pPr>
              <a:spcBef>
                <a:spcPts val="0"/>
              </a:spcBef>
              <a:spcAft>
                <a:spcPts val="1200"/>
              </a:spcAft>
              <a:buClrTx/>
              <a:buSzPts val="2000"/>
            </a:pPr>
            <a:r>
              <a:rPr lang="en-US" sz="2400" b="1">
                <a:solidFill>
                  <a:schemeClr val="accent1">
                    <a:lumMod val="50000"/>
                  </a:schemeClr>
                </a:solidFill>
                <a:latin typeface="AvenirNext LT Com Regular" panose="020B0503020202020204" pitchFamily="34" charset="0"/>
              </a:rPr>
              <a:t>Web</a:t>
            </a:r>
          </a:p>
          <a:p>
            <a:pPr>
              <a:spcBef>
                <a:spcPts val="0"/>
              </a:spcBef>
              <a:spcAft>
                <a:spcPts val="1200"/>
              </a:spcAft>
              <a:buClrTx/>
              <a:buSzPts val="2000"/>
            </a:pPr>
            <a:r>
              <a:rPr lang="en-US" sz="1600">
                <a:solidFill>
                  <a:schemeClr val="accent1">
                    <a:lumMod val="50000"/>
                  </a:schemeClr>
                </a:solidFill>
              </a:rPr>
              <a:t>YouTube, podcasts and social media </a:t>
            </a:r>
          </a:p>
          <a:p>
            <a:pPr>
              <a:spcBef>
                <a:spcPts val="0"/>
              </a:spcBef>
              <a:spcAft>
                <a:spcPts val="1200"/>
              </a:spcAft>
              <a:buClrTx/>
              <a:buSzPts val="2000"/>
            </a:pPr>
            <a:r>
              <a:rPr lang="en-US" sz="1600">
                <a:solidFill>
                  <a:schemeClr val="accent1">
                    <a:lumMod val="50000"/>
                  </a:schemeClr>
                </a:solidFill>
              </a:rPr>
              <a:t>Outlets with good reputations and good intentions</a:t>
            </a:r>
            <a:endParaRPr lang="en-IN" sz="1600">
              <a:solidFill>
                <a:schemeClr val="accent1">
                  <a:lumMod val="50000"/>
                </a:schemeClr>
              </a:solidFill>
            </a:endParaRPr>
          </a:p>
        </p:txBody>
      </p:sp>
      <p:pic>
        <p:nvPicPr>
          <p:cNvPr id="17" name="Picture 16">
            <a:extLst>
              <a:ext uri="{FF2B5EF4-FFF2-40B4-BE49-F238E27FC236}">
                <a16:creationId xmlns:a16="http://schemas.microsoft.com/office/drawing/2014/main" id="{4ACE2DA6-6950-3F43-B310-5860941EB8DE}"/>
              </a:ext>
              <a:ext uri="{C183D7F6-B498-43B3-948B-1728B52AA6E4}">
                <adec:decorative xmlns:adec="http://schemas.microsoft.com/office/drawing/2017/decorative" val="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288807" y="1627542"/>
            <a:ext cx="3465755" cy="2313129"/>
          </a:xfrm>
          <a:prstGeom prst="rect">
            <a:avLst/>
          </a:prstGeom>
        </p:spPr>
      </p:pic>
      <p:sp>
        <p:nvSpPr>
          <p:cNvPr id="24" name="Rectangle 23">
            <a:extLst>
              <a:ext uri="{FF2B5EF4-FFF2-40B4-BE49-F238E27FC236}">
                <a16:creationId xmlns:a16="http://schemas.microsoft.com/office/drawing/2014/main" id="{FC6EC82D-55BF-8C40-A322-A572184D5E8E}"/>
              </a:ext>
            </a:extLst>
          </p:cNvPr>
          <p:cNvSpPr/>
          <p:nvPr/>
        </p:nvSpPr>
        <p:spPr>
          <a:xfrm>
            <a:off x="4281854" y="4104626"/>
            <a:ext cx="3488591" cy="1661993"/>
          </a:xfrm>
          <a:prstGeom prst="rect">
            <a:avLst/>
          </a:prstGeom>
        </p:spPr>
        <p:txBody>
          <a:bodyPr wrap="square">
            <a:spAutoFit/>
          </a:bodyPr>
          <a:lstStyle/>
          <a:p>
            <a:pPr>
              <a:spcAft>
                <a:spcPts val="1200"/>
              </a:spcAft>
              <a:buSzPts val="2000"/>
            </a:pPr>
            <a:r>
              <a:rPr lang="en-US" sz="2400" b="1">
                <a:solidFill>
                  <a:schemeClr val="accent1">
                    <a:lumMod val="50000"/>
                  </a:schemeClr>
                </a:solidFill>
                <a:latin typeface="AvenirNext LT Com Regular" panose="020B0503020202020204" pitchFamily="34" charset="0"/>
              </a:rPr>
              <a:t>Media</a:t>
            </a:r>
          </a:p>
          <a:p>
            <a:pPr>
              <a:spcBef>
                <a:spcPts val="0"/>
              </a:spcBef>
              <a:spcAft>
                <a:spcPts val="1200"/>
              </a:spcAft>
              <a:buClrTx/>
              <a:buSzPts val="2000"/>
            </a:pPr>
            <a:r>
              <a:rPr lang="en-US" sz="1600">
                <a:solidFill>
                  <a:schemeClr val="accent1">
                    <a:lumMod val="50000"/>
                  </a:schemeClr>
                </a:solidFill>
              </a:rPr>
              <a:t>Books</a:t>
            </a:r>
          </a:p>
          <a:p>
            <a:pPr>
              <a:spcBef>
                <a:spcPts val="0"/>
              </a:spcBef>
              <a:spcAft>
                <a:spcPts val="1200"/>
              </a:spcAft>
              <a:buClrTx/>
              <a:buSzPts val="2000"/>
            </a:pPr>
            <a:r>
              <a:rPr lang="en-US" sz="1600">
                <a:solidFill>
                  <a:schemeClr val="accent1">
                    <a:lumMod val="50000"/>
                  </a:schemeClr>
                </a:solidFill>
              </a:rPr>
              <a:t>Magazine</a:t>
            </a:r>
          </a:p>
          <a:p>
            <a:pPr>
              <a:spcBef>
                <a:spcPts val="0"/>
              </a:spcBef>
              <a:spcAft>
                <a:spcPts val="1200"/>
              </a:spcAft>
              <a:buClrTx/>
              <a:buSzPts val="2000"/>
            </a:pPr>
            <a:r>
              <a:rPr lang="en-US" sz="1600">
                <a:solidFill>
                  <a:schemeClr val="accent1">
                    <a:lumMod val="50000"/>
                  </a:schemeClr>
                </a:solidFill>
              </a:rPr>
              <a:t>Newspapers </a:t>
            </a:r>
          </a:p>
        </p:txBody>
      </p:sp>
      <p:pic>
        <p:nvPicPr>
          <p:cNvPr id="19" name="Picture 18">
            <a:extLst>
              <a:ext uri="{FF2B5EF4-FFF2-40B4-BE49-F238E27FC236}">
                <a16:creationId xmlns:a16="http://schemas.microsoft.com/office/drawing/2014/main" id="{CD949964-091C-F649-A721-097541C5B150}"/>
              </a:ext>
              <a:ext uri="{C183D7F6-B498-43B3-948B-1728B52AA6E4}">
                <adec:decorative xmlns:adec="http://schemas.microsoft.com/office/drawing/2017/decorative" val="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1"/>
          <a:stretch/>
        </p:blipFill>
        <p:spPr>
          <a:xfrm>
            <a:off x="7992208" y="1625154"/>
            <a:ext cx="3459996" cy="2313129"/>
          </a:xfrm>
          <a:prstGeom prst="rect">
            <a:avLst/>
          </a:prstGeom>
        </p:spPr>
      </p:pic>
      <p:sp>
        <p:nvSpPr>
          <p:cNvPr id="25" name="Rectangle 24">
            <a:extLst>
              <a:ext uri="{FF2B5EF4-FFF2-40B4-BE49-F238E27FC236}">
                <a16:creationId xmlns:a16="http://schemas.microsoft.com/office/drawing/2014/main" id="{C1B34C7C-2ED9-7E4B-9682-689D76F22709}"/>
              </a:ext>
            </a:extLst>
          </p:cNvPr>
          <p:cNvSpPr/>
          <p:nvPr/>
        </p:nvSpPr>
        <p:spPr>
          <a:xfrm>
            <a:off x="7992208" y="4104626"/>
            <a:ext cx="3488591" cy="1661993"/>
          </a:xfrm>
          <a:prstGeom prst="rect">
            <a:avLst/>
          </a:prstGeom>
        </p:spPr>
        <p:txBody>
          <a:bodyPr wrap="square">
            <a:spAutoFit/>
          </a:bodyPr>
          <a:lstStyle/>
          <a:p>
            <a:pPr>
              <a:spcAft>
                <a:spcPts val="1200"/>
              </a:spcAft>
              <a:buSzPts val="2000"/>
            </a:pPr>
            <a:r>
              <a:rPr lang="en-US" sz="2400" b="1">
                <a:solidFill>
                  <a:schemeClr val="accent1">
                    <a:lumMod val="50000"/>
                  </a:schemeClr>
                </a:solidFill>
                <a:latin typeface="AvenirNext LT Com Regular" panose="020B0503020202020204" pitchFamily="34" charset="0"/>
              </a:rPr>
              <a:t>Family and friends</a:t>
            </a:r>
          </a:p>
          <a:p>
            <a:pPr>
              <a:spcBef>
                <a:spcPts val="0"/>
              </a:spcBef>
              <a:spcAft>
                <a:spcPts val="1200"/>
              </a:spcAft>
              <a:buClrTx/>
              <a:buSzPts val="2000"/>
            </a:pPr>
            <a:r>
              <a:rPr lang="en-US" sz="1600">
                <a:solidFill>
                  <a:schemeClr val="accent1">
                    <a:lumMod val="50000"/>
                  </a:schemeClr>
                </a:solidFill>
              </a:rPr>
              <a:t>Six degrees of finance</a:t>
            </a:r>
          </a:p>
          <a:p>
            <a:pPr>
              <a:spcBef>
                <a:spcPts val="0"/>
              </a:spcBef>
              <a:spcAft>
                <a:spcPts val="1200"/>
              </a:spcAft>
              <a:buClrTx/>
              <a:buSzPts val="2000"/>
            </a:pPr>
            <a:r>
              <a:rPr lang="en-US" sz="1600">
                <a:solidFill>
                  <a:schemeClr val="accent1">
                    <a:lumMod val="50000"/>
                  </a:schemeClr>
                </a:solidFill>
              </a:rPr>
              <a:t>Internships</a:t>
            </a:r>
          </a:p>
          <a:p>
            <a:pPr>
              <a:spcBef>
                <a:spcPts val="0"/>
              </a:spcBef>
              <a:spcAft>
                <a:spcPts val="1200"/>
              </a:spcAft>
              <a:buClrTx/>
              <a:buSzPts val="2000"/>
            </a:pPr>
            <a:r>
              <a:rPr lang="en-US" sz="1600">
                <a:solidFill>
                  <a:schemeClr val="accent1">
                    <a:lumMod val="50000"/>
                  </a:schemeClr>
                </a:solidFill>
              </a:rPr>
              <a:t>Shadow</a:t>
            </a:r>
          </a:p>
        </p:txBody>
      </p:sp>
      <p:sp>
        <p:nvSpPr>
          <p:cNvPr id="2" name="TextBox 1">
            <a:extLst>
              <a:ext uri="{FF2B5EF4-FFF2-40B4-BE49-F238E27FC236}">
                <a16:creationId xmlns:a16="http://schemas.microsoft.com/office/drawing/2014/main" id="{F015D916-EA8B-3579-130F-BE7A62E97F06}"/>
              </a:ext>
              <a:ext uri="{C183D7F6-B498-43B3-948B-1728B52AA6E4}">
                <adec:decorative xmlns:adec="http://schemas.microsoft.com/office/drawing/2017/decorative" val="1"/>
              </a:ext>
            </a:extLst>
          </p:cNvPr>
          <p:cNvSpPr txBox="1"/>
          <p:nvPr/>
        </p:nvSpPr>
        <p:spPr>
          <a:xfrm>
            <a:off x="12505913" y="211455"/>
            <a:ext cx="1518250" cy="215444"/>
          </a:xfrm>
          <a:prstGeom prst="rect">
            <a:avLst/>
          </a:prstGeom>
          <a:solidFill>
            <a:srgbClr val="FF0000"/>
          </a:solidFill>
          <a:ln w="12700">
            <a:miter lim="400000"/>
          </a:ln>
        </p:spPr>
        <p:txBody>
          <a:bodyPr wrap="square" lIns="0" tIns="0" rIns="0" bIns="0" rtlCol="0" anchor="ctr">
            <a:spAutoFit/>
          </a:bodyPr>
          <a:lstStyle/>
          <a:p>
            <a:pPr algn="ctr"/>
            <a:r>
              <a:rPr lang="en-US" sz="1400" b="1" err="1">
                <a:solidFill>
                  <a:schemeClr val="bg1"/>
                </a:solidFill>
                <a:latin typeface="+mn-lt"/>
              </a:rPr>
              <a:t>Not on eDAM</a:t>
            </a:r>
          </a:p>
        </p:txBody>
      </p:sp>
    </p:spTree>
    <p:extLst>
      <p:ext uri="{BB962C8B-B14F-4D97-AF65-F5344CB8AC3E}">
        <p14:creationId xmlns:p14="http://schemas.microsoft.com/office/powerpoint/2010/main" val="1973618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7FD461-30A3-604A-8F96-0BA511653951}"/>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a:stretch/>
        </p:blipFill>
        <p:spPr>
          <a:xfrm>
            <a:off x="1" y="0"/>
            <a:ext cx="12191999" cy="6858000"/>
          </a:xfrm>
          <a:prstGeom prst="rect">
            <a:avLst/>
          </a:prstGeom>
        </p:spPr>
      </p:pic>
      <p:sp>
        <p:nvSpPr>
          <p:cNvPr id="8" name="Rectangle 7">
            <a:extLst>
              <a:ext uri="{FF2B5EF4-FFF2-40B4-BE49-F238E27FC236}">
                <a16:creationId xmlns:a16="http://schemas.microsoft.com/office/drawing/2014/main" id="{9FC6E7EE-066E-E04F-97FB-621509398E0A}"/>
              </a:ext>
              <a:ext uri="{C183D7F6-B498-43B3-948B-1728B52AA6E4}">
                <adec:decorative xmlns:adec="http://schemas.microsoft.com/office/drawing/2017/decorative" val="1"/>
              </a:ext>
            </a:extLst>
          </p:cNvPr>
          <p:cNvSpPr/>
          <p:nvPr/>
        </p:nvSpPr>
        <p:spPr>
          <a:xfrm>
            <a:off x="0" y="0"/>
            <a:ext cx="12192000" cy="2456597"/>
          </a:xfrm>
          <a:prstGeom prst="rect">
            <a:avLst/>
          </a:prstGeom>
          <a:gradFill>
            <a:gsLst>
              <a:gs pos="1000">
                <a:schemeClr val="bg1">
                  <a:alpha val="0"/>
                </a:schemeClr>
              </a:gs>
              <a:gs pos="100000">
                <a:schemeClr val="bg1"/>
              </a:gs>
            </a:gsLst>
            <a:lin ang="1620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endParaRPr>
          </a:p>
        </p:txBody>
      </p:sp>
      <p:sp>
        <p:nvSpPr>
          <p:cNvPr id="2" name="Title 1">
            <a:extLst>
              <a:ext uri="{FF2B5EF4-FFF2-40B4-BE49-F238E27FC236}">
                <a16:creationId xmlns:a16="http://schemas.microsoft.com/office/drawing/2014/main" id="{7D4D12FA-3FAF-462C-9C78-ACBAFCD0E0FA}"/>
              </a:ext>
            </a:extLst>
          </p:cNvPr>
          <p:cNvSpPr>
            <a:spLocks noGrp="1"/>
          </p:cNvSpPr>
          <p:nvPr>
            <p:ph type="title" idx="4294967295"/>
          </p:nvPr>
        </p:nvSpPr>
        <p:spPr>
          <a:xfrm>
            <a:off x="546102" y="526866"/>
            <a:ext cx="5854535" cy="526298"/>
          </a:xfrm>
          <a:effectLst/>
        </p:spPr>
        <p:txBody>
          <a:bodyPr wrap="square">
            <a:spAutoFit/>
          </a:bodyPr>
          <a:lstStyle/>
          <a:p>
            <a:pPr defTabSz="914400"/>
            <a:r>
              <a:rPr lang="en-US" sz="3600" kern="1200" dirty="0">
                <a:solidFill>
                  <a:schemeClr val="accent1">
                    <a:lumMod val="50000"/>
                  </a:schemeClr>
                </a:solidFill>
              </a:rPr>
              <a:t>Best time to plant a tree …</a:t>
            </a:r>
          </a:p>
        </p:txBody>
      </p:sp>
      <p:sp>
        <p:nvSpPr>
          <p:cNvPr id="5" name="© The Capital Group Companies, Inc.">
            <a:extLst>
              <a:ext uri="{FF2B5EF4-FFF2-40B4-BE49-F238E27FC236}">
                <a16:creationId xmlns:a16="http://schemas.microsoft.com/office/drawing/2014/main" id="{D74244E5-79E3-AE57-79F3-C0BC27C9103E}"/>
              </a:ext>
              <a:ext uri="{C183D7F6-B498-43B3-948B-1728B52AA6E4}">
                <adec:decorative xmlns:adec="http://schemas.microsoft.com/office/drawing/2017/decorative" val="1"/>
              </a:ext>
            </a:extLst>
          </p:cNvPr>
          <p:cNvSpPr txBox="1"/>
          <p:nvPr/>
        </p:nvSpPr>
        <p:spPr>
          <a:xfrm>
            <a:off x="557950" y="6447392"/>
            <a:ext cx="2240998" cy="14228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900" b="0" i="0">
                <a:solidFill>
                  <a:schemeClr val="bg1"/>
                </a:solidFill>
                <a:latin typeface="AvenirNext LT Com Regular" panose="020B0503020202020204" pitchFamily="34" charset="0"/>
              </a:rPr>
              <a:t>© 2025 Capital Group. All rights reserved. </a:t>
            </a:r>
            <a:endParaRPr sz="900" b="0" i="0">
              <a:solidFill>
                <a:schemeClr val="bg1"/>
              </a:solidFill>
              <a:latin typeface="AvenirNext LT Com Regular" panose="020B0503020202020204" pitchFamily="34" charset="0"/>
            </a:endParaRPr>
          </a:p>
        </p:txBody>
      </p:sp>
      <p:sp>
        <p:nvSpPr>
          <p:cNvPr id="9" name="TextBox 8">
            <a:extLst>
              <a:ext uri="{FF2B5EF4-FFF2-40B4-BE49-F238E27FC236}">
                <a16:creationId xmlns:a16="http://schemas.microsoft.com/office/drawing/2014/main" id="{1264D6F9-158E-A949-A617-5851DE2B3C9A}"/>
              </a:ext>
              <a:ext uri="{C183D7F6-B498-43B3-948B-1728B52AA6E4}">
                <adec:decorative xmlns:adec="http://schemas.microsoft.com/office/drawing/2017/decorative" val="1"/>
              </a:ext>
            </a:extLst>
          </p:cNvPr>
          <p:cNvSpPr txBox="1"/>
          <p:nvPr/>
        </p:nvSpPr>
        <p:spPr>
          <a:xfrm>
            <a:off x="11470522" y="6451176"/>
            <a:ext cx="137858" cy="138499"/>
          </a:xfrm>
          <a:prstGeom prst="rect">
            <a:avLst/>
          </a:prstGeom>
          <a:ln w="12700">
            <a:miter lim="400000"/>
          </a:ln>
        </p:spPr>
        <p:txBody>
          <a:bodyPr wrap="none" lIns="0" tIns="0" rIns="0" bIns="0" rtlCol="0">
            <a:spAutoFit/>
          </a:bodyPr>
          <a:lstStyle/>
          <a:p>
            <a:fld id="{FEC877D1-F7DD-A544-B221-6E42B616AE33}" type="slidenum">
              <a:rPr lang="en-US" sz="900" b="0" i="0" kern="1200" smtClean="0">
                <a:solidFill>
                  <a:schemeClr val="bg1"/>
                </a:solidFill>
                <a:latin typeface="AvenirNext LT Com Regular" panose="020B0503020202020204" pitchFamily="34" charset="0"/>
                <a:ea typeface="+mn-ea"/>
                <a:cs typeface="+mn-cs"/>
              </a:rPr>
              <a:t>29</a:t>
            </a:fld>
            <a:endParaRPr lang="en-US" sz="900" b="0" i="0" kern="1200">
              <a:solidFill>
                <a:schemeClr val="bg1"/>
              </a:solidFill>
              <a:latin typeface="AvenirNext LT Com Regular" panose="020B0503020202020204" pitchFamily="34" charset="0"/>
              <a:ea typeface="+mn-ea"/>
              <a:cs typeface="+mn-cs"/>
            </a:endParaRPr>
          </a:p>
        </p:txBody>
      </p:sp>
      <p:sp>
        <p:nvSpPr>
          <p:cNvPr id="3" name="TextBox 2">
            <a:extLst>
              <a:ext uri="{FF2B5EF4-FFF2-40B4-BE49-F238E27FC236}">
                <a16:creationId xmlns:a16="http://schemas.microsoft.com/office/drawing/2014/main" id="{65AC51DD-AC7C-E32E-1AF7-B190BDFB9CF7}"/>
              </a:ext>
              <a:ext uri="{C183D7F6-B498-43B3-948B-1728B52AA6E4}">
                <adec:decorative xmlns:adec="http://schemas.microsoft.com/office/drawing/2017/decorative" val="1"/>
              </a:ext>
            </a:extLst>
          </p:cNvPr>
          <p:cNvSpPr txBox="1"/>
          <p:nvPr/>
        </p:nvSpPr>
        <p:spPr>
          <a:xfrm>
            <a:off x="12491846" y="211455"/>
            <a:ext cx="1518250" cy="215444"/>
          </a:xfrm>
          <a:prstGeom prst="rect">
            <a:avLst/>
          </a:prstGeom>
          <a:solidFill>
            <a:srgbClr val="FF0000"/>
          </a:solidFill>
          <a:ln w="12700">
            <a:miter lim="400000"/>
          </a:ln>
        </p:spPr>
        <p:txBody>
          <a:bodyPr wrap="square" lIns="0" tIns="0" rIns="0" bIns="0" rtlCol="0" anchor="ctr">
            <a:spAutoFit/>
          </a:bodyPr>
          <a:lstStyle/>
          <a:p>
            <a:pPr algn="ctr"/>
            <a:r>
              <a:rPr lang="en-US" sz="1400" b="1" err="1">
                <a:solidFill>
                  <a:schemeClr val="bg1"/>
                </a:solidFill>
                <a:latin typeface="+mn-lt"/>
              </a:rPr>
              <a:t>Not on eDAM</a:t>
            </a:r>
          </a:p>
        </p:txBody>
      </p:sp>
    </p:spTree>
    <p:extLst>
      <p:ext uri="{BB962C8B-B14F-4D97-AF65-F5344CB8AC3E}">
        <p14:creationId xmlns:p14="http://schemas.microsoft.com/office/powerpoint/2010/main" val="2678575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FFCA9F-1A0F-3946-8121-858DABCF3B73}"/>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18841313-74BD-A33C-2E84-E7E2E23B8D4E}"/>
              </a:ext>
              <a:ext uri="{C183D7F6-B498-43B3-948B-1728B52AA6E4}">
                <adec:decorative xmlns:adec="http://schemas.microsoft.com/office/drawing/2017/decorative" val="1"/>
              </a:ext>
            </a:extLst>
          </p:cNvPr>
          <p:cNvPicPr>
            <a:picLocks noChangeAspect="1"/>
          </p:cNvPicPr>
          <p:nvPr/>
        </p:nvPicPr>
        <p:blipFill rotWithShape="1">
          <a:blip r:embed="rId4" cstate="email">
            <a:alphaModFix amt="0"/>
            <a:extLst>
              <a:ext uri="{28A0092B-C50C-407E-A947-70E740481C1C}">
                <a14:useLocalDpi xmlns:a14="http://schemas.microsoft.com/office/drawing/2010/main"/>
              </a:ext>
            </a:extLst>
          </a:blip>
          <a:srcRect/>
          <a:stretch/>
        </p:blipFill>
        <p:spPr>
          <a:xfrm>
            <a:off x="0" y="0"/>
            <a:ext cx="12192000" cy="6858000"/>
          </a:xfrm>
          <a:prstGeom prst="rect">
            <a:avLst/>
          </a:prstGeom>
          <a:gradFill>
            <a:gsLst>
              <a:gs pos="0">
                <a:schemeClr val="tx1">
                  <a:alpha val="0"/>
                </a:schemeClr>
              </a:gs>
              <a:gs pos="100000">
                <a:schemeClr val="tx1">
                  <a:alpha val="62862"/>
                </a:schemeClr>
              </a:gs>
            </a:gsLst>
            <a:lin ang="10800000" scaled="0"/>
          </a:gradFill>
        </p:spPr>
      </p:pic>
      <p:sp>
        <p:nvSpPr>
          <p:cNvPr id="5" name="Title 4">
            <a:extLst>
              <a:ext uri="{FF2B5EF4-FFF2-40B4-BE49-F238E27FC236}">
                <a16:creationId xmlns:a16="http://schemas.microsoft.com/office/drawing/2014/main" id="{94F61561-2AAC-8E69-9EF1-1F9DE94E9E46}"/>
              </a:ext>
            </a:extLst>
          </p:cNvPr>
          <p:cNvSpPr>
            <a:spLocks noGrp="1"/>
          </p:cNvSpPr>
          <p:nvPr>
            <p:ph type="title" idx="4294967295"/>
          </p:nvPr>
        </p:nvSpPr>
        <p:spPr>
          <a:xfrm>
            <a:off x="571498" y="1041955"/>
            <a:ext cx="4943931" cy="1466006"/>
          </a:xfrm>
        </p:spPr>
        <p:txBody>
          <a:bodyPr/>
          <a:lstStyle/>
          <a:p>
            <a:pPr rtl="0" eaLnBrk="1" latinLnBrk="0" hangingPunct="1"/>
            <a:r>
              <a:rPr lang="en-US" sz="3600" b="1" kern="1200" dirty="0">
                <a:solidFill>
                  <a:srgbClr val="FFFFFF"/>
                </a:solidFill>
                <a:effectLst/>
                <a:latin typeface="AvenirNext LT Com Regular" panose="020B0503020202020204" pitchFamily="34" charset="0"/>
                <a:ea typeface="+mn-ea"/>
                <a:cs typeface="+mn-cs"/>
              </a:rPr>
              <a:t>That wind can </a:t>
            </a:r>
            <a:br>
              <a:rPr lang="en-US" sz="3600" b="1" kern="1200" dirty="0">
                <a:solidFill>
                  <a:srgbClr val="FFFFFF"/>
                </a:solidFill>
                <a:effectLst/>
                <a:latin typeface="AvenirNext LT Com Regular" panose="020B0503020202020204" pitchFamily="34" charset="0"/>
                <a:ea typeface="+mn-ea"/>
                <a:cs typeface="+mn-cs"/>
              </a:rPr>
            </a:br>
            <a:r>
              <a:rPr lang="en-US" sz="3600" b="1" kern="1200" dirty="0">
                <a:solidFill>
                  <a:srgbClr val="FFFFFF"/>
                </a:solidFill>
                <a:effectLst/>
                <a:latin typeface="AvenirNext LT Com Regular" panose="020B0503020202020204" pitchFamily="34" charset="0"/>
                <a:ea typeface="+mn-ea"/>
                <a:cs typeface="+mn-cs"/>
              </a:rPr>
              <a:t>work against you …</a:t>
            </a:r>
            <a:endParaRPr lang="en-US" dirty="0">
              <a:effectLst/>
            </a:endParaRPr>
          </a:p>
        </p:txBody>
      </p:sp>
      <p:sp>
        <p:nvSpPr>
          <p:cNvPr id="6" name="© The Capital Group Companies, Inc.">
            <a:extLst>
              <a:ext uri="{FF2B5EF4-FFF2-40B4-BE49-F238E27FC236}">
                <a16:creationId xmlns:a16="http://schemas.microsoft.com/office/drawing/2014/main" id="{0026E4BD-9F7C-E033-5B72-ECB962FA2F74}"/>
              </a:ext>
              <a:ext uri="{C183D7F6-B498-43B3-948B-1728B52AA6E4}">
                <adec:decorative xmlns:adec="http://schemas.microsoft.com/office/drawing/2017/decorative" val="1"/>
              </a:ext>
            </a:extLst>
          </p:cNvPr>
          <p:cNvSpPr txBox="1"/>
          <p:nvPr/>
        </p:nvSpPr>
        <p:spPr>
          <a:xfrm>
            <a:off x="557950" y="6447392"/>
            <a:ext cx="2240998" cy="14228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900" b="0" i="0">
                <a:solidFill>
                  <a:schemeClr val="bg1"/>
                </a:solidFill>
                <a:latin typeface="AvenirNext LT Com Regular" panose="020B0503020202020204" pitchFamily="34" charset="0"/>
              </a:rPr>
              <a:t>© 2025 Capital Group. All rights reserved. </a:t>
            </a:r>
            <a:endParaRPr sz="900" b="0" i="0">
              <a:solidFill>
                <a:schemeClr val="bg1"/>
              </a:solidFill>
              <a:latin typeface="AvenirNext LT Com Regular" panose="020B0503020202020204" pitchFamily="34" charset="0"/>
            </a:endParaRPr>
          </a:p>
        </p:txBody>
      </p:sp>
      <p:sp>
        <p:nvSpPr>
          <p:cNvPr id="13" name="TextBox 12">
            <a:extLst>
              <a:ext uri="{FF2B5EF4-FFF2-40B4-BE49-F238E27FC236}">
                <a16:creationId xmlns:a16="http://schemas.microsoft.com/office/drawing/2014/main" id="{653DE2CD-F186-0846-8AE0-A3DD301CF6A1}"/>
              </a:ext>
              <a:ext uri="{C183D7F6-B498-43B3-948B-1728B52AA6E4}">
                <adec:decorative xmlns:adec="http://schemas.microsoft.com/office/drawing/2017/decorative" val="1"/>
              </a:ext>
            </a:extLst>
          </p:cNvPr>
          <p:cNvSpPr txBox="1"/>
          <p:nvPr/>
        </p:nvSpPr>
        <p:spPr>
          <a:xfrm>
            <a:off x="11470522" y="6451176"/>
            <a:ext cx="137858" cy="138499"/>
          </a:xfrm>
          <a:prstGeom prst="rect">
            <a:avLst/>
          </a:prstGeom>
          <a:ln w="12700">
            <a:miter lim="400000"/>
          </a:ln>
        </p:spPr>
        <p:txBody>
          <a:bodyPr wrap="none" lIns="0" tIns="0" rIns="0" bIns="0" rtlCol="0">
            <a:spAutoFit/>
          </a:bodyPr>
          <a:lstStyle/>
          <a:p>
            <a:fld id="{FEC877D1-F7DD-A544-B221-6E42B616AE33}" type="slidenum">
              <a:rPr lang="en-US" sz="900" b="0" i="0" kern="1200" smtClean="0">
                <a:solidFill>
                  <a:schemeClr val="bg1"/>
                </a:solidFill>
                <a:latin typeface="AvenirNext LT Com Regular" panose="020B0503020202020204" pitchFamily="34" charset="0"/>
                <a:ea typeface="+mn-ea"/>
                <a:cs typeface="+mn-cs"/>
              </a:rPr>
              <a:t>3</a:t>
            </a:fld>
            <a:endParaRPr lang="en-US" sz="900" b="0" i="0" kern="1200">
              <a:solidFill>
                <a:schemeClr val="bg1"/>
              </a:solidFill>
              <a:latin typeface="AvenirNext LT Com Regular" panose="020B0503020202020204" pitchFamily="34" charset="0"/>
              <a:ea typeface="+mn-ea"/>
              <a:cs typeface="+mn-cs"/>
            </a:endParaRPr>
          </a:p>
        </p:txBody>
      </p:sp>
      <p:sp>
        <p:nvSpPr>
          <p:cNvPr id="2" name="TextBox 1">
            <a:extLst>
              <a:ext uri="{FF2B5EF4-FFF2-40B4-BE49-F238E27FC236}">
                <a16:creationId xmlns:a16="http://schemas.microsoft.com/office/drawing/2014/main" id="{A2A79036-E2D0-BF58-3FFA-413539F4A022}"/>
              </a:ext>
              <a:ext uri="{C183D7F6-B498-43B3-948B-1728B52AA6E4}">
                <adec:decorative xmlns:adec="http://schemas.microsoft.com/office/drawing/2017/decorative" val="1"/>
              </a:ext>
            </a:extLst>
          </p:cNvPr>
          <p:cNvSpPr txBox="1"/>
          <p:nvPr/>
        </p:nvSpPr>
        <p:spPr>
          <a:xfrm>
            <a:off x="12534048" y="211455"/>
            <a:ext cx="1518250" cy="215444"/>
          </a:xfrm>
          <a:prstGeom prst="rect">
            <a:avLst/>
          </a:prstGeom>
          <a:solidFill>
            <a:srgbClr val="FF0000"/>
          </a:solidFill>
          <a:ln w="12700">
            <a:miter lim="400000"/>
          </a:ln>
        </p:spPr>
        <p:txBody>
          <a:bodyPr wrap="square" lIns="0" tIns="0" rIns="0" bIns="0" rtlCol="0" anchor="ctr">
            <a:spAutoFit/>
          </a:bodyPr>
          <a:lstStyle/>
          <a:p>
            <a:pPr algn="ctr"/>
            <a:r>
              <a:rPr lang="en-US" sz="1400" b="1" dirty="0">
                <a:solidFill>
                  <a:schemeClr val="bg1"/>
                </a:solidFill>
                <a:latin typeface="+mn-lt"/>
              </a:rPr>
              <a:t>Not on </a:t>
            </a:r>
            <a:r>
              <a:rPr lang="en-US" sz="1400" b="1" dirty="0" err="1">
                <a:solidFill>
                  <a:schemeClr val="bg1"/>
                </a:solidFill>
                <a:latin typeface="+mn-lt"/>
              </a:rPr>
              <a:t>eDAM</a:t>
            </a:r>
            <a:endParaRPr lang="en-US" sz="1400" b="1" dirty="0">
              <a:solidFill>
                <a:schemeClr val="bg1"/>
              </a:solidFill>
              <a:latin typeface="+mn-lt"/>
            </a:endParaRPr>
          </a:p>
        </p:txBody>
      </p:sp>
    </p:spTree>
    <p:extLst>
      <p:ext uri="{BB962C8B-B14F-4D97-AF65-F5344CB8AC3E}">
        <p14:creationId xmlns:p14="http://schemas.microsoft.com/office/powerpoint/2010/main" val="402367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8619" y="540286"/>
            <a:ext cx="11048940" cy="705522"/>
          </a:xfrm>
        </p:spPr>
        <p:txBody>
          <a:bodyPr anchor="t"/>
          <a:lstStyle/>
          <a:p>
            <a:r>
              <a:rPr lang="en-US" sz="3600" dirty="0"/>
              <a:t>Important information</a:t>
            </a:r>
          </a:p>
        </p:txBody>
      </p:sp>
      <p:sp>
        <p:nvSpPr>
          <p:cNvPr id="10" name="TextBox 9"/>
          <p:cNvSpPr txBox="1"/>
          <p:nvPr/>
        </p:nvSpPr>
        <p:spPr>
          <a:xfrm>
            <a:off x="558619" y="1245808"/>
            <a:ext cx="10536710" cy="27084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r>
              <a:rPr lang="en-US" sz="1600" dirty="0"/>
              <a:t>Statements attributed to an individual represent the opinions of that individual as of the date published and do not necessarily reflect the opinions of Capital Group or its affiliates. This information is intended to highlight issues and should not be considered advice, an endorsement or a recommendation.</a:t>
            </a:r>
          </a:p>
          <a:p>
            <a:endParaRPr lang="en-US" sz="1600" dirty="0"/>
          </a:p>
          <a:p>
            <a:r>
              <a:rPr lang="en-US" sz="1600" dirty="0"/>
              <a:t>This content, developed by Capital Group, home of American Funds, should not be used as a primary basis for investment decisions and is not intended to serve as impartial investment or fiduciary advice.</a:t>
            </a:r>
          </a:p>
          <a:p>
            <a:endParaRPr lang="en-US" sz="1600" dirty="0"/>
          </a:p>
          <a:p>
            <a:r>
              <a:rPr lang="en-US" sz="1600" dirty="0"/>
              <a:t>All Capital Group trademarks mentioned are owned by The Capital Group Companies, Inc., an affiliated company or fund. All other company and product names mentioned are the property of their respective companies.</a:t>
            </a:r>
          </a:p>
          <a:p>
            <a:r>
              <a:rPr lang="en-US" sz="1600" dirty="0"/>
              <a:t> </a:t>
            </a:r>
          </a:p>
          <a:p>
            <a:r>
              <a:rPr lang="en-US" sz="1600" dirty="0"/>
              <a:t>Capital Client Group, Inc.</a:t>
            </a:r>
            <a:endParaRPr kumimoji="0" lang="en-US" sz="2000" b="1" i="0" u="none" strike="noStrike" kern="0" cap="none" spc="0" normalizeH="0" baseline="0" noProof="0" dirty="0">
              <a:ln>
                <a:noFill/>
              </a:ln>
              <a:solidFill>
                <a:srgbClr val="000000"/>
              </a:solidFill>
              <a:effectLst/>
              <a:uLnTx/>
              <a:uFillTx/>
              <a:latin typeface="AvenirNext LT Com Regular" panose="020B0503020202020204" pitchFamily="34" charset="0"/>
              <a:sym typeface="Avenir Next LT Com Regular"/>
            </a:endParaRPr>
          </a:p>
        </p:txBody>
      </p:sp>
      <p:sp>
        <p:nvSpPr>
          <p:cNvPr id="4" name="TextBox 3">
            <a:extLst>
              <a:ext uri="{FF2B5EF4-FFF2-40B4-BE49-F238E27FC236}">
                <a16:creationId xmlns:a16="http://schemas.microsoft.com/office/drawing/2014/main" id="{43D83CA2-2FDD-2A47-A0CF-F6F1822B57CE}"/>
              </a:ext>
              <a:ext uri="{C183D7F6-B498-43B3-948B-1728B52AA6E4}">
                <adec:decorative xmlns:adec="http://schemas.microsoft.com/office/drawing/2017/decorative" val="1"/>
              </a:ext>
            </a:extLst>
          </p:cNvPr>
          <p:cNvSpPr txBox="1"/>
          <p:nvPr/>
        </p:nvSpPr>
        <p:spPr>
          <a:xfrm>
            <a:off x="11470522" y="6451176"/>
            <a:ext cx="137858" cy="138499"/>
          </a:xfrm>
          <a:prstGeom prst="rect">
            <a:avLst/>
          </a:prstGeom>
          <a:ln w="12700">
            <a:miter lim="400000"/>
          </a:ln>
        </p:spPr>
        <p:txBody>
          <a:bodyPr wrap="none" lIns="0" tIns="0" rIns="0" bIns="0" rtlCol="0">
            <a:spAutoFit/>
          </a:bodyPr>
          <a:lstStyle/>
          <a:p>
            <a:fld id="{FEC877D1-F7DD-A544-B221-6E42B616AE33}" type="slidenum">
              <a:rPr lang="en-US" sz="900" b="0" i="0" kern="1200" smtClean="0">
                <a:latin typeface="AvenirNext LT Com Regular" panose="020B0503020202020204" pitchFamily="34" charset="0"/>
                <a:ea typeface="+mn-ea"/>
                <a:cs typeface="+mn-cs"/>
              </a:rPr>
              <a:t>30</a:t>
            </a:fld>
            <a:endParaRPr lang="en-US" sz="900" b="0" i="0" kern="1200">
              <a:latin typeface="AvenirNext LT Com Regular" panose="020B0503020202020204" pitchFamily="34" charset="0"/>
              <a:ea typeface="+mn-ea"/>
              <a:cs typeface="+mn-cs"/>
            </a:endParaRPr>
          </a:p>
        </p:txBody>
      </p:sp>
    </p:spTree>
    <p:extLst>
      <p:ext uri="{BB962C8B-B14F-4D97-AF65-F5344CB8AC3E}">
        <p14:creationId xmlns:p14="http://schemas.microsoft.com/office/powerpoint/2010/main" val="1514710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005E9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92F509-8A96-3D46-97C0-42A2DF5A3651}"/>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CE7DC1C0-616B-C657-58DB-EC079CBCF580}"/>
              </a:ext>
              <a:ext uri="{C183D7F6-B498-43B3-948B-1728B52AA6E4}">
                <adec:decorative xmlns:adec="http://schemas.microsoft.com/office/drawing/2017/decorative" val="1"/>
              </a:ext>
            </a:extLst>
          </p:cNvPr>
          <p:cNvSpPr/>
          <p:nvPr/>
        </p:nvSpPr>
        <p:spPr>
          <a:xfrm rot="5400000">
            <a:off x="4691744" y="-642256"/>
            <a:ext cx="6858000" cy="8142515"/>
          </a:xfrm>
          <a:prstGeom prst="rect">
            <a:avLst/>
          </a:prstGeom>
          <a:gradFill>
            <a:gsLst>
              <a:gs pos="1000">
                <a:schemeClr val="bg1">
                  <a:alpha val="0"/>
                </a:schemeClr>
              </a:gs>
              <a:gs pos="100000">
                <a:schemeClr val="bg1"/>
              </a:gs>
            </a:gsLst>
            <a:lin ang="1620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endParaRPr>
          </a:p>
        </p:txBody>
      </p:sp>
      <p:sp>
        <p:nvSpPr>
          <p:cNvPr id="895" name="Section divider"/>
          <p:cNvSpPr txBox="1">
            <a:spLocks noGrp="1"/>
          </p:cNvSpPr>
          <p:nvPr>
            <p:ph type="title" idx="4294967295"/>
          </p:nvPr>
        </p:nvSpPr>
        <p:spPr>
          <a:xfrm>
            <a:off x="7489825" y="577850"/>
            <a:ext cx="4702175" cy="1295400"/>
          </a:xfrm>
        </p:spPr>
        <p:txBody>
          <a:bodyPr anchor="t"/>
          <a:lstStyle/>
          <a:p>
            <a:r>
              <a:rPr lang="en-US" sz="6600" dirty="0">
                <a:solidFill>
                  <a:schemeClr val="accent1">
                    <a:lumMod val="50000"/>
                  </a:schemeClr>
                </a:solidFill>
                <a:sym typeface="Avenir Next LT Com Demi"/>
              </a:rPr>
              <a:t>Thank you!</a:t>
            </a:r>
          </a:p>
        </p:txBody>
      </p:sp>
      <p:sp>
        <p:nvSpPr>
          <p:cNvPr id="4" name="© The Capital Group Companies, Inc.">
            <a:extLst>
              <a:ext uri="{FF2B5EF4-FFF2-40B4-BE49-F238E27FC236}">
                <a16:creationId xmlns:a16="http://schemas.microsoft.com/office/drawing/2014/main" id="{994B6EA4-EAFD-78AB-F90A-CED62D46EE47}"/>
              </a:ext>
              <a:ext uri="{C183D7F6-B498-43B3-948B-1728B52AA6E4}">
                <adec:decorative xmlns:adec="http://schemas.microsoft.com/office/drawing/2017/decorative" val="1"/>
              </a:ext>
            </a:extLst>
          </p:cNvPr>
          <p:cNvSpPr txBox="1"/>
          <p:nvPr/>
        </p:nvSpPr>
        <p:spPr>
          <a:xfrm>
            <a:off x="557950" y="6447392"/>
            <a:ext cx="2240998" cy="14228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900" b="0" i="0">
                <a:solidFill>
                  <a:schemeClr val="bg1"/>
                </a:solidFill>
                <a:latin typeface="AvenirNext LT Com Regular" panose="020B0503020202020204" pitchFamily="34" charset="0"/>
              </a:rPr>
              <a:t>© 2025 Capital Group. All rights reserved. </a:t>
            </a:r>
            <a:endParaRPr sz="900" b="0" i="0">
              <a:solidFill>
                <a:schemeClr val="bg1"/>
              </a:solidFill>
              <a:latin typeface="AvenirNext LT Com Regular" panose="020B0503020202020204" pitchFamily="34" charset="0"/>
            </a:endParaRPr>
          </a:p>
        </p:txBody>
      </p:sp>
      <p:sp>
        <p:nvSpPr>
          <p:cNvPr id="7" name="TextBox 6">
            <a:extLst>
              <a:ext uri="{FF2B5EF4-FFF2-40B4-BE49-F238E27FC236}">
                <a16:creationId xmlns:a16="http://schemas.microsoft.com/office/drawing/2014/main" id="{55B7740A-C14B-8A42-AD0A-EDD7050B15EF}"/>
              </a:ext>
              <a:ext uri="{C183D7F6-B498-43B3-948B-1728B52AA6E4}">
                <adec:decorative xmlns:adec="http://schemas.microsoft.com/office/drawing/2017/decorative" val="1"/>
              </a:ext>
            </a:extLst>
          </p:cNvPr>
          <p:cNvSpPr txBox="1"/>
          <p:nvPr/>
        </p:nvSpPr>
        <p:spPr>
          <a:xfrm>
            <a:off x="11470522" y="6451176"/>
            <a:ext cx="137858" cy="138499"/>
          </a:xfrm>
          <a:prstGeom prst="rect">
            <a:avLst/>
          </a:prstGeom>
          <a:ln w="12700">
            <a:miter lim="400000"/>
          </a:ln>
        </p:spPr>
        <p:txBody>
          <a:bodyPr wrap="none" lIns="0" tIns="0" rIns="0" bIns="0" rtlCol="0">
            <a:spAutoFit/>
          </a:bodyPr>
          <a:lstStyle/>
          <a:p>
            <a:fld id="{FEC877D1-F7DD-A544-B221-6E42B616AE33}" type="slidenum">
              <a:rPr lang="en-US" sz="900" b="0" i="0" kern="1200" smtClean="0">
                <a:latin typeface="AvenirNext LT Com Regular" panose="020B0503020202020204" pitchFamily="34" charset="0"/>
                <a:ea typeface="+mn-ea"/>
                <a:cs typeface="+mn-cs"/>
              </a:rPr>
              <a:t>31</a:t>
            </a:fld>
            <a:endParaRPr lang="en-US" sz="900" b="0" i="0" kern="1200">
              <a:latin typeface="AvenirNext LT Com Regular" panose="020B0503020202020204" pitchFamily="34" charset="0"/>
              <a:ea typeface="+mn-ea"/>
              <a:cs typeface="+mn-cs"/>
            </a:endParaRPr>
          </a:p>
        </p:txBody>
      </p:sp>
    </p:spTree>
    <p:extLst>
      <p:ext uri="{BB962C8B-B14F-4D97-AF65-F5344CB8AC3E}">
        <p14:creationId xmlns:p14="http://schemas.microsoft.com/office/powerpoint/2010/main" val="14590302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95"/>
                                        </p:tgtEl>
                                        <p:attrNameLst>
                                          <p:attrName>style.visibility</p:attrName>
                                        </p:attrNameLst>
                                      </p:cBhvr>
                                      <p:to>
                                        <p:strVal val="visible"/>
                                      </p:to>
                                    </p:set>
                                    <p:animEffect transition="in" filter="fade">
                                      <p:cBhvr>
                                        <p:cTn id="7" dur="1000"/>
                                        <p:tgtEl>
                                          <p:spTgt spid="895"/>
                                        </p:tgtEl>
                                      </p:cBhvr>
                                    </p:animEffect>
                                    <p:anim calcmode="lin" valueType="num">
                                      <p:cBhvr>
                                        <p:cTn id="8" dur="1000" fill="hold"/>
                                        <p:tgtEl>
                                          <p:spTgt spid="895"/>
                                        </p:tgtEl>
                                        <p:attrNameLst>
                                          <p:attrName>ppt_x</p:attrName>
                                        </p:attrNameLst>
                                      </p:cBhvr>
                                      <p:tavLst>
                                        <p:tav tm="0">
                                          <p:val>
                                            <p:strVal val="#ppt_x"/>
                                          </p:val>
                                        </p:tav>
                                        <p:tav tm="100000">
                                          <p:val>
                                            <p:strVal val="#ppt_x"/>
                                          </p:val>
                                        </p:tav>
                                      </p:tavLst>
                                    </p:anim>
                                    <p:anim calcmode="lin" valueType="num">
                                      <p:cBhvr>
                                        <p:cTn id="9" dur="1000" fill="hold"/>
                                        <p:tgtEl>
                                          <p:spTgt spid="89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9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ettyImages-933395700">
            <a:hlinkClick r:id="" action="ppaction://media"/>
            <a:extLst>
              <a:ext uri="{FF2B5EF4-FFF2-40B4-BE49-F238E27FC236}">
                <a16:creationId xmlns:a16="http://schemas.microsoft.com/office/drawing/2014/main" id="{9197F1E5-AC04-2041-BAB7-54259858F7E4}"/>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49" y="1588"/>
            <a:ext cx="12189177" cy="6856412"/>
          </a:xfrm>
          <a:prstGeom prst="rect">
            <a:avLst/>
          </a:prstGeom>
        </p:spPr>
      </p:pic>
      <p:pic>
        <p:nvPicPr>
          <p:cNvPr id="3" name="Picture 2">
            <a:extLst>
              <a:ext uri="{FF2B5EF4-FFF2-40B4-BE49-F238E27FC236}">
                <a16:creationId xmlns:a16="http://schemas.microsoft.com/office/drawing/2014/main" id="{1D4AD82E-877F-4D30-D16F-63020FBFA879}"/>
              </a:ext>
              <a:ext uri="{C183D7F6-B498-43B3-948B-1728B52AA6E4}">
                <adec:decorative xmlns:adec="http://schemas.microsoft.com/office/drawing/2017/decorative" val="1"/>
              </a:ext>
            </a:extLst>
          </p:cNvPr>
          <p:cNvPicPr>
            <a:picLocks noChangeAspect="1"/>
          </p:cNvPicPr>
          <p:nvPr/>
        </p:nvPicPr>
        <p:blipFill rotWithShape="1">
          <a:blip r:embed="rId6" cstate="email">
            <a:alphaModFix amt="0"/>
            <a:extLst>
              <a:ext uri="{28A0092B-C50C-407E-A947-70E740481C1C}">
                <a14:useLocalDpi xmlns:a14="http://schemas.microsoft.com/office/drawing/2010/main"/>
              </a:ext>
            </a:extLst>
          </a:blip>
          <a:srcRect/>
          <a:stretch/>
        </p:blipFill>
        <p:spPr>
          <a:xfrm>
            <a:off x="0" y="0"/>
            <a:ext cx="12192000" cy="6858000"/>
          </a:xfrm>
          <a:prstGeom prst="rect">
            <a:avLst/>
          </a:prstGeom>
          <a:gradFill>
            <a:gsLst>
              <a:gs pos="0">
                <a:schemeClr val="tx1">
                  <a:alpha val="0"/>
                </a:schemeClr>
              </a:gs>
              <a:gs pos="100000">
                <a:schemeClr val="tx1">
                  <a:alpha val="50578"/>
                </a:schemeClr>
              </a:gs>
            </a:gsLst>
            <a:lin ang="10800000" scaled="0"/>
          </a:gradFill>
        </p:spPr>
      </p:pic>
      <p:sp>
        <p:nvSpPr>
          <p:cNvPr id="6" name="Title 5">
            <a:extLst>
              <a:ext uri="{FF2B5EF4-FFF2-40B4-BE49-F238E27FC236}">
                <a16:creationId xmlns:a16="http://schemas.microsoft.com/office/drawing/2014/main" id="{8A108506-2081-7325-3E24-2F368939BF99}"/>
              </a:ext>
            </a:extLst>
          </p:cNvPr>
          <p:cNvSpPr>
            <a:spLocks noGrp="1"/>
          </p:cNvSpPr>
          <p:nvPr>
            <p:ph type="title" idx="4294967295"/>
          </p:nvPr>
        </p:nvSpPr>
        <p:spPr>
          <a:xfrm>
            <a:off x="556984" y="862946"/>
            <a:ext cx="11048940" cy="705522"/>
          </a:xfrm>
        </p:spPr>
        <p:txBody>
          <a:bodyPr/>
          <a:lstStyle/>
          <a:p>
            <a:pPr rtl="0" eaLnBrk="1" latinLnBrk="0" hangingPunct="1"/>
            <a:r>
              <a:rPr lang="en-US" sz="3600" kern="1200" dirty="0">
                <a:solidFill>
                  <a:schemeClr val="bg1"/>
                </a:solidFill>
                <a:effectLst/>
              </a:rPr>
              <a:t>Or can the wind work for you?</a:t>
            </a:r>
            <a:endParaRPr lang="en-US" sz="3600" dirty="0">
              <a:solidFill>
                <a:schemeClr val="bg1"/>
              </a:solidFill>
              <a:effectLst/>
            </a:endParaRPr>
          </a:p>
        </p:txBody>
      </p:sp>
      <p:sp>
        <p:nvSpPr>
          <p:cNvPr id="4" name="© The Capital Group Companies, Inc.">
            <a:extLst>
              <a:ext uri="{FF2B5EF4-FFF2-40B4-BE49-F238E27FC236}">
                <a16:creationId xmlns:a16="http://schemas.microsoft.com/office/drawing/2014/main" id="{B7F77078-1E31-F678-7C41-E60271434FE8}"/>
              </a:ext>
              <a:ext uri="{C183D7F6-B498-43B3-948B-1728B52AA6E4}">
                <adec:decorative xmlns:adec="http://schemas.microsoft.com/office/drawing/2017/decorative" val="1"/>
              </a:ext>
            </a:extLst>
          </p:cNvPr>
          <p:cNvSpPr txBox="1"/>
          <p:nvPr/>
        </p:nvSpPr>
        <p:spPr>
          <a:xfrm>
            <a:off x="557950" y="6447392"/>
            <a:ext cx="2240998" cy="14228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900" b="0" i="0">
                <a:solidFill>
                  <a:schemeClr val="bg1"/>
                </a:solidFill>
                <a:latin typeface="AvenirNext LT Com Regular" panose="020B0503020202020204" pitchFamily="34" charset="0"/>
              </a:rPr>
              <a:t>© 2025 Capital Group. All rights reserved. </a:t>
            </a:r>
            <a:endParaRPr sz="900" b="0" i="0">
              <a:solidFill>
                <a:schemeClr val="bg1"/>
              </a:solidFill>
              <a:latin typeface="AvenirNext LT Com Regular" panose="020B0503020202020204" pitchFamily="34" charset="0"/>
            </a:endParaRPr>
          </a:p>
        </p:txBody>
      </p:sp>
      <p:sp>
        <p:nvSpPr>
          <p:cNvPr id="12" name="TextBox 11">
            <a:extLst>
              <a:ext uri="{FF2B5EF4-FFF2-40B4-BE49-F238E27FC236}">
                <a16:creationId xmlns:a16="http://schemas.microsoft.com/office/drawing/2014/main" id="{C42A010A-73A6-7740-889F-DB7CB432188C}"/>
              </a:ext>
              <a:ext uri="{C183D7F6-B498-43B3-948B-1728B52AA6E4}">
                <adec:decorative xmlns:adec="http://schemas.microsoft.com/office/drawing/2017/decorative" val="1"/>
              </a:ext>
            </a:extLst>
          </p:cNvPr>
          <p:cNvSpPr txBox="1"/>
          <p:nvPr/>
        </p:nvSpPr>
        <p:spPr>
          <a:xfrm>
            <a:off x="11470522" y="6451176"/>
            <a:ext cx="137858" cy="138499"/>
          </a:xfrm>
          <a:prstGeom prst="rect">
            <a:avLst/>
          </a:prstGeom>
          <a:ln w="12700">
            <a:miter lim="400000"/>
          </a:ln>
        </p:spPr>
        <p:txBody>
          <a:bodyPr wrap="none" lIns="0" tIns="0" rIns="0" bIns="0" rtlCol="0">
            <a:spAutoFit/>
          </a:bodyPr>
          <a:lstStyle/>
          <a:p>
            <a:fld id="{FEC877D1-F7DD-A544-B221-6E42B616AE33}" type="slidenum">
              <a:rPr lang="en-US" sz="900" b="0" i="0" kern="1200" smtClean="0">
                <a:solidFill>
                  <a:schemeClr val="bg1"/>
                </a:solidFill>
                <a:latin typeface="AvenirNext LT Com Regular" panose="020B0503020202020204" pitchFamily="34" charset="0"/>
                <a:ea typeface="+mn-ea"/>
                <a:cs typeface="+mn-cs"/>
              </a:rPr>
              <a:t>4</a:t>
            </a:fld>
            <a:endParaRPr lang="en-US" sz="900" b="0" i="0" kern="1200">
              <a:solidFill>
                <a:schemeClr val="bg1"/>
              </a:solidFill>
              <a:latin typeface="AvenirNext LT Com Regular" panose="020B0503020202020204" pitchFamily="34" charset="0"/>
              <a:ea typeface="+mn-ea"/>
              <a:cs typeface="+mn-cs"/>
            </a:endParaRPr>
          </a:p>
        </p:txBody>
      </p:sp>
    </p:spTree>
    <p:extLst>
      <p:ext uri="{BB962C8B-B14F-4D97-AF65-F5344CB8AC3E}">
        <p14:creationId xmlns:p14="http://schemas.microsoft.com/office/powerpoint/2010/main" val="35811904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1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F4BD4D-5127-AE44-8B3C-87145F2E574A}"/>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6"/>
          <a:stretch/>
        </p:blipFill>
        <p:spPr>
          <a:xfrm>
            <a:off x="130" y="0"/>
            <a:ext cx="12191870" cy="6858000"/>
          </a:xfrm>
          <a:prstGeom prst="rect">
            <a:avLst/>
          </a:prstGeom>
        </p:spPr>
      </p:pic>
      <p:sp>
        <p:nvSpPr>
          <p:cNvPr id="12" name="Rectangle 11">
            <a:extLst>
              <a:ext uri="{FF2B5EF4-FFF2-40B4-BE49-F238E27FC236}">
                <a16:creationId xmlns:a16="http://schemas.microsoft.com/office/drawing/2014/main" id="{61EE6369-F4B4-CE47-8A94-45BFD91A5F5B}"/>
              </a:ext>
              <a:ext uri="{C183D7F6-B498-43B3-948B-1728B52AA6E4}">
                <adec:decorative xmlns:adec="http://schemas.microsoft.com/office/drawing/2017/decorative" val="1"/>
              </a:ext>
            </a:extLst>
          </p:cNvPr>
          <p:cNvSpPr/>
          <p:nvPr/>
        </p:nvSpPr>
        <p:spPr>
          <a:xfrm>
            <a:off x="0" y="0"/>
            <a:ext cx="12192000" cy="2216258"/>
          </a:xfrm>
          <a:prstGeom prst="rect">
            <a:avLst/>
          </a:prstGeom>
          <a:gradFill>
            <a:gsLst>
              <a:gs pos="0">
                <a:schemeClr val="tx1">
                  <a:alpha val="67000"/>
                </a:schemeClr>
              </a:gs>
              <a:gs pos="100000">
                <a:schemeClr val="tx1">
                  <a:alpha val="0"/>
                </a:schemeClr>
              </a:gs>
            </a:gsLst>
            <a:lin ang="54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FFFFFF">
                    <a:alpha val="0"/>
                  </a:srgbClr>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rPr>
              <a:t>j</a:t>
            </a:r>
          </a:p>
        </p:txBody>
      </p:sp>
      <p:pic>
        <p:nvPicPr>
          <p:cNvPr id="4" name="Picture 3">
            <a:extLst>
              <a:ext uri="{FF2B5EF4-FFF2-40B4-BE49-F238E27FC236}">
                <a16:creationId xmlns:a16="http://schemas.microsoft.com/office/drawing/2014/main" id="{63105D7C-6757-2D8E-18B1-F1383624E0CC}"/>
              </a:ext>
              <a:ext uri="{C183D7F6-B498-43B3-948B-1728B52AA6E4}">
                <adec:decorative xmlns:adec="http://schemas.microsoft.com/office/drawing/2017/decorative" val="1"/>
              </a:ext>
            </a:extLst>
          </p:cNvPr>
          <p:cNvPicPr>
            <a:picLocks noChangeAspect="1"/>
          </p:cNvPicPr>
          <p:nvPr/>
        </p:nvPicPr>
        <p:blipFill rotWithShape="1">
          <a:blip r:embed="rId4" cstate="email">
            <a:alphaModFix amt="0"/>
            <a:extLst>
              <a:ext uri="{28A0092B-C50C-407E-A947-70E740481C1C}">
                <a14:useLocalDpi xmlns:a14="http://schemas.microsoft.com/office/drawing/2010/main"/>
              </a:ext>
            </a:extLst>
          </a:blip>
          <a:srcRect/>
          <a:stretch/>
        </p:blipFill>
        <p:spPr>
          <a:xfrm>
            <a:off x="0" y="0"/>
            <a:ext cx="10886512" cy="6858000"/>
          </a:xfrm>
          <a:prstGeom prst="rect">
            <a:avLst/>
          </a:prstGeom>
          <a:gradFill>
            <a:gsLst>
              <a:gs pos="0">
                <a:schemeClr val="tx1">
                  <a:alpha val="0"/>
                </a:schemeClr>
              </a:gs>
              <a:gs pos="100000">
                <a:schemeClr val="tx1">
                  <a:alpha val="63129"/>
                </a:schemeClr>
              </a:gs>
            </a:gsLst>
            <a:lin ang="10800000" scaled="0"/>
          </a:gradFill>
        </p:spPr>
      </p:pic>
      <p:sp>
        <p:nvSpPr>
          <p:cNvPr id="5" name="Title 4">
            <a:extLst>
              <a:ext uri="{FF2B5EF4-FFF2-40B4-BE49-F238E27FC236}">
                <a16:creationId xmlns:a16="http://schemas.microsoft.com/office/drawing/2014/main" id="{1E22E635-66EF-1404-005E-2A4C664E962C}"/>
              </a:ext>
            </a:extLst>
          </p:cNvPr>
          <p:cNvSpPr>
            <a:spLocks noGrp="1"/>
          </p:cNvSpPr>
          <p:nvPr>
            <p:ph type="title" idx="4294967295"/>
          </p:nvPr>
        </p:nvSpPr>
        <p:spPr/>
        <p:txBody>
          <a:bodyPr/>
          <a:lstStyle/>
          <a:p>
            <a:pPr rtl="0" eaLnBrk="1" latinLnBrk="0" hangingPunct="1"/>
            <a:r>
              <a:rPr lang="en-US" sz="3600" b="1" kern="1200" dirty="0">
                <a:solidFill>
                  <a:srgbClr val="FFFFFF"/>
                </a:solidFill>
                <a:effectLst/>
                <a:latin typeface="AvenirNext LT Com Regular" panose="020B0503020202020204" pitchFamily="34" charset="0"/>
                <a:ea typeface="+mn-ea"/>
                <a:cs typeface="+mn-cs"/>
              </a:rPr>
              <a:t>The clock is always ticking … </a:t>
            </a:r>
            <a:endParaRPr lang="en-US" dirty="0">
              <a:effectLst/>
            </a:endParaRPr>
          </a:p>
        </p:txBody>
      </p:sp>
      <p:sp>
        <p:nvSpPr>
          <p:cNvPr id="6" name="© The Capital Group Companies, Inc.">
            <a:extLst>
              <a:ext uri="{FF2B5EF4-FFF2-40B4-BE49-F238E27FC236}">
                <a16:creationId xmlns:a16="http://schemas.microsoft.com/office/drawing/2014/main" id="{DC3AA7F2-3D56-0520-6DF9-E02824F7349D}"/>
              </a:ext>
              <a:ext uri="{C183D7F6-B498-43B3-948B-1728B52AA6E4}">
                <adec:decorative xmlns:adec="http://schemas.microsoft.com/office/drawing/2017/decorative" val="1"/>
              </a:ext>
            </a:extLst>
          </p:cNvPr>
          <p:cNvSpPr txBox="1"/>
          <p:nvPr/>
        </p:nvSpPr>
        <p:spPr>
          <a:xfrm>
            <a:off x="557950" y="6447392"/>
            <a:ext cx="2240998" cy="14228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900" b="0" i="0">
                <a:solidFill>
                  <a:schemeClr val="bg1"/>
                </a:solidFill>
                <a:latin typeface="AvenirNext LT Com Regular" panose="020B0503020202020204" pitchFamily="34" charset="0"/>
              </a:rPr>
              <a:t>© 2025 Capital Group. All rights reserved. </a:t>
            </a:r>
            <a:endParaRPr sz="900" b="0" i="0">
              <a:solidFill>
                <a:schemeClr val="bg1"/>
              </a:solidFill>
              <a:latin typeface="AvenirNext LT Com Regular" panose="020B0503020202020204" pitchFamily="34" charset="0"/>
            </a:endParaRPr>
          </a:p>
        </p:txBody>
      </p:sp>
      <p:sp>
        <p:nvSpPr>
          <p:cNvPr id="13" name="TextBox 12">
            <a:extLst>
              <a:ext uri="{FF2B5EF4-FFF2-40B4-BE49-F238E27FC236}">
                <a16:creationId xmlns:a16="http://schemas.microsoft.com/office/drawing/2014/main" id="{B09CD376-0CAF-994A-A8E5-1F5A3E81788B}"/>
              </a:ext>
              <a:ext uri="{C183D7F6-B498-43B3-948B-1728B52AA6E4}">
                <adec:decorative xmlns:adec="http://schemas.microsoft.com/office/drawing/2017/decorative" val="1"/>
              </a:ext>
            </a:extLst>
          </p:cNvPr>
          <p:cNvSpPr txBox="1"/>
          <p:nvPr/>
        </p:nvSpPr>
        <p:spPr>
          <a:xfrm>
            <a:off x="11470522" y="6451176"/>
            <a:ext cx="137858" cy="138499"/>
          </a:xfrm>
          <a:prstGeom prst="rect">
            <a:avLst/>
          </a:prstGeom>
          <a:ln w="12700">
            <a:miter lim="400000"/>
          </a:ln>
        </p:spPr>
        <p:txBody>
          <a:bodyPr wrap="none" lIns="0" tIns="0" rIns="0" bIns="0" rtlCol="0">
            <a:spAutoFit/>
          </a:bodyPr>
          <a:lstStyle/>
          <a:p>
            <a:fld id="{FEC877D1-F7DD-A544-B221-6E42B616AE33}" type="slidenum">
              <a:rPr lang="en-US" sz="900" b="0" i="0" kern="1200" smtClean="0">
                <a:solidFill>
                  <a:schemeClr val="bg1"/>
                </a:solidFill>
                <a:latin typeface="AvenirNext LT Com Regular" panose="020B0503020202020204" pitchFamily="34" charset="0"/>
                <a:ea typeface="+mn-ea"/>
                <a:cs typeface="+mn-cs"/>
              </a:rPr>
              <a:t>5</a:t>
            </a:fld>
            <a:endParaRPr lang="en-US" sz="900" b="0" i="0" kern="1200">
              <a:solidFill>
                <a:schemeClr val="bg1"/>
              </a:solidFill>
              <a:latin typeface="AvenirNext LT Com Regular" panose="020B0503020202020204" pitchFamily="34" charset="0"/>
              <a:ea typeface="+mn-ea"/>
              <a:cs typeface="+mn-cs"/>
            </a:endParaRPr>
          </a:p>
        </p:txBody>
      </p:sp>
      <p:sp>
        <p:nvSpPr>
          <p:cNvPr id="2" name="TextBox 1">
            <a:extLst>
              <a:ext uri="{FF2B5EF4-FFF2-40B4-BE49-F238E27FC236}">
                <a16:creationId xmlns:a16="http://schemas.microsoft.com/office/drawing/2014/main" id="{8F88DD3A-DD72-2413-668C-2A09636DF509}"/>
              </a:ext>
              <a:ext uri="{C183D7F6-B498-43B3-948B-1728B52AA6E4}">
                <adec:decorative xmlns:adec="http://schemas.microsoft.com/office/drawing/2017/decorative" val="1"/>
              </a:ext>
            </a:extLst>
          </p:cNvPr>
          <p:cNvSpPr txBox="1"/>
          <p:nvPr/>
        </p:nvSpPr>
        <p:spPr>
          <a:xfrm>
            <a:off x="12534048" y="211455"/>
            <a:ext cx="1518250" cy="215444"/>
          </a:xfrm>
          <a:prstGeom prst="rect">
            <a:avLst/>
          </a:prstGeom>
          <a:solidFill>
            <a:srgbClr val="FF0000"/>
          </a:solidFill>
          <a:ln w="12700">
            <a:miter lim="400000"/>
          </a:ln>
        </p:spPr>
        <p:txBody>
          <a:bodyPr wrap="square" lIns="0" tIns="0" rIns="0" bIns="0" rtlCol="0" anchor="ctr">
            <a:spAutoFit/>
          </a:bodyPr>
          <a:lstStyle/>
          <a:p>
            <a:pPr algn="ctr"/>
            <a:r>
              <a:rPr lang="en-US" sz="1400" b="1" dirty="0">
                <a:solidFill>
                  <a:schemeClr val="bg1"/>
                </a:solidFill>
                <a:latin typeface="+mn-lt"/>
              </a:rPr>
              <a:t>Not on </a:t>
            </a:r>
            <a:r>
              <a:rPr lang="en-US" sz="1400" b="1" dirty="0" err="1">
                <a:solidFill>
                  <a:schemeClr val="bg1"/>
                </a:solidFill>
                <a:latin typeface="+mn-lt"/>
              </a:rPr>
              <a:t>eDAM</a:t>
            </a:r>
            <a:endParaRPr lang="en-US" sz="1400" b="1" dirty="0">
              <a:solidFill>
                <a:schemeClr val="bg1"/>
              </a:solidFill>
              <a:latin typeface="+mn-lt"/>
            </a:endParaRPr>
          </a:p>
        </p:txBody>
      </p:sp>
    </p:spTree>
    <p:extLst>
      <p:ext uri="{BB962C8B-B14F-4D97-AF65-F5344CB8AC3E}">
        <p14:creationId xmlns:p14="http://schemas.microsoft.com/office/powerpoint/2010/main" val="731620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3E5573-A451-8D4D-A368-38B794D7FFCB}"/>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718"/>
            <a:ext cx="12192000" cy="6858000"/>
          </a:xfrm>
          <a:prstGeom prst="rect">
            <a:avLst/>
          </a:prstGeom>
        </p:spPr>
      </p:pic>
      <p:pic>
        <p:nvPicPr>
          <p:cNvPr id="4" name="Picture 3">
            <a:extLst>
              <a:ext uri="{FF2B5EF4-FFF2-40B4-BE49-F238E27FC236}">
                <a16:creationId xmlns:a16="http://schemas.microsoft.com/office/drawing/2014/main" id="{C884C92B-47CA-600D-F374-269A6CEEE850}"/>
              </a:ext>
              <a:ext uri="{C183D7F6-B498-43B3-948B-1728B52AA6E4}">
                <adec:decorative xmlns:adec="http://schemas.microsoft.com/office/drawing/2017/decorative" val="1"/>
              </a:ext>
            </a:extLst>
          </p:cNvPr>
          <p:cNvPicPr>
            <a:picLocks/>
          </p:cNvPicPr>
          <p:nvPr/>
        </p:nvPicPr>
        <p:blipFill rotWithShape="1">
          <a:blip r:embed="rId4" cstate="email">
            <a:alphaModFix amt="0"/>
            <a:extLst>
              <a:ext uri="{28A0092B-C50C-407E-A947-70E740481C1C}">
                <a14:useLocalDpi xmlns:a14="http://schemas.microsoft.com/office/drawing/2010/main"/>
              </a:ext>
            </a:extLst>
          </a:blip>
          <a:srcRect/>
          <a:stretch/>
        </p:blipFill>
        <p:spPr>
          <a:xfrm rot="5400000">
            <a:off x="3816824" y="-3816822"/>
            <a:ext cx="4558350" cy="12192000"/>
          </a:xfrm>
          <a:prstGeom prst="rect">
            <a:avLst/>
          </a:prstGeom>
          <a:gradFill>
            <a:gsLst>
              <a:gs pos="0">
                <a:schemeClr val="tx1">
                  <a:alpha val="0"/>
                </a:schemeClr>
              </a:gs>
              <a:gs pos="89000">
                <a:schemeClr val="tx1">
                  <a:alpha val="68000"/>
                </a:schemeClr>
              </a:gs>
            </a:gsLst>
            <a:lin ang="10800000" scaled="0"/>
          </a:gradFill>
        </p:spPr>
      </p:pic>
      <p:sp>
        <p:nvSpPr>
          <p:cNvPr id="5" name="Title 4">
            <a:extLst>
              <a:ext uri="{FF2B5EF4-FFF2-40B4-BE49-F238E27FC236}">
                <a16:creationId xmlns:a16="http://schemas.microsoft.com/office/drawing/2014/main" id="{AECCE231-2F2E-887F-E165-AF3C8E31BC9A}"/>
              </a:ext>
            </a:extLst>
          </p:cNvPr>
          <p:cNvSpPr>
            <a:spLocks noGrp="1"/>
          </p:cNvSpPr>
          <p:nvPr>
            <p:ph type="title" idx="4294967295"/>
          </p:nvPr>
        </p:nvSpPr>
        <p:spPr/>
        <p:txBody>
          <a:bodyPr/>
          <a:lstStyle/>
          <a:p>
            <a:pPr rtl="0" eaLnBrk="1" latinLnBrk="0" hangingPunct="1"/>
            <a:r>
              <a:rPr lang="en-US" sz="3600" b="1" kern="1200" dirty="0">
                <a:solidFill>
                  <a:srgbClr val="FFFFFF"/>
                </a:solidFill>
                <a:effectLst/>
                <a:latin typeface="AvenirNext LT Com Regular" panose="020B0503020202020204" pitchFamily="34" charset="0"/>
                <a:ea typeface="+mn-ea"/>
                <a:cs typeface="+mn-cs"/>
              </a:rPr>
              <a:t>Time can work against you … </a:t>
            </a:r>
            <a:endParaRPr lang="en-US" dirty="0">
              <a:effectLst/>
            </a:endParaRPr>
          </a:p>
        </p:txBody>
      </p:sp>
      <p:sp>
        <p:nvSpPr>
          <p:cNvPr id="6" name="© The Capital Group Companies, Inc.">
            <a:extLst>
              <a:ext uri="{FF2B5EF4-FFF2-40B4-BE49-F238E27FC236}">
                <a16:creationId xmlns:a16="http://schemas.microsoft.com/office/drawing/2014/main" id="{543C0BF7-F465-45AE-1FCA-79E6309B3B70}"/>
              </a:ext>
              <a:ext uri="{C183D7F6-B498-43B3-948B-1728B52AA6E4}">
                <adec:decorative xmlns:adec="http://schemas.microsoft.com/office/drawing/2017/decorative" val="1"/>
              </a:ext>
            </a:extLst>
          </p:cNvPr>
          <p:cNvSpPr txBox="1"/>
          <p:nvPr/>
        </p:nvSpPr>
        <p:spPr>
          <a:xfrm>
            <a:off x="557950" y="6447392"/>
            <a:ext cx="2240998" cy="14228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900" b="0" i="0">
                <a:solidFill>
                  <a:schemeClr val="bg1"/>
                </a:solidFill>
                <a:latin typeface="AvenirNext LT Com Regular" panose="020B0503020202020204" pitchFamily="34" charset="0"/>
              </a:rPr>
              <a:t>© 2025 Capital Group. All rights reserved. </a:t>
            </a:r>
            <a:endParaRPr sz="900" b="0" i="0">
              <a:solidFill>
                <a:schemeClr val="bg1"/>
              </a:solidFill>
              <a:latin typeface="AvenirNext LT Com Regular" panose="020B0503020202020204" pitchFamily="34" charset="0"/>
            </a:endParaRPr>
          </a:p>
        </p:txBody>
      </p:sp>
      <p:sp>
        <p:nvSpPr>
          <p:cNvPr id="12" name="TextBox 11">
            <a:extLst>
              <a:ext uri="{FF2B5EF4-FFF2-40B4-BE49-F238E27FC236}">
                <a16:creationId xmlns:a16="http://schemas.microsoft.com/office/drawing/2014/main" id="{94AC6F2E-6ED3-5240-BF09-CB1CF9756D16}"/>
              </a:ext>
              <a:ext uri="{C183D7F6-B498-43B3-948B-1728B52AA6E4}">
                <adec:decorative xmlns:adec="http://schemas.microsoft.com/office/drawing/2017/decorative" val="1"/>
              </a:ext>
            </a:extLst>
          </p:cNvPr>
          <p:cNvSpPr txBox="1"/>
          <p:nvPr/>
        </p:nvSpPr>
        <p:spPr>
          <a:xfrm>
            <a:off x="11470522" y="6451176"/>
            <a:ext cx="137858" cy="138499"/>
          </a:xfrm>
          <a:prstGeom prst="rect">
            <a:avLst/>
          </a:prstGeom>
          <a:ln w="12700">
            <a:miter lim="400000"/>
          </a:ln>
        </p:spPr>
        <p:txBody>
          <a:bodyPr wrap="none" lIns="0" tIns="0" rIns="0" bIns="0" rtlCol="0">
            <a:spAutoFit/>
          </a:bodyPr>
          <a:lstStyle/>
          <a:p>
            <a:fld id="{FEC877D1-F7DD-A544-B221-6E42B616AE33}" type="slidenum">
              <a:rPr lang="en-US" sz="900" b="0" i="0" kern="1200" smtClean="0">
                <a:latin typeface="AvenirNext LT Com Regular" panose="020B0503020202020204" pitchFamily="34" charset="0"/>
                <a:ea typeface="+mn-ea"/>
                <a:cs typeface="+mn-cs"/>
              </a:rPr>
              <a:t>6</a:t>
            </a:fld>
            <a:endParaRPr lang="en-US" sz="900" b="0" i="0" kern="1200">
              <a:latin typeface="AvenirNext LT Com Regular" panose="020B0503020202020204" pitchFamily="34" charset="0"/>
              <a:ea typeface="+mn-ea"/>
              <a:cs typeface="+mn-cs"/>
            </a:endParaRPr>
          </a:p>
        </p:txBody>
      </p:sp>
      <p:sp>
        <p:nvSpPr>
          <p:cNvPr id="2" name="TextBox 1">
            <a:extLst>
              <a:ext uri="{FF2B5EF4-FFF2-40B4-BE49-F238E27FC236}">
                <a16:creationId xmlns:a16="http://schemas.microsoft.com/office/drawing/2014/main" id="{AA73B6AA-9154-E88E-FABB-60F808CFB669}"/>
              </a:ext>
              <a:ext uri="{C183D7F6-B498-43B3-948B-1728B52AA6E4}">
                <adec:decorative xmlns:adec="http://schemas.microsoft.com/office/drawing/2017/decorative" val="1"/>
              </a:ext>
            </a:extLst>
          </p:cNvPr>
          <p:cNvSpPr txBox="1"/>
          <p:nvPr/>
        </p:nvSpPr>
        <p:spPr>
          <a:xfrm>
            <a:off x="12534048" y="211455"/>
            <a:ext cx="1518250" cy="215444"/>
          </a:xfrm>
          <a:prstGeom prst="rect">
            <a:avLst/>
          </a:prstGeom>
          <a:solidFill>
            <a:srgbClr val="FF0000"/>
          </a:solidFill>
          <a:ln w="12700">
            <a:miter lim="400000"/>
          </a:ln>
        </p:spPr>
        <p:txBody>
          <a:bodyPr wrap="square" lIns="0" tIns="0" rIns="0" bIns="0" rtlCol="0" anchor="ctr">
            <a:spAutoFit/>
          </a:bodyPr>
          <a:lstStyle/>
          <a:p>
            <a:pPr algn="ctr"/>
            <a:r>
              <a:rPr lang="en-US" sz="1400" b="1" dirty="0">
                <a:solidFill>
                  <a:schemeClr val="bg1"/>
                </a:solidFill>
                <a:latin typeface="+mn-lt"/>
              </a:rPr>
              <a:t>Not on </a:t>
            </a:r>
            <a:r>
              <a:rPr lang="en-US" sz="1400" b="1" dirty="0" err="1">
                <a:solidFill>
                  <a:schemeClr val="bg1"/>
                </a:solidFill>
                <a:latin typeface="+mn-lt"/>
              </a:rPr>
              <a:t>eDAM</a:t>
            </a:r>
            <a:endParaRPr lang="en-US" sz="1400" b="1" dirty="0">
              <a:solidFill>
                <a:schemeClr val="bg1"/>
              </a:solidFill>
              <a:latin typeface="+mn-lt"/>
            </a:endParaRPr>
          </a:p>
        </p:txBody>
      </p:sp>
    </p:spTree>
    <p:extLst>
      <p:ext uri="{BB962C8B-B14F-4D97-AF65-F5344CB8AC3E}">
        <p14:creationId xmlns:p14="http://schemas.microsoft.com/office/powerpoint/2010/main" val="1287409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2187C0-B33F-BC45-86A0-4EB93A0FCE91}"/>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36ECCA12-0FC8-0C48-A7FB-48A5FDE78EC8}"/>
              </a:ext>
              <a:ext uri="{C183D7F6-B498-43B3-948B-1728B52AA6E4}">
                <adec:decorative xmlns:adec="http://schemas.microsoft.com/office/drawing/2017/decorative" val="1"/>
              </a:ext>
            </a:extLst>
          </p:cNvPr>
          <p:cNvSpPr/>
          <p:nvPr/>
        </p:nvSpPr>
        <p:spPr>
          <a:xfrm rot="16200000">
            <a:off x="2667001" y="-2667001"/>
            <a:ext cx="6858000" cy="12191998"/>
          </a:xfrm>
          <a:prstGeom prst="rect">
            <a:avLst/>
          </a:prstGeom>
          <a:gradFill>
            <a:gsLst>
              <a:gs pos="13000">
                <a:schemeClr val="tx1">
                  <a:alpha val="75000"/>
                </a:schemeClr>
              </a:gs>
              <a:gs pos="100000">
                <a:schemeClr val="tx1">
                  <a:alpha val="0"/>
                </a:schemeClr>
              </a:gs>
            </a:gsLst>
            <a:lin ang="54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FFFFFF">
                    <a:alpha val="0"/>
                  </a:srgbClr>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rPr>
              <a:t>j</a:t>
            </a:r>
          </a:p>
        </p:txBody>
      </p:sp>
      <p:sp>
        <p:nvSpPr>
          <p:cNvPr id="4" name="Title 3">
            <a:extLst>
              <a:ext uri="{FF2B5EF4-FFF2-40B4-BE49-F238E27FC236}">
                <a16:creationId xmlns:a16="http://schemas.microsoft.com/office/drawing/2014/main" id="{4B3B0F6F-33FE-E3FE-3E8B-86DFB04C7F09}"/>
              </a:ext>
            </a:extLst>
          </p:cNvPr>
          <p:cNvSpPr>
            <a:spLocks noGrp="1"/>
          </p:cNvSpPr>
          <p:nvPr>
            <p:ph type="title" idx="4294967295"/>
          </p:nvPr>
        </p:nvSpPr>
        <p:spPr/>
        <p:txBody>
          <a:bodyPr/>
          <a:lstStyle/>
          <a:p>
            <a:pPr rtl="0" eaLnBrk="1" latinLnBrk="0" hangingPunct="1"/>
            <a:r>
              <a:rPr lang="en-US" sz="3600" b="1" kern="1200" dirty="0">
                <a:solidFill>
                  <a:srgbClr val="FFFFFF"/>
                </a:solidFill>
                <a:effectLst/>
                <a:latin typeface="AvenirNext LT Com Regular" panose="020B0503020202020204" pitchFamily="34" charset="0"/>
                <a:ea typeface="+mn-ea"/>
                <a:cs typeface="+mn-cs"/>
              </a:rPr>
              <a:t>Or time can work for you …</a:t>
            </a:r>
            <a:endParaRPr lang="en-US" dirty="0">
              <a:effectLst/>
            </a:endParaRPr>
          </a:p>
        </p:txBody>
      </p:sp>
      <p:sp>
        <p:nvSpPr>
          <p:cNvPr id="5" name="© The Capital Group Companies, Inc.">
            <a:extLst>
              <a:ext uri="{FF2B5EF4-FFF2-40B4-BE49-F238E27FC236}">
                <a16:creationId xmlns:a16="http://schemas.microsoft.com/office/drawing/2014/main" id="{56834AC4-E2A0-F8D8-C28B-28EFAC48F87B}"/>
              </a:ext>
              <a:ext uri="{C183D7F6-B498-43B3-948B-1728B52AA6E4}">
                <adec:decorative xmlns:adec="http://schemas.microsoft.com/office/drawing/2017/decorative" val="1"/>
              </a:ext>
            </a:extLst>
          </p:cNvPr>
          <p:cNvSpPr txBox="1"/>
          <p:nvPr/>
        </p:nvSpPr>
        <p:spPr>
          <a:xfrm>
            <a:off x="557950" y="6447392"/>
            <a:ext cx="2240998" cy="14228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900" b="0" i="0">
                <a:solidFill>
                  <a:schemeClr val="bg1"/>
                </a:solidFill>
                <a:latin typeface="AvenirNext LT Com Regular" panose="020B0503020202020204" pitchFamily="34" charset="0"/>
              </a:rPr>
              <a:t>© 2025 Capital Group. All rights reserved. </a:t>
            </a:r>
            <a:endParaRPr sz="900" b="0" i="0">
              <a:solidFill>
                <a:schemeClr val="bg1"/>
              </a:solidFill>
              <a:latin typeface="AvenirNext LT Com Regular" panose="020B0503020202020204" pitchFamily="34" charset="0"/>
            </a:endParaRPr>
          </a:p>
        </p:txBody>
      </p:sp>
      <p:sp>
        <p:nvSpPr>
          <p:cNvPr id="12" name="TextBox 11">
            <a:extLst>
              <a:ext uri="{FF2B5EF4-FFF2-40B4-BE49-F238E27FC236}">
                <a16:creationId xmlns:a16="http://schemas.microsoft.com/office/drawing/2014/main" id="{53CB3FFB-A098-454A-BC93-6F8A581B2ED0}"/>
              </a:ext>
              <a:ext uri="{C183D7F6-B498-43B3-948B-1728B52AA6E4}">
                <adec:decorative xmlns:adec="http://schemas.microsoft.com/office/drawing/2017/decorative" val="1"/>
              </a:ext>
            </a:extLst>
          </p:cNvPr>
          <p:cNvSpPr txBox="1"/>
          <p:nvPr/>
        </p:nvSpPr>
        <p:spPr>
          <a:xfrm>
            <a:off x="11470522" y="6451176"/>
            <a:ext cx="137858" cy="138499"/>
          </a:xfrm>
          <a:prstGeom prst="rect">
            <a:avLst/>
          </a:prstGeom>
          <a:ln w="12700">
            <a:miter lim="400000"/>
          </a:ln>
        </p:spPr>
        <p:txBody>
          <a:bodyPr wrap="none" lIns="0" tIns="0" rIns="0" bIns="0" rtlCol="0">
            <a:spAutoFit/>
          </a:bodyPr>
          <a:lstStyle/>
          <a:p>
            <a:fld id="{FEC877D1-F7DD-A544-B221-6E42B616AE33}" type="slidenum">
              <a:rPr lang="en-US" sz="900" b="0" i="0" kern="1200" smtClean="0">
                <a:solidFill>
                  <a:schemeClr val="bg1"/>
                </a:solidFill>
                <a:latin typeface="AvenirNext LT Com Regular" panose="020B0503020202020204" pitchFamily="34" charset="0"/>
                <a:ea typeface="+mn-ea"/>
                <a:cs typeface="+mn-cs"/>
              </a:rPr>
              <a:t>7</a:t>
            </a:fld>
            <a:endParaRPr lang="en-US" sz="900" b="0" i="0" kern="1200">
              <a:solidFill>
                <a:schemeClr val="bg1"/>
              </a:solidFill>
              <a:latin typeface="AvenirNext LT Com Regular" panose="020B0503020202020204" pitchFamily="34" charset="0"/>
              <a:ea typeface="+mn-ea"/>
              <a:cs typeface="+mn-cs"/>
            </a:endParaRPr>
          </a:p>
        </p:txBody>
      </p:sp>
      <p:sp>
        <p:nvSpPr>
          <p:cNvPr id="2" name="TextBox 1">
            <a:extLst>
              <a:ext uri="{FF2B5EF4-FFF2-40B4-BE49-F238E27FC236}">
                <a16:creationId xmlns:a16="http://schemas.microsoft.com/office/drawing/2014/main" id="{8A30B742-7770-6590-F2A4-C6CD6322E00D}"/>
              </a:ext>
              <a:ext uri="{C183D7F6-B498-43B3-948B-1728B52AA6E4}">
                <adec:decorative xmlns:adec="http://schemas.microsoft.com/office/drawing/2017/decorative" val="1"/>
              </a:ext>
            </a:extLst>
          </p:cNvPr>
          <p:cNvSpPr txBox="1"/>
          <p:nvPr/>
        </p:nvSpPr>
        <p:spPr>
          <a:xfrm>
            <a:off x="12534048" y="211455"/>
            <a:ext cx="1518250" cy="215444"/>
          </a:xfrm>
          <a:prstGeom prst="rect">
            <a:avLst/>
          </a:prstGeom>
          <a:solidFill>
            <a:srgbClr val="FF0000"/>
          </a:solidFill>
          <a:ln w="12700">
            <a:miter lim="400000"/>
          </a:ln>
        </p:spPr>
        <p:txBody>
          <a:bodyPr wrap="square" lIns="0" tIns="0" rIns="0" bIns="0" rtlCol="0" anchor="ctr">
            <a:spAutoFit/>
          </a:bodyPr>
          <a:lstStyle/>
          <a:p>
            <a:pPr algn="ctr"/>
            <a:r>
              <a:rPr lang="en-US" sz="1400" b="1" dirty="0">
                <a:solidFill>
                  <a:schemeClr val="bg1"/>
                </a:solidFill>
                <a:latin typeface="+mn-lt"/>
              </a:rPr>
              <a:t>Not on </a:t>
            </a:r>
            <a:r>
              <a:rPr lang="en-US" sz="1400" b="1" dirty="0" err="1">
                <a:solidFill>
                  <a:schemeClr val="bg1"/>
                </a:solidFill>
                <a:latin typeface="+mn-lt"/>
              </a:rPr>
              <a:t>eDAM</a:t>
            </a:r>
            <a:endParaRPr lang="en-US" sz="1400" b="1" dirty="0">
              <a:solidFill>
                <a:schemeClr val="bg1"/>
              </a:solidFill>
              <a:latin typeface="+mn-lt"/>
            </a:endParaRPr>
          </a:p>
        </p:txBody>
      </p:sp>
    </p:spTree>
    <p:extLst>
      <p:ext uri="{BB962C8B-B14F-4D97-AF65-F5344CB8AC3E}">
        <p14:creationId xmlns:p14="http://schemas.microsoft.com/office/powerpoint/2010/main" val="273783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9600F-A17E-4354-A7AB-0CC2A43A9354}"/>
              </a:ext>
            </a:extLst>
          </p:cNvPr>
          <p:cNvSpPr>
            <a:spLocks noGrp="1"/>
          </p:cNvSpPr>
          <p:nvPr>
            <p:ph type="title" idx="4294967295"/>
          </p:nvPr>
        </p:nvSpPr>
        <p:spPr>
          <a:xfrm>
            <a:off x="571500" y="2227263"/>
            <a:ext cx="4356100" cy="527050"/>
          </a:xfrm>
          <a:effectLst/>
        </p:spPr>
        <p:txBody>
          <a:bodyPr wrap="square">
            <a:spAutoFit/>
          </a:bodyPr>
          <a:lstStyle/>
          <a:p>
            <a:pPr defTabSz="914400"/>
            <a:r>
              <a:rPr lang="en-US" sz="3600" kern="1200" dirty="0">
                <a:solidFill>
                  <a:srgbClr val="0DB9FF"/>
                </a:solidFill>
              </a:rPr>
              <a:t>The “time turbine”</a:t>
            </a:r>
          </a:p>
        </p:txBody>
      </p:sp>
      <p:sp>
        <p:nvSpPr>
          <p:cNvPr id="3" name="Content Placeholder 2">
            <a:extLst>
              <a:ext uri="{FF2B5EF4-FFF2-40B4-BE49-F238E27FC236}">
                <a16:creationId xmlns:a16="http://schemas.microsoft.com/office/drawing/2014/main" id="{FA6A4B49-27C8-46B6-8B11-AD7E8F615E2C}"/>
              </a:ext>
            </a:extLst>
          </p:cNvPr>
          <p:cNvSpPr>
            <a:spLocks noGrp="1"/>
          </p:cNvSpPr>
          <p:nvPr>
            <p:ph idx="4294967295"/>
          </p:nvPr>
        </p:nvSpPr>
        <p:spPr>
          <a:xfrm>
            <a:off x="571500" y="2932113"/>
            <a:ext cx="4692650" cy="2049462"/>
          </a:xfrm>
        </p:spPr>
        <p:txBody>
          <a:bodyPr/>
          <a:lstStyle/>
          <a:p>
            <a:r>
              <a:rPr lang="en-US" sz="2400" noProof="1">
                <a:solidFill>
                  <a:schemeClr val="bg1"/>
                </a:solidFill>
              </a:rPr>
              <a:t>“Compound interest is the</a:t>
            </a:r>
            <a:br>
              <a:rPr lang="en-US" sz="2400" noProof="1">
                <a:solidFill>
                  <a:schemeClr val="bg1"/>
                </a:solidFill>
              </a:rPr>
            </a:br>
            <a:r>
              <a:rPr lang="en-US" sz="2400" noProof="1">
                <a:solidFill>
                  <a:schemeClr val="bg1"/>
                </a:solidFill>
              </a:rPr>
              <a:t>eighth wonder of the world.</a:t>
            </a:r>
            <a:br>
              <a:rPr lang="en-US" sz="2400" noProof="1">
                <a:solidFill>
                  <a:schemeClr val="bg1"/>
                </a:solidFill>
              </a:rPr>
            </a:br>
            <a:r>
              <a:rPr lang="en-US" sz="2400" noProof="1">
                <a:solidFill>
                  <a:schemeClr val="bg1"/>
                </a:solidFill>
              </a:rPr>
              <a:t>He who understands it, earns it ... He who doesn’t ... pays it.”</a:t>
            </a:r>
          </a:p>
          <a:p>
            <a:r>
              <a:rPr lang="en-US" noProof="1">
                <a:solidFill>
                  <a:schemeClr val="bg1"/>
                </a:solidFill>
              </a:rPr>
              <a:t>— Albert  Einstein</a:t>
            </a:r>
            <a:endParaRPr lang="en-US" sz="2400" noProof="1">
              <a:solidFill>
                <a:schemeClr val="bg1"/>
              </a:solidFill>
            </a:endParaRPr>
          </a:p>
        </p:txBody>
      </p:sp>
      <p:pic>
        <p:nvPicPr>
          <p:cNvPr id="7" name="Picture 6">
            <a:extLst>
              <a:ext uri="{FF2B5EF4-FFF2-40B4-BE49-F238E27FC236}">
                <a16:creationId xmlns:a16="http://schemas.microsoft.com/office/drawing/2014/main" id="{63F06573-9707-3043-AEEE-B4AF1B35FE1E}"/>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21494" y="1551213"/>
            <a:ext cx="4693156" cy="5188175"/>
          </a:xfrm>
          <a:prstGeom prst="rect">
            <a:avLst/>
          </a:prstGeom>
        </p:spPr>
      </p:pic>
      <p:pic>
        <p:nvPicPr>
          <p:cNvPr id="5" name="Picture 4">
            <a:extLst>
              <a:ext uri="{FF2B5EF4-FFF2-40B4-BE49-F238E27FC236}">
                <a16:creationId xmlns:a16="http://schemas.microsoft.com/office/drawing/2014/main" id="{A3221E9A-E2BB-EF4E-BB7F-675F382DFF0E}"/>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3851085" y="0"/>
            <a:ext cx="6540818" cy="6858000"/>
          </a:xfrm>
          <a:prstGeom prst="rect">
            <a:avLst/>
          </a:prstGeom>
        </p:spPr>
      </p:pic>
    </p:spTree>
    <p:extLst>
      <p:ext uri="{BB962C8B-B14F-4D97-AF65-F5344CB8AC3E}">
        <p14:creationId xmlns:p14="http://schemas.microsoft.com/office/powerpoint/2010/main" val="3040763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fade">
                                      <p:cBhvr>
                                        <p:cTn id="12" dur="1000"/>
                                        <p:tgtEl>
                                          <p:spTgt spid="3">
                                            <p:bg/>
                                          </p:spTgt>
                                        </p:tgtEl>
                                      </p:cBhvr>
                                    </p:animEffect>
                                    <p:anim calcmode="lin" valueType="num">
                                      <p:cBhvr>
                                        <p:cTn id="13" dur="1000" fill="hold"/>
                                        <p:tgtEl>
                                          <p:spTgt spid="3">
                                            <p:bg/>
                                          </p:spTgt>
                                        </p:tgtEl>
                                        <p:attrNameLst>
                                          <p:attrName>ppt_x</p:attrName>
                                        </p:attrNameLst>
                                      </p:cBhvr>
                                      <p:tavLst>
                                        <p:tav tm="0">
                                          <p:val>
                                            <p:strVal val="#ppt_x"/>
                                          </p:val>
                                        </p:tav>
                                        <p:tav tm="100000">
                                          <p:val>
                                            <p:strVal val="#ppt_x"/>
                                          </p:val>
                                        </p:tav>
                                      </p:tavLst>
                                    </p:anim>
                                    <p:anim calcmode="lin" valueType="num">
                                      <p:cBhvr>
                                        <p:cTn id="14" dur="1000" fill="hold"/>
                                        <p:tgtEl>
                                          <p:spTgt spid="3">
                                            <p:bg/>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1000"/>
                                        <p:tgtEl>
                                          <p:spTgt spid="3">
                                            <p:txEl>
                                              <p:pRg st="1" end="1"/>
                                            </p:txEl>
                                          </p:spTgt>
                                        </p:tgtEl>
                                      </p:cBhvr>
                                    </p:animEffect>
                                    <p:anim calcmode="lin" valueType="num">
                                      <p:cBhvr>
                                        <p:cTn id="2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002A2B"/>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7F927C-820D-8A8F-870D-12B66AB2BB5A}"/>
              </a:ext>
            </a:extLst>
          </p:cNvPr>
          <p:cNvSpPr>
            <a:spLocks noGrp="1"/>
          </p:cNvSpPr>
          <p:nvPr>
            <p:ph type="title" idx="4294967295"/>
          </p:nvPr>
        </p:nvSpPr>
        <p:spPr>
          <a:xfrm>
            <a:off x="571498" y="298974"/>
            <a:ext cx="11048940" cy="705522"/>
          </a:xfrm>
        </p:spPr>
        <p:txBody>
          <a:bodyPr/>
          <a:lstStyle/>
          <a:p>
            <a:pPr rtl="0" eaLnBrk="1" latinLnBrk="0" hangingPunct="1"/>
            <a:r>
              <a:rPr lang="en-US" sz="3600" kern="1200" dirty="0">
                <a:solidFill>
                  <a:schemeClr val="bg1"/>
                </a:solidFill>
                <a:effectLst/>
              </a:rPr>
              <a:t>Compounding can help grow assets faster</a:t>
            </a:r>
            <a:endParaRPr lang="en-US" dirty="0">
              <a:solidFill>
                <a:schemeClr val="bg1"/>
              </a:solidFill>
              <a:effectLst/>
            </a:endParaRPr>
          </a:p>
        </p:txBody>
      </p:sp>
      <p:pic>
        <p:nvPicPr>
          <p:cNvPr id="6" name="Picture 5" descr="Bar chart shows the hypothetical growth of a $10,000 investment over a period of 47 years. With a growth rate of 10% a year compounding annually, assuming no additional contributions are made, the ending balance would reach $881,975.">
            <a:extLst>
              <a:ext uri="{FF2B5EF4-FFF2-40B4-BE49-F238E27FC236}">
                <a16:creationId xmlns:a16="http://schemas.microsoft.com/office/drawing/2014/main" id="{6E36E2E4-A444-CD5A-459E-AFC97D52FF87}"/>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424151" y="1319380"/>
            <a:ext cx="11603736" cy="4480560"/>
          </a:xfrm>
          <a:prstGeom prst="rect">
            <a:avLst/>
          </a:prstGeom>
        </p:spPr>
      </p:pic>
      <p:sp>
        <p:nvSpPr>
          <p:cNvPr id="17" name="TextBox 16">
            <a:extLst>
              <a:ext uri="{FF2B5EF4-FFF2-40B4-BE49-F238E27FC236}">
                <a16:creationId xmlns:a16="http://schemas.microsoft.com/office/drawing/2014/main" id="{36171F86-4C16-A340-A0AB-63328C45AA5E}"/>
              </a:ext>
            </a:extLst>
          </p:cNvPr>
          <p:cNvSpPr txBox="1"/>
          <p:nvPr/>
        </p:nvSpPr>
        <p:spPr>
          <a:xfrm>
            <a:off x="571500" y="5862150"/>
            <a:ext cx="11049000" cy="415498"/>
          </a:xfrm>
          <a:prstGeom prst="rect">
            <a:avLst/>
          </a:prstGeom>
          <a:ln w="12700">
            <a:miter lim="400000"/>
          </a:ln>
        </p:spPr>
        <p:txBody>
          <a:bodyPr wrap="square" lIns="0" tIns="0" rIns="0" bIns="0" rtlCol="0" anchor="b">
            <a:spAutoFit/>
          </a:bodyPr>
          <a:lstStyle/>
          <a:p>
            <a:r>
              <a:rPr lang="en-US" sz="900" dirty="0">
                <a:solidFill>
                  <a:schemeClr val="bg1"/>
                </a:solidFill>
              </a:rPr>
              <a:t>Source: Investor.gov. Displays the hypothetical growth of $10,000 growing at 10% a year, compounded annually. Returns and ending balances are hypothetical and provided for illustrative purposes only and are not intended to provide any assurance or promise of actual returns and outcomes. Returns will be affected by expenses, fees, and taxes in addition to any adjustments to the assumed contribution rates and market return. Higher rates of return involve a higher risk of loss. Actual results may be higher or lower than those shown.</a:t>
            </a:r>
          </a:p>
        </p:txBody>
      </p:sp>
      <p:sp>
        <p:nvSpPr>
          <p:cNvPr id="5" name="© The Capital Group Companies, Inc.">
            <a:extLst>
              <a:ext uri="{FF2B5EF4-FFF2-40B4-BE49-F238E27FC236}">
                <a16:creationId xmlns:a16="http://schemas.microsoft.com/office/drawing/2014/main" id="{C5BAE71E-07A3-7453-BD02-D502F284EAD3}"/>
              </a:ext>
              <a:ext uri="{C183D7F6-B498-43B3-948B-1728B52AA6E4}">
                <adec:decorative xmlns:adec="http://schemas.microsoft.com/office/drawing/2017/decorative" val="1"/>
              </a:ext>
            </a:extLst>
          </p:cNvPr>
          <p:cNvSpPr txBox="1"/>
          <p:nvPr/>
        </p:nvSpPr>
        <p:spPr>
          <a:xfrm>
            <a:off x="557950" y="6447392"/>
            <a:ext cx="2240998" cy="14228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900" b="0" i="0">
                <a:solidFill>
                  <a:schemeClr val="bg1"/>
                </a:solidFill>
                <a:latin typeface="AvenirNext LT Com Regular" panose="020B0503020202020204" pitchFamily="34" charset="0"/>
              </a:rPr>
              <a:t>© 2025 Capital Group. All rights reserved. </a:t>
            </a:r>
            <a:endParaRPr sz="900" b="0" i="0">
              <a:solidFill>
                <a:schemeClr val="bg1"/>
              </a:solidFill>
              <a:latin typeface="AvenirNext LT Com Regular" panose="020B0503020202020204" pitchFamily="34" charset="0"/>
            </a:endParaRPr>
          </a:p>
        </p:txBody>
      </p:sp>
      <p:sp>
        <p:nvSpPr>
          <p:cNvPr id="13" name="TextBox 12">
            <a:extLst>
              <a:ext uri="{FF2B5EF4-FFF2-40B4-BE49-F238E27FC236}">
                <a16:creationId xmlns:a16="http://schemas.microsoft.com/office/drawing/2014/main" id="{33E50BAF-DC12-7447-9886-6D93021A700B}"/>
              </a:ext>
              <a:ext uri="{C183D7F6-B498-43B3-948B-1728B52AA6E4}">
                <adec:decorative xmlns:adec="http://schemas.microsoft.com/office/drawing/2017/decorative" val="1"/>
              </a:ext>
            </a:extLst>
          </p:cNvPr>
          <p:cNvSpPr txBox="1"/>
          <p:nvPr/>
        </p:nvSpPr>
        <p:spPr>
          <a:xfrm>
            <a:off x="11470522" y="6451176"/>
            <a:ext cx="134652" cy="138499"/>
          </a:xfrm>
          <a:prstGeom prst="rect">
            <a:avLst/>
          </a:prstGeom>
          <a:ln w="12700">
            <a:miter lim="400000"/>
          </a:ln>
        </p:spPr>
        <p:txBody>
          <a:bodyPr wrap="none" lIns="0" tIns="0" rIns="0" bIns="0" rtlCol="0">
            <a:spAutoFit/>
          </a:bodyPr>
          <a:lstStyle/>
          <a:p>
            <a:fld id="{FEC877D1-F7DD-A544-B221-6E42B616AE33}" type="slidenum">
              <a:rPr lang="en-US" sz="900" b="0" i="0" kern="1200" smtClean="0">
                <a:solidFill>
                  <a:schemeClr val="bg1"/>
                </a:solidFill>
                <a:latin typeface="AvenirNext LT Com Regular" panose="020B0503020202020204" pitchFamily="34" charset="0"/>
                <a:ea typeface="+mn-ea"/>
                <a:cs typeface="+mn-cs"/>
              </a:rPr>
              <a:t>9</a:t>
            </a:fld>
            <a:endParaRPr lang="en-US" sz="900" b="0" i="0" kern="1200">
              <a:solidFill>
                <a:schemeClr val="bg1"/>
              </a:solidFill>
              <a:latin typeface="AvenirNext LT Com Regular" panose="020B0503020202020204" pitchFamily="34" charset="0"/>
              <a:ea typeface="+mn-ea"/>
              <a:cs typeface="+mn-cs"/>
            </a:endParaRPr>
          </a:p>
        </p:txBody>
      </p:sp>
    </p:spTree>
    <p:extLst>
      <p:ext uri="{BB962C8B-B14F-4D97-AF65-F5344CB8AC3E}">
        <p14:creationId xmlns:p14="http://schemas.microsoft.com/office/powerpoint/2010/main" val="1720263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CG-CGAF designers Master">
  <a:themeElements>
    <a:clrScheme name="Custom 14">
      <a:dk1>
        <a:srgbClr val="000000"/>
      </a:dk1>
      <a:lt1>
        <a:srgbClr val="FFFFFF"/>
      </a:lt1>
      <a:dk2>
        <a:srgbClr val="009CDC"/>
      </a:dk2>
      <a:lt2>
        <a:srgbClr val="E3E1DC"/>
      </a:lt2>
      <a:accent1>
        <a:srgbClr val="005F9E"/>
      </a:accent1>
      <a:accent2>
        <a:srgbClr val="009CDC"/>
      </a:accent2>
      <a:accent3>
        <a:srgbClr val="00AEA9"/>
      </a:accent3>
      <a:accent4>
        <a:srgbClr val="762157"/>
      </a:accent4>
      <a:accent5>
        <a:srgbClr val="554742"/>
      </a:accent5>
      <a:accent6>
        <a:srgbClr val="D5D0CA"/>
      </a:accent6>
      <a:hlink>
        <a:srgbClr val="0000FF"/>
      </a:hlink>
      <a:folHlink>
        <a:srgbClr val="FF00FF"/>
      </a:folHlink>
    </a:clrScheme>
    <a:fontScheme name="CG Preferred Fonts 2018">
      <a:majorFont>
        <a:latin typeface="AvenirNext LT Com Regular"/>
        <a:ea typeface=""/>
        <a:cs typeface=""/>
      </a:majorFont>
      <a:minorFont>
        <a:latin typeface="AvenirNext LT Com Regular"/>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91440" tIns="91440" rIns="91440" bIns="91440" numCol="1" spcCol="38100" rtlCol="0" anchor="ctr">
        <a:noAutofit/>
      </a:bodyPr>
      <a:lstStyle>
        <a:defPPr marL="0" marR="0" indent="0" algn="ctr" defTabSz="457200" rtl="0" fontAlgn="auto" latinLnBrk="0" hangingPunct="0">
          <a:lnSpc>
            <a:spcPct val="100000"/>
          </a:lnSpc>
          <a:spcBef>
            <a:spcPts val="0"/>
          </a:spcBef>
          <a:spcAft>
            <a:spcPts val="0"/>
          </a:spcAft>
          <a:buClrTx/>
          <a:buSzTx/>
          <a:buFontTx/>
          <a:buNone/>
          <a:tabLst/>
          <a:defRPr kumimoji="0"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defRPr>
        </a:defPPr>
      </a:lstStyle>
      <a:style>
        <a:lnRef idx="0">
          <a:scrgbClr r="0" g="0" b="0"/>
        </a:lnRef>
        <a:fillRef idx="0">
          <a:scrgbClr r="0" g="0" b="0"/>
        </a:fillRef>
        <a:effectRef idx="0">
          <a:scrgbClr r="0" g="0" b="0"/>
        </a:effectRef>
        <a:fontRef idx="none"/>
      </a:style>
    </a:spDef>
    <a:lnDef>
      <a:spPr>
        <a:noFill/>
        <a:ln w="9525" cap="flat">
          <a:solidFill>
            <a:schemeClr val="tx1"/>
          </a:solidFill>
          <a:prstDash val="solid"/>
          <a:miter lim="400000"/>
        </a:ln>
        <a:effectLst/>
        <a:sp3d/>
      </a:spPr>
      <a:bodyPr/>
      <a:lstStyle/>
      <a:style>
        <a:lnRef idx="0">
          <a:scrgbClr r="0" g="0" b="0"/>
        </a:lnRef>
        <a:fillRef idx="0">
          <a:scrgbClr r="0" g="0" b="0"/>
        </a:fillRef>
        <a:effectRef idx="0">
          <a:scrgbClr r="0" g="0" b="0"/>
        </a:effectRef>
        <a:fontRef idx="none"/>
      </a:style>
    </a:lnDef>
    <a:txDef>
      <a:spPr>
        <a:ln w="12700">
          <a:miter lim="400000"/>
        </a:ln>
      </a:spPr>
      <a:bodyPr wrap="square" lIns="0" tIns="0" rIns="0" bIns="0" rtlCol="0">
        <a:spAutoFit/>
      </a:bodyPr>
      <a:lstStyle>
        <a:defPPr>
          <a:defRPr sz="1400" b="1" dirty="0" err="1" smtClean="0">
            <a:latin typeface="+mn-lt"/>
          </a:defRPr>
        </a:defPPr>
      </a:lstStyle>
    </a:txDef>
  </a:objectDefaults>
  <a:extraClrSchemeLst/>
  <a:extLst>
    <a:ext uri="{05A4C25C-085E-4340-85A3-A5531E510DB2}">
      <thm15:themeFamily xmlns:thm15="http://schemas.microsoft.com/office/thememl/2012/main" name="Presentation2" id="{2D1F0AA0-06C1-4681-A888-8E6E3209F5DC}" vid="{FB37011C-4630-44AE-BD53-35DD8FC4B3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05A674-08B3-48F2-91E0-AF5831D526B7}">
  <ds:schemaRefs>
    <ds:schemaRef ds:uri="http://purl.org/dc/dcmitype/"/>
    <ds:schemaRef ds:uri="71af3243-3dd4-4a8d-8c0d-dd76da1f02a5"/>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purl.org/dc/terms/"/>
    <ds:schemaRef ds:uri="16c05727-aa75-4e4a-9b5f-8a80a1165891"/>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FA303362-5DB5-4146-A667-E40932D52410}">
  <ds:schemaRefs>
    <ds:schemaRef ds:uri="http://schemas.microsoft.com/sharepoint/v3/contenttype/forms"/>
  </ds:schemaRefs>
</ds:datastoreItem>
</file>

<file path=customXml/itemProps3.xml><?xml version="1.0" encoding="utf-8"?>
<ds:datastoreItem xmlns:ds="http://schemas.openxmlformats.org/officeDocument/2006/customXml" ds:itemID="{FE0CF8FC-473D-42DA-B10E-0D97F5E2C3E4}">
  <ds:schemaRefs>
    <ds:schemaRef ds:uri="16c05727-aa75-4e4a-9b5f-8a80a1165891"/>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371</TotalTime>
  <Words>5540</Words>
  <Application>Microsoft Office PowerPoint</Application>
  <PresentationFormat>Widescreen</PresentationFormat>
  <Paragraphs>351</Paragraphs>
  <Slides>31</Slides>
  <Notes>31</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Avenir Next LT Com Demi</vt:lpstr>
      <vt:lpstr>Avenir Next LT Com Regular</vt:lpstr>
      <vt:lpstr>AvenirNext LT Com Cn</vt:lpstr>
      <vt:lpstr>AvenirNext LT Com Medium</vt:lpstr>
      <vt:lpstr>AvenirNext LT Com Regular</vt:lpstr>
      <vt:lpstr>Courier New</vt:lpstr>
      <vt:lpstr>CG-CGAF designers Master</vt:lpstr>
      <vt:lpstr>Winds of change</vt:lpstr>
      <vt:lpstr>The wind is always blowing … </vt:lpstr>
      <vt:lpstr>That wind can  work against you …</vt:lpstr>
      <vt:lpstr>Or can the wind work for you?</vt:lpstr>
      <vt:lpstr>The clock is always ticking … </vt:lpstr>
      <vt:lpstr>Time can work against you … </vt:lpstr>
      <vt:lpstr>Or time can work for you …</vt:lpstr>
      <vt:lpstr>The “time turbine”</vt:lpstr>
      <vt:lpstr>Compounding can help grow assets faster</vt:lpstr>
      <vt:lpstr>Save now?                                         Or save later</vt:lpstr>
      <vt:lpstr>Save later?</vt:lpstr>
      <vt:lpstr>Save later ... or save now?</vt:lpstr>
      <vt:lpstr>You’ve got nothing but time …</vt:lpstr>
      <vt:lpstr>Time is money …                                 or money is time?</vt:lpstr>
      <vt:lpstr>Financial independence means the freedom to do what you want with your life </vt:lpstr>
      <vt:lpstr>Putting your money to work</vt:lpstr>
      <vt:lpstr>A healthy mix called allocation</vt:lpstr>
      <vt:lpstr>A healthy mix called allocation</vt:lpstr>
      <vt:lpstr>A healthy mix called allocation </vt:lpstr>
      <vt:lpstr>A healthy mix called allocation </vt:lpstr>
      <vt:lpstr>Investment timeline</vt:lpstr>
      <vt:lpstr>Likely to live a long time, compared to past generations</vt:lpstr>
      <vt:lpstr>Not likely to get rich quick</vt:lpstr>
      <vt:lpstr>Winning  the lottery</vt:lpstr>
      <vt:lpstr>The sooner you start, the more time you have</vt:lpstr>
      <vt:lpstr>An investment in education </vt:lpstr>
      <vt:lpstr>Look for answers </vt:lpstr>
      <vt:lpstr>Look for answers </vt:lpstr>
      <vt:lpstr>Best time to plant a tree …</vt:lpstr>
      <vt:lpstr>Important information</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 a Course</dc:title>
  <dc:subject/>
  <dc:creator>Ryan Tiernan (RYNT)</dc:creator>
  <cp:keywords/>
  <dc:description/>
  <cp:lastModifiedBy>Ajay Jana (SPTAJLJ)</cp:lastModifiedBy>
  <cp:revision>22</cp:revision>
  <cp:lastPrinted>2024-07-26T02:47:24Z</cp:lastPrinted>
  <dcterms:created xsi:type="dcterms:W3CDTF">2021-03-01T15:07:28Z</dcterms:created>
  <dcterms:modified xsi:type="dcterms:W3CDTF">2025-06-09T04:52:59Z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