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317" r:id="rId5"/>
    <p:sldId id="281" r:id="rId6"/>
    <p:sldId id="337" r:id="rId7"/>
    <p:sldId id="319" r:id="rId8"/>
    <p:sldId id="274" r:id="rId9"/>
    <p:sldId id="347" r:id="rId10"/>
    <p:sldId id="323" r:id="rId11"/>
    <p:sldId id="325" r:id="rId12"/>
    <p:sldId id="320" r:id="rId13"/>
    <p:sldId id="301" r:id="rId14"/>
    <p:sldId id="350" r:id="rId15"/>
    <p:sldId id="328" r:id="rId16"/>
    <p:sldId id="361" r:id="rId17"/>
    <p:sldId id="330" r:id="rId18"/>
    <p:sldId id="354" r:id="rId19"/>
    <p:sldId id="332" r:id="rId20"/>
    <p:sldId id="333" r:id="rId21"/>
    <p:sldId id="355" r:id="rId22"/>
    <p:sldId id="329" r:id="rId23"/>
    <p:sldId id="352" r:id="rId24"/>
    <p:sldId id="359" r:id="rId25"/>
    <p:sldId id="360" r:id="rId26"/>
    <p:sldId id="356" r:id="rId27"/>
    <p:sldId id="293" r:id="rId28"/>
    <p:sldId id="341" r:id="rId29"/>
    <p:sldId id="349" r:id="rId30"/>
    <p:sldId id="343" r:id="rId31"/>
    <p:sldId id="344" r:id="rId32"/>
  </p:sldIdLst>
  <p:sldSz cx="12192000" cy="6858000"/>
  <p:notesSz cx="7315200" cy="9601200"/>
  <p:defaultTex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p:defaultTextStyle>
  <p:extLst>
    <p:ext uri="{EFAFB233-063F-42B5-8137-9DF3F51BA10A}">
      <p15:sldGuideLst xmlns:p15="http://schemas.microsoft.com/office/powerpoint/2012/main">
        <p15:guide id="1" orient="horz" pos="2040" userDrawn="1">
          <p15:clr>
            <a:srgbClr val="A4A3A4"/>
          </p15:clr>
        </p15:guide>
        <p15:guide id="2" pos="45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Sakamoto" initials="JS" lastIdx="2" clrIdx="0"/>
  <p:cmAuthor id="2" name="James Sakamoto" initials="JS [2]" lastIdx="1" clrIdx="1"/>
  <p:cmAuthor id="3" name="James Sakamoto" initials="JS [3]" lastIdx="1" clrIdx="2"/>
  <p:cmAuthor id="4" name="James Sakamoto" initials="JS [4]" lastIdx="1" clrIdx="3"/>
  <p:cmAuthor id="5" name="James Sakamoto" initials="JS [5]" lastIdx="1" clrIdx="4"/>
  <p:cmAuthor id="6" name="James Sakamoto" initials="JS [6]" lastIdx="1" clrIdx="5"/>
  <p:cmAuthor id="7" name="James Sakamoto" initials="JS [7]" lastIdx="1" clrIdx="6"/>
  <p:cmAuthor id="8" name="James Sakamoto" initials="JS [8]" lastIdx="1" clrIdx="7"/>
  <p:cmAuthor id="9" name="James Sakamoto" initials="JS [9]" lastIdx="1" clrIdx="8"/>
  <p:cmAuthor id="10" name="James Sakamoto" initials="JS [10]" lastIdx="1" clrIdx="9"/>
  <p:cmAuthor id="11" name="James Sakamoto" initials="JS [11]" lastIdx="1" clrIdx="10"/>
  <p:cmAuthor id="12" name="James Sakamoto" initials="JS [12]" lastIdx="1" clrIdx="11"/>
  <p:cmAuthor id="13" name="James Sakamoto" initials="JS [13]" lastIdx="1" clrIdx="12"/>
  <p:cmAuthor id="14" name="James Sakamoto" initials="JS [14]" lastIdx="1" clrIdx="13"/>
  <p:cmAuthor id="15" name="James Sakamoto" initials="JS [15]" lastIdx="1" clrIdx="14"/>
  <p:cmAuthor id="16" name="James Sakamoto" initials="JS [16]" lastIdx="1" clrIdx="15"/>
  <p:cmAuthor id="17" name="James Sakamoto" initials="JS [17]" lastIdx="1" clrIdx="16"/>
  <p:cmAuthor id="18" name="James Sakamoto" initials="JS [18]" lastIdx="1" clrIdx="17"/>
  <p:cmAuthor id="19" name="James Sakamoto" initials="JS [19]" lastIdx="1" clrIdx="18"/>
  <p:cmAuthor id="20" name="James Sakamoto" initials="JS [20]" lastIdx="1" clrIdx="19"/>
  <p:cmAuthor id="21" name="James Sakamoto" initials="JS [21]" lastIdx="1" clrIdx="20"/>
  <p:cmAuthor id="22" name="James Sakamoto" initials="JS [22]" lastIdx="1" clrIdx="21"/>
  <p:cmAuthor id="23" name="Alisa Wolf" initials="AW" lastIdx="9" clrIdx="22"/>
  <p:cmAuthor id="24" name="Frederick Jr." initials="FJ" lastIdx="1" clrIdx="23">
    <p:extLst>
      <p:ext uri="{19B8F6BF-5375-455C-9EA6-DF929625EA0E}">
        <p15:presenceInfo xmlns:p15="http://schemas.microsoft.com/office/powerpoint/2012/main" userId="Frederick J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00"/>
    <a:srgbClr val="222222"/>
    <a:srgbClr val="00558A"/>
    <a:srgbClr val="7D726D"/>
    <a:srgbClr val="FF44EC"/>
    <a:srgbClr val="A3C8D8"/>
    <a:srgbClr val="1B4B7D"/>
    <a:srgbClr val="00AEA9"/>
    <a:srgbClr val="039BDC"/>
    <a:srgbClr val="E7E8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Avenir Next LT Com Regular"/>
          <a:ea typeface="Avenir Next LT Com Regular"/>
          <a:cs typeface="Avenir Next LT Com Regular"/>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Avenir Next LT Com Regular"/>
          <a:ea typeface="Avenir Next LT Com Regular"/>
          <a:cs typeface="Avenir Next LT Com Regular"/>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Avenir Next LT Com Regular"/>
          <a:ea typeface="Avenir Next LT Com Regular"/>
          <a:cs typeface="Avenir Next LT Com Regular"/>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Avenir Next LT Com Regular"/>
          <a:ea typeface="Avenir Next LT Com Regular"/>
          <a:cs typeface="Avenir Next LT Com Regular"/>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1DB100"/>
          </a:solidFill>
        </a:fill>
      </a:tcStyle>
    </a:firstCol>
    <a:lastRow>
      <a:tcTxStyle>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2394938"/>
              <a:satOff val="-28078"/>
              <a:lumOff val="-30405"/>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575724"/>
              <a:satOff val="56070"/>
              <a:lumOff val="-30294"/>
            </a:schemeClr>
          </a:solidFill>
        </a:fill>
      </a:tcStyle>
    </a:firstCol>
    <a:lastRow>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4D8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97" autoAdjust="0"/>
    <p:restoredTop sz="95226" autoAdjust="0"/>
  </p:normalViewPr>
  <p:slideViewPr>
    <p:cSldViewPr snapToGrid="0">
      <p:cViewPr varScale="1">
        <p:scale>
          <a:sx n="64" d="100"/>
          <a:sy n="64" d="100"/>
        </p:scale>
        <p:origin x="1056" y="48"/>
      </p:cViewPr>
      <p:guideLst>
        <p:guide orient="horz" pos="2040"/>
        <p:guide pos="4536"/>
      </p:guideLst>
    </p:cSldViewPr>
  </p:slideViewPr>
  <p:outlineViewPr>
    <p:cViewPr>
      <p:scale>
        <a:sx n="33" d="100"/>
        <a:sy n="33" d="100"/>
      </p:scale>
      <p:origin x="0" y="-4334"/>
    </p:cViewPr>
  </p:outlineViewPr>
  <p:notesTextViewPr>
    <p:cViewPr>
      <p:scale>
        <a:sx n="1" d="1"/>
        <a:sy n="1" d="1"/>
      </p:scale>
      <p:origin x="0" y="0"/>
    </p:cViewPr>
  </p:notesTextViewPr>
  <p:sorterViewPr>
    <p:cViewPr>
      <p:scale>
        <a:sx n="100" d="100"/>
        <a:sy n="100" d="100"/>
      </p:scale>
      <p:origin x="0" y="-7459"/>
    </p:cViewPr>
  </p:sorterViewPr>
  <p:notesViewPr>
    <p:cSldViewPr snapToGrid="0">
      <p:cViewPr varScale="1">
        <p:scale>
          <a:sx n="46" d="100"/>
          <a:sy n="46" d="100"/>
        </p:scale>
        <p:origin x="2732"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preet Bedi (SPTHRSB)" userId="14608cbf-abc9-443d-8734-68a7c2aeda03" providerId="ADAL" clId="{7AD94005-3EDC-4640-962E-E93EC4A95273}"/>
    <pc:docChg chg="undo redo custSel modSld">
      <pc:chgData name="Harpreet Bedi (SPTHRSB)" userId="14608cbf-abc9-443d-8734-68a7c2aeda03" providerId="ADAL" clId="{7AD94005-3EDC-4640-962E-E93EC4A95273}" dt="2024-05-08T11:30:30.426" v="683"/>
      <pc:docMkLst>
        <pc:docMk/>
      </pc:docMkLst>
      <pc:sldChg chg="modSp mod">
        <pc:chgData name="Harpreet Bedi (SPTHRSB)" userId="14608cbf-abc9-443d-8734-68a7c2aeda03" providerId="ADAL" clId="{7AD94005-3EDC-4640-962E-E93EC4A95273}" dt="2024-04-25T06:13:39.422" v="676" actId="20577"/>
        <pc:sldMkLst>
          <pc:docMk/>
          <pc:sldMk cId="426498562" sldId="293"/>
        </pc:sldMkLst>
      </pc:sldChg>
      <pc:sldChg chg="modSp mod">
        <pc:chgData name="Harpreet Bedi (SPTHRSB)" userId="14608cbf-abc9-443d-8734-68a7c2aeda03" providerId="ADAL" clId="{7AD94005-3EDC-4640-962E-E93EC4A95273}" dt="2024-05-08T11:30:30.426" v="683"/>
        <pc:sldMkLst>
          <pc:docMk/>
          <pc:sldMk cId="1809692613" sldId="317"/>
        </pc:sldMkLst>
      </pc:sldChg>
      <pc:sldChg chg="modSp mod">
        <pc:chgData name="Harpreet Bedi (SPTHRSB)" userId="14608cbf-abc9-443d-8734-68a7c2aeda03" providerId="ADAL" clId="{7AD94005-3EDC-4640-962E-E93EC4A95273}" dt="2024-04-15T08:16:04.754" v="29" actId="20577"/>
        <pc:sldMkLst>
          <pc:docMk/>
          <pc:sldMk cId="1051849638" sldId="319"/>
        </pc:sldMkLst>
      </pc:sldChg>
      <pc:sldChg chg="modSp mod">
        <pc:chgData name="Harpreet Bedi (SPTHRSB)" userId="14608cbf-abc9-443d-8734-68a7c2aeda03" providerId="ADAL" clId="{7AD94005-3EDC-4640-962E-E93EC4A95273}" dt="2024-04-15T08:12:15.987" v="12"/>
        <pc:sldMkLst>
          <pc:docMk/>
          <pc:sldMk cId="1638233351" sldId="337"/>
        </pc:sldMkLst>
      </pc:sldChg>
      <pc:sldChg chg="modSp mod">
        <pc:chgData name="Harpreet Bedi (SPTHRSB)" userId="14608cbf-abc9-443d-8734-68a7c2aeda03" providerId="ADAL" clId="{7AD94005-3EDC-4640-962E-E93EC4A95273}" dt="2024-04-15T08:18:44.291" v="35" actId="20577"/>
        <pc:sldMkLst>
          <pc:docMk/>
          <pc:sldMk cId="1395451196" sldId="354"/>
        </pc:sldMkLst>
      </pc:sldChg>
      <pc:sldChg chg="addSp delSp modSp mod delAnim modAnim modNotes">
        <pc:chgData name="Harpreet Bedi (SPTHRSB)" userId="14608cbf-abc9-443d-8734-68a7c2aeda03" providerId="ADAL" clId="{7AD94005-3EDC-4640-962E-E93EC4A95273}" dt="2024-04-23T04:22:53.647" v="663" actId="20577"/>
        <pc:sldMkLst>
          <pc:docMk/>
          <pc:sldMk cId="1064599232" sldId="355"/>
        </pc:sldMkLst>
      </pc:sldChg>
      <pc:sldChg chg="modSp mod">
        <pc:chgData name="Harpreet Bedi (SPTHRSB)" userId="14608cbf-abc9-443d-8734-68a7c2aeda03" providerId="ADAL" clId="{7AD94005-3EDC-4640-962E-E93EC4A95273}" dt="2024-04-15T08:40:32.024" v="83" actId="20577"/>
        <pc:sldMkLst>
          <pc:docMk/>
          <pc:sldMk cId="3595525279" sldId="356"/>
        </pc:sldMkLst>
      </pc:sldChg>
    </pc:docChg>
  </pc:docChgLst>
  <pc:docChgLst>
    <pc:chgData name="Harpreet Bedi (SPTHRSB)" userId="14608cbf-abc9-443d-8734-68a7c2aeda03" providerId="ADAL" clId="{AD40DD35-1C8C-4910-B3B4-41CA733BAB09}"/>
    <pc:docChg chg="undo custSel modSld">
      <pc:chgData name="Harpreet Bedi (SPTHRSB)" userId="14608cbf-abc9-443d-8734-68a7c2aeda03" providerId="ADAL" clId="{AD40DD35-1C8C-4910-B3B4-41CA733BAB09}" dt="2025-02-12T04:27:36.330" v="125" actId="20577"/>
      <pc:docMkLst>
        <pc:docMk/>
      </pc:docMkLst>
      <pc:sldChg chg="modSp mod">
        <pc:chgData name="Harpreet Bedi (SPTHRSB)" userId="14608cbf-abc9-443d-8734-68a7c2aeda03" providerId="ADAL" clId="{AD40DD35-1C8C-4910-B3B4-41CA733BAB09}" dt="2025-02-06T07:40:17.212" v="70" actId="20577"/>
        <pc:sldMkLst>
          <pc:docMk/>
          <pc:sldMk cId="426498562" sldId="293"/>
        </pc:sldMkLst>
        <pc:spChg chg="mod">
          <ac:chgData name="Harpreet Bedi (SPTHRSB)" userId="14608cbf-abc9-443d-8734-68a7c2aeda03" providerId="ADAL" clId="{AD40DD35-1C8C-4910-B3B4-41CA733BAB09}" dt="2025-02-06T07:40:17.212" v="70" actId="20577"/>
          <ac:spMkLst>
            <pc:docMk/>
            <pc:sldMk cId="426498562" sldId="293"/>
            <ac:spMk id="5" creationId="{00000000-0000-0000-0000-000000000000}"/>
          </ac:spMkLst>
        </pc:spChg>
      </pc:sldChg>
      <pc:sldChg chg="modSp mod">
        <pc:chgData name="Harpreet Bedi (SPTHRSB)" userId="14608cbf-abc9-443d-8734-68a7c2aeda03" providerId="ADAL" clId="{AD40DD35-1C8C-4910-B3B4-41CA733BAB09}" dt="2025-02-10T05:31:09.711" v="101" actId="207"/>
        <pc:sldMkLst>
          <pc:docMk/>
          <pc:sldMk cId="1809692613" sldId="317"/>
        </pc:sldMkLst>
        <pc:spChg chg="mod ord">
          <ac:chgData name="Harpreet Bedi (SPTHRSB)" userId="14608cbf-abc9-443d-8734-68a7c2aeda03" providerId="ADAL" clId="{AD40DD35-1C8C-4910-B3B4-41CA733BAB09}" dt="2025-02-10T05:31:09.711" v="101" actId="207"/>
          <ac:spMkLst>
            <pc:docMk/>
            <pc:sldMk cId="1809692613" sldId="317"/>
            <ac:spMk id="14" creationId="{E48FA1A7-A943-8C7E-F5F9-8C9A069B193A}"/>
          </ac:spMkLst>
        </pc:spChg>
      </pc:sldChg>
      <pc:sldChg chg="delSp modSp mod modNotes">
        <pc:chgData name="Harpreet Bedi (SPTHRSB)" userId="14608cbf-abc9-443d-8734-68a7c2aeda03" providerId="ADAL" clId="{AD40DD35-1C8C-4910-B3B4-41CA733BAB09}" dt="2025-02-12T04:27:36.330" v="125" actId="20577"/>
        <pc:sldMkLst>
          <pc:docMk/>
          <pc:sldMk cId="1532564370" sldId="320"/>
        </pc:sldMkLst>
        <pc:spChg chg="mod">
          <ac:chgData name="Harpreet Bedi (SPTHRSB)" userId="14608cbf-abc9-443d-8734-68a7c2aeda03" providerId="ADAL" clId="{AD40DD35-1C8C-4910-B3B4-41CA733BAB09}" dt="2025-02-07T05:43:52.591" v="77" actId="20577"/>
          <ac:spMkLst>
            <pc:docMk/>
            <pc:sldMk cId="1532564370" sldId="320"/>
            <ac:spMk id="2" creationId="{C329F215-446C-638E-4A64-9611B0E860BB}"/>
          </ac:spMkLst>
        </pc:spChg>
      </pc:sldChg>
      <pc:sldChg chg="delSp mod modNotes">
        <pc:chgData name="Harpreet Bedi (SPTHRSB)" userId="14608cbf-abc9-443d-8734-68a7c2aeda03" providerId="ADAL" clId="{AD40DD35-1C8C-4910-B3B4-41CA733BAB09}" dt="2025-02-06T07:08:28.499" v="64" actId="478"/>
        <pc:sldMkLst>
          <pc:docMk/>
          <pc:sldMk cId="1731335804" sldId="329"/>
        </pc:sldMkLst>
      </pc:sldChg>
      <pc:sldChg chg="modSp mod">
        <pc:chgData name="Harpreet Bedi (SPTHRSB)" userId="14608cbf-abc9-443d-8734-68a7c2aeda03" providerId="ADAL" clId="{AD40DD35-1C8C-4910-B3B4-41CA733BAB09}" dt="2025-02-06T06:26:37.291" v="9" actId="20577"/>
        <pc:sldMkLst>
          <pc:docMk/>
          <pc:sldMk cId="1395451196" sldId="354"/>
        </pc:sldMkLst>
        <pc:spChg chg="mod">
          <ac:chgData name="Harpreet Bedi (SPTHRSB)" userId="14608cbf-abc9-443d-8734-68a7c2aeda03" providerId="ADAL" clId="{AD40DD35-1C8C-4910-B3B4-41CA733BAB09}" dt="2025-02-06T06:26:37.291" v="9" actId="20577"/>
          <ac:spMkLst>
            <pc:docMk/>
            <pc:sldMk cId="1395451196" sldId="354"/>
            <ac:spMk id="82" creationId="{E05DF336-E213-488D-A3A6-95CF3DA2B5BD}"/>
          </ac:spMkLst>
        </pc:spChg>
      </pc:sldChg>
      <pc:sldChg chg="delSp modSp mod modNotes">
        <pc:chgData name="Harpreet Bedi (SPTHRSB)" userId="14608cbf-abc9-443d-8734-68a7c2aeda03" providerId="ADAL" clId="{AD40DD35-1C8C-4910-B3B4-41CA733BAB09}" dt="2025-02-12T04:22:49.466" v="123" actId="20577"/>
        <pc:sldMkLst>
          <pc:docMk/>
          <pc:sldMk cId="1064599232" sldId="355"/>
        </pc:sldMkLst>
        <pc:spChg chg="mod">
          <ac:chgData name="Harpreet Bedi (SPTHRSB)" userId="14608cbf-abc9-443d-8734-68a7c2aeda03" providerId="ADAL" clId="{AD40DD35-1C8C-4910-B3B4-41CA733BAB09}" dt="2025-02-12T04:22:49.466" v="123" actId="20577"/>
          <ac:spMkLst>
            <pc:docMk/>
            <pc:sldMk cId="1064599232" sldId="355"/>
            <ac:spMk id="38" creationId="{9356976D-5761-4D5E-AD50-8B974DA5ED48}"/>
          </ac:spMkLst>
        </pc:spChg>
        <pc:spChg chg="mod">
          <ac:chgData name="Harpreet Bedi (SPTHRSB)" userId="14608cbf-abc9-443d-8734-68a7c2aeda03" providerId="ADAL" clId="{AD40DD35-1C8C-4910-B3B4-41CA733BAB09}" dt="2025-02-12T04:21:00.224" v="111" actId="20577"/>
          <ac:spMkLst>
            <pc:docMk/>
            <pc:sldMk cId="1064599232" sldId="355"/>
            <ac:spMk id="43" creationId="{10F4F7F8-FD00-4590-AD77-AD4BBAB02097}"/>
          </ac:spMkLst>
        </pc:spChg>
      </pc:sldChg>
      <pc:sldChg chg="delSp modSp mod">
        <pc:chgData name="Harpreet Bedi (SPTHRSB)" userId="14608cbf-abc9-443d-8734-68a7c2aeda03" providerId="ADAL" clId="{AD40DD35-1C8C-4910-B3B4-41CA733BAB09}" dt="2025-02-06T07:05:36.332" v="52" actId="20577"/>
        <pc:sldMkLst>
          <pc:docMk/>
          <pc:sldMk cId="3595525279" sldId="356"/>
        </pc:sldMkLst>
        <pc:spChg chg="mod">
          <ac:chgData name="Harpreet Bedi (SPTHRSB)" userId="14608cbf-abc9-443d-8734-68a7c2aeda03" providerId="ADAL" clId="{AD40DD35-1C8C-4910-B3B4-41CA733BAB09}" dt="2025-02-06T06:29:05.271" v="29" actId="20577"/>
          <ac:spMkLst>
            <pc:docMk/>
            <pc:sldMk cId="3595525279" sldId="356"/>
            <ac:spMk id="14" creationId="{77D81484-18DA-44B1-9955-FD99D6BA23E6}"/>
          </ac:spMkLst>
        </pc:spChg>
        <pc:graphicFrameChg chg="modGraphic">
          <ac:chgData name="Harpreet Bedi (SPTHRSB)" userId="14608cbf-abc9-443d-8734-68a7c2aeda03" providerId="ADAL" clId="{AD40DD35-1C8C-4910-B3B4-41CA733BAB09}" dt="2025-02-06T07:05:36.332" v="52" actId="20577"/>
          <ac:graphicFrameMkLst>
            <pc:docMk/>
            <pc:sldMk cId="3595525279" sldId="356"/>
            <ac:graphicFrameMk id="5" creationId="{247D593E-5824-5536-BD6F-6A6798AF7063}"/>
          </ac:graphicFrameMkLst>
        </pc:graphicFrameChg>
      </pc:sldChg>
      <pc:sldChg chg="delSp mod modNotes">
        <pc:chgData name="Harpreet Bedi (SPTHRSB)" userId="14608cbf-abc9-443d-8734-68a7c2aeda03" providerId="ADAL" clId="{AD40DD35-1C8C-4910-B3B4-41CA733BAB09}" dt="2025-02-10T06:21:21.822" v="110" actId="20577"/>
        <pc:sldMkLst>
          <pc:docMk/>
          <pc:sldMk cId="2683437580" sldId="359"/>
        </pc:sldMkLst>
      </pc:sldChg>
    </pc:docChg>
  </pc:docChgLst>
  <pc:docChgLst>
    <pc:chgData name="Harpreet Bedi (SPTHRSB)" userId="14608cbf-abc9-443d-8734-68a7c2aeda03" providerId="ADAL" clId="{376A7F0A-4961-4579-97C5-4CCF818457AC}"/>
    <pc:docChg chg="undo redo custSel modSld modMainMaster">
      <pc:chgData name="Harpreet Bedi (SPTHRSB)" userId="14608cbf-abc9-443d-8734-68a7c2aeda03" providerId="ADAL" clId="{376A7F0A-4961-4579-97C5-4CCF818457AC}" dt="2024-11-27T08:26:18.826" v="441" actId="207"/>
      <pc:docMkLst>
        <pc:docMk/>
      </pc:docMkLst>
      <pc:sldChg chg="modSp mod">
        <pc:chgData name="Harpreet Bedi (SPTHRSB)" userId="14608cbf-abc9-443d-8734-68a7c2aeda03" providerId="ADAL" clId="{376A7F0A-4961-4579-97C5-4CCF818457AC}" dt="2024-11-25T09:24:28.726" v="14" actId="20577"/>
        <pc:sldMkLst>
          <pc:docMk/>
          <pc:sldMk cId="0" sldId="274"/>
        </pc:sldMkLst>
        <pc:spChg chg="mod">
          <ac:chgData name="Harpreet Bedi (SPTHRSB)" userId="14608cbf-abc9-443d-8734-68a7c2aeda03" providerId="ADAL" clId="{376A7F0A-4961-4579-97C5-4CCF818457AC}" dt="2024-11-25T09:24:28.726" v="14" actId="20577"/>
          <ac:spMkLst>
            <pc:docMk/>
            <pc:sldMk cId="0" sldId="274"/>
            <ac:spMk id="2" creationId="{1E6C9B07-56A8-5EA9-BB48-8686C31D930F}"/>
          </ac:spMkLst>
        </pc:spChg>
      </pc:sldChg>
      <pc:sldChg chg="addSp delSp modSp mod">
        <pc:chgData name="Harpreet Bedi (SPTHRSB)" userId="14608cbf-abc9-443d-8734-68a7c2aeda03" providerId="ADAL" clId="{376A7F0A-4961-4579-97C5-4CCF818457AC}" dt="2024-11-25T11:00:34.113" v="277" actId="478"/>
        <pc:sldMkLst>
          <pc:docMk/>
          <pc:sldMk cId="0" sldId="281"/>
        </pc:sldMkLst>
        <pc:spChg chg="mod">
          <ac:chgData name="Harpreet Bedi (SPTHRSB)" userId="14608cbf-abc9-443d-8734-68a7c2aeda03" providerId="ADAL" clId="{376A7F0A-4961-4579-97C5-4CCF818457AC}" dt="2024-11-25T09:23:40.166" v="12" actId="20577"/>
          <ac:spMkLst>
            <pc:docMk/>
            <pc:sldMk cId="0" sldId="281"/>
            <ac:spMk id="7" creationId="{00000000-0000-0000-0000-000000000000}"/>
          </ac:spMkLst>
        </pc:spChg>
      </pc:sldChg>
      <pc:sldChg chg="modSp mod">
        <pc:chgData name="Harpreet Bedi (SPTHRSB)" userId="14608cbf-abc9-443d-8734-68a7c2aeda03" providerId="ADAL" clId="{376A7F0A-4961-4579-97C5-4CCF818457AC}" dt="2024-11-25T09:50:57.763" v="150" actId="20577"/>
        <pc:sldMkLst>
          <pc:docMk/>
          <pc:sldMk cId="426498562" sldId="293"/>
        </pc:sldMkLst>
        <pc:spChg chg="mod">
          <ac:chgData name="Harpreet Bedi (SPTHRSB)" userId="14608cbf-abc9-443d-8734-68a7c2aeda03" providerId="ADAL" clId="{376A7F0A-4961-4579-97C5-4CCF818457AC}" dt="2024-11-25T09:50:57.763" v="150" actId="20577"/>
          <ac:spMkLst>
            <pc:docMk/>
            <pc:sldMk cId="426498562" sldId="293"/>
            <ac:spMk id="5" creationId="{00000000-0000-0000-0000-000000000000}"/>
          </ac:spMkLst>
        </pc:spChg>
      </pc:sldChg>
      <pc:sldChg chg="addSp delSp modSp mod">
        <pc:chgData name="Harpreet Bedi (SPTHRSB)" userId="14608cbf-abc9-443d-8734-68a7c2aeda03" providerId="ADAL" clId="{376A7F0A-4961-4579-97C5-4CCF818457AC}" dt="2024-11-25T09:32:22.250" v="96" actId="1036"/>
        <pc:sldMkLst>
          <pc:docMk/>
          <pc:sldMk cId="1809692613" sldId="317"/>
        </pc:sldMkLst>
        <pc:spChg chg="mod">
          <ac:chgData name="Harpreet Bedi (SPTHRSB)" userId="14608cbf-abc9-443d-8734-68a7c2aeda03" providerId="ADAL" clId="{376A7F0A-4961-4579-97C5-4CCF818457AC}" dt="2024-11-25T09:21:20.412" v="7" actId="20577"/>
          <ac:spMkLst>
            <pc:docMk/>
            <pc:sldMk cId="1809692613" sldId="317"/>
            <ac:spMk id="14" creationId="{E48FA1A7-A943-8C7E-F5F9-8C9A069B193A}"/>
          </ac:spMkLst>
        </pc:spChg>
        <pc:picChg chg="add mod">
          <ac:chgData name="Harpreet Bedi (SPTHRSB)" userId="14608cbf-abc9-443d-8734-68a7c2aeda03" providerId="ADAL" clId="{376A7F0A-4961-4579-97C5-4CCF818457AC}" dt="2024-11-25T09:32:22.250" v="96" actId="1036"/>
          <ac:picMkLst>
            <pc:docMk/>
            <pc:sldMk cId="1809692613" sldId="317"/>
            <ac:picMk id="7" creationId="{E7BE4D20-79A0-C170-CD10-5888299C3C39}"/>
          </ac:picMkLst>
        </pc:picChg>
      </pc:sldChg>
      <pc:sldChg chg="modSp mod">
        <pc:chgData name="Harpreet Bedi (SPTHRSB)" userId="14608cbf-abc9-443d-8734-68a7c2aeda03" providerId="ADAL" clId="{376A7F0A-4961-4579-97C5-4CCF818457AC}" dt="2024-11-26T10:06:30.978" v="381" actId="20577"/>
        <pc:sldMkLst>
          <pc:docMk/>
          <pc:sldMk cId="1051849638" sldId="319"/>
        </pc:sldMkLst>
        <pc:spChg chg="mod">
          <ac:chgData name="Harpreet Bedi (SPTHRSB)" userId="14608cbf-abc9-443d-8734-68a7c2aeda03" providerId="ADAL" clId="{376A7F0A-4961-4579-97C5-4CCF818457AC}" dt="2024-11-26T10:06:30.978" v="381" actId="20577"/>
          <ac:spMkLst>
            <pc:docMk/>
            <pc:sldMk cId="1051849638" sldId="319"/>
            <ac:spMk id="2" creationId="{D8056735-AB73-9D56-EA65-285B3A31BE92}"/>
          </ac:spMkLst>
        </pc:spChg>
        <pc:spChg chg="mod">
          <ac:chgData name="Harpreet Bedi (SPTHRSB)" userId="14608cbf-abc9-443d-8734-68a7c2aeda03" providerId="ADAL" clId="{376A7F0A-4961-4579-97C5-4CCF818457AC}" dt="2024-11-25T09:36:27.227" v="117" actId="255"/>
          <ac:spMkLst>
            <pc:docMk/>
            <pc:sldMk cId="1051849638" sldId="319"/>
            <ac:spMk id="5" creationId="{85314546-4732-6D13-EE8D-68E1D4ADBDD1}"/>
          </ac:spMkLst>
        </pc:spChg>
      </pc:sldChg>
      <pc:sldChg chg="addSp modSp mod modNotes">
        <pc:chgData name="Harpreet Bedi (SPTHRSB)" userId="14608cbf-abc9-443d-8734-68a7c2aeda03" providerId="ADAL" clId="{376A7F0A-4961-4579-97C5-4CCF818457AC}" dt="2024-11-27T06:54:56.130" v="424" actId="207"/>
        <pc:sldMkLst>
          <pc:docMk/>
          <pc:sldMk cId="1532564370" sldId="320"/>
        </pc:sldMkLst>
        <pc:spChg chg="mod">
          <ac:chgData name="Harpreet Bedi (SPTHRSB)" userId="14608cbf-abc9-443d-8734-68a7c2aeda03" providerId="ADAL" clId="{376A7F0A-4961-4579-97C5-4CCF818457AC}" dt="2024-11-26T08:25:14.607" v="380" actId="20577"/>
          <ac:spMkLst>
            <pc:docMk/>
            <pc:sldMk cId="1532564370" sldId="320"/>
            <ac:spMk id="2" creationId="{C329F215-446C-638E-4A64-9611B0E860BB}"/>
          </ac:spMkLst>
        </pc:spChg>
      </pc:sldChg>
      <pc:sldChg chg="modSp mod">
        <pc:chgData name="Harpreet Bedi (SPTHRSB)" userId="14608cbf-abc9-443d-8734-68a7c2aeda03" providerId="ADAL" clId="{376A7F0A-4961-4579-97C5-4CCF818457AC}" dt="2024-11-25T09:24:45.868" v="15" actId="20577"/>
        <pc:sldMkLst>
          <pc:docMk/>
          <pc:sldMk cId="1703069446" sldId="328"/>
        </pc:sldMkLst>
        <pc:spChg chg="mod">
          <ac:chgData name="Harpreet Bedi (SPTHRSB)" userId="14608cbf-abc9-443d-8734-68a7c2aeda03" providerId="ADAL" clId="{376A7F0A-4961-4579-97C5-4CCF818457AC}" dt="2024-11-25T09:24:45.868" v="15" actId="20577"/>
          <ac:spMkLst>
            <pc:docMk/>
            <pc:sldMk cId="1703069446" sldId="328"/>
            <ac:spMk id="10" creationId="{00000000-0000-0000-0000-000000000000}"/>
          </ac:spMkLst>
        </pc:spChg>
      </pc:sldChg>
      <pc:sldChg chg="addSp modSp mod modNotes">
        <pc:chgData name="Harpreet Bedi (SPTHRSB)" userId="14608cbf-abc9-443d-8734-68a7c2aeda03" providerId="ADAL" clId="{376A7F0A-4961-4579-97C5-4CCF818457AC}" dt="2024-11-27T08:20:13.689" v="433" actId="207"/>
        <pc:sldMkLst>
          <pc:docMk/>
          <pc:sldMk cId="1731335804" sldId="329"/>
        </pc:sldMkLst>
        <pc:spChg chg="mod">
          <ac:chgData name="Harpreet Bedi (SPTHRSB)" userId="14608cbf-abc9-443d-8734-68a7c2aeda03" providerId="ADAL" clId="{376A7F0A-4961-4579-97C5-4CCF818457AC}" dt="2024-11-25T09:43:06.359" v="135" actId="20577"/>
          <ac:spMkLst>
            <pc:docMk/>
            <pc:sldMk cId="1731335804" sldId="329"/>
            <ac:spMk id="21" creationId="{BB6643BA-FBA5-40A3-A946-8E0ED038972C}"/>
          </ac:spMkLst>
        </pc:spChg>
      </pc:sldChg>
      <pc:sldChg chg="modSp mod">
        <pc:chgData name="Harpreet Bedi (SPTHRSB)" userId="14608cbf-abc9-443d-8734-68a7c2aeda03" providerId="ADAL" clId="{376A7F0A-4961-4579-97C5-4CCF818457AC}" dt="2024-11-25T09:25:34.880" v="17" actId="20577"/>
        <pc:sldMkLst>
          <pc:docMk/>
          <pc:sldMk cId="1510439286" sldId="332"/>
        </pc:sldMkLst>
        <pc:spChg chg="mod">
          <ac:chgData name="Harpreet Bedi (SPTHRSB)" userId="14608cbf-abc9-443d-8734-68a7c2aeda03" providerId="ADAL" clId="{376A7F0A-4961-4579-97C5-4CCF818457AC}" dt="2024-11-25T09:25:34.880" v="17" actId="20577"/>
          <ac:spMkLst>
            <pc:docMk/>
            <pc:sldMk cId="1510439286" sldId="332"/>
            <ac:spMk id="10" creationId="{00000000-0000-0000-0000-000000000000}"/>
          </ac:spMkLst>
        </pc:spChg>
      </pc:sldChg>
      <pc:sldChg chg="modSp mod">
        <pc:chgData name="Harpreet Bedi (SPTHRSB)" userId="14608cbf-abc9-443d-8734-68a7c2aeda03" providerId="ADAL" clId="{376A7F0A-4961-4579-97C5-4CCF818457AC}" dt="2024-11-25T09:40:20.407" v="129"/>
        <pc:sldMkLst>
          <pc:docMk/>
          <pc:sldMk cId="1413154125" sldId="333"/>
        </pc:sldMkLst>
        <pc:spChg chg="mod">
          <ac:chgData name="Harpreet Bedi (SPTHRSB)" userId="14608cbf-abc9-443d-8734-68a7c2aeda03" providerId="ADAL" clId="{376A7F0A-4961-4579-97C5-4CCF818457AC}" dt="2024-11-25T09:40:20.407" v="129"/>
          <ac:spMkLst>
            <pc:docMk/>
            <pc:sldMk cId="1413154125" sldId="333"/>
            <ac:spMk id="3" creationId="{78E6C521-1A97-5CA2-BF70-2E6ECD3A43EA}"/>
          </ac:spMkLst>
        </pc:spChg>
        <pc:spChg chg="mod">
          <ac:chgData name="Harpreet Bedi (SPTHRSB)" userId="14608cbf-abc9-443d-8734-68a7c2aeda03" providerId="ADAL" clId="{376A7F0A-4961-4579-97C5-4CCF818457AC}" dt="2024-11-25T09:25:40.247" v="18" actId="20577"/>
          <ac:spMkLst>
            <pc:docMk/>
            <pc:sldMk cId="1413154125" sldId="333"/>
            <ac:spMk id="10" creationId="{00000000-0000-0000-0000-000000000000}"/>
          </ac:spMkLst>
        </pc:spChg>
      </pc:sldChg>
      <pc:sldChg chg="modSp mod modNotes">
        <pc:chgData name="Harpreet Bedi (SPTHRSB)" userId="14608cbf-abc9-443d-8734-68a7c2aeda03" providerId="ADAL" clId="{376A7F0A-4961-4579-97C5-4CCF818457AC}" dt="2024-11-25T11:01:08.587" v="279" actId="20577"/>
        <pc:sldMkLst>
          <pc:docMk/>
          <pc:sldMk cId="1638233351" sldId="337"/>
        </pc:sldMkLst>
        <pc:spChg chg="mod">
          <ac:chgData name="Harpreet Bedi (SPTHRSB)" userId="14608cbf-abc9-443d-8734-68a7c2aeda03" providerId="ADAL" clId="{376A7F0A-4961-4579-97C5-4CCF818457AC}" dt="2024-11-25T11:01:08.587" v="279" actId="20577"/>
          <ac:spMkLst>
            <pc:docMk/>
            <pc:sldMk cId="1638233351" sldId="337"/>
            <ac:spMk id="19" creationId="{609CA52C-BB43-4798-BA52-5D73EFF86342}"/>
          </ac:spMkLst>
        </pc:spChg>
        <pc:spChg chg="mod">
          <ac:chgData name="Harpreet Bedi (SPTHRSB)" userId="14608cbf-abc9-443d-8734-68a7c2aeda03" providerId="ADAL" clId="{376A7F0A-4961-4579-97C5-4CCF818457AC}" dt="2024-11-25T09:33:54.065" v="110" actId="20577"/>
          <ac:spMkLst>
            <pc:docMk/>
            <pc:sldMk cId="1638233351" sldId="337"/>
            <ac:spMk id="21" creationId="{FA7E38A2-3344-4D2B-81A6-EADF55E468AE}"/>
          </ac:spMkLst>
        </pc:spChg>
        <pc:spChg chg="mod">
          <ac:chgData name="Harpreet Bedi (SPTHRSB)" userId="14608cbf-abc9-443d-8734-68a7c2aeda03" providerId="ADAL" clId="{376A7F0A-4961-4579-97C5-4CCF818457AC}" dt="2024-11-25T09:33:16.683" v="98" actId="20577"/>
          <ac:spMkLst>
            <pc:docMk/>
            <pc:sldMk cId="1638233351" sldId="337"/>
            <ac:spMk id="30" creationId="{D44FED8D-C245-4FA8-A940-0AD57354799F}"/>
          </ac:spMkLst>
        </pc:spChg>
      </pc:sldChg>
      <pc:sldChg chg="modSp mod">
        <pc:chgData name="Harpreet Bedi (SPTHRSB)" userId="14608cbf-abc9-443d-8734-68a7c2aeda03" providerId="ADAL" clId="{376A7F0A-4961-4579-97C5-4CCF818457AC}" dt="2024-11-27T08:26:18.826" v="441" actId="207"/>
        <pc:sldMkLst>
          <pc:docMk/>
          <pc:sldMk cId="1813423179" sldId="343"/>
        </pc:sldMkLst>
        <pc:spChg chg="mod">
          <ac:chgData name="Harpreet Bedi (SPTHRSB)" userId="14608cbf-abc9-443d-8734-68a7c2aeda03" providerId="ADAL" clId="{376A7F0A-4961-4579-97C5-4CCF818457AC}" dt="2024-11-27T08:26:18.826" v="441" actId="207"/>
          <ac:spMkLst>
            <pc:docMk/>
            <pc:sldMk cId="1813423179" sldId="343"/>
            <ac:spMk id="5" creationId="{00000000-0000-0000-0000-000000000000}"/>
          </ac:spMkLst>
        </pc:spChg>
        <pc:spChg chg="mod">
          <ac:chgData name="Harpreet Bedi (SPTHRSB)" userId="14608cbf-abc9-443d-8734-68a7c2aeda03" providerId="ADAL" clId="{376A7F0A-4961-4579-97C5-4CCF818457AC}" dt="2024-11-27T08:26:15.103" v="440" actId="207"/>
          <ac:spMkLst>
            <pc:docMk/>
            <pc:sldMk cId="1813423179" sldId="343"/>
            <ac:spMk id="7" creationId="{69B9EAE3-9B65-4F62-BC51-181D5EE463CD}"/>
          </ac:spMkLst>
        </pc:spChg>
      </pc:sldChg>
      <pc:sldChg chg="modSp mod">
        <pc:chgData name="Harpreet Bedi (SPTHRSB)" userId="14608cbf-abc9-443d-8734-68a7c2aeda03" providerId="ADAL" clId="{376A7F0A-4961-4579-97C5-4CCF818457AC}" dt="2024-11-25T09:26:44.807" v="22" actId="20577"/>
        <pc:sldMkLst>
          <pc:docMk/>
          <pc:sldMk cId="1256633078" sldId="344"/>
        </pc:sldMkLst>
        <pc:spChg chg="mod">
          <ac:chgData name="Harpreet Bedi (SPTHRSB)" userId="14608cbf-abc9-443d-8734-68a7c2aeda03" providerId="ADAL" clId="{376A7F0A-4961-4579-97C5-4CCF818457AC}" dt="2024-11-25T09:26:44.807" v="22" actId="20577"/>
          <ac:spMkLst>
            <pc:docMk/>
            <pc:sldMk cId="1256633078" sldId="344"/>
            <ac:spMk id="10" creationId="{56F6551D-EBAA-4EA8-BBB7-D61613423D17}"/>
          </ac:spMkLst>
        </pc:spChg>
      </pc:sldChg>
      <pc:sldChg chg="modSp mod">
        <pc:chgData name="Harpreet Bedi (SPTHRSB)" userId="14608cbf-abc9-443d-8734-68a7c2aeda03" providerId="ADAL" clId="{376A7F0A-4961-4579-97C5-4CCF818457AC}" dt="2024-11-25T09:51:13.909" v="151" actId="20577"/>
        <pc:sldMkLst>
          <pc:docMk/>
          <pc:sldMk cId="1188894004" sldId="349"/>
        </pc:sldMkLst>
        <pc:spChg chg="mod">
          <ac:chgData name="Harpreet Bedi (SPTHRSB)" userId="14608cbf-abc9-443d-8734-68a7c2aeda03" providerId="ADAL" clId="{376A7F0A-4961-4579-97C5-4CCF818457AC}" dt="2024-11-25T09:51:13.909" v="151" actId="20577"/>
          <ac:spMkLst>
            <pc:docMk/>
            <pc:sldMk cId="1188894004" sldId="349"/>
            <ac:spMk id="5" creationId="{00000000-0000-0000-0000-000000000000}"/>
          </ac:spMkLst>
        </pc:spChg>
      </pc:sldChg>
      <pc:sldChg chg="modSp mod">
        <pc:chgData name="Harpreet Bedi (SPTHRSB)" userId="14608cbf-abc9-443d-8734-68a7c2aeda03" providerId="ADAL" clId="{376A7F0A-4961-4579-97C5-4CCF818457AC}" dt="2024-11-25T09:25:56.749" v="20" actId="20577"/>
        <pc:sldMkLst>
          <pc:docMk/>
          <pc:sldMk cId="369623446" sldId="352"/>
        </pc:sldMkLst>
        <pc:spChg chg="mod">
          <ac:chgData name="Harpreet Bedi (SPTHRSB)" userId="14608cbf-abc9-443d-8734-68a7c2aeda03" providerId="ADAL" clId="{376A7F0A-4961-4579-97C5-4CCF818457AC}" dt="2024-11-25T09:25:56.749" v="20" actId="20577"/>
          <ac:spMkLst>
            <pc:docMk/>
            <pc:sldMk cId="369623446" sldId="352"/>
            <ac:spMk id="12" creationId="{00000000-0000-0000-0000-000000000000}"/>
          </ac:spMkLst>
        </pc:spChg>
      </pc:sldChg>
      <pc:sldChg chg="modSp mod">
        <pc:chgData name="Harpreet Bedi (SPTHRSB)" userId="14608cbf-abc9-443d-8734-68a7c2aeda03" providerId="ADAL" clId="{376A7F0A-4961-4579-97C5-4CCF818457AC}" dt="2024-11-25T09:24:54.840" v="16" actId="20577"/>
        <pc:sldMkLst>
          <pc:docMk/>
          <pc:sldMk cId="1395451196" sldId="354"/>
        </pc:sldMkLst>
        <pc:spChg chg="mod">
          <ac:chgData name="Harpreet Bedi (SPTHRSB)" userId="14608cbf-abc9-443d-8734-68a7c2aeda03" providerId="ADAL" clId="{376A7F0A-4961-4579-97C5-4CCF818457AC}" dt="2024-11-25T09:24:54.840" v="16" actId="20577"/>
          <ac:spMkLst>
            <pc:docMk/>
            <pc:sldMk cId="1395451196" sldId="354"/>
            <ac:spMk id="10" creationId="{00000000-0000-0000-0000-000000000000}"/>
          </ac:spMkLst>
        </pc:spChg>
      </pc:sldChg>
      <pc:sldChg chg="addSp modSp mod modNotes">
        <pc:chgData name="Harpreet Bedi (SPTHRSB)" userId="14608cbf-abc9-443d-8734-68a7c2aeda03" providerId="ADAL" clId="{376A7F0A-4961-4579-97C5-4CCF818457AC}" dt="2024-11-27T06:52:25.625" v="414" actId="207"/>
        <pc:sldMkLst>
          <pc:docMk/>
          <pc:sldMk cId="1064599232" sldId="355"/>
        </pc:sldMkLst>
        <pc:spChg chg="mod">
          <ac:chgData name="Harpreet Bedi (SPTHRSB)" userId="14608cbf-abc9-443d-8734-68a7c2aeda03" providerId="ADAL" clId="{376A7F0A-4961-4579-97C5-4CCF818457AC}" dt="2024-11-25T09:25:47.362" v="19" actId="20577"/>
          <ac:spMkLst>
            <pc:docMk/>
            <pc:sldMk cId="1064599232" sldId="355"/>
            <ac:spMk id="33" creationId="{00000000-0000-0000-0000-000000000000}"/>
          </ac:spMkLst>
        </pc:spChg>
        <pc:spChg chg="mod">
          <ac:chgData name="Harpreet Bedi (SPTHRSB)" userId="14608cbf-abc9-443d-8734-68a7c2aeda03" providerId="ADAL" clId="{376A7F0A-4961-4579-97C5-4CCF818457AC}" dt="2024-11-25T11:06:25.598" v="336" actId="20577"/>
          <ac:spMkLst>
            <pc:docMk/>
            <pc:sldMk cId="1064599232" sldId="355"/>
            <ac:spMk id="38" creationId="{9356976D-5761-4D5E-AD50-8B974DA5ED48}"/>
          </ac:spMkLst>
        </pc:spChg>
        <pc:spChg chg="mod">
          <ac:chgData name="Harpreet Bedi (SPTHRSB)" userId="14608cbf-abc9-443d-8734-68a7c2aeda03" providerId="ADAL" clId="{376A7F0A-4961-4579-97C5-4CCF818457AC}" dt="2024-11-25T09:40:58.863" v="130" actId="20577"/>
          <ac:spMkLst>
            <pc:docMk/>
            <pc:sldMk cId="1064599232" sldId="355"/>
            <ac:spMk id="43" creationId="{10F4F7F8-FD00-4590-AD77-AD4BBAB02097}"/>
          </ac:spMkLst>
        </pc:spChg>
      </pc:sldChg>
      <pc:sldChg chg="addSp modSp mod">
        <pc:chgData name="Harpreet Bedi (SPTHRSB)" userId="14608cbf-abc9-443d-8734-68a7c2aeda03" providerId="ADAL" clId="{376A7F0A-4961-4579-97C5-4CCF818457AC}" dt="2024-11-27T06:48:36.770" v="400" actId="1076"/>
        <pc:sldMkLst>
          <pc:docMk/>
          <pc:sldMk cId="3595525279" sldId="356"/>
        </pc:sldMkLst>
        <pc:spChg chg="mod">
          <ac:chgData name="Harpreet Bedi (SPTHRSB)" userId="14608cbf-abc9-443d-8734-68a7c2aeda03" providerId="ADAL" clId="{376A7F0A-4961-4579-97C5-4CCF818457AC}" dt="2024-11-25T09:49:25.143" v="144" actId="20577"/>
          <ac:spMkLst>
            <pc:docMk/>
            <pc:sldMk cId="3595525279" sldId="356"/>
            <ac:spMk id="14" creationId="{77D81484-18DA-44B1-9955-FD99D6BA23E6}"/>
          </ac:spMkLst>
        </pc:spChg>
        <pc:spChg chg="mod">
          <ac:chgData name="Harpreet Bedi (SPTHRSB)" userId="14608cbf-abc9-443d-8734-68a7c2aeda03" providerId="ADAL" clId="{376A7F0A-4961-4579-97C5-4CCF818457AC}" dt="2024-11-25T11:15:09.888" v="378" actId="1076"/>
          <ac:spMkLst>
            <pc:docMk/>
            <pc:sldMk cId="3595525279" sldId="356"/>
            <ac:spMk id="16" creationId="{16BE9A8D-3E4F-40D8-97B8-4B0F7FADC241}"/>
          </ac:spMkLst>
        </pc:spChg>
      </pc:sldChg>
      <pc:sldChg chg="addSp modSp mod modNotes">
        <pc:chgData name="Harpreet Bedi (SPTHRSB)" userId="14608cbf-abc9-443d-8734-68a7c2aeda03" providerId="ADAL" clId="{376A7F0A-4961-4579-97C5-4CCF818457AC}" dt="2024-11-27T08:20:35.481" v="437" actId="207"/>
        <pc:sldMkLst>
          <pc:docMk/>
          <pc:sldMk cId="2683437580" sldId="359"/>
        </pc:sldMkLst>
        <pc:picChg chg="add mod">
          <ac:chgData name="Harpreet Bedi (SPTHRSB)" userId="14608cbf-abc9-443d-8734-68a7c2aeda03" providerId="ADAL" clId="{376A7F0A-4961-4579-97C5-4CCF818457AC}" dt="2024-11-25T11:08:36.300" v="367" actId="14100"/>
          <ac:picMkLst>
            <pc:docMk/>
            <pc:sldMk cId="2683437580" sldId="359"/>
            <ac:picMk id="8" creationId="{CDF6F751-07AB-B11F-1B67-8781F5A418C0}"/>
          </ac:picMkLst>
        </pc:picChg>
      </pc:sldChg>
      <pc:sldChg chg="modSp mod">
        <pc:chgData name="Harpreet Bedi (SPTHRSB)" userId="14608cbf-abc9-443d-8734-68a7c2aeda03" providerId="ADAL" clId="{376A7F0A-4961-4579-97C5-4CCF818457AC}" dt="2024-11-25T09:26:20.315" v="21" actId="20577"/>
        <pc:sldMkLst>
          <pc:docMk/>
          <pc:sldMk cId="4195191860" sldId="360"/>
        </pc:sldMkLst>
        <pc:spChg chg="mod">
          <ac:chgData name="Harpreet Bedi (SPTHRSB)" userId="14608cbf-abc9-443d-8734-68a7c2aeda03" providerId="ADAL" clId="{376A7F0A-4961-4579-97C5-4CCF818457AC}" dt="2024-11-25T09:26:20.315" v="21" actId="20577"/>
          <ac:spMkLst>
            <pc:docMk/>
            <pc:sldMk cId="4195191860" sldId="360"/>
            <ac:spMk id="10" creationId="{56F6551D-EBAA-4EA8-BBB7-D61613423D17}"/>
          </ac:spMkLst>
        </pc:spChg>
      </pc:sldChg>
      <pc:sldMasterChg chg="modSp mod">
        <pc:chgData name="Harpreet Bedi (SPTHRSB)" userId="14608cbf-abc9-443d-8734-68a7c2aeda03" providerId="ADAL" clId="{376A7F0A-4961-4579-97C5-4CCF818457AC}" dt="2024-11-25T09:24:19.840" v="13" actId="20577"/>
        <pc:sldMasterMkLst>
          <pc:docMk/>
          <pc:sldMasterMk cId="0" sldId="2147483648"/>
        </pc:sldMasterMkLst>
        <pc:spChg chg="mod">
          <ac:chgData name="Harpreet Bedi (SPTHRSB)" userId="14608cbf-abc9-443d-8734-68a7c2aeda03" providerId="ADAL" clId="{376A7F0A-4961-4579-97C5-4CCF818457AC}" dt="2024-11-25T09:24:19.840" v="13" actId="20577"/>
          <ac:spMkLst>
            <pc:docMk/>
            <pc:sldMasterMk cId="0" sldId="2147483648"/>
            <ac:spMk id="19" creationId="{00000000-0000-0000-0000-000000000000}"/>
          </ac:spMkLst>
        </pc:spChg>
      </pc:sldMasterChg>
    </pc:docChg>
  </pc:docChgLst>
  <pc:docChgLst>
    <pc:chgData name="Harpreet Bedi (SPTHRSB)" userId="14608cbf-abc9-443d-8734-68a7c2aeda03" providerId="ADAL" clId="{05394977-1402-4EF1-804C-686DD64CAF8D}"/>
    <pc:docChg chg="undo redo custSel modSld">
      <pc:chgData name="Harpreet Bedi (SPTHRSB)" userId="14608cbf-abc9-443d-8734-68a7c2aeda03" providerId="ADAL" clId="{05394977-1402-4EF1-804C-686DD64CAF8D}" dt="2024-12-30T06:36:07.266" v="35" actId="20577"/>
      <pc:docMkLst>
        <pc:docMk/>
      </pc:docMkLst>
      <pc:sldChg chg="modNotes">
        <pc:chgData name="Harpreet Bedi (SPTHRSB)" userId="14608cbf-abc9-443d-8734-68a7c2aeda03" providerId="ADAL" clId="{05394977-1402-4EF1-804C-686DD64CAF8D}" dt="2024-12-20T10:02:29.445" v="14"/>
        <pc:sldMkLst>
          <pc:docMk/>
          <pc:sldMk cId="0" sldId="274"/>
        </pc:sldMkLst>
      </pc:sldChg>
      <pc:sldChg chg="modSp mod">
        <pc:chgData name="Harpreet Bedi (SPTHRSB)" userId="14608cbf-abc9-443d-8734-68a7c2aeda03" providerId="ADAL" clId="{05394977-1402-4EF1-804C-686DD64CAF8D}" dt="2024-12-17T05:30:54.079" v="11" actId="20577"/>
        <pc:sldMkLst>
          <pc:docMk/>
          <pc:sldMk cId="1051849638" sldId="319"/>
        </pc:sldMkLst>
        <pc:spChg chg="mod">
          <ac:chgData name="Harpreet Bedi (SPTHRSB)" userId="14608cbf-abc9-443d-8734-68a7c2aeda03" providerId="ADAL" clId="{05394977-1402-4EF1-804C-686DD64CAF8D}" dt="2024-12-17T05:30:54.079" v="11" actId="20577"/>
          <ac:spMkLst>
            <pc:docMk/>
            <pc:sldMk cId="1051849638" sldId="319"/>
            <ac:spMk id="5" creationId="{85314546-4732-6D13-EE8D-68E1D4ADBDD1}"/>
          </ac:spMkLst>
        </pc:spChg>
      </pc:sldChg>
      <pc:sldChg chg="addSp modSp mod">
        <pc:chgData name="Harpreet Bedi (SPTHRSB)" userId="14608cbf-abc9-443d-8734-68a7c2aeda03" providerId="ADAL" clId="{05394977-1402-4EF1-804C-686DD64CAF8D}" dt="2024-12-30T06:33:50.411" v="34" actId="1076"/>
        <pc:sldMkLst>
          <pc:docMk/>
          <pc:sldMk cId="1731335804" sldId="329"/>
        </pc:sldMkLst>
      </pc:sldChg>
      <pc:sldChg chg="modSp mod">
        <pc:chgData name="Harpreet Bedi (SPTHRSB)" userId="14608cbf-abc9-443d-8734-68a7c2aeda03" providerId="ADAL" clId="{05394977-1402-4EF1-804C-686DD64CAF8D}" dt="2024-12-17T05:29:42.843" v="5" actId="20577"/>
        <pc:sldMkLst>
          <pc:docMk/>
          <pc:sldMk cId="819894391" sldId="330"/>
        </pc:sldMkLst>
        <pc:spChg chg="mod">
          <ac:chgData name="Harpreet Bedi (SPTHRSB)" userId="14608cbf-abc9-443d-8734-68a7c2aeda03" providerId="ADAL" clId="{05394977-1402-4EF1-804C-686DD64CAF8D}" dt="2024-12-17T05:29:42.843" v="5" actId="20577"/>
          <ac:spMkLst>
            <pc:docMk/>
            <pc:sldMk cId="819894391" sldId="330"/>
            <ac:spMk id="26" creationId="{FAA2A9C5-D878-48E8-834D-A44447BC70B6}"/>
          </ac:spMkLst>
        </pc:spChg>
      </pc:sldChg>
      <pc:sldChg chg="modNotes">
        <pc:chgData name="Harpreet Bedi (SPTHRSB)" userId="14608cbf-abc9-443d-8734-68a7c2aeda03" providerId="ADAL" clId="{05394977-1402-4EF1-804C-686DD64CAF8D}" dt="2024-12-20T10:07:48.294" v="28" actId="20577"/>
        <pc:sldMkLst>
          <pc:docMk/>
          <pc:sldMk cId="1064599232" sldId="355"/>
        </pc:sldMkLst>
      </pc:sldChg>
      <pc:sldChg chg="modNotes">
        <pc:chgData name="Harpreet Bedi (SPTHRSB)" userId="14608cbf-abc9-443d-8734-68a7c2aeda03" providerId="ADAL" clId="{05394977-1402-4EF1-804C-686DD64CAF8D}" dt="2024-12-30T06:36:07.266" v="35" actId="20577"/>
        <pc:sldMkLst>
          <pc:docMk/>
          <pc:sldMk cId="1950592473" sldId="361"/>
        </pc:sldMkLst>
      </pc:sldChg>
    </pc:docChg>
  </pc:docChgLst>
  <pc:docChgLst>
    <pc:chgData name="Harpreet Bedi (SPTHRSB)" userId="14608cbf-abc9-443d-8734-68a7c2aeda03" providerId="ADAL" clId="{19FCC563-9E0D-479B-BF36-C21DA7B69A6F}"/>
    <pc:docChg chg="undo redo custSel modSld modMainMaster">
      <pc:chgData name="Harpreet Bedi (SPTHRSB)" userId="14608cbf-abc9-443d-8734-68a7c2aeda03" providerId="ADAL" clId="{19FCC563-9E0D-479B-BF36-C21DA7B69A6F}" dt="2024-03-21T10:40:08.252" v="1853" actId="478"/>
      <pc:docMkLst>
        <pc:docMk/>
      </pc:docMkLst>
      <pc:sldChg chg="modSp mod">
        <pc:chgData name="Harpreet Bedi (SPTHRSB)" userId="14608cbf-abc9-443d-8734-68a7c2aeda03" providerId="ADAL" clId="{19FCC563-9E0D-479B-BF36-C21DA7B69A6F}" dt="2024-03-12T05:36:45.296" v="153" actId="20577"/>
        <pc:sldMkLst>
          <pc:docMk/>
          <pc:sldMk cId="0" sldId="274"/>
        </pc:sldMkLst>
      </pc:sldChg>
      <pc:sldChg chg="modSp mod modNotes">
        <pc:chgData name="Harpreet Bedi (SPTHRSB)" userId="14608cbf-abc9-443d-8734-68a7c2aeda03" providerId="ADAL" clId="{19FCC563-9E0D-479B-BF36-C21DA7B69A6F}" dt="2024-03-19T04:37:31.701" v="778" actId="313"/>
        <pc:sldMkLst>
          <pc:docMk/>
          <pc:sldMk cId="0" sldId="281"/>
        </pc:sldMkLst>
      </pc:sldChg>
      <pc:sldChg chg="modSp mod">
        <pc:chgData name="Harpreet Bedi (SPTHRSB)" userId="14608cbf-abc9-443d-8734-68a7c2aeda03" providerId="ADAL" clId="{19FCC563-9E0D-479B-BF36-C21DA7B69A6F}" dt="2024-03-12T06:41:11.960" v="316" actId="20577"/>
        <pc:sldMkLst>
          <pc:docMk/>
          <pc:sldMk cId="426498562" sldId="293"/>
        </pc:sldMkLst>
      </pc:sldChg>
      <pc:sldChg chg="modSp mod">
        <pc:chgData name="Harpreet Bedi (SPTHRSB)" userId="14608cbf-abc9-443d-8734-68a7c2aeda03" providerId="ADAL" clId="{19FCC563-9E0D-479B-BF36-C21DA7B69A6F}" dt="2024-03-12T05:14:24.967" v="53" actId="20577"/>
        <pc:sldMkLst>
          <pc:docMk/>
          <pc:sldMk cId="1809692613" sldId="317"/>
        </pc:sldMkLst>
      </pc:sldChg>
      <pc:sldChg chg="addSp delSp modSp mod">
        <pc:chgData name="Harpreet Bedi (SPTHRSB)" userId="14608cbf-abc9-443d-8734-68a7c2aeda03" providerId="ADAL" clId="{19FCC563-9E0D-479B-BF36-C21DA7B69A6F}" dt="2024-03-21T05:50:29.948" v="1347" actId="1035"/>
        <pc:sldMkLst>
          <pc:docMk/>
          <pc:sldMk cId="1051849638" sldId="319"/>
        </pc:sldMkLst>
      </pc:sldChg>
      <pc:sldChg chg="modSp mod modNotes">
        <pc:chgData name="Harpreet Bedi (SPTHRSB)" userId="14608cbf-abc9-443d-8734-68a7c2aeda03" providerId="ADAL" clId="{19FCC563-9E0D-479B-BF36-C21DA7B69A6F}" dt="2024-03-18T05:56:15.379" v="772" actId="20577"/>
        <pc:sldMkLst>
          <pc:docMk/>
          <pc:sldMk cId="1532564370" sldId="320"/>
        </pc:sldMkLst>
      </pc:sldChg>
      <pc:sldChg chg="modSp mod">
        <pc:chgData name="Harpreet Bedi (SPTHRSB)" userId="14608cbf-abc9-443d-8734-68a7c2aeda03" providerId="ADAL" clId="{19FCC563-9E0D-479B-BF36-C21DA7B69A6F}" dt="2024-03-12T05:37:57.901" v="154" actId="207"/>
        <pc:sldMkLst>
          <pc:docMk/>
          <pc:sldMk cId="1090200806" sldId="323"/>
        </pc:sldMkLst>
      </pc:sldChg>
      <pc:sldChg chg="modSp mod">
        <pc:chgData name="Harpreet Bedi (SPTHRSB)" userId="14608cbf-abc9-443d-8734-68a7c2aeda03" providerId="ADAL" clId="{19FCC563-9E0D-479B-BF36-C21DA7B69A6F}" dt="2024-03-14T10:02:45.666" v="649" actId="20577"/>
        <pc:sldMkLst>
          <pc:docMk/>
          <pc:sldMk cId="1703069446" sldId="328"/>
        </pc:sldMkLst>
      </pc:sldChg>
      <pc:sldChg chg="modSp mod modNotes">
        <pc:chgData name="Harpreet Bedi (SPTHRSB)" userId="14608cbf-abc9-443d-8734-68a7c2aeda03" providerId="ADAL" clId="{19FCC563-9E0D-479B-BF36-C21DA7B69A6F}" dt="2024-03-12T09:43:30.485" v="581" actId="20577"/>
        <pc:sldMkLst>
          <pc:docMk/>
          <pc:sldMk cId="1731335804" sldId="329"/>
        </pc:sldMkLst>
      </pc:sldChg>
      <pc:sldChg chg="modSp mod modNotes">
        <pc:chgData name="Harpreet Bedi (SPTHRSB)" userId="14608cbf-abc9-443d-8734-68a7c2aeda03" providerId="ADAL" clId="{19FCC563-9E0D-479B-BF36-C21DA7B69A6F}" dt="2024-03-12T09:35:16.452" v="455" actId="20577"/>
        <pc:sldMkLst>
          <pc:docMk/>
          <pc:sldMk cId="819894391" sldId="330"/>
        </pc:sldMkLst>
      </pc:sldChg>
      <pc:sldChg chg="modSp mod modNotes">
        <pc:chgData name="Harpreet Bedi (SPTHRSB)" userId="14608cbf-abc9-443d-8734-68a7c2aeda03" providerId="ADAL" clId="{19FCC563-9E0D-479B-BF36-C21DA7B69A6F}" dt="2024-03-15T10:31:57.777" v="755" actId="20577"/>
        <pc:sldMkLst>
          <pc:docMk/>
          <pc:sldMk cId="1510439286" sldId="332"/>
        </pc:sldMkLst>
      </pc:sldChg>
      <pc:sldChg chg="addSp modSp mod">
        <pc:chgData name="Harpreet Bedi (SPTHRSB)" userId="14608cbf-abc9-443d-8734-68a7c2aeda03" providerId="ADAL" clId="{19FCC563-9E0D-479B-BF36-C21DA7B69A6F}" dt="2024-03-14T10:02:18.135" v="647" actId="20577"/>
        <pc:sldMkLst>
          <pc:docMk/>
          <pc:sldMk cId="1413154125" sldId="333"/>
        </pc:sldMkLst>
      </pc:sldChg>
      <pc:sldChg chg="modSp mod modNotes">
        <pc:chgData name="Harpreet Bedi (SPTHRSB)" userId="14608cbf-abc9-443d-8734-68a7c2aeda03" providerId="ADAL" clId="{19FCC563-9E0D-479B-BF36-C21DA7B69A6F}" dt="2024-03-19T04:40:52.039" v="782" actId="207"/>
        <pc:sldMkLst>
          <pc:docMk/>
          <pc:sldMk cId="1638233351" sldId="337"/>
        </pc:sldMkLst>
      </pc:sldChg>
      <pc:sldChg chg="modSp mod">
        <pc:chgData name="Harpreet Bedi (SPTHRSB)" userId="14608cbf-abc9-443d-8734-68a7c2aeda03" providerId="ADAL" clId="{19FCC563-9E0D-479B-BF36-C21DA7B69A6F}" dt="2024-03-18T05:08:13.912" v="760"/>
        <pc:sldMkLst>
          <pc:docMk/>
          <pc:sldMk cId="1813423179" sldId="343"/>
        </pc:sldMkLst>
      </pc:sldChg>
      <pc:sldChg chg="modSp mod">
        <pc:chgData name="Harpreet Bedi (SPTHRSB)" userId="14608cbf-abc9-443d-8734-68a7c2aeda03" providerId="ADAL" clId="{19FCC563-9E0D-479B-BF36-C21DA7B69A6F}" dt="2024-03-12T06:54:30.457" v="420" actId="20577"/>
        <pc:sldMkLst>
          <pc:docMk/>
          <pc:sldMk cId="1256633078" sldId="344"/>
        </pc:sldMkLst>
      </pc:sldChg>
      <pc:sldChg chg="modSp mod">
        <pc:chgData name="Harpreet Bedi (SPTHRSB)" userId="14608cbf-abc9-443d-8734-68a7c2aeda03" providerId="ADAL" clId="{19FCC563-9E0D-479B-BF36-C21DA7B69A6F}" dt="2024-03-21T05:56:15.270" v="1352"/>
        <pc:sldMkLst>
          <pc:docMk/>
          <pc:sldMk cId="1188894004" sldId="349"/>
        </pc:sldMkLst>
      </pc:sldChg>
      <pc:sldChg chg="modSp mod">
        <pc:chgData name="Harpreet Bedi (SPTHRSB)" userId="14608cbf-abc9-443d-8734-68a7c2aeda03" providerId="ADAL" clId="{19FCC563-9E0D-479B-BF36-C21DA7B69A6F}" dt="2024-03-14T10:02:00.568" v="645" actId="20577"/>
        <pc:sldMkLst>
          <pc:docMk/>
          <pc:sldMk cId="369623446" sldId="352"/>
        </pc:sldMkLst>
      </pc:sldChg>
      <pc:sldChg chg="modSp mod">
        <pc:chgData name="Harpreet Bedi (SPTHRSB)" userId="14608cbf-abc9-443d-8734-68a7c2aeda03" providerId="ADAL" clId="{19FCC563-9E0D-479B-BF36-C21DA7B69A6F}" dt="2024-03-12T06:22:55.075" v="180" actId="1036"/>
        <pc:sldMkLst>
          <pc:docMk/>
          <pc:sldMk cId="1395451196" sldId="354"/>
        </pc:sldMkLst>
      </pc:sldChg>
      <pc:sldChg chg="modSp mod modNotes">
        <pc:chgData name="Harpreet Bedi (SPTHRSB)" userId="14608cbf-abc9-443d-8734-68a7c2aeda03" providerId="ADAL" clId="{19FCC563-9E0D-479B-BF36-C21DA7B69A6F}" dt="2024-03-14T10:02:12.686" v="646" actId="20577"/>
        <pc:sldMkLst>
          <pc:docMk/>
          <pc:sldMk cId="1064599232" sldId="355"/>
        </pc:sldMkLst>
      </pc:sldChg>
      <pc:sldChg chg="addSp delSp modSp mod">
        <pc:chgData name="Harpreet Bedi (SPTHRSB)" userId="14608cbf-abc9-443d-8734-68a7c2aeda03" providerId="ADAL" clId="{19FCC563-9E0D-479B-BF36-C21DA7B69A6F}" dt="2024-03-21T10:40:08.252" v="1853" actId="478"/>
        <pc:sldMkLst>
          <pc:docMk/>
          <pc:sldMk cId="3595525279" sldId="356"/>
        </pc:sldMkLst>
      </pc:sldChg>
      <pc:sldChg chg="addSp delSp modSp mod modNotes">
        <pc:chgData name="Harpreet Bedi (SPTHRSB)" userId="14608cbf-abc9-443d-8734-68a7c2aeda03" providerId="ADAL" clId="{19FCC563-9E0D-479B-BF36-C21DA7B69A6F}" dt="2024-03-19T09:05:29.333" v="811" actId="478"/>
        <pc:sldMkLst>
          <pc:docMk/>
          <pc:sldMk cId="2683437580" sldId="359"/>
        </pc:sldMkLst>
      </pc:sldChg>
      <pc:sldChg chg="modSp mod">
        <pc:chgData name="Harpreet Bedi (SPTHRSB)" userId="14608cbf-abc9-443d-8734-68a7c2aeda03" providerId="ADAL" clId="{19FCC563-9E0D-479B-BF36-C21DA7B69A6F}" dt="2024-03-14T10:01:52.058" v="644" actId="20577"/>
        <pc:sldMkLst>
          <pc:docMk/>
          <pc:sldMk cId="4195191860" sldId="360"/>
        </pc:sldMkLst>
      </pc:sldChg>
      <pc:sldMasterChg chg="modSp mod modSldLayout">
        <pc:chgData name="Harpreet Bedi (SPTHRSB)" userId="14608cbf-abc9-443d-8734-68a7c2aeda03" providerId="ADAL" clId="{19FCC563-9E0D-479B-BF36-C21DA7B69A6F}" dt="2024-03-08T05:03:16.476" v="29" actId="20577"/>
        <pc:sldMasterMkLst>
          <pc:docMk/>
          <pc:sldMasterMk cId="0" sldId="2147483648"/>
        </pc:sldMasterMkLst>
        <pc:sldLayoutChg chg="modSp mod">
          <pc:chgData name="Harpreet Bedi (SPTHRSB)" userId="14608cbf-abc9-443d-8734-68a7c2aeda03" providerId="ADAL" clId="{19FCC563-9E0D-479B-BF36-C21DA7B69A6F}" dt="2024-03-08T05:02:35.346" v="28" actId="14100"/>
          <pc:sldLayoutMkLst>
            <pc:docMk/>
            <pc:sldMasterMk cId="0" sldId="2147483648"/>
            <pc:sldLayoutMk cId="1636179984" sldId="214748370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Production%20files\529%20Employer%20presentation\new%20data\Progress%20Through%20a%20Challenging%20Time%20Frame_TRIAD%20529-E_2023%200630_DATA%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PTHRSB\AppData\Local\Microsoft\Windows\INetCache\Content.Outlook\V4D5RSU0\Slide%2018_Progress%20Through%20a%20Challenging%20Time%20Frame_TRIAD%20529-E_2023%201231_DATA%20-%20Copy.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704641658145283E-2"/>
          <c:y val="1.3238388900103835E-2"/>
          <c:w val="0.97392489417604022"/>
          <c:h val="0.86573991611218659"/>
        </c:manualLayout>
      </c:layout>
      <c:barChart>
        <c:barDir val="col"/>
        <c:grouping val="clustered"/>
        <c:varyColors val="0"/>
        <c:ser>
          <c:idx val="0"/>
          <c:order val="0"/>
          <c:tx>
            <c:strRef>
              <c:f>Sheet1!$B$1</c:f>
              <c:strCache>
                <c:ptCount val="1"/>
                <c:pt idx="0">
                  <c:v>2025</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2-year public (in–state)</c:v>
                </c:pt>
                <c:pt idx="1">
                  <c:v>4-year public (in–state)</c:v>
                </c:pt>
                <c:pt idx="2">
                  <c:v>4-year public (out–of–state)</c:v>
                </c:pt>
                <c:pt idx="3">
                  <c:v>Private university</c:v>
                </c:pt>
                <c:pt idx="4">
                  <c:v>Ivy League university</c:v>
                </c:pt>
              </c:strCache>
            </c:strRef>
          </c:cat>
          <c:val>
            <c:numRef>
              <c:f>Sheet1!$B$2:$B$6</c:f>
              <c:numCache>
                <c:formatCode>"$"#,##0_);[Red]\("$"#,##0\)</c:formatCode>
                <c:ptCount val="5"/>
                <c:pt idx="0">
                  <c:v>44230</c:v>
                </c:pt>
                <c:pt idx="1">
                  <c:v>92993</c:v>
                </c:pt>
                <c:pt idx="2">
                  <c:v>131678</c:v>
                </c:pt>
                <c:pt idx="3">
                  <c:v>209062</c:v>
                </c:pt>
                <c:pt idx="4">
                  <c:v>371468</c:v>
                </c:pt>
              </c:numCache>
            </c:numRef>
          </c:val>
          <c:extLst>
            <c:ext xmlns:c16="http://schemas.microsoft.com/office/drawing/2014/chart" uri="{C3380CC4-5D6E-409C-BE32-E72D297353CC}">
              <c16:uniqueId val="{00000000-61E8-47A3-9F6D-52CF3F5CCFCF}"/>
            </c:ext>
          </c:extLst>
        </c:ser>
        <c:ser>
          <c:idx val="1"/>
          <c:order val="1"/>
          <c:tx>
            <c:strRef>
              <c:f>Sheet1!$C$1</c:f>
              <c:strCache>
                <c:ptCount val="1"/>
                <c:pt idx="0">
                  <c:v>2042</c:v>
                </c:pt>
              </c:strCache>
            </c:strRef>
          </c:tx>
          <c:spPr>
            <a:solidFill>
              <a:schemeClr val="accent1"/>
            </a:solidFill>
            <a:ln>
              <a:noFill/>
            </a:ln>
            <a:effectLst/>
          </c:spPr>
          <c:invertIfNegative val="0"/>
          <c:dLbls>
            <c:dLbl>
              <c:idx val="0"/>
              <c:tx>
                <c:rich>
                  <a:bodyPr/>
                  <a:lstStyle/>
                  <a:p>
                    <a:fld id="{65414198-891F-457B-8E4E-CAA7507125E5}" type="VALUE">
                      <a:rPr lang="en-US">
                        <a:solidFill>
                          <a:schemeClr val="accent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1E8-47A3-9F6D-52CF3F5CCFCF}"/>
                </c:ext>
              </c:extLst>
            </c:dLbl>
            <c:dLbl>
              <c:idx val="1"/>
              <c:tx>
                <c:rich>
                  <a:bodyPr/>
                  <a:lstStyle/>
                  <a:p>
                    <a:fld id="{6D35BE20-2B88-4CD9-9792-9C878B29ABA0}" type="VALUE">
                      <a:rPr lang="en-US">
                        <a:solidFill>
                          <a:schemeClr val="accent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1E8-47A3-9F6D-52CF3F5CCFCF}"/>
                </c:ext>
              </c:extLst>
            </c:dLbl>
            <c:dLbl>
              <c:idx val="2"/>
              <c:tx>
                <c:rich>
                  <a:bodyPr/>
                  <a:lstStyle/>
                  <a:p>
                    <a:fld id="{896BA10D-6767-4351-BDFE-D8757B2030A3}" type="VALUE">
                      <a:rPr lang="en-US">
                        <a:solidFill>
                          <a:schemeClr val="accent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1E8-47A3-9F6D-52CF3F5CCFCF}"/>
                </c:ext>
              </c:extLst>
            </c:dLbl>
            <c:dLbl>
              <c:idx val="3"/>
              <c:tx>
                <c:rich>
                  <a:bodyPr/>
                  <a:lstStyle/>
                  <a:p>
                    <a:fld id="{0B12FD77-6CC6-41BA-9AD8-3305695C85EC}" type="VALUE">
                      <a:rPr lang="en-US">
                        <a:solidFill>
                          <a:schemeClr val="accent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1E8-47A3-9F6D-52CF3F5CCFCF}"/>
                </c:ext>
              </c:extLst>
            </c:dLbl>
            <c:dLbl>
              <c:idx val="4"/>
              <c:tx>
                <c:rich>
                  <a:bodyPr/>
                  <a:lstStyle/>
                  <a:p>
                    <a:fld id="{2BA7F065-17B2-462D-AFC3-200EB754EE5E}" type="VALUE">
                      <a:rPr lang="en-US">
                        <a:solidFill>
                          <a:schemeClr val="accent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1E8-47A3-9F6D-52CF3F5CCFC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2-year public (in–state)</c:v>
                </c:pt>
                <c:pt idx="1">
                  <c:v>4-year public (in–state)</c:v>
                </c:pt>
                <c:pt idx="2">
                  <c:v>4-year public (out–of–state)</c:v>
                </c:pt>
                <c:pt idx="3">
                  <c:v>Private university</c:v>
                </c:pt>
                <c:pt idx="4">
                  <c:v>Ivy League university</c:v>
                </c:pt>
              </c:strCache>
            </c:strRef>
          </c:cat>
          <c:val>
            <c:numRef>
              <c:f>Sheet1!$C$2:$C$6</c:f>
              <c:numCache>
                <c:formatCode>"$"#,##0_);[Red]\("$"#,##0\)</c:formatCode>
                <c:ptCount val="5"/>
                <c:pt idx="0">
                  <c:v>101375</c:v>
                </c:pt>
                <c:pt idx="1">
                  <c:v>213141</c:v>
                </c:pt>
                <c:pt idx="2">
                  <c:v>301808</c:v>
                </c:pt>
                <c:pt idx="3">
                  <c:v>479173</c:v>
                </c:pt>
                <c:pt idx="4">
                  <c:v>851412</c:v>
                </c:pt>
              </c:numCache>
            </c:numRef>
          </c:val>
          <c:extLst>
            <c:ext xmlns:c16="http://schemas.microsoft.com/office/drawing/2014/chart" uri="{C3380CC4-5D6E-409C-BE32-E72D297353CC}">
              <c16:uniqueId val="{00000006-61E8-47A3-9F6D-52CF3F5CCFCF}"/>
            </c:ext>
          </c:extLst>
        </c:ser>
        <c:dLbls>
          <c:showLegendKey val="0"/>
          <c:showVal val="0"/>
          <c:showCatName val="0"/>
          <c:showSerName val="0"/>
          <c:showPercent val="0"/>
          <c:showBubbleSize val="0"/>
        </c:dLbls>
        <c:gapWidth val="63"/>
        <c:overlap val="-27"/>
        <c:axId val="1155968464"/>
        <c:axId val="1120308368"/>
      </c:barChart>
      <c:catAx>
        <c:axId val="1155968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120308368"/>
        <c:crosses val="autoZero"/>
        <c:auto val="1"/>
        <c:lblAlgn val="ctr"/>
        <c:lblOffset val="100"/>
        <c:noMultiLvlLbl val="0"/>
      </c:catAx>
      <c:valAx>
        <c:axId val="1120308368"/>
        <c:scaling>
          <c:orientation val="minMax"/>
        </c:scaling>
        <c:delete val="1"/>
        <c:axPos val="l"/>
        <c:numFmt formatCode="&quot;$&quot;#,##0_);[Red]\(&quot;$&quot;#,##0\)" sourceLinked="1"/>
        <c:majorTickMark val="none"/>
        <c:minorTickMark val="none"/>
        <c:tickLblPos val="nextTo"/>
        <c:crossAx val="1155968464"/>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legendEntry>
      <c:layout>
        <c:manualLayout>
          <c:xMode val="edge"/>
          <c:yMode val="edge"/>
          <c:x val="4.0537643670893311E-2"/>
          <c:y val="0.10604670174440275"/>
          <c:w val="0.11592799248148018"/>
          <c:h val="7.383668953770414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348849567578399E-2"/>
          <c:y val="4.7817733051350599E-2"/>
          <c:w val="0.94530230086484301"/>
          <c:h val="0.83868248967328096"/>
        </c:manualLayout>
      </c:layout>
      <c:barChart>
        <c:barDir val="col"/>
        <c:grouping val="stack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13D7-4CC2-BB53-41DA840F793B}"/>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2-BEB3-DA48-BA7E-C106313DE70C}"/>
              </c:ext>
            </c:extLst>
          </c:dPt>
          <c:cat>
            <c:strRef>
              <c:f>Sheet1!$A$2:$A$3</c:f>
              <c:strCache>
                <c:ptCount val="2"/>
                <c:pt idx="0">
                  <c:v>Save</c:v>
                </c:pt>
                <c:pt idx="1">
                  <c:v>Borrow</c:v>
                </c:pt>
              </c:strCache>
            </c:strRef>
          </c:cat>
          <c:val>
            <c:numRef>
              <c:f>Sheet1!$B$2:$B$3</c:f>
              <c:numCache>
                <c:formatCode>General</c:formatCode>
                <c:ptCount val="2"/>
                <c:pt idx="0">
                  <c:v>25000</c:v>
                </c:pt>
                <c:pt idx="1">
                  <c:v>25000</c:v>
                </c:pt>
              </c:numCache>
            </c:numRef>
          </c:val>
          <c:extLst>
            <c:ext xmlns:c16="http://schemas.microsoft.com/office/drawing/2014/chart" uri="{C3380CC4-5D6E-409C-BE32-E72D297353CC}">
              <c16:uniqueId val="{00000002-13D7-4CC2-BB53-41DA840F793B}"/>
            </c:ext>
          </c:extLst>
        </c:ser>
        <c:ser>
          <c:idx val="1"/>
          <c:order val="1"/>
          <c:tx>
            <c:strRef>
              <c:f>Sheet1!$C$1</c:f>
              <c:strCache>
                <c:ptCount val="1"/>
                <c:pt idx="0">
                  <c:v>Series 2</c:v>
                </c:pt>
              </c:strCache>
            </c:strRef>
          </c:tx>
          <c:spPr>
            <a:solidFill>
              <a:schemeClr val="accent3"/>
            </a:solidFill>
            <a:ln>
              <a:noFill/>
            </a:ln>
            <a:effectLst/>
          </c:spPr>
          <c:invertIfNegative val="0"/>
          <c:cat>
            <c:strRef>
              <c:f>Sheet1!$A$2:$A$3</c:f>
              <c:strCache>
                <c:ptCount val="2"/>
                <c:pt idx="0">
                  <c:v>Save</c:v>
                </c:pt>
                <c:pt idx="1">
                  <c:v>Borrow</c:v>
                </c:pt>
              </c:strCache>
            </c:strRef>
          </c:cat>
          <c:val>
            <c:numRef>
              <c:f>Sheet1!$C$2:$C$3</c:f>
              <c:numCache>
                <c:formatCode>General</c:formatCode>
                <c:ptCount val="2"/>
                <c:pt idx="0">
                  <c:v>0</c:v>
                </c:pt>
                <c:pt idx="1">
                  <c:v>8360</c:v>
                </c:pt>
              </c:numCache>
            </c:numRef>
          </c:val>
          <c:extLst>
            <c:ext xmlns:c16="http://schemas.microsoft.com/office/drawing/2014/chart" uri="{C3380CC4-5D6E-409C-BE32-E72D297353CC}">
              <c16:uniqueId val="{00000003-13D7-4CC2-BB53-41DA840F793B}"/>
            </c:ext>
          </c:extLst>
        </c:ser>
        <c:dLbls>
          <c:showLegendKey val="0"/>
          <c:showVal val="0"/>
          <c:showCatName val="0"/>
          <c:showSerName val="0"/>
          <c:showPercent val="0"/>
          <c:showBubbleSize val="0"/>
        </c:dLbls>
        <c:gapWidth val="149"/>
        <c:overlap val="100"/>
        <c:axId val="561649736"/>
        <c:axId val="561645816"/>
      </c:barChart>
      <c:catAx>
        <c:axId val="561649736"/>
        <c:scaling>
          <c:orientation val="minMax"/>
        </c:scaling>
        <c:delete val="1"/>
        <c:axPos val="b"/>
        <c:numFmt formatCode="General" sourceLinked="1"/>
        <c:majorTickMark val="none"/>
        <c:minorTickMark val="none"/>
        <c:tickLblPos val="nextTo"/>
        <c:crossAx val="561645816"/>
        <c:crosses val="autoZero"/>
        <c:auto val="1"/>
        <c:lblAlgn val="ctr"/>
        <c:lblOffset val="100"/>
        <c:noMultiLvlLbl val="0"/>
      </c:catAx>
      <c:valAx>
        <c:axId val="561645816"/>
        <c:scaling>
          <c:orientation val="minMax"/>
        </c:scaling>
        <c:delete val="1"/>
        <c:axPos val="l"/>
        <c:numFmt formatCode="General" sourceLinked="0"/>
        <c:majorTickMark val="none"/>
        <c:minorTickMark val="none"/>
        <c:tickLblPos val="nextTo"/>
        <c:crossAx val="561649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597754705264801E-2"/>
          <c:y val="4.369252975954549E-2"/>
          <c:w val="0.95937499999999998"/>
          <c:h val="0.85981284963245475"/>
        </c:manualLayout>
      </c:layout>
      <c:barChart>
        <c:barDir val="col"/>
        <c:grouping val="clustered"/>
        <c:varyColors val="0"/>
        <c:ser>
          <c:idx val="0"/>
          <c:order val="0"/>
          <c:tx>
            <c:strRef>
              <c:f>Sheet1!$B$1</c:f>
              <c:strCache>
                <c:ptCount val="1"/>
                <c:pt idx="0">
                  <c:v>Taxable account</c:v>
                </c:pt>
              </c:strCache>
            </c:strRef>
          </c:tx>
          <c:spPr>
            <a:solidFill>
              <a:srgbClr val="A39E99"/>
            </a:solidFill>
            <a:ln>
              <a:noFill/>
            </a:ln>
            <a:effectLst/>
          </c:spPr>
          <c:invertIfNegative val="0"/>
          <c:cat>
            <c:strRef>
              <c:f>Sheet1!$A$2:$A$4</c:f>
              <c:strCache>
                <c:ptCount val="3"/>
                <c:pt idx="0">
                  <c:v>$100 per month</c:v>
                </c:pt>
                <c:pt idx="1">
                  <c:v>$200 per month</c:v>
                </c:pt>
                <c:pt idx="2">
                  <c:v>$300 per month</c:v>
                </c:pt>
              </c:strCache>
            </c:strRef>
          </c:cat>
          <c:val>
            <c:numRef>
              <c:f>Sheet1!$B$2:$B$4</c:f>
              <c:numCache>
                <c:formatCode>General</c:formatCode>
                <c:ptCount val="3"/>
                <c:pt idx="0" formatCode="#,##0">
                  <c:v>33311</c:v>
                </c:pt>
                <c:pt idx="1">
                  <c:v>66623</c:v>
                </c:pt>
                <c:pt idx="2">
                  <c:v>99934</c:v>
                </c:pt>
              </c:numCache>
            </c:numRef>
          </c:val>
          <c:extLst>
            <c:ext xmlns:c16="http://schemas.microsoft.com/office/drawing/2014/chart" uri="{C3380CC4-5D6E-409C-BE32-E72D297353CC}">
              <c16:uniqueId val="{00000000-23B8-4390-B6FC-BED3C045C104}"/>
            </c:ext>
          </c:extLst>
        </c:ser>
        <c:ser>
          <c:idx val="1"/>
          <c:order val="1"/>
          <c:tx>
            <c:strRef>
              <c:f>Sheet1!$C$1</c:f>
              <c:strCache>
                <c:ptCount val="1"/>
                <c:pt idx="0">
                  <c:v>Tax-free account</c:v>
                </c:pt>
              </c:strCache>
            </c:strRef>
          </c:tx>
          <c:spPr>
            <a:solidFill>
              <a:schemeClr val="accent1"/>
            </a:solidFill>
            <a:ln>
              <a:noFill/>
            </a:ln>
            <a:effectLst/>
          </c:spPr>
          <c:invertIfNegative val="0"/>
          <c:cat>
            <c:strRef>
              <c:f>Sheet1!$A$2:$A$4</c:f>
              <c:strCache>
                <c:ptCount val="3"/>
                <c:pt idx="0">
                  <c:v>$100 per month</c:v>
                </c:pt>
                <c:pt idx="1">
                  <c:v>$200 per month</c:v>
                </c:pt>
                <c:pt idx="2">
                  <c:v>$300 per month</c:v>
                </c:pt>
              </c:strCache>
            </c:strRef>
          </c:cat>
          <c:val>
            <c:numRef>
              <c:f>Sheet1!$C$2:$C$4</c:f>
              <c:numCache>
                <c:formatCode>General</c:formatCode>
                <c:ptCount val="3"/>
                <c:pt idx="0">
                  <c:v>38929</c:v>
                </c:pt>
                <c:pt idx="1">
                  <c:v>77858</c:v>
                </c:pt>
                <c:pt idx="2">
                  <c:v>116787</c:v>
                </c:pt>
              </c:numCache>
            </c:numRef>
          </c:val>
          <c:extLst>
            <c:ext xmlns:c16="http://schemas.microsoft.com/office/drawing/2014/chart" uri="{C3380CC4-5D6E-409C-BE32-E72D297353CC}">
              <c16:uniqueId val="{00000001-23B8-4390-B6FC-BED3C045C104}"/>
            </c:ext>
          </c:extLst>
        </c:ser>
        <c:dLbls>
          <c:showLegendKey val="0"/>
          <c:showVal val="0"/>
          <c:showCatName val="0"/>
          <c:showSerName val="0"/>
          <c:showPercent val="0"/>
          <c:showBubbleSize val="0"/>
        </c:dLbls>
        <c:gapWidth val="111"/>
        <c:overlap val="-27"/>
        <c:axId val="561649344"/>
        <c:axId val="561648560"/>
      </c:barChart>
      <c:catAx>
        <c:axId val="561649344"/>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561648560"/>
        <c:crosses val="autoZero"/>
        <c:auto val="1"/>
        <c:lblAlgn val="ctr"/>
        <c:lblOffset val="100"/>
        <c:noMultiLvlLbl val="0"/>
      </c:catAx>
      <c:valAx>
        <c:axId val="561648560"/>
        <c:scaling>
          <c:orientation val="minMax"/>
        </c:scaling>
        <c:delete val="0"/>
        <c:axPos val="l"/>
        <c:majorGridlines>
          <c:spPr>
            <a:ln w="9525" cap="flat" cmpd="sng" algn="ctr">
              <a:no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1649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90773462257386"/>
          <c:y val="1.7261726340859644E-2"/>
          <c:w val="0.87166116080879497"/>
          <c:h val="0.7797695513781242"/>
        </c:manualLayout>
      </c:layout>
      <c:lineChart>
        <c:grouping val="standard"/>
        <c:varyColors val="0"/>
        <c:ser>
          <c:idx val="0"/>
          <c:order val="0"/>
          <c:tx>
            <c:strRef>
              <c:f>'Mountain Chart'!$B$2</c:f>
              <c:strCache>
                <c:ptCount val="1"/>
                <c:pt idx="0">
                  <c:v>Investment Company of America 529 E</c:v>
                </c:pt>
              </c:strCache>
            </c:strRef>
          </c:tx>
          <c:spPr>
            <a:ln w="28575" cap="rnd">
              <a:noFill/>
              <a:round/>
            </a:ln>
            <a:effectLst/>
          </c:spPr>
          <c:marker>
            <c:symbol val="none"/>
          </c:marker>
          <c:cat>
            <c:numRef>
              <c:f>'Mountain Chart'!$A$3:$A$22</c:f>
              <c:numCache>
                <c:formatCode>m/d/yyyy</c:formatCode>
                <c:ptCount val="20"/>
                <c:pt idx="0">
                  <c:v>38168</c:v>
                </c:pt>
                <c:pt idx="1">
                  <c:v>38533</c:v>
                </c:pt>
                <c:pt idx="2">
                  <c:v>38898</c:v>
                </c:pt>
                <c:pt idx="3">
                  <c:v>39263</c:v>
                </c:pt>
                <c:pt idx="4">
                  <c:v>39629</c:v>
                </c:pt>
                <c:pt idx="5">
                  <c:v>39994</c:v>
                </c:pt>
                <c:pt idx="6">
                  <c:v>40359</c:v>
                </c:pt>
                <c:pt idx="7">
                  <c:v>40724</c:v>
                </c:pt>
                <c:pt idx="8">
                  <c:v>41090</c:v>
                </c:pt>
                <c:pt idx="9">
                  <c:v>41455</c:v>
                </c:pt>
                <c:pt idx="10">
                  <c:v>41820</c:v>
                </c:pt>
                <c:pt idx="11">
                  <c:v>42185</c:v>
                </c:pt>
                <c:pt idx="12">
                  <c:v>42551</c:v>
                </c:pt>
                <c:pt idx="13">
                  <c:v>42916</c:v>
                </c:pt>
                <c:pt idx="14">
                  <c:v>43281</c:v>
                </c:pt>
                <c:pt idx="15">
                  <c:v>43646</c:v>
                </c:pt>
                <c:pt idx="16">
                  <c:v>44012</c:v>
                </c:pt>
                <c:pt idx="17">
                  <c:v>44377</c:v>
                </c:pt>
                <c:pt idx="18">
                  <c:v>44742</c:v>
                </c:pt>
                <c:pt idx="19">
                  <c:v>45107</c:v>
                </c:pt>
              </c:numCache>
            </c:numRef>
          </c:cat>
          <c:val>
            <c:numRef>
              <c:f>'Mountain Chart'!$B$3:$B$22</c:f>
              <c:numCache>
                <c:formatCode>"$"#,##0_);\("$"#,##0\)</c:formatCode>
                <c:ptCount val="20"/>
                <c:pt idx="0">
                  <c:v>5000</c:v>
                </c:pt>
                <c:pt idx="1">
                  <c:v>6220.5326259402191</c:v>
                </c:pt>
                <c:pt idx="2">
                  <c:v>8172.3284930521304</c:v>
                </c:pt>
                <c:pt idx="3">
                  <c:v>10868.138098163859</c:v>
                </c:pt>
                <c:pt idx="4">
                  <c:v>10432.721307480764</c:v>
                </c:pt>
                <c:pt idx="5">
                  <c:v>9239.3351102758024</c:v>
                </c:pt>
                <c:pt idx="6">
                  <c:v>11190.142934226815</c:v>
                </c:pt>
                <c:pt idx="7">
                  <c:v>15264.29916641911</c:v>
                </c:pt>
                <c:pt idx="8">
                  <c:v>16783.432101588893</c:v>
                </c:pt>
                <c:pt idx="9">
                  <c:v>21294.226897785567</c:v>
                </c:pt>
                <c:pt idx="10">
                  <c:v>28294.292959641694</c:v>
                </c:pt>
                <c:pt idx="11">
                  <c:v>30586.855011217827</c:v>
                </c:pt>
                <c:pt idx="12">
                  <c:v>33124.121104080456</c:v>
                </c:pt>
                <c:pt idx="13">
                  <c:v>39427.276218302781</c:v>
                </c:pt>
                <c:pt idx="14">
                  <c:v>45543.342081445626</c:v>
                </c:pt>
                <c:pt idx="15">
                  <c:v>48532.568474057363</c:v>
                </c:pt>
                <c:pt idx="16">
                  <c:v>52270.708623172904</c:v>
                </c:pt>
                <c:pt idx="17">
                  <c:v>71899.702705476433</c:v>
                </c:pt>
                <c:pt idx="18">
                  <c:v>64312.495905465585</c:v>
                </c:pt>
                <c:pt idx="19">
                  <c:v>79025.694072881306</c:v>
                </c:pt>
              </c:numCache>
            </c:numRef>
          </c:val>
          <c:smooth val="0"/>
          <c:extLst>
            <c:ext xmlns:c16="http://schemas.microsoft.com/office/drawing/2014/chart" uri="{C3380CC4-5D6E-409C-BE32-E72D297353CC}">
              <c16:uniqueId val="{00000000-4B3E-484E-9AFE-F58DAB3D1C8C}"/>
            </c:ext>
          </c:extLst>
        </c:ser>
        <c:ser>
          <c:idx val="1"/>
          <c:order val="1"/>
          <c:tx>
            <c:strRef>
              <c:f>'Mountain Chart'!$C$2</c:f>
              <c:strCache>
                <c:ptCount val="1"/>
                <c:pt idx="0">
                  <c:v>USTREAS T-Bill Auction Ave 3 Mon</c:v>
                </c:pt>
              </c:strCache>
            </c:strRef>
          </c:tx>
          <c:spPr>
            <a:ln w="28575" cap="rnd">
              <a:noFill/>
              <a:round/>
            </a:ln>
            <a:effectLst/>
          </c:spPr>
          <c:marker>
            <c:symbol val="none"/>
          </c:marker>
          <c:cat>
            <c:numRef>
              <c:f>'Mountain Chart'!$A$3:$A$22</c:f>
              <c:numCache>
                <c:formatCode>m/d/yyyy</c:formatCode>
                <c:ptCount val="20"/>
                <c:pt idx="0">
                  <c:v>38168</c:v>
                </c:pt>
                <c:pt idx="1">
                  <c:v>38533</c:v>
                </c:pt>
                <c:pt idx="2">
                  <c:v>38898</c:v>
                </c:pt>
                <c:pt idx="3">
                  <c:v>39263</c:v>
                </c:pt>
                <c:pt idx="4">
                  <c:v>39629</c:v>
                </c:pt>
                <c:pt idx="5">
                  <c:v>39994</c:v>
                </c:pt>
                <c:pt idx="6">
                  <c:v>40359</c:v>
                </c:pt>
                <c:pt idx="7">
                  <c:v>40724</c:v>
                </c:pt>
                <c:pt idx="8">
                  <c:v>41090</c:v>
                </c:pt>
                <c:pt idx="9">
                  <c:v>41455</c:v>
                </c:pt>
                <c:pt idx="10">
                  <c:v>41820</c:v>
                </c:pt>
                <c:pt idx="11">
                  <c:v>42185</c:v>
                </c:pt>
                <c:pt idx="12">
                  <c:v>42551</c:v>
                </c:pt>
                <c:pt idx="13">
                  <c:v>42916</c:v>
                </c:pt>
                <c:pt idx="14">
                  <c:v>43281</c:v>
                </c:pt>
                <c:pt idx="15">
                  <c:v>43646</c:v>
                </c:pt>
                <c:pt idx="16">
                  <c:v>44012</c:v>
                </c:pt>
                <c:pt idx="17">
                  <c:v>44377</c:v>
                </c:pt>
                <c:pt idx="18">
                  <c:v>44742</c:v>
                </c:pt>
                <c:pt idx="19">
                  <c:v>45107</c:v>
                </c:pt>
              </c:numCache>
            </c:numRef>
          </c:cat>
          <c:val>
            <c:numRef>
              <c:f>'Mountain Chart'!$C$3:$C$22</c:f>
              <c:numCache>
                <c:formatCode>"$"#,##0_);\("$"#,##0\)</c:formatCode>
                <c:ptCount val="20"/>
                <c:pt idx="0">
                  <c:v>5000</c:v>
                </c:pt>
                <c:pt idx="1">
                  <c:v>6331.5858698463398</c:v>
                </c:pt>
                <c:pt idx="2">
                  <c:v>7832.0553221193577</c:v>
                </c:pt>
                <c:pt idx="3">
                  <c:v>9472.1990296632994</c:v>
                </c:pt>
                <c:pt idx="4">
                  <c:v>10981.953895160634</c:v>
                </c:pt>
                <c:pt idx="5">
                  <c:v>12251.485795450883</c:v>
                </c:pt>
                <c:pt idx="6">
                  <c:v>13467.467493634535</c:v>
                </c:pt>
                <c:pt idx="7">
                  <c:v>14683.857717373288</c:v>
                </c:pt>
                <c:pt idx="8">
                  <c:v>15891.917312634963</c:v>
                </c:pt>
                <c:pt idx="9">
                  <c:v>17105.951198816376</c:v>
                </c:pt>
                <c:pt idx="10">
                  <c:v>18314.16735474396</c:v>
                </c:pt>
                <c:pt idx="11">
                  <c:v>19517.497270738084</c:v>
                </c:pt>
                <c:pt idx="12">
                  <c:v>20756.056641516428</c:v>
                </c:pt>
                <c:pt idx="13">
                  <c:v>22080.51773592284</c:v>
                </c:pt>
                <c:pt idx="14">
                  <c:v>23615.060582238952</c:v>
                </c:pt>
                <c:pt idx="15">
                  <c:v>25386.010660130505</c:v>
                </c:pt>
                <c:pt idx="16">
                  <c:v>26909.404821589094</c:v>
                </c:pt>
                <c:pt idx="17">
                  <c:v>28129.176732379587</c:v>
                </c:pt>
                <c:pt idx="18">
                  <c:v>29444.98538592114</c:v>
                </c:pt>
                <c:pt idx="19">
                  <c:v>31856.405528627249</c:v>
                </c:pt>
              </c:numCache>
            </c:numRef>
          </c:val>
          <c:smooth val="0"/>
          <c:extLst>
            <c:ext xmlns:c16="http://schemas.microsoft.com/office/drawing/2014/chart" uri="{C3380CC4-5D6E-409C-BE32-E72D297353CC}">
              <c16:uniqueId val="{00000001-4B3E-484E-9AFE-F58DAB3D1C8C}"/>
            </c:ext>
          </c:extLst>
        </c:ser>
        <c:dLbls>
          <c:showLegendKey val="0"/>
          <c:showVal val="0"/>
          <c:showCatName val="0"/>
          <c:showSerName val="0"/>
          <c:showPercent val="0"/>
          <c:showBubbleSize val="0"/>
        </c:dLbls>
        <c:smooth val="0"/>
        <c:axId val="240935824"/>
        <c:axId val="531894928"/>
      </c:lineChart>
      <c:dateAx>
        <c:axId val="240935824"/>
        <c:scaling>
          <c:orientation val="minMax"/>
        </c:scaling>
        <c:delete val="0"/>
        <c:axPos val="b"/>
        <c:numFmt formatCode="yyyy"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531894928"/>
        <c:crosses val="autoZero"/>
        <c:auto val="1"/>
        <c:lblOffset val="100"/>
        <c:baseTimeUnit val="years"/>
      </c:dateAx>
      <c:valAx>
        <c:axId val="531894928"/>
        <c:scaling>
          <c:orientation val="minMax"/>
        </c:scaling>
        <c:delete val="0"/>
        <c:axPos val="l"/>
        <c:majorGridlines>
          <c:spPr>
            <a:ln w="9525" cap="flat" cmpd="sng" algn="ctr">
              <a:solidFill>
                <a:schemeClr val="bg1"/>
              </a:solidFill>
              <a:round/>
            </a:ln>
            <a:effectLst/>
          </c:spPr>
        </c:majorGridlines>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40935824"/>
        <c:crosses val="autoZero"/>
        <c:crossBetween val="between"/>
      </c:valAx>
      <c:spPr>
        <a:noFill/>
        <a:ln>
          <a:noFill/>
        </a:ln>
        <a:effectLst/>
      </c:spPr>
    </c:plotArea>
    <c:legend>
      <c:legendPos val="b"/>
      <c:layout>
        <c:manualLayout>
          <c:xMode val="edge"/>
          <c:yMode val="edge"/>
          <c:x val="6.2464326800152951E-2"/>
          <c:y val="0.92697710908968567"/>
          <c:w val="2.0555640345219773E-2"/>
          <c:h val="1.47556753185580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69576719576722E-2"/>
          <c:y val="4.6854082998661312E-2"/>
          <c:w val="0.87599206349206349"/>
          <c:h val="0.92637215528781791"/>
        </c:manualLayout>
      </c:layout>
      <c:lineChart>
        <c:grouping val="standard"/>
        <c:varyColors val="0"/>
        <c:ser>
          <c:idx val="0"/>
          <c:order val="0"/>
          <c:tx>
            <c:strRef>
              <c:f>'Mountain Chart (12.31.23)'!$B$2</c:f>
              <c:strCache>
                <c:ptCount val="1"/>
                <c:pt idx="0">
                  <c:v>Investment Company of America 529 E, New Perspective Fund 529 E, &amp; Bond Fund of America 529 E</c:v>
                </c:pt>
              </c:strCache>
            </c:strRef>
          </c:tx>
          <c:spPr>
            <a:ln w="28575" cap="rnd">
              <a:solidFill>
                <a:schemeClr val="accent1"/>
              </a:solidFill>
              <a:round/>
            </a:ln>
            <a:effectLst/>
          </c:spPr>
          <c:marker>
            <c:symbol val="none"/>
          </c:marker>
          <c:cat>
            <c:numRef>
              <c:f>'Mountain Chart (12.31.23)'!$A$3:$A$21</c:f>
              <c:numCache>
                <c:formatCode>m/d/yyyy</c:formatCode>
                <c:ptCount val="19"/>
                <c:pt idx="0">
                  <c:v>38717</c:v>
                </c:pt>
                <c:pt idx="1">
                  <c:v>39082</c:v>
                </c:pt>
                <c:pt idx="2">
                  <c:v>39447</c:v>
                </c:pt>
                <c:pt idx="3">
                  <c:v>39813</c:v>
                </c:pt>
                <c:pt idx="4">
                  <c:v>40178</c:v>
                </c:pt>
                <c:pt idx="5">
                  <c:v>40543</c:v>
                </c:pt>
                <c:pt idx="6">
                  <c:v>40908</c:v>
                </c:pt>
                <c:pt idx="7">
                  <c:v>41274</c:v>
                </c:pt>
                <c:pt idx="8">
                  <c:v>41639</c:v>
                </c:pt>
                <c:pt idx="9">
                  <c:v>42004</c:v>
                </c:pt>
                <c:pt idx="10">
                  <c:v>42369</c:v>
                </c:pt>
                <c:pt idx="11">
                  <c:v>42735</c:v>
                </c:pt>
                <c:pt idx="12">
                  <c:v>43100</c:v>
                </c:pt>
                <c:pt idx="13">
                  <c:v>43465</c:v>
                </c:pt>
                <c:pt idx="14">
                  <c:v>43830</c:v>
                </c:pt>
                <c:pt idx="15">
                  <c:v>44196</c:v>
                </c:pt>
                <c:pt idx="16">
                  <c:v>44561</c:v>
                </c:pt>
                <c:pt idx="17">
                  <c:v>44926</c:v>
                </c:pt>
                <c:pt idx="18">
                  <c:v>45291</c:v>
                </c:pt>
              </c:numCache>
            </c:numRef>
          </c:cat>
          <c:val>
            <c:numRef>
              <c:f>'Mountain Chart (12.31.23)'!$B$3:$B$21</c:f>
              <c:numCache>
                <c:formatCode>"$"#,##0_);\("$"#,##0\)</c:formatCode>
                <c:ptCount val="19"/>
                <c:pt idx="0">
                  <c:v>7664.1900172119958</c:v>
                </c:pt>
                <c:pt idx="1">
                  <c:v>9973.6928023002001</c:v>
                </c:pt>
                <c:pt idx="2">
                  <c:v>12001.790965383991</c:v>
                </c:pt>
                <c:pt idx="3">
                  <c:v>9496.0894283919006</c:v>
                </c:pt>
                <c:pt idx="4">
                  <c:v>13376.412885924106</c:v>
                </c:pt>
                <c:pt idx="5">
                  <c:v>16065.702762015058</c:v>
                </c:pt>
                <c:pt idx="6">
                  <c:v>17047.30481793141</c:v>
                </c:pt>
                <c:pt idx="7">
                  <c:v>20640.540072420372</c:v>
                </c:pt>
                <c:pt idx="8">
                  <c:v>25618.777170911228</c:v>
                </c:pt>
                <c:pt idx="9">
                  <c:v>28546.833799875294</c:v>
                </c:pt>
                <c:pt idx="10">
                  <c:v>30082.448098811514</c:v>
                </c:pt>
                <c:pt idx="11">
                  <c:v>33144.578100381477</c:v>
                </c:pt>
                <c:pt idx="12">
                  <c:v>39890.845084295033</c:v>
                </c:pt>
                <c:pt idx="13">
                  <c:v>39337.219356887552</c:v>
                </c:pt>
                <c:pt idx="14">
                  <c:v>48655.440022667703</c:v>
                </c:pt>
                <c:pt idx="15">
                  <c:v>59593.88258096145</c:v>
                </c:pt>
                <c:pt idx="16">
                  <c:v>68768.078785412712</c:v>
                </c:pt>
                <c:pt idx="17">
                  <c:v>57447.240981160743</c:v>
                </c:pt>
                <c:pt idx="18">
                  <c:v>69354.032764205578</c:v>
                </c:pt>
              </c:numCache>
            </c:numRef>
          </c:val>
          <c:smooth val="0"/>
          <c:extLst>
            <c:ext xmlns:c16="http://schemas.microsoft.com/office/drawing/2014/chart" uri="{C3380CC4-5D6E-409C-BE32-E72D297353CC}">
              <c16:uniqueId val="{00000000-E067-4EB2-B146-FF1027BF8E80}"/>
            </c:ext>
          </c:extLst>
        </c:ser>
        <c:ser>
          <c:idx val="1"/>
          <c:order val="1"/>
          <c:tx>
            <c:strRef>
              <c:f>'Mountain Chart (12.31.23)'!$C$2</c:f>
              <c:strCache>
                <c:ptCount val="1"/>
                <c:pt idx="0">
                  <c:v>USTREAS T-Bill Auction Ave 3 Mon</c:v>
                </c:pt>
              </c:strCache>
            </c:strRef>
          </c:tx>
          <c:spPr>
            <a:ln w="28575" cap="rnd">
              <a:solidFill>
                <a:srgbClr val="000000"/>
              </a:solidFill>
              <a:round/>
            </a:ln>
            <a:effectLst/>
          </c:spPr>
          <c:marker>
            <c:symbol val="none"/>
          </c:marker>
          <c:cat>
            <c:numRef>
              <c:f>'Mountain Chart (12.31.23)'!$A$3:$A$21</c:f>
              <c:numCache>
                <c:formatCode>m/d/yyyy</c:formatCode>
                <c:ptCount val="19"/>
                <c:pt idx="0">
                  <c:v>38717</c:v>
                </c:pt>
                <c:pt idx="1">
                  <c:v>39082</c:v>
                </c:pt>
                <c:pt idx="2">
                  <c:v>39447</c:v>
                </c:pt>
                <c:pt idx="3">
                  <c:v>39813</c:v>
                </c:pt>
                <c:pt idx="4">
                  <c:v>40178</c:v>
                </c:pt>
                <c:pt idx="5">
                  <c:v>40543</c:v>
                </c:pt>
                <c:pt idx="6">
                  <c:v>40908</c:v>
                </c:pt>
                <c:pt idx="7">
                  <c:v>41274</c:v>
                </c:pt>
                <c:pt idx="8">
                  <c:v>41639</c:v>
                </c:pt>
                <c:pt idx="9">
                  <c:v>42004</c:v>
                </c:pt>
                <c:pt idx="10">
                  <c:v>42369</c:v>
                </c:pt>
                <c:pt idx="11">
                  <c:v>42735</c:v>
                </c:pt>
                <c:pt idx="12">
                  <c:v>43100</c:v>
                </c:pt>
                <c:pt idx="13">
                  <c:v>43465</c:v>
                </c:pt>
                <c:pt idx="14">
                  <c:v>43830</c:v>
                </c:pt>
                <c:pt idx="15">
                  <c:v>44196</c:v>
                </c:pt>
                <c:pt idx="16">
                  <c:v>44561</c:v>
                </c:pt>
                <c:pt idx="17">
                  <c:v>44926</c:v>
                </c:pt>
                <c:pt idx="18">
                  <c:v>45291</c:v>
                </c:pt>
              </c:numCache>
            </c:numRef>
          </c:cat>
          <c:val>
            <c:numRef>
              <c:f>'Mountain Chart (12.31.23)'!$C$3:$C$21</c:f>
              <c:numCache>
                <c:formatCode>"$"#,##0_);\("$"#,##0\)</c:formatCode>
                <c:ptCount val="19"/>
                <c:pt idx="0">
                  <c:v>7056.5061165783582</c:v>
                </c:pt>
                <c:pt idx="1">
                  <c:v>8642.2563079774663</c:v>
                </c:pt>
                <c:pt idx="2">
                  <c:v>10278.291896070139</c:v>
                </c:pt>
                <c:pt idx="3">
                  <c:v>11639.164864244402</c:v>
                </c:pt>
                <c:pt idx="4">
                  <c:v>12859.003447999803</c:v>
                </c:pt>
                <c:pt idx="5">
                  <c:v>14077.734618655435</c:v>
                </c:pt>
                <c:pt idx="6">
                  <c:v>15285.659715211919</c:v>
                </c:pt>
                <c:pt idx="7">
                  <c:v>16500.000793657458</c:v>
                </c:pt>
                <c:pt idx="8">
                  <c:v>17710.510562216554</c:v>
                </c:pt>
                <c:pt idx="9">
                  <c:v>18916.54042484333</c:v>
                </c:pt>
                <c:pt idx="10">
                  <c:v>20127.103957867665</c:v>
                </c:pt>
                <c:pt idx="11">
                  <c:v>21396.652109919138</c:v>
                </c:pt>
                <c:pt idx="12">
                  <c:v>22811.102602138315</c:v>
                </c:pt>
                <c:pt idx="13">
                  <c:v>24484.803048627578</c:v>
                </c:pt>
                <c:pt idx="14">
                  <c:v>26221.626158953084</c:v>
                </c:pt>
                <c:pt idx="15">
                  <c:v>27523.600678875817</c:v>
                </c:pt>
                <c:pt idx="16">
                  <c:v>28736.891908160942</c:v>
                </c:pt>
                <c:pt idx="17">
                  <c:v>30565.196661019672</c:v>
                </c:pt>
                <c:pt idx="18">
                  <c:v>33351.73108354232</c:v>
                </c:pt>
              </c:numCache>
            </c:numRef>
          </c:val>
          <c:smooth val="0"/>
          <c:extLst>
            <c:ext xmlns:c16="http://schemas.microsoft.com/office/drawing/2014/chart" uri="{C3380CC4-5D6E-409C-BE32-E72D297353CC}">
              <c16:uniqueId val="{00000001-E067-4EB2-B146-FF1027BF8E80}"/>
            </c:ext>
          </c:extLst>
        </c:ser>
        <c:dLbls>
          <c:showLegendKey val="0"/>
          <c:showVal val="0"/>
          <c:showCatName val="0"/>
          <c:showSerName val="0"/>
          <c:showPercent val="0"/>
          <c:showBubbleSize val="0"/>
        </c:dLbls>
        <c:smooth val="0"/>
        <c:axId val="240935824"/>
        <c:axId val="531894928"/>
      </c:lineChart>
      <c:dateAx>
        <c:axId val="240935824"/>
        <c:scaling>
          <c:orientation val="minMax"/>
        </c:scaling>
        <c:delete val="1"/>
        <c:axPos val="b"/>
        <c:numFmt formatCode="yyyy" sourceLinked="0"/>
        <c:majorTickMark val="out"/>
        <c:minorTickMark val="none"/>
        <c:tickLblPos val="nextTo"/>
        <c:crossAx val="531894928"/>
        <c:crosses val="autoZero"/>
        <c:auto val="0"/>
        <c:lblOffset val="100"/>
        <c:baseTimeUnit val="years"/>
        <c:majorUnit val="2"/>
        <c:majorTimeUnit val="years"/>
        <c:minorUnit val="2"/>
        <c:minorTimeUnit val="years"/>
      </c:dateAx>
      <c:valAx>
        <c:axId val="531894928"/>
        <c:scaling>
          <c:orientation val="minMax"/>
        </c:scaling>
        <c:delete val="1"/>
        <c:axPos val="l"/>
        <c:majorGridlines>
          <c:spPr>
            <a:ln w="9525" cap="flat" cmpd="sng" algn="ctr">
              <a:noFill/>
              <a:round/>
            </a:ln>
            <a:effectLst/>
          </c:spPr>
        </c:majorGridlines>
        <c:numFmt formatCode="&quot;$&quot;#,##0_);\(&quot;$&quot;#,##0\)" sourceLinked="1"/>
        <c:majorTickMark val="out"/>
        <c:minorTickMark val="none"/>
        <c:tickLblPos val="nextTo"/>
        <c:crossAx val="240935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499023" y="8985504"/>
            <a:ext cx="2960103" cy="481726"/>
          </a:xfrm>
          <a:prstGeom prst="rect">
            <a:avLst/>
          </a:prstGeom>
        </p:spPr>
        <p:txBody>
          <a:bodyPr vert="horz" lIns="0" tIns="0" rIns="0" bIns="0" rtlCol="0" anchor="t" anchorCtr="0"/>
          <a:lstStyle>
            <a:lvl1pPr algn="l">
              <a:defRPr sz="1300"/>
            </a:lvl1pPr>
          </a:lstStyle>
          <a:p>
            <a:r>
              <a:rPr lang="en-US" sz="800" dirty="0">
                <a:latin typeface="AvenirNext LT Com Regular" panose="020B0503020202020204" pitchFamily="34" charset="0"/>
              </a:rPr>
              <a:t>© Capital Group. All rights reserved.</a:t>
            </a:r>
          </a:p>
        </p:txBody>
      </p:sp>
      <p:sp>
        <p:nvSpPr>
          <p:cNvPr id="5" name="Slide Number Placeholder 4"/>
          <p:cNvSpPr>
            <a:spLocks noGrp="1"/>
          </p:cNvSpPr>
          <p:nvPr>
            <p:ph type="sldNum" sz="quarter" idx="3"/>
          </p:nvPr>
        </p:nvSpPr>
        <p:spPr>
          <a:xfrm>
            <a:off x="3788025" y="8936783"/>
            <a:ext cx="3028153" cy="528781"/>
          </a:xfrm>
          <a:prstGeom prst="rect">
            <a:avLst/>
          </a:prstGeom>
        </p:spPr>
        <p:txBody>
          <a:bodyPr vert="horz" lIns="0" tIns="0" rIns="0" bIns="0" rtlCol="0" anchor="t" anchorCtr="0"/>
          <a:lstStyle>
            <a:lvl1pPr algn="r">
              <a:defRPr sz="1300"/>
            </a:lvl1pPr>
          </a:lstStyle>
          <a:p>
            <a:fld id="{36A13049-6E6B-4E42-BAE6-B016CA40E06B}" type="slidenum">
              <a:rPr lang="en-US" smtClean="0">
                <a:latin typeface="AvenirNext LT Com Regular" panose="020B0503020202020204" pitchFamily="34" charset="0"/>
              </a:rPr>
              <a:t>‹#›</a:t>
            </a:fld>
            <a:endParaRPr lang="en-US" dirty="0">
              <a:latin typeface="AvenirNext LT Com Regular" panose="020B0503020202020204" pitchFamily="34" charset="0"/>
            </a:endParaRPr>
          </a:p>
        </p:txBody>
      </p:sp>
      <p:sp>
        <p:nvSpPr>
          <p:cNvPr id="7" name="TextBox 6"/>
          <p:cNvSpPr txBox="1"/>
          <p:nvPr/>
        </p:nvSpPr>
        <p:spPr>
          <a:xfrm>
            <a:off x="499022" y="279105"/>
            <a:ext cx="6317156" cy="290849"/>
          </a:xfrm>
          <a:prstGeom prst="rect">
            <a:avLst/>
          </a:prstGeom>
          <a:noFill/>
        </p:spPr>
        <p:txBody>
          <a:bodyPr wrap="square" lIns="0" tIns="0" rIns="0" bIns="0" rtlCol="0">
            <a:noAutofit/>
          </a:bodyPr>
          <a:lstStyle/>
          <a:p>
            <a:pPr algn="l"/>
            <a:r>
              <a:rPr lang="en-US" sz="1900" dirty="0" err="1">
                <a:solidFill>
                  <a:schemeClr val="tx1"/>
                </a:solidFill>
                <a:effectLst/>
                <a:latin typeface="+mj-lt"/>
                <a:ea typeface="Calibri" panose="020F0502020204030204" pitchFamily="34" charset="0"/>
              </a:rPr>
              <a:t>CollegeAmerica</a:t>
            </a:r>
            <a:r>
              <a:rPr lang="en-US" sz="1900" dirty="0">
                <a:solidFill>
                  <a:schemeClr val="tx1"/>
                </a:solidFill>
                <a:effectLst/>
                <a:latin typeface="+mj-lt"/>
                <a:ea typeface="Calibri" panose="020F0502020204030204" pitchFamily="34" charset="0"/>
              </a:rPr>
              <a:t> at work</a:t>
            </a:r>
            <a:endParaRPr lang="en-US" sz="1900" dirty="0">
              <a:solidFill>
                <a:schemeClr val="tx1"/>
              </a:solidFill>
              <a:latin typeface="+mj-lt"/>
            </a:endParaRPr>
          </a:p>
        </p:txBody>
      </p:sp>
      <p:cxnSp>
        <p:nvCxnSpPr>
          <p:cNvPr id="9" name="Straight Connector 8"/>
          <p:cNvCxnSpPr/>
          <p:nvPr/>
        </p:nvCxnSpPr>
        <p:spPr>
          <a:xfrm>
            <a:off x="499022" y="684894"/>
            <a:ext cx="631715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428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5" name="Shape 665"/>
          <p:cNvSpPr>
            <a:spLocks noGrp="1" noRot="1" noChangeAspect="1"/>
          </p:cNvSpPr>
          <p:nvPr>
            <p:ph type="sldImg"/>
          </p:nvPr>
        </p:nvSpPr>
        <p:spPr>
          <a:xfrm>
            <a:off x="339725" y="979488"/>
            <a:ext cx="3413125" cy="1919287"/>
          </a:xfrm>
          <a:prstGeom prst="rect">
            <a:avLst/>
          </a:prstGeom>
          <a:ln>
            <a:solidFill>
              <a:schemeClr val="bg1">
                <a:lumMod val="65000"/>
              </a:schemeClr>
            </a:solidFill>
          </a:ln>
          <a:effectLst>
            <a:outerShdw blurRad="50800" dist="38100" dir="2700000" algn="tl" rotWithShape="0">
              <a:prstClr val="black">
                <a:alpha val="40000"/>
              </a:prstClr>
            </a:outerShdw>
          </a:effectLst>
        </p:spPr>
        <p:txBody>
          <a:bodyPr lIns="96661" tIns="48331" rIns="96661" bIns="48331"/>
          <a:lstStyle/>
          <a:p>
            <a:endParaRPr dirty="0"/>
          </a:p>
        </p:txBody>
      </p:sp>
      <p:sp>
        <p:nvSpPr>
          <p:cNvPr id="666" name="Shape 666"/>
          <p:cNvSpPr>
            <a:spLocks noGrp="1"/>
          </p:cNvSpPr>
          <p:nvPr>
            <p:ph type="body" sz="quarter" idx="1"/>
          </p:nvPr>
        </p:nvSpPr>
        <p:spPr>
          <a:xfrm>
            <a:off x="312115" y="3456432"/>
            <a:ext cx="6681216" cy="5760720"/>
          </a:xfrm>
          <a:prstGeom prst="rect">
            <a:avLst/>
          </a:prstGeom>
        </p:spPr>
        <p:txBody>
          <a:bodyPr lIns="96661" tIns="48331" rIns="96661" bIns="48331"/>
          <a:lstStyle/>
          <a:p>
            <a:pPr marL="181240" marR="0" lvl="0" indent="-181240" defTabSz="241653" eaLnBrk="1" fontAlgn="auto" latinLnBrk="0" hangingPunct="1">
              <a:lnSpc>
                <a:spcPts val="148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ysClr val="windowText" lastClr="000000"/>
                </a:solidFill>
                <a:effectLst/>
                <a:uLnTx/>
                <a:uFillTx/>
                <a:latin typeface="AvenirNext LT Com Regular"/>
                <a:sym typeface="Avenir Next LT Com Regular"/>
              </a:rPr>
              <a:t>Click to edit Master text styles</a:t>
            </a:r>
          </a:p>
          <a:p>
            <a:pPr marL="362480" marR="0" lvl="1" indent="-181240" defTabSz="241653" eaLnBrk="1" fontAlgn="auto" latinLnBrk="0" hangingPunct="1">
              <a:lnSpc>
                <a:spcPts val="1480"/>
              </a:lnSpc>
              <a:spcBef>
                <a:spcPts val="0"/>
              </a:spcBef>
              <a:spcAft>
                <a:spcPts val="0"/>
              </a:spcAft>
              <a:buClrTx/>
              <a:buSzTx/>
              <a:buFont typeface="Avenir Next LT Com Regular" panose="020B0503020202020204" pitchFamily="34" charset="0"/>
              <a:buChar char="–"/>
              <a:tabLst/>
              <a:defRPr/>
            </a:pPr>
            <a:r>
              <a:rPr kumimoji="0" lang="en-US" sz="1000" b="0" i="0" u="none" strike="noStrike" kern="0" cap="none" spc="0" normalizeH="0" baseline="0" noProof="0" dirty="0">
                <a:ln>
                  <a:noFill/>
                </a:ln>
                <a:solidFill>
                  <a:sysClr val="windowText" lastClr="000000"/>
                </a:solidFill>
                <a:effectLst/>
                <a:uLnTx/>
                <a:uFillTx/>
                <a:latin typeface="AvenirNext LT Com Regular"/>
                <a:sym typeface="Avenir Next LT Com Regular"/>
              </a:rPr>
              <a:t>Second level</a:t>
            </a:r>
          </a:p>
          <a:p>
            <a:pPr marL="543719" marR="0" lvl="2" indent="-181240" defTabSz="241653" eaLnBrk="1" fontAlgn="auto" latinLnBrk="0" hangingPunct="1">
              <a:lnSpc>
                <a:spcPts val="148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ysClr val="windowText" lastClr="000000"/>
                </a:solidFill>
                <a:effectLst/>
                <a:uLnTx/>
                <a:uFillTx/>
                <a:latin typeface="AvenirNext LT Com Regular"/>
                <a:sym typeface="Avenir Next LT Com Regular"/>
              </a:rPr>
              <a:t>Third level</a:t>
            </a:r>
          </a:p>
          <a:p>
            <a:pPr marL="724959" marR="0" lvl="3" indent="-181240" defTabSz="241653" eaLnBrk="1" fontAlgn="auto" latinLnBrk="0" hangingPunct="1">
              <a:lnSpc>
                <a:spcPts val="1480"/>
              </a:lnSpc>
              <a:spcBef>
                <a:spcPts val="0"/>
              </a:spcBef>
              <a:spcAft>
                <a:spcPts val="0"/>
              </a:spcAft>
              <a:buClrTx/>
              <a:buSzTx/>
              <a:buFont typeface="Avenir Next LT Com Regular" panose="020B0503020202020204" pitchFamily="34" charset="0"/>
              <a:buChar char="–"/>
              <a:tabLst/>
              <a:defRPr/>
            </a:pPr>
            <a:r>
              <a:rPr kumimoji="0" lang="en-US" sz="800" b="0" i="0" u="none" strike="noStrike" kern="0" cap="none" spc="0" normalizeH="0" baseline="0" noProof="0" dirty="0">
                <a:ln>
                  <a:noFill/>
                </a:ln>
                <a:solidFill>
                  <a:sysClr val="windowText" lastClr="000000"/>
                </a:solidFill>
                <a:effectLst/>
                <a:uLnTx/>
                <a:uFillTx/>
                <a:latin typeface="AvenirNext LT Com Regular"/>
                <a:sym typeface="Avenir Next LT Com Regular"/>
              </a:rPr>
              <a:t>Fourth level</a:t>
            </a:r>
          </a:p>
          <a:p>
            <a:pPr marL="906199" marR="0" lvl="4" indent="-181240" defTabSz="241653" eaLnBrk="1" fontAlgn="auto" latinLnBrk="0" hangingPunct="1">
              <a:lnSpc>
                <a:spcPts val="1480"/>
              </a:lnSpc>
              <a:spcBef>
                <a:spcPts val="0"/>
              </a:spcBef>
              <a:spcAft>
                <a:spcPts val="0"/>
              </a:spcAft>
              <a:buClrTx/>
              <a:buSzTx/>
              <a:buFont typeface="Arial" panose="020B0604020202020204" pitchFamily="34" charset="0"/>
              <a:buChar char="•"/>
              <a:tabLst/>
              <a:defRPr/>
            </a:pPr>
            <a:r>
              <a:rPr kumimoji="0" lang="en-US" sz="800" b="0" i="0" u="none" strike="noStrike" kern="0" cap="none" spc="0" normalizeH="0" baseline="0" noProof="0" dirty="0">
                <a:ln>
                  <a:noFill/>
                </a:ln>
                <a:solidFill>
                  <a:sysClr val="windowText" lastClr="000000"/>
                </a:solidFill>
                <a:effectLst/>
                <a:uLnTx/>
                <a:uFillTx/>
                <a:latin typeface="AvenirNext LT Com Regular"/>
                <a:sym typeface="Avenir Next LT Com Regular"/>
              </a:rPr>
              <a:t>Fifth level</a:t>
            </a:r>
          </a:p>
          <a:p>
            <a:endParaRPr dirty="0"/>
          </a:p>
        </p:txBody>
      </p:sp>
      <p:sp>
        <p:nvSpPr>
          <p:cNvPr id="2" name="Footer Placeholder 1"/>
          <p:cNvSpPr>
            <a:spLocks noGrp="1"/>
          </p:cNvSpPr>
          <p:nvPr>
            <p:ph type="ftr" sz="quarter" idx="4"/>
          </p:nvPr>
        </p:nvSpPr>
        <p:spPr>
          <a:xfrm>
            <a:off x="192806" y="9119474"/>
            <a:ext cx="3169920" cy="481726"/>
          </a:xfrm>
          <a:prstGeom prst="rect">
            <a:avLst/>
          </a:prstGeom>
        </p:spPr>
        <p:txBody>
          <a:bodyPr vert="horz" lIns="96661" tIns="48331" rIns="96661" bIns="48331" rtlCol="0" anchor="ctr" anchorCtr="0"/>
          <a:lstStyle>
            <a:lvl1pPr algn="l">
              <a:defRPr sz="800" b="0" i="0">
                <a:latin typeface="AvenirNext LT Com Regular" panose="020B0503020202020204" pitchFamily="34" charset="0"/>
              </a:defRPr>
            </a:lvl1pPr>
          </a:lstStyle>
          <a:p>
            <a:r>
              <a:rPr lang="en-US" dirty="0"/>
              <a:t>© Capital Group. All rights reserved.</a:t>
            </a:r>
          </a:p>
        </p:txBody>
      </p:sp>
      <p:sp>
        <p:nvSpPr>
          <p:cNvPr id="3" name="Slide Number Placeholder 2"/>
          <p:cNvSpPr>
            <a:spLocks noGrp="1"/>
          </p:cNvSpPr>
          <p:nvPr>
            <p:ph type="sldNum" sz="quarter" idx="5"/>
          </p:nvPr>
        </p:nvSpPr>
        <p:spPr>
          <a:xfrm>
            <a:off x="3950781" y="9119474"/>
            <a:ext cx="3169920" cy="481726"/>
          </a:xfrm>
          <a:prstGeom prst="rect">
            <a:avLst/>
          </a:prstGeom>
        </p:spPr>
        <p:txBody>
          <a:bodyPr vert="horz" lIns="96661" tIns="48331" rIns="96661" bIns="48331" rtlCol="0" anchor="ctr" anchorCtr="0"/>
          <a:lstStyle>
            <a:lvl1pPr algn="r">
              <a:defRPr sz="800" b="0" i="0">
                <a:latin typeface="AvenirNext LT Com Regular" panose="020B0503020202020204" pitchFamily="34" charset="0"/>
              </a:defRPr>
            </a:lvl1pPr>
          </a:lstStyle>
          <a:p>
            <a:fld id="{313BF4A9-858F-4D59-9EF7-6963AF44619B}" type="slidenum">
              <a:rPr lang="en-US" smtClean="0"/>
              <a:pPr/>
              <a:t>‹#›</a:t>
            </a:fld>
            <a:endParaRPr lang="en-US" dirty="0"/>
          </a:p>
        </p:txBody>
      </p:sp>
      <p:sp>
        <p:nvSpPr>
          <p:cNvPr id="4" name="TextBox 3"/>
          <p:cNvSpPr txBox="1"/>
          <p:nvPr/>
        </p:nvSpPr>
        <p:spPr>
          <a:xfrm>
            <a:off x="312116" y="265523"/>
            <a:ext cx="3831472"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40276" rtlCol="0" anchor="ctr">
            <a:spAutoFit/>
          </a:bodyPr>
          <a:lstStyle/>
          <a:p>
            <a:pPr marL="0" marR="0" indent="0" algn="l" defTabSz="483306" rtl="0" fontAlgn="auto" latinLnBrk="0" hangingPunct="0">
              <a:lnSpc>
                <a:spcPct val="100000"/>
              </a:lnSpc>
              <a:spcBef>
                <a:spcPts val="0"/>
              </a:spcBef>
              <a:spcAft>
                <a:spcPts val="0"/>
              </a:spcAft>
              <a:buClrTx/>
              <a:buSzTx/>
              <a:buFontTx/>
              <a:buNone/>
              <a:tabLst/>
            </a:pPr>
            <a:r>
              <a:rPr lang="en-US" sz="1700" b="0" i="0" dirty="0">
                <a:solidFill>
                  <a:schemeClr val="tx1"/>
                </a:solidFill>
                <a:effectLst/>
                <a:latin typeface="Avenir Next LT Com Regular" panose="020B0503020202020204" pitchFamily="34" charset="0"/>
              </a:rPr>
              <a:t>Unlock a world of possibilities</a:t>
            </a:r>
            <a:endParaRPr kumimoji="0" lang="en-US" sz="1700" b="0" i="0" u="none" strike="noStrike" cap="none" spc="0" normalizeH="0" baseline="0" dirty="0">
              <a:ln>
                <a:noFill/>
              </a:ln>
              <a:solidFill>
                <a:schemeClr val="tx1"/>
              </a:solidFill>
              <a:effectLst/>
              <a:uFillTx/>
              <a:latin typeface="Avenir Next LT Com Regular" panose="020B0503020202020204" pitchFamily="34" charset="0"/>
              <a:ea typeface="Avenir Next LT Com Regular"/>
              <a:cs typeface="Avenir Next LT Com Regular"/>
              <a:sym typeface="Avenir Next LT Com Regular"/>
            </a:endParaRPr>
          </a:p>
        </p:txBody>
      </p:sp>
      <p:sp>
        <p:nvSpPr>
          <p:cNvPr id="7" name="TextBox 6"/>
          <p:cNvSpPr txBox="1"/>
          <p:nvPr/>
        </p:nvSpPr>
        <p:spPr>
          <a:xfrm>
            <a:off x="312116" y="517576"/>
            <a:ext cx="3831472"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40276" rtlCol="0" anchor="ctr">
            <a:spAutoFit/>
          </a:bodyPr>
          <a:lstStyle/>
          <a:p>
            <a:pPr marL="0" marR="0" indent="0" algn="l" defTabSz="483306" rtl="0" fontAlgn="auto" latinLnBrk="0" hangingPunct="0">
              <a:lnSpc>
                <a:spcPct val="100000"/>
              </a:lnSpc>
              <a:spcBef>
                <a:spcPts val="0"/>
              </a:spcBef>
              <a:spcAft>
                <a:spcPts val="0"/>
              </a:spcAft>
              <a:buClrTx/>
              <a:buSzTx/>
              <a:buFontTx/>
              <a:buNone/>
              <a:tabLst/>
            </a:pPr>
            <a:r>
              <a:rPr kumimoji="0" lang="en-US" sz="1300" b="0" i="0" u="none" strike="noStrike" cap="none" spc="0" normalizeH="0" baseline="0" dirty="0">
                <a:ln>
                  <a:noFill/>
                </a:ln>
                <a:solidFill>
                  <a:schemeClr val="tx1"/>
                </a:solidFill>
                <a:effectLst/>
                <a:uFillTx/>
                <a:latin typeface="AvenirNext LT Com Regular" panose="020B0503020202020204" pitchFamily="34" charset="0"/>
                <a:ea typeface="Avenir Next LT Com Regular"/>
                <a:cs typeface="Avenir Next LT Com Regular"/>
                <a:sym typeface="Avenir Next LT Com Regular"/>
              </a:rPr>
              <a:t>Slide </a:t>
            </a:r>
            <a:fld id="{A99E4A69-A5ED-9345-AF93-F399852D58B6}" type="slidenum">
              <a:rPr kumimoji="0" lang="en-US" sz="1300" b="0" i="0" u="none" strike="noStrike" cap="none" spc="0" normalizeH="0" baseline="0" smtClean="0">
                <a:ln>
                  <a:noFill/>
                </a:ln>
                <a:solidFill>
                  <a:schemeClr val="tx1"/>
                </a:solidFill>
                <a:effectLst/>
                <a:uFillTx/>
                <a:latin typeface="AvenirNext LT Com Regular" panose="020B0503020202020204" pitchFamily="34" charset="0"/>
                <a:ea typeface="Avenir Next LT Com Regular"/>
                <a:cs typeface="Avenir Next LT Com Regular"/>
                <a:sym typeface="Avenir Next LT Com Regular"/>
              </a:rPr>
              <a:pPr marL="0" marR="0" indent="0" algn="l" defTabSz="483306" rtl="0" fontAlgn="auto" latinLnBrk="0" hangingPunct="0">
                <a:lnSpc>
                  <a:spcPct val="100000"/>
                </a:lnSpc>
                <a:spcBef>
                  <a:spcPts val="0"/>
                </a:spcBef>
                <a:spcAft>
                  <a:spcPts val="0"/>
                </a:spcAft>
                <a:buClrTx/>
                <a:buSzTx/>
                <a:buFontTx/>
                <a:buNone/>
                <a:tabLst/>
              </a:pPr>
              <a:t>‹#›</a:t>
            </a:fld>
            <a:endParaRPr kumimoji="0" lang="en-US" sz="1300" b="0" i="0" u="none" strike="noStrike" cap="none" spc="0" normalizeH="0" baseline="0" dirty="0">
              <a:ln>
                <a:noFill/>
              </a:ln>
              <a:solidFill>
                <a:schemeClr val="tx1"/>
              </a:solidFill>
              <a:effectLst/>
              <a:uFillTx/>
              <a:latin typeface="AvenirNext LT Com Regular" panose="020B0503020202020204" pitchFamily="34" charset="0"/>
              <a:ea typeface="Avenir Next LT Com Regular"/>
              <a:cs typeface="Avenir Next LT Com Regular"/>
              <a:sym typeface="Avenir Next LT Com Regular"/>
            </a:endParaRPr>
          </a:p>
        </p:txBody>
      </p:sp>
      <p:sp>
        <p:nvSpPr>
          <p:cNvPr id="8" name="Line 9"/>
          <p:cNvSpPr>
            <a:spLocks noChangeShapeType="1"/>
          </p:cNvSpPr>
          <p:nvPr/>
        </p:nvSpPr>
        <p:spPr bwMode="auto">
          <a:xfrm>
            <a:off x="313267" y="3424389"/>
            <a:ext cx="6700723" cy="0"/>
          </a:xfrm>
          <a:prstGeom prst="line">
            <a:avLst/>
          </a:prstGeom>
          <a:noFill/>
          <a:ln w="9525">
            <a:solidFill>
              <a:schemeClr val="accent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7435" tIns="48718" rIns="97435" bIns="48718"/>
          <a:lstStyle/>
          <a:p>
            <a:endParaRPr lang="en-US" b="0" i="0" dirty="0">
              <a:latin typeface="AvenirNext LT Com Regular" panose="020B0503020202020204" pitchFamily="34" charset="0"/>
            </a:endParaRPr>
          </a:p>
        </p:txBody>
      </p:sp>
    </p:spTree>
    <p:extLst>
      <p:ext uri="{BB962C8B-B14F-4D97-AF65-F5344CB8AC3E}">
        <p14:creationId xmlns:p14="http://schemas.microsoft.com/office/powerpoint/2010/main" val="2861976928"/>
      </p:ext>
    </p:extLst>
  </p:cSld>
  <p:clrMap bg1="lt1" tx1="dk1" bg2="lt2" tx2="dk2" accent1="accent1" accent2="accent2" accent3="accent3" accent4="accent4" accent5="accent5" accent6="accent6" hlink="hlink" folHlink="folHlink"/>
  <p:notesStyle>
    <a:lvl1pPr marL="171450" marR="0" indent="-171450" defTabSz="228600" eaLnBrk="1" fontAlgn="auto" latinLnBrk="0" hangingPunct="1">
      <a:lnSpc>
        <a:spcPts val="1400"/>
      </a:lnSpc>
      <a:spcBef>
        <a:spcPts val="0"/>
      </a:spcBef>
      <a:spcAft>
        <a:spcPts val="0"/>
      </a:spcAft>
      <a:buClrTx/>
      <a:buSzTx/>
      <a:buFont typeface="Arial" panose="020B0604020202020204" pitchFamily="34" charset="0"/>
      <a:buChar char="•"/>
      <a:tabLst/>
      <a:defRPr sz="1000" b="0" i="0">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342900" marR="0" indent="-171450" defTabSz="228600" eaLnBrk="1" fontAlgn="auto" latinLnBrk="0" hangingPunct="1">
      <a:lnSpc>
        <a:spcPts val="1400"/>
      </a:lnSpc>
      <a:spcBef>
        <a:spcPts val="0"/>
      </a:spcBef>
      <a:spcAft>
        <a:spcPts val="0"/>
      </a:spcAft>
      <a:buClrTx/>
      <a:buSzTx/>
      <a:buFont typeface="Avenir Next LT Com Regular" panose="020B0503020202020204" pitchFamily="34" charset="0"/>
      <a:buChar char="–"/>
      <a:tabLst/>
      <a:defRPr sz="800" b="0" i="0">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14350" marR="0" indent="-171450" defTabSz="228600" eaLnBrk="1" fontAlgn="auto" latinLnBrk="0" hangingPunct="1">
      <a:lnSpc>
        <a:spcPts val="1400"/>
      </a:lnSpc>
      <a:spcBef>
        <a:spcPts val="0"/>
      </a:spcBef>
      <a:spcAft>
        <a:spcPts val="0"/>
      </a:spcAft>
      <a:buClrTx/>
      <a:buSzTx/>
      <a:buFont typeface="Arial" panose="020B0604020202020204" pitchFamily="34" charset="0"/>
      <a:buChar char="•"/>
      <a:tabLst/>
      <a:defRPr sz="800" b="0" i="0">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685800" marR="0" indent="-171450" defTabSz="228600" eaLnBrk="1" fontAlgn="auto" latinLnBrk="0" hangingPunct="1">
      <a:lnSpc>
        <a:spcPts val="1400"/>
      </a:lnSpc>
      <a:spcBef>
        <a:spcPts val="0"/>
      </a:spcBef>
      <a:spcAft>
        <a:spcPts val="0"/>
      </a:spcAft>
      <a:buClrTx/>
      <a:buSzTx/>
      <a:buFont typeface="Avenir Next LT Com Regular" panose="020B0503020202020204" pitchFamily="34" charset="0"/>
      <a:buChar char="–"/>
      <a:tabLst/>
      <a:defRPr sz="800" b="0" i="0">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857250" marR="0" indent="-171450" defTabSz="228600" eaLnBrk="1" fontAlgn="auto" latinLnBrk="0" hangingPunct="1">
      <a:lnSpc>
        <a:spcPts val="1400"/>
      </a:lnSpc>
      <a:spcBef>
        <a:spcPts val="0"/>
      </a:spcBef>
      <a:spcAft>
        <a:spcPts val="0"/>
      </a:spcAft>
      <a:buClrTx/>
      <a:buSzTx/>
      <a:buFont typeface="Arial" panose="020B0604020202020204" pitchFamily="34" charset="0"/>
      <a:buChar char="•"/>
      <a:tabLst/>
      <a:defRPr sz="800" b="0" i="0">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indent="571500" defTabSz="228600" latinLnBrk="0">
      <a:defRPr sz="800">
        <a:latin typeface="Avenir Next LT Com Regular"/>
        <a:ea typeface="Avenir Next LT Com Regular"/>
        <a:cs typeface="Avenir Next LT Com Regular"/>
        <a:sym typeface="Avenir Next LT Com Regular"/>
      </a:defRPr>
    </a:lvl6pPr>
    <a:lvl7pPr indent="685800" defTabSz="228600" latinLnBrk="0">
      <a:defRPr sz="800">
        <a:latin typeface="Avenir Next LT Com Regular"/>
        <a:ea typeface="Avenir Next LT Com Regular"/>
        <a:cs typeface="Avenir Next LT Com Regular"/>
        <a:sym typeface="Avenir Next LT Com Regular"/>
      </a:defRPr>
    </a:lvl7pPr>
    <a:lvl8pPr indent="800100" defTabSz="228600" latinLnBrk="0">
      <a:defRPr sz="800">
        <a:latin typeface="Avenir Next LT Com Regular"/>
        <a:ea typeface="Avenir Next LT Com Regular"/>
        <a:cs typeface="Avenir Next LT Com Regular"/>
        <a:sym typeface="Avenir Next LT Com Regular"/>
      </a:defRPr>
    </a:lvl8pPr>
    <a:lvl9pPr indent="914400" defTabSz="228600" latinLnBrk="0">
      <a:defRPr sz="800">
        <a:latin typeface="Avenir Next LT Com Regular"/>
        <a:ea typeface="Avenir Next LT Com Regular"/>
        <a:cs typeface="Avenir Next LT Com Regular"/>
        <a:sym typeface="Avenir Next LT Com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a:t>
            </a:fld>
            <a:endParaRPr lang="en-US" dirty="0"/>
          </a:p>
        </p:txBody>
      </p:sp>
      <p:sp>
        <p:nvSpPr>
          <p:cNvPr id="7" name="Notes Placeholder 2">
            <a:extLst>
              <a:ext uri="{FF2B5EF4-FFF2-40B4-BE49-F238E27FC236}">
                <a16:creationId xmlns:a16="http://schemas.microsoft.com/office/drawing/2014/main" id="{6ADEBF95-A2FE-49DB-B7AB-035EF8C7B74E}"/>
              </a:ext>
            </a:extLst>
          </p:cNvPr>
          <p:cNvSpPr>
            <a:spLocks noGrp="1"/>
          </p:cNvSpPr>
          <p:nvPr>
            <p:ph type="body" idx="1"/>
          </p:nvPr>
        </p:nvSpPr>
        <p:spPr>
          <a:xfrm>
            <a:off x="312115" y="3456432"/>
            <a:ext cx="6681216" cy="5760720"/>
          </a:xfrm>
        </p:spPr>
        <p:txBody>
          <a:bodyPr/>
          <a:lstStyle/>
          <a:p>
            <a:pPr lvl="0"/>
            <a:r>
              <a:rPr lang="en-US" sz="1100" b="1" dirty="0"/>
              <a:t>[Note to presenters: You can tell your own opening story about how you (or someone you know) paid for college. Or start here.]</a:t>
            </a:r>
            <a:endParaRPr lang="en-US" sz="1100" dirty="0"/>
          </a:p>
          <a:p>
            <a:pPr lvl="0"/>
            <a:r>
              <a:rPr lang="en-US" sz="1100" dirty="0"/>
              <a:t>Whether you have toddlers, teenagers, grandchildren — or even higher education in mind for yourself — one thing is certain: A college education is one of the most significant investments you and your family will make. </a:t>
            </a:r>
          </a:p>
          <a:p>
            <a:endParaRPr lang="en-US" dirty="0"/>
          </a:p>
        </p:txBody>
      </p:sp>
    </p:spTree>
    <p:extLst>
      <p:ext uri="{BB962C8B-B14F-4D97-AF65-F5344CB8AC3E}">
        <p14:creationId xmlns:p14="http://schemas.microsoft.com/office/powerpoint/2010/main" val="1566320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10</a:t>
            </a:fld>
            <a:endParaRPr lang="en-US" dirty="0"/>
          </a:p>
        </p:txBody>
      </p:sp>
      <p:sp>
        <p:nvSpPr>
          <p:cNvPr id="7" name="Notes Placeholder 2">
            <a:extLst>
              <a:ext uri="{FF2B5EF4-FFF2-40B4-BE49-F238E27FC236}">
                <a16:creationId xmlns:a16="http://schemas.microsoft.com/office/drawing/2014/main" id="{980CF46C-93E2-4BD9-BE19-0751556E08DB}"/>
              </a:ext>
            </a:extLst>
          </p:cNvPr>
          <p:cNvSpPr>
            <a:spLocks noGrp="1"/>
          </p:cNvSpPr>
          <p:nvPr>
            <p:ph type="body" idx="1"/>
          </p:nvPr>
        </p:nvSpPr>
        <p:spPr>
          <a:xfrm>
            <a:off x="312115" y="3456432"/>
            <a:ext cx="6681216" cy="5760720"/>
          </a:xfrm>
        </p:spPr>
        <p:txBody>
          <a:bodyPr/>
          <a:lstStyle/>
          <a:p>
            <a:pPr lvl="0"/>
            <a:r>
              <a:rPr lang="en-US" sz="1100" dirty="0"/>
              <a:t>This chart makes a compelling case for saving now rather than relying solely on student loans later.</a:t>
            </a:r>
          </a:p>
          <a:p>
            <a:pPr lvl="0"/>
            <a:r>
              <a:rPr lang="en-US" sz="1100" dirty="0"/>
              <a:t>Keep in mind that our figures are rounded and are not meant to portray an actual investment.</a:t>
            </a:r>
          </a:p>
          <a:p>
            <a:pPr lvl="0"/>
            <a:r>
              <a:rPr lang="en-US" sz="1100" dirty="0"/>
              <a:t>Say your goal, at the beginning, is to cover $25,000 worth of higher education expenses. </a:t>
            </a:r>
          </a:p>
          <a:p>
            <a:pPr lvl="0"/>
            <a:r>
              <a:rPr lang="en-US" sz="1100" dirty="0"/>
              <a:t>If you chose to do that by means of investing, you’d need to save about </a:t>
            </a:r>
            <a:r>
              <a:rPr lang="en-US" sz="1100" b="0" i="0" u="none" strike="noStrike" dirty="0">
                <a:effectLst/>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rPr>
              <a:t>$208 </a:t>
            </a:r>
            <a:r>
              <a:rPr lang="en-US" sz="1100" dirty="0"/>
              <a:t>a month for 10 years, assuming a 6% average annual rate of return. Your total amount invested at the end of 10 years would be $25,000.</a:t>
            </a:r>
          </a:p>
          <a:p>
            <a:pPr lvl="0"/>
            <a:r>
              <a:rPr lang="en-US" sz="1100" dirty="0"/>
              <a:t>Now let’s say that instead of saving to pay those expenses, you borrowed $25,000 at the time you incurred them. When it came time to pay the loan, assuming a 10-year repayment period and a 6% interest rate, the monthly payments would be $278 and the total amount to repay would be </a:t>
            </a:r>
            <a:r>
              <a:rPr lang="en-US" sz="1100" b="0" i="0" u="none" strike="noStrike" dirty="0">
                <a:effectLst/>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rPr>
              <a:t>$33,306.</a:t>
            </a:r>
          </a:p>
          <a:p>
            <a:pPr lvl="0"/>
            <a:r>
              <a:rPr lang="en-US" sz="1100" dirty="0"/>
              <a:t>So the difference between saving and borrowing when it comes to paying $25,000 of higher education expenses could be more than </a:t>
            </a:r>
            <a:r>
              <a:rPr lang="en-US" sz="1100" b="0" i="0" u="none" strike="noStrike" dirty="0">
                <a:effectLst/>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rPr>
              <a:t>$8,000.</a:t>
            </a:r>
          </a:p>
          <a:p>
            <a:pPr lvl="0"/>
            <a:r>
              <a:rPr lang="en-US" sz="1100" dirty="0"/>
              <a:t>Think of what that savings could mean to a new graduate just starting out.</a:t>
            </a:r>
          </a:p>
        </p:txBody>
      </p:sp>
    </p:spTree>
    <p:extLst>
      <p:ext uri="{BB962C8B-B14F-4D97-AF65-F5344CB8AC3E}">
        <p14:creationId xmlns:p14="http://schemas.microsoft.com/office/powerpoint/2010/main" val="341065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11</a:t>
            </a:fld>
            <a:endParaRPr lang="en-US" dirty="0"/>
          </a:p>
        </p:txBody>
      </p:sp>
      <p:sp>
        <p:nvSpPr>
          <p:cNvPr id="7" name="Notes Placeholder 2">
            <a:extLst>
              <a:ext uri="{FF2B5EF4-FFF2-40B4-BE49-F238E27FC236}">
                <a16:creationId xmlns:a16="http://schemas.microsoft.com/office/drawing/2014/main" id="{7C6B3543-7A3F-4054-BFD1-9E93998DA3A8}"/>
              </a:ext>
            </a:extLst>
          </p:cNvPr>
          <p:cNvSpPr>
            <a:spLocks noGrp="1"/>
          </p:cNvSpPr>
          <p:nvPr>
            <p:ph type="body" idx="1"/>
          </p:nvPr>
        </p:nvSpPr>
        <p:spPr>
          <a:xfrm>
            <a:off x="312115" y="3456432"/>
            <a:ext cx="6681216" cy="5760720"/>
          </a:xfrm>
        </p:spPr>
        <p:txBody>
          <a:bodyPr/>
          <a:lstStyle/>
          <a:p>
            <a:pPr lvl="0"/>
            <a:r>
              <a:rPr lang="en-US" sz="1100" dirty="0"/>
              <a:t>Another reason to start early is to take advantage of the tax benefits of a 529 account.</a:t>
            </a:r>
          </a:p>
          <a:p>
            <a:pPr lvl="0"/>
            <a:r>
              <a:rPr lang="en-US" sz="1100" dirty="0"/>
              <a:t>As you can see here, earnings in a 529 account, unlike those in a taxable account, are </a:t>
            </a:r>
            <a:r>
              <a:rPr lang="en-US" sz="1100" b="0" i="0" dirty="0">
                <a:solidFill>
                  <a:srgbClr val="222222"/>
                </a:solidFill>
                <a:effectLst/>
              </a:rPr>
              <a:t>exempt</a:t>
            </a:r>
            <a:r>
              <a:rPr lang="en-US" sz="1100" dirty="0"/>
              <a:t> from federal and, in many cases, state taxes, provided they’re used to pay for a broad range of qualified educational expenses. Keep in mind, state tax treatment varies.</a:t>
            </a:r>
          </a:p>
          <a:p>
            <a:pPr lvl="0"/>
            <a:r>
              <a:rPr lang="en-US" sz="1100" dirty="0"/>
              <a:t>This hypothetical example illustrates how significant the tax benefits can be. Because dividends and capital gains are not taxed as long as plan assets are used to pay for qualified educational expenses, investors may realize a potentially significant advantage over saving for college in a taxable account — namely, a bigger college savings nest egg.</a:t>
            </a:r>
          </a:p>
        </p:txBody>
      </p:sp>
    </p:spTree>
    <p:extLst>
      <p:ext uri="{BB962C8B-B14F-4D97-AF65-F5344CB8AC3E}">
        <p14:creationId xmlns:p14="http://schemas.microsoft.com/office/powerpoint/2010/main" val="3892979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12</a:t>
            </a:fld>
            <a:endParaRPr lang="en-US" dirty="0"/>
          </a:p>
        </p:txBody>
      </p:sp>
      <p:sp>
        <p:nvSpPr>
          <p:cNvPr id="7" name="Notes Placeholder 2">
            <a:extLst>
              <a:ext uri="{FF2B5EF4-FFF2-40B4-BE49-F238E27FC236}">
                <a16:creationId xmlns:a16="http://schemas.microsoft.com/office/drawing/2014/main" id="{CD2610D9-7A30-446E-B620-3DBB7C4490C3}"/>
              </a:ext>
            </a:extLst>
          </p:cNvPr>
          <p:cNvSpPr>
            <a:spLocks noGrp="1"/>
          </p:cNvSpPr>
          <p:nvPr>
            <p:ph type="body" idx="1"/>
          </p:nvPr>
        </p:nvSpPr>
        <p:spPr>
          <a:xfrm>
            <a:off x="312115" y="3456432"/>
            <a:ext cx="6681216" cy="5760720"/>
          </a:xfrm>
        </p:spPr>
        <p:txBody>
          <a:bodyPr/>
          <a:lstStyle/>
          <a:p>
            <a:pPr lvl="0"/>
            <a:r>
              <a:rPr lang="en-US" sz="1100" dirty="0"/>
              <a:t>Now that we’ve talked about the flexible uses of a 529 plan, we’ll look at the different approaches you can take to build a plan that’s right for you. </a:t>
            </a:r>
          </a:p>
          <a:p>
            <a:pPr lvl="0"/>
            <a:r>
              <a:rPr lang="en-US" sz="1100" dirty="0"/>
              <a:t>There are many investment options to choose from, and I’m here to work with you to find the right fit for your unique financial situation. </a:t>
            </a:r>
          </a:p>
        </p:txBody>
      </p:sp>
    </p:spTree>
    <p:extLst>
      <p:ext uri="{BB962C8B-B14F-4D97-AF65-F5344CB8AC3E}">
        <p14:creationId xmlns:p14="http://schemas.microsoft.com/office/powerpoint/2010/main" val="1826131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13</a:t>
            </a:fld>
            <a:endParaRPr lang="en-US" dirty="0"/>
          </a:p>
        </p:txBody>
      </p:sp>
      <p:sp>
        <p:nvSpPr>
          <p:cNvPr id="7" name="Notes Placeholder 2">
            <a:extLst>
              <a:ext uri="{FF2B5EF4-FFF2-40B4-BE49-F238E27FC236}">
                <a16:creationId xmlns:a16="http://schemas.microsoft.com/office/drawing/2014/main" id="{C216084B-BE1E-45C5-B8F7-879F47775D3E}"/>
              </a:ext>
            </a:extLst>
          </p:cNvPr>
          <p:cNvSpPr>
            <a:spLocks noGrp="1"/>
          </p:cNvSpPr>
          <p:nvPr>
            <p:ph type="body" idx="1"/>
          </p:nvPr>
        </p:nvSpPr>
        <p:spPr>
          <a:xfrm>
            <a:off x="312115" y="3463412"/>
            <a:ext cx="6681216" cy="5760720"/>
          </a:xfrm>
        </p:spPr>
        <p:txBody>
          <a:bodyPr/>
          <a:lstStyle/>
          <a:p>
            <a:pPr marL="181240" indent="-181240" algn="l" defTabSz="966612" rtl="0" fontAlgn="base">
              <a:lnSpc>
                <a:spcPct val="100000"/>
              </a:lnSpc>
              <a:spcBef>
                <a:spcPct val="30000"/>
              </a:spcBef>
              <a:spcAft>
                <a:spcPct val="0"/>
              </a:spcAft>
              <a:defRPr/>
            </a:pPr>
            <a:r>
              <a:rPr lang="en-US" altLang="en-US" sz="1100" kern="1200" dirty="0" err="1">
                <a:solidFill>
                  <a:srgbClr val="000000"/>
                </a:solidFill>
                <a:latin typeface="Avenir Next LT Com Regular" panose="020B0503020202020204" pitchFamily="34" charset="0"/>
                <a:ea typeface="MS PGothic" panose="020B0600070205080204" pitchFamily="34" charset="-128"/>
                <a:cs typeface="Arial" pitchFamily="34" charset="0"/>
              </a:rPr>
              <a:t>CollegeAmerica</a:t>
            </a: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 has low start-up amounts, high contribution limits and the option to make automatic payments</a:t>
            </a:r>
          </a:p>
          <a:p>
            <a:pPr marL="483306" indent="-181240" algn="l" defTabSz="966612" rtl="0" fontAlgn="base">
              <a:lnSpc>
                <a:spcPct val="100000"/>
              </a:lnSpc>
              <a:spcBef>
                <a:spcPct val="30000"/>
              </a:spcBef>
              <a:spcAft>
                <a:spcPct val="0"/>
              </a:spcAft>
              <a:buFont typeface="System Font Regular"/>
              <a:buChar char="–"/>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In a </a:t>
            </a:r>
            <a:r>
              <a:rPr lang="en-US" altLang="en-US" sz="1100" kern="1200" dirty="0" err="1">
                <a:solidFill>
                  <a:srgbClr val="000000"/>
                </a:solidFill>
                <a:latin typeface="Avenir Next LT Com Regular" panose="020B0503020202020204" pitchFamily="34" charset="0"/>
                <a:ea typeface="MS PGothic" panose="020B0600070205080204" pitchFamily="34" charset="-128"/>
                <a:cs typeface="Arial" pitchFamily="34" charset="0"/>
              </a:rPr>
              <a:t>CollegeAmerica</a:t>
            </a: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 529 employer-sponsored plan, you can invest as little as $25 per fund</a:t>
            </a:r>
            <a:r>
              <a:rPr lang="en-US" sz="1100" dirty="0">
                <a:solidFill>
                  <a:srgbClr val="000000"/>
                </a:solidFill>
                <a:latin typeface="Avenir Next LT Com Regular" panose="020B0503020202020204" pitchFamily="34" charset="0"/>
              </a:rPr>
              <a:t>. You can contribute until the balance (including earnings) reaches $550,000 per beneficiary.</a:t>
            </a:r>
          </a:p>
          <a:p>
            <a:pPr marL="483306" indent="-181240" algn="l" defTabSz="966612" rtl="0" fontAlgn="base">
              <a:lnSpc>
                <a:spcPct val="100000"/>
              </a:lnSpc>
              <a:spcBef>
                <a:spcPct val="30000"/>
              </a:spcBef>
              <a:spcAft>
                <a:spcPct val="0"/>
              </a:spcAft>
              <a:buFont typeface="System Font Regular"/>
              <a:buChar char="–"/>
              <a:defRPr/>
            </a:pPr>
            <a:r>
              <a:rPr lang="en-US" sz="1100" dirty="0">
                <a:solidFill>
                  <a:srgbClr val="000000"/>
                </a:solidFill>
                <a:latin typeface="Avenir Next LT Com Regular" panose="020B0503020202020204" pitchFamily="34" charset="0"/>
              </a:rPr>
              <a:t>Regular investments can help you pursue your goals.</a:t>
            </a:r>
            <a:endPar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endParaRPr>
          </a:p>
        </p:txBody>
      </p:sp>
    </p:spTree>
    <p:extLst>
      <p:ext uri="{BB962C8B-B14F-4D97-AF65-F5344CB8AC3E}">
        <p14:creationId xmlns:p14="http://schemas.microsoft.com/office/powerpoint/2010/main" val="849564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14</a:t>
            </a:fld>
            <a:endParaRPr lang="en-US" dirty="0"/>
          </a:p>
        </p:txBody>
      </p:sp>
      <p:sp>
        <p:nvSpPr>
          <p:cNvPr id="7" name="Notes Placeholder 2">
            <a:extLst>
              <a:ext uri="{FF2B5EF4-FFF2-40B4-BE49-F238E27FC236}">
                <a16:creationId xmlns:a16="http://schemas.microsoft.com/office/drawing/2014/main" id="{9227E637-E09D-4CC8-83DB-8F17529D252B}"/>
              </a:ext>
            </a:extLst>
          </p:cNvPr>
          <p:cNvSpPr>
            <a:spLocks noGrp="1"/>
          </p:cNvSpPr>
          <p:nvPr>
            <p:ph type="body" idx="1"/>
          </p:nvPr>
        </p:nvSpPr>
        <p:spPr>
          <a:xfrm>
            <a:off x="312115" y="3456432"/>
            <a:ext cx="6681216" cy="5760720"/>
          </a:xfrm>
        </p:spPr>
        <p:txBody>
          <a:bodyPr/>
          <a:lstStyle/>
          <a:p>
            <a:pPr lvl="0"/>
            <a:r>
              <a:rPr lang="en-US" sz="1100" dirty="0" err="1">
                <a:solidFill>
                  <a:srgbClr val="000000"/>
                </a:solidFill>
              </a:rPr>
              <a:t>CollegeAmerica</a:t>
            </a:r>
            <a:r>
              <a:rPr lang="en-US" sz="1100" dirty="0">
                <a:solidFill>
                  <a:srgbClr val="000000"/>
                </a:solidFill>
              </a:rPr>
              <a:t> offers a full range of investment options. Depending on your situation and the tax benefits you might want to take advantage of, your approach will be unique to you. </a:t>
            </a:r>
          </a:p>
          <a:p>
            <a:pPr lvl="0"/>
            <a:r>
              <a:rPr lang="en-US" sz="1100" dirty="0">
                <a:solidFill>
                  <a:srgbClr val="000000"/>
                </a:solidFill>
              </a:rPr>
              <a:t>And I can help you select the investments that fit your education savings plan.  </a:t>
            </a:r>
          </a:p>
          <a:p>
            <a:pPr lvl="0"/>
            <a:r>
              <a:rPr lang="en-US" sz="1100" dirty="0">
                <a:solidFill>
                  <a:srgbClr val="000000"/>
                </a:solidFill>
              </a:rPr>
              <a:t>First, a brief overview:</a:t>
            </a:r>
          </a:p>
          <a:p>
            <a:pPr marL="347472" lvl="0" indent="-171450">
              <a:buFont typeface="AvenirNext LT Com Regular" panose="020B0503020202020204" pitchFamily="34" charset="0"/>
              <a:buChar char="–"/>
            </a:pPr>
            <a:r>
              <a:rPr lang="en-US" sz="1100" b="1" baseline="0" dirty="0">
                <a:solidFill>
                  <a:srgbClr val="000000"/>
                </a:solidFill>
              </a:rPr>
              <a:t>American Funds College Target Date Series</a:t>
            </a:r>
            <a:r>
              <a:rPr lang="en-US" sz="1100" b="1" dirty="0">
                <a:solidFill>
                  <a:srgbClr val="000000"/>
                </a:solidFill>
              </a:rPr>
              <a:t> </a:t>
            </a:r>
            <a:r>
              <a:rPr lang="en-US" sz="1100" dirty="0">
                <a:solidFill>
                  <a:srgbClr val="000000"/>
                </a:solidFill>
              </a:rPr>
              <a:t>offers convenience. This is a simple, single selection you make, guided by a beneficiary’s projected college enrollment date.</a:t>
            </a:r>
          </a:p>
          <a:p>
            <a:pPr marL="347472" lvl="0" indent="-171450">
              <a:buFont typeface="AvenirNext LT Com Regular" panose="020B0503020202020204" pitchFamily="34" charset="0"/>
              <a:buChar char="–"/>
            </a:pPr>
            <a:r>
              <a:rPr lang="en-US" sz="1100" b="1" dirty="0">
                <a:solidFill>
                  <a:srgbClr val="000000"/>
                </a:solidFill>
              </a:rPr>
              <a:t>American Funds Portfolio Series </a:t>
            </a:r>
            <a:r>
              <a:rPr lang="en-US" sz="1100" dirty="0">
                <a:solidFill>
                  <a:srgbClr val="000000"/>
                </a:solidFill>
              </a:rPr>
              <a:t>features diversified, objective-based funds of funds. With specific objectives, the Portfolio Series can help higher education savers throughout the different phases of the college savings life cycle.</a:t>
            </a:r>
          </a:p>
          <a:p>
            <a:pPr marL="347472" lvl="0" indent="-171450">
              <a:buFont typeface="AvenirNext LT Com Regular" panose="020B0503020202020204" pitchFamily="34" charset="0"/>
              <a:buChar char="–"/>
            </a:pPr>
            <a:r>
              <a:rPr lang="en-US" sz="1100" b="1" dirty="0">
                <a:solidFill>
                  <a:srgbClr val="000000"/>
                </a:solidFill>
              </a:rPr>
              <a:t>Individual American Funds </a:t>
            </a:r>
            <a:r>
              <a:rPr lang="en-US" sz="1100" b="0" dirty="0">
                <a:solidFill>
                  <a:srgbClr val="000000"/>
                </a:solidFill>
              </a:rPr>
              <a:t>allow you to create custom portfolios tailored to your needs. </a:t>
            </a:r>
            <a:r>
              <a:rPr lang="en-US" sz="1100" dirty="0">
                <a:solidFill>
                  <a:srgbClr val="000000"/>
                </a:solidFill>
              </a:rPr>
              <a:t>From short-term bond funds to global growth equity funds, many individual American Funds are available in </a:t>
            </a:r>
            <a:r>
              <a:rPr lang="en-US" sz="1100" dirty="0" err="1">
                <a:solidFill>
                  <a:srgbClr val="000000"/>
                </a:solidFill>
              </a:rPr>
              <a:t>CollegeAmerica</a:t>
            </a:r>
            <a:r>
              <a:rPr lang="en-US" sz="1100" dirty="0">
                <a:solidFill>
                  <a:srgbClr val="000000"/>
                </a:solidFill>
              </a:rPr>
              <a:t>.</a:t>
            </a:r>
          </a:p>
          <a:p>
            <a:pPr lvl="0"/>
            <a:r>
              <a:rPr lang="en-US" sz="1100" dirty="0">
                <a:solidFill>
                  <a:srgbClr val="000000"/>
                </a:solidFill>
              </a:rPr>
              <a:t>Let’s take a closer look at these three options. </a:t>
            </a:r>
          </a:p>
          <a:p>
            <a:endParaRPr lang="en-US" sz="1100" dirty="0">
              <a:solidFill>
                <a:srgbClr val="000000"/>
              </a:solidFill>
            </a:endParaRPr>
          </a:p>
        </p:txBody>
      </p:sp>
    </p:spTree>
    <p:extLst>
      <p:ext uri="{BB962C8B-B14F-4D97-AF65-F5344CB8AC3E}">
        <p14:creationId xmlns:p14="http://schemas.microsoft.com/office/powerpoint/2010/main" val="1735833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15</a:t>
            </a:fld>
            <a:endParaRPr lang="en-US" dirty="0"/>
          </a:p>
        </p:txBody>
      </p:sp>
      <p:sp>
        <p:nvSpPr>
          <p:cNvPr id="7" name="Notes Placeholder 2">
            <a:extLst>
              <a:ext uri="{FF2B5EF4-FFF2-40B4-BE49-F238E27FC236}">
                <a16:creationId xmlns:a16="http://schemas.microsoft.com/office/drawing/2014/main" id="{A96C2D2A-8BD1-44E0-A9FF-19BC675D252D}"/>
              </a:ext>
            </a:extLst>
          </p:cNvPr>
          <p:cNvSpPr>
            <a:spLocks noGrp="1"/>
          </p:cNvSpPr>
          <p:nvPr>
            <p:ph type="body" idx="1"/>
          </p:nvPr>
        </p:nvSpPr>
        <p:spPr>
          <a:xfrm>
            <a:off x="312115" y="3456432"/>
            <a:ext cx="6681216" cy="5760720"/>
          </a:xfrm>
        </p:spPr>
        <p:txBody>
          <a:bodyPr/>
          <a:lstStyle/>
          <a:p>
            <a:pPr marL="0" indent="0" defTabSz="241653">
              <a:lnSpc>
                <a:spcPts val="1480"/>
              </a:lnSpc>
              <a:buNone/>
              <a:defRPr/>
            </a:pPr>
            <a:r>
              <a:rPr lang="en-US" sz="1100" dirty="0"/>
              <a:t>The target date option is actually simpler than it may look. Here’s how it works.</a:t>
            </a:r>
          </a:p>
          <a:p>
            <a:pPr marL="0" indent="0" defTabSz="241653">
              <a:lnSpc>
                <a:spcPts val="1480"/>
              </a:lnSpc>
              <a:buNone/>
              <a:defRPr/>
            </a:pPr>
            <a:r>
              <a:rPr lang="en-US" sz="1100" dirty="0"/>
              <a:t>First, you may be wondering what a single easy-to-use investment means.</a:t>
            </a:r>
          </a:p>
          <a:p>
            <a:pPr lvl="0"/>
            <a:r>
              <a:rPr lang="en-US" sz="1100" dirty="0"/>
              <a:t>It means that target date funds are a convenient choice because investors get professional management for their CollegeAmerica account in a single investment. </a:t>
            </a:r>
          </a:p>
          <a:p>
            <a:pPr lvl="0"/>
            <a:r>
              <a:rPr lang="en-US" sz="1100" dirty="0"/>
              <a:t>This one investment choice provides a “fund of funds” portfolio of actively managed American Funds aligned with an investor’s time horizon. </a:t>
            </a:r>
          </a:p>
          <a:p>
            <a:pPr marL="0" indent="0">
              <a:buNone/>
            </a:pPr>
            <a:r>
              <a:rPr lang="en-US" sz="1100" dirty="0"/>
              <a:t>That’s where the glide path comes in.</a:t>
            </a:r>
          </a:p>
          <a:p>
            <a:pPr lvl="0"/>
            <a:r>
              <a:rPr lang="en-US" sz="1100" dirty="0"/>
              <a:t>A glide path refers to </a:t>
            </a:r>
            <a:r>
              <a:rPr lang="en-US" sz="1100" b="0" i="0" dirty="0">
                <a:solidFill>
                  <a:srgbClr val="222222"/>
                </a:solidFill>
                <a:effectLst/>
              </a:rPr>
              <a:t>an approach </a:t>
            </a:r>
            <a:r>
              <a:rPr lang="en-US" sz="1100" dirty="0"/>
              <a:t>that defines the asset allocation mix of a target date fund. As you can see, the numbers on the top of the glide path start at 18 and end at post-enrollment. These numbers represent the years you have to grow your investment until college enrollment, and then in the years post-enrollment, when you’re using the account for expenses. The target date is the year that corresponds roughly to the year in which the beneficiary is expected to begin taking withdrawals.</a:t>
            </a:r>
          </a:p>
          <a:p>
            <a:pPr marL="0" indent="0">
              <a:buNone/>
            </a:pPr>
            <a:r>
              <a:rPr lang="en-US" sz="1100" dirty="0"/>
              <a:t>Now let me explain what the color bands mean.</a:t>
            </a:r>
          </a:p>
          <a:p>
            <a:pPr lvl="0"/>
            <a:r>
              <a:rPr lang="en-US" sz="1100" dirty="0"/>
              <a:t>These represent the fund’s investment mix that changes as the glide path progresses. </a:t>
            </a:r>
          </a:p>
          <a:p>
            <a:pPr lvl="0"/>
            <a:r>
              <a:rPr lang="en-US" sz="1100" dirty="0"/>
              <a:t>Notice that the further you are from the target date, the more growth-oriented your asset mix, and the closer you are to the target date, the more the fund shifts toward preservation of capital. </a:t>
            </a:r>
          </a:p>
          <a:p>
            <a:pPr lvl="0"/>
            <a:r>
              <a:rPr lang="en-US" sz="1100" dirty="0"/>
              <a:t>As you can see, with 18 years to go, the mix relies more heavily on growth funds. As the target date nears, the fund “glides down” to a more conservative mix of investments that emphasizes fixed income funds.</a:t>
            </a:r>
          </a:p>
          <a:p>
            <a:pPr marL="0" indent="0">
              <a:buNone/>
            </a:pPr>
            <a:r>
              <a:rPr lang="en-US" sz="1100" dirty="0"/>
              <a:t>What about rebalancing?</a:t>
            </a:r>
          </a:p>
          <a:p>
            <a:pPr lvl="0"/>
            <a:r>
              <a:rPr lang="en-US" sz="1100" dirty="0"/>
              <a:t>The glide path is carefully monitored by professional managers as the fund mix adjusts automatically to the more conservative mix. Because no manual reallocation is needed, American Funds College Target Date Series represents a highly convenient choice for investors. </a:t>
            </a:r>
          </a:p>
          <a:p>
            <a:pPr lvl="0"/>
            <a:r>
              <a:rPr lang="en-US" sz="1100" dirty="0"/>
              <a:t>Of course, this allocation strategy does not guarantee that your education savings goals will be met, and it’s important for investors and their financial professionals to periodically review the portfolio to make sure it remains aligned with their objectives.</a:t>
            </a:r>
          </a:p>
          <a:p>
            <a:pPr marL="0" indent="0">
              <a:buNone/>
            </a:pPr>
            <a:r>
              <a:rPr lang="en-US" sz="1100" dirty="0"/>
              <a:t>What makes the CollegeAmerica target date funds unique?</a:t>
            </a:r>
          </a:p>
          <a:p>
            <a:pPr lvl="0"/>
            <a:r>
              <a:rPr lang="en-US" sz="1100" dirty="0"/>
              <a:t>Among 529 college savings plans, CollegeAmerica offers the only target date option made up solely of American Funds.</a:t>
            </a:r>
          </a:p>
          <a:p>
            <a:endParaRPr lang="en-US" dirty="0"/>
          </a:p>
        </p:txBody>
      </p:sp>
    </p:spTree>
    <p:extLst>
      <p:ext uri="{BB962C8B-B14F-4D97-AF65-F5344CB8AC3E}">
        <p14:creationId xmlns:p14="http://schemas.microsoft.com/office/powerpoint/2010/main" val="186273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16</a:t>
            </a:fld>
            <a:endParaRPr lang="en-US" dirty="0"/>
          </a:p>
        </p:txBody>
      </p:sp>
      <p:sp>
        <p:nvSpPr>
          <p:cNvPr id="7" name="Notes Placeholder 2">
            <a:extLst>
              <a:ext uri="{FF2B5EF4-FFF2-40B4-BE49-F238E27FC236}">
                <a16:creationId xmlns:a16="http://schemas.microsoft.com/office/drawing/2014/main" id="{27D65992-2F31-41F7-9749-09DBB9CFE36A}"/>
              </a:ext>
            </a:extLst>
          </p:cNvPr>
          <p:cNvSpPr>
            <a:spLocks noGrp="1"/>
          </p:cNvSpPr>
          <p:nvPr>
            <p:ph type="body" idx="1"/>
          </p:nvPr>
        </p:nvSpPr>
        <p:spPr>
          <a:xfrm>
            <a:off x="312115" y="3456432"/>
            <a:ext cx="6681216" cy="5760720"/>
          </a:xfrm>
        </p:spPr>
        <p:txBody>
          <a:bodyPr/>
          <a:lstStyle/>
          <a:p>
            <a:pPr lvl="0"/>
            <a:r>
              <a:rPr lang="en-US" sz="1100" dirty="0"/>
              <a:t>In some situations, your financial professional may recommend that you pursue your college savings goals through one of the six objective-based options in our American Funds Portfolio Series.</a:t>
            </a:r>
          </a:p>
          <a:p>
            <a:pPr lvl="0"/>
            <a:r>
              <a:rPr lang="en-US" sz="1100" dirty="0"/>
              <a:t>Each fund of funds in American Funds Portfolio Series features a mix of American Funds built to </a:t>
            </a:r>
            <a:r>
              <a:rPr lang="en-US" sz="1100" dirty="0">
                <a:latin typeface="Avenir Next LT Com Regular" panose="020B0503020202020204" pitchFamily="34" charset="0"/>
              </a:rPr>
              <a:t>pursue </a:t>
            </a:r>
            <a:r>
              <a:rPr lang="en-US" sz="1100" b="0" i="0" dirty="0">
                <a:solidFill>
                  <a:srgbClr val="222222"/>
                </a:solidFill>
                <a:effectLst/>
                <a:latin typeface="Avenir Next LT Com Regular" panose="020B0503020202020204" pitchFamily="34" charset="0"/>
              </a:rPr>
              <a:t>common investor objectives, such as growth, growth and income and preservation. Each of these Portfolio Series funds gives you access </a:t>
            </a:r>
            <a:r>
              <a:rPr lang="en-US" sz="1100" b="0" i="0" dirty="0">
                <a:solidFill>
                  <a:srgbClr val="222222"/>
                </a:solidFill>
                <a:effectLst/>
              </a:rPr>
              <a:t>to a diversified portfolio managed by an experienced team of investment professionals. Y</a:t>
            </a:r>
            <a:r>
              <a:rPr lang="en-US" sz="1100" dirty="0"/>
              <a:t>ou can benefit from a diversified portfolio managed by an experienced team of investment professionals. </a:t>
            </a:r>
          </a:p>
          <a:p>
            <a:pPr lvl="0"/>
            <a:r>
              <a:rPr lang="en-US" sz="1100" dirty="0"/>
              <a:t>Of course, allocations may not achieve investment objectives. The portfolios' risks are related to the risks of the underlying funds as described herein, in proportion to their allocations.</a:t>
            </a:r>
          </a:p>
        </p:txBody>
      </p:sp>
    </p:spTree>
    <p:extLst>
      <p:ext uri="{BB962C8B-B14F-4D97-AF65-F5344CB8AC3E}">
        <p14:creationId xmlns:p14="http://schemas.microsoft.com/office/powerpoint/2010/main" val="1748383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17</a:t>
            </a:fld>
            <a:endParaRPr lang="en-US" dirty="0"/>
          </a:p>
        </p:txBody>
      </p:sp>
      <p:sp>
        <p:nvSpPr>
          <p:cNvPr id="7" name="Notes Placeholder 2">
            <a:extLst>
              <a:ext uri="{FF2B5EF4-FFF2-40B4-BE49-F238E27FC236}">
                <a16:creationId xmlns:a16="http://schemas.microsoft.com/office/drawing/2014/main" id="{BBAEAC79-8208-409E-8B04-B1282822D1FA}"/>
              </a:ext>
            </a:extLst>
          </p:cNvPr>
          <p:cNvSpPr>
            <a:spLocks noGrp="1"/>
          </p:cNvSpPr>
          <p:nvPr>
            <p:ph type="body" idx="1"/>
          </p:nvPr>
        </p:nvSpPr>
        <p:spPr>
          <a:xfrm>
            <a:off x="312115" y="3456432"/>
            <a:ext cx="6681216" cy="5760720"/>
          </a:xfrm>
        </p:spPr>
        <p:txBody>
          <a:bodyPr/>
          <a:lstStyle/>
          <a:p>
            <a:pPr lvl="0"/>
            <a:r>
              <a:rPr lang="en-US" sz="1100" dirty="0"/>
              <a:t>If you and your financial professional choose a customized approach, CollegeAmerica offers individual American Funds. </a:t>
            </a:r>
          </a:p>
          <a:p>
            <a:pPr lvl="0"/>
            <a:r>
              <a:rPr lang="en-US" sz="1100" dirty="0"/>
              <a:t>You may wish to select a single fund from the equity-income or balanced categories, or combine funds to create a portfolio aligned with your time frame, risk tolerance and objectives. </a:t>
            </a:r>
          </a:p>
          <a:p>
            <a:pPr lvl="0"/>
            <a:r>
              <a:rPr lang="en-US" sz="1100" dirty="0"/>
              <a:t>Here is a list of the funds available for your CollegeAmerica plan. They fall into the categories of growth, growth-and-income, equity-income and balanced funds, as well as bond and money market funds.</a:t>
            </a:r>
            <a:endParaRPr lang="en-US" dirty="0"/>
          </a:p>
          <a:p>
            <a:endParaRPr lang="en-US" dirty="0"/>
          </a:p>
        </p:txBody>
      </p:sp>
    </p:spTree>
    <p:extLst>
      <p:ext uri="{BB962C8B-B14F-4D97-AF65-F5344CB8AC3E}">
        <p14:creationId xmlns:p14="http://schemas.microsoft.com/office/powerpoint/2010/main" val="1134167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18</a:t>
            </a:fld>
            <a:endParaRPr lang="en-US" dirty="0"/>
          </a:p>
        </p:txBody>
      </p:sp>
      <p:sp>
        <p:nvSpPr>
          <p:cNvPr id="7" name="Notes Placeholder 2">
            <a:extLst>
              <a:ext uri="{FF2B5EF4-FFF2-40B4-BE49-F238E27FC236}">
                <a16:creationId xmlns:a16="http://schemas.microsoft.com/office/drawing/2014/main" id="{355D1E89-37E8-411F-A18F-E9014FCFFD68}"/>
              </a:ext>
            </a:extLst>
          </p:cNvPr>
          <p:cNvSpPr>
            <a:spLocks noGrp="1"/>
          </p:cNvSpPr>
          <p:nvPr>
            <p:ph type="body" idx="1"/>
          </p:nvPr>
        </p:nvSpPr>
        <p:spPr>
          <a:xfrm>
            <a:off x="312115" y="3456432"/>
            <a:ext cx="6681216" cy="5760720"/>
          </a:xfrm>
        </p:spPr>
        <p:txBody>
          <a:bodyPr/>
          <a:lstStyle/>
          <a:p>
            <a:pPr lvl="0"/>
            <a:r>
              <a:rPr lang="en-US" sz="1100" dirty="0">
                <a:solidFill>
                  <a:srgbClr val="000000"/>
                </a:solidFill>
              </a:rPr>
              <a:t>Whatever approach you select, it’s good to know that, despite market ups and downs, an investor who followed a systematic investment plan could have made progress toward this important goal.</a:t>
            </a:r>
          </a:p>
          <a:p>
            <a:pPr lvl="0"/>
            <a:r>
              <a:rPr lang="en-US" sz="1100" dirty="0">
                <a:solidFill>
                  <a:srgbClr val="000000"/>
                </a:solidFill>
              </a:rPr>
              <a:t>In this hypothetical example, a couple met with their financial professional shortly after their child was born to start saving for college.</a:t>
            </a:r>
          </a:p>
          <a:p>
            <a:pPr lvl="0"/>
            <a:r>
              <a:rPr lang="en-US" sz="1100" dirty="0">
                <a:solidFill>
                  <a:srgbClr val="000000"/>
                </a:solidFill>
              </a:rPr>
              <a:t>Their financial professional recommended that they invest $5,000 in a blend of 1/3 New Perspective Fund, 1/3 The Investment Company of America and 1/3 The Bond Fund of America. She also recommended that they make $100 monthly contributions. </a:t>
            </a:r>
          </a:p>
          <a:p>
            <a:pPr lvl="0"/>
            <a:r>
              <a:rPr lang="en-US" sz="1100" dirty="0">
                <a:solidFill>
                  <a:srgbClr val="000000"/>
                </a:solidFill>
              </a:rPr>
              <a:t>Through different market and economic conditions, </a:t>
            </a:r>
            <a:r>
              <a:rPr lang="en-US" sz="1100" b="0" i="0" dirty="0">
                <a:solidFill>
                  <a:srgbClr val="000000"/>
                </a:solidFill>
                <a:effectLst/>
              </a:rPr>
              <a:t>their $28,300 investment for Class 529-E shares would have </a:t>
            </a:r>
            <a:r>
              <a:rPr lang="en-US" sz="1100" b="0" i="0" dirty="0">
                <a:solidFill>
                  <a:srgbClr val="222222"/>
                </a:solidFill>
                <a:effectLst/>
              </a:rPr>
              <a:t>increased to $69,354</a:t>
            </a:r>
            <a:r>
              <a:rPr lang="en-US" sz="1100" dirty="0">
                <a:solidFill>
                  <a:srgbClr val="222222"/>
                </a:solidFill>
              </a:rPr>
              <a:t> </a:t>
            </a:r>
            <a:r>
              <a:rPr lang="en-US" sz="1100" dirty="0">
                <a:solidFill>
                  <a:srgbClr val="000000"/>
                </a:solidFill>
              </a:rPr>
              <a:t>by the time their child turned 18. As you can see, this blend would have outpaced the same investment in 3-month U.S. Treasuries.</a:t>
            </a:r>
          </a:p>
          <a:p>
            <a:pPr lvl="0"/>
            <a:r>
              <a:rPr lang="en-US" sz="1100" dirty="0">
                <a:solidFill>
                  <a:srgbClr val="000000"/>
                </a:solidFill>
              </a:rPr>
              <a:t>Keep in mind that the objectives, risks, costs, expenses and relative safety of these investments differ significantly. For example, unlike fund shares, 3-month U.S. Treasuries offer a guarantee of principal and interest if held to maturity.</a:t>
            </a:r>
          </a:p>
          <a:p>
            <a:pPr marL="181240" indent="-181240" algn="l" defTabSz="966612" rtl="0" fontAlgn="base">
              <a:lnSpc>
                <a:spcPct val="100000"/>
              </a:lnSpc>
              <a:spcBef>
                <a:spcPct val="30000"/>
              </a:spcBef>
              <a:spcAft>
                <a:spcPct val="0"/>
              </a:spcAft>
              <a:buSzPct val="80000"/>
              <a:defRPr/>
            </a:pPr>
            <a:endParaRPr lang="en-US" altLang="en-US" sz="1200" kern="1200" dirty="0">
              <a:solidFill>
                <a:srgbClr val="000000"/>
              </a:solidFill>
              <a:ea typeface="MS PGothic" charset="-128"/>
              <a:cs typeface="Arial" charset="0"/>
            </a:endParaRPr>
          </a:p>
          <a:p>
            <a:endParaRPr lang="en-US" dirty="0"/>
          </a:p>
        </p:txBody>
      </p:sp>
    </p:spTree>
    <p:extLst>
      <p:ext uri="{BB962C8B-B14F-4D97-AF65-F5344CB8AC3E}">
        <p14:creationId xmlns:p14="http://schemas.microsoft.com/office/powerpoint/2010/main" val="3923079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19</a:t>
            </a:fld>
            <a:endParaRPr lang="en-US" dirty="0"/>
          </a:p>
        </p:txBody>
      </p:sp>
      <p:sp>
        <p:nvSpPr>
          <p:cNvPr id="7" name="Notes Placeholder 2">
            <a:extLst>
              <a:ext uri="{FF2B5EF4-FFF2-40B4-BE49-F238E27FC236}">
                <a16:creationId xmlns:a16="http://schemas.microsoft.com/office/drawing/2014/main" id="{C216084B-BE1E-45C5-B8F7-879F47775D3E}"/>
              </a:ext>
            </a:extLst>
          </p:cNvPr>
          <p:cNvSpPr>
            <a:spLocks noGrp="1"/>
          </p:cNvSpPr>
          <p:nvPr>
            <p:ph type="body" idx="1"/>
          </p:nvPr>
        </p:nvSpPr>
        <p:spPr>
          <a:xfrm>
            <a:off x="312115" y="3463412"/>
            <a:ext cx="6808586" cy="5760720"/>
          </a:xfrm>
        </p:spPr>
        <p:txBody>
          <a:bodyPr/>
          <a:lstStyle/>
          <a:p>
            <a:pPr marL="0" indent="0" algn="l" defTabSz="966612" rtl="0" fontAlgn="base">
              <a:lnSpc>
                <a:spcPct val="100000"/>
              </a:lnSpc>
              <a:spcBef>
                <a:spcPct val="30000"/>
              </a:spcBef>
              <a:spcAft>
                <a:spcPct val="0"/>
              </a:spcAft>
              <a:buSzPct val="80000"/>
              <a:buNone/>
              <a:defRPr/>
            </a:pPr>
            <a:r>
              <a:rPr lang="en-US" sz="1100" kern="4500" spc="-10" baseline="0" dirty="0">
                <a:solidFill>
                  <a:srgbClr val="000000"/>
                </a:solidFill>
                <a:latin typeface="Avenir Next LT Com Regular" panose="020B0503020202020204" pitchFamily="34" charset="0"/>
              </a:rPr>
              <a:t>We’ve talked about the benefits of a 529 plan, </a:t>
            </a:r>
            <a:r>
              <a:rPr lang="en-US" sz="1100" kern="4500" spc="-10" baseline="0" dirty="0">
                <a:solidFill>
                  <a:srgbClr val="000000"/>
                </a:solidFill>
                <a:latin typeface="Avenir Next LT Com Regular" panose="020B0503020202020204" pitchFamily="34" charset="0"/>
                <a:ea typeface="MS PGothic" panose="020B0600070205080204" pitchFamily="34" charset="-128"/>
                <a:cs typeface="Arial" pitchFamily="34" charset="0"/>
              </a:rPr>
              <a:t>but n</a:t>
            </a:r>
            <a:r>
              <a:rPr lang="en-US" altLang="en-US" sz="1100" kern="4500" spc="-10" baseline="0" dirty="0">
                <a:solidFill>
                  <a:srgbClr val="000000"/>
                </a:solidFill>
                <a:latin typeface="Avenir Next LT Com Regular" panose="020B0503020202020204" pitchFamily="34" charset="0"/>
                <a:ea typeface="MS PGothic" panose="020B0600070205080204" pitchFamily="34" charset="-128"/>
                <a:cs typeface="Arial" pitchFamily="34" charset="0"/>
              </a:rPr>
              <a:t>ot all 529 plans are created equal:</a:t>
            </a:r>
          </a:p>
          <a:p>
            <a:pPr marL="191030" indent="-181240" algn="l" defTabSz="966612" rtl="0" fontAlgn="base">
              <a:lnSpc>
                <a:spcPct val="100000"/>
              </a:lnSpc>
              <a:spcBef>
                <a:spcPct val="30000"/>
              </a:spcBef>
              <a:spcAft>
                <a:spcPct val="0"/>
              </a:spcAft>
              <a:buSzPct val="80000"/>
              <a:defRPr/>
            </a:pPr>
            <a:r>
              <a:rPr lang="en-US" altLang="en-US" sz="1100" kern="4500" spc="-10" baseline="0" dirty="0" err="1">
                <a:solidFill>
                  <a:srgbClr val="000000"/>
                </a:solidFill>
                <a:latin typeface="Avenir Next LT Com Regular" panose="020B0503020202020204" pitchFamily="34" charset="0"/>
                <a:ea typeface="MS PGothic" panose="020B0600070205080204" pitchFamily="34" charset="-128"/>
                <a:cs typeface="Arial" pitchFamily="34" charset="0"/>
              </a:rPr>
              <a:t>CollegeAmerica</a:t>
            </a:r>
            <a:r>
              <a:rPr lang="en-US" sz="1100" kern="4500" spc="-10" baseline="0" dirty="0">
                <a:solidFill>
                  <a:srgbClr val="000000"/>
                </a:solidFill>
                <a:latin typeface="Avenir Next LT Com Regular" panose="020B0503020202020204" pitchFamily="34" charset="0"/>
                <a:ea typeface="MS PGothic" panose="020B0600070205080204" pitchFamily="34" charset="-128"/>
                <a:cs typeface="Arial" pitchFamily="34" charset="0"/>
              </a:rPr>
              <a:t> is </a:t>
            </a:r>
            <a:r>
              <a:rPr lang="en-US" altLang="en-US" sz="1100" kern="4500" spc="-10" baseline="0" dirty="0">
                <a:solidFill>
                  <a:srgbClr val="000000"/>
                </a:solidFill>
                <a:latin typeface="Avenir Next LT Com Regular" panose="020B0503020202020204" pitchFamily="34" charset="0"/>
                <a:ea typeface="MS PGothic" panose="020B0600070205080204" pitchFamily="34" charset="-128"/>
                <a:cs typeface="Arial" pitchFamily="34" charset="0"/>
              </a:rPr>
              <a:t>the nation’s largest 529 college savings plan </a:t>
            </a:r>
            <a:endPar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endParaRPr>
          </a:p>
          <a:p>
            <a:pPr marL="361950" lvl="1" indent="-190500" algn="l" defTabSz="966612" rtl="0" fontAlgn="base">
              <a:lnSpc>
                <a:spcPct val="100000"/>
              </a:lnSpc>
              <a:spcBef>
                <a:spcPct val="30000"/>
              </a:spcBef>
              <a:spcAft>
                <a:spcPct val="0"/>
              </a:spcAft>
              <a:buSzPct val="80000"/>
              <a:buFont typeface="System Font Regular"/>
              <a:buChar char="–"/>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According to </a:t>
            </a:r>
            <a:r>
              <a:rPr lang="en-US" sz="1100" b="0" i="0" u="none" strike="noStrike" dirty="0">
                <a:solidFill>
                  <a:srgbClr val="000000"/>
                </a:solidFill>
                <a:effectLst/>
                <a:latin typeface="Avenir Next LT Com Regular" panose="020B0503020202020204" pitchFamily="34" charset="0"/>
                <a:sym typeface="Avenir Next LT Com Regular"/>
              </a:rPr>
              <a:t>ISS Market Intelligence, </a:t>
            </a:r>
            <a:r>
              <a:rPr lang="en-US" sz="1100" b="0" i="0" dirty="0">
                <a:solidFill>
                  <a:srgbClr val="000000"/>
                </a:solidFill>
                <a:effectLst/>
                <a:latin typeface="Avenir Next LT Com Regular" panose="020B0503020202020204" pitchFamily="34" charset="0"/>
              </a:rPr>
              <a:t>Fourth Quarter 2023</a:t>
            </a:r>
            <a:r>
              <a:rPr lang="en-US" sz="1100" dirty="0">
                <a:solidFill>
                  <a:srgbClr val="000000"/>
                </a:solidFill>
                <a:latin typeface="Avenir Next LT Com Regular" panose="020B0503020202020204" pitchFamily="34" charset="0"/>
              </a:rPr>
              <a:t>, </a:t>
            </a:r>
            <a:r>
              <a:rPr lang="en-US" sz="1100" dirty="0" err="1">
                <a:solidFill>
                  <a:srgbClr val="000000"/>
                </a:solidFill>
                <a:latin typeface="Avenir Next LT Com Regular" panose="020B0503020202020204" pitchFamily="34" charset="0"/>
              </a:rPr>
              <a:t>CollegeAmerica</a:t>
            </a:r>
            <a:r>
              <a:rPr lang="en-US" sz="1100" dirty="0">
                <a:solidFill>
                  <a:srgbClr val="000000"/>
                </a:solidFill>
                <a:latin typeface="Avenir Next LT Com Regular" panose="020B0503020202020204" pitchFamily="34" charset="0"/>
              </a:rPr>
              <a:t> is the country’s largest 529 plan with $85.7 billion in assets under management as of December 31, 2023. </a:t>
            </a:r>
            <a:endPar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endParaRPr>
          </a:p>
          <a:p>
            <a:pPr marL="361950" lvl="1" indent="-190500" algn="l" defTabSz="966612" rtl="0" fontAlgn="base">
              <a:lnSpc>
                <a:spcPct val="100000"/>
              </a:lnSpc>
              <a:spcBef>
                <a:spcPct val="30000"/>
              </a:spcBef>
              <a:spcAft>
                <a:spcPct val="0"/>
              </a:spcAft>
              <a:buSzPct val="80000"/>
              <a:buFont typeface="System Font Regular"/>
              <a:buChar char="–"/>
              <a:defRPr/>
            </a:pPr>
            <a:r>
              <a:rPr lang="en-US" sz="1100" dirty="0">
                <a:solidFill>
                  <a:srgbClr val="000000"/>
                </a:solidFill>
                <a:latin typeface="Avenir Next LT Com Regular" panose="020B0503020202020204" pitchFamily="34" charset="0"/>
              </a:rPr>
              <a:t>More than 2.5 million families invest in </a:t>
            </a:r>
            <a:r>
              <a:rPr lang="en-US" sz="1100" dirty="0" err="1">
                <a:solidFill>
                  <a:srgbClr val="000000"/>
                </a:solidFill>
                <a:latin typeface="Avenir Next LT Com Regular" panose="020B0503020202020204" pitchFamily="34" charset="0"/>
              </a:rPr>
              <a:t>CollegeAmerica</a:t>
            </a:r>
            <a:r>
              <a:rPr lang="en-US" sz="1100" dirty="0">
                <a:solidFill>
                  <a:srgbClr val="000000"/>
                </a:solidFill>
                <a:latin typeface="Avenir Next LT Com Regular" panose="020B0503020202020204" pitchFamily="34" charset="0"/>
              </a:rPr>
              <a:t> nationwide. </a:t>
            </a:r>
            <a:endPar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endParaRPr>
          </a:p>
          <a:p>
            <a:pPr marL="181240" indent="-181240" algn="l" defTabSz="966612" rtl="0" fontAlgn="base">
              <a:lnSpc>
                <a:spcPct val="100000"/>
              </a:lnSpc>
              <a:spcBef>
                <a:spcPct val="30000"/>
              </a:spcBef>
              <a:spcAft>
                <a:spcPct val="0"/>
              </a:spcAft>
              <a:buSzPct val="80000"/>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Is among Morningstar’s highly rated 529 plans	</a:t>
            </a:r>
          </a:p>
          <a:p>
            <a:pPr marL="361950" lvl="1" indent="-190500" algn="l" defTabSz="966612" rtl="0" fontAlgn="base">
              <a:lnSpc>
                <a:spcPct val="100000"/>
              </a:lnSpc>
              <a:spcBef>
                <a:spcPct val="30000"/>
              </a:spcBef>
              <a:spcAft>
                <a:spcPct val="0"/>
              </a:spcAft>
              <a:buSzPct val="80000"/>
              <a:buFont typeface="System Font Regular"/>
              <a:buChar char="–"/>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Since 2004, the year Morningstar started rating 529 plans, </a:t>
            </a:r>
            <a:r>
              <a:rPr lang="en-US" altLang="en-US" sz="1100" kern="1200" dirty="0" err="1">
                <a:solidFill>
                  <a:srgbClr val="000000"/>
                </a:solidFill>
                <a:latin typeface="Avenir Next LT Com Regular" panose="020B0503020202020204" pitchFamily="34" charset="0"/>
                <a:ea typeface="MS PGothic" panose="020B0600070205080204" pitchFamily="34" charset="-128"/>
                <a:cs typeface="Arial" pitchFamily="34" charset="0"/>
              </a:rPr>
              <a:t>CollegeAmerica</a:t>
            </a: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 has been among the highly rated advisor-sold selections. The rating is based on annual Morningstar reports. Among the criteria Morningstar assessed were </a:t>
            </a:r>
            <a:r>
              <a:rPr lang="en-US" sz="1100" dirty="0">
                <a:solidFill>
                  <a:srgbClr val="000000"/>
                </a:solidFill>
                <a:latin typeface="Avenir Next LT Com Regular" panose="020B0503020202020204" pitchFamily="34" charset="0"/>
              </a:rPr>
              <a:t>process, people, parent, price and, until 2020, performance. In 2020, Morningstar’s performance analysis takes place as part of a broader assessment of the people, process and parent criteria.</a:t>
            </a:r>
          </a:p>
          <a:p>
            <a:pPr marL="191030" indent="-181240" algn="l" defTabSz="966612" rtl="0" fontAlgn="base">
              <a:lnSpc>
                <a:spcPct val="100000"/>
              </a:lnSpc>
              <a:spcBef>
                <a:spcPct val="30000"/>
              </a:spcBef>
              <a:spcAft>
                <a:spcPct val="0"/>
              </a:spcAft>
              <a:buSzPct val="80000"/>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Has among the lowest fees of advisor-sold plans</a:t>
            </a:r>
          </a:p>
          <a:p>
            <a:pPr marL="361950" lvl="1" indent="-190500" algn="l" defTabSz="966612" rtl="0" fontAlgn="base">
              <a:lnSpc>
                <a:spcPct val="100000"/>
              </a:lnSpc>
              <a:spcBef>
                <a:spcPct val="30000"/>
              </a:spcBef>
              <a:spcAft>
                <a:spcPct val="0"/>
              </a:spcAft>
              <a:buSzPct val="80000"/>
              <a:buFont typeface="System Font Regular"/>
              <a:buChar char="–"/>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This is according to a </a:t>
            </a:r>
            <a:r>
              <a:rPr lang="en-US" sz="1100" dirty="0">
                <a:solidFill>
                  <a:srgbClr val="000000"/>
                </a:solidFill>
                <a:latin typeface="Avenir Next LT Com Regular" panose="020B0503020202020204" pitchFamily="34" charset="0"/>
              </a:rPr>
              <a:t>2023 ISS Market Intelligence fee analysis of 529 college savings plans.</a:t>
            </a:r>
          </a:p>
          <a:p>
            <a:pPr marL="181240" indent="-181240" algn="l" defTabSz="966612" rtl="0" fontAlgn="base">
              <a:lnSpc>
                <a:spcPct val="100000"/>
              </a:lnSpc>
              <a:spcBef>
                <a:spcPct val="30000"/>
              </a:spcBef>
              <a:spcAft>
                <a:spcPct val="0"/>
              </a:spcAft>
              <a:buSzPct val="80000"/>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Offers diverse investment options</a:t>
            </a:r>
          </a:p>
          <a:p>
            <a:pPr indent="130175" algn="l" defTabSz="966612" rtl="0" fontAlgn="base">
              <a:lnSpc>
                <a:spcPct val="100000"/>
              </a:lnSpc>
              <a:spcBef>
                <a:spcPct val="30000"/>
              </a:spcBef>
              <a:spcAft>
                <a:spcPct val="0"/>
              </a:spcAft>
              <a:buSzPct val="80000"/>
              <a:buFont typeface="System Font Regular"/>
              <a:buChar char="–"/>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 </a:t>
            </a:r>
            <a:r>
              <a:rPr lang="en-US" sz="1100" b="0" i="0" dirty="0">
                <a:solidFill>
                  <a:srgbClr val="222222"/>
                </a:solidFill>
                <a:effectLst/>
              </a:rPr>
              <a:t>We’ve reviewed </a:t>
            </a: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three options for funding a </a:t>
            </a:r>
            <a:r>
              <a:rPr lang="en-US" altLang="en-US" sz="1100" kern="1200" dirty="0" err="1">
                <a:solidFill>
                  <a:srgbClr val="000000"/>
                </a:solidFill>
                <a:latin typeface="Avenir Next LT Com Regular" panose="020B0503020202020204" pitchFamily="34" charset="0"/>
                <a:ea typeface="MS PGothic" panose="020B0600070205080204" pitchFamily="34" charset="-128"/>
                <a:cs typeface="Arial" pitchFamily="34" charset="0"/>
              </a:rPr>
              <a:t>CollegeAmerica</a:t>
            </a: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 account designed to fit investors’     </a:t>
            </a:r>
            <a:b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b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     individual needs and preferences.</a:t>
            </a:r>
          </a:p>
          <a:p>
            <a:pPr marL="0" indent="-181240" algn="l" defTabSz="966612" rtl="0" fontAlgn="base">
              <a:lnSpc>
                <a:spcPct val="100000"/>
              </a:lnSpc>
              <a:spcBef>
                <a:spcPct val="30000"/>
              </a:spcBef>
              <a:spcAft>
                <a:spcPct val="0"/>
              </a:spcAft>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Features American Funds from Capital Group</a:t>
            </a:r>
          </a:p>
          <a:p>
            <a:pPr marL="169863" indent="131763" algn="l" defTabSz="966612" rtl="0" fontAlgn="base">
              <a:lnSpc>
                <a:spcPct val="100000"/>
              </a:lnSpc>
              <a:spcBef>
                <a:spcPct val="30000"/>
              </a:spcBef>
              <a:spcAft>
                <a:spcPct val="0"/>
              </a:spcAft>
              <a:buSzPct val="80000"/>
              <a:buFont typeface="System Font Regular"/>
              <a:buChar char="–"/>
              <a:defRPr/>
            </a:pPr>
            <a:r>
              <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rPr>
              <a:t> American Funds has a track record of helping investors pursue key investing objectives. </a:t>
            </a:r>
          </a:p>
          <a:p>
            <a:pPr marL="483306" indent="-181240" algn="l" defTabSz="966612" rtl="0" fontAlgn="base">
              <a:lnSpc>
                <a:spcPct val="100000"/>
              </a:lnSpc>
              <a:spcBef>
                <a:spcPct val="30000"/>
              </a:spcBef>
              <a:spcAft>
                <a:spcPct val="0"/>
              </a:spcAft>
              <a:buFont typeface="System Font Regular"/>
              <a:buChar char="–"/>
              <a:defRPr/>
            </a:pPr>
            <a:endParaRPr lang="en-US" altLang="en-US" sz="1100" kern="1200" dirty="0">
              <a:solidFill>
                <a:srgbClr val="000000"/>
              </a:solidFill>
              <a:latin typeface="Avenir Next LT Com Regular" panose="020B0503020202020204" pitchFamily="34" charset="0"/>
              <a:ea typeface="MS PGothic" panose="020B0600070205080204" pitchFamily="34" charset="-128"/>
              <a:cs typeface="Arial" pitchFamily="34" charset="0"/>
            </a:endParaRPr>
          </a:p>
        </p:txBody>
      </p:sp>
    </p:spTree>
    <p:extLst>
      <p:ext uri="{BB962C8B-B14F-4D97-AF65-F5344CB8AC3E}">
        <p14:creationId xmlns:p14="http://schemas.microsoft.com/office/powerpoint/2010/main" val="157440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2</a:t>
            </a:fld>
            <a:endParaRPr lang="en-US" dirty="0"/>
          </a:p>
        </p:txBody>
      </p:sp>
      <p:sp>
        <p:nvSpPr>
          <p:cNvPr id="7" name="Notes Placeholder 2">
            <a:extLst>
              <a:ext uri="{FF2B5EF4-FFF2-40B4-BE49-F238E27FC236}">
                <a16:creationId xmlns:a16="http://schemas.microsoft.com/office/drawing/2014/main" id="{DA42F986-35CB-4E2E-AF27-6C56BC0AAB6F}"/>
              </a:ext>
            </a:extLst>
          </p:cNvPr>
          <p:cNvSpPr>
            <a:spLocks noGrp="1"/>
          </p:cNvSpPr>
          <p:nvPr>
            <p:ph type="body" idx="1"/>
          </p:nvPr>
        </p:nvSpPr>
        <p:spPr>
          <a:xfrm>
            <a:off x="312115" y="3456432"/>
            <a:ext cx="6681216" cy="5760720"/>
          </a:xfrm>
        </p:spPr>
        <p:txBody>
          <a:bodyPr/>
          <a:lstStyle/>
          <a:p>
            <a:pPr marL="181240" indent="-181240" defTabSz="241653">
              <a:lnSpc>
                <a:spcPts val="1480"/>
              </a:lnSpc>
              <a:defRPr/>
            </a:pPr>
            <a:r>
              <a:rPr lang="en-US" sz="1100" dirty="0">
                <a:solidFill>
                  <a:schemeClr val="bg2">
                    <a:lumMod val="10000"/>
                  </a:schemeClr>
                </a:solidFill>
              </a:rPr>
              <a:t>There’s no denying that education is expensive. But as most of you know, it’s an investment worth making. </a:t>
            </a:r>
          </a:p>
          <a:p>
            <a:pPr marL="181240" indent="-181240" defTabSz="241653">
              <a:lnSpc>
                <a:spcPts val="1480"/>
              </a:lnSpc>
              <a:defRPr/>
            </a:pPr>
            <a:r>
              <a:rPr lang="en-US" sz="1100" dirty="0">
                <a:solidFill>
                  <a:schemeClr val="bg2">
                    <a:lumMod val="10000"/>
                  </a:schemeClr>
                </a:solidFill>
              </a:rPr>
              <a:t>While the price of attending college continues to rise and its value is questioned, pursuing higher education can pay off. </a:t>
            </a:r>
          </a:p>
          <a:p>
            <a:pPr marL="181240" indent="-181240" defTabSz="241653">
              <a:lnSpc>
                <a:spcPts val="1480"/>
              </a:lnSpc>
              <a:defRPr/>
            </a:pPr>
            <a:r>
              <a:rPr lang="en-US" sz="1100" dirty="0">
                <a:solidFill>
                  <a:schemeClr val="bg2">
                    <a:lumMod val="10000"/>
                  </a:schemeClr>
                </a:solidFill>
              </a:rPr>
              <a:t>According to the College Board’s latest report, </a:t>
            </a:r>
            <a:r>
              <a:rPr lang="en-US" sz="1100" i="1" dirty="0">
                <a:solidFill>
                  <a:schemeClr val="bg2">
                    <a:lumMod val="10000"/>
                  </a:schemeClr>
                </a:solidFill>
              </a:rPr>
              <a:t>Education Pays 2023, </a:t>
            </a:r>
            <a:r>
              <a:rPr lang="en-US" sz="1100" dirty="0">
                <a:solidFill>
                  <a:schemeClr val="bg2">
                    <a:lumMod val="10000"/>
                  </a:schemeClr>
                </a:solidFill>
              </a:rPr>
              <a:t>“Most college students cite improved job prospects and financial security as a primary reason for college attendance.” </a:t>
            </a:r>
          </a:p>
          <a:p>
            <a:pPr marL="181240" indent="-181240" defTabSz="241653">
              <a:lnSpc>
                <a:spcPts val="1480"/>
              </a:lnSpc>
              <a:defRPr/>
            </a:pPr>
            <a:r>
              <a:rPr lang="en-US" sz="1100" dirty="0">
                <a:solidFill>
                  <a:schemeClr val="bg2">
                    <a:lumMod val="10000"/>
                  </a:schemeClr>
                </a:solidFill>
              </a:rPr>
              <a:t>According to this same report: “The benefits of a college education extend beyond financial gains. More educated citizens have greater access to health care and retirement plans. They are more likely to prioritize healthy behaviors, pursue civic engagement, and provide better opportunities for their children.”</a:t>
            </a:r>
          </a:p>
          <a:p>
            <a:pPr marL="182880" lvl="1" indent="-182880">
              <a:buFont typeface="Arial" panose="020B0604020202020204" pitchFamily="34" charset="0"/>
              <a:buChar char="•"/>
              <a:defRPr/>
            </a:pPr>
            <a:r>
              <a:rPr lang="en-US" sz="1100" dirty="0">
                <a:solidFill>
                  <a:schemeClr val="bg2">
                    <a:lumMod val="10000"/>
                  </a:schemeClr>
                </a:solidFill>
                <a:latin typeface="AvenirNext LT Com Regular" panose="020B0503020202020204" pitchFamily="34" charset="0"/>
              </a:rPr>
              <a:t>Of course, individual experiences differ, depending on factors such as field of study and occupation.</a:t>
            </a:r>
          </a:p>
          <a:p>
            <a:pPr marL="171450" lvl="1" indent="0">
              <a:buFontTx/>
              <a:buNone/>
              <a:defRPr/>
            </a:pPr>
            <a:endParaRPr lang="en-US" sz="1100" dirty="0">
              <a:latin typeface="AvenirNext LT Com Regular" panose="020B0503020202020204" pitchFamily="34" charset="0"/>
            </a:endParaRPr>
          </a:p>
          <a:p>
            <a:pPr marL="342900" lvl="1" indent="-171450">
              <a:buFontTx/>
              <a:buChar char="–"/>
              <a:defRPr/>
            </a:pPr>
            <a:endParaRPr lang="en-US" sz="1100" dirty="0">
              <a:latin typeface="AvenirNext LT Com Regular" panose="020B0503020202020204" pitchFamily="34" charset="0"/>
            </a:endParaRPr>
          </a:p>
          <a:p>
            <a:pPr marL="7504" indent="0" defTabSz="241653">
              <a:lnSpc>
                <a:spcPts val="1480"/>
              </a:lnSpc>
              <a:buNone/>
              <a:defRPr/>
            </a:pPr>
            <a:endParaRPr lang="en-US" sz="1100" dirty="0">
              <a:latin typeface="AvenirNext LT Com Regular" panose="020B0503020202020204" pitchFamily="34" charset="0"/>
            </a:endParaRPr>
          </a:p>
        </p:txBody>
      </p:sp>
    </p:spTree>
    <p:extLst>
      <p:ext uri="{BB962C8B-B14F-4D97-AF65-F5344CB8AC3E}">
        <p14:creationId xmlns:p14="http://schemas.microsoft.com/office/powerpoint/2010/main" val="2945192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20</a:t>
            </a:fld>
            <a:endParaRPr lang="en-US" dirty="0"/>
          </a:p>
        </p:txBody>
      </p:sp>
      <p:sp>
        <p:nvSpPr>
          <p:cNvPr id="7" name="Notes Placeholder 2">
            <a:extLst>
              <a:ext uri="{FF2B5EF4-FFF2-40B4-BE49-F238E27FC236}">
                <a16:creationId xmlns:a16="http://schemas.microsoft.com/office/drawing/2014/main" id="{27036A91-7713-48B1-A397-E36D6AC63EE8}"/>
              </a:ext>
            </a:extLst>
          </p:cNvPr>
          <p:cNvSpPr>
            <a:spLocks noGrp="1"/>
          </p:cNvSpPr>
          <p:nvPr>
            <p:ph type="body" idx="1"/>
          </p:nvPr>
        </p:nvSpPr>
        <p:spPr>
          <a:xfrm>
            <a:off x="312115" y="3456432"/>
            <a:ext cx="6681216" cy="5760720"/>
          </a:xfrm>
        </p:spPr>
        <p:txBody>
          <a:bodyPr/>
          <a:lstStyle/>
          <a:p>
            <a:pPr marL="171450" indent="-171450" algn="l" defTabSz="966612" rtl="0" fontAlgn="base">
              <a:lnSpc>
                <a:spcPct val="100000"/>
              </a:lnSpc>
              <a:spcBef>
                <a:spcPct val="30000"/>
              </a:spcBef>
              <a:spcAft>
                <a:spcPct val="0"/>
              </a:spcAft>
              <a:buSzPct val="80000"/>
              <a:defRPr/>
            </a:pPr>
            <a:r>
              <a:rPr lang="en-US" sz="1100" kern="4500" spc="-10" baseline="0" dirty="0">
                <a:solidFill>
                  <a:srgbClr val="000000"/>
                </a:solidFill>
                <a:latin typeface="Avenir Next LT Com Regular" panose="020B0503020202020204" pitchFamily="34" charset="0"/>
              </a:rPr>
              <a:t>We’ve spent a lot of time talking about 529 plans and </a:t>
            </a:r>
            <a:r>
              <a:rPr lang="en-US" sz="1100" kern="4500" spc="-10" baseline="0" dirty="0" err="1">
                <a:solidFill>
                  <a:srgbClr val="000000"/>
                </a:solidFill>
                <a:latin typeface="Avenir Next LT Com Regular" panose="020B0503020202020204" pitchFamily="34" charset="0"/>
              </a:rPr>
              <a:t>CollegeAmerica</a:t>
            </a:r>
            <a:r>
              <a:rPr lang="en-US" sz="1100" kern="4500" spc="-10" baseline="0" dirty="0">
                <a:solidFill>
                  <a:srgbClr val="000000"/>
                </a:solidFill>
                <a:latin typeface="Avenir Next LT Com Regular" panose="020B0503020202020204" pitchFamily="34" charset="0"/>
              </a:rPr>
              <a:t>, but the most important message is that this plan should be all about you. </a:t>
            </a:r>
          </a:p>
          <a:p>
            <a:pPr marL="171450" indent="-171450" algn="l" defTabSz="966612" rtl="0" fontAlgn="base">
              <a:lnSpc>
                <a:spcPct val="100000"/>
              </a:lnSpc>
              <a:spcBef>
                <a:spcPct val="30000"/>
              </a:spcBef>
              <a:spcAft>
                <a:spcPct val="0"/>
              </a:spcAft>
              <a:buSzPct val="80000"/>
              <a:defRPr/>
            </a:pPr>
            <a:r>
              <a:rPr lang="en-US" sz="1100" kern="4500" spc="-10" baseline="0" dirty="0">
                <a:solidFill>
                  <a:srgbClr val="000000"/>
                </a:solidFill>
                <a:latin typeface="Avenir Next LT Com Regular" panose="020B0503020202020204" pitchFamily="34" charset="0"/>
              </a:rPr>
              <a:t>And, as I mentioned before, that’s the main reason why I’m here. </a:t>
            </a:r>
          </a:p>
          <a:p>
            <a:pPr marL="171450" indent="-171450" algn="l" defTabSz="966612" rtl="0" fontAlgn="base">
              <a:lnSpc>
                <a:spcPct val="100000"/>
              </a:lnSpc>
              <a:spcBef>
                <a:spcPct val="30000"/>
              </a:spcBef>
              <a:spcAft>
                <a:spcPct val="0"/>
              </a:spcAft>
              <a:buSzPct val="80000"/>
              <a:defRPr/>
            </a:pPr>
            <a:r>
              <a:rPr lang="en-US" sz="1100" kern="4500" spc="-10" baseline="0" dirty="0">
                <a:solidFill>
                  <a:srgbClr val="000000"/>
                </a:solidFill>
                <a:latin typeface="Avenir Next LT Com Regular" panose="020B0503020202020204" pitchFamily="34" charset="0"/>
              </a:rPr>
              <a:t>After this meeting, I’d like you to stop by so we can set up a time to:</a:t>
            </a:r>
          </a:p>
          <a:p>
            <a:pPr marL="342900" lvl="1" indent="-171450" algn="l" defTabSz="966612" rtl="0" fontAlgn="base">
              <a:lnSpc>
                <a:spcPct val="100000"/>
              </a:lnSpc>
              <a:spcBef>
                <a:spcPct val="30000"/>
              </a:spcBef>
              <a:spcAft>
                <a:spcPct val="0"/>
              </a:spcAft>
              <a:buSzPct val="80000"/>
              <a:defRPr/>
            </a:pPr>
            <a:r>
              <a:rPr lang="en-US" sz="1100" kern="4500" spc="-10" baseline="0" dirty="0">
                <a:solidFill>
                  <a:srgbClr val="000000"/>
                </a:solidFill>
                <a:latin typeface="Avenir Next LT Com Regular" panose="020B0503020202020204" pitchFamily="34" charset="0"/>
              </a:rPr>
              <a:t>Build a 529 plan tailored to your unique educational needs and financial situation. </a:t>
            </a:r>
          </a:p>
          <a:p>
            <a:pPr marL="342900" lvl="1" indent="-171450" algn="l" defTabSz="966612" rtl="0" fontAlgn="base">
              <a:lnSpc>
                <a:spcPct val="100000"/>
              </a:lnSpc>
              <a:spcBef>
                <a:spcPct val="30000"/>
              </a:spcBef>
              <a:spcAft>
                <a:spcPct val="0"/>
              </a:spcAft>
              <a:buSzPct val="80000"/>
              <a:defRPr/>
            </a:pPr>
            <a:r>
              <a:rPr lang="en-US" sz="1100" kern="4500" spc="-10" baseline="0" dirty="0">
                <a:solidFill>
                  <a:srgbClr val="000000"/>
                </a:solidFill>
                <a:latin typeface="Avenir Next LT Com Regular" panose="020B0503020202020204" pitchFamily="34" charset="0"/>
              </a:rPr>
              <a:t>Select your </a:t>
            </a:r>
            <a:r>
              <a:rPr lang="en-US" sz="1100" kern="4500" spc="-10" baseline="0" dirty="0" err="1">
                <a:solidFill>
                  <a:srgbClr val="000000"/>
                </a:solidFill>
                <a:latin typeface="Avenir Next LT Com Regular" panose="020B0503020202020204" pitchFamily="34" charset="0"/>
              </a:rPr>
              <a:t>CollegeAmerica</a:t>
            </a:r>
            <a:r>
              <a:rPr lang="en-US" sz="1100" kern="4500" spc="-10" baseline="0" dirty="0">
                <a:solidFill>
                  <a:srgbClr val="000000"/>
                </a:solidFill>
                <a:latin typeface="Avenir Next LT Com Regular" panose="020B0503020202020204" pitchFamily="34" charset="0"/>
              </a:rPr>
              <a:t> investments from the many different offerings. </a:t>
            </a:r>
          </a:p>
          <a:p>
            <a:pPr marL="342900" lvl="1" indent="-171450" algn="l" defTabSz="966612" rtl="0" fontAlgn="base">
              <a:lnSpc>
                <a:spcPct val="100000"/>
              </a:lnSpc>
              <a:spcBef>
                <a:spcPct val="30000"/>
              </a:spcBef>
              <a:spcAft>
                <a:spcPct val="0"/>
              </a:spcAft>
              <a:buSzPct val="80000"/>
              <a:defRPr/>
            </a:pPr>
            <a:r>
              <a:rPr lang="en-US" sz="1100" kern="4500" spc="-10" baseline="0" dirty="0">
                <a:solidFill>
                  <a:srgbClr val="000000"/>
                </a:solidFill>
                <a:latin typeface="Avenir Next LT Com Regular" panose="020B0503020202020204" pitchFamily="34" charset="0"/>
              </a:rPr>
              <a:t>[If the employer has chosen not</a:t>
            </a:r>
            <a:r>
              <a:rPr lang="en-US" sz="1100" i="1" kern="4500" spc="-10" baseline="0" dirty="0">
                <a:solidFill>
                  <a:srgbClr val="000000"/>
                </a:solidFill>
                <a:latin typeface="Avenir Next LT Com Regular" panose="020B0503020202020204" pitchFamily="34" charset="0"/>
              </a:rPr>
              <a:t> </a:t>
            </a:r>
            <a:r>
              <a:rPr lang="en-US" sz="1100" kern="4500" spc="-10" baseline="0" dirty="0">
                <a:solidFill>
                  <a:srgbClr val="000000"/>
                </a:solidFill>
                <a:latin typeface="Avenir Next LT Com Regular" panose="020B0503020202020204" pitchFamily="34" charset="0"/>
              </a:rPr>
              <a:t>to offer payroll deductions.] Open your account by </a:t>
            </a:r>
            <a:r>
              <a:rPr lang="en-US" sz="1100" kern="4500" spc="-10" dirty="0">
                <a:solidFill>
                  <a:srgbClr val="000000"/>
                </a:solidFill>
                <a:latin typeface="Avenir Next LT Com Regular" panose="020B0503020202020204" pitchFamily="34" charset="0"/>
              </a:rPr>
              <a:t>completing the </a:t>
            </a:r>
            <a:r>
              <a:rPr lang="en-US" sz="1100" kern="4500" spc="-10" baseline="0" dirty="0" err="1">
                <a:solidFill>
                  <a:srgbClr val="000000"/>
                </a:solidFill>
                <a:latin typeface="Avenir Next LT Com Regular" panose="020B0503020202020204" pitchFamily="34" charset="0"/>
              </a:rPr>
              <a:t>CollegeAmerica</a:t>
            </a:r>
            <a:r>
              <a:rPr lang="en-US" sz="1100" kern="4500" spc="-10" baseline="0" dirty="0">
                <a:solidFill>
                  <a:srgbClr val="000000"/>
                </a:solidFill>
                <a:latin typeface="Avenir Next LT Com Regular" panose="020B0503020202020204" pitchFamily="34" charset="0"/>
              </a:rPr>
              <a:t> account application and determining how you’d like to invest. </a:t>
            </a:r>
            <a:r>
              <a:rPr lang="en-US" sz="1100" kern="4500" spc="-10" dirty="0">
                <a:solidFill>
                  <a:srgbClr val="000000"/>
                </a:solidFill>
                <a:latin typeface="Avenir Next LT Com Regular" panose="020B0503020202020204" pitchFamily="34" charset="0"/>
              </a:rPr>
              <a:t>You can choose a one-time purchase or recurring automatic purchases from your bank account. </a:t>
            </a:r>
          </a:p>
          <a:p>
            <a:pPr marL="342900" lvl="1" indent="-171450" algn="l" defTabSz="966612" rtl="0" fontAlgn="base">
              <a:lnSpc>
                <a:spcPct val="100000"/>
              </a:lnSpc>
              <a:spcBef>
                <a:spcPct val="30000"/>
              </a:spcBef>
              <a:spcAft>
                <a:spcPct val="0"/>
              </a:spcAft>
              <a:buSzPct val="80000"/>
              <a:defRPr/>
            </a:pPr>
            <a:r>
              <a:rPr lang="en-US" sz="1100" kern="4500" spc="-10" baseline="0" dirty="0">
                <a:solidFill>
                  <a:srgbClr val="000000"/>
                </a:solidFill>
                <a:latin typeface="Avenir Next LT Com Regular" panose="020B0503020202020204" pitchFamily="34" charset="0"/>
              </a:rPr>
              <a:t>[If the employer has chosen to offer payroll deductions.] Open your account by completing the </a:t>
            </a:r>
            <a:r>
              <a:rPr lang="en-US" sz="1100" kern="4500" spc="-10" baseline="0" dirty="0" err="1">
                <a:solidFill>
                  <a:srgbClr val="000000"/>
                </a:solidFill>
                <a:latin typeface="Avenir Next LT Com Regular" panose="020B0503020202020204" pitchFamily="34" charset="0"/>
              </a:rPr>
              <a:t>CollegeAmerica</a:t>
            </a:r>
            <a:r>
              <a:rPr lang="en-US" sz="1100" kern="4500" spc="-10" baseline="0" dirty="0">
                <a:solidFill>
                  <a:srgbClr val="000000"/>
                </a:solidFill>
                <a:latin typeface="Avenir Next LT Com Regular" panose="020B0503020202020204" pitchFamily="34" charset="0"/>
              </a:rPr>
              <a:t> account application and determining how you’d like to invest. You can set up recurring automatic investments </a:t>
            </a:r>
            <a:r>
              <a:rPr lang="en-US" sz="1100" kern="4500" spc="-10" dirty="0">
                <a:solidFill>
                  <a:srgbClr val="000000"/>
                </a:solidFill>
                <a:latin typeface="Avenir Next LT Com Regular" panose="020B0503020202020204" pitchFamily="34" charset="0"/>
              </a:rPr>
              <a:t>through </a:t>
            </a:r>
            <a:r>
              <a:rPr lang="en-US" sz="1100" kern="4500" spc="-10" baseline="0" dirty="0">
                <a:solidFill>
                  <a:srgbClr val="000000"/>
                </a:solidFill>
                <a:latin typeface="Avenir Next LT Com Regular" panose="020B0503020202020204" pitchFamily="34" charset="0"/>
              </a:rPr>
              <a:t>payroll deductions or from your bank account. You can also make a one-time purchase from your bank account.  </a:t>
            </a:r>
          </a:p>
          <a:p>
            <a:pPr marL="171450" indent="-171450" algn="l" defTabSz="966612" rtl="0" fontAlgn="base">
              <a:lnSpc>
                <a:spcPct val="100000"/>
              </a:lnSpc>
              <a:spcBef>
                <a:spcPct val="30000"/>
              </a:spcBef>
              <a:spcAft>
                <a:spcPct val="0"/>
              </a:spcAft>
              <a:buSzPct val="80000"/>
              <a:defRPr/>
            </a:pPr>
            <a:r>
              <a:rPr lang="en-US" sz="1100" kern="4500" spc="-10" baseline="0" dirty="0">
                <a:solidFill>
                  <a:srgbClr val="000000"/>
                </a:solidFill>
                <a:latin typeface="Avenir Next LT Com Regular" panose="020B0503020202020204" pitchFamily="34" charset="0"/>
              </a:rPr>
              <a:t>[Optional] Or if you’d prefer to call my office later to set up a time, my contact information is in the package of materials you received. </a:t>
            </a:r>
          </a:p>
          <a:p>
            <a:pPr marL="0" indent="0">
              <a:buNone/>
              <a:defRPr/>
            </a:pPr>
            <a:endParaRPr lang="en-US" altLang="en-US" dirty="0">
              <a:solidFill>
                <a:srgbClr val="000000"/>
              </a:solidFill>
            </a:endParaRPr>
          </a:p>
        </p:txBody>
      </p:sp>
    </p:spTree>
    <p:extLst>
      <p:ext uri="{BB962C8B-B14F-4D97-AF65-F5344CB8AC3E}">
        <p14:creationId xmlns:p14="http://schemas.microsoft.com/office/powerpoint/2010/main" val="1296780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21</a:t>
            </a:fld>
            <a:endParaRPr lang="en-US" dirty="0"/>
          </a:p>
        </p:txBody>
      </p:sp>
      <p:sp>
        <p:nvSpPr>
          <p:cNvPr id="7" name="Notes Placeholder 2">
            <a:extLst>
              <a:ext uri="{FF2B5EF4-FFF2-40B4-BE49-F238E27FC236}">
                <a16:creationId xmlns:a16="http://schemas.microsoft.com/office/drawing/2014/main" id="{1ABB9738-64B1-4561-9AAC-E46717318E73}"/>
              </a:ext>
            </a:extLst>
          </p:cNvPr>
          <p:cNvSpPr>
            <a:spLocks noGrp="1"/>
          </p:cNvSpPr>
          <p:nvPr>
            <p:ph type="body" idx="1"/>
          </p:nvPr>
        </p:nvSpPr>
        <p:spPr>
          <a:xfrm>
            <a:off x="312115" y="3456432"/>
            <a:ext cx="6681216" cy="5760720"/>
          </a:xfrm>
        </p:spPr>
        <p:txBody>
          <a:bodyPr/>
          <a:lstStyle/>
          <a:p>
            <a:pPr marL="171450" marR="0" lvl="0" indent="-171450" algn="l" defTabSz="228600" rtl="0" eaLnBrk="1" fontAlgn="auto" latinLnBrk="0" hangingPunct="1">
              <a:lnSpc>
                <a:spcPts val="1400"/>
              </a:lnSpc>
              <a:spcBef>
                <a:spcPts val="0"/>
              </a:spcBef>
              <a:spcAft>
                <a:spcPts val="0"/>
              </a:spcAft>
              <a:buClrTx/>
              <a:buSzTx/>
              <a:buFont typeface="Arial" panose="020B0604020202020204" pitchFamily="34" charset="0"/>
              <a:buChar char="•"/>
              <a:tabLst/>
              <a:defRPr/>
            </a:pPr>
            <a:r>
              <a:rPr lang="en-US" sz="1100" kern="4500" spc="-10" baseline="0" dirty="0">
                <a:solidFill>
                  <a:srgbClr val="000000"/>
                </a:solidFill>
                <a:latin typeface="Avenir Next LT Com Regular" panose="020B0503020202020204" pitchFamily="34" charset="0"/>
              </a:rPr>
              <a:t>Also, if you’d like to dig a bit deeper into how a 529 plan can work for you, I’d encourage you to visit the Capital Group “Saving for college” webpage, which provides easy-to-use online resources and tools where you can: </a:t>
            </a:r>
          </a:p>
          <a:p>
            <a:pPr lvl="1"/>
            <a:r>
              <a:rPr lang="en-US" sz="1100" dirty="0">
                <a:solidFill>
                  <a:srgbClr val="000000"/>
                </a:solidFill>
              </a:rPr>
              <a:t>Learn the basics behind building an educational savings plan based on your life stage and unique educational needs and goals. </a:t>
            </a:r>
          </a:p>
          <a:p>
            <a:pPr lvl="1"/>
            <a:r>
              <a:rPr lang="en-US" sz="1100" dirty="0">
                <a:solidFill>
                  <a:srgbClr val="000000"/>
                </a:solidFill>
              </a:rPr>
              <a:t>Plan using a savings calculator that shows how regular investment can grow over time and use the college calculator to compare costs for two- and four-year public, private and Ivy League colleges. </a:t>
            </a:r>
          </a:p>
          <a:p>
            <a:pPr lvl="1"/>
            <a:r>
              <a:rPr lang="en-US" sz="1100" dirty="0">
                <a:solidFill>
                  <a:srgbClr val="000000"/>
                </a:solidFill>
              </a:rPr>
              <a:t>Choose by learning more about the many different </a:t>
            </a:r>
            <a:r>
              <a:rPr lang="en-US" sz="1100" dirty="0" err="1">
                <a:solidFill>
                  <a:srgbClr val="000000"/>
                </a:solidFill>
              </a:rPr>
              <a:t>CollegeAmerica</a:t>
            </a:r>
            <a:r>
              <a:rPr lang="en-US" sz="1100" dirty="0">
                <a:solidFill>
                  <a:srgbClr val="000000"/>
                </a:solidFill>
              </a:rPr>
              <a:t> investment options, including individual mutual funds, target date funds and funds of funds. </a:t>
            </a:r>
          </a:p>
          <a:p>
            <a:pPr marL="171450" marR="0" lvl="0" indent="-171450" algn="l" defTabSz="228600" rtl="0" eaLnBrk="1" fontAlgn="auto" latinLnBrk="0" hangingPunct="1">
              <a:lnSpc>
                <a:spcPts val="1400"/>
              </a:lnSpc>
              <a:spcBef>
                <a:spcPts val="0"/>
              </a:spcBef>
              <a:spcAft>
                <a:spcPts val="0"/>
              </a:spcAft>
              <a:buClrTx/>
              <a:buSzTx/>
              <a:buFont typeface="Arial" panose="020B0604020202020204" pitchFamily="34" charset="0"/>
              <a:buChar char="•"/>
              <a:tabLst/>
              <a:defRPr/>
            </a:pPr>
            <a:r>
              <a:rPr lang="en-US" sz="1100" dirty="0">
                <a:solidFill>
                  <a:srgbClr val="000000"/>
                </a:solidFill>
              </a:rPr>
              <a:t>I’d like to thank all of you for your time today and look forward to working together with you to build a plan for all your unique educational needs. </a:t>
            </a:r>
            <a:r>
              <a:rPr lang="en-US" sz="1100" b="0" i="0" dirty="0">
                <a:solidFill>
                  <a:srgbClr val="222222"/>
                </a:solidFill>
                <a:effectLst/>
              </a:rPr>
              <a:t>Before you go, I’d like to share the investment results and expense ratios for New Perspective Fund, The Investment Company of America and The Bond Fund of America as of December 31, 2024. </a:t>
            </a:r>
            <a:endParaRPr lang="en-US" sz="1100" dirty="0">
              <a:solidFill>
                <a:srgbClr val="000000"/>
              </a:solidFill>
            </a:endParaRPr>
          </a:p>
        </p:txBody>
      </p:sp>
    </p:spTree>
    <p:extLst>
      <p:ext uri="{BB962C8B-B14F-4D97-AF65-F5344CB8AC3E}">
        <p14:creationId xmlns:p14="http://schemas.microsoft.com/office/powerpoint/2010/main" val="3984899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3" name="Notes Placeholder 2"/>
          <p:cNvSpPr>
            <a:spLocks noGrp="1"/>
          </p:cNvSpPr>
          <p:nvPr>
            <p:ph type="body" idx="1"/>
          </p:nvPr>
        </p:nvSpPr>
        <p:spPr/>
        <p:txBody>
          <a:bodyPr/>
          <a:lstStyle/>
          <a:p>
            <a:r>
              <a:rPr lang="en-US" sz="1100" dirty="0"/>
              <a:t>[Refer to slide.]</a:t>
            </a:r>
            <a:endParaRPr lang="en-US" dirty="0"/>
          </a:p>
        </p:txBody>
      </p:sp>
      <p:sp>
        <p:nvSpPr>
          <p:cNvPr id="4" name="Slide Number Placeholder 3"/>
          <p:cNvSpPr>
            <a:spLocks noGrp="1"/>
          </p:cNvSpPr>
          <p:nvPr>
            <p:ph type="sldNum" sz="quarter" idx="10"/>
          </p:nvPr>
        </p:nvSpPr>
        <p:spPr/>
        <p:txBody>
          <a:bodyPr/>
          <a:lstStyle/>
          <a:p>
            <a:fld id="{313BF4A9-858F-4D59-9EF7-6963AF44619B}" type="slidenum">
              <a:rPr lang="en-US" smtClean="0"/>
              <a:pPr/>
              <a:t>22</a:t>
            </a:fld>
            <a:endParaRPr lang="en-US" dirty="0"/>
          </a:p>
        </p:txBody>
      </p:sp>
    </p:spTree>
    <p:extLst>
      <p:ext uri="{BB962C8B-B14F-4D97-AF65-F5344CB8AC3E}">
        <p14:creationId xmlns:p14="http://schemas.microsoft.com/office/powerpoint/2010/main" val="3042440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3" name="Notes Placeholder 2"/>
          <p:cNvSpPr>
            <a:spLocks noGrp="1"/>
          </p:cNvSpPr>
          <p:nvPr>
            <p:ph type="body" idx="1"/>
          </p:nvPr>
        </p:nvSpPr>
        <p:spPr/>
        <p:txBody>
          <a:bodyPr/>
          <a:lstStyle/>
          <a:p>
            <a:r>
              <a:rPr lang="en-US" sz="1100" dirty="0"/>
              <a:t>[Refer to slide.]</a:t>
            </a:r>
          </a:p>
        </p:txBody>
      </p:sp>
      <p:sp>
        <p:nvSpPr>
          <p:cNvPr id="4" name="Slide Number Placeholder 3"/>
          <p:cNvSpPr>
            <a:spLocks noGrp="1"/>
          </p:cNvSpPr>
          <p:nvPr>
            <p:ph type="sldNum" sz="quarter" idx="10"/>
          </p:nvPr>
        </p:nvSpPr>
        <p:spPr/>
        <p:txBody>
          <a:bodyPr/>
          <a:lstStyle/>
          <a:p>
            <a:fld id="{313BF4A9-858F-4D59-9EF7-6963AF44619B}" type="slidenum">
              <a:rPr lang="en-US" smtClean="0"/>
              <a:pPr/>
              <a:t>23</a:t>
            </a:fld>
            <a:endParaRPr lang="en-US" dirty="0"/>
          </a:p>
        </p:txBody>
      </p:sp>
    </p:spTree>
    <p:extLst>
      <p:ext uri="{BB962C8B-B14F-4D97-AF65-F5344CB8AC3E}">
        <p14:creationId xmlns:p14="http://schemas.microsoft.com/office/powerpoint/2010/main" val="3687282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3" name="Notes Placeholder 2"/>
          <p:cNvSpPr>
            <a:spLocks noGrp="1"/>
          </p:cNvSpPr>
          <p:nvPr>
            <p:ph type="body" idx="1"/>
          </p:nvPr>
        </p:nvSpPr>
        <p:spPr/>
        <p:txBody>
          <a:bodyPr/>
          <a:lstStyle/>
          <a:p>
            <a:r>
              <a:rPr lang="en-US" sz="1100" dirty="0"/>
              <a:t>[Refer to slide.]</a:t>
            </a:r>
            <a:endParaRPr lang="en-US" dirty="0"/>
          </a:p>
        </p:txBody>
      </p:sp>
      <p:sp>
        <p:nvSpPr>
          <p:cNvPr id="4" name="Slide Number Placeholder 3"/>
          <p:cNvSpPr>
            <a:spLocks noGrp="1"/>
          </p:cNvSpPr>
          <p:nvPr>
            <p:ph type="sldNum" sz="quarter" idx="10"/>
          </p:nvPr>
        </p:nvSpPr>
        <p:spPr/>
        <p:txBody>
          <a:bodyPr/>
          <a:lstStyle/>
          <a:p>
            <a:fld id="{313BF4A9-858F-4D59-9EF7-6963AF44619B}" type="slidenum">
              <a:rPr lang="en-US" smtClean="0"/>
              <a:pPr/>
              <a:t>24</a:t>
            </a:fld>
            <a:endParaRPr lang="en-US" dirty="0"/>
          </a:p>
        </p:txBody>
      </p:sp>
    </p:spTree>
    <p:extLst>
      <p:ext uri="{BB962C8B-B14F-4D97-AF65-F5344CB8AC3E}">
        <p14:creationId xmlns:p14="http://schemas.microsoft.com/office/powerpoint/2010/main" val="4136345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3" name="Notes Placeholder 2"/>
          <p:cNvSpPr>
            <a:spLocks noGrp="1"/>
          </p:cNvSpPr>
          <p:nvPr>
            <p:ph type="body" idx="1"/>
          </p:nvPr>
        </p:nvSpPr>
        <p:spPr/>
        <p:txBody>
          <a:bodyPr/>
          <a:lstStyle/>
          <a:p>
            <a:r>
              <a:rPr lang="en-US" sz="1100" dirty="0"/>
              <a:t>[Refer to slide.]</a:t>
            </a:r>
            <a:endParaRPr lang="en-US" dirty="0"/>
          </a:p>
        </p:txBody>
      </p:sp>
      <p:sp>
        <p:nvSpPr>
          <p:cNvPr id="4" name="Slide Number Placeholder 3"/>
          <p:cNvSpPr>
            <a:spLocks noGrp="1"/>
          </p:cNvSpPr>
          <p:nvPr>
            <p:ph type="sldNum" sz="quarter" idx="10"/>
          </p:nvPr>
        </p:nvSpPr>
        <p:spPr/>
        <p:txBody>
          <a:bodyPr/>
          <a:lstStyle/>
          <a:p>
            <a:fld id="{313BF4A9-858F-4D59-9EF7-6963AF44619B}" type="slidenum">
              <a:rPr lang="en-US" smtClean="0"/>
              <a:pPr/>
              <a:t>25</a:t>
            </a:fld>
            <a:endParaRPr lang="en-US" dirty="0"/>
          </a:p>
        </p:txBody>
      </p:sp>
    </p:spTree>
    <p:extLst>
      <p:ext uri="{BB962C8B-B14F-4D97-AF65-F5344CB8AC3E}">
        <p14:creationId xmlns:p14="http://schemas.microsoft.com/office/powerpoint/2010/main" val="1178737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3" name="Notes Placeholder 2"/>
          <p:cNvSpPr>
            <a:spLocks noGrp="1"/>
          </p:cNvSpPr>
          <p:nvPr>
            <p:ph type="body" idx="1"/>
          </p:nvPr>
        </p:nvSpPr>
        <p:spPr/>
        <p:txBody>
          <a:bodyPr/>
          <a:lstStyle/>
          <a:p>
            <a:r>
              <a:rPr lang="en-US" sz="1100" dirty="0"/>
              <a:t>[Refer to slide.]</a:t>
            </a:r>
            <a:endParaRPr lang="en-US" dirty="0"/>
          </a:p>
        </p:txBody>
      </p:sp>
      <p:sp>
        <p:nvSpPr>
          <p:cNvPr id="4" name="Slide Number Placeholder 3"/>
          <p:cNvSpPr>
            <a:spLocks noGrp="1"/>
          </p:cNvSpPr>
          <p:nvPr>
            <p:ph type="sldNum" sz="quarter" idx="10"/>
          </p:nvPr>
        </p:nvSpPr>
        <p:spPr/>
        <p:txBody>
          <a:bodyPr/>
          <a:lstStyle/>
          <a:p>
            <a:fld id="{313BF4A9-858F-4D59-9EF7-6963AF44619B}" type="slidenum">
              <a:rPr lang="en-US" smtClean="0"/>
              <a:pPr/>
              <a:t>26</a:t>
            </a:fld>
            <a:endParaRPr lang="en-US" dirty="0"/>
          </a:p>
        </p:txBody>
      </p:sp>
    </p:spTree>
    <p:extLst>
      <p:ext uri="{BB962C8B-B14F-4D97-AF65-F5344CB8AC3E}">
        <p14:creationId xmlns:p14="http://schemas.microsoft.com/office/powerpoint/2010/main" val="1082420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3" name="Notes Placeholder 2"/>
          <p:cNvSpPr>
            <a:spLocks noGrp="1"/>
          </p:cNvSpPr>
          <p:nvPr>
            <p:ph type="body" idx="1"/>
          </p:nvPr>
        </p:nvSpPr>
        <p:spPr/>
        <p:txBody>
          <a:bodyPr/>
          <a:lstStyle/>
          <a:p>
            <a:r>
              <a:rPr lang="en-US" sz="1100" dirty="0"/>
              <a:t>[Refer to slide.]</a:t>
            </a:r>
            <a:endParaRPr lang="en-US" dirty="0"/>
          </a:p>
        </p:txBody>
      </p:sp>
      <p:sp>
        <p:nvSpPr>
          <p:cNvPr id="4" name="Slide Number Placeholder 3"/>
          <p:cNvSpPr>
            <a:spLocks noGrp="1"/>
          </p:cNvSpPr>
          <p:nvPr>
            <p:ph type="sldNum" sz="quarter" idx="10"/>
          </p:nvPr>
        </p:nvSpPr>
        <p:spPr/>
        <p:txBody>
          <a:bodyPr/>
          <a:lstStyle/>
          <a:p>
            <a:fld id="{313BF4A9-858F-4D59-9EF7-6963AF44619B}" type="slidenum">
              <a:rPr lang="en-US" smtClean="0"/>
              <a:pPr/>
              <a:t>27</a:t>
            </a:fld>
            <a:endParaRPr lang="en-US" dirty="0"/>
          </a:p>
        </p:txBody>
      </p:sp>
    </p:spTree>
    <p:extLst>
      <p:ext uri="{BB962C8B-B14F-4D97-AF65-F5344CB8AC3E}">
        <p14:creationId xmlns:p14="http://schemas.microsoft.com/office/powerpoint/2010/main" val="1115451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3" name="Notes Placeholder 2"/>
          <p:cNvSpPr>
            <a:spLocks noGrp="1"/>
          </p:cNvSpPr>
          <p:nvPr>
            <p:ph type="body" idx="1"/>
          </p:nvPr>
        </p:nvSpPr>
        <p:spPr/>
        <p:txBody>
          <a:bodyPr/>
          <a:lstStyle/>
          <a:p>
            <a:r>
              <a:rPr lang="en-US" sz="1100" dirty="0"/>
              <a:t>[Refer to slide.]</a:t>
            </a:r>
            <a:endParaRPr lang="en-US" dirty="0"/>
          </a:p>
        </p:txBody>
      </p:sp>
      <p:sp>
        <p:nvSpPr>
          <p:cNvPr id="4" name="Slide Number Placeholder 3"/>
          <p:cNvSpPr>
            <a:spLocks noGrp="1"/>
          </p:cNvSpPr>
          <p:nvPr>
            <p:ph type="sldNum" sz="quarter" idx="10"/>
          </p:nvPr>
        </p:nvSpPr>
        <p:spPr/>
        <p:txBody>
          <a:bodyPr/>
          <a:lstStyle/>
          <a:p>
            <a:fld id="{313BF4A9-858F-4D59-9EF7-6963AF44619B}" type="slidenum">
              <a:rPr lang="en-US" smtClean="0"/>
              <a:pPr/>
              <a:t>28</a:t>
            </a:fld>
            <a:endParaRPr lang="en-US" dirty="0"/>
          </a:p>
        </p:txBody>
      </p:sp>
    </p:spTree>
    <p:extLst>
      <p:ext uri="{BB962C8B-B14F-4D97-AF65-F5344CB8AC3E}">
        <p14:creationId xmlns:p14="http://schemas.microsoft.com/office/powerpoint/2010/main" val="1877957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3</a:t>
            </a:fld>
            <a:endParaRPr lang="en-US" dirty="0"/>
          </a:p>
        </p:txBody>
      </p:sp>
      <p:sp>
        <p:nvSpPr>
          <p:cNvPr id="8" name="Notes Placeholder 2">
            <a:extLst>
              <a:ext uri="{FF2B5EF4-FFF2-40B4-BE49-F238E27FC236}">
                <a16:creationId xmlns:a16="http://schemas.microsoft.com/office/drawing/2014/main" id="{11CCC9C4-566C-4A5D-B711-B4342DCCDC1F}"/>
              </a:ext>
            </a:extLst>
          </p:cNvPr>
          <p:cNvSpPr>
            <a:spLocks noGrp="1"/>
          </p:cNvSpPr>
          <p:nvPr>
            <p:ph type="body" idx="1"/>
          </p:nvPr>
        </p:nvSpPr>
        <p:spPr>
          <a:xfrm>
            <a:off x="312115" y="3456432"/>
            <a:ext cx="6681216" cy="5760720"/>
          </a:xfrm>
        </p:spPr>
        <p:txBody>
          <a:bodyPr/>
          <a:lstStyle/>
          <a:p>
            <a:pPr marL="0" indent="0">
              <a:buNone/>
            </a:pPr>
            <a:r>
              <a:rPr lang="en-US" b="1" dirty="0">
                <a:solidFill>
                  <a:srgbClr val="222222"/>
                </a:solidFill>
              </a:rPr>
              <a:t>[</a:t>
            </a:r>
            <a:r>
              <a:rPr lang="en-US" sz="1100" b="1" dirty="0">
                <a:solidFill>
                  <a:srgbClr val="222222"/>
                </a:solidFill>
              </a:rPr>
              <a:t>Note to presenter: This slide is optional — targeted to employees.]</a:t>
            </a:r>
            <a:endParaRPr lang="en-US" sz="1100" dirty="0">
              <a:solidFill>
                <a:srgbClr val="222222"/>
              </a:solidFill>
            </a:endParaRPr>
          </a:p>
          <a:p>
            <a:pPr lvl="0"/>
            <a:r>
              <a:rPr lang="en-US" sz="1100" dirty="0">
                <a:solidFill>
                  <a:srgbClr val="222222"/>
                </a:solidFill>
              </a:rPr>
              <a:t>The fact that your employer offers a payroll-deduction 529 plan means it stands out from the crowd.</a:t>
            </a:r>
          </a:p>
          <a:p>
            <a:pPr lvl="0"/>
            <a:r>
              <a:rPr lang="en-US" sz="1100" dirty="0">
                <a:solidFill>
                  <a:srgbClr val="222222"/>
                </a:solidFill>
              </a:rPr>
              <a:t>As you can see, although 89% of employees say they would be interested in opening a 529 account if it was offered at work, only 7.1</a:t>
            </a:r>
            <a:r>
              <a:rPr lang="en-US" sz="1100" b="0" i="0" dirty="0">
                <a:solidFill>
                  <a:srgbClr val="222222"/>
                </a:solidFill>
                <a:effectLst/>
              </a:rPr>
              <a:t>% of employers offer a 529 plan. </a:t>
            </a:r>
          </a:p>
          <a:p>
            <a:pPr lvl="0"/>
            <a:r>
              <a:rPr lang="en-US" sz="1100" b="0" i="0" dirty="0">
                <a:solidFill>
                  <a:srgbClr val="222222"/>
                </a:solidFill>
                <a:effectLst/>
              </a:rPr>
              <a:t>It also shows your employer’s commitment to helping you improve your overall financial health. </a:t>
            </a:r>
          </a:p>
          <a:p>
            <a:pPr marL="0" indent="0">
              <a:buNone/>
            </a:pPr>
            <a:endParaRPr lang="en-US" dirty="0">
              <a:solidFill>
                <a:srgbClr val="222222"/>
              </a:solidFill>
            </a:endParaRPr>
          </a:p>
        </p:txBody>
      </p:sp>
    </p:spTree>
    <p:extLst>
      <p:ext uri="{BB962C8B-B14F-4D97-AF65-F5344CB8AC3E}">
        <p14:creationId xmlns:p14="http://schemas.microsoft.com/office/powerpoint/2010/main" val="584439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4</a:t>
            </a:fld>
            <a:endParaRPr lang="en-US" dirty="0"/>
          </a:p>
        </p:txBody>
      </p:sp>
      <p:sp>
        <p:nvSpPr>
          <p:cNvPr id="7" name="Notes Placeholder 2">
            <a:extLst>
              <a:ext uri="{FF2B5EF4-FFF2-40B4-BE49-F238E27FC236}">
                <a16:creationId xmlns:a16="http://schemas.microsoft.com/office/drawing/2014/main" id="{C1992CAD-F76C-435A-B908-14DFA7AF61D7}"/>
              </a:ext>
            </a:extLst>
          </p:cNvPr>
          <p:cNvSpPr>
            <a:spLocks noGrp="1"/>
          </p:cNvSpPr>
          <p:nvPr>
            <p:ph type="body" idx="1"/>
          </p:nvPr>
        </p:nvSpPr>
        <p:spPr>
          <a:xfrm>
            <a:off x="312115" y="3456432"/>
            <a:ext cx="6681216" cy="5760720"/>
          </a:xfrm>
        </p:spPr>
        <p:txBody>
          <a:bodyPr/>
          <a:lstStyle/>
          <a:p>
            <a:pPr marL="181240" indent="-181240"/>
            <a:r>
              <a:rPr lang="en-US" sz="1100" dirty="0"/>
              <a:t>Today, we’ll discuss how a 529 education savings plan can help you realize an educational goal for yourself or someone you love, no matter where you are in life.</a:t>
            </a:r>
          </a:p>
          <a:p>
            <a:pPr marL="181240" indent="-181240"/>
            <a:r>
              <a:rPr lang="en-US" sz="1100" dirty="0"/>
              <a:t>We’ll also talk about how a 529 provides a unique combination of </a:t>
            </a:r>
            <a:r>
              <a:rPr lang="en-US" sz="1100" b="0" i="0" dirty="0">
                <a:solidFill>
                  <a:srgbClr val="222222"/>
                </a:solidFill>
                <a:effectLst/>
              </a:rPr>
              <a:t>flexibility, estate planning and gift benefits and tax advantages. </a:t>
            </a:r>
            <a:endParaRPr lang="en-US" sz="1100" strike="sngStrike" dirty="0"/>
          </a:p>
          <a:p>
            <a:pPr marL="181240" indent="-181240"/>
            <a:r>
              <a:rPr lang="en-US" sz="1100" dirty="0"/>
              <a:t>Finally, we’ll walk through how you can work with me, your financial professional, to build a 529 into your overall financial wellness plan with a CollegeAmerica account. </a:t>
            </a:r>
          </a:p>
          <a:p>
            <a:pPr marL="0" indent="0">
              <a:buNone/>
              <a:defRPr/>
            </a:pPr>
            <a:r>
              <a:rPr lang="en-US" altLang="en-US" sz="1200" dirty="0">
                <a:solidFill>
                  <a:schemeClr val="accent5"/>
                </a:solidFill>
              </a:rPr>
              <a:t>	</a:t>
            </a:r>
          </a:p>
        </p:txBody>
      </p:sp>
    </p:spTree>
    <p:extLst>
      <p:ext uri="{BB962C8B-B14F-4D97-AF65-F5344CB8AC3E}">
        <p14:creationId xmlns:p14="http://schemas.microsoft.com/office/powerpoint/2010/main" val="351483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5</a:t>
            </a:fld>
            <a:endParaRPr lang="en-US" dirty="0"/>
          </a:p>
        </p:txBody>
      </p:sp>
      <p:sp>
        <p:nvSpPr>
          <p:cNvPr id="7" name="Notes Placeholder 2">
            <a:extLst>
              <a:ext uri="{FF2B5EF4-FFF2-40B4-BE49-F238E27FC236}">
                <a16:creationId xmlns:a16="http://schemas.microsoft.com/office/drawing/2014/main" id="{2CACF226-0EDC-4E6E-A218-5227635B2E95}"/>
              </a:ext>
            </a:extLst>
          </p:cNvPr>
          <p:cNvSpPr>
            <a:spLocks noGrp="1"/>
          </p:cNvSpPr>
          <p:nvPr>
            <p:ph type="body" idx="1"/>
          </p:nvPr>
        </p:nvSpPr>
        <p:spPr>
          <a:xfrm>
            <a:off x="312115" y="3456432"/>
            <a:ext cx="6681216" cy="5760720"/>
          </a:xfrm>
        </p:spPr>
        <p:txBody>
          <a:bodyPr/>
          <a:lstStyle/>
          <a:p>
            <a:r>
              <a:rPr lang="en-US" sz="1100" dirty="0"/>
              <a:t>It might surprise you to learn that a 529 can help you meet all kinds of educational needs, from funding up to $10,000 in tuition for a private K–12 program during the taxable year per beneficiary, to learning a new skill, to pursuing a dream of a meaningful retirement. </a:t>
            </a:r>
            <a:r>
              <a:rPr lang="en-US" sz="1100" b="0" i="0" dirty="0">
                <a:solidFill>
                  <a:srgbClr val="222222"/>
                </a:solidFill>
                <a:effectLst/>
              </a:rPr>
              <a:t>Qualified education expenses include tuition for an elementary or secondary private or religious school (kindergarten through 12th grade) up to a maximum of $10,000 incurred during the taxable year per beneficiary.</a:t>
            </a:r>
            <a:endParaRPr lang="en-US" sz="1100" dirty="0"/>
          </a:p>
          <a:p>
            <a:pPr lvl="0"/>
            <a:r>
              <a:rPr lang="en-US" sz="1100" dirty="0"/>
              <a:t>We’ll look at three scenarios for choosing a 529 plan.</a:t>
            </a:r>
          </a:p>
          <a:p>
            <a:pPr marL="0" lvl="0" indent="0">
              <a:buNone/>
            </a:pPr>
            <a:endParaRPr lang="en-US" sz="1100" dirty="0"/>
          </a:p>
          <a:p>
            <a:pPr marL="0" indent="0">
              <a:buNone/>
            </a:pPr>
            <a:endParaRPr lang="en-US" sz="1100" dirty="0"/>
          </a:p>
        </p:txBody>
      </p:sp>
    </p:spTree>
    <p:extLst>
      <p:ext uri="{BB962C8B-B14F-4D97-AF65-F5344CB8AC3E}">
        <p14:creationId xmlns:p14="http://schemas.microsoft.com/office/powerpoint/2010/main" val="3770371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6</a:t>
            </a:fld>
            <a:endParaRPr lang="en-US" dirty="0"/>
          </a:p>
        </p:txBody>
      </p:sp>
      <p:sp>
        <p:nvSpPr>
          <p:cNvPr id="7" name="Notes Placeholder 2">
            <a:extLst>
              <a:ext uri="{FF2B5EF4-FFF2-40B4-BE49-F238E27FC236}">
                <a16:creationId xmlns:a16="http://schemas.microsoft.com/office/drawing/2014/main" id="{F00A5AB5-7A56-42EA-A661-DD8F35C22464}"/>
              </a:ext>
            </a:extLst>
          </p:cNvPr>
          <p:cNvSpPr>
            <a:spLocks noGrp="1"/>
          </p:cNvSpPr>
          <p:nvPr>
            <p:ph type="body" idx="1"/>
          </p:nvPr>
        </p:nvSpPr>
        <p:spPr>
          <a:xfrm>
            <a:off x="312115" y="3456432"/>
            <a:ext cx="6681216" cy="5760720"/>
          </a:xfrm>
        </p:spPr>
        <p:txBody>
          <a:bodyPr/>
          <a:lstStyle/>
          <a:p>
            <a:pPr lvl="0" algn="l"/>
            <a:r>
              <a:rPr lang="en-US" sz="1100" dirty="0">
                <a:latin typeface="Avenir Next LT Com Regular" panose="020B0503020202020204" pitchFamily="34" charset="0"/>
              </a:rPr>
              <a:t>Saving for an education makes sense wherever you are in life:</a:t>
            </a:r>
          </a:p>
          <a:p>
            <a:pPr lvl="1" algn="l"/>
            <a:r>
              <a:rPr lang="en-US" sz="1100" dirty="0">
                <a:latin typeface="Avenir Next LT Com Regular" panose="020B0503020202020204" pitchFamily="34" charset="0"/>
              </a:rPr>
              <a:t>Start building savings for your child’s future today</a:t>
            </a:r>
          </a:p>
          <a:p>
            <a:pPr lvl="1" algn="l"/>
            <a:r>
              <a:rPr lang="en-US" sz="1100" dirty="0">
                <a:latin typeface="Avenir Next LT Com Regular" panose="020B0503020202020204" pitchFamily="34" charset="0"/>
              </a:rPr>
              <a:t>Learning new skills or obtaining new degrees at any stage of your life</a:t>
            </a:r>
          </a:p>
          <a:p>
            <a:pPr lvl="1" algn="l"/>
            <a:r>
              <a:rPr lang="en-US" sz="1100" dirty="0">
                <a:latin typeface="Avenir Next LT Com Regular" panose="020B0503020202020204" pitchFamily="34" charset="0"/>
              </a:rPr>
              <a:t>Get an education in retirement and begin a new adventure</a:t>
            </a:r>
          </a:p>
          <a:p>
            <a:r>
              <a:rPr lang="en-US" sz="1100" dirty="0">
                <a:latin typeface="Avenir Next LT Com Regular" panose="020B0503020202020204" pitchFamily="34" charset="0"/>
              </a:rPr>
              <a:t>The cost of college is a significant financial concern for many parents. A 529 savings plan helps you prepare for a child’s future education. It can also help you and your family pursue an education beyond a four-year traditional college and at any age. Another feature of a 529 is the ability to transfer an account to a long list of beneficiaries, without incurring a tax penalty.</a:t>
            </a:r>
          </a:p>
        </p:txBody>
      </p:sp>
    </p:spTree>
    <p:extLst>
      <p:ext uri="{BB962C8B-B14F-4D97-AF65-F5344CB8AC3E}">
        <p14:creationId xmlns:p14="http://schemas.microsoft.com/office/powerpoint/2010/main" val="332089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7</a:t>
            </a:fld>
            <a:endParaRPr lang="en-US" dirty="0"/>
          </a:p>
        </p:txBody>
      </p:sp>
      <p:sp>
        <p:nvSpPr>
          <p:cNvPr id="7" name="Notes Placeholder 2">
            <a:extLst>
              <a:ext uri="{FF2B5EF4-FFF2-40B4-BE49-F238E27FC236}">
                <a16:creationId xmlns:a16="http://schemas.microsoft.com/office/drawing/2014/main" id="{904986FE-59F0-4651-BDBA-5395D7B6B7C7}"/>
              </a:ext>
            </a:extLst>
          </p:cNvPr>
          <p:cNvSpPr>
            <a:spLocks noGrp="1"/>
          </p:cNvSpPr>
          <p:nvPr>
            <p:ph type="body" idx="1"/>
          </p:nvPr>
        </p:nvSpPr>
        <p:spPr>
          <a:xfrm>
            <a:off x="312115" y="3456432"/>
            <a:ext cx="6681216" cy="5760720"/>
          </a:xfrm>
        </p:spPr>
        <p:txBody>
          <a:bodyPr/>
          <a:lstStyle/>
          <a:p>
            <a:pPr lvl="0"/>
            <a:r>
              <a:rPr lang="en-US" sz="1100" dirty="0"/>
              <a:t>You can use a 529 plan to pay for more than just a college education. </a:t>
            </a:r>
          </a:p>
          <a:p>
            <a:pPr lvl="0"/>
            <a:r>
              <a:rPr lang="en-US" sz="1100" dirty="0"/>
              <a:t>Take a look at the list of tuition and related fees that qualify as educational expenses:</a:t>
            </a:r>
          </a:p>
          <a:p>
            <a:pPr lvl="1"/>
            <a:r>
              <a:rPr lang="en-US" sz="1100" dirty="0"/>
              <a:t>Trade and vocational schools</a:t>
            </a:r>
          </a:p>
          <a:p>
            <a:pPr lvl="1"/>
            <a:r>
              <a:rPr lang="en-US" sz="1100" dirty="0"/>
              <a:t>Community colleges</a:t>
            </a:r>
          </a:p>
          <a:p>
            <a:pPr lvl="1"/>
            <a:r>
              <a:rPr lang="en-US" sz="1100" dirty="0"/>
              <a:t>Theological seminaries </a:t>
            </a:r>
          </a:p>
          <a:p>
            <a:pPr lvl="1"/>
            <a:r>
              <a:rPr lang="en-US" sz="1100" dirty="0"/>
              <a:t>International schools</a:t>
            </a:r>
          </a:p>
          <a:p>
            <a:pPr lvl="1"/>
            <a:r>
              <a:rPr lang="en-US" sz="1100" dirty="0"/>
              <a:t>Study abroad programs</a:t>
            </a:r>
          </a:p>
          <a:p>
            <a:pPr lvl="1"/>
            <a:r>
              <a:rPr lang="en-US" sz="1100" dirty="0">
                <a:latin typeface="Avenir Next LT Com Regular"/>
                <a:ea typeface="AvenirNext LT Com Regular" panose="020B0503020202020204" pitchFamily="34" charset="0"/>
                <a:cs typeface="AvenirNext LT Com Regular" panose="020B0503020202020204" pitchFamily="34" charset="0"/>
                <a:sym typeface="Avenir Next LT Com Regular"/>
              </a:rPr>
              <a:t>Private K-12 schools </a:t>
            </a:r>
            <a:r>
              <a:rPr lang="en-US" sz="1100" dirty="0"/>
              <a:t>(Qualified education expenses include tuition for an elementary or secondary private or religious school [kindergarten through 12th grade] up to a maximum of $10,000 incurred during the taxable year per beneficiary.)</a:t>
            </a:r>
            <a:endParaRPr lang="en-US" sz="1100" dirty="0">
              <a:latin typeface="Avenir Next LT Com Regular"/>
              <a:ea typeface="AvenirNext LT Com Regular" panose="020B0503020202020204" pitchFamily="34" charset="0"/>
              <a:cs typeface="AvenirNext LT Com Regular" panose="020B0503020202020204" pitchFamily="34" charset="0"/>
              <a:sym typeface="Avenir Next LT Com Regular"/>
            </a:endParaRPr>
          </a:p>
          <a:p>
            <a:pPr lvl="1"/>
            <a:r>
              <a:rPr lang="en-US" sz="1100" dirty="0"/>
              <a:t>The range of qualified expenses (for most institutions, with the exception of K–12) may also include room and board, books and supplies — even the costs of computers and the internet. </a:t>
            </a:r>
          </a:p>
          <a:p>
            <a:pPr algn="l"/>
            <a:r>
              <a:rPr lang="en-US" sz="1100" b="0" i="0" dirty="0">
                <a:solidFill>
                  <a:srgbClr val="222222"/>
                </a:solidFill>
                <a:effectLst/>
              </a:rPr>
              <a:t>And if you or your loved ones are interested in an apprenticeship, qualified education expenses also include fees, books, supplies and equipment required for the participation of a designated beneficiary in certain apprenticeship programs. </a:t>
            </a:r>
            <a:endParaRPr lang="en-US" sz="1100" dirty="0"/>
          </a:p>
          <a:p>
            <a:r>
              <a:rPr lang="en-US" sz="1100" b="1" dirty="0"/>
              <a:t>[Note to presenter: Add detail about K-12, if audience is interested.]</a:t>
            </a:r>
          </a:p>
          <a:p>
            <a:r>
              <a:rPr lang="en-US" sz="1100" dirty="0"/>
              <a:t>If you’re planning to send a child to private school, here are some facts you should know.</a:t>
            </a:r>
          </a:p>
          <a:p>
            <a:pPr lvl="1"/>
            <a:r>
              <a:rPr lang="en-US" sz="1100" dirty="0"/>
              <a:t>Up to $10,000 per taxable year in 529 account assets per beneficiary may be used for tuition expenses in connection with enrollment at a private elementary or secondary educational institution. </a:t>
            </a:r>
          </a:p>
          <a:p>
            <a:pPr lvl="1"/>
            <a:r>
              <a:rPr lang="en-US" sz="1100" dirty="0"/>
              <a:t>Although the assets may come from multiple 529 accounts, the $10,000 qualified withdrawal limit will be aggregated on a per beneficiary basis. The IRS has not provided guidance to date on the methodology of allocating the $10,000 annual maximum among withdrawals from different 529 accounts.</a:t>
            </a:r>
          </a:p>
          <a:p>
            <a:pPr lvl="1"/>
            <a:r>
              <a:rPr lang="en-US" sz="1100" dirty="0"/>
              <a:t>States take different approaches to the income tax treatment of distributions for qualified education expenses attributable to tuition for the enrollment or attendance of a beneficiary at an elementary or secondary private or religious school (kindergarten through 12th grade) up to certain limits. Some states include such distributions in taxable income while others do not. Please consult your tax advisor for state-specific details. </a:t>
            </a:r>
          </a:p>
        </p:txBody>
      </p:sp>
    </p:spTree>
    <p:extLst>
      <p:ext uri="{BB962C8B-B14F-4D97-AF65-F5344CB8AC3E}">
        <p14:creationId xmlns:p14="http://schemas.microsoft.com/office/powerpoint/2010/main" val="106395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8</a:t>
            </a:fld>
            <a:endParaRPr lang="en-US" dirty="0"/>
          </a:p>
        </p:txBody>
      </p:sp>
      <p:sp>
        <p:nvSpPr>
          <p:cNvPr id="7" name="Notes Placeholder 2">
            <a:extLst>
              <a:ext uri="{FF2B5EF4-FFF2-40B4-BE49-F238E27FC236}">
                <a16:creationId xmlns:a16="http://schemas.microsoft.com/office/drawing/2014/main" id="{DEF08F71-467F-460A-82D8-142E6E8C0C36}"/>
              </a:ext>
            </a:extLst>
          </p:cNvPr>
          <p:cNvSpPr>
            <a:spLocks noGrp="1"/>
          </p:cNvSpPr>
          <p:nvPr>
            <p:ph type="body" idx="1"/>
          </p:nvPr>
        </p:nvSpPr>
        <p:spPr>
          <a:xfrm>
            <a:off x="312115" y="3456432"/>
            <a:ext cx="6681216" cy="5760720"/>
          </a:xfrm>
        </p:spPr>
        <p:txBody>
          <a:bodyPr/>
          <a:lstStyle/>
          <a:p>
            <a:pPr lvl="0"/>
            <a:r>
              <a:rPr lang="en-US" sz="1100" dirty="0"/>
              <a:t>I want to call your attention to another benefit </a:t>
            </a:r>
            <a:r>
              <a:rPr lang="en-US" sz="1100" b="0" i="0" dirty="0">
                <a:solidFill>
                  <a:srgbClr val="222222"/>
                </a:solidFill>
                <a:effectLst/>
              </a:rPr>
              <a:t>of a traditional 529 plan account</a:t>
            </a:r>
            <a:r>
              <a:rPr lang="en-US" sz="1100" dirty="0"/>
              <a:t>: The account owner always controls the account. Unlike </a:t>
            </a:r>
            <a:r>
              <a:rPr lang="en-US" sz="1100" b="0" i="0" dirty="0">
                <a:solidFill>
                  <a:srgbClr val="222222"/>
                </a:solidFill>
                <a:effectLst/>
              </a:rPr>
              <a:t>a custodial 529 plan account, a traditional 529 plan account </a:t>
            </a:r>
            <a:r>
              <a:rPr lang="en-US" sz="1100" dirty="0"/>
              <a:t>— even when it’s being used — does not transfer to the beneficiary.</a:t>
            </a:r>
          </a:p>
          <a:p>
            <a:pPr lvl="0"/>
            <a:r>
              <a:rPr lang="en-US" sz="1100" dirty="0"/>
              <a:t>This feature can take the worry out of putting money into the hands of a young adult </a:t>
            </a:r>
            <a:r>
              <a:rPr lang="en-US" dirty="0"/>
              <a:t>who</a:t>
            </a:r>
            <a:r>
              <a:rPr lang="en-US" sz="1100" dirty="0"/>
              <a:t> is still learning how to be independent.</a:t>
            </a:r>
          </a:p>
          <a:p>
            <a:pPr lvl="0"/>
            <a:r>
              <a:rPr lang="en-US" sz="1100" dirty="0"/>
              <a:t>Sally, for example, oversaw the account assets for her son, Liam, and determined the timing and amount of distributions. </a:t>
            </a:r>
            <a:r>
              <a:rPr lang="en-US" sz="1100" b="0" i="0" dirty="0">
                <a:solidFill>
                  <a:srgbClr val="222222"/>
                </a:solidFill>
                <a:effectLst/>
                <a:latin typeface="Avenir Next LT Com Regular" panose="020B0503020202020204" pitchFamily="34" charset="0"/>
              </a:rPr>
              <a:t>She was also able </a:t>
            </a:r>
            <a:r>
              <a:rPr lang="en-US" sz="1100" dirty="0"/>
              <a:t>to keep control of the leftover money in the account after Liam graduated. </a:t>
            </a:r>
          </a:p>
          <a:p>
            <a:pPr lvl="0"/>
            <a:r>
              <a:rPr lang="en-US" sz="1100" dirty="0"/>
              <a:t>Having control over the account means you can adapt easily to any number of scenarios. For example, if your child gets a full scholarship and doesn’t need the money in the account, or if your child decides not to go to a four-year college, it’s no problem. You can transfer the account to another eligible program or beneficiary, be it a younger sibling, a parent, an in-law, a cousin — or even yourself.</a:t>
            </a:r>
          </a:p>
        </p:txBody>
      </p:sp>
    </p:spTree>
    <p:extLst>
      <p:ext uri="{BB962C8B-B14F-4D97-AF65-F5344CB8AC3E}">
        <p14:creationId xmlns:p14="http://schemas.microsoft.com/office/powerpoint/2010/main" val="1799857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138" y="979488"/>
            <a:ext cx="3414712" cy="1920875"/>
          </a:xfrm>
        </p:spPr>
      </p:sp>
      <p:sp>
        <p:nvSpPr>
          <p:cNvPr id="4" name="Slide Number Placeholder 3"/>
          <p:cNvSpPr>
            <a:spLocks noGrp="1"/>
          </p:cNvSpPr>
          <p:nvPr>
            <p:ph type="sldNum" sz="quarter" idx="10"/>
          </p:nvPr>
        </p:nvSpPr>
        <p:spPr/>
        <p:txBody>
          <a:bodyPr/>
          <a:lstStyle/>
          <a:p>
            <a:fld id="{313BF4A9-858F-4D59-9EF7-6963AF44619B}" type="slidenum">
              <a:rPr lang="en-US" smtClean="0"/>
              <a:pPr/>
              <a:t>9</a:t>
            </a:fld>
            <a:endParaRPr lang="en-US" dirty="0"/>
          </a:p>
        </p:txBody>
      </p:sp>
      <p:sp>
        <p:nvSpPr>
          <p:cNvPr id="8" name="Notes Placeholder 2">
            <a:extLst>
              <a:ext uri="{FF2B5EF4-FFF2-40B4-BE49-F238E27FC236}">
                <a16:creationId xmlns:a16="http://schemas.microsoft.com/office/drawing/2014/main" id="{6CDD2EA8-E161-4A45-9459-C25E451D08EB}"/>
              </a:ext>
            </a:extLst>
          </p:cNvPr>
          <p:cNvSpPr>
            <a:spLocks noGrp="1"/>
          </p:cNvSpPr>
          <p:nvPr>
            <p:ph type="body" idx="1"/>
          </p:nvPr>
        </p:nvSpPr>
        <p:spPr>
          <a:xfrm>
            <a:off x="312115" y="3456432"/>
            <a:ext cx="6681216" cy="5760720"/>
          </a:xfrm>
        </p:spPr>
        <p:txBody>
          <a:bodyPr/>
          <a:lstStyle/>
          <a:p>
            <a:pPr lvl="0"/>
            <a:r>
              <a:rPr lang="en-US" sz="1100" b="0" i="0" dirty="0">
                <a:solidFill>
                  <a:srgbClr val="222222"/>
                </a:solidFill>
                <a:effectLst/>
                <a:latin typeface="Avenir Next LT Com Regular" panose="020B0503020202020204" pitchFamily="34" charset="0"/>
              </a:rPr>
              <a:t>Saving for college is a challenge — especially if costs continue to rise at a rate close to what they have in recent years, which has been around 5% a year. </a:t>
            </a:r>
          </a:p>
          <a:p>
            <a:pPr lvl="0"/>
            <a:r>
              <a:rPr lang="en-US" sz="1100" b="0" i="0" dirty="0">
                <a:solidFill>
                  <a:srgbClr val="222222"/>
                </a:solidFill>
                <a:effectLst/>
                <a:latin typeface="Avenir Next LT Com Regular" panose="020B0503020202020204" pitchFamily="34" charset="0"/>
              </a:rPr>
              <a:t>As this chart shows, projections for what a college education may cost in 18 years can be daunting. </a:t>
            </a:r>
          </a:p>
          <a:p>
            <a:pPr lvl="0"/>
            <a:r>
              <a:rPr lang="en-US" sz="1100" b="0" i="0" dirty="0">
                <a:solidFill>
                  <a:srgbClr val="222222"/>
                </a:solidFill>
                <a:effectLst/>
                <a:latin typeface="Avenir Next LT Com Regular" panose="020B0503020202020204" pitchFamily="34" charset="0"/>
              </a:rPr>
              <a:t>In 2042, costs for four years at a public university are projected to be $213,141 for in-state students and $301,808 for out-of-state students. Four years at a private college could cost $479,173. </a:t>
            </a:r>
          </a:p>
          <a:p>
            <a:pPr lvl="0"/>
            <a:r>
              <a:rPr lang="en-US" sz="1100" b="0" i="0" dirty="0">
                <a:solidFill>
                  <a:srgbClr val="222222"/>
                </a:solidFill>
                <a:effectLst/>
                <a:latin typeface="Avenir Next LT Com Regular" panose="020B0503020202020204" pitchFamily="34" charset="0"/>
              </a:rPr>
              <a:t>And if you or your child has aspirations to attend an Ivy League university, four years could cost $851,412 in 2042.</a:t>
            </a:r>
            <a:endParaRPr lang="en-US" altLang="en-US" sz="1200" kern="1200" dirty="0">
              <a:solidFill>
                <a:srgbClr val="000000"/>
              </a:solidFill>
              <a:ea typeface="MS PGothic" charset="-128"/>
              <a:cs typeface="Arial" charset="0"/>
            </a:endParaRPr>
          </a:p>
          <a:p>
            <a:pPr eaLnBrk="1" hangingPunct="1">
              <a:buFont typeface="Wingdings" panose="05000000000000000000" pitchFamily="2" charset="2"/>
              <a:buNone/>
            </a:pPr>
            <a:endParaRPr lang="en-US" altLang="en-US" dirty="0"/>
          </a:p>
        </p:txBody>
      </p:sp>
    </p:spTree>
    <p:extLst>
      <p:ext uri="{BB962C8B-B14F-4D97-AF65-F5344CB8AC3E}">
        <p14:creationId xmlns:p14="http://schemas.microsoft.com/office/powerpoint/2010/main" val="1057517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ubtitle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7" cy="822960"/>
          </a:xfrm>
        </p:spPr>
        <p:txBody>
          <a:bodyPr/>
          <a:lstStyle>
            <a:lvl1pPr>
              <a:defRPr b="0" i="0">
                <a:solidFill>
                  <a:schemeClr val="accent1"/>
                </a:solidFill>
                <a:latin typeface="Avenir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0978421" cy="323634"/>
          </a:xfrm>
        </p:spPr>
        <p:txBody>
          <a:bodyPr/>
          <a:lstStyle>
            <a:lvl1pPr>
              <a:defRPr b="0" i="0">
                <a:latin typeface="AvenirNext LT Com Regular" panose="020B0503020202020204" pitchFamily="34" charset="0"/>
              </a:defRPr>
            </a:lvl1pPr>
          </a:lstStyle>
          <a:p>
            <a:pPr hangingPunct="1">
              <a:lnSpc>
                <a:spcPts val="900"/>
              </a:lnSpc>
            </a:pPr>
            <a:endParaRPr lang="en-US" dirty="0"/>
          </a:p>
        </p:txBody>
      </p:sp>
      <p:sp>
        <p:nvSpPr>
          <p:cNvPr id="4" name="Slide Number Placeholder 3"/>
          <p:cNvSpPr>
            <a:spLocks noGrp="1"/>
          </p:cNvSpPr>
          <p:nvPr>
            <p:ph type="sldNum" sz="quarter" idx="11"/>
          </p:nvPr>
        </p:nvSpPr>
        <p:spPr/>
        <p:txBody>
          <a:bodyPr/>
          <a:lstStyle>
            <a:lvl1pPr>
              <a:defRPr b="0" i="0">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14" name="Text Placeholder 13"/>
          <p:cNvSpPr>
            <a:spLocks noGrp="1"/>
          </p:cNvSpPr>
          <p:nvPr>
            <p:ph type="body" sz="quarter" idx="14"/>
          </p:nvPr>
        </p:nvSpPr>
        <p:spPr>
          <a:xfrm>
            <a:off x="571497" y="1696212"/>
            <a:ext cx="11048941" cy="4265675"/>
          </a:xfrm>
        </p:spPr>
        <p:txBody>
          <a:bodyPr/>
          <a:lstStyle>
            <a:lvl1pPr marL="228600" indent="-228600">
              <a:buFont typeface="AvenirNext LT Com Medium" panose="020B0803020202020204" pitchFamily="34" charset="0"/>
              <a:buChar char="•"/>
              <a:defRPr sz="1800" b="0" i="0" baseline="0">
                <a:latin typeface="AvenirNext LT Com Regular" panose="020B0503020202020204" pitchFamily="34" charset="0"/>
              </a:defRPr>
            </a:lvl1pPr>
            <a:lvl2pPr marL="685800" indent="-228600">
              <a:buFont typeface="Arial" panose="020B0604020202020204" pitchFamily="34" charset="0"/>
              <a:buChar char="–"/>
              <a:defRPr b="0" i="0">
                <a:latin typeface="AvenirNext LT Com Regular" panose="020B0503020202020204" pitchFamily="34" charset="0"/>
              </a:defRPr>
            </a:lvl2pPr>
            <a:lvl3pPr marL="855663" indent="-169863">
              <a:buFont typeface="Arial" panose="020B0604020202020204" pitchFamily="34" charset="0"/>
              <a:buChar char="•"/>
              <a:defRPr b="0" i="0">
                <a:latin typeface="AvenirNext LT Com Regular" panose="020B0503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8941" cy="667512"/>
          </a:xfrm>
          <a:ln w="12700">
            <a:miter lim="400000"/>
          </a:ln>
        </p:spPr>
        <p:txBody>
          <a:bodyPr lIns="0" tIns="0" rIns="0" bIns="0">
            <a:noAutofit/>
          </a:bodyPr>
          <a:lstStyle>
            <a:lvl1pPr>
              <a:defRPr lang="en-US" sz="2000" b="0" i="0" smtClean="0">
                <a:solidFill>
                  <a:schemeClr val="accent1"/>
                </a:solidFill>
                <a:latin typeface="Avenir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5" name="TextBox 4">
            <a:extLst>
              <a:ext uri="{FF2B5EF4-FFF2-40B4-BE49-F238E27FC236}">
                <a16:creationId xmlns:a16="http://schemas.microsoft.com/office/drawing/2014/main" id="{217C8749-D4C6-2A47-92D3-CAB0818B8B40}"/>
              </a:ext>
            </a:extLst>
          </p:cNvPr>
          <p:cNvSpPr txBox="1"/>
          <p:nvPr userDrawn="1"/>
        </p:nvSpPr>
        <p:spPr>
          <a:xfrm>
            <a:off x="4732606" y="1124465"/>
            <a:ext cx="65" cy="215444"/>
          </a:xfrm>
          <a:prstGeom prst="rect">
            <a:avLst/>
          </a:prstGeom>
          <a:ln w="12700">
            <a:miter lim="400000"/>
          </a:ln>
        </p:spPr>
        <p:txBody>
          <a:bodyPr wrap="none" lIns="0" tIns="0" rIns="0" bIns="0" rtlCol="0">
            <a:spAutoFit/>
          </a:bodyPr>
          <a:lstStyle/>
          <a:p>
            <a:endParaRPr lang="en-US" sz="1400" b="0" i="0" dirty="0">
              <a:latin typeface="AvenirNext LT Com Regular" panose="020B0503020202020204" pitchFamily="34" charset="0"/>
            </a:endParaRPr>
          </a:p>
        </p:txBody>
      </p:sp>
      <p:sp>
        <p:nvSpPr>
          <p:cNvPr id="6" name="TextBox 5">
            <a:extLst>
              <a:ext uri="{FF2B5EF4-FFF2-40B4-BE49-F238E27FC236}">
                <a16:creationId xmlns:a16="http://schemas.microsoft.com/office/drawing/2014/main" id="{A65D762A-5E4F-284D-BBC5-7AF8727C8CBF}"/>
              </a:ext>
            </a:extLst>
          </p:cNvPr>
          <p:cNvSpPr txBox="1"/>
          <p:nvPr userDrawn="1"/>
        </p:nvSpPr>
        <p:spPr>
          <a:xfrm>
            <a:off x="1399560" y="6466114"/>
            <a:ext cx="65" cy="215444"/>
          </a:xfrm>
          <a:prstGeom prst="rect">
            <a:avLst/>
          </a:prstGeom>
          <a:ln w="12700">
            <a:miter lim="400000"/>
          </a:ln>
        </p:spPr>
        <p:txBody>
          <a:bodyPr wrap="square" lIns="0" tIns="0" rIns="0" bIns="0" rtlCol="0">
            <a:spAutoFit/>
          </a:bodyPr>
          <a:lstStyle/>
          <a:p>
            <a:endParaRPr lang="en-US" sz="1400" b="0" i="0" dirty="0">
              <a:latin typeface="AvenirNext LT Com Regular" panose="020B0503020202020204" pitchFamily="34" charset="0"/>
            </a:endParaRPr>
          </a:p>
        </p:txBody>
      </p:sp>
    </p:spTree>
    <p:extLst>
      <p:ext uri="{BB962C8B-B14F-4D97-AF65-F5344CB8AC3E}">
        <p14:creationId xmlns:p14="http://schemas.microsoft.com/office/powerpoint/2010/main" val="163617998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Section Divider Sapphire">
    <p:bg>
      <p:bgPr>
        <a:solidFill>
          <a:schemeClr val="accent1"/>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566928" y="1028700"/>
            <a:ext cx="9975850" cy="2856245"/>
          </a:xfrm>
          <a:prstGeom prst="rect">
            <a:avLst/>
          </a:prstGeom>
        </p:spPr>
        <p:txBody>
          <a:bodyPr anchor="t"/>
          <a:lstStyle>
            <a:lvl1pPr>
              <a:lnSpc>
                <a:spcPct val="90000"/>
              </a:lnSpc>
              <a:spcAft>
                <a:spcPts val="1200"/>
              </a:spcAft>
              <a:defRPr sz="7200" b="0" i="0" spc="-72">
                <a:solidFill>
                  <a:srgbClr val="FFFFFF"/>
                </a:solidFill>
                <a:latin typeface="AvenirNext LT Com Regular" panose="020B0503020202020204" pitchFamily="34" charset="0"/>
              </a:defRPr>
            </a:lvl1pPr>
          </a:lstStyle>
          <a:p>
            <a:r>
              <a:rPr lang="en-US" dirty="0"/>
              <a:t>Click to edit Master title style</a:t>
            </a:r>
            <a:endParaRPr dirty="0"/>
          </a:p>
        </p:txBody>
      </p:sp>
      <p:sp>
        <p:nvSpPr>
          <p:cNvPr id="433" name="Slide Number"/>
          <p:cNvSpPr txBox="1">
            <a:spLocks noGrp="1"/>
          </p:cNvSpPr>
          <p:nvPr>
            <p:ph type="sldNum" sz="quarter" idx="2"/>
          </p:nvPr>
        </p:nvSpPr>
        <p:spPr>
          <a:xfrm>
            <a:off x="10908857" y="6400800"/>
            <a:ext cx="711647" cy="126509"/>
          </a:xfrm>
          <a:prstGeom prst="rect">
            <a:avLst/>
          </a:prstGeom>
        </p:spPr>
        <p:txBody>
          <a:bodyPr/>
          <a:lstStyle>
            <a:lvl1pPr>
              <a:defRPr b="0" i="0">
                <a:solidFill>
                  <a:schemeClr val="bg1"/>
                </a:solidFill>
                <a:latin typeface="AvenirNext LT Com Regular" panose="020B0503020202020204" pitchFamily="34" charset="0"/>
              </a:defRPr>
            </a:lvl1pPr>
          </a:lstStyle>
          <a:p>
            <a:fld id="{86CB4B4D-7CA3-9044-876B-883B54F8677D}" type="slidenum">
              <a:rPr lang="en-US" smtClean="0"/>
              <a:pPr/>
              <a:t>‹#›</a:t>
            </a:fld>
            <a:endParaRPr lang="en-US" dirty="0"/>
          </a:p>
        </p:txBody>
      </p:sp>
      <p:sp>
        <p:nvSpPr>
          <p:cNvPr id="435" name="© The Capital Group Companies, Inc."/>
          <p:cNvSpPr txBox="1"/>
          <p:nvPr/>
        </p:nvSpPr>
        <p:spPr>
          <a:xfrm>
            <a:off x="566928" y="6400710"/>
            <a:ext cx="1987724"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b="0" i="0" dirty="0">
                <a:solidFill>
                  <a:schemeClr val="bg1"/>
                </a:solidFill>
                <a:latin typeface="AvenirNext LT Com Regular" panose="020B0503020202020204" pitchFamily="34" charset="0"/>
              </a:rPr>
              <a:t>© 2021  Capital Group. All rights reserved.</a:t>
            </a:r>
            <a:endParaRPr sz="800" b="0" i="0" dirty="0">
              <a:solidFill>
                <a:schemeClr val="bg1"/>
              </a:solidFill>
              <a:latin typeface="AvenirNext LT Com Regular" panose="020B0503020202020204" pitchFamily="34" charset="0"/>
            </a:endParaRPr>
          </a:p>
        </p:txBody>
      </p:sp>
      <p:sp>
        <p:nvSpPr>
          <p:cNvPr id="438" name="Subtitle"/>
          <p:cNvSpPr>
            <a:spLocks noGrp="1"/>
          </p:cNvSpPr>
          <p:nvPr>
            <p:ph type="body" sz="quarter" idx="14"/>
          </p:nvPr>
        </p:nvSpPr>
        <p:spPr>
          <a:xfrm>
            <a:off x="566928"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000" b="0" i="0"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dirty="0"/>
              <a:t>Click to edit Master text styles</a:t>
            </a:r>
          </a:p>
        </p:txBody>
      </p:sp>
      <p:sp>
        <p:nvSpPr>
          <p:cNvPr id="7" name="Footer Placeholder 2"/>
          <p:cNvSpPr>
            <a:spLocks noGrp="1"/>
          </p:cNvSpPr>
          <p:nvPr>
            <p:ph type="ftr" sz="quarter" idx="10"/>
          </p:nvPr>
        </p:nvSpPr>
        <p:spPr>
          <a:xfrm>
            <a:off x="571498" y="5961888"/>
            <a:ext cx="9397494" cy="320040"/>
          </a:xfrm>
        </p:spPr>
        <p:txBody>
          <a:bodyPr/>
          <a:lstStyle>
            <a:lvl1pPr>
              <a:defRPr b="0" i="0">
                <a:solidFill>
                  <a:schemeClr val="bg1"/>
                </a:solidFill>
                <a:latin typeface="AvenirNext LT Com Regular" panose="020B0503020202020204" pitchFamily="34" charset="0"/>
              </a:defRPr>
            </a:lvl1pPr>
          </a:lstStyle>
          <a:p>
            <a:pPr hangingPunct="1">
              <a:lnSpc>
                <a:spcPts val="900"/>
              </a:lnSpc>
            </a:pPr>
            <a:endParaRPr lang="en-US" dirty="0"/>
          </a:p>
        </p:txBody>
      </p:sp>
    </p:spTree>
  </p:cSld>
  <p:clrMapOvr>
    <a:masterClrMapping/>
  </p:clrMapOvr>
  <p:transition spd="med"/>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 Turquoise">
    <p:bg>
      <p:bgPr>
        <a:solidFill>
          <a:schemeClr val="accent3"/>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0" y="1028700"/>
            <a:ext cx="9975850" cy="2856245"/>
          </a:xfrm>
          <a:prstGeom prst="rect">
            <a:avLst/>
          </a:prstGeom>
        </p:spPr>
        <p:txBody>
          <a:bodyPr anchor="t"/>
          <a:lstStyle>
            <a:lvl1pPr>
              <a:lnSpc>
                <a:spcPct val="90000"/>
              </a:lnSpc>
              <a:spcAft>
                <a:spcPts val="1200"/>
              </a:spcAft>
              <a:defRPr sz="7200" b="0" i="0" spc="-72">
                <a:solidFill>
                  <a:srgbClr val="FFFFFF"/>
                </a:solidFill>
                <a:latin typeface="AvenirNext LT Com Regular" panose="020B0503020202020204" pitchFamily="34" charset="0"/>
              </a:defRPr>
            </a:lvl1pPr>
          </a:lstStyle>
          <a:p>
            <a:r>
              <a:rPr lang="en-US" dirty="0"/>
              <a:t>Click to edit Master title style</a:t>
            </a:r>
            <a:endParaRPr dirty="0"/>
          </a:p>
        </p:txBody>
      </p:sp>
      <p:sp>
        <p:nvSpPr>
          <p:cNvPr id="433" name="Slide Number"/>
          <p:cNvSpPr txBox="1">
            <a:spLocks noGrp="1"/>
          </p:cNvSpPr>
          <p:nvPr>
            <p:ph type="sldNum" sz="quarter" idx="2"/>
          </p:nvPr>
        </p:nvSpPr>
        <p:spPr>
          <a:xfrm>
            <a:off x="10908857" y="6400800"/>
            <a:ext cx="711647" cy="126509"/>
          </a:xfrm>
          <a:prstGeom prst="rect">
            <a:avLst/>
          </a:prstGeom>
        </p:spPr>
        <p:txBody>
          <a:bodyPr/>
          <a:lstStyle>
            <a:lvl1pPr>
              <a:defRPr b="0" i="0">
                <a:solidFill>
                  <a:schemeClr val="bg1"/>
                </a:solidFill>
                <a:latin typeface="AvenirNext LT Com Regular" panose="020B0503020202020204" pitchFamily="34" charset="0"/>
              </a:defRPr>
            </a:lvl1pPr>
          </a:lstStyle>
          <a:p>
            <a:fld id="{86CB4B4D-7CA3-9044-876B-883B54F8677D}" type="slidenum">
              <a:rPr lang="en-US" smtClean="0"/>
              <a:pPr/>
              <a:t>‹#›</a:t>
            </a:fld>
            <a:endParaRPr lang="en-US" dirty="0"/>
          </a:p>
        </p:txBody>
      </p:sp>
      <p:sp>
        <p:nvSpPr>
          <p:cNvPr id="435" name="© The Capital Group Companies, Inc."/>
          <p:cNvSpPr txBox="1"/>
          <p:nvPr/>
        </p:nvSpPr>
        <p:spPr>
          <a:xfrm>
            <a:off x="0" y="6400710"/>
            <a:ext cx="1962076"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b="0" i="0" dirty="0">
                <a:solidFill>
                  <a:schemeClr val="bg1"/>
                </a:solidFill>
                <a:latin typeface="AvenirNext LT Com Regular" panose="020B0503020202020204" pitchFamily="34" charset="0"/>
              </a:rPr>
              <a:t>© 2021 Capital Group. All rights reserved.</a:t>
            </a:r>
            <a:endParaRPr sz="800" b="0" i="0" dirty="0">
              <a:solidFill>
                <a:schemeClr val="bg1"/>
              </a:solidFill>
              <a:latin typeface="AvenirNext LT Com Regular" panose="020B0503020202020204" pitchFamily="34" charset="0"/>
            </a:endParaRPr>
          </a:p>
        </p:txBody>
      </p:sp>
      <p:sp>
        <p:nvSpPr>
          <p:cNvPr id="438" name="Subtitle"/>
          <p:cNvSpPr>
            <a:spLocks noGrp="1"/>
          </p:cNvSpPr>
          <p:nvPr>
            <p:ph type="body" sz="quarter" idx="14"/>
          </p:nvPr>
        </p:nvSpPr>
        <p:spPr>
          <a:xfrm>
            <a:off x="0" y="4418887"/>
            <a:ext cx="9975850" cy="1327864"/>
          </a:xfrm>
          <a:prstGeom prst="rect">
            <a:avLst/>
          </a:prstGeom>
        </p:spPr>
        <p:txBody>
          <a:bodyPr>
            <a:noAutofit/>
          </a:bodyPr>
          <a:lstStyle>
            <a:lvl1pPr marL="0" indent="0">
              <a:lnSpc>
                <a:spcPct val="90000"/>
              </a:lnSpc>
              <a:spcBef>
                <a:spcPts val="0"/>
              </a:spcBef>
              <a:spcAft>
                <a:spcPts val="1200"/>
              </a:spcAft>
              <a:buNone/>
              <a:tabLst>
                <a:tab pos="476250" algn="l"/>
              </a:tabLst>
              <a:defRPr sz="3000" b="0" i="0"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dirty="0"/>
              <a:t>Click to edit Master text styles</a:t>
            </a:r>
          </a:p>
        </p:txBody>
      </p:sp>
      <p:sp>
        <p:nvSpPr>
          <p:cNvPr id="7" name="Footer Placeholder 2"/>
          <p:cNvSpPr>
            <a:spLocks noGrp="1"/>
          </p:cNvSpPr>
          <p:nvPr>
            <p:ph type="ftr" sz="quarter" idx="10"/>
          </p:nvPr>
        </p:nvSpPr>
        <p:spPr>
          <a:xfrm>
            <a:off x="0" y="5961888"/>
            <a:ext cx="9397494" cy="320040"/>
          </a:xfrm>
        </p:spPr>
        <p:txBody>
          <a:bodyPr/>
          <a:lstStyle>
            <a:lvl1pPr>
              <a:defRPr b="0" i="0">
                <a:solidFill>
                  <a:schemeClr val="bg1"/>
                </a:solidFill>
                <a:latin typeface="AvenirNext LT Com Regular" panose="020B0503020202020204" pitchFamily="34" charset="0"/>
              </a:defRPr>
            </a:lvl1pPr>
          </a:lstStyle>
          <a:p>
            <a:pPr hangingPunct="1">
              <a:lnSpc>
                <a:spcPts val="900"/>
              </a:lnSpc>
            </a:pPr>
            <a:endParaRPr lang="en-US" dirty="0"/>
          </a:p>
        </p:txBody>
      </p:sp>
    </p:spTree>
    <p:extLst>
      <p:ext uri="{BB962C8B-B14F-4D97-AF65-F5344CB8AC3E}">
        <p14:creationId xmlns:p14="http://schemas.microsoft.com/office/powerpoint/2010/main" val="1255449224"/>
      </p:ext>
    </p:extLst>
  </p:cSld>
  <p:clrMapOvr>
    <a:masterClrMapping/>
  </p:clrMapOvr>
  <p:transition spd="med"/>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Quote Sapphire">
    <p:spTree>
      <p:nvGrpSpPr>
        <p:cNvPr id="1" name=""/>
        <p:cNvGrpSpPr/>
        <p:nvPr/>
      </p:nvGrpSpPr>
      <p:grpSpPr>
        <a:xfrm>
          <a:off x="0" y="0"/>
          <a:ext cx="0" cy="0"/>
          <a:chOff x="0" y="0"/>
          <a:chExt cx="0" cy="0"/>
        </a:xfrm>
      </p:grpSpPr>
      <p:sp>
        <p:nvSpPr>
          <p:cNvPr id="580" name="Body Level One…"/>
          <p:cNvSpPr txBox="1">
            <a:spLocks noGrp="1"/>
          </p:cNvSpPr>
          <p:nvPr>
            <p:ph type="body" idx="1" hasCustomPrompt="1"/>
          </p:nvPr>
        </p:nvSpPr>
        <p:spPr>
          <a:xfrm>
            <a:off x="566928" y="1028700"/>
            <a:ext cx="9971278" cy="4153359"/>
          </a:xfrm>
          <a:prstGeom prst="rect">
            <a:avLst/>
          </a:prstGeom>
        </p:spPr>
        <p:txBody>
          <a:bodyPr/>
          <a:lstStyle>
            <a:lvl1pPr marL="274320" indent="-274320">
              <a:lnSpc>
                <a:spcPct val="90000"/>
              </a:lnSpc>
              <a:defRPr sz="4500" b="0" i="0">
                <a:solidFill>
                  <a:srgbClr val="FFFFFF"/>
                </a:solidFill>
                <a:latin typeface="AvenirNext LT Com Regular" panose="020B0503020202020204" pitchFamily="34" charset="0"/>
                <a:ea typeface="+mn-ea"/>
                <a:cs typeface="+mn-cs"/>
                <a:sym typeface="Avenir Next LT Com Demi"/>
              </a:defRPr>
            </a:lvl1pPr>
            <a:lvl2pPr marL="274320" indent="-274320">
              <a:lnSpc>
                <a:spcPct val="90000"/>
              </a:lnSpc>
              <a:defRPr sz="4500" b="0" i="0">
                <a:solidFill>
                  <a:srgbClr val="FFFFFF"/>
                </a:solidFill>
                <a:latin typeface="AvenirNext LT Com Regular" panose="020B0503020202020204" pitchFamily="34" charset="0"/>
                <a:ea typeface="+mn-ea"/>
                <a:cs typeface="+mn-cs"/>
                <a:sym typeface="Avenir Next LT Com Demi"/>
              </a:defRPr>
            </a:lvl2pPr>
            <a:lvl3pPr marL="274320" indent="-274320">
              <a:lnSpc>
                <a:spcPct val="90000"/>
              </a:lnSpc>
              <a:defRPr sz="4500" b="0" i="0">
                <a:solidFill>
                  <a:srgbClr val="FFFFFF"/>
                </a:solidFill>
                <a:latin typeface="AvenirNext LT Com Regular" panose="020B0503020202020204" pitchFamily="34" charset="0"/>
                <a:ea typeface="+mn-ea"/>
                <a:cs typeface="+mn-cs"/>
                <a:sym typeface="Avenir Next LT Com Demi"/>
              </a:defRPr>
            </a:lvl3pPr>
            <a:lvl4pPr marL="266700" indent="76200">
              <a:lnSpc>
                <a:spcPct val="100000"/>
              </a:lnSpc>
              <a:defRPr sz="6000" b="1">
                <a:solidFill>
                  <a:srgbClr val="FFFFFF"/>
                </a:solidFill>
                <a:latin typeface="+mn-lt"/>
                <a:ea typeface="+mn-ea"/>
                <a:cs typeface="+mn-cs"/>
                <a:sym typeface="Avenir Next LT Com Demi"/>
              </a:defRPr>
            </a:lvl4pPr>
            <a:lvl5pPr marL="266700" indent="190500">
              <a:lnSpc>
                <a:spcPct val="100000"/>
              </a:lnSpc>
              <a:defRPr sz="6000" b="1">
                <a:solidFill>
                  <a:srgbClr val="FFFFFF"/>
                </a:solidFill>
                <a:latin typeface="+mn-lt"/>
                <a:ea typeface="+mn-ea"/>
                <a:cs typeface="+mn-cs"/>
                <a:sym typeface="Avenir Next LT Com Demi"/>
              </a:defRPr>
            </a:lvl5pPr>
          </a:lstStyle>
          <a:p>
            <a:r>
              <a:rPr dirty="0"/>
              <a:t>Body Level One</a:t>
            </a:r>
          </a:p>
          <a:p>
            <a:pPr lvl="1"/>
            <a:r>
              <a:rPr dirty="0"/>
              <a:t>Body Level Two</a:t>
            </a:r>
          </a:p>
          <a:p>
            <a:pPr lvl="2"/>
            <a:r>
              <a:rPr dirty="0"/>
              <a:t>Body Level Three</a:t>
            </a:r>
          </a:p>
        </p:txBody>
      </p:sp>
      <p:sp>
        <p:nvSpPr>
          <p:cNvPr id="581" name="Slide Number"/>
          <p:cNvSpPr txBox="1">
            <a:spLocks noGrp="1"/>
          </p:cNvSpPr>
          <p:nvPr>
            <p:ph type="sldNum" sz="quarter" idx="2"/>
          </p:nvPr>
        </p:nvSpPr>
        <p:spPr>
          <a:xfrm>
            <a:off x="10908857" y="6400800"/>
            <a:ext cx="711647" cy="126509"/>
          </a:xfrm>
          <a:prstGeom prst="rect">
            <a:avLst/>
          </a:prstGeom>
        </p:spPr>
        <p:txBody>
          <a:bodyPr/>
          <a:lstStyle>
            <a:lvl1pPr>
              <a:defRPr b="0" i="0">
                <a:solidFill>
                  <a:schemeClr val="bg1"/>
                </a:solidFill>
                <a:latin typeface="AvenirNext LT Com Regular" panose="020B0503020202020204" pitchFamily="34" charset="0"/>
              </a:defRPr>
            </a:lvl1pPr>
          </a:lstStyle>
          <a:p>
            <a:fld id="{86CB4B4D-7CA3-9044-876B-883B54F8677D}" type="slidenum">
              <a:rPr lang="en-US" smtClean="0"/>
              <a:pPr/>
              <a:t>‹#›</a:t>
            </a:fld>
            <a:endParaRPr lang="en-US" dirty="0"/>
          </a:p>
        </p:txBody>
      </p:sp>
      <p:sp>
        <p:nvSpPr>
          <p:cNvPr id="582" name="Firstname Lastname"/>
          <p:cNvSpPr txBox="1">
            <a:spLocks noGrp="1"/>
          </p:cNvSpPr>
          <p:nvPr>
            <p:ph type="body" sz="quarter" idx="13"/>
          </p:nvPr>
        </p:nvSpPr>
        <p:spPr>
          <a:xfrm>
            <a:off x="566928" y="5182059"/>
            <a:ext cx="9971278" cy="442027"/>
          </a:xfrm>
          <a:prstGeom prst="rect">
            <a:avLst/>
          </a:prstGeom>
        </p:spPr>
        <p:txBody>
          <a:bodyPr wrap="square" anchor="t" anchorCtr="0">
            <a:noAutofit/>
          </a:bodyPr>
          <a:lstStyle>
            <a:lvl1pPr>
              <a:lnSpc>
                <a:spcPct val="100000"/>
              </a:lnSpc>
              <a:spcBef>
                <a:spcPts val="0"/>
              </a:spcBef>
              <a:defRPr sz="1600" b="0" i="0">
                <a:solidFill>
                  <a:srgbClr val="FFFFFF"/>
                </a:solidFill>
                <a:latin typeface="AvenirNext LT Com Regular" panose="020B0503020202020204" pitchFamily="34" charset="0"/>
                <a:ea typeface="+mn-ea"/>
                <a:cs typeface="+mn-cs"/>
                <a:sym typeface="Avenir Next LT Com Demi"/>
              </a:defRPr>
            </a:lvl1pPr>
          </a:lstStyle>
          <a:p>
            <a:pPr lvl="0"/>
            <a:r>
              <a:rPr lang="en-US" dirty="0"/>
              <a:t>Click to edit Master text styles</a:t>
            </a:r>
          </a:p>
        </p:txBody>
      </p:sp>
      <p:sp>
        <p:nvSpPr>
          <p:cNvPr id="583" name="Title"/>
          <p:cNvSpPr txBox="1">
            <a:spLocks noGrp="1"/>
          </p:cNvSpPr>
          <p:nvPr>
            <p:ph type="body" sz="quarter" idx="14"/>
          </p:nvPr>
        </p:nvSpPr>
        <p:spPr>
          <a:xfrm>
            <a:off x="566928" y="5658484"/>
            <a:ext cx="9971278" cy="246221"/>
          </a:xfrm>
          <a:prstGeom prst="rect">
            <a:avLst/>
          </a:prstGeom>
        </p:spPr>
        <p:txBody>
          <a:bodyPr wrap="square">
            <a:spAutoFit/>
          </a:bodyPr>
          <a:lstStyle>
            <a:lvl1pPr>
              <a:lnSpc>
                <a:spcPct val="100000"/>
              </a:lnSpc>
              <a:spcBef>
                <a:spcPts val="0"/>
              </a:spcBef>
              <a:defRPr sz="1600" b="0" i="0">
                <a:solidFill>
                  <a:srgbClr val="FFFFFF"/>
                </a:solidFill>
                <a:latin typeface="AvenirNext LT Com Regular" panose="020B0503020202020204" pitchFamily="34" charset="0"/>
              </a:defRPr>
            </a:lvl1pPr>
          </a:lstStyle>
          <a:p>
            <a:pPr lvl="0"/>
            <a:r>
              <a:rPr lang="en-US" dirty="0"/>
              <a:t>Click to edit Master text styles</a:t>
            </a:r>
          </a:p>
        </p:txBody>
      </p:sp>
      <p:sp>
        <p:nvSpPr>
          <p:cNvPr id="586" name="© The Capital Group Companies, Inc."/>
          <p:cNvSpPr txBox="1"/>
          <p:nvPr/>
        </p:nvSpPr>
        <p:spPr>
          <a:xfrm>
            <a:off x="566928" y="6400710"/>
            <a:ext cx="1962076"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b="0" i="0" dirty="0">
                <a:solidFill>
                  <a:schemeClr val="bg1"/>
                </a:solidFill>
                <a:latin typeface="AvenirNext LT Com Regular" panose="020B0503020202020204" pitchFamily="34" charset="0"/>
              </a:rPr>
              <a:t>© 2021 Capital Group. All rights reserved.</a:t>
            </a:r>
            <a:endParaRPr sz="800" b="0" i="0" dirty="0">
              <a:solidFill>
                <a:schemeClr val="bg1"/>
              </a:solidFill>
              <a:latin typeface="AvenirNext LT Com Regular" panose="020B0503020202020204" pitchFamily="34" charset="0"/>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Aperture Headshot">
    <p:spTree>
      <p:nvGrpSpPr>
        <p:cNvPr id="1" name=""/>
        <p:cNvGrpSpPr/>
        <p:nvPr/>
      </p:nvGrpSpPr>
      <p:grpSpPr>
        <a:xfrm>
          <a:off x="0" y="0"/>
          <a:ext cx="0" cy="0"/>
          <a:chOff x="0" y="0"/>
          <a:chExt cx="0" cy="0"/>
        </a:xfrm>
      </p:grpSpPr>
      <p:sp>
        <p:nvSpPr>
          <p:cNvPr id="648" name="Image"/>
          <p:cNvSpPr>
            <a:spLocks noGrp="1"/>
          </p:cNvSpPr>
          <p:nvPr>
            <p:ph type="pic" sz="half" idx="13"/>
          </p:nvPr>
        </p:nvSpPr>
        <p:spPr>
          <a:xfrm>
            <a:off x="0" y="0"/>
            <a:ext cx="3394841" cy="5012267"/>
          </a:xfrm>
          <a:prstGeom prst="rect">
            <a:avLst/>
          </a:prstGeom>
        </p:spPr>
        <p:txBody>
          <a:bodyPr lIns="0" tIns="0" rIns="0" bIns="0" anchor="ctr" anchorCtr="1">
            <a:noAutofit/>
          </a:bodyPr>
          <a:lstStyle>
            <a:lvl1pPr>
              <a:defRPr b="0" i="0">
                <a:latin typeface="AvenirNext LT Com Regular" panose="020B0503020202020204" pitchFamily="34" charset="0"/>
              </a:defRPr>
            </a:lvl1pPr>
          </a:lstStyle>
          <a:p>
            <a:r>
              <a:rPr lang="en-US" dirty="0"/>
              <a:t>Drag picture to placeholder or click icon to add</a:t>
            </a:r>
            <a:endParaRPr dirty="0"/>
          </a:p>
        </p:txBody>
      </p:sp>
      <p:sp>
        <p:nvSpPr>
          <p:cNvPr id="14" name="Line"/>
          <p:cNvSpPr/>
          <p:nvPr userDrawn="1"/>
        </p:nvSpPr>
        <p:spPr>
          <a:xfrm flipH="1">
            <a:off x="3479340" y="0"/>
            <a:ext cx="1" cy="6858000"/>
          </a:xfrm>
          <a:prstGeom prst="line">
            <a:avLst/>
          </a:prstGeom>
          <a:ln w="165100">
            <a:solidFill>
              <a:schemeClr val="tx2">
                <a:alpha val="50000"/>
              </a:schemeClr>
            </a:solidFill>
            <a:miter lim="400000"/>
          </a:ln>
        </p:spPr>
        <p:txBody>
          <a:bodyPr lIns="0" tIns="0" rIns="0" bIns="0"/>
          <a:lstStyle/>
          <a:p>
            <a:pPr>
              <a:defRPr sz="3000">
                <a:solidFill>
                  <a:srgbClr val="FFFFFF"/>
                </a:solidFill>
                <a:effectLst>
                  <a:outerShdw blurRad="38100" dist="12700" dir="5400000" rotWithShape="0">
                    <a:srgbClr val="000000">
                      <a:alpha val="50000"/>
                    </a:srgbClr>
                  </a:outerShdw>
                </a:effectLst>
              </a:defRPr>
            </a:pPr>
            <a:endParaRPr sz="1500" b="0" i="0" dirty="0">
              <a:latin typeface="AvenirNext LT Com Regular" panose="020B0503020202020204" pitchFamily="34" charset="0"/>
            </a:endParaRPr>
          </a:p>
        </p:txBody>
      </p:sp>
      <p:sp>
        <p:nvSpPr>
          <p:cNvPr id="15" name="Line"/>
          <p:cNvSpPr/>
          <p:nvPr userDrawn="1"/>
        </p:nvSpPr>
        <p:spPr>
          <a:xfrm flipV="1">
            <a:off x="0" y="5092960"/>
            <a:ext cx="12192000" cy="2027"/>
          </a:xfrm>
          <a:prstGeom prst="line">
            <a:avLst/>
          </a:prstGeom>
          <a:ln w="165100">
            <a:solidFill>
              <a:schemeClr val="accent3">
                <a:alpha val="50000"/>
              </a:schemeClr>
            </a:solidFill>
            <a:miter lim="400000"/>
          </a:ln>
        </p:spPr>
        <p:txBody>
          <a:bodyPr lIns="0" tIns="0" rIns="0" bIns="0"/>
          <a:lstStyle/>
          <a:p>
            <a:pPr>
              <a:defRPr sz="3000">
                <a:solidFill>
                  <a:srgbClr val="FFFFFF"/>
                </a:solidFill>
                <a:effectLst>
                  <a:outerShdw blurRad="38100" dist="12700" dir="5400000" rotWithShape="0">
                    <a:srgbClr val="000000">
                      <a:alpha val="50000"/>
                    </a:srgbClr>
                  </a:outerShdw>
                </a:effectLst>
              </a:defRPr>
            </a:pPr>
            <a:endParaRPr sz="1500" b="0" i="0" dirty="0">
              <a:latin typeface="AvenirNext LT Com Regular" panose="020B0503020202020204" pitchFamily="34" charset="0"/>
            </a:endParaRPr>
          </a:p>
        </p:txBody>
      </p:sp>
      <p:sp>
        <p:nvSpPr>
          <p:cNvPr id="649" name="Firstname Lastname"/>
          <p:cNvSpPr txBox="1">
            <a:spLocks noGrp="1"/>
          </p:cNvSpPr>
          <p:nvPr>
            <p:ph type="body" sz="quarter" idx="14"/>
          </p:nvPr>
        </p:nvSpPr>
        <p:spPr>
          <a:xfrm>
            <a:off x="3878316" y="5388837"/>
            <a:ext cx="7742184" cy="378373"/>
          </a:xfrm>
          <a:prstGeom prst="rect">
            <a:avLst/>
          </a:prstGeom>
        </p:spPr>
        <p:txBody>
          <a:bodyPr wrap="square" anchor="t" anchorCtr="0">
            <a:noAutofit/>
          </a:bodyPr>
          <a:lstStyle>
            <a:lvl1pPr>
              <a:lnSpc>
                <a:spcPct val="100000"/>
              </a:lnSpc>
              <a:spcBef>
                <a:spcPts val="0"/>
              </a:spcBef>
              <a:defRPr sz="1600" b="0" i="0">
                <a:solidFill>
                  <a:schemeClr val="tx1"/>
                </a:solidFill>
                <a:latin typeface="AvenirNext LT Com Regular" panose="020B0503020202020204" pitchFamily="34" charset="0"/>
                <a:ea typeface="+mn-ea"/>
                <a:cs typeface="+mn-cs"/>
                <a:sym typeface="Avenir Next LT Com Demi"/>
              </a:defRPr>
            </a:lvl1pPr>
          </a:lstStyle>
          <a:p>
            <a:pPr lvl="0"/>
            <a:r>
              <a:rPr lang="en-US" dirty="0"/>
              <a:t>Click to edit Master text styles</a:t>
            </a:r>
          </a:p>
        </p:txBody>
      </p:sp>
      <p:sp>
        <p:nvSpPr>
          <p:cNvPr id="650" name="Title"/>
          <p:cNvSpPr txBox="1">
            <a:spLocks noGrp="1"/>
          </p:cNvSpPr>
          <p:nvPr>
            <p:ph type="body" sz="quarter" idx="15"/>
          </p:nvPr>
        </p:nvSpPr>
        <p:spPr>
          <a:xfrm>
            <a:off x="3878316" y="5767210"/>
            <a:ext cx="7742180" cy="500929"/>
          </a:xfrm>
          <a:prstGeom prst="rect">
            <a:avLst/>
          </a:prstGeom>
        </p:spPr>
        <p:txBody>
          <a:bodyPr>
            <a:noAutofit/>
          </a:bodyPr>
          <a:lstStyle>
            <a:lvl1pPr>
              <a:lnSpc>
                <a:spcPct val="100000"/>
              </a:lnSpc>
              <a:spcBef>
                <a:spcPts val="0"/>
              </a:spcBef>
              <a:defRPr sz="1600" b="0" i="0">
                <a:solidFill>
                  <a:schemeClr val="tx1"/>
                </a:solidFill>
                <a:latin typeface="AvenirNext LT Com Regular" panose="020B0503020202020204" pitchFamily="34" charset="0"/>
              </a:defRPr>
            </a:lvl1pPr>
          </a:lstStyle>
          <a:p>
            <a:pPr lvl="0"/>
            <a:r>
              <a:rPr lang="en-US" dirty="0"/>
              <a:t>Click to edit Master text styles</a:t>
            </a:r>
          </a:p>
        </p:txBody>
      </p:sp>
      <p:sp>
        <p:nvSpPr>
          <p:cNvPr id="651" name="Body Level One…"/>
          <p:cNvSpPr txBox="1">
            <a:spLocks noGrp="1"/>
          </p:cNvSpPr>
          <p:nvPr>
            <p:ph type="body" sz="half" idx="1"/>
          </p:nvPr>
        </p:nvSpPr>
        <p:spPr>
          <a:xfrm>
            <a:off x="3878316" y="457426"/>
            <a:ext cx="7742184" cy="4261719"/>
          </a:xfrm>
          <a:prstGeom prst="rect">
            <a:avLst/>
          </a:prstGeom>
        </p:spPr>
        <p:txBody>
          <a:bodyPr/>
          <a:lstStyle>
            <a:lvl1pPr marL="190500" indent="-190500">
              <a:lnSpc>
                <a:spcPct val="90000"/>
              </a:lnSpc>
              <a:defRPr sz="3600" b="0" i="0">
                <a:solidFill>
                  <a:schemeClr val="accent1"/>
                </a:solidFill>
                <a:latin typeface="AvenirNext LT Com Regular" panose="020B0503020202020204" pitchFamily="34" charset="0"/>
                <a:ea typeface="+mn-ea"/>
                <a:cs typeface="+mn-cs"/>
                <a:sym typeface="Avenir Next LT Com Demi"/>
              </a:defRPr>
            </a:lvl1pPr>
            <a:lvl2pPr marL="0" indent="0">
              <a:lnSpc>
                <a:spcPct val="90000"/>
              </a:lnSpc>
              <a:defRPr sz="3600" b="0" i="0">
                <a:solidFill>
                  <a:schemeClr val="accent1"/>
                </a:solidFill>
                <a:latin typeface="AvenirNext LT Com Regular" panose="020B0503020202020204" pitchFamily="34" charset="0"/>
                <a:ea typeface="+mn-ea"/>
                <a:cs typeface="+mn-cs"/>
                <a:sym typeface="Avenir Next LT Com Demi"/>
              </a:defRPr>
            </a:lvl2pPr>
            <a:lvl3pPr marL="0" indent="0">
              <a:lnSpc>
                <a:spcPct val="90000"/>
              </a:lnSpc>
              <a:defRPr sz="3600" b="0" i="0">
                <a:solidFill>
                  <a:schemeClr val="accent1"/>
                </a:solidFill>
                <a:latin typeface="AvenirNext LT Com Regular" panose="020B0503020202020204" pitchFamily="34" charset="0"/>
                <a:ea typeface="+mn-ea"/>
                <a:cs typeface="+mn-cs"/>
                <a:sym typeface="Avenir Next LT Com Demi"/>
              </a:defRPr>
            </a:lvl3pPr>
            <a:lvl4pPr marL="0" indent="0">
              <a:lnSpc>
                <a:spcPct val="90000"/>
              </a:lnSpc>
              <a:defRPr sz="3600" b="0" i="0">
                <a:solidFill>
                  <a:schemeClr val="accent1"/>
                </a:solidFill>
                <a:latin typeface="AvenirNext LT Com Regular" panose="020B0503020202020204" pitchFamily="34" charset="0"/>
                <a:ea typeface="+mn-ea"/>
                <a:cs typeface="+mn-cs"/>
                <a:sym typeface="Avenir Next LT Com Demi"/>
              </a:defRPr>
            </a:lvl4pPr>
            <a:lvl5pPr marL="0" indent="0">
              <a:lnSpc>
                <a:spcPct val="90000"/>
              </a:lnSpc>
              <a:defRPr sz="3600" b="0" i="0">
                <a:solidFill>
                  <a:schemeClr val="accent1"/>
                </a:solidFill>
                <a:latin typeface="AvenirNext LT Com Regular" panose="020B0503020202020204" pitchFamily="34" charset="0"/>
                <a:ea typeface="+mn-ea"/>
                <a:cs typeface="+mn-cs"/>
                <a:sym typeface="Avenir Next LT Com Dem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52" name="Slide Number"/>
          <p:cNvSpPr txBox="1">
            <a:spLocks noGrp="1"/>
          </p:cNvSpPr>
          <p:nvPr>
            <p:ph type="sldNum" sz="quarter" idx="2"/>
          </p:nvPr>
        </p:nvSpPr>
        <p:spPr>
          <a:xfrm>
            <a:off x="10908857" y="6400800"/>
            <a:ext cx="711647" cy="126509"/>
          </a:xfrm>
          <a:prstGeom prst="rect">
            <a:avLst/>
          </a:prstGeom>
        </p:spPr>
        <p:txBody>
          <a:bodyPr/>
          <a:lstStyle>
            <a:lvl1pPr>
              <a:defRPr b="0" i="0">
                <a:solidFill>
                  <a:srgbClr val="7D726D"/>
                </a:solidFill>
                <a:latin typeface="AvenirNext LT Com Regular" panose="020B0503020202020204" pitchFamily="34" charset="0"/>
              </a:defRPr>
            </a:lvl1pPr>
          </a:lstStyle>
          <a:p>
            <a:fld id="{86CB4B4D-7CA3-9044-876B-883B54F8677D}" type="slidenum">
              <a:rPr lang="en-US" smtClean="0"/>
              <a:pPr/>
              <a:t>‹#›</a:t>
            </a:fld>
            <a:endParaRPr lang="en-US" dirty="0"/>
          </a:p>
        </p:txBody>
      </p:sp>
      <p:sp>
        <p:nvSpPr>
          <p:cNvPr id="13" name="Footer Placeholder 2"/>
          <p:cNvSpPr>
            <a:spLocks noGrp="1"/>
          </p:cNvSpPr>
          <p:nvPr>
            <p:ph type="ftr" sz="quarter" idx="10"/>
          </p:nvPr>
        </p:nvSpPr>
        <p:spPr>
          <a:xfrm>
            <a:off x="571497" y="5961888"/>
            <a:ext cx="2680521" cy="320040"/>
          </a:xfrm>
        </p:spPr>
        <p:txBody>
          <a:bodyPr/>
          <a:lstStyle>
            <a:lvl1pPr>
              <a:defRPr b="0" i="0">
                <a:solidFill>
                  <a:schemeClr val="accent5"/>
                </a:solidFill>
                <a:latin typeface="AvenirNext LT Com Regular" panose="020B0503020202020204" pitchFamily="34" charset="0"/>
              </a:defRPr>
            </a:lvl1pPr>
          </a:lstStyle>
          <a:p>
            <a:pPr hangingPunct="1">
              <a:lnSpc>
                <a:spcPts val="900"/>
              </a:lnSpc>
            </a:pPr>
            <a:endParaRPr lang="en-US"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GAF Title No Aperture">
    <p:bg>
      <p:bgPr>
        <a:solidFill>
          <a:schemeClr val="accent1"/>
        </a:solidFill>
        <a:effectLst/>
      </p:bgPr>
    </p:bg>
    <p:spTree>
      <p:nvGrpSpPr>
        <p:cNvPr id="1" name=""/>
        <p:cNvGrpSpPr/>
        <p:nvPr/>
      </p:nvGrpSpPr>
      <p:grpSpPr>
        <a:xfrm>
          <a:off x="0" y="0"/>
          <a:ext cx="0" cy="0"/>
          <a:chOff x="0" y="0"/>
          <a:chExt cx="0" cy="0"/>
        </a:xfrm>
      </p:grpSpPr>
      <p:sp>
        <p:nvSpPr>
          <p:cNvPr id="10" name="Rectangle"/>
          <p:cNvSpPr/>
          <p:nvPr userDrawn="1"/>
        </p:nvSpPr>
        <p:spPr>
          <a:xfrm>
            <a:off x="0" y="0"/>
            <a:ext cx="12188952" cy="1335024"/>
          </a:xfrm>
          <a:prstGeom prst="rect">
            <a:avLst/>
          </a:prstGeom>
          <a:solidFill>
            <a:srgbClr val="FFFFF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b="0" i="0" dirty="0">
              <a:latin typeface="AvenirNext LT Com Regular" panose="020B0503020202020204" pitchFamily="34" charset="0"/>
            </a:endParaRPr>
          </a:p>
        </p:txBody>
      </p:sp>
      <p:sp>
        <p:nvSpPr>
          <p:cNvPr id="119" name="Title Text"/>
          <p:cNvSpPr txBox="1">
            <a:spLocks noGrp="1"/>
          </p:cNvSpPr>
          <p:nvPr>
            <p:ph type="title"/>
          </p:nvPr>
        </p:nvSpPr>
        <p:spPr>
          <a:xfrm>
            <a:off x="566928" y="1673352"/>
            <a:ext cx="7288306" cy="1598687"/>
          </a:xfrm>
          <a:prstGeom prst="rect">
            <a:avLst/>
          </a:prstGeom>
        </p:spPr>
        <p:txBody>
          <a:bodyPr/>
          <a:lstStyle>
            <a:lvl1pPr>
              <a:lnSpc>
                <a:spcPct val="90000"/>
              </a:lnSpc>
              <a:spcAft>
                <a:spcPts val="0"/>
              </a:spcAft>
              <a:defRPr sz="4800" b="0" i="0">
                <a:solidFill>
                  <a:srgbClr val="FFFFFF"/>
                </a:solidFill>
                <a:latin typeface="AvenirNext LT Com Regular" panose="020B0503020202020204" pitchFamily="34" charset="0"/>
              </a:defRPr>
            </a:lvl1pPr>
          </a:lstStyle>
          <a:p>
            <a:r>
              <a:rPr lang="en-US" dirty="0"/>
              <a:t>Click to edit Master title style</a:t>
            </a:r>
            <a:endParaRPr dirty="0"/>
          </a:p>
        </p:txBody>
      </p:sp>
      <p:sp>
        <p:nvSpPr>
          <p:cNvPr id="121" name="Subtitle"/>
          <p:cNvSpPr>
            <a:spLocks noGrp="1"/>
          </p:cNvSpPr>
          <p:nvPr>
            <p:ph type="body" sz="quarter" idx="13"/>
          </p:nvPr>
        </p:nvSpPr>
        <p:spPr>
          <a:xfrm>
            <a:off x="566928" y="3657600"/>
            <a:ext cx="7288306" cy="1757047"/>
          </a:xfrm>
          <a:prstGeom prst="rect">
            <a:avLst/>
          </a:prstGeom>
        </p:spPr>
        <p:txBody>
          <a:bodyPr>
            <a:noAutofit/>
          </a:bodyPr>
          <a:lstStyle>
            <a:lvl1pPr marL="0" indent="0">
              <a:lnSpc>
                <a:spcPct val="90000"/>
              </a:lnSpc>
              <a:spcBef>
                <a:spcPts val="0"/>
              </a:spcBef>
              <a:spcAft>
                <a:spcPts val="0"/>
              </a:spcAft>
              <a:buNone/>
              <a:tabLst>
                <a:tab pos="476250" algn="l"/>
              </a:tabLst>
              <a:defRPr sz="3000" b="0" i="0" spc="-30">
                <a:solidFill>
                  <a:srgbClr val="FFFFFF">
                    <a:alpha val="75000"/>
                  </a:srgbClr>
                </a:solidFill>
                <a:latin typeface="AvenirNext LT Com Regular" panose="020B0503020202020204" pitchFamily="34" charset="0"/>
                <a:ea typeface="+mn-ea"/>
                <a:cs typeface="+mn-cs"/>
                <a:sym typeface="Avenir Next LT Com Demi"/>
              </a:defRPr>
            </a:lvl1pPr>
          </a:lstStyle>
          <a:p>
            <a:pPr lvl="0"/>
            <a:r>
              <a:rPr lang="en-US" dirty="0"/>
              <a:t>Click to edit Master text styles</a:t>
            </a:r>
          </a:p>
        </p:txBody>
      </p:sp>
      <p:sp>
        <p:nvSpPr>
          <p:cNvPr id="12" name="© The Capital Group Companies, Inc."/>
          <p:cNvSpPr txBox="1"/>
          <p:nvPr userDrawn="1"/>
        </p:nvSpPr>
        <p:spPr>
          <a:xfrm>
            <a:off x="566928" y="6400710"/>
            <a:ext cx="1987724"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b="0" i="0" dirty="0">
                <a:solidFill>
                  <a:schemeClr val="bg1"/>
                </a:solidFill>
                <a:latin typeface="AvenirNext LT Com Regular" panose="020B0503020202020204" pitchFamily="34" charset="0"/>
              </a:rPr>
              <a:t>© 2021 Capital Group. All rights reserved. </a:t>
            </a:r>
            <a:endParaRPr sz="800" b="0" i="0" dirty="0">
              <a:solidFill>
                <a:schemeClr val="bg1"/>
              </a:solidFill>
              <a:latin typeface="AvenirNext LT Com Regular" panose="020B0503020202020204" pitchFamily="34" charset="0"/>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85424" y="247638"/>
            <a:ext cx="2243890" cy="861086"/>
          </a:xfrm>
          <a:prstGeom prst="rect">
            <a:avLst/>
          </a:prstGeom>
        </p:spPr>
      </p:pic>
    </p:spTree>
    <p:extLst>
      <p:ext uri="{BB962C8B-B14F-4D97-AF65-F5344CB8AC3E}">
        <p14:creationId xmlns:p14="http://schemas.microsoft.com/office/powerpoint/2010/main" val="62602200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GAF Title Aperture Animation">
    <p:spTree>
      <p:nvGrpSpPr>
        <p:cNvPr id="1" name=""/>
        <p:cNvGrpSpPr/>
        <p:nvPr/>
      </p:nvGrpSpPr>
      <p:grpSpPr>
        <a:xfrm>
          <a:off x="0" y="0"/>
          <a:ext cx="0" cy="0"/>
          <a:chOff x="0" y="0"/>
          <a:chExt cx="0" cy="0"/>
        </a:xfrm>
      </p:grpSpPr>
      <p:pic>
        <p:nvPicPr>
          <p:cNvPr id="16" name="Picture 15" descr="A person sitting on a rock&#10;&#10;Description automatically generated with low confidence">
            <a:extLst>
              <a:ext uri="{FF2B5EF4-FFF2-40B4-BE49-F238E27FC236}">
                <a16:creationId xmlns:a16="http://schemas.microsoft.com/office/drawing/2014/main" id="{EBFEB3C9-635E-47B3-8E9B-DD549A9285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3210" y="-710325"/>
            <a:ext cx="10778221" cy="12613600"/>
          </a:xfrm>
          <a:prstGeom prst="rect">
            <a:avLst/>
          </a:prstGeom>
        </p:spPr>
      </p:pic>
      <p:pic>
        <p:nvPicPr>
          <p:cNvPr id="10" name="Picture 9">
            <a:extLst>
              <a:ext uri="{FF2B5EF4-FFF2-40B4-BE49-F238E27FC236}">
                <a16:creationId xmlns:a16="http://schemas.microsoft.com/office/drawing/2014/main" id="{2575BCB6-35C0-3E01-4B14-609CF78DB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18355"/>
          <a:stretch/>
        </p:blipFill>
        <p:spPr>
          <a:xfrm>
            <a:off x="4803722" y="0"/>
            <a:ext cx="8797818" cy="6858000"/>
          </a:xfrm>
          <a:prstGeom prst="rect">
            <a:avLst/>
          </a:prstGeom>
        </p:spPr>
      </p:pic>
      <p:sp>
        <p:nvSpPr>
          <p:cNvPr id="19" name="Freeform 18"/>
          <p:cNvSpPr/>
          <p:nvPr userDrawn="1"/>
        </p:nvSpPr>
        <p:spPr>
          <a:xfrm>
            <a:off x="0" y="20204"/>
            <a:ext cx="12192000" cy="6858000"/>
          </a:xfrm>
          <a:custGeom>
            <a:avLst/>
            <a:gdLst>
              <a:gd name="connsiteX0" fmla="*/ 925897 w 12192000"/>
              <a:gd name="connsiteY0" fmla="*/ 1332372 h 6858000"/>
              <a:gd name="connsiteX1" fmla="*/ 925897 w 12192000"/>
              <a:gd name="connsiteY1" fmla="*/ 5002752 h 6858000"/>
              <a:gd name="connsiteX2" fmla="*/ 4596277 w 12192000"/>
              <a:gd name="connsiteY2" fmla="*/ 5002752 h 6858000"/>
              <a:gd name="connsiteX3" fmla="*/ 4596277 w 12192000"/>
              <a:gd name="connsiteY3" fmla="*/ 133237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5897" y="1332372"/>
                </a:moveTo>
                <a:lnTo>
                  <a:pt x="925897" y="5002752"/>
                </a:lnTo>
                <a:lnTo>
                  <a:pt x="4596277" y="5002752"/>
                </a:lnTo>
                <a:lnTo>
                  <a:pt x="4596277" y="1332372"/>
                </a:lnTo>
                <a:close/>
                <a:moveTo>
                  <a:pt x="0" y="0"/>
                </a:moveTo>
                <a:lnTo>
                  <a:pt x="12192000" y="0"/>
                </a:lnTo>
                <a:lnTo>
                  <a:pt x="12192000" y="6858000"/>
                </a:lnTo>
                <a:lnTo>
                  <a:pt x="0" y="6858000"/>
                </a:lnTo>
                <a:close/>
              </a:path>
            </a:pathLst>
          </a:custGeom>
          <a:solidFill>
            <a:schemeClr val="tx1">
              <a:alpha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4" name="Freeform 13"/>
          <p:cNvSpPr/>
          <p:nvPr userDrawn="1"/>
        </p:nvSpPr>
        <p:spPr>
          <a:xfrm flipV="1">
            <a:off x="723761" y="-944240"/>
            <a:ext cx="12487108" cy="6143304"/>
          </a:xfrm>
          <a:custGeom>
            <a:avLst/>
            <a:gdLst>
              <a:gd name="connsiteX0" fmla="*/ 0 w 12487108"/>
              <a:gd name="connsiteY0" fmla="*/ 0 h 6143304"/>
              <a:gd name="connsiteX1" fmla="*/ 12487108 w 12487108"/>
              <a:gd name="connsiteY1" fmla="*/ 0 h 6143304"/>
              <a:gd name="connsiteX2" fmla="*/ 12487108 w 12487108"/>
              <a:gd name="connsiteY2" fmla="*/ 201140 h 6143304"/>
              <a:gd name="connsiteX3" fmla="*/ 203846 w 12487108"/>
              <a:gd name="connsiteY3" fmla="*/ 201140 h 6143304"/>
              <a:gd name="connsiteX4" fmla="*/ 203846 w 12487108"/>
              <a:gd name="connsiteY4" fmla="*/ 6143304 h 6143304"/>
              <a:gd name="connsiteX5" fmla="*/ 0 w 12487108"/>
              <a:gd name="connsiteY5" fmla="*/ 6143304 h 614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108" h="6143304">
                <a:moveTo>
                  <a:pt x="0" y="0"/>
                </a:moveTo>
                <a:lnTo>
                  <a:pt x="12487108" y="0"/>
                </a:lnTo>
                <a:lnTo>
                  <a:pt x="12487108" y="201140"/>
                </a:lnTo>
                <a:lnTo>
                  <a:pt x="203846" y="201140"/>
                </a:lnTo>
                <a:lnTo>
                  <a:pt x="203846" y="6143304"/>
                </a:lnTo>
                <a:lnTo>
                  <a:pt x="0" y="6143304"/>
                </a:ln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FFFF"/>
              </a:solidFill>
              <a:latin typeface="AvenirNext LT Com Regular" panose="020B0503020202020204" pitchFamily="34" charset="0"/>
            </a:endParaRPr>
          </a:p>
        </p:txBody>
      </p:sp>
      <p:sp>
        <p:nvSpPr>
          <p:cNvPr id="15" name="Freeform 14"/>
          <p:cNvSpPr/>
          <p:nvPr userDrawn="1"/>
        </p:nvSpPr>
        <p:spPr>
          <a:xfrm rot="10800000" flipV="1">
            <a:off x="-7683386" y="1135206"/>
            <a:ext cx="12487108" cy="6143304"/>
          </a:xfrm>
          <a:custGeom>
            <a:avLst/>
            <a:gdLst>
              <a:gd name="connsiteX0" fmla="*/ 0 w 12487108"/>
              <a:gd name="connsiteY0" fmla="*/ 0 h 6143304"/>
              <a:gd name="connsiteX1" fmla="*/ 12487108 w 12487108"/>
              <a:gd name="connsiteY1" fmla="*/ 0 h 6143304"/>
              <a:gd name="connsiteX2" fmla="*/ 12487108 w 12487108"/>
              <a:gd name="connsiteY2" fmla="*/ 201140 h 6143304"/>
              <a:gd name="connsiteX3" fmla="*/ 203846 w 12487108"/>
              <a:gd name="connsiteY3" fmla="*/ 201140 h 6143304"/>
              <a:gd name="connsiteX4" fmla="*/ 203846 w 12487108"/>
              <a:gd name="connsiteY4" fmla="*/ 6143304 h 6143304"/>
              <a:gd name="connsiteX5" fmla="*/ 0 w 12487108"/>
              <a:gd name="connsiteY5" fmla="*/ 6143304 h 614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108" h="6143304">
                <a:moveTo>
                  <a:pt x="0" y="0"/>
                </a:moveTo>
                <a:lnTo>
                  <a:pt x="12487108" y="0"/>
                </a:lnTo>
                <a:lnTo>
                  <a:pt x="12487108" y="201140"/>
                </a:lnTo>
                <a:lnTo>
                  <a:pt x="203846" y="201140"/>
                </a:lnTo>
                <a:lnTo>
                  <a:pt x="203846" y="6143304"/>
                </a:lnTo>
                <a:lnTo>
                  <a:pt x="0" y="6143304"/>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FFFFF"/>
              </a:solidFill>
              <a:latin typeface="AvenirNext LT Com Regular" panose="020B0503020202020204" pitchFamily="34" charset="0"/>
            </a:endParaRPr>
          </a:p>
        </p:txBody>
      </p:sp>
      <p:pic>
        <p:nvPicPr>
          <p:cNvPr id="13" name="Picture 12">
            <a:extLst>
              <a:ext uri="{FF2B5EF4-FFF2-40B4-BE49-F238E27FC236}">
                <a16:creationId xmlns:a16="http://schemas.microsoft.com/office/drawing/2014/main" id="{7438C613-F59A-E318-FE2C-3C01C7EBF84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93324" y="781038"/>
            <a:ext cx="2243890" cy="861086"/>
          </a:xfrm>
          <a:prstGeom prst="rect">
            <a:avLst/>
          </a:prstGeom>
        </p:spPr>
      </p:pic>
      <p:sp>
        <p:nvSpPr>
          <p:cNvPr id="2" name="TextBox 1">
            <a:extLst>
              <a:ext uri="{FF2B5EF4-FFF2-40B4-BE49-F238E27FC236}">
                <a16:creationId xmlns:a16="http://schemas.microsoft.com/office/drawing/2014/main" id="{4EA5599A-C719-FBF3-9A28-A2779E9B9FE9}"/>
              </a:ext>
            </a:extLst>
          </p:cNvPr>
          <p:cNvSpPr txBox="1"/>
          <p:nvPr userDrawn="1"/>
        </p:nvSpPr>
        <p:spPr>
          <a:xfrm>
            <a:off x="6654768" y="-215900"/>
            <a:ext cx="65" cy="215444"/>
          </a:xfrm>
          <a:prstGeom prst="rect">
            <a:avLst/>
          </a:prstGeom>
          <a:ln w="12700">
            <a:miter lim="400000"/>
          </a:ln>
        </p:spPr>
        <p:txBody>
          <a:bodyPr wrap="none" lIns="0" tIns="0" rIns="0" bIns="0" rtlCol="0">
            <a:spAutoFit/>
          </a:bodyPr>
          <a:lstStyle/>
          <a:p>
            <a:endParaRPr lang="en-US" sz="1400" b="1" dirty="0" err="1">
              <a:latin typeface="+mn-lt"/>
            </a:endParaRPr>
          </a:p>
        </p:txBody>
      </p:sp>
      <p:sp>
        <p:nvSpPr>
          <p:cNvPr id="4" name="TextBox 3">
            <a:extLst>
              <a:ext uri="{FF2B5EF4-FFF2-40B4-BE49-F238E27FC236}">
                <a16:creationId xmlns:a16="http://schemas.microsoft.com/office/drawing/2014/main" id="{244F1FDE-A03B-300F-C3B3-1C4E8B7FE891}"/>
              </a:ext>
            </a:extLst>
          </p:cNvPr>
          <p:cNvSpPr txBox="1"/>
          <p:nvPr userDrawn="1"/>
        </p:nvSpPr>
        <p:spPr>
          <a:xfrm>
            <a:off x="13601668" y="-609600"/>
            <a:ext cx="65" cy="215444"/>
          </a:xfrm>
          <a:prstGeom prst="rect">
            <a:avLst/>
          </a:prstGeom>
          <a:ln w="12700">
            <a:miter lim="400000"/>
          </a:ln>
        </p:spPr>
        <p:txBody>
          <a:bodyPr wrap="none" lIns="0" tIns="0" rIns="0" bIns="0" rtlCol="0">
            <a:spAutoFit/>
          </a:bodyPr>
          <a:lstStyle/>
          <a:p>
            <a:endParaRPr lang="en-US" sz="1400" b="1" dirty="0" err="1">
              <a:latin typeface="+mn-lt"/>
            </a:endParaRPr>
          </a:p>
        </p:txBody>
      </p:sp>
    </p:spTree>
    <p:extLst>
      <p:ext uri="{BB962C8B-B14F-4D97-AF65-F5344CB8AC3E}">
        <p14:creationId xmlns:p14="http://schemas.microsoft.com/office/powerpoint/2010/main" val="4156315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42" presetClass="path" presetSubtype="0" accel="50000" decel="50000" fill="hold" grpId="0" nodeType="withEffect">
                                  <p:stCondLst>
                                    <p:cond delay="0"/>
                                  </p:stCondLst>
                                  <p:childTnLst>
                                    <p:animMotion origin="layout" path="M -1.04167E-6 -0.00139 L -0.11094 0.19583 " pathEditMode="relative" rAng="0" ptsTypes="AA">
                                      <p:cBhvr>
                                        <p:cTn id="12" dur="2000" spd="-100000" fill="hold"/>
                                        <p:tgtEl>
                                          <p:spTgt spid="15"/>
                                        </p:tgtEl>
                                        <p:attrNameLst>
                                          <p:attrName>ppt_x</p:attrName>
                                          <p:attrName>ppt_y</p:attrName>
                                        </p:attrNameLst>
                                      </p:cBhvr>
                                      <p:rCtr x="-5547" y="9861"/>
                                    </p:animMotion>
                                  </p:childTnLst>
                                </p:cTn>
                              </p:par>
                              <p:par>
                                <p:cTn id="13" presetID="42" presetClass="path" presetSubtype="0" accel="50000" decel="50000" fill="hold" grpId="0" nodeType="withEffect">
                                  <p:stCondLst>
                                    <p:cond delay="0"/>
                                  </p:stCondLst>
                                  <p:childTnLst>
                                    <p:animMotion origin="layout" path="M -4.375E-6 -0.00139 L 0.11237 -0.20046 " pathEditMode="relative" rAng="0" ptsTypes="AA">
                                      <p:cBhvr>
                                        <p:cTn id="14" dur="2000" spd="-100000" fill="hold"/>
                                        <p:tgtEl>
                                          <p:spTgt spid="14"/>
                                        </p:tgtEl>
                                        <p:attrNameLst>
                                          <p:attrName>ppt_x</p:attrName>
                                          <p:attrName>ppt_y</p:attrName>
                                        </p:attrNameLst>
                                      </p:cBhvr>
                                      <p:rCtr x="5612" y="-9954"/>
                                    </p:animMotion>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4" grpId="1" animBg="1"/>
      <p:bldP spid="15" grpId="0" animBg="1"/>
      <p:bldP spid="15"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GAF Title Aperture Photo FPO 1">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325880"/>
            <a:ext cx="12192000" cy="5546634"/>
          </a:xfrm>
          <a:prstGeom prst="rect">
            <a:avLst/>
          </a:prstGeom>
        </p:spPr>
      </p:pic>
      <p:sp>
        <p:nvSpPr>
          <p:cNvPr id="147" name="Title Text"/>
          <p:cNvSpPr txBox="1">
            <a:spLocks noGrp="1"/>
          </p:cNvSpPr>
          <p:nvPr>
            <p:ph type="title"/>
          </p:nvPr>
        </p:nvSpPr>
        <p:spPr>
          <a:xfrm>
            <a:off x="785934" y="2186722"/>
            <a:ext cx="3681736" cy="2446695"/>
          </a:xfrm>
          <a:prstGeom prst="rect">
            <a:avLst/>
          </a:prstGeom>
        </p:spPr>
        <p:txBody>
          <a:bodyPr lIns="182880" tIns="182880" rIns="182880" bIns="182880" anchor="t"/>
          <a:lstStyle>
            <a:lvl1pPr>
              <a:defRPr sz="3600" b="0" i="0" spc="-36">
                <a:solidFill>
                  <a:schemeClr val="accent1"/>
                </a:solidFill>
                <a:latin typeface="AvenirNext LT Com Regular" panose="020B0503020202020204" pitchFamily="34" charset="0"/>
              </a:defRPr>
            </a:lvl1pPr>
          </a:lstStyle>
          <a:p>
            <a:r>
              <a:rPr lang="en-US" dirty="0"/>
              <a:t>Click to edit Master title style</a:t>
            </a:r>
            <a:endParaRPr dirty="0"/>
          </a:p>
        </p:txBody>
      </p:sp>
      <p:sp>
        <p:nvSpPr>
          <p:cNvPr id="149" name="Subtitle"/>
          <p:cNvSpPr>
            <a:spLocks noGrp="1"/>
          </p:cNvSpPr>
          <p:nvPr>
            <p:ph type="body" sz="quarter" idx="13"/>
          </p:nvPr>
        </p:nvSpPr>
        <p:spPr>
          <a:xfrm>
            <a:off x="785934" y="4633413"/>
            <a:ext cx="3681736" cy="1243310"/>
          </a:xfrm>
          <a:prstGeom prst="rect">
            <a:avLst/>
          </a:prstGeom>
        </p:spPr>
        <p:txBody>
          <a:bodyPr lIns="182880" tIns="182880" rIns="182880" bIns="182880" anchor="b">
            <a:noAutofit/>
          </a:bodyPr>
          <a:lstStyle>
            <a:lvl1pPr marL="0" indent="0">
              <a:lnSpc>
                <a:spcPct val="100000"/>
              </a:lnSpc>
              <a:spcBef>
                <a:spcPts val="0"/>
              </a:spcBef>
              <a:buNone/>
              <a:tabLst>
                <a:tab pos="476250" algn="l"/>
              </a:tabLst>
              <a:defRPr sz="1800" b="0" i="0">
                <a:solidFill>
                  <a:schemeClr val="accent1"/>
                </a:solidFill>
                <a:latin typeface="AvenirNext LT Com Regular" panose="020B0503020202020204" pitchFamily="34" charset="0"/>
                <a:ea typeface="+mn-ea"/>
                <a:cs typeface="+mn-cs"/>
                <a:sym typeface="Avenir Next LT Com Demi"/>
              </a:defRPr>
            </a:lvl1pPr>
          </a:lstStyle>
          <a:p>
            <a:pPr lvl="0"/>
            <a:r>
              <a:rPr lang="en-US" dirty="0"/>
              <a:t>Click to edit Master text styles</a:t>
            </a:r>
          </a:p>
        </p:txBody>
      </p:sp>
      <p:sp>
        <p:nvSpPr>
          <p:cNvPr id="151" name="© The Capital Group Companies, Inc."/>
          <p:cNvSpPr txBox="1"/>
          <p:nvPr/>
        </p:nvSpPr>
        <p:spPr>
          <a:xfrm>
            <a:off x="571500" y="6400710"/>
            <a:ext cx="1987724"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b="0" i="0" dirty="0">
                <a:latin typeface="AvenirNext LT Com Regular" panose="020B0503020202020204" pitchFamily="34" charset="0"/>
              </a:rPr>
              <a:t>© 2021 Capital Group. All rights reserved. </a:t>
            </a:r>
            <a:endParaRPr sz="800" b="0" i="0" dirty="0">
              <a:latin typeface="AvenirNext LT Com Regular" panose="020B0503020202020204" pitchFamily="34" charset="0"/>
            </a:endParaRPr>
          </a:p>
        </p:txBody>
      </p:sp>
      <p:sp>
        <p:nvSpPr>
          <p:cNvPr id="11" name="For financial professionals only. Not for use with the public."/>
          <p:cNvSpPr txBox="1"/>
          <p:nvPr userDrawn="1"/>
        </p:nvSpPr>
        <p:spPr>
          <a:xfrm>
            <a:off x="571500" y="6263640"/>
            <a:ext cx="1425070"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b="0" i="0" dirty="0">
                <a:latin typeface="AvenirNext LT Com Regular" panose="020B0503020202020204" pitchFamily="34" charset="0"/>
              </a:rPr>
              <a:t>ABCDEF-xxx-</a:t>
            </a:r>
            <a:r>
              <a:rPr lang="en-US" sz="800" b="0" i="0" dirty="0" err="1">
                <a:latin typeface="AvenirNext LT Com Regular" panose="020B0503020202020204" pitchFamily="34" charset="0"/>
              </a:rPr>
              <a:t>xxxx</a:t>
            </a:r>
            <a:r>
              <a:rPr lang="en-US" sz="800" b="0" i="0" dirty="0">
                <a:latin typeface="AvenirNext LT Com Regular" panose="020B0503020202020204" pitchFamily="34" charset="0"/>
              </a:rPr>
              <a:t> </a:t>
            </a:r>
            <a:r>
              <a:rPr lang="en-US" sz="800" b="0" i="0" dirty="0" err="1">
                <a:latin typeface="AvenirNext LT Com Regular" panose="020B0503020202020204" pitchFamily="34" charset="0"/>
              </a:rPr>
              <a:t>xxxxx</a:t>
            </a:r>
            <a:r>
              <a:rPr lang="en-US" sz="800" b="0" i="0" dirty="0">
                <a:latin typeface="AvenirNext LT Com Regular" panose="020B0503020202020204" pitchFamily="34" charset="0"/>
              </a:rPr>
              <a:t> </a:t>
            </a:r>
            <a:r>
              <a:rPr lang="en-US" sz="800" b="0" i="0" dirty="0" err="1">
                <a:latin typeface="AvenirNext LT Com Regular" panose="020B0503020202020204" pitchFamily="34" charset="0"/>
              </a:rPr>
              <a:t>Sxxxxx</a:t>
            </a:r>
            <a:endParaRPr lang="en-US" sz="800" b="0" i="0" dirty="0">
              <a:latin typeface="AvenirNext LT Com Regular" panose="020B0503020202020204" pitchFamily="34" charset="0"/>
            </a:endParaRPr>
          </a:p>
        </p:txBody>
      </p:sp>
      <p:sp>
        <p:nvSpPr>
          <p:cNvPr id="12" name="Rectangle"/>
          <p:cNvSpPr/>
          <p:nvPr userDrawn="1"/>
        </p:nvSpPr>
        <p:spPr>
          <a:xfrm>
            <a:off x="0" y="0"/>
            <a:ext cx="12188952" cy="1335024"/>
          </a:xfrm>
          <a:prstGeom prst="rect">
            <a:avLst/>
          </a:prstGeom>
          <a:solidFill>
            <a:srgbClr val="FFFFF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b="0" i="0" dirty="0">
              <a:latin typeface="AvenirNext LT Com Regular" panose="020B0503020202020204" pitchFamily="34" charset="0"/>
            </a:endParaRP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85424" y="247638"/>
            <a:ext cx="2243890" cy="861086"/>
          </a:xfrm>
          <a:prstGeom prst="rect">
            <a:avLst/>
          </a:prstGeom>
        </p:spPr>
      </p:pic>
    </p:spTree>
    <p:extLst>
      <p:ext uri="{BB962C8B-B14F-4D97-AF65-F5344CB8AC3E}">
        <p14:creationId xmlns:p14="http://schemas.microsoft.com/office/powerpoint/2010/main" val="71405711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GAF Title Aperture Photo FPO 2">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566928" y="2475785"/>
            <a:ext cx="4535192" cy="2000509"/>
          </a:xfrm>
          <a:prstGeom prst="rect">
            <a:avLst/>
          </a:prstGeom>
        </p:spPr>
        <p:txBody>
          <a:bodyPr anchor="t"/>
          <a:lstStyle>
            <a:lvl1pPr>
              <a:defRPr sz="3600" b="0" i="0" spc="-36">
                <a:solidFill>
                  <a:schemeClr val="accent1"/>
                </a:solidFill>
                <a:latin typeface="AvenirNext LT Com Regular" panose="020B0503020202020204" pitchFamily="34" charset="0"/>
              </a:defRPr>
            </a:lvl1pPr>
          </a:lstStyle>
          <a:p>
            <a:r>
              <a:rPr lang="en-US" dirty="0"/>
              <a:t>Click to edit Master title style</a:t>
            </a:r>
            <a:endParaRPr dirty="0"/>
          </a:p>
        </p:txBody>
      </p:sp>
      <p:sp>
        <p:nvSpPr>
          <p:cNvPr id="164" name="Subtitle"/>
          <p:cNvSpPr>
            <a:spLocks noGrp="1"/>
          </p:cNvSpPr>
          <p:nvPr>
            <p:ph type="body" sz="quarter" idx="13"/>
          </p:nvPr>
        </p:nvSpPr>
        <p:spPr>
          <a:xfrm>
            <a:off x="566928" y="4685198"/>
            <a:ext cx="4535192" cy="540527"/>
          </a:xfrm>
          <a:prstGeom prst="rect">
            <a:avLst/>
          </a:prstGeom>
        </p:spPr>
        <p:txBody>
          <a:bodyPr>
            <a:noAutofit/>
          </a:bodyPr>
          <a:lstStyle>
            <a:lvl1pPr marL="0" indent="0">
              <a:lnSpc>
                <a:spcPct val="100000"/>
              </a:lnSpc>
              <a:spcBef>
                <a:spcPts val="0"/>
              </a:spcBef>
              <a:buFontTx/>
              <a:buNone/>
              <a:tabLst>
                <a:tab pos="476250" algn="l"/>
              </a:tabLst>
              <a:defRPr sz="1800" b="0" i="0">
                <a:solidFill>
                  <a:srgbClr val="FFFFFF"/>
                </a:solidFill>
                <a:latin typeface="AvenirNext LT Com Regular" panose="020B0503020202020204" pitchFamily="34" charset="0"/>
                <a:ea typeface="+mn-ea"/>
                <a:cs typeface="+mn-cs"/>
                <a:sym typeface="Avenir Next LT Com Demi"/>
              </a:defRPr>
            </a:lvl1pPr>
          </a:lstStyle>
          <a:p>
            <a:pPr lvl="0"/>
            <a:r>
              <a:rPr lang="en-US" dirty="0"/>
              <a:t>Click to edit Master text styles</a:t>
            </a:r>
          </a:p>
        </p:txBody>
      </p:sp>
      <p:sp>
        <p:nvSpPr>
          <p:cNvPr id="165" name="© The Capital Group Companies, Inc."/>
          <p:cNvSpPr txBox="1"/>
          <p:nvPr/>
        </p:nvSpPr>
        <p:spPr>
          <a:xfrm>
            <a:off x="566928" y="6400710"/>
            <a:ext cx="1987724"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b="0" i="0" dirty="0">
                <a:latin typeface="AvenirNext LT Com Regular" panose="020B0503020202020204" pitchFamily="34" charset="0"/>
              </a:rPr>
              <a:t>© 2021 Capital Group. All rights reserved. </a:t>
            </a:r>
            <a:endParaRPr sz="800" b="0" i="0" dirty="0">
              <a:latin typeface="AvenirNext LT Com Regular" panose="020B0503020202020204" pitchFamily="34" charset="0"/>
            </a:endParaRPr>
          </a:p>
        </p:txBody>
      </p:sp>
      <p:sp>
        <p:nvSpPr>
          <p:cNvPr id="12" name="For financial professionals only. Not for use with the public."/>
          <p:cNvSpPr txBox="1"/>
          <p:nvPr userDrawn="1"/>
        </p:nvSpPr>
        <p:spPr>
          <a:xfrm>
            <a:off x="566928" y="6263640"/>
            <a:ext cx="2812066" cy="12869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lnSpc>
                <a:spcPct val="110000"/>
              </a:lnSpc>
              <a:spcBef>
                <a:spcPts val="1200"/>
              </a:spcBef>
              <a:defRPr sz="1600">
                <a:solidFill>
                  <a:srgbClr val="FFFFFF">
                    <a:alpha val="75000"/>
                  </a:srgbClr>
                </a:solidFill>
              </a:defRPr>
            </a:lvl1pPr>
          </a:lstStyle>
          <a:p>
            <a:r>
              <a:rPr lang="en-US" sz="800" b="0" i="0" dirty="0">
                <a:latin typeface="AvenirNext LT Com Regular" panose="020B0503020202020204" pitchFamily="34" charset="0"/>
              </a:rPr>
              <a:t>Lit. No. </a:t>
            </a:r>
            <a:r>
              <a:rPr kumimoji="0" lang="en-US" sz="800" b="0" i="0" u="none" strike="noStrike" cap="none" spc="0" normalizeH="0" baseline="0" dirty="0">
                <a:ln>
                  <a:noFill/>
                </a:ln>
                <a:solidFill>
                  <a:srgbClr val="FFFFFF">
                    <a:alpha val="75000"/>
                  </a:srgbClr>
                </a:solidFill>
                <a:effectLst/>
                <a:uFillTx/>
                <a:latin typeface="AvenirNext LT Com Regular" panose="020B0503020202020204" pitchFamily="34" charset="0"/>
                <a:ea typeface="Avenir Next LT Com Regular"/>
                <a:cs typeface="Avenir Next LT Com Regular"/>
                <a:sym typeface="Avenir Next LT Com Regular"/>
              </a:rPr>
              <a:t>CAGEPO-003-0921C  CGD/9318-S85602</a:t>
            </a:r>
          </a:p>
        </p:txBody>
      </p:sp>
      <p:sp>
        <p:nvSpPr>
          <p:cNvPr id="11" name="Rectangle"/>
          <p:cNvSpPr/>
          <p:nvPr userDrawn="1"/>
        </p:nvSpPr>
        <p:spPr>
          <a:xfrm>
            <a:off x="0" y="0"/>
            <a:ext cx="12192000" cy="1335024"/>
          </a:xfrm>
          <a:prstGeom prst="rect">
            <a:avLst/>
          </a:prstGeom>
          <a:solidFill>
            <a:srgbClr val="FFFFF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b="0" i="0" dirty="0">
              <a:latin typeface="AvenirNext LT Com Regular" panose="020B0503020202020204" pitchFamily="34" charset="0"/>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30384" y="308790"/>
            <a:ext cx="1695320" cy="645378"/>
          </a:xfrm>
          <a:prstGeom prst="rect">
            <a:avLst/>
          </a:prstGeom>
        </p:spPr>
      </p:pic>
    </p:spTree>
    <p:extLst>
      <p:ext uri="{BB962C8B-B14F-4D97-AF65-F5344CB8AC3E}">
        <p14:creationId xmlns:p14="http://schemas.microsoft.com/office/powerpoint/2010/main" val="139303408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0978421" cy="822960"/>
          </a:xfrm>
        </p:spPr>
        <p:txBody>
          <a:bodyPr/>
          <a:lstStyle>
            <a:lvl1pPr>
              <a:defRPr b="0" i="0">
                <a:solidFill>
                  <a:schemeClr val="accent1"/>
                </a:solidFill>
                <a:latin typeface="AvenirNext LT Com Regular" panose="020B0503020202020204" pitchFamily="34" charset="0"/>
              </a:defRPr>
            </a:lvl1pPr>
          </a:lstStyle>
          <a:p>
            <a:r>
              <a:rPr lang="en-US" dirty="0"/>
              <a:t>CG Brand color palette</a:t>
            </a:r>
          </a:p>
        </p:txBody>
      </p:sp>
      <p:sp>
        <p:nvSpPr>
          <p:cNvPr id="4" name="Slide Number Placeholder 3"/>
          <p:cNvSpPr>
            <a:spLocks noGrp="1"/>
          </p:cNvSpPr>
          <p:nvPr>
            <p:ph type="sldNum" sz="quarter" idx="11"/>
          </p:nvPr>
        </p:nvSpPr>
        <p:spPr/>
        <p:txBody>
          <a:bodyPr/>
          <a:lstStyle>
            <a:lvl1pPr>
              <a:defRPr b="0" i="0">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7" name="Rectangle 6"/>
          <p:cNvSpPr>
            <a:spLocks noChangeAspect="1"/>
          </p:cNvSpPr>
          <p:nvPr userDrawn="1"/>
        </p:nvSpPr>
        <p:spPr>
          <a:xfrm>
            <a:off x="575770" y="1211714"/>
            <a:ext cx="795528" cy="538609"/>
          </a:xfrm>
          <a:prstGeom prst="rect">
            <a:avLst/>
          </a:prstGeom>
          <a:solidFill>
            <a:srgbClr val="005F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8" name="Rectangle 7"/>
          <p:cNvSpPr>
            <a:spLocks noChangeAspect="1"/>
          </p:cNvSpPr>
          <p:nvPr userDrawn="1"/>
        </p:nvSpPr>
        <p:spPr>
          <a:xfrm>
            <a:off x="1481333" y="1211714"/>
            <a:ext cx="795528" cy="538609"/>
          </a:xfrm>
          <a:prstGeom prst="rect">
            <a:avLst/>
          </a:prstGeom>
          <a:solidFill>
            <a:srgbClr val="009C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9" name="Rectangle 8"/>
          <p:cNvSpPr>
            <a:spLocks noChangeAspect="1"/>
          </p:cNvSpPr>
          <p:nvPr userDrawn="1"/>
        </p:nvSpPr>
        <p:spPr>
          <a:xfrm>
            <a:off x="2408496" y="1211714"/>
            <a:ext cx="795528" cy="538609"/>
          </a:xfrm>
          <a:prstGeom prst="rect">
            <a:avLst/>
          </a:prstGeom>
          <a:solidFill>
            <a:srgbClr val="00AEA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0" name="Rectangle 9"/>
          <p:cNvSpPr>
            <a:spLocks noChangeAspect="1"/>
          </p:cNvSpPr>
          <p:nvPr userDrawn="1"/>
        </p:nvSpPr>
        <p:spPr>
          <a:xfrm>
            <a:off x="3317372" y="1211714"/>
            <a:ext cx="795528" cy="538609"/>
          </a:xfrm>
          <a:prstGeom prst="rect">
            <a:avLst/>
          </a:prstGeom>
          <a:solidFill>
            <a:srgbClr val="B4257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1" name="TextBox 10"/>
          <p:cNvSpPr txBox="1"/>
          <p:nvPr userDrawn="1"/>
        </p:nvSpPr>
        <p:spPr>
          <a:xfrm>
            <a:off x="575770"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Sapphire</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95 / 158</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2" name="TextBox 11"/>
          <p:cNvSpPr txBox="1"/>
          <p:nvPr userDrawn="1"/>
        </p:nvSpPr>
        <p:spPr>
          <a:xfrm>
            <a:off x="1481333"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Ocean</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156 / 220</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3" name="TextBox 12"/>
          <p:cNvSpPr txBox="1"/>
          <p:nvPr userDrawn="1"/>
        </p:nvSpPr>
        <p:spPr>
          <a:xfrm>
            <a:off x="2408496" y="17585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Turquoise</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174 / 169</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5" name="TextBox 14"/>
          <p:cNvSpPr txBox="1"/>
          <p:nvPr userDrawn="1"/>
        </p:nvSpPr>
        <p:spPr>
          <a:xfrm>
            <a:off x="3317372" y="1758555"/>
            <a:ext cx="822962"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Raspberry</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180 / 37 / 115</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7" name="Rectangle 16"/>
          <p:cNvSpPr>
            <a:spLocks noChangeAspect="1"/>
          </p:cNvSpPr>
          <p:nvPr userDrawn="1"/>
        </p:nvSpPr>
        <p:spPr>
          <a:xfrm>
            <a:off x="575770" y="2506371"/>
            <a:ext cx="795528" cy="53860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8" name="Rectangle 17"/>
          <p:cNvSpPr>
            <a:spLocks noChangeAspect="1"/>
          </p:cNvSpPr>
          <p:nvPr userDrawn="1"/>
        </p:nvSpPr>
        <p:spPr>
          <a:xfrm>
            <a:off x="1481333" y="2506371"/>
            <a:ext cx="795528" cy="5386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9" name="Rectangle 18"/>
          <p:cNvSpPr>
            <a:spLocks noChangeAspect="1"/>
          </p:cNvSpPr>
          <p:nvPr userDrawn="1"/>
        </p:nvSpPr>
        <p:spPr>
          <a:xfrm>
            <a:off x="2408496" y="2506371"/>
            <a:ext cx="795528" cy="538609"/>
          </a:xfrm>
          <a:prstGeom prst="rect">
            <a:avLst/>
          </a:prstGeom>
          <a:solidFill>
            <a:srgbClr val="BEB7B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20" name="Rectangle 19"/>
          <p:cNvSpPr>
            <a:spLocks noChangeAspect="1"/>
          </p:cNvSpPr>
          <p:nvPr userDrawn="1"/>
        </p:nvSpPr>
        <p:spPr>
          <a:xfrm>
            <a:off x="3317372" y="2506371"/>
            <a:ext cx="795528" cy="538609"/>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21" name="Rectangle 20"/>
          <p:cNvSpPr>
            <a:spLocks noChangeAspect="1"/>
          </p:cNvSpPr>
          <p:nvPr userDrawn="1"/>
        </p:nvSpPr>
        <p:spPr>
          <a:xfrm>
            <a:off x="4250582" y="2506371"/>
            <a:ext cx="795528" cy="538609"/>
          </a:xfrm>
          <a:prstGeom prst="rect">
            <a:avLst/>
          </a:prstGeom>
          <a:solidFill>
            <a:srgbClr val="7D726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22" name="Rectangle 21"/>
          <p:cNvSpPr>
            <a:spLocks noChangeAspect="1"/>
          </p:cNvSpPr>
          <p:nvPr userDrawn="1"/>
        </p:nvSpPr>
        <p:spPr>
          <a:xfrm>
            <a:off x="5157585" y="2506371"/>
            <a:ext cx="795528" cy="538609"/>
          </a:xfrm>
          <a:prstGeom prst="rect">
            <a:avLst/>
          </a:prstGeom>
          <a:solidFill>
            <a:srgbClr val="63544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23" name="Rectangle 22"/>
          <p:cNvSpPr>
            <a:spLocks noChangeAspect="1"/>
          </p:cNvSpPr>
          <p:nvPr userDrawn="1"/>
        </p:nvSpPr>
        <p:spPr>
          <a:xfrm>
            <a:off x="6073948" y="2506371"/>
            <a:ext cx="795528" cy="53860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24" name="TextBox 23"/>
          <p:cNvSpPr txBox="1"/>
          <p:nvPr userDrawn="1"/>
        </p:nvSpPr>
        <p:spPr>
          <a:xfrm>
            <a:off x="575770"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1</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227 / 225 / 220</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25" name="TextBox 24"/>
          <p:cNvSpPr txBox="1"/>
          <p:nvPr userDrawn="1"/>
        </p:nvSpPr>
        <p:spPr>
          <a:xfrm>
            <a:off x="1481333"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2</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213/ 208 / 202</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26" name="TextBox 25"/>
          <p:cNvSpPr txBox="1"/>
          <p:nvPr userDrawn="1"/>
        </p:nvSpPr>
        <p:spPr>
          <a:xfrm>
            <a:off x="2408496"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3</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190 / 183 / 179</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27" name="TextBox 26"/>
          <p:cNvSpPr txBox="1"/>
          <p:nvPr userDrawn="1"/>
        </p:nvSpPr>
        <p:spPr>
          <a:xfrm>
            <a:off x="3317372"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4</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163 / 158 / 153</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28" name="TextBox 27"/>
          <p:cNvSpPr txBox="1"/>
          <p:nvPr userDrawn="1"/>
        </p:nvSpPr>
        <p:spPr>
          <a:xfrm>
            <a:off x="4250582"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5</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125 / 114 / 109</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29" name="TextBox 28"/>
          <p:cNvSpPr txBox="1"/>
          <p:nvPr userDrawn="1"/>
        </p:nvSpPr>
        <p:spPr>
          <a:xfrm>
            <a:off x="5157585"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6</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99 / 84 / 79</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30" name="TextBox 29"/>
          <p:cNvSpPr txBox="1"/>
          <p:nvPr userDrawn="1"/>
        </p:nvSpPr>
        <p:spPr>
          <a:xfrm>
            <a:off x="6073948" y="3061601"/>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7</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85 / 71 / 66</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31" name="Rectangle 30"/>
          <p:cNvSpPr>
            <a:spLocks noChangeAspect="1"/>
          </p:cNvSpPr>
          <p:nvPr userDrawn="1"/>
        </p:nvSpPr>
        <p:spPr>
          <a:xfrm>
            <a:off x="1481333" y="3800725"/>
            <a:ext cx="795528" cy="53860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32" name="Rectangle 31"/>
          <p:cNvSpPr>
            <a:spLocks noChangeAspect="1"/>
          </p:cNvSpPr>
          <p:nvPr userDrawn="1"/>
        </p:nvSpPr>
        <p:spPr>
          <a:xfrm>
            <a:off x="3317372" y="3800725"/>
            <a:ext cx="795528" cy="538609"/>
          </a:xfrm>
          <a:prstGeom prst="rect">
            <a:avLst/>
          </a:prstGeom>
          <a:solidFill>
            <a:srgbClr val="7BD0E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33" name="Rectangle 32"/>
          <p:cNvSpPr>
            <a:spLocks noChangeAspect="1"/>
          </p:cNvSpPr>
          <p:nvPr userDrawn="1"/>
        </p:nvSpPr>
        <p:spPr>
          <a:xfrm>
            <a:off x="6073948" y="3800725"/>
            <a:ext cx="795528" cy="538609"/>
          </a:xfrm>
          <a:prstGeom prst="rect">
            <a:avLst/>
          </a:prstGeom>
          <a:solidFill>
            <a:srgbClr val="004C4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35" name="TextBox 34"/>
          <p:cNvSpPr txBox="1"/>
          <p:nvPr userDrawn="1"/>
        </p:nvSpPr>
        <p:spPr>
          <a:xfrm>
            <a:off x="1496081"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Sapphire</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95 / 158</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36" name="TextBox 35"/>
          <p:cNvSpPr txBox="1"/>
          <p:nvPr userDrawn="1"/>
        </p:nvSpPr>
        <p:spPr>
          <a:xfrm>
            <a:off x="3317372" y="4353881"/>
            <a:ext cx="83712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Light Ocean </a:t>
            </a:r>
            <a:r>
              <a:rPr lang="en-US" sz="900" b="0" i="0" dirty="0">
                <a:latin typeface="AvenirNext LT Com Regular" panose="020B0503020202020204" pitchFamily="34" charset="0"/>
              </a:rPr>
              <a:t>123 / 208 / 226</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37" name="TextBox 36"/>
          <p:cNvSpPr txBox="1"/>
          <p:nvPr userDrawn="1"/>
        </p:nvSpPr>
        <p:spPr>
          <a:xfrm>
            <a:off x="6073948" y="4355955"/>
            <a:ext cx="795528"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Dark Turquoise 2</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76 / 70</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39" name="Rectangle 38"/>
          <p:cNvSpPr>
            <a:spLocks noChangeAspect="1"/>
          </p:cNvSpPr>
          <p:nvPr userDrawn="1"/>
        </p:nvSpPr>
        <p:spPr>
          <a:xfrm>
            <a:off x="575770" y="3800725"/>
            <a:ext cx="795528" cy="538609"/>
          </a:xfrm>
          <a:prstGeom prst="rect">
            <a:avLst/>
          </a:prstGeom>
          <a:solidFill>
            <a:srgbClr val="0A32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40" name="TextBox 39"/>
          <p:cNvSpPr txBox="1"/>
          <p:nvPr userDrawn="1"/>
        </p:nvSpPr>
        <p:spPr>
          <a:xfrm>
            <a:off x="575769" y="4354295"/>
            <a:ext cx="731291" cy="357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Dark Sapphire</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10 / 50 / 102</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41" name="Rectangle 40"/>
          <p:cNvSpPr>
            <a:spLocks noChangeAspect="1"/>
          </p:cNvSpPr>
          <p:nvPr userDrawn="1"/>
        </p:nvSpPr>
        <p:spPr>
          <a:xfrm>
            <a:off x="2408496" y="3800725"/>
            <a:ext cx="795528" cy="53860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42" name="TextBox 41"/>
          <p:cNvSpPr txBox="1"/>
          <p:nvPr userDrawn="1"/>
        </p:nvSpPr>
        <p:spPr>
          <a:xfrm>
            <a:off x="2408496"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Ocean</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156 / 220</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43" name="Rectangle 42"/>
          <p:cNvSpPr>
            <a:spLocks noChangeAspect="1"/>
          </p:cNvSpPr>
          <p:nvPr userDrawn="1"/>
        </p:nvSpPr>
        <p:spPr>
          <a:xfrm>
            <a:off x="5157585" y="3800725"/>
            <a:ext cx="795528" cy="538609"/>
          </a:xfrm>
          <a:prstGeom prst="rect">
            <a:avLst/>
          </a:prstGeom>
          <a:solidFill>
            <a:srgbClr val="008E7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44" name="TextBox 43"/>
          <p:cNvSpPr txBox="1"/>
          <p:nvPr userDrawn="1"/>
        </p:nvSpPr>
        <p:spPr>
          <a:xfrm>
            <a:off x="5157585" y="4355955"/>
            <a:ext cx="795528"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Dark Turquoise 1</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142 / 119</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45" name="Rectangle 44"/>
          <p:cNvSpPr>
            <a:spLocks noChangeAspect="1"/>
          </p:cNvSpPr>
          <p:nvPr userDrawn="1"/>
        </p:nvSpPr>
        <p:spPr>
          <a:xfrm>
            <a:off x="4241222" y="3800725"/>
            <a:ext cx="795528" cy="53860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46" name="TextBox 45"/>
          <p:cNvSpPr txBox="1"/>
          <p:nvPr userDrawn="1"/>
        </p:nvSpPr>
        <p:spPr>
          <a:xfrm>
            <a:off x="4246393" y="4355955"/>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Turquoise</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174 / 169</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47" name="Rectangle 46"/>
          <p:cNvSpPr>
            <a:spLocks noChangeAspect="1"/>
          </p:cNvSpPr>
          <p:nvPr userDrawn="1"/>
        </p:nvSpPr>
        <p:spPr>
          <a:xfrm>
            <a:off x="6990311" y="3800725"/>
            <a:ext cx="795528" cy="538609"/>
          </a:xfrm>
          <a:prstGeom prst="rect">
            <a:avLst/>
          </a:prstGeom>
          <a:solidFill>
            <a:srgbClr val="76215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48" name="TextBox 47"/>
          <p:cNvSpPr txBox="1"/>
          <p:nvPr userDrawn="1"/>
        </p:nvSpPr>
        <p:spPr>
          <a:xfrm>
            <a:off x="6990311" y="4355955"/>
            <a:ext cx="8229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Dark Raspberry 1</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118 / 33 / 87</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49" name="Rectangle 48"/>
          <p:cNvSpPr>
            <a:spLocks noChangeAspect="1"/>
          </p:cNvSpPr>
          <p:nvPr userDrawn="1"/>
        </p:nvSpPr>
        <p:spPr>
          <a:xfrm>
            <a:off x="7906674" y="3800725"/>
            <a:ext cx="795528" cy="538609"/>
          </a:xfrm>
          <a:prstGeom prst="rect">
            <a:avLst/>
          </a:prstGeom>
          <a:solidFill>
            <a:srgbClr val="532A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50" name="TextBox 49"/>
          <p:cNvSpPr txBox="1"/>
          <p:nvPr userDrawn="1"/>
        </p:nvSpPr>
        <p:spPr>
          <a:xfrm>
            <a:off x="7906674" y="4355955"/>
            <a:ext cx="8229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Dark Raspberry 2</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83 / 42 / 69</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51" name="Rectangle 50"/>
          <p:cNvSpPr>
            <a:spLocks noChangeAspect="1"/>
          </p:cNvSpPr>
          <p:nvPr userDrawn="1"/>
        </p:nvSpPr>
        <p:spPr>
          <a:xfrm>
            <a:off x="8823037" y="3800725"/>
            <a:ext cx="795528" cy="53860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52" name="TextBox 51"/>
          <p:cNvSpPr txBox="1"/>
          <p:nvPr userDrawn="1"/>
        </p:nvSpPr>
        <p:spPr>
          <a:xfrm>
            <a:off x="8823037"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7</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85 / 71 / 66</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53" name="Rectangle 52"/>
          <p:cNvSpPr>
            <a:spLocks noChangeAspect="1"/>
          </p:cNvSpPr>
          <p:nvPr userDrawn="1"/>
        </p:nvSpPr>
        <p:spPr>
          <a:xfrm>
            <a:off x="10655765" y="3800725"/>
            <a:ext cx="795528" cy="538609"/>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54" name="TextBox 53"/>
          <p:cNvSpPr txBox="1"/>
          <p:nvPr userDrawn="1"/>
        </p:nvSpPr>
        <p:spPr>
          <a:xfrm>
            <a:off x="10655765"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2</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213/ 208 / 202</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63" name="TextBox 62"/>
          <p:cNvSpPr txBox="1"/>
          <p:nvPr userDrawn="1"/>
        </p:nvSpPr>
        <p:spPr>
          <a:xfrm>
            <a:off x="575770" y="1022522"/>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Core </a:t>
            </a:r>
            <a:r>
              <a:rPr kumimoji="0" lang="en-US" sz="1100" b="0" i="0" u="none" strike="noStrike" cap="none" spc="0" normalizeH="0" dirty="0">
                <a:ln>
                  <a:noFill/>
                </a:ln>
                <a:solidFill>
                  <a:srgbClr val="000000"/>
                </a:solidFill>
                <a:effectLst/>
                <a:uFillTx/>
                <a:latin typeface="AvenirNext LT Com Regular" panose="020B0503020202020204" pitchFamily="34" charset="0"/>
                <a:sym typeface="Avenir Next LT Com Regular"/>
              </a:rPr>
              <a:t>palette</a:t>
            </a:r>
            <a:endPar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64" name="TextBox 63"/>
          <p:cNvSpPr txBox="1"/>
          <p:nvPr userDrawn="1"/>
        </p:nvSpPr>
        <p:spPr>
          <a:xfrm>
            <a:off x="575770" y="2313140"/>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Neutral </a:t>
            </a:r>
            <a:r>
              <a:rPr kumimoji="0" lang="en-US" sz="1100" b="0" i="0" u="none" strike="noStrike" cap="none" spc="0" normalizeH="0" dirty="0">
                <a:ln>
                  <a:noFill/>
                </a:ln>
                <a:solidFill>
                  <a:srgbClr val="000000"/>
                </a:solidFill>
                <a:effectLst/>
                <a:uFillTx/>
                <a:latin typeface="AvenirNext LT Com Regular" panose="020B0503020202020204" pitchFamily="34" charset="0"/>
                <a:sym typeface="Avenir Next LT Com Regular"/>
              </a:rPr>
              <a:t>palette</a:t>
            </a:r>
            <a:endPar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65" name="TextBox 64"/>
          <p:cNvSpPr txBox="1"/>
          <p:nvPr userDrawn="1"/>
        </p:nvSpPr>
        <p:spPr>
          <a:xfrm>
            <a:off x="575770" y="3599406"/>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Informational </a:t>
            </a:r>
            <a:r>
              <a:rPr kumimoji="0" lang="en-US" sz="1100" b="0" i="0" u="none" strike="noStrike" cap="none" spc="0" normalizeH="0" dirty="0">
                <a:ln>
                  <a:noFill/>
                </a:ln>
                <a:solidFill>
                  <a:srgbClr val="000000"/>
                </a:solidFill>
                <a:effectLst/>
                <a:uFillTx/>
                <a:latin typeface="AvenirNext LT Com Regular" panose="020B0503020202020204" pitchFamily="34" charset="0"/>
                <a:sym typeface="Avenir Next LT Com Regular"/>
              </a:rPr>
              <a:t>palette</a:t>
            </a:r>
            <a:endPar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67" name="Rectangle 66"/>
          <p:cNvSpPr>
            <a:spLocks noChangeAspect="1"/>
          </p:cNvSpPr>
          <p:nvPr userDrawn="1"/>
        </p:nvSpPr>
        <p:spPr>
          <a:xfrm>
            <a:off x="9735674" y="3800725"/>
            <a:ext cx="795528" cy="538609"/>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68" name="TextBox 67"/>
          <p:cNvSpPr txBox="1"/>
          <p:nvPr userDrawn="1"/>
        </p:nvSpPr>
        <p:spPr>
          <a:xfrm>
            <a:off x="9735674" y="4355955"/>
            <a:ext cx="916149"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Neutral 4</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163 / 158 / 153</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69" name="Rectangle 68"/>
          <p:cNvSpPr>
            <a:spLocks noChangeAspect="1"/>
          </p:cNvSpPr>
          <p:nvPr userDrawn="1"/>
        </p:nvSpPr>
        <p:spPr>
          <a:xfrm>
            <a:off x="10651823" y="1228039"/>
            <a:ext cx="795528" cy="538609"/>
          </a:xfrm>
          <a:prstGeom prst="rect">
            <a:avLst/>
          </a:prstGeom>
          <a:solidFill>
            <a:srgbClr val="D4194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70" name="TextBox 69"/>
          <p:cNvSpPr txBox="1"/>
          <p:nvPr userDrawn="1"/>
        </p:nvSpPr>
        <p:spPr>
          <a:xfrm>
            <a:off x="10651823" y="1820139"/>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Alert Red</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212 / 25 / 67</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55" name="Rectangle 54"/>
          <p:cNvSpPr>
            <a:spLocks noChangeAspect="1"/>
          </p:cNvSpPr>
          <p:nvPr userDrawn="1"/>
        </p:nvSpPr>
        <p:spPr>
          <a:xfrm>
            <a:off x="7017745" y="2506371"/>
            <a:ext cx="795528" cy="53860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56" name="TextBox 55"/>
          <p:cNvSpPr txBox="1"/>
          <p:nvPr userDrawn="1"/>
        </p:nvSpPr>
        <p:spPr>
          <a:xfrm>
            <a:off x="7017745" y="3050018"/>
            <a:ext cx="916149"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Black</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57" name="Rectangle 56"/>
          <p:cNvSpPr>
            <a:spLocks noChangeAspect="1"/>
          </p:cNvSpPr>
          <p:nvPr userDrawn="1"/>
        </p:nvSpPr>
        <p:spPr>
          <a:xfrm>
            <a:off x="1944972" y="5225545"/>
            <a:ext cx="795528" cy="538609"/>
          </a:xfrm>
          <a:prstGeom prst="rect">
            <a:avLst/>
          </a:prstGeom>
          <a:solidFill>
            <a:srgbClr val="0057B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58" name="Rectangle 57"/>
          <p:cNvSpPr>
            <a:spLocks noChangeAspect="1"/>
          </p:cNvSpPr>
          <p:nvPr userDrawn="1"/>
        </p:nvSpPr>
        <p:spPr>
          <a:xfrm>
            <a:off x="4321492" y="5225545"/>
            <a:ext cx="795528" cy="538609"/>
          </a:xfrm>
          <a:prstGeom prst="rect">
            <a:avLst/>
          </a:prstGeom>
          <a:solidFill>
            <a:srgbClr val="2DCCD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59" name="Rectangle 58"/>
          <p:cNvSpPr>
            <a:spLocks noChangeAspect="1"/>
          </p:cNvSpPr>
          <p:nvPr userDrawn="1"/>
        </p:nvSpPr>
        <p:spPr>
          <a:xfrm>
            <a:off x="7933894" y="5225545"/>
            <a:ext cx="795528" cy="538609"/>
          </a:xfrm>
          <a:prstGeom prst="rect">
            <a:avLst/>
          </a:prstGeom>
          <a:solidFill>
            <a:srgbClr val="ACA39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60" name="TextBox 59"/>
          <p:cNvSpPr txBox="1"/>
          <p:nvPr userDrawn="1"/>
        </p:nvSpPr>
        <p:spPr>
          <a:xfrm>
            <a:off x="1944972"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Growth-and-income funds</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87 / 184</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61" name="TextBox 60"/>
          <p:cNvSpPr txBox="1"/>
          <p:nvPr userDrawn="1"/>
        </p:nvSpPr>
        <p:spPr>
          <a:xfrm>
            <a:off x="4321492" y="5778701"/>
            <a:ext cx="83712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Balanced funds</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45 / 204 / 211</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62" name="TextBox 61"/>
          <p:cNvSpPr txBox="1"/>
          <p:nvPr userDrawn="1"/>
        </p:nvSpPr>
        <p:spPr>
          <a:xfrm>
            <a:off x="7933894" y="5778701"/>
            <a:ext cx="1009764"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Money market </a:t>
            </a:r>
            <a:br>
              <a:rPr lang="en-US" sz="1000" b="0" i="0" dirty="0">
                <a:latin typeface="AvenirNext LT Com Regular" panose="020B0503020202020204" pitchFamily="34" charset="0"/>
              </a:rPr>
            </a:br>
            <a:r>
              <a:rPr lang="en-US" sz="1000" b="0" i="0" dirty="0">
                <a:latin typeface="AvenirNext LT Com Regular" panose="020B0503020202020204" pitchFamily="34" charset="0"/>
              </a:rPr>
              <a:t>fund</a:t>
            </a:r>
            <a:r>
              <a:rPr lang="en-US" sz="1000" b="0" i="0" baseline="0" dirty="0">
                <a:latin typeface="AvenirNext LT Com Regular" panose="020B0503020202020204" pitchFamily="34" charset="0"/>
              </a:rPr>
              <a:t> </a:t>
            </a:r>
            <a:r>
              <a:rPr lang="en-US" sz="1000" b="0" i="0" dirty="0">
                <a:latin typeface="AvenirNext LT Com Regular" panose="020B0503020202020204" pitchFamily="34" charset="0"/>
              </a:rPr>
              <a:t>(Neutral 4)</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172 / 163 / 154</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66" name="Rectangle 65"/>
          <p:cNvSpPr>
            <a:spLocks noChangeAspect="1"/>
          </p:cNvSpPr>
          <p:nvPr userDrawn="1"/>
        </p:nvSpPr>
        <p:spPr>
          <a:xfrm>
            <a:off x="575770" y="5225545"/>
            <a:ext cx="795528" cy="538609"/>
          </a:xfrm>
          <a:prstGeom prst="rect">
            <a:avLst/>
          </a:prstGeom>
          <a:solidFill>
            <a:srgbClr val="002D7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71" name="TextBox 70"/>
          <p:cNvSpPr txBox="1"/>
          <p:nvPr userDrawn="1"/>
        </p:nvSpPr>
        <p:spPr>
          <a:xfrm>
            <a:off x="575769" y="5778701"/>
            <a:ext cx="731291"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Growth funds</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45 / 114</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72" name="Rectangle 71"/>
          <p:cNvSpPr>
            <a:spLocks noChangeAspect="1"/>
          </p:cNvSpPr>
          <p:nvPr userDrawn="1"/>
        </p:nvSpPr>
        <p:spPr>
          <a:xfrm>
            <a:off x="3098298" y="5225545"/>
            <a:ext cx="795528" cy="538609"/>
          </a:xfrm>
          <a:prstGeom prst="rect">
            <a:avLst/>
          </a:prstGeom>
          <a:solidFill>
            <a:srgbClr val="008EA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73" name="TextBox 72"/>
          <p:cNvSpPr txBox="1"/>
          <p:nvPr userDrawn="1"/>
        </p:nvSpPr>
        <p:spPr>
          <a:xfrm>
            <a:off x="3098298"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Equity-income funds</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142 / 170</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74" name="Rectangle 73"/>
          <p:cNvSpPr>
            <a:spLocks noChangeAspect="1"/>
          </p:cNvSpPr>
          <p:nvPr userDrawn="1"/>
        </p:nvSpPr>
        <p:spPr>
          <a:xfrm>
            <a:off x="6707345" y="5225545"/>
            <a:ext cx="795528" cy="538609"/>
          </a:xfrm>
          <a:prstGeom prst="rect">
            <a:avLst/>
          </a:prstGeom>
          <a:solidFill>
            <a:srgbClr val="006C5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75" name="TextBox 74"/>
          <p:cNvSpPr txBox="1"/>
          <p:nvPr userDrawn="1"/>
        </p:nvSpPr>
        <p:spPr>
          <a:xfrm>
            <a:off x="6707344" y="5778701"/>
            <a:ext cx="1031162"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Tax-exempt bond funds</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108 / 91</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76" name="Rectangle 75"/>
          <p:cNvSpPr>
            <a:spLocks noChangeAspect="1"/>
          </p:cNvSpPr>
          <p:nvPr userDrawn="1"/>
        </p:nvSpPr>
        <p:spPr>
          <a:xfrm>
            <a:off x="5509791" y="5225545"/>
            <a:ext cx="795528" cy="538609"/>
          </a:xfrm>
          <a:prstGeom prst="rect">
            <a:avLst/>
          </a:prstGeom>
          <a:solidFill>
            <a:srgbClr val="00965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77" name="TextBox 76"/>
          <p:cNvSpPr txBox="1"/>
          <p:nvPr userDrawn="1"/>
        </p:nvSpPr>
        <p:spPr>
          <a:xfrm>
            <a:off x="5514962" y="5778701"/>
            <a:ext cx="795528"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Taxable bond funds</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150 / 94</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78" name="Rectangle 77"/>
          <p:cNvSpPr>
            <a:spLocks noChangeAspect="1"/>
          </p:cNvSpPr>
          <p:nvPr userDrawn="1"/>
        </p:nvSpPr>
        <p:spPr>
          <a:xfrm>
            <a:off x="9154835" y="5225545"/>
            <a:ext cx="795528" cy="538609"/>
          </a:xfrm>
          <a:prstGeom prst="rect">
            <a:avLst/>
          </a:prstGeom>
          <a:solidFill>
            <a:srgbClr val="7C878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79" name="TextBox 78"/>
          <p:cNvSpPr txBox="1"/>
          <p:nvPr userDrawn="1"/>
        </p:nvSpPr>
        <p:spPr>
          <a:xfrm>
            <a:off x="9154834" y="5778701"/>
            <a:ext cx="1013910"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Fund-of-funds &amp; Asset allocation</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124 / 135 / 142</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86" name="TextBox 85"/>
          <p:cNvSpPr txBox="1"/>
          <p:nvPr userDrawn="1"/>
        </p:nvSpPr>
        <p:spPr>
          <a:xfrm>
            <a:off x="575770" y="5024226"/>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Fund objective </a:t>
            </a:r>
            <a:r>
              <a:rPr kumimoji="0" lang="en-US" sz="1100" b="0" i="0" u="none" strike="noStrike" cap="none" spc="0" normalizeH="0" dirty="0">
                <a:ln>
                  <a:noFill/>
                </a:ln>
                <a:solidFill>
                  <a:srgbClr val="000000"/>
                </a:solidFill>
                <a:effectLst/>
                <a:uFillTx/>
                <a:latin typeface="AvenirNext LT Com Regular" panose="020B0503020202020204" pitchFamily="34" charset="0"/>
                <a:sym typeface="Avenir Next LT Com Regular"/>
              </a:rPr>
              <a:t>palette</a:t>
            </a:r>
            <a:endPar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43" name="Rectangle 142"/>
          <p:cNvSpPr>
            <a:spLocks noChangeAspect="1"/>
          </p:cNvSpPr>
          <p:nvPr userDrawn="1"/>
        </p:nvSpPr>
        <p:spPr>
          <a:xfrm>
            <a:off x="5223337" y="1211714"/>
            <a:ext cx="795528" cy="538609"/>
          </a:xfrm>
          <a:prstGeom prst="rect">
            <a:avLst/>
          </a:prstGeom>
          <a:solidFill>
            <a:srgbClr val="002B4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44" name="Rectangle 143"/>
          <p:cNvSpPr>
            <a:spLocks noChangeAspect="1"/>
          </p:cNvSpPr>
          <p:nvPr userDrawn="1"/>
        </p:nvSpPr>
        <p:spPr>
          <a:xfrm>
            <a:off x="6328729" y="1211714"/>
            <a:ext cx="795528" cy="538609"/>
          </a:xfrm>
          <a:prstGeom prst="rect">
            <a:avLst/>
          </a:prstGeom>
          <a:solidFill>
            <a:srgbClr val="AE7A6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45" name="Rectangle 144"/>
          <p:cNvSpPr>
            <a:spLocks noChangeAspect="1"/>
          </p:cNvSpPr>
          <p:nvPr userDrawn="1"/>
        </p:nvSpPr>
        <p:spPr>
          <a:xfrm>
            <a:off x="7429968" y="1211714"/>
            <a:ext cx="795528" cy="538609"/>
          </a:xfrm>
          <a:prstGeom prst="rect">
            <a:avLst/>
          </a:prstGeom>
          <a:solidFill>
            <a:srgbClr val="C9AD9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46" name="Rectangle 145"/>
          <p:cNvSpPr>
            <a:spLocks noChangeAspect="1"/>
          </p:cNvSpPr>
          <p:nvPr userDrawn="1"/>
        </p:nvSpPr>
        <p:spPr>
          <a:xfrm>
            <a:off x="8545894" y="1211714"/>
            <a:ext cx="795528" cy="538609"/>
          </a:xfrm>
          <a:prstGeom prst="rect">
            <a:avLst/>
          </a:prstGeom>
          <a:solidFill>
            <a:srgbClr val="764F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ea typeface="Avenir Next LT Com Regular"/>
              <a:cs typeface="Avenir Next LT Com Regular"/>
              <a:sym typeface="Avenir Next LT Com Regular"/>
            </a:endParaRPr>
          </a:p>
        </p:txBody>
      </p:sp>
      <p:sp>
        <p:nvSpPr>
          <p:cNvPr id="147" name="TextBox 146"/>
          <p:cNvSpPr txBox="1"/>
          <p:nvPr userDrawn="1"/>
        </p:nvSpPr>
        <p:spPr>
          <a:xfrm>
            <a:off x="5223336" y="1758555"/>
            <a:ext cx="963217"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Dark Sapphire</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0 / 43</a:t>
            </a:r>
            <a:r>
              <a:rPr lang="en-US" sz="900" b="0" i="0" baseline="0" dirty="0">
                <a:latin typeface="AvenirNext LT Com Regular" panose="020B0503020202020204" pitchFamily="34" charset="0"/>
              </a:rPr>
              <a:t> </a:t>
            </a:r>
            <a:r>
              <a:rPr lang="en-US" sz="900" b="0" i="0" dirty="0">
                <a:latin typeface="AvenirNext LT Com Regular" panose="020B0503020202020204" pitchFamily="34" charset="0"/>
              </a:rPr>
              <a:t>/ 73</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48" name="TextBox 147"/>
          <p:cNvSpPr txBox="1"/>
          <p:nvPr userDrawn="1"/>
        </p:nvSpPr>
        <p:spPr>
          <a:xfrm>
            <a:off x="6328728" y="1758555"/>
            <a:ext cx="840531"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Copper</a:t>
            </a: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174 / 122 / 103</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49" name="TextBox 148"/>
          <p:cNvSpPr txBox="1"/>
          <p:nvPr userDrawn="1"/>
        </p:nvSpPr>
        <p:spPr>
          <a:xfrm>
            <a:off x="7429968" y="1758555"/>
            <a:ext cx="869030"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Light Copper - Digital</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201 / 173 / 156</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50" name="TextBox 149"/>
          <p:cNvSpPr txBox="1"/>
          <p:nvPr userDrawn="1"/>
        </p:nvSpPr>
        <p:spPr>
          <a:xfrm>
            <a:off x="8545894" y="1758555"/>
            <a:ext cx="953794" cy="292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lang="en-US" sz="1000" b="0" i="0" dirty="0">
                <a:latin typeface="AvenirNext LT Com Regular" panose="020B0503020202020204" pitchFamily="34" charset="0"/>
              </a:rPr>
              <a:t>Dark Copper - Digital</a:t>
            </a:r>
            <a:endParaRPr kumimoji="0" lang="en-US" sz="10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a:p>
            <a:pPr marL="0" marR="0" indent="0" algn="l" defTabSz="457200" rtl="0" fontAlgn="auto" latinLnBrk="0" hangingPunct="0">
              <a:lnSpc>
                <a:spcPct val="100000"/>
              </a:lnSpc>
              <a:spcBef>
                <a:spcPts val="0"/>
              </a:spcBef>
              <a:spcAft>
                <a:spcPts val="0"/>
              </a:spcAft>
              <a:buClrTx/>
              <a:buSzTx/>
              <a:buFontTx/>
              <a:buNone/>
              <a:tabLst/>
            </a:pPr>
            <a:r>
              <a:rPr lang="en-US" sz="900" b="0" i="0" dirty="0">
                <a:latin typeface="AvenirNext LT Com Regular" panose="020B0503020202020204" pitchFamily="34" charset="0"/>
              </a:rPr>
              <a:t>118 / 79 / 71</a:t>
            </a:r>
            <a:endParaRPr kumimoji="0" lang="en-US" sz="9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
        <p:nvSpPr>
          <p:cNvPr id="151" name="TextBox 150"/>
          <p:cNvSpPr txBox="1"/>
          <p:nvPr userDrawn="1"/>
        </p:nvSpPr>
        <p:spPr>
          <a:xfrm>
            <a:off x="5223337" y="1022522"/>
            <a:ext cx="262452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rPr>
              <a:t>Premium </a:t>
            </a:r>
            <a:r>
              <a:rPr kumimoji="0" lang="en-US" sz="1100" b="0" i="0" u="none" strike="noStrike" cap="none" spc="0" normalizeH="0" dirty="0">
                <a:ln>
                  <a:noFill/>
                </a:ln>
                <a:solidFill>
                  <a:srgbClr val="000000"/>
                </a:solidFill>
                <a:effectLst/>
                <a:uFillTx/>
                <a:latin typeface="AvenirNext LT Com Regular" panose="020B0503020202020204" pitchFamily="34" charset="0"/>
                <a:sym typeface="Avenir Next LT Com Regular"/>
              </a:rPr>
              <a:t>palette</a:t>
            </a:r>
            <a:endParaRPr kumimoji="0" lang="en-US" sz="1100" b="0" i="0" u="none" strike="noStrike" cap="none" spc="0" normalizeH="0" baseline="0" dirty="0">
              <a:ln>
                <a:noFill/>
              </a:ln>
              <a:solidFill>
                <a:srgbClr val="000000"/>
              </a:solidFill>
              <a:effectLst/>
              <a:uFillTx/>
              <a:latin typeface="AvenirNext LT Com Regular" panose="020B0503020202020204" pitchFamily="34" charset="0"/>
              <a:sym typeface="Avenir Next LT Com Regular"/>
            </a:endParaRPr>
          </a:p>
        </p:txBody>
      </p:sp>
    </p:spTree>
    <p:extLst>
      <p:ext uri="{BB962C8B-B14F-4D97-AF65-F5344CB8AC3E}">
        <p14:creationId xmlns:p14="http://schemas.microsoft.com/office/powerpoint/2010/main" val="350296796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Body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7" cy="822960"/>
          </a:xfrm>
        </p:spPr>
        <p:txBody>
          <a:bodyPr/>
          <a:lstStyle>
            <a:lvl1pPr>
              <a:defRPr b="0" i="0">
                <a:latin typeface="Avenir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9002" cy="323634"/>
          </a:xfrm>
        </p:spPr>
        <p:txBody>
          <a:bodyPr/>
          <a:lstStyle>
            <a:lvl1pPr>
              <a:defRPr b="0" i="0">
                <a:latin typeface="AvenirNext LT Com Regular" panose="020B0503020202020204" pitchFamily="34" charset="0"/>
              </a:defRPr>
            </a:lvl1pPr>
          </a:lstStyle>
          <a:p>
            <a:pPr hangingPunct="1">
              <a:lnSpc>
                <a:spcPts val="900"/>
              </a:lnSpc>
            </a:pPr>
            <a:endParaRPr lang="en-US" dirty="0"/>
          </a:p>
        </p:txBody>
      </p:sp>
      <p:sp>
        <p:nvSpPr>
          <p:cNvPr id="4" name="Slide Number Placeholder 3"/>
          <p:cNvSpPr>
            <a:spLocks noGrp="1"/>
          </p:cNvSpPr>
          <p:nvPr>
            <p:ph type="sldNum" sz="quarter" idx="11"/>
          </p:nvPr>
        </p:nvSpPr>
        <p:spPr/>
        <p:txBody>
          <a:bodyPr/>
          <a:lstStyle>
            <a:lvl1pPr>
              <a:defRPr b="0" i="0">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14" name="Text Placeholder 13"/>
          <p:cNvSpPr>
            <a:spLocks noGrp="1"/>
          </p:cNvSpPr>
          <p:nvPr>
            <p:ph type="body" sz="quarter" idx="14"/>
          </p:nvPr>
        </p:nvSpPr>
        <p:spPr>
          <a:xfrm>
            <a:off x="571498" y="1737420"/>
            <a:ext cx="5327132" cy="3992753"/>
          </a:xfrm>
        </p:spPr>
        <p:txBody>
          <a:bodyPr/>
          <a:lstStyle>
            <a:lvl1pPr>
              <a:defRPr b="0" i="0">
                <a:latin typeface="AvenirNext LT Com Regular" panose="020B0503020202020204" pitchFamily="34" charset="0"/>
              </a:defRPr>
            </a:lvl1pPr>
            <a:lvl2pPr>
              <a:defRPr b="0" i="0">
                <a:latin typeface="AvenirNext LT Com Regular" panose="020B0503020202020204" pitchFamily="34" charset="0"/>
              </a:defRPr>
            </a:lvl2pPr>
            <a:lvl3pPr>
              <a:defRPr b="0" i="0">
                <a:latin typeface="AvenirNext LT Com Regular" panose="020B0503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8" y="914400"/>
            <a:ext cx="11048941" cy="667512"/>
          </a:xfrm>
          <a:ln w="12700">
            <a:miter lim="400000"/>
          </a:ln>
        </p:spPr>
        <p:txBody>
          <a:bodyPr lIns="0" tIns="0" rIns="0" bIns="0">
            <a:noAutofit/>
          </a:bodyPr>
          <a:lstStyle>
            <a:lvl1pPr>
              <a:defRPr lang="en-US" sz="2000" b="0" i="0" dirty="0">
                <a:solidFill>
                  <a:schemeClr val="accent1"/>
                </a:solidFill>
                <a:latin typeface="AvenirNext LT Com Regular" panose="020B0503020202020204" pitchFamily="34" charset="0"/>
                <a:ea typeface="+mn-ea"/>
                <a:cs typeface="+mn-cs"/>
              </a:defRPr>
            </a:lvl1pPr>
          </a:lstStyle>
          <a:p>
            <a:pPr lvl="0">
              <a:spcAft>
                <a:spcPts val="0"/>
              </a:spcAft>
              <a:buFontTx/>
              <a:tabLst>
                <a:tab pos="476250" algn="l"/>
              </a:tabLst>
            </a:pPr>
            <a:r>
              <a:rPr lang="en-US" dirty="0"/>
              <a:t>Subtitle text</a:t>
            </a:r>
          </a:p>
        </p:txBody>
      </p:sp>
      <p:sp>
        <p:nvSpPr>
          <p:cNvPr id="8" name="Content Placeholder 7"/>
          <p:cNvSpPr>
            <a:spLocks noGrp="1"/>
          </p:cNvSpPr>
          <p:nvPr>
            <p:ph sz="quarter" idx="16" hasCustomPrompt="1"/>
          </p:nvPr>
        </p:nvSpPr>
        <p:spPr>
          <a:xfrm>
            <a:off x="5957887" y="1737420"/>
            <a:ext cx="5661817" cy="3992753"/>
          </a:xfrm>
        </p:spPr>
        <p:txBody>
          <a:bodyPr/>
          <a:lstStyle>
            <a:lvl1pPr marL="0" indent="0">
              <a:buNone/>
              <a:defRPr b="0" i="0">
                <a:latin typeface="AvenirNext LT Com Regular" panose="020B0503020202020204" pitchFamily="34" charset="0"/>
              </a:defRPr>
            </a:lvl1pPr>
          </a:lstStyle>
          <a:p>
            <a:pPr lvl="0"/>
            <a:r>
              <a:rPr lang="en-US" dirty="0"/>
              <a:t>Object</a:t>
            </a:r>
          </a:p>
        </p:txBody>
      </p:sp>
    </p:spTree>
    <p:extLst>
      <p:ext uri="{BB962C8B-B14F-4D97-AF65-F5344CB8AC3E}">
        <p14:creationId xmlns:p14="http://schemas.microsoft.com/office/powerpoint/2010/main" val="298461466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Body Pi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68" cy="822960"/>
          </a:xfrm>
        </p:spPr>
        <p:txBody>
          <a:bodyPr/>
          <a:lstStyle>
            <a:lvl1pPr>
              <a:defRPr b="0" i="0">
                <a:solidFill>
                  <a:schemeClr val="accent1"/>
                </a:solidFill>
                <a:latin typeface="Avenir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268" cy="323634"/>
          </a:xfrm>
        </p:spPr>
        <p:txBody>
          <a:bodyPr/>
          <a:lstStyle>
            <a:lvl1pPr>
              <a:defRPr b="0" i="0">
                <a:latin typeface="AvenirNext LT Com Regular" panose="020B0503020202020204" pitchFamily="34" charset="0"/>
              </a:defRPr>
            </a:lvl1pPr>
          </a:lstStyle>
          <a:p>
            <a:pPr hangingPunct="1">
              <a:lnSpc>
                <a:spcPts val="900"/>
              </a:lnSpc>
            </a:pPr>
            <a:endParaRPr lang="en-US" dirty="0"/>
          </a:p>
        </p:txBody>
      </p:sp>
      <p:sp>
        <p:nvSpPr>
          <p:cNvPr id="4" name="Slide Number Placeholder 3"/>
          <p:cNvSpPr>
            <a:spLocks noGrp="1"/>
          </p:cNvSpPr>
          <p:nvPr>
            <p:ph type="sldNum" sz="quarter" idx="11"/>
          </p:nvPr>
        </p:nvSpPr>
        <p:spPr/>
        <p:txBody>
          <a:bodyPr/>
          <a:lstStyle>
            <a:lvl1pPr>
              <a:defRPr b="0" i="0">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14" name="Text Placeholder 13"/>
          <p:cNvSpPr>
            <a:spLocks noGrp="1"/>
          </p:cNvSpPr>
          <p:nvPr>
            <p:ph type="body" sz="quarter" idx="14"/>
          </p:nvPr>
        </p:nvSpPr>
        <p:spPr>
          <a:xfrm>
            <a:off x="571498" y="1719288"/>
            <a:ext cx="5410168" cy="4242600"/>
          </a:xfrm>
        </p:spPr>
        <p:txBody>
          <a:bodyPr/>
          <a:lstStyle>
            <a:lvl1pPr>
              <a:defRPr b="0" i="0">
                <a:latin typeface="AvenirNext LT Com Regular" panose="020B0503020202020204" pitchFamily="34" charset="0"/>
              </a:defRPr>
            </a:lvl1pPr>
            <a:lvl2pPr>
              <a:defRPr b="0" i="0">
                <a:latin typeface="AvenirNext LT Com Regular" panose="020B0503020202020204" pitchFamily="34" charset="0"/>
              </a:defRPr>
            </a:lvl2pPr>
            <a:lvl3pPr>
              <a:defRPr b="0" i="0">
                <a:latin typeface="AvenirNext LT Com Regular" panose="020B0503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8" y="914400"/>
            <a:ext cx="11049002" cy="667512"/>
          </a:xfrm>
          <a:ln w="12700">
            <a:miter lim="400000"/>
          </a:ln>
        </p:spPr>
        <p:txBody>
          <a:bodyPr lIns="0" tIns="0" rIns="0" bIns="0">
            <a:noAutofit/>
          </a:bodyPr>
          <a:lstStyle>
            <a:lvl1pPr>
              <a:defRPr lang="en-US" sz="2000" b="0" i="0" dirty="0">
                <a:solidFill>
                  <a:schemeClr val="accent1"/>
                </a:solidFill>
                <a:latin typeface="AvenirNext LT Com Regular" panose="020B0503020202020204" pitchFamily="34" charset="0"/>
                <a:ea typeface="+mn-ea"/>
                <a:cs typeface="+mn-cs"/>
              </a:defRPr>
            </a:lvl1pPr>
          </a:lstStyle>
          <a:p>
            <a:pPr lvl="0">
              <a:spcAft>
                <a:spcPts val="0"/>
              </a:spcAft>
              <a:buFontTx/>
              <a:tabLst>
                <a:tab pos="476250" algn="l"/>
              </a:tabLst>
            </a:pPr>
            <a:r>
              <a:rPr lang="en-US" dirty="0"/>
              <a:t>Subtitle</a:t>
            </a:r>
          </a:p>
        </p:txBody>
      </p:sp>
      <p:sp>
        <p:nvSpPr>
          <p:cNvPr id="21" name="Chart Placeholder 20"/>
          <p:cNvSpPr>
            <a:spLocks noGrp="1"/>
          </p:cNvSpPr>
          <p:nvPr>
            <p:ph type="chart" sz="quarter" idx="16" hasCustomPrompt="1"/>
          </p:nvPr>
        </p:nvSpPr>
        <p:spPr>
          <a:xfrm>
            <a:off x="6895476" y="1735177"/>
            <a:ext cx="4219575" cy="3878440"/>
          </a:xfrm>
        </p:spPr>
        <p:txBody>
          <a:bodyPr/>
          <a:lstStyle>
            <a:lvl1pPr marL="0" indent="0">
              <a:buNone/>
              <a:defRPr b="0" i="0">
                <a:latin typeface="AvenirNext LT Com Regular" panose="020B0503020202020204" pitchFamily="34" charset="0"/>
              </a:defRPr>
            </a:lvl1pPr>
          </a:lstStyle>
          <a:p>
            <a:r>
              <a:rPr lang="en-US" dirty="0"/>
              <a:t>pie chart</a:t>
            </a:r>
          </a:p>
        </p:txBody>
      </p:sp>
    </p:spTree>
    <p:extLst>
      <p:ext uri="{BB962C8B-B14F-4D97-AF65-F5344CB8AC3E}">
        <p14:creationId xmlns:p14="http://schemas.microsoft.com/office/powerpoint/2010/main" val="260119933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Body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941" cy="822960"/>
          </a:xfrm>
        </p:spPr>
        <p:txBody>
          <a:bodyPr/>
          <a:lstStyle>
            <a:lvl1pPr>
              <a:defRPr b="0" i="0">
                <a:solidFill>
                  <a:schemeClr val="accent1"/>
                </a:solidFill>
                <a:latin typeface="Avenir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b="0" i="0">
                <a:latin typeface="AvenirNext LT Com Regular" panose="020B0503020202020204" pitchFamily="34" charset="0"/>
              </a:defRPr>
            </a:lvl1pPr>
          </a:lstStyle>
          <a:p>
            <a:pPr hangingPunct="1">
              <a:lnSpc>
                <a:spcPts val="900"/>
              </a:lnSpc>
            </a:pPr>
            <a:endParaRPr lang="en-US" dirty="0"/>
          </a:p>
        </p:txBody>
      </p:sp>
      <p:sp>
        <p:nvSpPr>
          <p:cNvPr id="4" name="Slide Number Placeholder 3"/>
          <p:cNvSpPr>
            <a:spLocks noGrp="1"/>
          </p:cNvSpPr>
          <p:nvPr>
            <p:ph type="sldNum" sz="quarter" idx="11"/>
          </p:nvPr>
        </p:nvSpPr>
        <p:spPr/>
        <p:txBody>
          <a:bodyPr/>
          <a:lstStyle>
            <a:lvl1pPr>
              <a:defRPr b="0" i="0">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14" name="Text Placeholder 13"/>
          <p:cNvSpPr>
            <a:spLocks noGrp="1"/>
          </p:cNvSpPr>
          <p:nvPr>
            <p:ph type="body" sz="quarter" idx="14"/>
          </p:nvPr>
        </p:nvSpPr>
        <p:spPr>
          <a:xfrm>
            <a:off x="571498" y="1698661"/>
            <a:ext cx="4105433" cy="4263227"/>
          </a:xfrm>
        </p:spPr>
        <p:txBody>
          <a:bodyPr/>
          <a:lstStyle>
            <a:lvl1pPr>
              <a:defRPr b="0" i="0">
                <a:latin typeface="AvenirNext LT Com Regular" panose="020B0503020202020204" pitchFamily="34" charset="0"/>
              </a:defRPr>
            </a:lvl1pPr>
            <a:lvl2pPr>
              <a:defRPr b="0" i="0">
                <a:latin typeface="AvenirNext LT Com Regular" panose="020B0503020202020204" pitchFamily="34" charset="0"/>
              </a:defRPr>
            </a:lvl2pPr>
            <a:lvl3pPr>
              <a:defRPr b="0" i="0">
                <a:latin typeface="AvenirNext LT Com Regular" panose="020B0503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000" b="0" i="0" smtClean="0">
                <a:solidFill>
                  <a:schemeClr val="accent1"/>
                </a:solidFill>
                <a:latin typeface="Avenir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977226" y="1698660"/>
            <a:ext cx="6643274" cy="3949105"/>
          </a:xfrm>
        </p:spPr>
        <p:txBody>
          <a:bodyPr/>
          <a:lstStyle>
            <a:lvl1pPr marL="0" indent="0">
              <a:buNone/>
              <a:defRPr b="0" i="0">
                <a:latin typeface="AvenirNext LT Com Regular" panose="020B0503020202020204" pitchFamily="34" charset="0"/>
              </a:defRPr>
            </a:lvl1pPr>
          </a:lstStyle>
          <a:p>
            <a:r>
              <a:rPr lang="en-US" dirty="0"/>
              <a:t>column chart</a:t>
            </a:r>
          </a:p>
        </p:txBody>
      </p:sp>
    </p:spTree>
    <p:extLst>
      <p:ext uri="{BB962C8B-B14F-4D97-AF65-F5344CB8AC3E}">
        <p14:creationId xmlns:p14="http://schemas.microsoft.com/office/powerpoint/2010/main" val="161758458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Body Lin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941" cy="822960"/>
          </a:xfrm>
        </p:spPr>
        <p:txBody>
          <a:bodyPr/>
          <a:lstStyle>
            <a:lvl1pPr>
              <a:defRPr b="0" i="0">
                <a:solidFill>
                  <a:schemeClr val="accent1"/>
                </a:solidFill>
                <a:latin typeface="AvenirNext LT Com Regular" panose="020B0503020202020204" pitchFamily="34" charset="0"/>
              </a:defRPr>
            </a:lvl1pPr>
          </a:lstStyle>
          <a:p>
            <a:r>
              <a:rPr lang="en-US" dirty="0"/>
              <a:t>Title</a:t>
            </a:r>
          </a:p>
        </p:txBody>
      </p:sp>
      <p:sp>
        <p:nvSpPr>
          <p:cNvPr id="3" name="Footer Placeholder 2"/>
          <p:cNvSpPr>
            <a:spLocks noGrp="1"/>
          </p:cNvSpPr>
          <p:nvPr>
            <p:ph type="ftr" sz="quarter" idx="10"/>
          </p:nvPr>
        </p:nvSpPr>
        <p:spPr>
          <a:xfrm>
            <a:off x="571498" y="5961888"/>
            <a:ext cx="11048941" cy="323634"/>
          </a:xfrm>
        </p:spPr>
        <p:txBody>
          <a:bodyPr/>
          <a:lstStyle>
            <a:lvl1pPr>
              <a:defRPr b="0" i="0">
                <a:latin typeface="AvenirNext LT Com Regular" panose="020B0503020202020204" pitchFamily="34" charset="0"/>
              </a:defRPr>
            </a:lvl1pPr>
          </a:lstStyle>
          <a:p>
            <a:pPr hangingPunct="1">
              <a:lnSpc>
                <a:spcPts val="900"/>
              </a:lnSpc>
            </a:pPr>
            <a:endParaRPr lang="en-US" dirty="0"/>
          </a:p>
        </p:txBody>
      </p:sp>
      <p:sp>
        <p:nvSpPr>
          <p:cNvPr id="4" name="Slide Number Placeholder 3"/>
          <p:cNvSpPr>
            <a:spLocks noGrp="1"/>
          </p:cNvSpPr>
          <p:nvPr>
            <p:ph type="sldNum" sz="quarter" idx="11"/>
          </p:nvPr>
        </p:nvSpPr>
        <p:spPr/>
        <p:txBody>
          <a:bodyPr/>
          <a:lstStyle>
            <a:lvl1pPr>
              <a:defRPr b="0" i="0">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14" name="Text Placeholder 13"/>
          <p:cNvSpPr>
            <a:spLocks noGrp="1"/>
          </p:cNvSpPr>
          <p:nvPr>
            <p:ph type="body" sz="quarter" idx="14"/>
          </p:nvPr>
        </p:nvSpPr>
        <p:spPr>
          <a:xfrm>
            <a:off x="571498" y="1705149"/>
            <a:ext cx="4105433" cy="4256739"/>
          </a:xfrm>
        </p:spPr>
        <p:txBody>
          <a:bodyPr/>
          <a:lstStyle>
            <a:lvl1pPr>
              <a:defRPr b="0" i="0">
                <a:latin typeface="AvenirNext LT Com Regular" panose="020B0503020202020204" pitchFamily="34" charset="0"/>
              </a:defRPr>
            </a:lvl1pPr>
            <a:lvl2pPr>
              <a:defRPr b="0" i="0">
                <a:latin typeface="AvenirNext LT Com Regular" panose="020B0503020202020204" pitchFamily="34" charset="0"/>
              </a:defRPr>
            </a:lvl2pPr>
            <a:lvl3pPr>
              <a:defRPr b="0" i="0">
                <a:latin typeface="AvenirNext LT Com Regular" panose="020B0503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9675" cy="667512"/>
          </a:xfrm>
          <a:ln w="12700">
            <a:miter lim="400000"/>
          </a:ln>
        </p:spPr>
        <p:txBody>
          <a:bodyPr lIns="0" tIns="0" rIns="0" bIns="0">
            <a:noAutofit/>
          </a:bodyPr>
          <a:lstStyle>
            <a:lvl1pPr>
              <a:defRPr lang="en-US" sz="2000" b="0" i="0" smtClean="0">
                <a:solidFill>
                  <a:schemeClr val="accent1"/>
                </a:solidFill>
                <a:latin typeface="Avenir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a:t>
            </a:r>
          </a:p>
        </p:txBody>
      </p:sp>
      <p:sp>
        <p:nvSpPr>
          <p:cNvPr id="6" name="Chart Placeholder 5"/>
          <p:cNvSpPr>
            <a:spLocks noGrp="1"/>
          </p:cNvSpPr>
          <p:nvPr>
            <p:ph type="chart" sz="quarter" idx="16" hasCustomPrompt="1"/>
          </p:nvPr>
        </p:nvSpPr>
        <p:spPr>
          <a:xfrm>
            <a:off x="4906646" y="1705148"/>
            <a:ext cx="6714526" cy="3964132"/>
          </a:xfrm>
        </p:spPr>
        <p:txBody>
          <a:bodyPr/>
          <a:lstStyle>
            <a:lvl1pPr marL="0" indent="0">
              <a:buNone/>
              <a:defRPr b="0" i="0" baseline="0">
                <a:latin typeface="AvenirNext LT Com Regular" panose="020B0503020202020204" pitchFamily="34" charset="0"/>
              </a:defRPr>
            </a:lvl1pPr>
          </a:lstStyle>
          <a:p>
            <a:r>
              <a:rPr lang="en-US" dirty="0"/>
              <a:t>line chart</a:t>
            </a:r>
          </a:p>
        </p:txBody>
      </p:sp>
    </p:spTree>
    <p:extLst>
      <p:ext uri="{BB962C8B-B14F-4D97-AF65-F5344CB8AC3E}">
        <p14:creationId xmlns:p14="http://schemas.microsoft.com/office/powerpoint/2010/main" val="388428536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Body Half Picture">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6056026" y="0"/>
            <a:ext cx="6135974" cy="6858000"/>
          </a:xfrm>
        </p:spPr>
        <p:txBody>
          <a:bodyPr anchor="ctr" anchorCtr="1"/>
          <a:lstStyle>
            <a:lvl1pPr marL="0" indent="0">
              <a:buNone/>
              <a:defRPr b="0" i="0">
                <a:latin typeface="AvenirNext LT Com Regular" panose="020B0503020202020204" pitchFamily="34" charset="0"/>
              </a:defRPr>
            </a:lvl1pPr>
          </a:lstStyle>
          <a:p>
            <a:r>
              <a:rPr lang="en-US" dirty="0"/>
              <a:t>Drag picture to placeholder or click icon to add</a:t>
            </a:r>
          </a:p>
        </p:txBody>
      </p:sp>
      <p:sp>
        <p:nvSpPr>
          <p:cNvPr id="2" name="Title 1"/>
          <p:cNvSpPr>
            <a:spLocks noGrp="1"/>
          </p:cNvSpPr>
          <p:nvPr>
            <p:ph type="title" hasCustomPrompt="1"/>
          </p:nvPr>
        </p:nvSpPr>
        <p:spPr>
          <a:xfrm>
            <a:off x="571498" y="0"/>
            <a:ext cx="5012005" cy="822960"/>
          </a:xfrm>
        </p:spPr>
        <p:txBody>
          <a:bodyPr/>
          <a:lstStyle>
            <a:lvl1pPr>
              <a:defRPr b="0" i="0">
                <a:solidFill>
                  <a:schemeClr val="accent1"/>
                </a:solidFill>
                <a:latin typeface="Avenir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5012005" cy="323634"/>
          </a:xfrm>
        </p:spPr>
        <p:txBody>
          <a:bodyPr/>
          <a:lstStyle>
            <a:lvl1pPr>
              <a:defRPr b="0" i="0">
                <a:latin typeface="AvenirNext LT Com Regular" panose="020B0503020202020204" pitchFamily="34" charset="0"/>
              </a:defRPr>
            </a:lvl1pPr>
          </a:lstStyle>
          <a:p>
            <a:pPr hangingPunct="1">
              <a:lnSpc>
                <a:spcPts val="900"/>
              </a:lnSpc>
            </a:pPr>
            <a:endParaRPr lang="en-US" dirty="0"/>
          </a:p>
        </p:txBody>
      </p:sp>
      <p:sp>
        <p:nvSpPr>
          <p:cNvPr id="4" name="Slide Number Placeholder 3"/>
          <p:cNvSpPr>
            <a:spLocks noGrp="1"/>
          </p:cNvSpPr>
          <p:nvPr>
            <p:ph type="sldNum" sz="quarter" idx="11"/>
          </p:nvPr>
        </p:nvSpPr>
        <p:spPr/>
        <p:txBody>
          <a:bodyPr/>
          <a:lstStyle>
            <a:lvl1pPr>
              <a:defRPr b="0" i="0">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14" name="Text Placeholder 13"/>
          <p:cNvSpPr>
            <a:spLocks noGrp="1"/>
          </p:cNvSpPr>
          <p:nvPr>
            <p:ph type="body" sz="quarter" idx="14"/>
          </p:nvPr>
        </p:nvSpPr>
        <p:spPr>
          <a:xfrm>
            <a:off x="566928" y="1705148"/>
            <a:ext cx="5012338" cy="4256740"/>
          </a:xfrm>
        </p:spPr>
        <p:txBody>
          <a:bodyPr/>
          <a:lstStyle>
            <a:lvl1pPr marL="231775" indent="-231775">
              <a:buFont typeface="AvenirNext LT Com Medium" panose="020B0803020202020204" pitchFamily="34" charset="0"/>
              <a:buChar char="•"/>
              <a:defRPr sz="1800" b="0" i="0" baseline="0">
                <a:latin typeface="AvenirNext LT Com Regular" panose="020B0503020202020204" pitchFamily="34" charset="0"/>
              </a:defRPr>
            </a:lvl1pPr>
            <a:lvl2pPr marL="801688" indent="-284163">
              <a:buFont typeface="Arial" panose="020B0604020202020204" pitchFamily="34" charset="0"/>
              <a:buChar char="–"/>
              <a:defRPr sz="1600" b="0" i="0">
                <a:latin typeface="AvenirNext LT Com Regular" panose="020B0503020202020204" pitchFamily="34" charset="0"/>
              </a:defRPr>
            </a:lvl2pPr>
            <a:lvl3pPr marL="1027113" indent="-225425">
              <a:buFont typeface="Arial" panose="020B0604020202020204" pitchFamily="34" charset="0"/>
              <a:buChar char="•"/>
              <a:defRPr sz="1400" b="0" i="0">
                <a:latin typeface="AvenirNext LT Com Regular" panose="020B0503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66928" y="914400"/>
            <a:ext cx="5012338" cy="667512"/>
          </a:xfrm>
          <a:ln w="12700">
            <a:miter lim="400000"/>
          </a:ln>
        </p:spPr>
        <p:txBody>
          <a:bodyPr lIns="0" tIns="0" rIns="0" bIns="0">
            <a:noAutofit/>
          </a:bodyPr>
          <a:lstStyle>
            <a:lvl1pPr>
              <a:defRPr lang="en-US" sz="2000" b="0" i="0" smtClean="0">
                <a:solidFill>
                  <a:schemeClr val="accent1"/>
                </a:solidFill>
                <a:latin typeface="Avenir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Tree>
    <p:extLst>
      <p:ext uri="{BB962C8B-B14F-4D97-AF65-F5344CB8AC3E}">
        <p14:creationId xmlns:p14="http://schemas.microsoft.com/office/powerpoint/2010/main" val="230321795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G-CGAF Bank Hedg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b="0" i="0">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8" name="TextBox 7"/>
          <p:cNvSpPr txBox="1"/>
          <p:nvPr userDrawn="1"/>
        </p:nvSpPr>
        <p:spPr>
          <a:xfrm>
            <a:off x="1656748" y="2928864"/>
            <a:ext cx="8901112"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ts val="2400"/>
              </a:lnSpc>
              <a:spcBef>
                <a:spcPts val="0"/>
              </a:spcBef>
              <a:spcAft>
                <a:spcPts val="600"/>
              </a:spcAft>
              <a:buClrTx/>
              <a:buSzTx/>
              <a:buFontTx/>
              <a:buNone/>
              <a:tabLst/>
            </a:pPr>
            <a:r>
              <a:rPr kumimoji="0" lang="en-US" sz="1800" b="0" i="0" u="none" strike="noStrike" cap="none" spc="0" normalizeH="0" baseline="0" dirty="0">
                <a:ln>
                  <a:noFill/>
                </a:ln>
                <a:solidFill>
                  <a:srgbClr val="000000"/>
                </a:solidFill>
                <a:effectLst/>
                <a:uFillTx/>
                <a:latin typeface="AvenirNext LT Com Regular" panose="020B0503020202020204" pitchFamily="34" charset="0"/>
                <a:ea typeface="Avenir Next LT Com Regular"/>
                <a:cs typeface="Avenir Next LT Com Regular"/>
                <a:sym typeface="Avenir Next LT Com Regular"/>
              </a:rPr>
              <a:t>Figures are past results and are not predictive of results in future periods.</a:t>
            </a:r>
          </a:p>
          <a:p>
            <a:pPr marL="0" marR="0" indent="0" algn="l" defTabSz="457200" rtl="0" fontAlgn="auto" latinLnBrk="0" hangingPunct="0">
              <a:lnSpc>
                <a:spcPts val="24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venirNext LT Com Regular" panose="020B0503020202020204" pitchFamily="34" charset="0"/>
                <a:ea typeface="Avenir Next LT Com Regular"/>
                <a:cs typeface="Avenir Next LT Com Regular"/>
                <a:sym typeface="Avenir Next LT Com Regular"/>
              </a:rPr>
              <a:t>Investments are not FDIC-insured, nor are they deposits of or guaranteed by a bank or any other entity, so they may lose value.</a:t>
            </a:r>
          </a:p>
        </p:txBody>
      </p:sp>
    </p:spTree>
    <p:extLst>
      <p:ext uri="{BB962C8B-B14F-4D97-AF65-F5344CB8AC3E}">
        <p14:creationId xmlns:p14="http://schemas.microsoft.com/office/powerpoint/2010/main" val="105111273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ubtitle Body Sapphi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07" cy="822960"/>
          </a:xfrm>
        </p:spPr>
        <p:txBody>
          <a:bodyPr/>
          <a:lstStyle>
            <a:lvl1pPr>
              <a:defRPr b="0" i="0">
                <a:solidFill>
                  <a:schemeClr val="bg1"/>
                </a:solidFill>
                <a:latin typeface="Avenir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07" cy="323634"/>
          </a:xfrm>
        </p:spPr>
        <p:txBody>
          <a:bodyPr/>
          <a:lstStyle>
            <a:lvl1pPr>
              <a:defRPr b="0" i="0">
                <a:solidFill>
                  <a:schemeClr val="bg1"/>
                </a:solidFill>
                <a:latin typeface="AvenirNext LT Com Regular" panose="020B0503020202020204" pitchFamily="34" charset="0"/>
              </a:defRPr>
            </a:lvl1pPr>
          </a:lstStyle>
          <a:p>
            <a:pPr hangingPunct="1">
              <a:lnSpc>
                <a:spcPts val="900"/>
              </a:lnSpc>
            </a:pPr>
            <a:endParaRPr lang="en-US" dirty="0"/>
          </a:p>
        </p:txBody>
      </p:sp>
      <p:sp>
        <p:nvSpPr>
          <p:cNvPr id="4" name="Slide Number Placeholder 3"/>
          <p:cNvSpPr>
            <a:spLocks noGrp="1"/>
          </p:cNvSpPr>
          <p:nvPr>
            <p:ph type="sldNum" sz="quarter" idx="11"/>
          </p:nvPr>
        </p:nvSpPr>
        <p:spPr/>
        <p:txBody>
          <a:bodyPr/>
          <a:lstStyle>
            <a:lvl1pPr>
              <a:defRPr b="0" i="0">
                <a:solidFill>
                  <a:schemeClr val="bg1"/>
                </a:solidFill>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14" name="Text Placeholder 13"/>
          <p:cNvSpPr>
            <a:spLocks noGrp="1"/>
          </p:cNvSpPr>
          <p:nvPr>
            <p:ph type="body" sz="quarter" idx="14"/>
          </p:nvPr>
        </p:nvSpPr>
        <p:spPr>
          <a:xfrm>
            <a:off x="571497" y="1680161"/>
            <a:ext cx="11048941" cy="4281727"/>
          </a:xfrm>
        </p:spPr>
        <p:txBody>
          <a:bodyPr/>
          <a:lstStyle>
            <a:lvl1pPr>
              <a:defRPr sz="2400" b="0" i="0">
                <a:solidFill>
                  <a:schemeClr val="bg1"/>
                </a:solidFill>
                <a:latin typeface="AvenirNext LT Com Regular" panose="020B0503020202020204" pitchFamily="34" charset="0"/>
              </a:defRPr>
            </a:lvl1pPr>
            <a:lvl2pPr>
              <a:defRPr sz="2400" b="0" i="0">
                <a:solidFill>
                  <a:schemeClr val="bg1"/>
                </a:solidFill>
                <a:latin typeface="AvenirNext LT Com Regular" panose="020B0503020202020204" pitchFamily="34" charset="0"/>
              </a:defRPr>
            </a:lvl2pPr>
            <a:lvl3pPr>
              <a:defRPr sz="2400" b="0" i="0">
                <a:solidFill>
                  <a:schemeClr val="bg1"/>
                </a:solidFill>
                <a:latin typeface="AvenirNext LT Com Regular" panose="020B0503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7" y="914400"/>
            <a:ext cx="11048941" cy="620078"/>
          </a:xfrm>
          <a:ln w="12700">
            <a:miter lim="400000"/>
          </a:ln>
        </p:spPr>
        <p:txBody>
          <a:bodyPr lIns="0" tIns="0" rIns="0" bIns="0">
            <a:noAutofit/>
          </a:bodyPr>
          <a:lstStyle>
            <a:lvl1pPr>
              <a:defRPr lang="en-US" b="0" i="0" smtClean="0">
                <a:solidFill>
                  <a:schemeClr val="bg1"/>
                </a:solidFill>
                <a:latin typeface="Avenir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8" name="© The Capital Group Companies, Inc."/>
          <p:cNvSpPr txBox="1"/>
          <p:nvPr userDrawn="1"/>
        </p:nvSpPr>
        <p:spPr>
          <a:xfrm>
            <a:off x="571500" y="6400710"/>
            <a:ext cx="1987724"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b="0" i="0" dirty="0">
                <a:solidFill>
                  <a:schemeClr val="bg1"/>
                </a:solidFill>
                <a:latin typeface="AvenirNext LT Com Regular" panose="020B0503020202020204" pitchFamily="34" charset="0"/>
              </a:rPr>
              <a:t>©</a:t>
            </a:r>
            <a:r>
              <a:rPr lang="en-US" b="0" i="0" baseline="0" dirty="0">
                <a:solidFill>
                  <a:schemeClr val="bg1"/>
                </a:solidFill>
                <a:latin typeface="AvenirNext LT Com Regular" panose="020B0503020202020204" pitchFamily="34" charset="0"/>
              </a:rPr>
              <a:t> 2021 </a:t>
            </a:r>
            <a:r>
              <a:rPr lang="en-US" b="0" i="0" dirty="0">
                <a:solidFill>
                  <a:schemeClr val="bg1"/>
                </a:solidFill>
                <a:latin typeface="AvenirNext LT Com Regular" panose="020B0503020202020204" pitchFamily="34" charset="0"/>
              </a:rPr>
              <a:t>Capital Group. All rights reserved. </a:t>
            </a:r>
            <a:endParaRPr b="0" i="0" dirty="0">
              <a:solidFill>
                <a:schemeClr val="bg1"/>
              </a:solidFill>
              <a:latin typeface="AvenirNext LT Com Regular" panose="020B0503020202020204" pitchFamily="34" charset="0"/>
            </a:endParaRPr>
          </a:p>
        </p:txBody>
      </p:sp>
    </p:spTree>
    <p:extLst>
      <p:ext uri="{BB962C8B-B14F-4D97-AF65-F5344CB8AC3E}">
        <p14:creationId xmlns:p14="http://schemas.microsoft.com/office/powerpoint/2010/main" val="37485510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ubtitle Body Ocea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8" y="0"/>
            <a:ext cx="11048268" cy="822960"/>
          </a:xfrm>
        </p:spPr>
        <p:txBody>
          <a:bodyPr/>
          <a:lstStyle>
            <a:lvl1pPr>
              <a:defRPr b="0" i="0">
                <a:solidFill>
                  <a:schemeClr val="bg1"/>
                </a:solidFill>
                <a:latin typeface="AvenirNext LT Com Regular" panose="020B0503020202020204" pitchFamily="34" charset="0"/>
              </a:defRPr>
            </a:lvl1pPr>
          </a:lstStyle>
          <a:p>
            <a:r>
              <a:rPr lang="en-US" dirty="0"/>
              <a:t>Title text</a:t>
            </a:r>
          </a:p>
        </p:txBody>
      </p:sp>
      <p:sp>
        <p:nvSpPr>
          <p:cNvPr id="3" name="Footer Placeholder 2"/>
          <p:cNvSpPr>
            <a:spLocks noGrp="1"/>
          </p:cNvSpPr>
          <p:nvPr>
            <p:ph type="ftr" sz="quarter" idx="10"/>
          </p:nvPr>
        </p:nvSpPr>
        <p:spPr>
          <a:xfrm>
            <a:off x="571498" y="5961888"/>
            <a:ext cx="11048268" cy="323634"/>
          </a:xfrm>
        </p:spPr>
        <p:txBody>
          <a:bodyPr/>
          <a:lstStyle>
            <a:lvl1pPr>
              <a:defRPr b="0" i="0">
                <a:solidFill>
                  <a:schemeClr val="bg1"/>
                </a:solidFill>
                <a:latin typeface="AvenirNext LT Com Regular" panose="020B0503020202020204" pitchFamily="34" charset="0"/>
              </a:defRPr>
            </a:lvl1pPr>
          </a:lstStyle>
          <a:p>
            <a:pPr hangingPunct="1">
              <a:lnSpc>
                <a:spcPts val="900"/>
              </a:lnSpc>
            </a:pPr>
            <a:endParaRPr lang="en-US" dirty="0"/>
          </a:p>
        </p:txBody>
      </p:sp>
      <p:sp>
        <p:nvSpPr>
          <p:cNvPr id="4" name="Slide Number Placeholder 3"/>
          <p:cNvSpPr>
            <a:spLocks noGrp="1"/>
          </p:cNvSpPr>
          <p:nvPr>
            <p:ph type="sldNum" sz="quarter" idx="11"/>
          </p:nvPr>
        </p:nvSpPr>
        <p:spPr/>
        <p:txBody>
          <a:bodyPr/>
          <a:lstStyle>
            <a:lvl1pPr>
              <a:defRPr b="0" i="0">
                <a:solidFill>
                  <a:schemeClr val="bg1"/>
                </a:solidFill>
                <a:latin typeface="AvenirNext LT Com Regular" panose="020B0503020202020204" pitchFamily="34" charset="0"/>
              </a:defRPr>
            </a:lvl1pPr>
          </a:lstStyle>
          <a:p>
            <a:pPr>
              <a:lnSpc>
                <a:spcPct val="110000"/>
              </a:lnSpc>
              <a:spcBef>
                <a:spcPts val="1200"/>
              </a:spcBef>
            </a:pPr>
            <a:fld id="{86CB4B4D-7CA3-9044-876B-883B54F8677D}" type="slidenum">
              <a:rPr lang="en-US" smtClean="0"/>
              <a:pPr>
                <a:lnSpc>
                  <a:spcPct val="110000"/>
                </a:lnSpc>
                <a:spcBef>
                  <a:spcPts val="1200"/>
                </a:spcBef>
              </a:pPr>
              <a:t>‹#›</a:t>
            </a:fld>
            <a:endParaRPr lang="en-US" dirty="0"/>
          </a:p>
        </p:txBody>
      </p:sp>
      <p:sp>
        <p:nvSpPr>
          <p:cNvPr id="14" name="Text Placeholder 13"/>
          <p:cNvSpPr>
            <a:spLocks noGrp="1"/>
          </p:cNvSpPr>
          <p:nvPr>
            <p:ph type="body" sz="quarter" idx="14"/>
          </p:nvPr>
        </p:nvSpPr>
        <p:spPr>
          <a:xfrm>
            <a:off x="571498" y="1671638"/>
            <a:ext cx="11049002" cy="3988877"/>
          </a:xfrm>
        </p:spPr>
        <p:txBody>
          <a:bodyPr/>
          <a:lstStyle>
            <a:lvl1pPr>
              <a:defRPr sz="2400" b="0" i="0">
                <a:solidFill>
                  <a:schemeClr val="bg1"/>
                </a:solidFill>
                <a:latin typeface="AvenirNext LT Com Regular" panose="020B0503020202020204" pitchFamily="34" charset="0"/>
              </a:defRPr>
            </a:lvl1pPr>
            <a:lvl2pPr>
              <a:defRPr sz="2400" b="0" i="0">
                <a:solidFill>
                  <a:schemeClr val="bg1"/>
                </a:solidFill>
                <a:latin typeface="AvenirNext LT Com Regular" panose="020B0503020202020204" pitchFamily="34" charset="0"/>
              </a:defRPr>
            </a:lvl2pPr>
            <a:lvl3pPr>
              <a:defRPr sz="2400" b="0" i="0">
                <a:solidFill>
                  <a:schemeClr val="bg1"/>
                </a:solidFill>
                <a:latin typeface="AvenirNext LT Com Regular" panose="020B0503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5" hasCustomPrompt="1"/>
          </p:nvPr>
        </p:nvSpPr>
        <p:spPr>
          <a:xfrm>
            <a:off x="571498" y="914400"/>
            <a:ext cx="11049002" cy="620078"/>
          </a:xfrm>
          <a:ln w="12700">
            <a:miter lim="400000"/>
          </a:ln>
        </p:spPr>
        <p:txBody>
          <a:bodyPr lIns="0" tIns="0" rIns="0" bIns="0">
            <a:noAutofit/>
          </a:bodyPr>
          <a:lstStyle>
            <a:lvl1pPr>
              <a:defRPr lang="en-US" b="0" i="0" smtClean="0">
                <a:solidFill>
                  <a:schemeClr val="bg1"/>
                </a:solidFill>
                <a:latin typeface="AvenirNext LT Com Regular" panose="020B0503020202020204" pitchFamily="34" charset="0"/>
                <a:ea typeface="+mn-ea"/>
                <a:cs typeface="+mn-cs"/>
              </a:defRPr>
            </a:lvl1pPr>
            <a:lvl2pPr>
              <a:defRPr lang="en-US" smtClean="0"/>
            </a:lvl2pPr>
            <a:lvl3pPr>
              <a:defRPr lang="en-US" smtClean="0"/>
            </a:lvl3pPr>
            <a:lvl4pPr>
              <a:defRPr lang="en-US" smtClean="0"/>
            </a:lvl4pPr>
            <a:lvl5pPr>
              <a:defRPr lang="en-US"/>
            </a:lvl5pPr>
          </a:lstStyle>
          <a:p>
            <a:pPr marL="0" lvl="0" indent="0">
              <a:spcAft>
                <a:spcPts val="0"/>
              </a:spcAft>
              <a:buFontTx/>
              <a:buNone/>
              <a:tabLst>
                <a:tab pos="476250" algn="l"/>
              </a:tabLst>
            </a:pPr>
            <a:r>
              <a:rPr lang="en-US" dirty="0"/>
              <a:t>Subtitle text</a:t>
            </a:r>
          </a:p>
        </p:txBody>
      </p:sp>
      <p:sp>
        <p:nvSpPr>
          <p:cNvPr id="8" name="© The Capital Group Companies, Inc."/>
          <p:cNvSpPr txBox="1"/>
          <p:nvPr userDrawn="1"/>
        </p:nvSpPr>
        <p:spPr>
          <a:xfrm>
            <a:off x="571500" y="6400710"/>
            <a:ext cx="1987724"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b="0" i="0" dirty="0">
                <a:solidFill>
                  <a:schemeClr val="bg1"/>
                </a:solidFill>
                <a:latin typeface="AvenirNext LT Com Regular" panose="020B0503020202020204" pitchFamily="34" charset="0"/>
              </a:rPr>
              <a:t>©</a:t>
            </a:r>
            <a:r>
              <a:rPr lang="en-US" b="0" i="0" baseline="0" dirty="0">
                <a:solidFill>
                  <a:schemeClr val="bg1"/>
                </a:solidFill>
                <a:latin typeface="AvenirNext LT Com Regular" panose="020B0503020202020204" pitchFamily="34" charset="0"/>
              </a:rPr>
              <a:t> 2021 </a:t>
            </a:r>
            <a:r>
              <a:rPr lang="en-US" b="0" i="0" dirty="0">
                <a:solidFill>
                  <a:schemeClr val="bg1"/>
                </a:solidFill>
                <a:latin typeface="AvenirNext LT Com Regular" panose="020B0503020202020204" pitchFamily="34" charset="0"/>
              </a:rPr>
              <a:t>Capital Group. All rights reserved. </a:t>
            </a:r>
            <a:endParaRPr b="0" i="0" dirty="0">
              <a:solidFill>
                <a:schemeClr val="bg1"/>
              </a:solidFill>
              <a:latin typeface="AvenirNext LT Com Regular" panose="020B0503020202020204" pitchFamily="34" charset="0"/>
            </a:endParaRPr>
          </a:p>
        </p:txBody>
      </p:sp>
    </p:spTree>
    <p:extLst>
      <p:ext uri="{BB962C8B-B14F-4D97-AF65-F5344CB8AC3E}">
        <p14:creationId xmlns:p14="http://schemas.microsoft.com/office/powerpoint/2010/main" val="361934776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66928" y="2567"/>
            <a:ext cx="11048940" cy="822960"/>
          </a:xfrm>
          <a:prstGeom prst="rect">
            <a:avLst/>
          </a:prstGeom>
          <a:extLst>
            <a:ext uri="{C572A759-6A51-4108-AA02-DFA0A04FC94B}">
              <ma14:wrappingTextBoxFlag xmlns:ma14="http://schemas.microsoft.com/office/mac/drawingml/2011/main" xmlns="" val="1"/>
            </a:ext>
          </a:extLst>
        </p:spPr>
        <p:txBody>
          <a:bodyPr lIns="0" tIns="0" rIns="0" bIns="0" anchor="b" anchorCtr="0"/>
          <a:lstStyle/>
          <a:p>
            <a:pPr lvl="0" fontAlgn="auto" hangingPunct="1"/>
            <a:r>
              <a:rPr dirty="0"/>
              <a:t>Title </a:t>
            </a:r>
            <a:r>
              <a:rPr lang="en-US" dirty="0"/>
              <a:t>t</a:t>
            </a:r>
            <a:r>
              <a:rPr dirty="0"/>
              <a:t>ext</a:t>
            </a:r>
          </a:p>
        </p:txBody>
      </p:sp>
      <p:sp>
        <p:nvSpPr>
          <p:cNvPr id="8" name="Body Level One…"/>
          <p:cNvSpPr txBox="1">
            <a:spLocks noGrp="1"/>
          </p:cNvSpPr>
          <p:nvPr>
            <p:ph type="body" idx="1"/>
          </p:nvPr>
        </p:nvSpPr>
        <p:spPr>
          <a:xfrm>
            <a:off x="566928" y="1052708"/>
            <a:ext cx="11048940" cy="451427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r>
              <a:rPr dirty="0"/>
              <a:t>Body Level One</a:t>
            </a:r>
          </a:p>
          <a:p>
            <a:pPr lvl="1"/>
            <a:r>
              <a:rPr dirty="0"/>
              <a:t>Body Level Two</a:t>
            </a:r>
          </a:p>
          <a:p>
            <a:pPr lvl="2"/>
            <a:r>
              <a:rPr dirty="0"/>
              <a:t>Body Level Three</a:t>
            </a:r>
          </a:p>
        </p:txBody>
      </p:sp>
      <p:sp>
        <p:nvSpPr>
          <p:cNvPr id="7" name="Footer Placeholder 6"/>
          <p:cNvSpPr>
            <a:spLocks noGrp="1"/>
          </p:cNvSpPr>
          <p:nvPr>
            <p:ph type="ftr" sz="quarter" idx="3"/>
          </p:nvPr>
        </p:nvSpPr>
        <p:spPr>
          <a:xfrm>
            <a:off x="571498" y="5961888"/>
            <a:ext cx="11048940" cy="323634"/>
          </a:xfrm>
          <a:prstGeom prst="rect">
            <a:avLst/>
          </a:prstGeom>
        </p:spPr>
        <p:txBody>
          <a:bodyPr lIns="0" tIns="0" rIns="0" bIns="0" anchor="b">
            <a:noAutofit/>
          </a:bodyPr>
          <a:lstStyle>
            <a:lvl1pPr algn="l">
              <a:lnSpc>
                <a:spcPct val="100000"/>
              </a:lnSpc>
              <a:spcAft>
                <a:spcPts val="300"/>
              </a:spcAft>
              <a:defRPr lang="en-US" sz="800" b="0" i="0" dirty="0">
                <a:solidFill>
                  <a:schemeClr val="accent5"/>
                </a:solidFill>
                <a:latin typeface="AvenirNext LT Com Regular" panose="020B0503020202020204" pitchFamily="34" charset="0"/>
                <a:ea typeface="AvenirNext LT Com Regular" panose="020B0503020202020204" pitchFamily="34" charset="0"/>
                <a:cs typeface="AvenirNext LT Com Regular" panose="020B0503020202020204" pitchFamily="34" charset="0"/>
              </a:defRPr>
            </a:lvl1pPr>
          </a:lstStyle>
          <a:p>
            <a:pPr hangingPunct="1"/>
            <a:endParaRPr lang="en-US" dirty="0"/>
          </a:p>
        </p:txBody>
      </p:sp>
      <p:sp>
        <p:nvSpPr>
          <p:cNvPr id="16" name="Slide Number"/>
          <p:cNvSpPr txBox="1">
            <a:spLocks noGrp="1"/>
          </p:cNvSpPr>
          <p:nvPr>
            <p:ph type="sldNum" sz="quarter" idx="4"/>
          </p:nvPr>
        </p:nvSpPr>
        <p:spPr>
          <a:xfrm>
            <a:off x="10908792" y="6400800"/>
            <a:ext cx="711647" cy="126509"/>
          </a:xfrm>
          <a:prstGeom prst="rect">
            <a:avLst/>
          </a:prstGeom>
          <a:ln w="12700">
            <a:miter lim="400000"/>
          </a:ln>
        </p:spPr>
        <p:txBody>
          <a:bodyPr wrap="square" lIns="0" tIns="0" rIns="0" bIns="0" anchor="b" anchorCtr="0">
            <a:noAutofit/>
          </a:bodyPr>
          <a:lstStyle>
            <a:lvl1pPr algn="r">
              <a:lnSpc>
                <a:spcPct val="100000"/>
              </a:lnSpc>
              <a:spcBef>
                <a:spcPts val="0"/>
              </a:spcBef>
              <a:defRPr lang="en-US" sz="800" b="0" i="0" smtClean="0">
                <a:solidFill>
                  <a:srgbClr val="7D726D"/>
                </a:solidFill>
                <a:latin typeface="AvenirNext LT Com Regular" panose="020B0503020202020204" pitchFamily="34" charset="0"/>
              </a:defRPr>
            </a:lvl1pPr>
          </a:lstStyle>
          <a:p>
            <a:fld id="{86CB4B4D-7CA3-9044-876B-883B54F8677D}" type="slidenum">
              <a:rPr lang="en-US" smtClean="0"/>
              <a:pPr/>
              <a:t>‹#›</a:t>
            </a:fld>
            <a:endParaRPr lang="en-US" dirty="0"/>
          </a:p>
        </p:txBody>
      </p:sp>
      <p:sp>
        <p:nvSpPr>
          <p:cNvPr id="19" name="© The Capital Group Companies, Inc."/>
          <p:cNvSpPr txBox="1"/>
          <p:nvPr userDrawn="1"/>
        </p:nvSpPr>
        <p:spPr>
          <a:xfrm>
            <a:off x="571500" y="6400800"/>
            <a:ext cx="1987724"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b="0" i="0" dirty="0">
                <a:latin typeface="AvenirNext LT Com Regular" panose="020B0503020202020204" pitchFamily="34" charset="0"/>
              </a:rPr>
              <a:t>©</a:t>
            </a:r>
            <a:r>
              <a:rPr lang="en-US" b="0" i="0" baseline="0" dirty="0">
                <a:latin typeface="AvenirNext LT Com Regular" panose="020B0503020202020204" pitchFamily="34" charset="0"/>
              </a:rPr>
              <a:t> 2025 </a:t>
            </a:r>
            <a:r>
              <a:rPr lang="en-US" b="0" i="0" dirty="0">
                <a:latin typeface="AvenirNext LT Com Regular" panose="020B0503020202020204" pitchFamily="34" charset="0"/>
              </a:rPr>
              <a:t>Capital Group. All rights reserved. </a:t>
            </a:r>
            <a:endParaRPr b="0" i="0" dirty="0">
              <a:latin typeface="AvenirNext LT Com Regular" panose="020B0503020202020204" pitchFamily="34" charset="0"/>
            </a:endParaRPr>
          </a:p>
        </p:txBody>
      </p:sp>
      <p:sp>
        <p:nvSpPr>
          <p:cNvPr id="3" name="TextBox 2">
            <a:extLst>
              <a:ext uri="{FF2B5EF4-FFF2-40B4-BE49-F238E27FC236}">
                <a16:creationId xmlns:a16="http://schemas.microsoft.com/office/drawing/2014/main" id="{17537410-88A3-1442-A4A5-E3A1E6E16A9D}"/>
              </a:ext>
            </a:extLst>
          </p:cNvPr>
          <p:cNvSpPr txBox="1"/>
          <p:nvPr userDrawn="1"/>
        </p:nvSpPr>
        <p:spPr>
          <a:xfrm>
            <a:off x="695214" y="400522"/>
            <a:ext cx="65" cy="215444"/>
          </a:xfrm>
          <a:prstGeom prst="rect">
            <a:avLst/>
          </a:prstGeom>
          <a:ln w="12700">
            <a:miter lim="400000"/>
          </a:ln>
        </p:spPr>
        <p:txBody>
          <a:bodyPr wrap="none" lIns="0" tIns="0" rIns="0" bIns="0" rtlCol="0">
            <a:spAutoFit/>
          </a:bodyPr>
          <a:lstStyle/>
          <a:p>
            <a:endParaRPr lang="en-US" sz="1400" b="0" i="0" dirty="0">
              <a:latin typeface="AvenirNext LT Com Regular" panose="020B0503020202020204" pitchFamily="34" charset="0"/>
            </a:endParaRPr>
          </a:p>
        </p:txBody>
      </p:sp>
    </p:spTree>
  </p:cSld>
  <p:clrMap bg1="lt1" tx1="dk1" bg2="lt2" tx2="dk2" accent1="accent1" accent2="accent2" accent3="accent3" accent4="accent4" accent5="accent5" accent6="accent6" hlink="hlink" folHlink="folHlink"/>
  <p:sldLayoutIdLst>
    <p:sldLayoutId id="2147483702" r:id="rId1"/>
    <p:sldLayoutId id="2147483708" r:id="rId2"/>
    <p:sldLayoutId id="2147483703" r:id="rId3"/>
    <p:sldLayoutId id="2147483704" r:id="rId4"/>
    <p:sldLayoutId id="2147483706" r:id="rId5"/>
    <p:sldLayoutId id="2147483705" r:id="rId6"/>
    <p:sldLayoutId id="2147483707" r:id="rId7"/>
    <p:sldLayoutId id="2147483709" r:id="rId8"/>
    <p:sldLayoutId id="2147483710" r:id="rId9"/>
    <p:sldLayoutId id="2147483675" r:id="rId10"/>
    <p:sldLayoutId id="2147483716" r:id="rId11"/>
    <p:sldLayoutId id="2147483685" r:id="rId12"/>
    <p:sldLayoutId id="2147483689" r:id="rId13"/>
    <p:sldLayoutId id="2147483694" r:id="rId14"/>
    <p:sldLayoutId id="2147483745" r:id="rId15"/>
    <p:sldLayoutId id="2147483746" r:id="rId16"/>
    <p:sldLayoutId id="2147483747" r:id="rId17"/>
    <p:sldLayoutId id="2147483711" r:id="rId18"/>
  </p:sldLayoutIdLst>
  <p:transition spd="med"/>
  <p:hf hdr="0" dt="0"/>
  <p:txStyles>
    <p:titleStyle>
      <a:lvl1pPr marL="0" marR="0" indent="0" algn="l" defTabSz="228600" rtl="0" eaLnBrk="1" latinLnBrk="0" hangingPunct="1">
        <a:lnSpc>
          <a:spcPct val="95000"/>
        </a:lnSpc>
        <a:spcBef>
          <a:spcPts val="0"/>
        </a:spcBef>
        <a:spcAft>
          <a:spcPts val="0"/>
        </a:spcAft>
        <a:buClrTx/>
        <a:buSzTx/>
        <a:buFontTx/>
        <a:buNone/>
        <a:tabLst>
          <a:tab pos="476250" algn="l"/>
        </a:tabLst>
        <a:defRPr kumimoji="0" sz="2400" b="0" i="0" u="none" strike="noStrike" cap="none" spc="-24" normalizeH="0" baseline="0" dirty="0">
          <a:ln>
            <a:noFill/>
          </a:ln>
          <a:solidFill>
            <a:schemeClr val="accent1"/>
          </a:solidFill>
          <a:effectLst/>
          <a:uFillTx/>
          <a:latin typeface="AvenirNext LT Com Regular" panose="020B0503020202020204" pitchFamily="34" charset="0"/>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p:titleStyle>
    <p:body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p:bodyStyle>
    <p:otherStyle>
      <a:lvl1pPr marL="0" marR="0" indent="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1pPr>
      <a:lvl2pPr marL="0" marR="0" indent="1143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2pPr>
      <a:lvl3pPr marL="0" marR="0" indent="2286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3pPr>
      <a:lvl4pPr marL="0" marR="0" indent="3429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4pPr>
      <a:lvl5pPr marL="0" marR="0" indent="4572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5pPr>
      <a:lvl6pPr marL="0" marR="0" indent="5715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6pPr>
      <a:lvl7pPr marL="0" marR="0" indent="6858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7pPr>
      <a:lvl8pPr marL="0" marR="0" indent="8001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8pPr>
      <a:lvl9pPr marL="0" marR="0" indent="9144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mn-lt"/>
          <a:ea typeface="+mn-ea"/>
          <a:cs typeface="+mn-cs"/>
          <a:sym typeface="Avenir Next LT Com Regular"/>
        </a:defRPr>
      </a:lvl9pPr>
    </p:otherStyle>
  </p:txStyles>
  <p:extLst>
    <p:ext uri="{27BBF7A9-308A-43DC-89C8-2F10F3537804}">
      <p15:sldGuideLst xmlns:p15="http://schemas.microsoft.com/office/powerpoint/2012/main">
        <p15:guide id="1" pos="360" userDrawn="1">
          <p15:clr>
            <a:srgbClr val="F26B43"/>
          </p15:clr>
        </p15:guide>
        <p15:guide id="2" pos="7320" userDrawn="1">
          <p15:clr>
            <a:srgbClr val="F26B43"/>
          </p15:clr>
        </p15:guide>
        <p15:guide id="3" orient="horz" pos="528" userDrawn="1">
          <p15:clr>
            <a:srgbClr val="F26B43"/>
          </p15:clr>
        </p15:guide>
        <p15:guide id="4" orient="horz" pos="1053" userDrawn="1">
          <p15:clr>
            <a:srgbClr val="FDE53C"/>
          </p15:clr>
        </p15:guide>
        <p15:guide id="5" orient="horz" pos="3936" userDrawn="1">
          <p15:clr>
            <a:srgbClr val="F26B43"/>
          </p15:clr>
        </p15:guide>
        <p15:guide id="6" pos="1037" userDrawn="1">
          <p15:clr>
            <a:srgbClr val="FDE53C"/>
          </p15:clr>
        </p15:guide>
        <p15:guide id="7" pos="6644" userDrawn="1">
          <p15:clr>
            <a:srgbClr val="FDE53C"/>
          </p15:clr>
        </p15:guide>
        <p15:guide id="8" orient="horz" pos="648" userDrawn="1">
          <p15:clr>
            <a:srgbClr val="F26B43"/>
          </p15:clr>
        </p15:guide>
        <p15:guide id="9" pos="1368" userDrawn="1">
          <p15:clr>
            <a:srgbClr val="F26B43"/>
          </p15:clr>
        </p15:guide>
        <p15:guide id="10" pos="1560" userDrawn="1">
          <p15:clr>
            <a:srgbClr val="F26B43"/>
          </p15:clr>
        </p15:guide>
        <p15:guide id="11" pos="2544" userDrawn="1">
          <p15:clr>
            <a:srgbClr val="F26B43"/>
          </p15:clr>
        </p15:guide>
        <p15:guide id="12" pos="2736" userDrawn="1">
          <p15:clr>
            <a:srgbClr val="F26B43"/>
          </p15:clr>
        </p15:guide>
        <p15:guide id="13" pos="3744" userDrawn="1">
          <p15:clr>
            <a:srgbClr val="F26B43"/>
          </p15:clr>
        </p15:guide>
        <p15:guide id="14" pos="3936" userDrawn="1">
          <p15:clr>
            <a:srgbClr val="F26B43"/>
          </p15:clr>
        </p15:guide>
        <p15:guide id="15" pos="4920" userDrawn="1">
          <p15:clr>
            <a:srgbClr val="F26B43"/>
          </p15:clr>
        </p15:guide>
        <p15:guide id="16" pos="5112" userDrawn="1">
          <p15:clr>
            <a:srgbClr val="F26B43"/>
          </p15:clr>
        </p15:guide>
        <p15:guide id="17" pos="6120" userDrawn="1">
          <p15:clr>
            <a:srgbClr val="F26B43"/>
          </p15:clr>
        </p15:guide>
        <p15:guide id="18" pos="6312" userDrawn="1">
          <p15:clr>
            <a:srgbClr val="F26B43"/>
          </p15:clr>
        </p15:guide>
        <p15:guide id="19" orient="horz" pos="2160" userDrawn="1">
          <p15:clr>
            <a:srgbClr val="F26B43"/>
          </p15:clr>
        </p15:guide>
        <p15:guide id="20" orient="horz" pos="23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26.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0.em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emf"/><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384940" y="936994"/>
            <a:ext cx="6222860" cy="2446695"/>
          </a:xfrm>
        </p:spPr>
        <p:txBody>
          <a:bodyPr/>
          <a:lstStyle/>
          <a:p>
            <a:r>
              <a:rPr lang="en-US" sz="4400" b="1" dirty="0" err="1">
                <a:solidFill>
                  <a:srgbClr val="1B4B7D"/>
                </a:solidFill>
              </a:rPr>
              <a:t>CollegeAmerica</a:t>
            </a:r>
            <a:r>
              <a:rPr lang="en-US" sz="4400" b="1" baseline="30000" dirty="0">
                <a:solidFill>
                  <a:srgbClr val="1B4B7D"/>
                </a:solidFill>
              </a:rPr>
              <a:t>®</a:t>
            </a:r>
            <a:r>
              <a:rPr lang="en-US" sz="4400" b="1" dirty="0">
                <a:solidFill>
                  <a:srgbClr val="1B4B7D"/>
                </a:solidFill>
              </a:rPr>
              <a:t> </a:t>
            </a:r>
            <a:br>
              <a:rPr lang="en-US" sz="4400" b="1" dirty="0">
                <a:solidFill>
                  <a:srgbClr val="1B4B7D"/>
                </a:solidFill>
              </a:rPr>
            </a:br>
            <a:r>
              <a:rPr lang="en-US" sz="4400" b="1" dirty="0">
                <a:solidFill>
                  <a:srgbClr val="1B4B7D"/>
                </a:solidFill>
              </a:rPr>
              <a:t>at work</a:t>
            </a:r>
          </a:p>
        </p:txBody>
      </p:sp>
      <p:sp>
        <p:nvSpPr>
          <p:cNvPr id="5" name="Text Placeholder 4"/>
          <p:cNvSpPr>
            <a:spLocks noGrp="1"/>
          </p:cNvSpPr>
          <p:nvPr>
            <p:ph type="body" sz="quarter" idx="4294967295"/>
          </p:nvPr>
        </p:nvSpPr>
        <p:spPr>
          <a:xfrm>
            <a:off x="5382750" y="3900365"/>
            <a:ext cx="6514960" cy="1243310"/>
          </a:xfrm>
        </p:spPr>
        <p:txBody>
          <a:bodyPr/>
          <a:lstStyle/>
          <a:p>
            <a:r>
              <a:rPr lang="en-US" dirty="0">
                <a:solidFill>
                  <a:schemeClr val="tx1">
                    <a:lumMod val="75000"/>
                    <a:lumOff val="25000"/>
                  </a:schemeClr>
                </a:solidFill>
              </a:rPr>
              <a:t>529 savings plan for employees</a:t>
            </a:r>
          </a:p>
        </p:txBody>
      </p:sp>
      <p:sp>
        <p:nvSpPr>
          <p:cNvPr id="2" name="TextBox 1">
            <a:extLst>
              <a:ext uri="{FF2B5EF4-FFF2-40B4-BE49-F238E27FC236}">
                <a16:creationId xmlns:a16="http://schemas.microsoft.com/office/drawing/2014/main" id="{434D564A-9E8E-0D43-AF36-2A5E93DAA09D}"/>
              </a:ext>
            </a:extLst>
          </p:cNvPr>
          <p:cNvSpPr txBox="1"/>
          <p:nvPr/>
        </p:nvSpPr>
        <p:spPr>
          <a:xfrm>
            <a:off x="10611261" y="818707"/>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sp>
        <p:nvSpPr>
          <p:cNvPr id="3" name="TextBox 2">
            <a:extLst>
              <a:ext uri="{FF2B5EF4-FFF2-40B4-BE49-F238E27FC236}">
                <a16:creationId xmlns:a16="http://schemas.microsoft.com/office/drawing/2014/main" id="{3BED78BD-A497-A24E-979B-C9F939AC4F05}"/>
              </a:ext>
            </a:extLst>
          </p:cNvPr>
          <p:cNvSpPr txBox="1"/>
          <p:nvPr/>
        </p:nvSpPr>
        <p:spPr>
          <a:xfrm>
            <a:off x="10954839" y="3110753"/>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sp>
        <p:nvSpPr>
          <p:cNvPr id="8" name="TextBox 7">
            <a:extLst>
              <a:ext uri="{FF2B5EF4-FFF2-40B4-BE49-F238E27FC236}">
                <a16:creationId xmlns:a16="http://schemas.microsoft.com/office/drawing/2014/main" id="{2E9CE1A2-9042-404C-93AB-AED3CE0EB8BD}"/>
              </a:ext>
            </a:extLst>
          </p:cNvPr>
          <p:cNvSpPr txBox="1"/>
          <p:nvPr/>
        </p:nvSpPr>
        <p:spPr>
          <a:xfrm>
            <a:off x="6052056" y="-61993"/>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sp>
        <p:nvSpPr>
          <p:cNvPr id="9" name="TextBox 8">
            <a:extLst>
              <a:ext uri="{FF2B5EF4-FFF2-40B4-BE49-F238E27FC236}">
                <a16:creationId xmlns:a16="http://schemas.microsoft.com/office/drawing/2014/main" id="{A53516F7-44E5-074B-A251-0733DAC5E0BD}"/>
              </a:ext>
            </a:extLst>
          </p:cNvPr>
          <p:cNvSpPr txBox="1"/>
          <p:nvPr/>
        </p:nvSpPr>
        <p:spPr>
          <a:xfrm>
            <a:off x="1385856" y="6322219"/>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sp>
        <p:nvSpPr>
          <p:cNvPr id="10" name="TextBox 9">
            <a:extLst>
              <a:ext uri="{FF2B5EF4-FFF2-40B4-BE49-F238E27FC236}">
                <a16:creationId xmlns:a16="http://schemas.microsoft.com/office/drawing/2014/main" id="{1BCB6B19-F9A1-FF4F-8F8A-E64D732DF730}"/>
              </a:ext>
            </a:extLst>
          </p:cNvPr>
          <p:cNvSpPr txBox="1"/>
          <p:nvPr/>
        </p:nvSpPr>
        <p:spPr>
          <a:xfrm>
            <a:off x="1047932" y="1571946"/>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sp>
        <p:nvSpPr>
          <p:cNvPr id="13" name="TextBox 12">
            <a:extLst>
              <a:ext uri="{FF2B5EF4-FFF2-40B4-BE49-F238E27FC236}">
                <a16:creationId xmlns:a16="http://schemas.microsoft.com/office/drawing/2014/main" id="{0D94F139-7F2A-9139-2C1C-FD361316C97D}"/>
              </a:ext>
            </a:extLst>
          </p:cNvPr>
          <p:cNvSpPr txBox="1"/>
          <p:nvPr/>
        </p:nvSpPr>
        <p:spPr>
          <a:xfrm>
            <a:off x="5384940" y="6222303"/>
            <a:ext cx="6514959" cy="377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457200" rtl="0" fontAlgn="auto" latinLnBrk="0" hangingPunct="0">
              <a:lnSpc>
                <a:spcPct val="100000"/>
              </a:lnSpc>
              <a:spcBef>
                <a:spcPts val="0"/>
              </a:spcBef>
              <a:spcAft>
                <a:spcPts val="300"/>
              </a:spcAft>
              <a:buClrTx/>
              <a:buSzTx/>
              <a:buFontTx/>
              <a:buNone/>
              <a:tabLst/>
            </a:pPr>
            <a:r>
              <a:rPr kumimoji="0" lang="en-US" sz="1100" b="1" u="none" strike="noStrike" cap="none" spc="0" normalizeH="0" baseline="0" dirty="0">
                <a:ln>
                  <a:noFill/>
                </a:ln>
                <a:solidFill>
                  <a:schemeClr val="tx1">
                    <a:lumMod val="85000"/>
                    <a:lumOff val="15000"/>
                  </a:schemeClr>
                </a:solidFill>
                <a:effectLst/>
                <a:uFillTx/>
                <a:latin typeface="Avenir Next LT Com Demi" panose="020B0703020202020204" pitchFamily="34" charset="0"/>
                <a:sym typeface="Avenir Next LT Com Regular"/>
              </a:rPr>
              <a:t>Investments are not FDIC-insured, nor are they deposits of or </a:t>
            </a:r>
            <a:br>
              <a:rPr kumimoji="0" lang="en-US" sz="1100" b="1" u="none" strike="noStrike" cap="none" spc="0" normalizeH="0" baseline="0" dirty="0">
                <a:ln>
                  <a:noFill/>
                </a:ln>
                <a:solidFill>
                  <a:schemeClr val="tx1">
                    <a:lumMod val="85000"/>
                    <a:lumOff val="15000"/>
                  </a:schemeClr>
                </a:solidFill>
                <a:effectLst/>
                <a:uFillTx/>
                <a:latin typeface="Avenir Next LT Com Demi" panose="020B0703020202020204" pitchFamily="34" charset="0"/>
                <a:sym typeface="Avenir Next LT Com Regular"/>
              </a:rPr>
            </a:br>
            <a:r>
              <a:rPr kumimoji="0" lang="en-US" sz="1100" b="1" u="none" strike="noStrike" cap="none" spc="0" normalizeH="0" baseline="0" dirty="0">
                <a:ln>
                  <a:noFill/>
                </a:ln>
                <a:solidFill>
                  <a:schemeClr val="tx1">
                    <a:lumMod val="85000"/>
                    <a:lumOff val="15000"/>
                  </a:schemeClr>
                </a:solidFill>
                <a:effectLst/>
                <a:uFillTx/>
                <a:latin typeface="Avenir Next LT Com Demi" panose="020B0703020202020204" pitchFamily="34" charset="0"/>
                <a:sym typeface="Avenir Next LT Com Regular"/>
              </a:rPr>
              <a:t>guaranteed by a bank or any other entity, so they may lose value.</a:t>
            </a:r>
          </a:p>
        </p:txBody>
      </p:sp>
      <p:sp>
        <p:nvSpPr>
          <p:cNvPr id="12" name="© The Capital Group Companies, Inc.">
            <a:extLst>
              <a:ext uri="{FF2B5EF4-FFF2-40B4-BE49-F238E27FC236}">
                <a16:creationId xmlns:a16="http://schemas.microsoft.com/office/drawing/2014/main" id="{54B480A2-7093-4620-88F3-AFFF7076920C}"/>
              </a:ext>
            </a:extLst>
          </p:cNvPr>
          <p:cNvSpPr txBox="1"/>
          <p:nvPr/>
        </p:nvSpPr>
        <p:spPr>
          <a:xfrm>
            <a:off x="7701124" y="6329653"/>
            <a:ext cx="65"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endParaRPr sz="800" b="0" i="0" dirty="0">
              <a:solidFill>
                <a:schemeClr val="tx1">
                  <a:lumMod val="85000"/>
                  <a:lumOff val="15000"/>
                  <a:alpha val="75000"/>
                </a:schemeClr>
              </a:solidFill>
              <a:latin typeface="AvenirNext LT Com Regular" panose="020B0503020202020204" pitchFamily="34" charset="0"/>
            </a:endParaRPr>
          </a:p>
        </p:txBody>
      </p:sp>
      <p:pic>
        <p:nvPicPr>
          <p:cNvPr id="7" name="Picture 6" descr="A close up of a black background&#10;&#10;Description automatically generated">
            <a:extLst>
              <a:ext uri="{FF2B5EF4-FFF2-40B4-BE49-F238E27FC236}">
                <a16:creationId xmlns:a16="http://schemas.microsoft.com/office/drawing/2014/main" id="{E7BE4D20-79A0-C170-CD10-5888299C3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219" y="5482215"/>
            <a:ext cx="3660940" cy="588490"/>
          </a:xfrm>
          <a:prstGeom prst="rect">
            <a:avLst/>
          </a:prstGeom>
        </p:spPr>
      </p:pic>
      <p:sp>
        <p:nvSpPr>
          <p:cNvPr id="14" name="For financial professionals only. Not for use with the public.">
            <a:extLst>
              <a:ext uri="{FF2B5EF4-FFF2-40B4-BE49-F238E27FC236}">
                <a16:creationId xmlns:a16="http://schemas.microsoft.com/office/drawing/2014/main" id="{E48FA1A7-A943-8C7E-F5F9-8C9A069B193A}"/>
              </a:ext>
            </a:extLst>
          </p:cNvPr>
          <p:cNvSpPr txBox="1"/>
          <p:nvPr/>
        </p:nvSpPr>
        <p:spPr>
          <a:xfrm>
            <a:off x="706251" y="6046705"/>
            <a:ext cx="2330766" cy="70359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endParaRPr lang="en-US" sz="800" b="0" i="0" dirty="0">
              <a:solidFill>
                <a:schemeClr val="tx1"/>
              </a:solidFill>
              <a:latin typeface="+mj-lt"/>
            </a:endParaRPr>
          </a:p>
          <a:p>
            <a:r>
              <a:rPr lang="en-US" sz="800" b="0" i="0" dirty="0">
                <a:solidFill>
                  <a:schemeClr val="tx1"/>
                </a:solidFill>
                <a:latin typeface="AvenirNext LT Com Regular" panose="020B0503020202020204" pitchFamily="34" charset="0"/>
              </a:rPr>
              <a:t>© </a:t>
            </a:r>
            <a:r>
              <a:rPr lang="en-US" sz="800" b="0" i="0" dirty="0">
                <a:solidFill>
                  <a:schemeClr val="tx1"/>
                </a:solidFill>
                <a:latin typeface="+mj-lt"/>
              </a:rPr>
              <a:t>2025 Capital Group. All rights reserved. </a:t>
            </a:r>
            <a:br>
              <a:rPr lang="en-US" sz="800" b="0" i="0" dirty="0">
                <a:solidFill>
                  <a:schemeClr val="tx1"/>
                </a:solidFill>
                <a:latin typeface="+mj-lt"/>
              </a:rPr>
            </a:br>
            <a:r>
              <a:rPr lang="en-US" sz="800" b="0" i="0" dirty="0">
                <a:solidFill>
                  <a:schemeClr val="tx1"/>
                </a:solidFill>
                <a:latin typeface="+mj-lt"/>
              </a:rPr>
              <a:t>Lit. No. </a:t>
            </a:r>
            <a:r>
              <a:rPr lang="en-US" sz="800" b="0" i="0" dirty="0">
                <a:solidFill>
                  <a:schemeClr val="tx1"/>
                </a:solidFill>
                <a:effectLst/>
                <a:latin typeface="+mj-lt"/>
              </a:rPr>
              <a:t>CAERPO-001-0225</a:t>
            </a:r>
            <a:r>
              <a:rPr kumimoji="0" lang="en-US" sz="800" b="0" i="0" u="none" strike="noStrike" cap="none" spc="0" normalizeH="0" baseline="0" dirty="0">
                <a:ln>
                  <a:noFill/>
                </a:ln>
                <a:solidFill>
                  <a:schemeClr val="tx1"/>
                </a:solidFill>
                <a:effectLst/>
                <a:uFillTx/>
                <a:latin typeface="+mj-lt"/>
                <a:ea typeface="Avenir Next LT Com Regular"/>
                <a:cs typeface="Avenir Next LT Com Regular"/>
                <a:sym typeface="Avenir Next LT Com Regular"/>
              </a:rPr>
              <a:t>  CGD/</a:t>
            </a:r>
            <a:r>
              <a:rPr lang="en-US" sz="800" b="0" i="0" dirty="0">
                <a:solidFill>
                  <a:schemeClr val="tx1"/>
                </a:solidFill>
                <a:effectLst/>
                <a:latin typeface="+mj-lt"/>
              </a:rPr>
              <a:t>9318-S101097</a:t>
            </a:r>
            <a:r>
              <a:rPr lang="en-US" sz="900" b="0" i="0" dirty="0">
                <a:solidFill>
                  <a:schemeClr val="tx1"/>
                </a:solidFill>
                <a:effectLst/>
                <a:latin typeface="adobe-clean"/>
              </a:rPr>
              <a:t> </a:t>
            </a:r>
            <a:r>
              <a:rPr kumimoji="0" lang="en-US" sz="800" b="0" i="0" u="none" strike="noStrike" cap="none" spc="0" normalizeH="0" baseline="0" dirty="0">
                <a:ln>
                  <a:noFill/>
                </a:ln>
                <a:solidFill>
                  <a:schemeClr val="tx1"/>
                </a:solidFill>
                <a:effectLst/>
                <a:uFillTx/>
                <a:latin typeface="+mj-lt"/>
                <a:ea typeface="Avenir Next LT Com Regular"/>
                <a:cs typeface="Avenir Next LT Com Regular"/>
                <a:sym typeface="Avenir Next LT Com Regular"/>
              </a:rPr>
              <a:t>  </a:t>
            </a:r>
            <a:br>
              <a:rPr kumimoji="0" lang="en-US" sz="800" b="0" i="0" u="none" strike="noStrike" cap="none" spc="0" normalizeH="0" baseline="0" dirty="0">
                <a:ln>
                  <a:noFill/>
                </a:ln>
                <a:solidFill>
                  <a:schemeClr val="tx1"/>
                </a:solidFill>
                <a:effectLst/>
                <a:uFillTx/>
                <a:latin typeface="+mj-lt"/>
                <a:ea typeface="Avenir Next LT Com Regular"/>
                <a:cs typeface="Avenir Next LT Com Regular"/>
                <a:sym typeface="Avenir Next LT Com Regular"/>
              </a:rPr>
            </a:br>
            <a:endParaRPr kumimoji="0" lang="en-US" sz="800" b="0" i="0" u="none" strike="noStrike" cap="none" spc="0" normalizeH="0" baseline="0" dirty="0">
              <a:ln>
                <a:noFill/>
              </a:ln>
              <a:solidFill>
                <a:schemeClr val="tx1"/>
              </a:solidFill>
              <a:effectLst/>
              <a:uFillTx/>
              <a:latin typeface="+mj-lt"/>
              <a:ea typeface="Avenir Next LT Com Regular"/>
              <a:cs typeface="Avenir Next LT Com Regular"/>
              <a:sym typeface="Avenir Next LT Com Regular"/>
            </a:endParaRPr>
          </a:p>
        </p:txBody>
      </p:sp>
    </p:spTree>
    <p:extLst>
      <p:ext uri="{BB962C8B-B14F-4D97-AF65-F5344CB8AC3E}">
        <p14:creationId xmlns:p14="http://schemas.microsoft.com/office/powerpoint/2010/main" val="180969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3657600" y="2956264"/>
            <a:ext cx="4425696" cy="0"/>
          </a:xfrm>
          <a:prstGeom prst="line">
            <a:avLst/>
          </a:prstGeom>
          <a:noFill/>
          <a:ln w="15875" cap="flat">
            <a:solidFill>
              <a:schemeClr val="bg1">
                <a:lumMod val="75000"/>
              </a:schemeClr>
            </a:solidFill>
            <a:prstDash val="dash"/>
            <a:miter lim="400000"/>
          </a:ln>
          <a:effectLst/>
          <a:sp3d/>
        </p:spPr>
        <p:style>
          <a:lnRef idx="0">
            <a:scrgbClr r="0" g="0" b="0"/>
          </a:lnRef>
          <a:fillRef idx="0">
            <a:scrgbClr r="0" g="0" b="0"/>
          </a:fillRef>
          <a:effectRef idx="0">
            <a:scrgbClr r="0" g="0" b="0"/>
          </a:effectRef>
          <a:fontRef idx="none"/>
        </p:style>
      </p:cxnSp>
      <p:sp>
        <p:nvSpPr>
          <p:cNvPr id="11" name="Title 10"/>
          <p:cNvSpPr>
            <a:spLocks noGrp="1"/>
          </p:cNvSpPr>
          <p:nvPr>
            <p:ph type="title"/>
          </p:nvPr>
        </p:nvSpPr>
        <p:spPr/>
        <p:txBody>
          <a:bodyPr/>
          <a:lstStyle/>
          <a:p>
            <a:r>
              <a:rPr lang="en-US" b="1" dirty="0"/>
              <a:t>Help send someone through college without a mountain of debt</a:t>
            </a:r>
          </a:p>
        </p:txBody>
      </p:sp>
      <p:sp>
        <p:nvSpPr>
          <p:cNvPr id="13" name="Footer Placeholder 12"/>
          <p:cNvSpPr>
            <a:spLocks noGrp="1"/>
          </p:cNvSpPr>
          <p:nvPr>
            <p:ph type="ftr" sz="quarter" idx="10"/>
          </p:nvPr>
        </p:nvSpPr>
        <p:spPr>
          <a:xfrm>
            <a:off x="582131" y="5961888"/>
            <a:ext cx="10978421" cy="323634"/>
          </a:xfrm>
        </p:spPr>
        <p:txBody>
          <a:bodyPr/>
          <a:lstStyle/>
          <a:p>
            <a:r>
              <a:rPr lang="en-US" sz="1000" dirty="0"/>
              <a:t>Source: Capital Group. Investment results are hypothetical. The amount of monthly investments and monthly payments assume a 10-year time frame and a 6% interest rate.</a:t>
            </a:r>
          </a:p>
        </p:txBody>
      </p:sp>
      <p:sp>
        <p:nvSpPr>
          <p:cNvPr id="2" name="Slide Number Placeholder 1"/>
          <p:cNvSpPr>
            <a:spLocks noGrp="1"/>
          </p:cNvSpPr>
          <p:nvPr>
            <p:ph type="sldNum" sz="quarter" idx="11"/>
          </p:nvPr>
        </p:nvSpPr>
        <p:spPr/>
        <p:txBody>
          <a:bodyPr/>
          <a:lstStyle/>
          <a:p>
            <a:fld id="{86CB4B4D-7CA3-9044-876B-883B54F8677D}" type="slidenum">
              <a:rPr lang="en-US" smtClean="0"/>
              <a:pPr/>
              <a:t>10</a:t>
            </a:fld>
            <a:endParaRPr lang="en-US" dirty="0"/>
          </a:p>
        </p:txBody>
      </p:sp>
      <p:graphicFrame>
        <p:nvGraphicFramePr>
          <p:cNvPr id="5" name="Chart 4"/>
          <p:cNvGraphicFramePr/>
          <p:nvPr>
            <p:extLst>
              <p:ext uri="{D42A27DB-BD31-4B8C-83A1-F6EECF244321}">
                <p14:modId xmlns:p14="http://schemas.microsoft.com/office/powerpoint/2010/main" val="288392592"/>
              </p:ext>
            </p:extLst>
          </p:nvPr>
        </p:nvGraphicFramePr>
        <p:xfrm>
          <a:off x="3077591" y="1702653"/>
          <a:ext cx="6036817" cy="345269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101482" y="4163628"/>
            <a:ext cx="1127465" cy="488916"/>
          </a:xfrm>
          <a:prstGeom prst="rect">
            <a:avLst/>
          </a:prstGeom>
          <a:ln w="12700">
            <a:miter lim="400000"/>
          </a:ln>
        </p:spPr>
        <p:txBody>
          <a:bodyPr wrap="square" lIns="0" tIns="0" rIns="0" bIns="0" rtlCol="0">
            <a:spAutoFit/>
          </a:bodyPr>
          <a:lstStyle/>
          <a:p>
            <a:pPr>
              <a:lnSpc>
                <a:spcPct val="80000"/>
              </a:lnSpc>
            </a:pPr>
            <a:r>
              <a:rPr lang="en-US" sz="1300" dirty="0">
                <a:solidFill>
                  <a:schemeClr val="bg1"/>
                </a:solidFill>
                <a:latin typeface="AvenirNext LT Com Regular" panose="020B0503020202020204" pitchFamily="34" charset="0"/>
                <a:ea typeface="AvenirNext LT Com Cn" charset="0"/>
                <a:cs typeface="AvenirNext LT Com Cn" charset="0"/>
              </a:rPr>
              <a:t>$208</a:t>
            </a:r>
          </a:p>
          <a:p>
            <a:pPr>
              <a:lnSpc>
                <a:spcPct val="80000"/>
              </a:lnSpc>
            </a:pPr>
            <a:r>
              <a:rPr lang="en-US" sz="1300" dirty="0">
                <a:solidFill>
                  <a:schemeClr val="bg1"/>
                </a:solidFill>
                <a:latin typeface="AvenirNext LT Com Cn" charset="0"/>
                <a:ea typeface="AvenirNext LT Com Cn" charset="0"/>
                <a:cs typeface="AvenirNext LT Com Cn" charset="0"/>
              </a:rPr>
              <a:t>monthly investment</a:t>
            </a:r>
          </a:p>
        </p:txBody>
      </p:sp>
      <p:sp>
        <p:nvSpPr>
          <p:cNvPr id="10" name="TextBox 9"/>
          <p:cNvSpPr txBox="1"/>
          <p:nvPr/>
        </p:nvSpPr>
        <p:spPr>
          <a:xfrm>
            <a:off x="6960834" y="4163628"/>
            <a:ext cx="1127465" cy="488916"/>
          </a:xfrm>
          <a:prstGeom prst="rect">
            <a:avLst/>
          </a:prstGeom>
          <a:ln w="12700">
            <a:miter lim="400000"/>
          </a:ln>
        </p:spPr>
        <p:txBody>
          <a:bodyPr wrap="square" lIns="0" tIns="0" rIns="0" bIns="0" rtlCol="0">
            <a:spAutoFit/>
          </a:bodyPr>
          <a:lstStyle/>
          <a:p>
            <a:pPr>
              <a:lnSpc>
                <a:spcPct val="80000"/>
              </a:lnSpc>
            </a:pPr>
            <a:r>
              <a:rPr lang="en-US" sz="1300" dirty="0">
                <a:solidFill>
                  <a:schemeClr val="bg1"/>
                </a:solidFill>
                <a:latin typeface="AvenirNext LT Com Regular" panose="020B0503020202020204" pitchFamily="34" charset="0"/>
                <a:ea typeface="AvenirNext LT Com Cn" charset="0"/>
                <a:cs typeface="AvenirNext LT Com Cn" charset="0"/>
              </a:rPr>
              <a:t>$278</a:t>
            </a:r>
          </a:p>
          <a:p>
            <a:pPr>
              <a:lnSpc>
                <a:spcPct val="80000"/>
              </a:lnSpc>
            </a:pPr>
            <a:r>
              <a:rPr lang="en-US" sz="1300" dirty="0">
                <a:solidFill>
                  <a:schemeClr val="bg1"/>
                </a:solidFill>
                <a:latin typeface="AvenirNext LT Com Cn" charset="0"/>
                <a:ea typeface="AvenirNext LT Com Cn" charset="0"/>
                <a:cs typeface="AvenirNext LT Com Cn" charset="0"/>
              </a:rPr>
              <a:t>monthly </a:t>
            </a:r>
            <a:br>
              <a:rPr lang="en-US" sz="1300" dirty="0">
                <a:solidFill>
                  <a:schemeClr val="bg1"/>
                </a:solidFill>
                <a:latin typeface="AvenirNext LT Com Cn" charset="0"/>
                <a:ea typeface="AvenirNext LT Com Cn" charset="0"/>
                <a:cs typeface="AvenirNext LT Com Cn" charset="0"/>
              </a:rPr>
            </a:br>
            <a:r>
              <a:rPr lang="en-US" sz="1300" dirty="0">
                <a:solidFill>
                  <a:schemeClr val="bg1"/>
                </a:solidFill>
                <a:latin typeface="AvenirNext LT Com Cn" charset="0"/>
                <a:ea typeface="AvenirNext LT Com Cn" charset="0"/>
                <a:cs typeface="AvenirNext LT Com Cn" charset="0"/>
              </a:rPr>
              <a:t>payment</a:t>
            </a:r>
          </a:p>
        </p:txBody>
      </p:sp>
      <p:sp>
        <p:nvSpPr>
          <p:cNvPr id="12" name="TextBox 11"/>
          <p:cNvSpPr txBox="1"/>
          <p:nvPr/>
        </p:nvSpPr>
        <p:spPr>
          <a:xfrm>
            <a:off x="4101482" y="2588291"/>
            <a:ext cx="1127465" cy="332976"/>
          </a:xfrm>
          <a:prstGeom prst="rect">
            <a:avLst/>
          </a:prstGeom>
          <a:ln w="12700">
            <a:miter lim="400000"/>
          </a:ln>
        </p:spPr>
        <p:txBody>
          <a:bodyPr wrap="square" lIns="0" tIns="0" rIns="0" bIns="0" rtlCol="0">
            <a:spAutoFit/>
          </a:bodyPr>
          <a:lstStyle/>
          <a:p>
            <a:pPr>
              <a:lnSpc>
                <a:spcPct val="80000"/>
              </a:lnSpc>
            </a:pPr>
            <a:r>
              <a:rPr lang="en-US" sz="1700" dirty="0">
                <a:solidFill>
                  <a:schemeClr val="accent1"/>
                </a:solidFill>
                <a:latin typeface="AvenirNext LT Com Regular" panose="020B0503020202020204" pitchFamily="34" charset="0"/>
                <a:ea typeface="Avenir Next LT Com Medium" charset="0"/>
                <a:cs typeface="Avenir Next LT Com Medium" charset="0"/>
              </a:rPr>
              <a:t>$25,000</a:t>
            </a:r>
          </a:p>
          <a:p>
            <a:pPr>
              <a:lnSpc>
                <a:spcPct val="80000"/>
              </a:lnSpc>
            </a:pPr>
            <a:r>
              <a:rPr lang="en-US" sz="1000" spc="-10" dirty="0">
                <a:solidFill>
                  <a:schemeClr val="tx1">
                    <a:lumMod val="65000"/>
                    <a:lumOff val="35000"/>
                  </a:schemeClr>
                </a:solidFill>
                <a:latin typeface="AvenirNext LT Com Cn" charset="0"/>
                <a:ea typeface="AvenirNext LT Com Cn" charset="0"/>
                <a:cs typeface="AvenirNext LT Com Cn" charset="0"/>
              </a:rPr>
              <a:t>Total investment</a:t>
            </a:r>
          </a:p>
        </p:txBody>
      </p:sp>
      <p:sp>
        <p:nvSpPr>
          <p:cNvPr id="15" name="TextBox 14"/>
          <p:cNvSpPr txBox="1"/>
          <p:nvPr/>
        </p:nvSpPr>
        <p:spPr>
          <a:xfrm>
            <a:off x="6942336" y="1965111"/>
            <a:ext cx="1127465" cy="339195"/>
          </a:xfrm>
          <a:prstGeom prst="rect">
            <a:avLst/>
          </a:prstGeom>
          <a:ln w="12700">
            <a:miter lim="400000"/>
          </a:ln>
        </p:spPr>
        <p:txBody>
          <a:bodyPr wrap="square" lIns="0" tIns="0" rIns="0" bIns="0" rtlCol="0">
            <a:spAutoFit/>
          </a:bodyPr>
          <a:lstStyle/>
          <a:p>
            <a:pPr>
              <a:lnSpc>
                <a:spcPct val="80000"/>
              </a:lnSpc>
            </a:pPr>
            <a:r>
              <a:rPr lang="en-US" sz="1700" dirty="0">
                <a:solidFill>
                  <a:schemeClr val="accent3"/>
                </a:solidFill>
                <a:latin typeface="AvenirNext LT Com Regular" panose="020B0503020202020204" pitchFamily="34" charset="0"/>
                <a:ea typeface="Avenir Next LT Com Medium" charset="0"/>
                <a:cs typeface="Avenir Next LT Com Medium" charset="0"/>
              </a:rPr>
              <a:t>$33,306</a:t>
            </a:r>
          </a:p>
          <a:p>
            <a:pPr>
              <a:lnSpc>
                <a:spcPct val="80000"/>
              </a:lnSpc>
            </a:pPr>
            <a:r>
              <a:rPr lang="en-US" sz="1000" spc="-10" dirty="0">
                <a:solidFill>
                  <a:schemeClr val="tx1">
                    <a:lumMod val="65000"/>
                    <a:lumOff val="35000"/>
                  </a:schemeClr>
                </a:solidFill>
                <a:latin typeface="AvenirNext LT Com Cn" charset="0"/>
                <a:ea typeface="AvenirNext LT Com Cn" charset="0"/>
                <a:cs typeface="AvenirNext LT Com Cn" charset="0"/>
              </a:rPr>
              <a:t>Total repayment</a:t>
            </a:r>
          </a:p>
        </p:txBody>
      </p:sp>
      <p:grpSp>
        <p:nvGrpSpPr>
          <p:cNvPr id="29" name="Group 28"/>
          <p:cNvGrpSpPr/>
          <p:nvPr/>
        </p:nvGrpSpPr>
        <p:grpSpPr>
          <a:xfrm>
            <a:off x="8185212" y="2352583"/>
            <a:ext cx="1300117" cy="603681"/>
            <a:chOff x="8185212" y="2352583"/>
            <a:chExt cx="1300117" cy="603681"/>
          </a:xfrm>
        </p:grpSpPr>
        <p:sp>
          <p:nvSpPr>
            <p:cNvPr id="18" name="TextBox 17"/>
            <p:cNvSpPr txBox="1"/>
            <p:nvPr/>
          </p:nvSpPr>
          <p:spPr>
            <a:xfrm>
              <a:off x="8357864" y="2567531"/>
              <a:ext cx="1127465" cy="323165"/>
            </a:xfrm>
            <a:prstGeom prst="rect">
              <a:avLst/>
            </a:prstGeom>
            <a:ln w="12700">
              <a:miter lim="400000"/>
            </a:ln>
          </p:spPr>
          <p:txBody>
            <a:bodyPr wrap="square" lIns="0" tIns="0" rIns="0" bIns="0" rtlCol="0">
              <a:spAutoFit/>
            </a:bodyPr>
            <a:lstStyle/>
            <a:p>
              <a:pPr algn="l"/>
              <a:r>
                <a:rPr lang="en-US" sz="1100" spc="-10" dirty="0">
                  <a:solidFill>
                    <a:schemeClr val="tx1">
                      <a:lumMod val="85000"/>
                      <a:lumOff val="15000"/>
                    </a:schemeClr>
                  </a:solidFill>
                  <a:latin typeface="AvenirNext LT Com Regular" panose="020B0503020202020204" pitchFamily="34" charset="0"/>
                  <a:ea typeface="AvenirNext LT Com Regular" charset="0"/>
                  <a:cs typeface="AvenirNext LT Com Regular" charset="0"/>
                </a:rPr>
                <a:t>$8,306</a:t>
              </a:r>
            </a:p>
            <a:p>
              <a:pPr algn="l"/>
              <a:r>
                <a:rPr lang="en-US" sz="1000" spc="-10" dirty="0">
                  <a:solidFill>
                    <a:schemeClr val="tx1">
                      <a:lumMod val="85000"/>
                      <a:lumOff val="15000"/>
                    </a:schemeClr>
                  </a:solidFill>
                  <a:latin typeface="AvenirNext LT Com Cn" charset="0"/>
                  <a:ea typeface="AvenirNext LT Com Cn" charset="0"/>
                  <a:cs typeface="AvenirNext LT Com Cn" charset="0"/>
                </a:rPr>
                <a:t>cost of borrowing</a:t>
              </a:r>
            </a:p>
          </p:txBody>
        </p:sp>
        <p:grpSp>
          <p:nvGrpSpPr>
            <p:cNvPr id="23" name="Group 22"/>
            <p:cNvGrpSpPr/>
            <p:nvPr/>
          </p:nvGrpSpPr>
          <p:grpSpPr>
            <a:xfrm>
              <a:off x="8185212" y="2352583"/>
              <a:ext cx="126938" cy="603681"/>
              <a:chOff x="8185212" y="2352583"/>
              <a:chExt cx="126938" cy="603681"/>
            </a:xfrm>
          </p:grpSpPr>
          <p:sp>
            <p:nvSpPr>
              <p:cNvPr id="16" name="Right Bracket 15"/>
              <p:cNvSpPr/>
              <p:nvPr/>
            </p:nvSpPr>
            <p:spPr>
              <a:xfrm>
                <a:off x="8185212" y="2352583"/>
                <a:ext cx="45719" cy="603681"/>
              </a:xfrm>
              <a:prstGeom prst="rightBracket">
                <a:avLst/>
              </a:prstGeom>
              <a:noFill/>
              <a:ln w="9525" cap="flat">
                <a:solidFill>
                  <a:schemeClr val="bg1">
                    <a:lumMod val="75000"/>
                  </a:schemeClr>
                </a:solidFill>
                <a:prstDash val="solid"/>
                <a:miter lim="400000"/>
              </a:ln>
              <a:effectLst/>
              <a:sp3d/>
            </p:spPr>
            <p:style>
              <a:lnRef idx="0">
                <a:scrgbClr r="0" g="0" b="0"/>
              </a:lnRef>
              <a:fillRef idx="0">
                <a:scrgbClr r="0" g="0" b="0"/>
              </a:fillRef>
              <a:effectRef idx="0">
                <a:scrgbClr r="0" g="0" b="0"/>
              </a:effectRef>
              <a:fontRef idx="none"/>
            </p:style>
            <p:txBody>
              <a:bodyPr rtlCol="0" anchor="ctr"/>
              <a:lstStyle/>
              <a:p>
                <a:pPr algn="ctr"/>
                <a:endParaRPr lang="en-US"/>
              </a:p>
            </p:txBody>
          </p:sp>
          <p:cxnSp>
            <p:nvCxnSpPr>
              <p:cNvPr id="22" name="Straight Connector 21"/>
              <p:cNvCxnSpPr>
                <a:stCxn id="16" idx="2"/>
              </p:cNvCxnSpPr>
              <p:nvPr/>
            </p:nvCxnSpPr>
            <p:spPr>
              <a:xfrm flipV="1">
                <a:off x="8230931" y="2654300"/>
                <a:ext cx="81219" cy="124"/>
              </a:xfrm>
              <a:prstGeom prst="line">
                <a:avLst/>
              </a:prstGeom>
              <a:noFill/>
              <a:ln w="9525" cap="flat">
                <a:solidFill>
                  <a:schemeClr val="bg1">
                    <a:lumMod val="75000"/>
                  </a:schemeClr>
                </a:solidFill>
                <a:prstDash val="solid"/>
                <a:miter lim="400000"/>
              </a:ln>
              <a:effectLst/>
              <a:sp3d/>
            </p:spPr>
            <p:style>
              <a:lnRef idx="0">
                <a:scrgbClr r="0" g="0" b="0"/>
              </a:lnRef>
              <a:fillRef idx="0">
                <a:scrgbClr r="0" g="0" b="0"/>
              </a:fillRef>
              <a:effectRef idx="0">
                <a:scrgbClr r="0" g="0" b="0"/>
              </a:effectRef>
              <a:fontRef idx="none"/>
            </p:style>
          </p:cxnSp>
        </p:grpSp>
      </p:grpSp>
      <p:sp>
        <p:nvSpPr>
          <p:cNvPr id="25" name="TextBox 24"/>
          <p:cNvSpPr txBox="1"/>
          <p:nvPr/>
        </p:nvSpPr>
        <p:spPr>
          <a:xfrm>
            <a:off x="2441238" y="2873679"/>
            <a:ext cx="1127465" cy="169277"/>
          </a:xfrm>
          <a:prstGeom prst="rect">
            <a:avLst/>
          </a:prstGeom>
          <a:ln w="12700">
            <a:miter lim="400000"/>
          </a:ln>
        </p:spPr>
        <p:txBody>
          <a:bodyPr wrap="square" lIns="0" tIns="0" rIns="0" bIns="0" rtlCol="0">
            <a:spAutoFit/>
          </a:bodyPr>
          <a:lstStyle/>
          <a:p>
            <a:pPr algn="r"/>
            <a:r>
              <a:rPr lang="en-US" sz="1100" spc="-10" dirty="0">
                <a:solidFill>
                  <a:schemeClr val="tx1">
                    <a:lumMod val="65000"/>
                    <a:lumOff val="35000"/>
                  </a:schemeClr>
                </a:solidFill>
                <a:latin typeface="AvenirNext LT Com Regular" panose="020B0503020202020204" pitchFamily="34" charset="0"/>
                <a:ea typeface="AvenirNext LT Com Regular" charset="0"/>
                <a:cs typeface="AvenirNext LT Com Regular" charset="0"/>
              </a:rPr>
              <a:t>Goal: $25,000</a:t>
            </a:r>
            <a:endParaRPr lang="en-US" sz="1000" spc="-10" dirty="0">
              <a:solidFill>
                <a:schemeClr val="tx1">
                  <a:lumMod val="65000"/>
                  <a:lumOff val="35000"/>
                </a:schemeClr>
              </a:solidFill>
              <a:latin typeface="AvenirNext LT Com Regular" panose="020B0503020202020204" pitchFamily="34" charset="0"/>
              <a:ea typeface="AvenirNext LT Com Regular" charset="0"/>
              <a:cs typeface="AvenirNext LT Com Regular" charset="0"/>
            </a:endParaRPr>
          </a:p>
        </p:txBody>
      </p:sp>
      <p:pic>
        <p:nvPicPr>
          <p:cNvPr id="27" name="Picture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70060" y="2314885"/>
            <a:ext cx="1320800" cy="673100"/>
          </a:xfrm>
          <a:prstGeom prst="rect">
            <a:avLst/>
          </a:prstGeom>
        </p:spPr>
      </p:pic>
      <p:cxnSp>
        <p:nvCxnSpPr>
          <p:cNvPr id="31" name="Straight Connector 30"/>
          <p:cNvCxnSpPr/>
          <p:nvPr/>
        </p:nvCxnSpPr>
        <p:spPr>
          <a:xfrm>
            <a:off x="2667000" y="4754584"/>
            <a:ext cx="6833616" cy="0"/>
          </a:xfrm>
          <a:prstGeom prst="line">
            <a:avLst/>
          </a:prstGeom>
          <a:noFill/>
          <a:ln w="12700" cap="flat" cmpd="sng">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5" name="TextBox 34"/>
          <p:cNvSpPr txBox="1"/>
          <p:nvPr/>
        </p:nvSpPr>
        <p:spPr>
          <a:xfrm>
            <a:off x="4101482" y="4842348"/>
            <a:ext cx="1127465" cy="172868"/>
          </a:xfrm>
          <a:prstGeom prst="rect">
            <a:avLst/>
          </a:prstGeom>
          <a:ln w="12700">
            <a:miter lim="400000"/>
          </a:ln>
        </p:spPr>
        <p:txBody>
          <a:bodyPr wrap="square" lIns="0" tIns="0" rIns="0" bIns="0" rtlCol="0">
            <a:spAutoFit/>
          </a:bodyPr>
          <a:lstStyle/>
          <a:p>
            <a:pPr>
              <a:lnSpc>
                <a:spcPct val="80000"/>
              </a:lnSpc>
            </a:pPr>
            <a:r>
              <a:rPr lang="en-US" sz="1400" dirty="0">
                <a:solidFill>
                  <a:schemeClr val="tx1"/>
                </a:solidFill>
                <a:latin typeface="AvenirNext LT Com Regular" panose="020B0503020202020204" pitchFamily="34" charset="0"/>
                <a:ea typeface="AvenirNext LT Com Regular" charset="0"/>
                <a:cs typeface="AvenirNext LT Com Regular" charset="0"/>
              </a:rPr>
              <a:t>Save</a:t>
            </a:r>
            <a:endParaRPr lang="en-US" sz="1400" spc="-10" dirty="0">
              <a:solidFill>
                <a:schemeClr val="tx1"/>
              </a:solidFill>
              <a:latin typeface="AvenirNext LT Com Regular" panose="020B0503020202020204" pitchFamily="34" charset="0"/>
              <a:ea typeface="AvenirNext LT Com Regular" charset="0"/>
              <a:cs typeface="AvenirNext LT Com Regular" charset="0"/>
            </a:endParaRPr>
          </a:p>
        </p:txBody>
      </p:sp>
      <p:sp>
        <p:nvSpPr>
          <p:cNvPr id="36" name="TextBox 35"/>
          <p:cNvSpPr txBox="1"/>
          <p:nvPr/>
        </p:nvSpPr>
        <p:spPr>
          <a:xfrm>
            <a:off x="6934200" y="4842348"/>
            <a:ext cx="1127465" cy="172868"/>
          </a:xfrm>
          <a:prstGeom prst="rect">
            <a:avLst/>
          </a:prstGeom>
          <a:ln w="12700">
            <a:miter lim="400000"/>
          </a:ln>
        </p:spPr>
        <p:txBody>
          <a:bodyPr wrap="square" lIns="0" tIns="0" rIns="0" bIns="0" rtlCol="0">
            <a:spAutoFit/>
          </a:bodyPr>
          <a:lstStyle/>
          <a:p>
            <a:pPr>
              <a:lnSpc>
                <a:spcPct val="80000"/>
              </a:lnSpc>
            </a:pPr>
            <a:r>
              <a:rPr lang="en-US" sz="1400" dirty="0">
                <a:solidFill>
                  <a:schemeClr val="tx1"/>
                </a:solidFill>
                <a:latin typeface="AvenirNext LT Com Regular" panose="020B0503020202020204" pitchFamily="34" charset="0"/>
                <a:ea typeface="AvenirNext LT Com Regular" charset="0"/>
                <a:cs typeface="AvenirNext LT Com Regular" charset="0"/>
              </a:rPr>
              <a:t>Borrow</a:t>
            </a:r>
            <a:endParaRPr lang="en-US" sz="1400" spc="-10" dirty="0">
              <a:solidFill>
                <a:schemeClr val="tx1"/>
              </a:solidFill>
              <a:latin typeface="AvenirNext LT Com Regular" panose="020B0503020202020204" pitchFamily="34" charset="0"/>
              <a:ea typeface="AvenirNext LT Com Regular" charset="0"/>
              <a:cs typeface="AvenirNext LT Com Regular" charset="0"/>
            </a:endParaRPr>
          </a:p>
        </p:txBody>
      </p:sp>
    </p:spTree>
    <p:extLst>
      <p:ext uri="{BB962C8B-B14F-4D97-AF65-F5344CB8AC3E}">
        <p14:creationId xmlns:p14="http://schemas.microsoft.com/office/powerpoint/2010/main" val="264153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ppt_x</p:attrName>
                                        </p:attrNameLst>
                                      </p:cBhvr>
                                      <p:tavLst>
                                        <p:tav tm="0">
                                          <p:val>
                                            <p:strVal val="#ppt_x-#ppt_w*1.125000"/>
                                          </p:val>
                                        </p:tav>
                                        <p:tav tm="100000">
                                          <p:val>
                                            <p:strVal val="#ppt_x"/>
                                          </p:val>
                                        </p:tav>
                                      </p:tavLst>
                                    </p:anim>
                                    <p:animEffect transition="in" filter="wipe(righ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
                                            <p:graphicEl>
                                              <a:chart seriesIdx="0" categoryIdx="0" bldStep="ptInCategory"/>
                                            </p:graphicEl>
                                          </p:spTgt>
                                        </p:tgtEl>
                                        <p:attrNameLst>
                                          <p:attrName>style.visibility</p:attrName>
                                        </p:attrNameLst>
                                      </p:cBhvr>
                                      <p:to>
                                        <p:strVal val="visible"/>
                                      </p:to>
                                    </p:set>
                                    <p:animEffect transition="in" filter="fade">
                                      <p:cBhvr>
                                        <p:cTn id="25" dur="500"/>
                                        <p:tgtEl>
                                          <p:spTgt spid="5">
                                            <p:graphicEl>
                                              <a:chart seriesIdx="0" categoryIdx="0" bldStep="ptInCategory"/>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graphicEl>
                                              <a:chart seriesIdx="1" categoryIdx="0" bldStep="ptInCategory"/>
                                            </p:graphicEl>
                                          </p:spTgt>
                                        </p:tgtEl>
                                        <p:attrNameLst>
                                          <p:attrName>style.visibility</p:attrName>
                                        </p:attrNameLst>
                                      </p:cBhvr>
                                      <p:to>
                                        <p:strVal val="visible"/>
                                      </p:to>
                                    </p:set>
                                    <p:animEffect transition="in" filter="fade">
                                      <p:cBhvr>
                                        <p:cTn id="28" dur="500"/>
                                        <p:tgtEl>
                                          <p:spTgt spid="5">
                                            <p:graphicEl>
                                              <a:chart seriesIdx="1" categoryIdx="0" bldStep="ptInCategory"/>
                                            </p:graphic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1500"/>
                            </p:stCondLst>
                            <p:childTnLst>
                              <p:par>
                                <p:cTn id="34" presetID="10" presetClass="entr" presetSubtype="0" fill="hold" grpId="0" nodeType="after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graphicEl>
                                              <a:chart seriesIdx="0" categoryIdx="1" bldStep="ptInCategory"/>
                                            </p:graphicEl>
                                          </p:spTgt>
                                        </p:tgtEl>
                                        <p:attrNameLst>
                                          <p:attrName>style.visibility</p:attrName>
                                        </p:attrNameLst>
                                      </p:cBhvr>
                                      <p:to>
                                        <p:strVal val="visible"/>
                                      </p:to>
                                    </p:set>
                                    <p:animEffect transition="in" filter="fade">
                                      <p:cBhvr>
                                        <p:cTn id="41" dur="500"/>
                                        <p:tgtEl>
                                          <p:spTgt spid="5">
                                            <p:graphicEl>
                                              <a:chart seriesIdx="0" categoryIdx="1" bldStep="ptInCategory"/>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graphicEl>
                                              <a:chart seriesIdx="1" categoryIdx="1" bldStep="ptInCategory"/>
                                            </p:graphicEl>
                                          </p:spTgt>
                                        </p:tgtEl>
                                        <p:attrNameLst>
                                          <p:attrName>style.visibility</p:attrName>
                                        </p:attrNameLst>
                                      </p:cBhvr>
                                      <p:to>
                                        <p:strVal val="visible"/>
                                      </p:to>
                                    </p:set>
                                    <p:animEffect transition="in" filter="fade">
                                      <p:cBhvr>
                                        <p:cTn id="44" dur="500"/>
                                        <p:tgtEl>
                                          <p:spTgt spid="5">
                                            <p:graphicEl>
                                              <a:chart seriesIdx="1" categoryIdx="1" bldStep="ptInCategory"/>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par>
                          <p:cTn id="52" fill="hold">
                            <p:stCondLst>
                              <p:cond delay="1000"/>
                            </p:stCondLst>
                            <p:childTnLst>
                              <p:par>
                                <p:cTn id="53" presetID="10" presetClass="entr" presetSubtype="0" fill="hold" grpId="0" nodeType="afterEffect">
                                  <p:stCondLst>
                                    <p:cond delay="100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El" animBg="0"/>
        </p:bldSub>
      </p:bldGraphic>
      <p:bldP spid="6" grpId="0" animBg="1"/>
      <p:bldP spid="10" grpId="0" animBg="1"/>
      <p:bldP spid="12" grpId="0" animBg="1"/>
      <p:bldP spid="15" grpId="0" animBg="1"/>
      <p:bldP spid="25"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p:nvPr>
            <p:extLst>
              <p:ext uri="{D42A27DB-BD31-4B8C-83A1-F6EECF244321}">
                <p14:modId xmlns:p14="http://schemas.microsoft.com/office/powerpoint/2010/main" val="30376791"/>
              </p:ext>
            </p:extLst>
          </p:nvPr>
        </p:nvGraphicFramePr>
        <p:xfrm>
          <a:off x="1600200" y="1424198"/>
          <a:ext cx="8947150" cy="374661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0119494B-55E3-43BD-B97A-5E41F0066889}"/>
              </a:ext>
            </a:extLst>
          </p:cNvPr>
          <p:cNvSpPr/>
          <p:nvPr/>
        </p:nvSpPr>
        <p:spPr>
          <a:xfrm>
            <a:off x="2148830" y="2411804"/>
            <a:ext cx="91440" cy="91440"/>
          </a:xfrm>
          <a:prstGeom prst="rect">
            <a:avLst/>
          </a:prstGeom>
          <a:solidFill>
            <a:srgbClr val="A39E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8" name="Title 7"/>
          <p:cNvSpPr>
            <a:spLocks noGrp="1"/>
          </p:cNvSpPr>
          <p:nvPr>
            <p:ph type="title"/>
          </p:nvPr>
        </p:nvSpPr>
        <p:spPr>
          <a:xfrm>
            <a:off x="571498" y="0"/>
            <a:ext cx="11048207" cy="822960"/>
          </a:xfrm>
        </p:spPr>
        <p:txBody>
          <a:bodyPr/>
          <a:lstStyle/>
          <a:p>
            <a:r>
              <a:rPr lang="en-US" b="1" dirty="0"/>
              <a:t>Start saving now. Tax benefits can add up over time</a:t>
            </a:r>
          </a:p>
        </p:txBody>
      </p:sp>
      <p:sp>
        <p:nvSpPr>
          <p:cNvPr id="3" name="Footer Placeholder 2"/>
          <p:cNvSpPr>
            <a:spLocks noGrp="1"/>
          </p:cNvSpPr>
          <p:nvPr>
            <p:ph type="ftr" sz="quarter" idx="10"/>
          </p:nvPr>
        </p:nvSpPr>
        <p:spPr/>
        <p:txBody>
          <a:bodyPr/>
          <a:lstStyle/>
          <a:p>
            <a:pPr hangingPunct="1"/>
            <a:r>
              <a:rPr lang="en-US" sz="1000" dirty="0"/>
              <a:t>Assumes a 6% average annual rate of return (compounded monthly) for both investments and a 25% income tax rate. Example assumes taxes were paid annually out of the account. Your tax rate may vary. Current minimum tax rates on capital gains and dividends could make taxable investment returns higher, thus reducing the difference between the two ending values. Results shown are hypothetical and are not intended to represent an investment in a specific fund. Your investment experience will differ. Regular investing does not ensure a profit or protect against loss. You should consider your willingness to keep investing when share prices are declining.</a:t>
            </a:r>
            <a:endParaRPr lang="en-US" altLang="x-none" sz="1000" dirty="0"/>
          </a:p>
        </p:txBody>
      </p:sp>
      <p:sp>
        <p:nvSpPr>
          <p:cNvPr id="4" name="Slide Number Placeholder 3"/>
          <p:cNvSpPr>
            <a:spLocks noGrp="1"/>
          </p:cNvSpPr>
          <p:nvPr>
            <p:ph type="sldNum" sz="quarter" idx="11"/>
          </p:nvPr>
        </p:nvSpPr>
        <p:spPr/>
        <p:txBody>
          <a:bodyPr/>
          <a:lstStyle/>
          <a:p>
            <a:pPr>
              <a:lnSpc>
                <a:spcPct val="110000"/>
              </a:lnSpc>
              <a:spcBef>
                <a:spcPts val="1200"/>
              </a:spcBef>
            </a:pPr>
            <a:fld id="{86CB4B4D-7CA3-9044-876B-883B54F8677D}" type="slidenum">
              <a:rPr lang="en-US" smtClean="0"/>
              <a:pPr>
                <a:lnSpc>
                  <a:spcPct val="110000"/>
                </a:lnSpc>
                <a:spcBef>
                  <a:spcPts val="1200"/>
                </a:spcBef>
              </a:pPr>
              <a:t>11</a:t>
            </a:fld>
            <a:endParaRPr lang="en-US" dirty="0"/>
          </a:p>
        </p:txBody>
      </p:sp>
      <p:sp>
        <p:nvSpPr>
          <p:cNvPr id="12" name="TextBox 11">
            <a:extLst>
              <a:ext uri="{FF2B5EF4-FFF2-40B4-BE49-F238E27FC236}">
                <a16:creationId xmlns:a16="http://schemas.microsoft.com/office/drawing/2014/main" id="{7E41D181-B9DC-495C-883D-53E149F6AC76}"/>
              </a:ext>
            </a:extLst>
          </p:cNvPr>
          <p:cNvSpPr txBox="1"/>
          <p:nvPr/>
        </p:nvSpPr>
        <p:spPr>
          <a:xfrm>
            <a:off x="7988968" y="2627697"/>
            <a:ext cx="2396691" cy="1357162"/>
          </a:xfrm>
          <a:prstGeom prst="rect">
            <a:avLst/>
          </a:prstGeom>
          <a:ln w="12700">
            <a:miter lim="400000"/>
          </a:ln>
        </p:spPr>
        <p:txBody>
          <a:bodyPr wrap="square" lIns="0" tIns="0" rIns="0" bIns="0" rtlCol="0">
            <a:noAutofit/>
          </a:bodyPr>
          <a:lstStyle/>
          <a:p>
            <a:endParaRPr lang="en-US" sz="1400" dirty="0">
              <a:latin typeface="AvenirNext LT Com Regular" panose="020B0503020202020204" pitchFamily="34" charset="0"/>
            </a:endParaRPr>
          </a:p>
        </p:txBody>
      </p:sp>
      <p:sp>
        <p:nvSpPr>
          <p:cNvPr id="13" name="Rectangle 12"/>
          <p:cNvSpPr/>
          <p:nvPr/>
        </p:nvSpPr>
        <p:spPr>
          <a:xfrm>
            <a:off x="3687711" y="1671638"/>
            <a:ext cx="4816577" cy="253916"/>
          </a:xfrm>
          <a:prstGeom prst="rect">
            <a:avLst/>
          </a:prstGeom>
        </p:spPr>
        <p:txBody>
          <a:bodyPr wrap="none" lIns="0" tIns="0" rIns="0" bIns="0">
            <a:noAutofit/>
          </a:bodyPr>
          <a:lstStyle/>
          <a:p>
            <a:r>
              <a:rPr lang="en-US" sz="1600" dirty="0">
                <a:solidFill>
                  <a:schemeClr val="tx1">
                    <a:lumMod val="75000"/>
                    <a:lumOff val="25000"/>
                  </a:schemeClr>
                </a:solidFill>
                <a:latin typeface="AvenirNext LT Com Regular" panose="020B0503020202020204" pitchFamily="34" charset="0"/>
                <a:ea typeface="AvenirNext LT Com Regular" charset="0"/>
                <a:cs typeface="AvenirNext LT Com Regular" charset="0"/>
              </a:rPr>
              <a:t>Hypothetical account values after 18 years of saving</a:t>
            </a:r>
          </a:p>
        </p:txBody>
      </p:sp>
      <p:sp>
        <p:nvSpPr>
          <p:cNvPr id="14" name="Rectangle 13"/>
          <p:cNvSpPr/>
          <p:nvPr/>
        </p:nvSpPr>
        <p:spPr>
          <a:xfrm>
            <a:off x="2263243" y="4034798"/>
            <a:ext cx="820758" cy="276770"/>
          </a:xfrm>
          <a:prstGeom prst="rect">
            <a:avLst/>
          </a:prstGeom>
        </p:spPr>
        <p:txBody>
          <a:bodyPr wrap="none" lIns="0" tIns="0" rIns="0" bIns="0" anchor="ctr">
            <a:noAutofit/>
          </a:bodyPr>
          <a:lstStyle/>
          <a:p>
            <a:r>
              <a:rPr lang="en-US" sz="1200" dirty="0">
                <a:solidFill>
                  <a:schemeClr val="bg1"/>
                </a:solidFill>
                <a:latin typeface="AvenirNext LT Com Regular" panose="020B0503020202020204" pitchFamily="34" charset="0"/>
                <a:ea typeface="AvenirNext LT Com Medium" charset="0"/>
                <a:cs typeface="AvenirNext LT Com Medium" charset="0"/>
              </a:rPr>
              <a:t>$33,311</a:t>
            </a:r>
          </a:p>
        </p:txBody>
      </p:sp>
      <p:sp>
        <p:nvSpPr>
          <p:cNvPr id="15" name="Rectangle 14"/>
          <p:cNvSpPr/>
          <p:nvPr/>
        </p:nvSpPr>
        <p:spPr>
          <a:xfrm>
            <a:off x="3339825" y="3926166"/>
            <a:ext cx="820758" cy="276770"/>
          </a:xfrm>
          <a:prstGeom prst="rect">
            <a:avLst/>
          </a:prstGeom>
        </p:spPr>
        <p:txBody>
          <a:bodyPr wrap="none" lIns="0" tIns="0" rIns="0" bIns="0" anchor="ctr">
            <a:noAutofit/>
          </a:bodyPr>
          <a:lstStyle/>
          <a:p>
            <a:r>
              <a:rPr lang="en-US" sz="1200" dirty="0">
                <a:solidFill>
                  <a:schemeClr val="bg1"/>
                </a:solidFill>
                <a:latin typeface="AvenirNext LT Com Regular" panose="020B0503020202020204" pitchFamily="34" charset="0"/>
                <a:ea typeface="AvenirNext LT Com Medium" charset="0"/>
                <a:cs typeface="AvenirNext LT Com Medium" charset="0"/>
              </a:rPr>
              <a:t>$38,929</a:t>
            </a:r>
          </a:p>
        </p:txBody>
      </p:sp>
      <p:sp>
        <p:nvSpPr>
          <p:cNvPr id="16" name="Rectangle 15"/>
          <p:cNvSpPr/>
          <p:nvPr/>
        </p:nvSpPr>
        <p:spPr>
          <a:xfrm>
            <a:off x="5123924" y="3284752"/>
            <a:ext cx="820758" cy="276770"/>
          </a:xfrm>
          <a:prstGeom prst="rect">
            <a:avLst/>
          </a:prstGeom>
        </p:spPr>
        <p:txBody>
          <a:bodyPr wrap="none" lIns="0" tIns="0" rIns="0" bIns="0" anchor="ctr">
            <a:noAutofit/>
          </a:bodyPr>
          <a:lstStyle/>
          <a:p>
            <a:r>
              <a:rPr lang="en-US" sz="1200" dirty="0">
                <a:solidFill>
                  <a:schemeClr val="bg1"/>
                </a:solidFill>
                <a:latin typeface="AvenirNext LT Com Regular" panose="020B0503020202020204" pitchFamily="34" charset="0"/>
                <a:ea typeface="AvenirNext LT Com Medium" charset="0"/>
                <a:cs typeface="AvenirNext LT Com Medium" charset="0"/>
              </a:rPr>
              <a:t>$66,623</a:t>
            </a:r>
          </a:p>
        </p:txBody>
      </p:sp>
      <p:sp>
        <p:nvSpPr>
          <p:cNvPr id="17" name="Rectangle 16"/>
          <p:cNvSpPr/>
          <p:nvPr/>
        </p:nvSpPr>
        <p:spPr>
          <a:xfrm>
            <a:off x="6198515" y="3029807"/>
            <a:ext cx="820758" cy="276770"/>
          </a:xfrm>
          <a:prstGeom prst="rect">
            <a:avLst/>
          </a:prstGeom>
        </p:spPr>
        <p:txBody>
          <a:bodyPr wrap="none" lIns="0" tIns="0" rIns="0" bIns="0" anchor="ctr">
            <a:noAutofit/>
          </a:bodyPr>
          <a:lstStyle/>
          <a:p>
            <a:r>
              <a:rPr lang="en-US" sz="1200" dirty="0">
                <a:solidFill>
                  <a:schemeClr val="bg1"/>
                </a:solidFill>
                <a:latin typeface="AvenirNext LT Com Regular" panose="020B0503020202020204" pitchFamily="34" charset="0"/>
                <a:ea typeface="AvenirNext LT Com Medium" charset="0"/>
                <a:cs typeface="AvenirNext LT Com Medium" charset="0"/>
              </a:rPr>
              <a:t>$77,858</a:t>
            </a:r>
          </a:p>
        </p:txBody>
      </p:sp>
      <p:sp>
        <p:nvSpPr>
          <p:cNvPr id="18" name="Rectangle 17"/>
          <p:cNvSpPr/>
          <p:nvPr/>
        </p:nvSpPr>
        <p:spPr>
          <a:xfrm>
            <a:off x="7984601" y="2511224"/>
            <a:ext cx="820758" cy="276770"/>
          </a:xfrm>
          <a:prstGeom prst="rect">
            <a:avLst/>
          </a:prstGeom>
        </p:spPr>
        <p:txBody>
          <a:bodyPr wrap="none" lIns="0" tIns="0" rIns="0" bIns="0" anchor="ctr">
            <a:noAutofit/>
          </a:bodyPr>
          <a:lstStyle/>
          <a:p>
            <a:r>
              <a:rPr lang="en-US" sz="1200" dirty="0">
                <a:solidFill>
                  <a:schemeClr val="bg1"/>
                </a:solidFill>
                <a:latin typeface="AvenirNext LT Com Regular" panose="020B0503020202020204" pitchFamily="34" charset="0"/>
                <a:ea typeface="AvenirNext LT Com Medium" charset="0"/>
                <a:cs typeface="AvenirNext LT Com Medium" charset="0"/>
              </a:rPr>
              <a:t>$99,934</a:t>
            </a:r>
          </a:p>
        </p:txBody>
      </p:sp>
      <p:sp>
        <p:nvSpPr>
          <p:cNvPr id="19" name="Rectangle 18"/>
          <p:cNvSpPr/>
          <p:nvPr/>
        </p:nvSpPr>
        <p:spPr>
          <a:xfrm>
            <a:off x="9074187" y="2125352"/>
            <a:ext cx="820758" cy="276770"/>
          </a:xfrm>
          <a:prstGeom prst="rect">
            <a:avLst/>
          </a:prstGeom>
        </p:spPr>
        <p:txBody>
          <a:bodyPr wrap="none" lIns="0" tIns="0" rIns="0" bIns="0" anchor="ctr">
            <a:noAutofit/>
          </a:bodyPr>
          <a:lstStyle/>
          <a:p>
            <a:r>
              <a:rPr lang="en-US" sz="1200" dirty="0">
                <a:solidFill>
                  <a:schemeClr val="bg1"/>
                </a:solidFill>
                <a:latin typeface="AvenirNext LT Com Regular" panose="020B0503020202020204" pitchFamily="34" charset="0"/>
                <a:ea typeface="AvenirNext LT Com Medium" charset="0"/>
                <a:cs typeface="AvenirNext LT Com Medium" charset="0"/>
              </a:rPr>
              <a:t>$116,787</a:t>
            </a:r>
          </a:p>
        </p:txBody>
      </p:sp>
      <p:sp>
        <p:nvSpPr>
          <p:cNvPr id="20" name="TextBox 19"/>
          <p:cNvSpPr txBox="1"/>
          <p:nvPr/>
        </p:nvSpPr>
        <p:spPr>
          <a:xfrm>
            <a:off x="2306559" y="2370405"/>
            <a:ext cx="1127465" cy="169277"/>
          </a:xfrm>
          <a:prstGeom prst="rect">
            <a:avLst/>
          </a:prstGeom>
          <a:ln w="12700">
            <a:miter lim="400000"/>
          </a:ln>
        </p:spPr>
        <p:txBody>
          <a:bodyPr wrap="square" lIns="0" tIns="0" rIns="0" bIns="0" rtlCol="0">
            <a:spAutoFit/>
          </a:bodyPr>
          <a:lstStyle/>
          <a:p>
            <a:pPr algn="l"/>
            <a:r>
              <a:rPr lang="en-US" sz="1100" spc="-10" dirty="0">
                <a:solidFill>
                  <a:schemeClr val="tx1">
                    <a:lumMod val="75000"/>
                    <a:lumOff val="25000"/>
                  </a:schemeClr>
                </a:solidFill>
                <a:latin typeface="Avenir Next LT Com Medium" charset="0"/>
                <a:ea typeface="Avenir Next LT Com Medium" charset="0"/>
                <a:cs typeface="Avenir Next LT Com Medium" charset="0"/>
              </a:rPr>
              <a:t>Taxable account</a:t>
            </a:r>
            <a:endParaRPr lang="en-US" sz="1000" spc="-10" dirty="0">
              <a:solidFill>
                <a:schemeClr val="tx1">
                  <a:lumMod val="75000"/>
                  <a:lumOff val="25000"/>
                </a:schemeClr>
              </a:solidFill>
              <a:latin typeface="Avenir Next LT Com Medium" charset="0"/>
              <a:ea typeface="Avenir Next LT Com Medium" charset="0"/>
              <a:cs typeface="Avenir Next LT Com Medium" charset="0"/>
            </a:endParaRPr>
          </a:p>
        </p:txBody>
      </p:sp>
      <p:sp>
        <p:nvSpPr>
          <p:cNvPr id="21" name="TextBox 20"/>
          <p:cNvSpPr txBox="1"/>
          <p:nvPr/>
        </p:nvSpPr>
        <p:spPr>
          <a:xfrm>
            <a:off x="2306559" y="2604321"/>
            <a:ext cx="1854024" cy="169277"/>
          </a:xfrm>
          <a:prstGeom prst="rect">
            <a:avLst/>
          </a:prstGeom>
          <a:ln w="12700">
            <a:miter lim="400000"/>
          </a:ln>
        </p:spPr>
        <p:txBody>
          <a:bodyPr wrap="square" lIns="0" tIns="0" rIns="0" bIns="0" rtlCol="0">
            <a:spAutoFit/>
          </a:bodyPr>
          <a:lstStyle/>
          <a:p>
            <a:pPr algn="l"/>
            <a:r>
              <a:rPr lang="en-US" sz="1100" b="0" i="0" dirty="0">
                <a:solidFill>
                  <a:srgbClr val="222222"/>
                </a:solidFill>
                <a:effectLst/>
                <a:latin typeface="Avenir Next LT Com Medium"/>
              </a:rPr>
              <a:t>Tax-advantaged 529 account</a:t>
            </a:r>
            <a:endParaRPr lang="en-US" sz="1100" spc="-10" dirty="0">
              <a:solidFill>
                <a:schemeClr val="tx1">
                  <a:lumMod val="75000"/>
                  <a:lumOff val="25000"/>
                </a:schemeClr>
              </a:solidFill>
              <a:latin typeface="Avenir Next LT Com Medium"/>
              <a:ea typeface="Avenir Next LT Com Medium" charset="0"/>
              <a:cs typeface="Avenir Next LT Com Medium" charset="0"/>
            </a:endParaRPr>
          </a:p>
        </p:txBody>
      </p:sp>
      <p:sp>
        <p:nvSpPr>
          <p:cNvPr id="22" name="Rectangle 21">
            <a:extLst>
              <a:ext uri="{FF2B5EF4-FFF2-40B4-BE49-F238E27FC236}">
                <a16:creationId xmlns:a16="http://schemas.microsoft.com/office/drawing/2014/main" id="{C22682D9-8F48-416D-A33B-F5831B1F22CB}"/>
              </a:ext>
            </a:extLst>
          </p:cNvPr>
          <p:cNvSpPr/>
          <p:nvPr/>
        </p:nvSpPr>
        <p:spPr>
          <a:xfrm>
            <a:off x="2149728" y="2639958"/>
            <a:ext cx="91440" cy="9144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Tree>
    <p:extLst>
      <p:ext uri="{BB962C8B-B14F-4D97-AF65-F5344CB8AC3E}">
        <p14:creationId xmlns:p14="http://schemas.microsoft.com/office/powerpoint/2010/main" val="80517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wipe(down)">
                                      <p:cBhvr>
                                        <p:cTn id="7" dur="500"/>
                                        <p:tgtEl>
                                          <p:spTgt spid="11">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graphicEl>
                                              <a:chart seriesIdx="-4" categoryIdx="0" bldStep="category"/>
                                            </p:graphicEl>
                                          </p:spTgt>
                                        </p:tgtEl>
                                        <p:attrNameLst>
                                          <p:attrName>style.visibility</p:attrName>
                                        </p:attrNameLst>
                                      </p:cBhvr>
                                      <p:to>
                                        <p:strVal val="visible"/>
                                      </p:to>
                                    </p:set>
                                    <p:animEffect transition="in" filter="wipe(down)">
                                      <p:cBhvr>
                                        <p:cTn id="11" dur="500"/>
                                        <p:tgtEl>
                                          <p:spTgt spid="11">
                                            <p:graphicEl>
                                              <a:chart seriesIdx="-4" categoryIdx="0" bldStep="category"/>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
                                            <p:graphicEl>
                                              <a:chart seriesIdx="-4" categoryIdx="1" bldStep="category"/>
                                            </p:graphicEl>
                                          </p:spTgt>
                                        </p:tgtEl>
                                        <p:attrNameLst>
                                          <p:attrName>style.visibility</p:attrName>
                                        </p:attrNameLst>
                                      </p:cBhvr>
                                      <p:to>
                                        <p:strVal val="visible"/>
                                      </p:to>
                                    </p:set>
                                    <p:animEffect transition="in" filter="wipe(down)">
                                      <p:cBhvr>
                                        <p:cTn id="15" dur="500"/>
                                        <p:tgtEl>
                                          <p:spTgt spid="11">
                                            <p:graphicEl>
                                              <a:chart seriesIdx="-4" categoryIdx="1" bldStep="category"/>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1">
                                            <p:graphicEl>
                                              <a:chart seriesIdx="-4" categoryIdx="2" bldStep="category"/>
                                            </p:graphicEl>
                                          </p:spTgt>
                                        </p:tgtEl>
                                        <p:attrNameLst>
                                          <p:attrName>style.visibility</p:attrName>
                                        </p:attrNameLst>
                                      </p:cBhvr>
                                      <p:to>
                                        <p:strVal val="visible"/>
                                      </p:to>
                                    </p:set>
                                    <p:animEffect transition="in" filter="wipe(down)">
                                      <p:cBhvr>
                                        <p:cTn id="19" dur="500"/>
                                        <p:tgtEl>
                                          <p:spTgt spid="11">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Chart bld="category"/>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E4CBE63-387C-144C-B0F9-DC8029E498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 y="0"/>
            <a:ext cx="12355033" cy="6949706"/>
          </a:xfrm>
          <a:prstGeom prst="rect">
            <a:avLst/>
          </a:prstGeom>
        </p:spPr>
      </p:pic>
      <p:sp>
        <p:nvSpPr>
          <p:cNvPr id="879" name="Section divider"/>
          <p:cNvSpPr txBox="1">
            <a:spLocks noGrp="1"/>
          </p:cNvSpPr>
          <p:nvPr>
            <p:ph type="title"/>
          </p:nvPr>
        </p:nvSpPr>
        <p:spPr>
          <a:xfrm>
            <a:off x="795125" y="1150145"/>
            <a:ext cx="6998539" cy="4527442"/>
          </a:xfrm>
        </p:spPr>
        <p:txBody>
          <a:bodyPr/>
          <a:lstStyle/>
          <a:p>
            <a:r>
              <a:rPr lang="en-US" sz="5400" b="1" spc="-150" dirty="0">
                <a:solidFill>
                  <a:srgbClr val="1B4B7D"/>
                </a:solidFill>
              </a:rPr>
              <a:t>Round out a comprehensive financial wellness plan</a:t>
            </a:r>
          </a:p>
        </p:txBody>
      </p:sp>
      <p:sp>
        <p:nvSpPr>
          <p:cNvPr id="880" name="Slide Number"/>
          <p:cNvSpPr txBox="1">
            <a:spLocks noGrp="1"/>
          </p:cNvSpPr>
          <p:nvPr>
            <p:ph type="sldNum" sz="quarter" idx="2"/>
          </p:nvPr>
        </p:nvSpPr>
        <p:spPr/>
        <p:txBody>
          <a:bodyPr/>
          <a:lstStyle/>
          <a:p>
            <a:fld id="{86CB4B4D-7CA3-9044-876B-883B54F8677D}" type="slidenum">
              <a:rPr lang="en-US" smtClean="0">
                <a:solidFill>
                  <a:srgbClr val="7D726D"/>
                </a:solidFill>
              </a:rPr>
              <a:pPr/>
              <a:t>12</a:t>
            </a:fld>
            <a:endParaRPr lang="en-US" dirty="0">
              <a:solidFill>
                <a:srgbClr val="7D726D"/>
              </a:solidFill>
            </a:endParaRPr>
          </a:p>
        </p:txBody>
      </p:sp>
      <p:sp>
        <p:nvSpPr>
          <p:cNvPr id="10" name="© The Capital Group Companies, Inc."/>
          <p:cNvSpPr txBox="1"/>
          <p:nvPr/>
        </p:nvSpPr>
        <p:spPr>
          <a:xfrm>
            <a:off x="566928" y="6400710"/>
            <a:ext cx="1962076"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rgbClr val="00558A"/>
                </a:solidFill>
                <a:latin typeface="AvenirNext LT Com Regular" panose="020B0503020202020204" pitchFamily="34" charset="0"/>
              </a:rPr>
              <a:t>© 2025 Capital Group. All rights reserved.</a:t>
            </a:r>
            <a:endParaRPr sz="800" dirty="0">
              <a:solidFill>
                <a:srgbClr val="00558A"/>
              </a:solidFill>
              <a:latin typeface="AvenirNext LT Com Regular" panose="020B0503020202020204" pitchFamily="34" charset="0"/>
            </a:endParaRPr>
          </a:p>
        </p:txBody>
      </p:sp>
      <p:graphicFrame>
        <p:nvGraphicFramePr>
          <p:cNvPr id="4" name="Object 3">
            <a:extLst>
              <a:ext uri="{FF2B5EF4-FFF2-40B4-BE49-F238E27FC236}">
                <a16:creationId xmlns:a16="http://schemas.microsoft.com/office/drawing/2014/main" id="{F2FDC5F4-6480-4E58-861C-2A5048D884CA}"/>
              </a:ext>
            </a:extLst>
          </p:cNvPr>
          <p:cNvGraphicFramePr>
            <a:graphicFrameLocks noChangeAspect="1"/>
          </p:cNvGraphicFramePr>
          <p:nvPr>
            <p:extLst>
              <p:ext uri="{D42A27DB-BD31-4B8C-83A1-F6EECF244321}">
                <p14:modId xmlns:p14="http://schemas.microsoft.com/office/powerpoint/2010/main" val="158127045"/>
              </p:ext>
            </p:extLst>
          </p:nvPr>
        </p:nvGraphicFramePr>
        <p:xfrm>
          <a:off x="8065567" y="5729167"/>
          <a:ext cx="529793" cy="249776"/>
        </p:xfrm>
        <a:graphic>
          <a:graphicData uri="http://schemas.openxmlformats.org/presentationml/2006/ole">
            <mc:AlternateContent xmlns:mc="http://schemas.openxmlformats.org/markup-compatibility/2006">
              <mc:Choice xmlns:v="urn:schemas-microsoft-com:vml" Requires="v">
                <p:oleObj r:id="rId4" imgW="750240" imgH="354240" progId="">
                  <p:embed/>
                </p:oleObj>
              </mc:Choice>
              <mc:Fallback>
                <p:oleObj r:id="rId4" imgW="750240" imgH="354240" progId="">
                  <p:embed/>
                  <p:pic>
                    <p:nvPicPr>
                      <p:cNvPr id="4" name="Object 3">
                        <a:extLst>
                          <a:ext uri="{FF2B5EF4-FFF2-40B4-BE49-F238E27FC236}">
                            <a16:creationId xmlns:a16="http://schemas.microsoft.com/office/drawing/2014/main" id="{F2FDC5F4-6480-4E58-861C-2A5048D884CA}"/>
                          </a:ext>
                        </a:extLst>
                      </p:cNvPr>
                      <p:cNvPicPr/>
                      <p:nvPr/>
                    </p:nvPicPr>
                    <p:blipFill>
                      <a:blip r:embed="rId5"/>
                      <a:stretch>
                        <a:fillRect/>
                      </a:stretch>
                    </p:blipFill>
                    <p:spPr>
                      <a:xfrm>
                        <a:off x="8065567" y="5729167"/>
                        <a:ext cx="529793" cy="249776"/>
                      </a:xfrm>
                      <a:prstGeom prst="rect">
                        <a:avLst/>
                      </a:prstGeom>
                    </p:spPr>
                  </p:pic>
                </p:oleObj>
              </mc:Fallback>
            </mc:AlternateContent>
          </a:graphicData>
        </a:graphic>
      </p:graphicFrame>
    </p:spTree>
    <p:extLst>
      <p:ext uri="{BB962C8B-B14F-4D97-AF65-F5344CB8AC3E}">
        <p14:creationId xmlns:p14="http://schemas.microsoft.com/office/powerpoint/2010/main" val="170306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9"/>
                                        </p:tgtEl>
                                        <p:attrNameLst>
                                          <p:attrName>style.visibility</p:attrName>
                                        </p:attrNameLst>
                                      </p:cBhvr>
                                      <p:to>
                                        <p:strVal val="visible"/>
                                      </p:to>
                                    </p:set>
                                    <p:animEffect transition="in" filter="fade">
                                      <p:cBhvr>
                                        <p:cTn id="7" dur="500"/>
                                        <p:tgtEl>
                                          <p:spTgt spid="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playing with a toy in a room&#10;&#10;Description automatically generated with low confidence">
            <a:extLst>
              <a:ext uri="{FF2B5EF4-FFF2-40B4-BE49-F238E27FC236}">
                <a16:creationId xmlns:a16="http://schemas.microsoft.com/office/drawing/2014/main" id="{EE740A69-F1CB-445F-8A72-B9337B612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482" y="-55"/>
            <a:ext cx="4572000" cy="6858000"/>
          </a:xfrm>
          <a:prstGeom prst="rect">
            <a:avLst/>
          </a:prstGeom>
        </p:spPr>
      </p:pic>
      <p:sp>
        <p:nvSpPr>
          <p:cNvPr id="18" name="Slide Number Placeholder 5">
            <a:extLst>
              <a:ext uri="{FF2B5EF4-FFF2-40B4-BE49-F238E27FC236}">
                <a16:creationId xmlns:a16="http://schemas.microsoft.com/office/drawing/2014/main" id="{D3C589F8-0421-475E-8D34-5509510F1C97}"/>
              </a:ext>
            </a:extLst>
          </p:cNvPr>
          <p:cNvSpPr>
            <a:spLocks noGrp="1"/>
          </p:cNvSpPr>
          <p:nvPr>
            <p:ph type="sldNum" sz="quarter" idx="11"/>
          </p:nvPr>
        </p:nvSpPr>
        <p:spPr>
          <a:xfrm>
            <a:off x="10908792" y="6400800"/>
            <a:ext cx="711647" cy="126509"/>
          </a:xfrm>
        </p:spPr>
        <p:txBody>
          <a:bodyPr/>
          <a:lstStyle/>
          <a:p>
            <a:fld id="{86CB4B4D-7CA3-9044-876B-883B54F8677D}" type="slidenum">
              <a:rPr lang="en-US" smtClean="0">
                <a:solidFill>
                  <a:schemeClr val="bg1"/>
                </a:solidFill>
              </a:rPr>
              <a:pPr/>
              <a:t>13</a:t>
            </a:fld>
            <a:endParaRPr lang="en-US" dirty="0">
              <a:solidFill>
                <a:schemeClr val="bg1"/>
              </a:solidFill>
            </a:endParaRPr>
          </a:p>
        </p:txBody>
      </p:sp>
      <p:sp>
        <p:nvSpPr>
          <p:cNvPr id="11" name="Title 2">
            <a:extLst>
              <a:ext uri="{FF2B5EF4-FFF2-40B4-BE49-F238E27FC236}">
                <a16:creationId xmlns:a16="http://schemas.microsoft.com/office/drawing/2014/main" id="{BE1916D7-9018-404A-A5F4-4104D9CF35DD}"/>
              </a:ext>
            </a:extLst>
          </p:cNvPr>
          <p:cNvSpPr>
            <a:spLocks noGrp="1"/>
          </p:cNvSpPr>
          <p:nvPr>
            <p:ph type="title"/>
          </p:nvPr>
        </p:nvSpPr>
        <p:spPr>
          <a:xfrm>
            <a:off x="571499" y="582240"/>
            <a:ext cx="2009777" cy="609599"/>
          </a:xfrm>
        </p:spPr>
        <p:txBody>
          <a:bodyPr/>
          <a:lstStyle/>
          <a:p>
            <a:r>
              <a:rPr lang="en-US" b="1" dirty="0"/>
              <a:t>Start small</a:t>
            </a:r>
          </a:p>
        </p:txBody>
      </p:sp>
      <p:sp>
        <p:nvSpPr>
          <p:cNvPr id="12" name="Text Placeholder 8">
            <a:extLst>
              <a:ext uri="{FF2B5EF4-FFF2-40B4-BE49-F238E27FC236}">
                <a16:creationId xmlns:a16="http://schemas.microsoft.com/office/drawing/2014/main" id="{73DFE71F-CACE-4C63-9C1D-83D016F2485F}"/>
              </a:ext>
            </a:extLst>
          </p:cNvPr>
          <p:cNvSpPr txBox="1">
            <a:spLocks/>
          </p:cNvSpPr>
          <p:nvPr/>
        </p:nvSpPr>
        <p:spPr>
          <a:xfrm>
            <a:off x="571499" y="1337739"/>
            <a:ext cx="6014829" cy="40881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228600" marR="0" indent="-228600" algn="l" defTabSz="228600" rtl="0" eaLnBrk="1" latinLnBrk="0" hangingPunct="1">
              <a:lnSpc>
                <a:spcPct val="100000"/>
              </a:lnSpc>
              <a:spcBef>
                <a:spcPts val="0"/>
              </a:spcBef>
              <a:spcAft>
                <a:spcPts val="1800"/>
              </a:spcAft>
              <a:buClrTx/>
              <a:buSzTx/>
              <a:buFont typeface="AvenirNext LT Com Medium" panose="020B0803020202020204" pitchFamily="34" charset="0"/>
              <a:buChar char="•"/>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685800" marR="0" indent="-228600" algn="l" defTabSz="228600" rtl="0" eaLnBrk="1" latinLnBrk="0" hangingPunct="1">
              <a:lnSpc>
                <a:spcPct val="100000"/>
              </a:lnSpc>
              <a:spcBef>
                <a:spcPts val="0"/>
              </a:spcBef>
              <a:spcAft>
                <a:spcPts val="1800"/>
              </a:spcAft>
              <a:buClrTx/>
              <a:buSzTx/>
              <a:buFont typeface="Arial" panose="020B0604020202020204" pitchFamily="34" charset="0"/>
              <a:buChar char="–"/>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855663" marR="0" indent="-169863" algn="l" defTabSz="228600" rtl="0" eaLnBrk="1" latinLnBrk="0" hangingPunct="1">
              <a:lnSpc>
                <a:spcPct val="100000"/>
              </a:lnSpc>
              <a:spcBef>
                <a:spcPts val="0"/>
              </a:spcBef>
              <a:spcAft>
                <a:spcPts val="1800"/>
              </a:spcAft>
              <a:buClrTx/>
              <a:buSzTx/>
              <a:buFont typeface="Arial" panose="020B0604020202020204" pitchFamily="34" charset="0"/>
              <a:buChar char="•"/>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marL="0" indent="0">
              <a:spcAft>
                <a:spcPts val="1000"/>
              </a:spcAft>
              <a:buNone/>
            </a:pPr>
            <a:r>
              <a:rPr lang="en-US" sz="1800" dirty="0"/>
              <a:t>Open an account for as little as $25 per fund. </a:t>
            </a:r>
            <a:endParaRPr lang="en-US" sz="1400" baseline="50000" dirty="0">
              <a:latin typeface="Arial" panose="020B0604020202020204" pitchFamily="34" charset="0"/>
              <a:cs typeface="Arial" panose="020B0604020202020204" pitchFamily="34" charset="0"/>
            </a:endParaRPr>
          </a:p>
        </p:txBody>
      </p:sp>
      <p:sp>
        <p:nvSpPr>
          <p:cNvPr id="14" name="Title 2">
            <a:extLst>
              <a:ext uri="{FF2B5EF4-FFF2-40B4-BE49-F238E27FC236}">
                <a16:creationId xmlns:a16="http://schemas.microsoft.com/office/drawing/2014/main" id="{5CC5E648-51E0-4465-B264-9F1E12B00CEE}"/>
              </a:ext>
            </a:extLst>
          </p:cNvPr>
          <p:cNvSpPr txBox="1">
            <a:spLocks/>
          </p:cNvSpPr>
          <p:nvPr/>
        </p:nvSpPr>
        <p:spPr>
          <a:xfrm>
            <a:off x="545211" y="1892452"/>
            <a:ext cx="4138549" cy="609599"/>
          </a:xfrm>
          <a:prstGeom prst="rect">
            <a:avLst/>
          </a:prstGeom>
          <a:extLst>
            <a:ext uri="{C572A759-6A51-4108-AA02-DFA0A04FC94B}">
              <ma14:wrappingTextBoxFlag xmlns:ma14="http://schemas.microsoft.com/office/mac/drawingml/2011/main" xmlns=""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400" b="0" i="0" u="none" strike="noStrike" cap="none" spc="-24" normalizeH="0" baseline="0">
                <a:ln>
                  <a:noFill/>
                </a:ln>
                <a:solidFill>
                  <a:schemeClr val="accent1"/>
                </a:solidFill>
                <a:effectLst/>
                <a:uFillTx/>
                <a:latin typeface="AvenirNext LT Com Regular" panose="020B0503020202020204" pitchFamily="34" charset="0"/>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b="1" i="0" dirty="0">
                <a:effectLst/>
                <a:latin typeface="+mj-lt"/>
              </a:rPr>
              <a:t>Keep going</a:t>
            </a:r>
            <a:endParaRPr lang="en-US" b="1" dirty="0">
              <a:latin typeface="+mj-lt"/>
            </a:endParaRPr>
          </a:p>
        </p:txBody>
      </p:sp>
      <p:sp>
        <p:nvSpPr>
          <p:cNvPr id="16" name="Text Placeholder 8">
            <a:extLst>
              <a:ext uri="{FF2B5EF4-FFF2-40B4-BE49-F238E27FC236}">
                <a16:creationId xmlns:a16="http://schemas.microsoft.com/office/drawing/2014/main" id="{211D0126-777B-468E-BEDB-F3916CAFDBCC}"/>
              </a:ext>
            </a:extLst>
          </p:cNvPr>
          <p:cNvSpPr txBox="1">
            <a:spLocks/>
          </p:cNvSpPr>
          <p:nvPr/>
        </p:nvSpPr>
        <p:spPr>
          <a:xfrm>
            <a:off x="535687" y="2665082"/>
            <a:ext cx="6014829" cy="40881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228600" marR="0" indent="-228600" algn="l" defTabSz="228600" rtl="0" eaLnBrk="1" latinLnBrk="0" hangingPunct="1">
              <a:lnSpc>
                <a:spcPct val="100000"/>
              </a:lnSpc>
              <a:spcBef>
                <a:spcPts val="0"/>
              </a:spcBef>
              <a:spcAft>
                <a:spcPts val="1800"/>
              </a:spcAft>
              <a:buClrTx/>
              <a:buSzTx/>
              <a:buFont typeface="AvenirNext LT Com Medium" panose="020B0803020202020204" pitchFamily="34" charset="0"/>
              <a:buChar char="•"/>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685800" marR="0" indent="-228600" algn="l" defTabSz="228600" rtl="0" eaLnBrk="1" latinLnBrk="0" hangingPunct="1">
              <a:lnSpc>
                <a:spcPct val="100000"/>
              </a:lnSpc>
              <a:spcBef>
                <a:spcPts val="0"/>
              </a:spcBef>
              <a:spcAft>
                <a:spcPts val="1800"/>
              </a:spcAft>
              <a:buClrTx/>
              <a:buSzTx/>
              <a:buFont typeface="Arial" panose="020B0604020202020204" pitchFamily="34" charset="0"/>
              <a:buChar char="–"/>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855663" marR="0" indent="-169863" algn="l" defTabSz="228600" rtl="0" eaLnBrk="1" latinLnBrk="0" hangingPunct="1">
              <a:lnSpc>
                <a:spcPct val="100000"/>
              </a:lnSpc>
              <a:spcBef>
                <a:spcPts val="0"/>
              </a:spcBef>
              <a:spcAft>
                <a:spcPts val="1800"/>
              </a:spcAft>
              <a:buClrTx/>
              <a:buSzTx/>
              <a:buFont typeface="Arial" panose="020B0604020202020204" pitchFamily="34" charset="0"/>
              <a:buChar char="•"/>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marL="0" indent="0">
              <a:spcAft>
                <a:spcPts val="1000"/>
              </a:spcAft>
              <a:buNone/>
            </a:pPr>
            <a:r>
              <a:rPr lang="en-US" sz="1800" dirty="0"/>
              <a:t>Can contribute until the balance (including earnings) reaches $550,000 per beneficiary. </a:t>
            </a:r>
            <a:endParaRPr lang="en-US" sz="1400" baseline="50000" dirty="0">
              <a:latin typeface="Arial" panose="020B0604020202020204" pitchFamily="34" charset="0"/>
              <a:cs typeface="Arial" panose="020B0604020202020204" pitchFamily="34" charset="0"/>
            </a:endParaRPr>
          </a:p>
        </p:txBody>
      </p:sp>
      <p:sp>
        <p:nvSpPr>
          <p:cNvPr id="19" name="Title 2">
            <a:extLst>
              <a:ext uri="{FF2B5EF4-FFF2-40B4-BE49-F238E27FC236}">
                <a16:creationId xmlns:a16="http://schemas.microsoft.com/office/drawing/2014/main" id="{D8478129-628B-4261-9A08-4125DB089278}"/>
              </a:ext>
            </a:extLst>
          </p:cNvPr>
          <p:cNvSpPr txBox="1">
            <a:spLocks/>
          </p:cNvSpPr>
          <p:nvPr/>
        </p:nvSpPr>
        <p:spPr>
          <a:xfrm>
            <a:off x="528448" y="3395825"/>
            <a:ext cx="2009777" cy="609599"/>
          </a:xfrm>
          <a:prstGeom prst="rect">
            <a:avLst/>
          </a:prstGeom>
          <a:extLst>
            <a:ext uri="{C572A759-6A51-4108-AA02-DFA0A04FC94B}">
              <ma14:wrappingTextBoxFlag xmlns:ma14="http://schemas.microsoft.com/office/mac/drawingml/2011/main" xmlns=""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400" b="0" i="0" u="none" strike="noStrike" cap="none" spc="-24" normalizeH="0" baseline="0">
                <a:ln>
                  <a:noFill/>
                </a:ln>
                <a:solidFill>
                  <a:schemeClr val="accent1"/>
                </a:solidFill>
                <a:effectLst/>
                <a:uFillTx/>
                <a:latin typeface="AvenirNext LT Com Regular" panose="020B0503020202020204" pitchFamily="34" charset="0"/>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b="1" dirty="0"/>
              <a:t>Stay on track</a:t>
            </a:r>
          </a:p>
        </p:txBody>
      </p:sp>
      <p:sp>
        <p:nvSpPr>
          <p:cNvPr id="20" name="Text Placeholder 8">
            <a:extLst>
              <a:ext uri="{FF2B5EF4-FFF2-40B4-BE49-F238E27FC236}">
                <a16:creationId xmlns:a16="http://schemas.microsoft.com/office/drawing/2014/main" id="{FDF16FA6-E83E-40E2-BB15-36B800ABFC51}"/>
              </a:ext>
            </a:extLst>
          </p:cNvPr>
          <p:cNvSpPr txBox="1">
            <a:spLocks/>
          </p:cNvSpPr>
          <p:nvPr/>
        </p:nvSpPr>
        <p:spPr>
          <a:xfrm>
            <a:off x="545211" y="4136386"/>
            <a:ext cx="6014829" cy="6095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228600" marR="0" indent="-228600" algn="l" defTabSz="228600" rtl="0" eaLnBrk="1" latinLnBrk="0" hangingPunct="1">
              <a:lnSpc>
                <a:spcPct val="100000"/>
              </a:lnSpc>
              <a:spcBef>
                <a:spcPts val="0"/>
              </a:spcBef>
              <a:spcAft>
                <a:spcPts val="1800"/>
              </a:spcAft>
              <a:buClrTx/>
              <a:buSzTx/>
              <a:buFont typeface="AvenirNext LT Com Medium" panose="020B0803020202020204" pitchFamily="34" charset="0"/>
              <a:buChar char="•"/>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685800" marR="0" indent="-228600" algn="l" defTabSz="228600" rtl="0" eaLnBrk="1" latinLnBrk="0" hangingPunct="1">
              <a:lnSpc>
                <a:spcPct val="100000"/>
              </a:lnSpc>
              <a:spcBef>
                <a:spcPts val="0"/>
              </a:spcBef>
              <a:spcAft>
                <a:spcPts val="1800"/>
              </a:spcAft>
              <a:buClrTx/>
              <a:buSzTx/>
              <a:buFont typeface="Arial" panose="020B0604020202020204" pitchFamily="34" charset="0"/>
              <a:buChar char="–"/>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855663" marR="0" indent="-169863" algn="l" defTabSz="228600" rtl="0" eaLnBrk="1" latinLnBrk="0" hangingPunct="1">
              <a:lnSpc>
                <a:spcPct val="100000"/>
              </a:lnSpc>
              <a:spcBef>
                <a:spcPts val="0"/>
              </a:spcBef>
              <a:spcAft>
                <a:spcPts val="1800"/>
              </a:spcAft>
              <a:buClrTx/>
              <a:buSzTx/>
              <a:buFont typeface="Arial" panose="020B0604020202020204" pitchFamily="34" charset="0"/>
              <a:buChar char="•"/>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marL="0" indent="0">
              <a:spcAft>
                <a:spcPts val="1000"/>
              </a:spcAft>
              <a:buNone/>
            </a:pPr>
            <a:r>
              <a:rPr lang="en-US" sz="1800" b="0" i="0" dirty="0">
                <a:solidFill>
                  <a:srgbClr val="222222"/>
                </a:solidFill>
                <a:effectLst/>
                <a:latin typeface="+mj-lt"/>
              </a:rPr>
              <a:t>Can contribute to your account </a:t>
            </a:r>
            <a:r>
              <a:rPr lang="en-US" sz="1800" dirty="0">
                <a:latin typeface="+mj-lt"/>
              </a:rPr>
              <a:t>effortlessly with automatic monthly payments. </a:t>
            </a:r>
            <a:endParaRPr lang="en-US" sz="1800" baseline="50000" dirty="0">
              <a:latin typeface="+mj-lt"/>
              <a:cs typeface="Arial" panose="020B0604020202020204" pitchFamily="34" charset="0"/>
            </a:endParaRPr>
          </a:p>
        </p:txBody>
      </p:sp>
    </p:spTree>
    <p:extLst>
      <p:ext uri="{BB962C8B-B14F-4D97-AF65-F5344CB8AC3E}">
        <p14:creationId xmlns:p14="http://schemas.microsoft.com/office/powerpoint/2010/main" val="19505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EB948A6-50C8-4687-B09A-18B6A195FEFB}"/>
              </a:ext>
            </a:extLst>
          </p:cNvPr>
          <p:cNvSpPr>
            <a:spLocks noGrp="1"/>
          </p:cNvSpPr>
          <p:nvPr>
            <p:ph type="title"/>
          </p:nvPr>
        </p:nvSpPr>
        <p:spPr>
          <a:xfrm>
            <a:off x="571498" y="0"/>
            <a:ext cx="11048207" cy="822960"/>
          </a:xfrm>
        </p:spPr>
        <p:txBody>
          <a:bodyPr/>
          <a:lstStyle/>
          <a:p>
            <a:r>
              <a:rPr lang="en-US" b="1" dirty="0"/>
              <a:t>Build your plan with a full range of investment options</a:t>
            </a:r>
          </a:p>
        </p:txBody>
      </p:sp>
      <p:sp>
        <p:nvSpPr>
          <p:cNvPr id="18" name="Slide Number Placeholder 3">
            <a:extLst>
              <a:ext uri="{FF2B5EF4-FFF2-40B4-BE49-F238E27FC236}">
                <a16:creationId xmlns:a16="http://schemas.microsoft.com/office/drawing/2014/main" id="{44E0CF3D-B62F-48BC-82A3-C3BA422A4197}"/>
              </a:ext>
            </a:extLst>
          </p:cNvPr>
          <p:cNvSpPr>
            <a:spLocks noGrp="1"/>
          </p:cNvSpPr>
          <p:nvPr>
            <p:ph type="sldNum" sz="quarter" idx="11"/>
          </p:nvPr>
        </p:nvSpPr>
        <p:spPr>
          <a:xfrm>
            <a:off x="10908792" y="6400800"/>
            <a:ext cx="711647" cy="126509"/>
          </a:xfrm>
        </p:spPr>
        <p:txBody>
          <a:bodyPr/>
          <a:lstStyle/>
          <a:p>
            <a:pPr>
              <a:lnSpc>
                <a:spcPct val="110000"/>
              </a:lnSpc>
              <a:spcBef>
                <a:spcPts val="1200"/>
              </a:spcBef>
            </a:pPr>
            <a:fld id="{86CB4B4D-7CA3-9044-876B-883B54F8677D}" type="slidenum">
              <a:rPr lang="en-US" smtClean="0"/>
              <a:pPr>
                <a:lnSpc>
                  <a:spcPct val="110000"/>
                </a:lnSpc>
                <a:spcBef>
                  <a:spcPts val="1200"/>
                </a:spcBef>
              </a:pPr>
              <a:t>14</a:t>
            </a:fld>
            <a:endParaRPr lang="en-US" dirty="0"/>
          </a:p>
        </p:txBody>
      </p:sp>
      <p:sp>
        <p:nvSpPr>
          <p:cNvPr id="20" name="Text Placeholder 5">
            <a:extLst>
              <a:ext uri="{FF2B5EF4-FFF2-40B4-BE49-F238E27FC236}">
                <a16:creationId xmlns:a16="http://schemas.microsoft.com/office/drawing/2014/main" id="{8617C190-BB83-4E19-BAFF-F417CC475FC7}"/>
              </a:ext>
            </a:extLst>
          </p:cNvPr>
          <p:cNvSpPr txBox="1">
            <a:spLocks/>
          </p:cNvSpPr>
          <p:nvPr/>
        </p:nvSpPr>
        <p:spPr>
          <a:xfrm>
            <a:off x="1664526" y="1599618"/>
            <a:ext cx="2743200" cy="866991"/>
          </a:xfrm>
          <a:prstGeom prst="rect">
            <a:avLst/>
          </a:prstGeom>
          <a:solidFill>
            <a:schemeClr val="accent1"/>
          </a:solidFill>
        </p:spPr>
        <p:txBody>
          <a:bodyPr lIns="171450" tIns="173736" rIns="173736" bIns="173736"/>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pPr>
            <a:r>
              <a:rPr lang="en-US" sz="1600" b="1" dirty="0">
                <a:solidFill>
                  <a:schemeClr val="bg1"/>
                </a:solidFill>
                <a:latin typeface="Avenir Next LT Com Demi" panose="020B0703020202020204" pitchFamily="34" charset="0"/>
                <a:ea typeface="Avenir Next LT Com Demi" charset="0"/>
                <a:cs typeface="Avenir Next LT Com Demi" charset="0"/>
              </a:rPr>
              <a:t>American Funds College Target Date Series</a:t>
            </a:r>
            <a:r>
              <a:rPr lang="en-US" sz="1200" baseline="50000" dirty="0">
                <a:solidFill>
                  <a:schemeClr val="bg1"/>
                </a:solidFill>
                <a:latin typeface="Arial" panose="020B0604020202020204" pitchFamily="34" charset="0"/>
                <a:ea typeface="Avenir Next LT Com Demi" charset="0"/>
                <a:cs typeface="Arial" panose="020B0604020202020204" pitchFamily="34" charset="0"/>
              </a:rPr>
              <a:t>®</a:t>
            </a:r>
            <a:endParaRPr lang="en-US" altLang="en-US" sz="1200" baseline="50000" dirty="0">
              <a:solidFill>
                <a:schemeClr val="bg1"/>
              </a:solidFill>
              <a:latin typeface="Arial" panose="020B0604020202020204" pitchFamily="34" charset="0"/>
              <a:ea typeface="Avenir Next LT Com" charset="0"/>
              <a:cs typeface="Arial" panose="020B0604020202020204" pitchFamily="34" charset="0"/>
            </a:endParaRPr>
          </a:p>
        </p:txBody>
      </p:sp>
      <p:sp>
        <p:nvSpPr>
          <p:cNvPr id="21" name="Text Placeholder 5">
            <a:extLst>
              <a:ext uri="{FF2B5EF4-FFF2-40B4-BE49-F238E27FC236}">
                <a16:creationId xmlns:a16="http://schemas.microsoft.com/office/drawing/2014/main" id="{A2540B6E-A7E9-45D5-95EC-2C699B9CEDC0}"/>
              </a:ext>
            </a:extLst>
          </p:cNvPr>
          <p:cNvSpPr txBox="1">
            <a:spLocks/>
          </p:cNvSpPr>
          <p:nvPr/>
        </p:nvSpPr>
        <p:spPr>
          <a:xfrm>
            <a:off x="4742688" y="1599616"/>
            <a:ext cx="2743200" cy="866993"/>
          </a:xfrm>
          <a:prstGeom prst="rect">
            <a:avLst/>
          </a:prstGeom>
          <a:solidFill>
            <a:schemeClr val="accent2"/>
          </a:solidFill>
        </p:spPr>
        <p:txBody>
          <a:bodyPr lIns="171450" tIns="173736" rIns="173736" bIns="173736"/>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pPr>
            <a:r>
              <a:rPr lang="en-US" sz="1600" b="1" dirty="0">
                <a:solidFill>
                  <a:schemeClr val="bg1"/>
                </a:solidFill>
                <a:latin typeface="Avenir Next LT Com Demi" charset="0"/>
                <a:ea typeface="Avenir Next LT Com Demi" charset="0"/>
                <a:cs typeface="Avenir Next LT Com Demi" charset="0"/>
              </a:rPr>
              <a:t>American Funds </a:t>
            </a:r>
            <a:br>
              <a:rPr lang="en-US" sz="1600" b="1" dirty="0">
                <a:solidFill>
                  <a:schemeClr val="bg1"/>
                </a:solidFill>
                <a:latin typeface="Avenir Next LT Com Demi" charset="0"/>
                <a:ea typeface="Avenir Next LT Com Demi" charset="0"/>
                <a:cs typeface="Avenir Next LT Com Demi" charset="0"/>
              </a:rPr>
            </a:br>
            <a:r>
              <a:rPr lang="en-US" sz="1600" b="1" spc="100" dirty="0">
                <a:solidFill>
                  <a:schemeClr val="bg1"/>
                </a:solidFill>
                <a:latin typeface="Avenir Next LT Com Demi" charset="0"/>
                <a:ea typeface="Avenir Next LT Com Demi" charset="0"/>
                <a:cs typeface="Avenir Next LT Com Demi" charset="0"/>
              </a:rPr>
              <a:t>Portfolio</a:t>
            </a:r>
            <a:r>
              <a:rPr lang="en-US" sz="1600" b="1" dirty="0">
                <a:solidFill>
                  <a:schemeClr val="bg1"/>
                </a:solidFill>
                <a:latin typeface="Avenir Next LT Com Demi" charset="0"/>
                <a:ea typeface="Avenir Next LT Com Demi" charset="0"/>
                <a:cs typeface="Avenir Next LT Com Demi" charset="0"/>
              </a:rPr>
              <a:t> Series</a:t>
            </a:r>
            <a:endParaRPr lang="en-US" altLang="en-US" sz="1200" baseline="50000" dirty="0">
              <a:solidFill>
                <a:schemeClr val="bg1"/>
              </a:solidFill>
              <a:latin typeface="Arial" panose="020B0604020202020204" pitchFamily="34" charset="0"/>
              <a:ea typeface="Avenir Next LT Com" charset="0"/>
              <a:cs typeface="Arial" panose="020B0604020202020204" pitchFamily="34" charset="0"/>
            </a:endParaRPr>
          </a:p>
        </p:txBody>
      </p:sp>
      <p:sp>
        <p:nvSpPr>
          <p:cNvPr id="22" name="Text Placeholder 5">
            <a:extLst>
              <a:ext uri="{FF2B5EF4-FFF2-40B4-BE49-F238E27FC236}">
                <a16:creationId xmlns:a16="http://schemas.microsoft.com/office/drawing/2014/main" id="{6A741526-FB12-4624-BC90-992B932E3A44}"/>
              </a:ext>
            </a:extLst>
          </p:cNvPr>
          <p:cNvSpPr txBox="1">
            <a:spLocks/>
          </p:cNvSpPr>
          <p:nvPr/>
        </p:nvSpPr>
        <p:spPr>
          <a:xfrm>
            <a:off x="7822438" y="1599618"/>
            <a:ext cx="2743200" cy="866991"/>
          </a:xfrm>
          <a:prstGeom prst="rect">
            <a:avLst/>
          </a:prstGeom>
          <a:solidFill>
            <a:schemeClr val="accent3"/>
          </a:solidFill>
        </p:spPr>
        <p:txBody>
          <a:bodyPr lIns="171450" tIns="173736" rIns="173736" bIns="173736"/>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pPr>
            <a:r>
              <a:rPr lang="en-US" sz="1600" b="1" dirty="0">
                <a:solidFill>
                  <a:schemeClr val="bg1"/>
                </a:solidFill>
                <a:latin typeface="Avenir Next LT Com Demi" charset="0"/>
                <a:ea typeface="Avenir Next LT Com Demi" charset="0"/>
                <a:cs typeface="Avenir Next LT Com Demi" charset="0"/>
              </a:rPr>
              <a:t>Individual </a:t>
            </a:r>
            <a:br>
              <a:rPr lang="en-US" sz="1600" b="1" dirty="0">
                <a:solidFill>
                  <a:schemeClr val="bg1"/>
                </a:solidFill>
                <a:latin typeface="Avenir Next LT Com Demi" charset="0"/>
                <a:ea typeface="Avenir Next LT Com Demi" charset="0"/>
                <a:cs typeface="Avenir Next LT Com Demi" charset="0"/>
              </a:rPr>
            </a:br>
            <a:r>
              <a:rPr lang="en-US" sz="1600" b="1" dirty="0">
                <a:solidFill>
                  <a:schemeClr val="bg1"/>
                </a:solidFill>
                <a:latin typeface="Avenir Next LT Com Demi" charset="0"/>
                <a:ea typeface="Avenir Next LT Com Demi" charset="0"/>
                <a:cs typeface="Avenir Next LT Com Demi" charset="0"/>
              </a:rPr>
              <a:t>American Funds</a:t>
            </a:r>
            <a:endParaRPr lang="en-US" altLang="en-US" sz="1400" dirty="0">
              <a:solidFill>
                <a:schemeClr val="bg1"/>
              </a:solidFill>
              <a:latin typeface="Avenir Next LT Com" charset="0"/>
              <a:ea typeface="Avenir Next LT Com" charset="0"/>
              <a:cs typeface="Avenir Next LT Com" charset="0"/>
            </a:endParaRPr>
          </a:p>
        </p:txBody>
      </p:sp>
      <p:sp>
        <p:nvSpPr>
          <p:cNvPr id="23" name="Text Placeholder 5">
            <a:extLst>
              <a:ext uri="{FF2B5EF4-FFF2-40B4-BE49-F238E27FC236}">
                <a16:creationId xmlns:a16="http://schemas.microsoft.com/office/drawing/2014/main" id="{EE63DCFA-6471-432F-A73F-21CB5B646912}"/>
              </a:ext>
            </a:extLst>
          </p:cNvPr>
          <p:cNvSpPr txBox="1">
            <a:spLocks/>
          </p:cNvSpPr>
          <p:nvPr/>
        </p:nvSpPr>
        <p:spPr>
          <a:xfrm>
            <a:off x="1664526" y="2464857"/>
            <a:ext cx="2743200" cy="2249383"/>
          </a:xfrm>
          <a:prstGeom prst="rect">
            <a:avLst/>
          </a:prstGeom>
          <a:solidFill>
            <a:schemeClr val="accent1">
              <a:alpha val="15000"/>
            </a:schemeClr>
          </a:solidFill>
        </p:spPr>
        <p:txBody>
          <a:bodyPr lIns="171450" tIns="173736" rIns="173736" bIns="173736"/>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spcAft>
                <a:spcPts val="0"/>
              </a:spcAft>
            </a:pPr>
            <a:r>
              <a:rPr lang="en-US" sz="1400" dirty="0">
                <a:solidFill>
                  <a:schemeClr val="tx1"/>
                </a:solidFill>
                <a:ea typeface="Avenir Next LT Com" charset="0"/>
                <a:cs typeface="Avenir Next LT Com" charset="0"/>
              </a:rPr>
              <a:t>Funds with target dates that correspond roughly to the year a beneficiary would start taking withdrawals. </a:t>
            </a:r>
            <a:r>
              <a:rPr lang="en-US" sz="1400" b="0" i="0" dirty="0">
                <a:solidFill>
                  <a:schemeClr val="tx1"/>
                </a:solidFill>
                <a:effectLst/>
                <a:latin typeface="+mj-lt"/>
              </a:rPr>
              <a:t>Investment professionals adjust the funds’ investment mixes </a:t>
            </a:r>
            <a:r>
              <a:rPr lang="en-US" sz="1400" dirty="0">
                <a:solidFill>
                  <a:schemeClr val="tx1"/>
                </a:solidFill>
                <a:latin typeface="+mj-lt"/>
                <a:ea typeface="Avenir Next LT Com" charset="0"/>
                <a:cs typeface="Avenir Next LT Com" charset="0"/>
              </a:rPr>
              <a:t>over time from </a:t>
            </a:r>
            <a:r>
              <a:rPr lang="en-US" sz="1400" dirty="0">
                <a:solidFill>
                  <a:schemeClr val="tx1"/>
                </a:solidFill>
              </a:rPr>
              <a:t>growth- to preservation-oriented</a:t>
            </a:r>
            <a:r>
              <a:rPr lang="en-US" sz="1400" dirty="0">
                <a:solidFill>
                  <a:schemeClr val="tx1"/>
                </a:solidFill>
                <a:ea typeface="Avenir Next LT Com" charset="0"/>
                <a:cs typeface="Avenir Next LT Com" charset="0"/>
              </a:rPr>
              <a:t> as the target dates approach.</a:t>
            </a:r>
            <a:endParaRPr lang="en-US" altLang="en-US" sz="1400" dirty="0">
              <a:solidFill>
                <a:schemeClr val="tx1"/>
              </a:solidFill>
              <a:ea typeface="Avenir Next LT Com" charset="0"/>
              <a:cs typeface="Avenir Next LT Com" charset="0"/>
            </a:endParaRPr>
          </a:p>
        </p:txBody>
      </p:sp>
      <p:sp>
        <p:nvSpPr>
          <p:cNvPr id="24" name="Text Placeholder 5">
            <a:extLst>
              <a:ext uri="{FF2B5EF4-FFF2-40B4-BE49-F238E27FC236}">
                <a16:creationId xmlns:a16="http://schemas.microsoft.com/office/drawing/2014/main" id="{36F73524-C68B-4D2F-9E80-50BD912FC294}"/>
              </a:ext>
            </a:extLst>
          </p:cNvPr>
          <p:cNvSpPr txBox="1">
            <a:spLocks/>
          </p:cNvSpPr>
          <p:nvPr/>
        </p:nvSpPr>
        <p:spPr>
          <a:xfrm>
            <a:off x="4742688" y="2464858"/>
            <a:ext cx="2743200" cy="2249382"/>
          </a:xfrm>
          <a:prstGeom prst="rect">
            <a:avLst/>
          </a:prstGeom>
          <a:solidFill>
            <a:schemeClr val="accent2">
              <a:alpha val="20000"/>
            </a:schemeClr>
          </a:solidFill>
        </p:spPr>
        <p:txBody>
          <a:bodyPr lIns="171450" tIns="173736" rIns="173736" bIns="173736"/>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pPr>
            <a:r>
              <a:rPr lang="en-US" sz="1400" dirty="0">
                <a:solidFill>
                  <a:schemeClr val="tx1"/>
                </a:solidFill>
                <a:ea typeface="Avenir Next LT Com" charset="0"/>
                <a:cs typeface="Avenir Next LT Com" charset="0"/>
              </a:rPr>
              <a:t>Funds of funds are designed to help investors pursue real-life goals, both in the long and short term.</a:t>
            </a:r>
            <a:r>
              <a:rPr lang="en-US" sz="1400" baseline="30000" dirty="0"/>
              <a:t>*</a:t>
            </a:r>
            <a:endParaRPr lang="en-US" sz="1400" dirty="0">
              <a:solidFill>
                <a:schemeClr val="tx1"/>
              </a:solidFill>
              <a:ea typeface="Avenir Next LT Com" charset="0"/>
              <a:cs typeface="Avenir Next LT Com" charset="0"/>
            </a:endParaRPr>
          </a:p>
        </p:txBody>
      </p:sp>
      <p:sp>
        <p:nvSpPr>
          <p:cNvPr id="25" name="Text Placeholder 5">
            <a:extLst>
              <a:ext uri="{FF2B5EF4-FFF2-40B4-BE49-F238E27FC236}">
                <a16:creationId xmlns:a16="http://schemas.microsoft.com/office/drawing/2014/main" id="{949488F3-74A2-4EE6-BDA6-173FCFC260AD}"/>
              </a:ext>
            </a:extLst>
          </p:cNvPr>
          <p:cNvSpPr txBox="1">
            <a:spLocks/>
          </p:cNvSpPr>
          <p:nvPr/>
        </p:nvSpPr>
        <p:spPr>
          <a:xfrm>
            <a:off x="7822438" y="2464857"/>
            <a:ext cx="2743200" cy="2249383"/>
          </a:xfrm>
          <a:prstGeom prst="rect">
            <a:avLst/>
          </a:prstGeom>
          <a:solidFill>
            <a:schemeClr val="accent3">
              <a:alpha val="20000"/>
            </a:schemeClr>
          </a:solidFill>
        </p:spPr>
        <p:txBody>
          <a:bodyPr lIns="171450" tIns="173736" rIns="173736" bIns="173736"/>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pPr>
            <a:r>
              <a:rPr lang="en-US" sz="1400" dirty="0">
                <a:solidFill>
                  <a:schemeClr val="tx1"/>
                </a:solidFill>
                <a:ea typeface="Avenir Next LT Com" charset="0"/>
                <a:cs typeface="Avenir Next LT Com" charset="0"/>
              </a:rPr>
              <a:t>Individual American Funds for those seeking to create custom portfolios.</a:t>
            </a:r>
            <a:endParaRPr lang="en-US" altLang="en-US" sz="1400" dirty="0">
              <a:solidFill>
                <a:schemeClr val="tx1"/>
              </a:solidFill>
              <a:ea typeface="Avenir Next LT Com" charset="0"/>
              <a:cs typeface="Avenir Next LT Com" charset="0"/>
            </a:endParaRPr>
          </a:p>
        </p:txBody>
      </p:sp>
      <p:sp>
        <p:nvSpPr>
          <p:cNvPr id="26" name="Footer Placeholder 6">
            <a:extLst>
              <a:ext uri="{FF2B5EF4-FFF2-40B4-BE49-F238E27FC236}">
                <a16:creationId xmlns:a16="http://schemas.microsoft.com/office/drawing/2014/main" id="{FAA2A9C5-D878-48E8-834D-A44447BC70B6}"/>
              </a:ext>
            </a:extLst>
          </p:cNvPr>
          <p:cNvSpPr>
            <a:spLocks noGrp="1"/>
          </p:cNvSpPr>
          <p:nvPr>
            <p:ph type="ftr" sz="quarter" idx="10"/>
          </p:nvPr>
        </p:nvSpPr>
        <p:spPr>
          <a:xfrm>
            <a:off x="571498" y="5873703"/>
            <a:ext cx="11240288" cy="932708"/>
          </a:xfrm>
        </p:spPr>
        <p:txBody>
          <a:bodyPr/>
          <a:lstStyle/>
          <a:p>
            <a:r>
              <a:rPr lang="en-US" sz="1400" b="0" i="0" dirty="0">
                <a:effectLst/>
                <a:latin typeface="+mj-lt"/>
              </a:rPr>
              <a:t>The allocation strategy does not guarantee that investors’ education savings goals will be met. </a:t>
            </a:r>
            <a:r>
              <a:rPr lang="en-US" sz="1400" dirty="0">
                <a:latin typeface="+mj-lt"/>
              </a:rPr>
              <a:t>Investors and their financial professionals should periodically evaluate their investment to determine whether it continues to meet their needs.</a:t>
            </a:r>
          </a:p>
          <a:p>
            <a:endParaRPr lang="en-US" sz="1400" dirty="0">
              <a:latin typeface="+mj-lt"/>
            </a:endParaRPr>
          </a:p>
          <a:p>
            <a:endParaRPr lang="en-US" sz="1400" dirty="0">
              <a:latin typeface="+mj-lt"/>
            </a:endParaRPr>
          </a:p>
          <a:p>
            <a:endParaRPr lang="en-US" sz="1400" dirty="0">
              <a:latin typeface="+mj-lt"/>
            </a:endParaRPr>
          </a:p>
        </p:txBody>
      </p:sp>
      <p:sp>
        <p:nvSpPr>
          <p:cNvPr id="12" name="TextBox 11">
            <a:extLst>
              <a:ext uri="{FF2B5EF4-FFF2-40B4-BE49-F238E27FC236}">
                <a16:creationId xmlns:a16="http://schemas.microsoft.com/office/drawing/2014/main" id="{B4707E97-1081-4389-AE77-392EDEE58936}"/>
              </a:ext>
            </a:extLst>
          </p:cNvPr>
          <p:cNvSpPr txBox="1"/>
          <p:nvPr/>
        </p:nvSpPr>
        <p:spPr>
          <a:xfrm>
            <a:off x="480963" y="6165545"/>
            <a:ext cx="10630061" cy="153888"/>
          </a:xfrm>
          <a:prstGeom prst="rect">
            <a:avLst/>
          </a:prstGeom>
          <a:ln w="12700">
            <a:miter lim="400000"/>
          </a:ln>
        </p:spPr>
        <p:txBody>
          <a:bodyPr wrap="square" lIns="0" tIns="0" rIns="0" bIns="0" rtlCol="0">
            <a:spAutoFit/>
          </a:bodyPr>
          <a:lstStyle/>
          <a:p>
            <a:r>
              <a:rPr lang="en-US" sz="1000" dirty="0">
                <a:solidFill>
                  <a:schemeClr val="accent5"/>
                </a:solidFill>
                <a:latin typeface="+mj-lt"/>
              </a:rPr>
              <a:t>*Allocations may not achieve investment objectives. The portfolios’ risks are directly related to the risks of the underlying funds as described herein, in proportion to their allocations. </a:t>
            </a:r>
            <a:endParaRPr lang="en-US" sz="1000" b="1" dirty="0">
              <a:solidFill>
                <a:schemeClr val="accent5"/>
              </a:solidFill>
              <a:latin typeface="+mj-lt"/>
            </a:endParaRPr>
          </a:p>
        </p:txBody>
      </p:sp>
    </p:spTree>
    <p:extLst>
      <p:ext uri="{BB962C8B-B14F-4D97-AF65-F5344CB8AC3E}">
        <p14:creationId xmlns:p14="http://schemas.microsoft.com/office/powerpoint/2010/main" val="81989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74D3B9A3-0737-DB47-94A8-DDEE89615A12}"/>
              </a:ext>
            </a:extLst>
          </p:cNvPr>
          <p:cNvSpPr/>
          <p:nvPr/>
        </p:nvSpPr>
        <p:spPr>
          <a:xfrm>
            <a:off x="262359" y="0"/>
            <a:ext cx="3545712" cy="6883658"/>
          </a:xfrm>
          <a:prstGeom prst="rect">
            <a:avLst/>
          </a:prstGeom>
          <a:solidFill>
            <a:schemeClr val="bg1">
              <a:lumMod val="95000"/>
            </a:schemeClr>
          </a:solidFill>
          <a:ln w="25400" cap="flat" cmpd="sng" algn="ctr">
            <a:noFill/>
            <a:prstDash val="solid"/>
          </a:ln>
          <a:effectLst/>
        </p:spPr>
        <p:txBody>
          <a:bodyPr lIns="0" tIns="0" rIns="0" bIns="0" rtlCol="0" anchor="ctr"/>
          <a:lstStyle/>
          <a:p>
            <a:pPr algn="ctr" defTabSz="914411" fontAlgn="base">
              <a:spcBef>
                <a:spcPct val="0"/>
              </a:spcBef>
              <a:spcAft>
                <a:spcPct val="0"/>
              </a:spcAft>
            </a:pPr>
            <a:endParaRPr lang="en-US" sz="1600" kern="0" dirty="0">
              <a:solidFill>
                <a:srgbClr val="FFFFFF"/>
              </a:solidFill>
              <a:latin typeface="AvenirNext LT Com Regular" panose="020B0503020202020204" pitchFamily="34" charset="0"/>
              <a:cs typeface="Arial"/>
            </a:endParaRPr>
          </a:p>
        </p:txBody>
      </p:sp>
      <p:sp>
        <p:nvSpPr>
          <p:cNvPr id="9" name="Rectangle 8">
            <a:extLst>
              <a:ext uri="{FF2B5EF4-FFF2-40B4-BE49-F238E27FC236}">
                <a16:creationId xmlns:a16="http://schemas.microsoft.com/office/drawing/2014/main" id="{A9904EDF-B305-2D4E-BC56-9F494DEC640A}"/>
              </a:ext>
            </a:extLst>
          </p:cNvPr>
          <p:cNvSpPr/>
          <p:nvPr/>
        </p:nvSpPr>
        <p:spPr>
          <a:xfrm>
            <a:off x="0" y="-12829"/>
            <a:ext cx="243068" cy="6883658"/>
          </a:xfrm>
          <a:prstGeom prst="rect">
            <a:avLst/>
          </a:prstGeom>
          <a:solidFill>
            <a:srgbClr val="00558A"/>
          </a:solidFill>
          <a:ln w="25400" cap="flat" cmpd="sng" algn="ctr">
            <a:noFill/>
            <a:prstDash val="solid"/>
          </a:ln>
          <a:effectLst/>
        </p:spPr>
        <p:txBody>
          <a:bodyPr lIns="0" tIns="0" rIns="0" bIns="0" rtlCol="0" anchor="ctr"/>
          <a:lstStyle/>
          <a:p>
            <a:pPr algn="ctr" defTabSz="914411" fontAlgn="base">
              <a:spcBef>
                <a:spcPct val="0"/>
              </a:spcBef>
              <a:spcAft>
                <a:spcPct val="0"/>
              </a:spcAft>
            </a:pPr>
            <a:endParaRPr lang="en-US" sz="1600" kern="0" dirty="0">
              <a:solidFill>
                <a:srgbClr val="FFFFFF"/>
              </a:solidFill>
              <a:latin typeface="AvenirNext LT Com Regular" panose="020B0503020202020204" pitchFamily="34" charset="0"/>
              <a:cs typeface="Arial"/>
            </a:endParaRPr>
          </a:p>
        </p:txBody>
      </p:sp>
      <p:sp>
        <p:nvSpPr>
          <p:cNvPr id="2" name="Title 1"/>
          <p:cNvSpPr>
            <a:spLocks noGrp="1"/>
          </p:cNvSpPr>
          <p:nvPr>
            <p:ph type="title"/>
          </p:nvPr>
        </p:nvSpPr>
        <p:spPr>
          <a:xfrm>
            <a:off x="571499" y="1890943"/>
            <a:ext cx="3227932" cy="1400298"/>
          </a:xfrm>
        </p:spPr>
        <p:txBody>
          <a:bodyPr/>
          <a:lstStyle/>
          <a:p>
            <a:r>
              <a:rPr lang="en-US" b="1" dirty="0">
                <a:solidFill>
                  <a:srgbClr val="00558A"/>
                </a:solidFill>
              </a:rPr>
              <a:t>Put time on your side with a single easy-to-use investment</a:t>
            </a:r>
          </a:p>
        </p:txBody>
      </p:sp>
      <p:sp>
        <p:nvSpPr>
          <p:cNvPr id="6" name="Text Placeholder 5"/>
          <p:cNvSpPr>
            <a:spLocks noGrp="1"/>
          </p:cNvSpPr>
          <p:nvPr>
            <p:ph type="body" sz="quarter" idx="15"/>
          </p:nvPr>
        </p:nvSpPr>
        <p:spPr>
          <a:xfrm>
            <a:off x="571499" y="3474720"/>
            <a:ext cx="2439120" cy="1371451"/>
          </a:xfrm>
        </p:spPr>
        <p:txBody>
          <a:bodyPr/>
          <a:lstStyle/>
          <a:p>
            <a:r>
              <a:rPr lang="en-US" b="1" dirty="0">
                <a:solidFill>
                  <a:schemeClr val="tx1">
                    <a:lumMod val="85000"/>
                    <a:lumOff val="15000"/>
                  </a:schemeClr>
                </a:solidFill>
              </a:rPr>
              <a:t>American Funds College Target Date Series glide path</a:t>
            </a:r>
          </a:p>
        </p:txBody>
      </p:sp>
      <p:sp>
        <p:nvSpPr>
          <p:cNvPr id="10" name="© The Capital Group Companies, Inc."/>
          <p:cNvSpPr txBox="1"/>
          <p:nvPr/>
        </p:nvSpPr>
        <p:spPr>
          <a:xfrm>
            <a:off x="571500" y="6400710"/>
            <a:ext cx="1962076"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tx1">
                    <a:lumMod val="75000"/>
                    <a:lumOff val="25000"/>
                  </a:schemeClr>
                </a:solidFill>
                <a:latin typeface="AvenirNext LT Com Regular" panose="020B0503020202020204" pitchFamily="34" charset="0"/>
              </a:rPr>
              <a:t>© 2025 Capital Group. All rights reserved.</a:t>
            </a:r>
            <a:endParaRPr sz="800" dirty="0">
              <a:solidFill>
                <a:schemeClr val="tx1">
                  <a:lumMod val="75000"/>
                  <a:lumOff val="25000"/>
                </a:schemeClr>
              </a:solidFill>
              <a:latin typeface="AvenirNext LT Com Regular" panose="020B0503020202020204" pitchFamily="34" charset="0"/>
            </a:endParaRPr>
          </a:p>
        </p:txBody>
      </p:sp>
      <p:sp>
        <p:nvSpPr>
          <p:cNvPr id="139" name="TextBox 138">
            <a:extLst>
              <a:ext uri="{FF2B5EF4-FFF2-40B4-BE49-F238E27FC236}">
                <a16:creationId xmlns:a16="http://schemas.microsoft.com/office/drawing/2014/main" id="{D6CE0C2E-2A9C-5943-B205-EADBAA10B06D}"/>
              </a:ext>
            </a:extLst>
          </p:cNvPr>
          <p:cNvSpPr txBox="1"/>
          <p:nvPr/>
        </p:nvSpPr>
        <p:spPr>
          <a:xfrm>
            <a:off x="7040848" y="60960"/>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sp>
        <p:nvSpPr>
          <p:cNvPr id="29" name="Rectangle 28"/>
          <p:cNvSpPr/>
          <p:nvPr/>
        </p:nvSpPr>
        <p:spPr>
          <a:xfrm>
            <a:off x="4395594" y="550334"/>
            <a:ext cx="7247465" cy="461665"/>
          </a:xfrm>
          <a:prstGeom prst="rect">
            <a:avLst/>
          </a:prstGeom>
        </p:spPr>
        <p:txBody>
          <a:bodyPr wrap="square" lIns="0" tIns="0" rIns="0" bIns="0">
            <a:spAutoFit/>
          </a:bodyPr>
          <a:lstStyle/>
          <a:p>
            <a:pPr algn="l"/>
            <a:r>
              <a:rPr lang="en-US" sz="1600" b="1" dirty="0">
                <a:solidFill>
                  <a:schemeClr val="accent1"/>
                </a:solidFill>
                <a:latin typeface="AvenirNext LT Com Regular" panose="020B0503020202020204" pitchFamily="34" charset="0"/>
                <a:ea typeface="AvenirNext LT Com Regular" charset="0"/>
                <a:cs typeface="AvenirNext LT Com Regular" charset="0"/>
              </a:rPr>
              <a:t>Choose your starting date based on when withdrawals will begin</a:t>
            </a:r>
          </a:p>
          <a:p>
            <a:pPr algn="l"/>
            <a:r>
              <a:rPr lang="en-US" sz="1400" b="1" dirty="0">
                <a:solidFill>
                  <a:schemeClr val="tx1">
                    <a:lumMod val="75000"/>
                    <a:lumOff val="25000"/>
                  </a:schemeClr>
                </a:solidFill>
                <a:latin typeface="AvenirNext LT Com Regular" panose="020B0503020202020204" pitchFamily="34" charset="0"/>
                <a:ea typeface="AvenirNext LT Com Medium" charset="0"/>
                <a:cs typeface="AvenirNext LT Com Medium" charset="0"/>
              </a:rPr>
              <a:t>Over time, the investment mix shifts as the target date approaches</a:t>
            </a:r>
          </a:p>
        </p:txBody>
      </p:sp>
      <p:sp>
        <p:nvSpPr>
          <p:cNvPr id="82" name="Footer Placeholder 2">
            <a:extLst>
              <a:ext uri="{FF2B5EF4-FFF2-40B4-BE49-F238E27FC236}">
                <a16:creationId xmlns:a16="http://schemas.microsoft.com/office/drawing/2014/main" id="{E05DF336-E213-488D-A3A6-95CF3DA2B5BD}"/>
              </a:ext>
            </a:extLst>
          </p:cNvPr>
          <p:cNvSpPr>
            <a:spLocks noGrp="1"/>
          </p:cNvSpPr>
          <p:nvPr>
            <p:ph type="ftr" sz="quarter" idx="10"/>
          </p:nvPr>
        </p:nvSpPr>
        <p:spPr>
          <a:xfrm>
            <a:off x="4401309" y="5668314"/>
            <a:ext cx="6730589" cy="790655"/>
          </a:xfrm>
        </p:spPr>
        <p:txBody>
          <a:bodyPr/>
          <a:lstStyle/>
          <a:p>
            <a:pPr hangingPunct="1"/>
            <a:r>
              <a:rPr lang="en-US" sz="1000" dirty="0"/>
              <a:t>The target allocations shown are as of January 1, 2025, and are subject to the oversight committee’s discretion. The investment adviser anticipates assets will be invested within a range that deviates no more than 10% above or below the allocations shown in the prospectus. Underlying funds may be added or removed during the year. Visit </a:t>
            </a:r>
            <a:r>
              <a:rPr lang="en-US" sz="1000" b="1" dirty="0"/>
              <a:t>capitalgroup.com</a:t>
            </a:r>
            <a:r>
              <a:rPr lang="en-US" sz="1000" dirty="0"/>
              <a:t> for current allocations.</a:t>
            </a:r>
          </a:p>
        </p:txBody>
      </p:sp>
      <p:sp>
        <p:nvSpPr>
          <p:cNvPr id="84" name="Slide Number Placeholder 3">
            <a:extLst>
              <a:ext uri="{FF2B5EF4-FFF2-40B4-BE49-F238E27FC236}">
                <a16:creationId xmlns:a16="http://schemas.microsoft.com/office/drawing/2014/main" id="{CBBF05FC-8426-4E65-AE80-5650CD1E3E5B}"/>
              </a:ext>
            </a:extLst>
          </p:cNvPr>
          <p:cNvSpPr>
            <a:spLocks noGrp="1"/>
          </p:cNvSpPr>
          <p:nvPr>
            <p:ph type="sldNum" sz="quarter" idx="11"/>
          </p:nvPr>
        </p:nvSpPr>
        <p:spPr>
          <a:xfrm>
            <a:off x="10908792" y="6400800"/>
            <a:ext cx="711647" cy="126509"/>
          </a:xfrm>
        </p:spPr>
        <p:txBody>
          <a:bodyPr/>
          <a:lstStyle/>
          <a:p>
            <a:pPr>
              <a:lnSpc>
                <a:spcPct val="110000"/>
              </a:lnSpc>
              <a:spcBef>
                <a:spcPts val="1200"/>
              </a:spcBef>
            </a:pPr>
            <a:fld id="{86CB4B4D-7CA3-9044-876B-883B54F8677D}" type="slidenum">
              <a:rPr lang="en-US" smtClean="0"/>
              <a:pPr>
                <a:lnSpc>
                  <a:spcPct val="110000"/>
                </a:lnSpc>
                <a:spcBef>
                  <a:spcPts val="1200"/>
                </a:spcBef>
              </a:pPr>
              <a:t>15</a:t>
            </a:fld>
            <a:endParaRPr lang="en-US" dirty="0"/>
          </a:p>
        </p:txBody>
      </p:sp>
      <p:pic>
        <p:nvPicPr>
          <p:cNvPr id="5" name="Picture 4">
            <a:extLst>
              <a:ext uri="{FF2B5EF4-FFF2-40B4-BE49-F238E27FC236}">
                <a16:creationId xmlns:a16="http://schemas.microsoft.com/office/drawing/2014/main" id="{5981852C-4D44-E612-3423-4FEBA0660E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80760" y="1438244"/>
            <a:ext cx="6063069" cy="4263095"/>
          </a:xfrm>
          <a:prstGeom prst="rect">
            <a:avLst/>
          </a:prstGeom>
        </p:spPr>
      </p:pic>
    </p:spTree>
    <p:extLst>
      <p:ext uri="{BB962C8B-B14F-4D97-AF65-F5344CB8AC3E}">
        <p14:creationId xmlns:p14="http://schemas.microsoft.com/office/powerpoint/2010/main" val="139545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BDE8BE-BC52-7148-A940-C2B30DBEC027}"/>
              </a:ext>
            </a:extLst>
          </p:cNvPr>
          <p:cNvSpPr/>
          <p:nvPr/>
        </p:nvSpPr>
        <p:spPr>
          <a:xfrm>
            <a:off x="262359" y="-12829"/>
            <a:ext cx="3545712" cy="6883658"/>
          </a:xfrm>
          <a:prstGeom prst="rect">
            <a:avLst/>
          </a:prstGeom>
          <a:solidFill>
            <a:schemeClr val="bg1">
              <a:lumMod val="95000"/>
            </a:schemeClr>
          </a:solidFill>
          <a:ln w="25400" cap="flat" cmpd="sng" algn="ctr">
            <a:noFill/>
            <a:prstDash val="solid"/>
          </a:ln>
          <a:effectLst/>
        </p:spPr>
        <p:txBody>
          <a:bodyPr lIns="0" tIns="0" rIns="0" bIns="0" rtlCol="0" anchor="ctr"/>
          <a:lstStyle/>
          <a:p>
            <a:pPr algn="ctr" defTabSz="914411" fontAlgn="base">
              <a:spcBef>
                <a:spcPct val="0"/>
              </a:spcBef>
              <a:spcAft>
                <a:spcPct val="0"/>
              </a:spcAft>
            </a:pPr>
            <a:endParaRPr lang="en-US" sz="1600" kern="0" dirty="0">
              <a:solidFill>
                <a:srgbClr val="FFFFFF"/>
              </a:solidFill>
              <a:latin typeface="AvenirNext LT Com Regular" panose="020B0503020202020204" pitchFamily="34" charset="0"/>
              <a:cs typeface="Arial"/>
            </a:endParaRPr>
          </a:p>
        </p:txBody>
      </p:sp>
      <p:sp>
        <p:nvSpPr>
          <p:cNvPr id="17" name="Rectangle 16">
            <a:extLst>
              <a:ext uri="{FF2B5EF4-FFF2-40B4-BE49-F238E27FC236}">
                <a16:creationId xmlns:a16="http://schemas.microsoft.com/office/drawing/2014/main" id="{E996B536-D17E-F34F-863A-A7F49C19EAA5}"/>
              </a:ext>
            </a:extLst>
          </p:cNvPr>
          <p:cNvSpPr/>
          <p:nvPr/>
        </p:nvSpPr>
        <p:spPr>
          <a:xfrm>
            <a:off x="0" y="-12829"/>
            <a:ext cx="243068" cy="6883658"/>
          </a:xfrm>
          <a:prstGeom prst="rect">
            <a:avLst/>
          </a:prstGeom>
          <a:solidFill>
            <a:srgbClr val="039BDC"/>
          </a:solidFill>
          <a:ln w="25400" cap="flat" cmpd="sng" algn="ctr">
            <a:noFill/>
            <a:prstDash val="solid"/>
          </a:ln>
          <a:effectLst/>
        </p:spPr>
        <p:txBody>
          <a:bodyPr lIns="0" tIns="0" rIns="0" bIns="0" rtlCol="0" anchor="ctr"/>
          <a:lstStyle/>
          <a:p>
            <a:pPr algn="ctr" defTabSz="914411" fontAlgn="base">
              <a:spcBef>
                <a:spcPct val="0"/>
              </a:spcBef>
              <a:spcAft>
                <a:spcPct val="0"/>
              </a:spcAft>
            </a:pPr>
            <a:endParaRPr lang="en-US" sz="1600" kern="0" dirty="0">
              <a:solidFill>
                <a:srgbClr val="FFFFFF"/>
              </a:solidFill>
              <a:latin typeface="AvenirNext LT Com Regular" panose="020B0503020202020204" pitchFamily="34" charset="0"/>
              <a:cs typeface="Arial"/>
            </a:endParaRPr>
          </a:p>
        </p:txBody>
      </p:sp>
      <p:sp>
        <p:nvSpPr>
          <p:cNvPr id="2" name="Title 1"/>
          <p:cNvSpPr>
            <a:spLocks noGrp="1"/>
          </p:cNvSpPr>
          <p:nvPr>
            <p:ph type="title"/>
          </p:nvPr>
        </p:nvSpPr>
        <p:spPr>
          <a:xfrm>
            <a:off x="571499" y="1890943"/>
            <a:ext cx="3227932" cy="1400298"/>
          </a:xfrm>
        </p:spPr>
        <p:txBody>
          <a:bodyPr/>
          <a:lstStyle/>
          <a:p>
            <a:r>
              <a:rPr lang="en-US" b="1" dirty="0">
                <a:solidFill>
                  <a:srgbClr val="039BDC"/>
                </a:solidFill>
              </a:rPr>
              <a:t>Choose a portfolio based on your investment objective</a:t>
            </a:r>
          </a:p>
        </p:txBody>
      </p:sp>
      <p:sp>
        <p:nvSpPr>
          <p:cNvPr id="4" name="Slide Number Placeholder 3"/>
          <p:cNvSpPr>
            <a:spLocks noGrp="1"/>
          </p:cNvSpPr>
          <p:nvPr>
            <p:ph type="sldNum" sz="quarter" idx="11"/>
          </p:nvPr>
        </p:nvSpPr>
        <p:spPr/>
        <p:txBody>
          <a:bodyPr/>
          <a:lstStyle/>
          <a:p>
            <a:pPr>
              <a:lnSpc>
                <a:spcPct val="110000"/>
              </a:lnSpc>
              <a:spcBef>
                <a:spcPts val="1200"/>
              </a:spcBef>
            </a:pPr>
            <a:fld id="{86CB4B4D-7CA3-9044-876B-883B54F8677D}" type="slidenum">
              <a:rPr lang="en-US" smtClean="0"/>
              <a:pPr>
                <a:lnSpc>
                  <a:spcPct val="110000"/>
                </a:lnSpc>
                <a:spcBef>
                  <a:spcPts val="1200"/>
                </a:spcBef>
              </a:pPr>
              <a:t>16</a:t>
            </a:fld>
            <a:endParaRPr lang="en-US" dirty="0"/>
          </a:p>
        </p:txBody>
      </p:sp>
      <p:sp>
        <p:nvSpPr>
          <p:cNvPr id="6" name="Text Placeholder 5"/>
          <p:cNvSpPr>
            <a:spLocks noGrp="1"/>
          </p:cNvSpPr>
          <p:nvPr>
            <p:ph type="body" sz="quarter" idx="15"/>
          </p:nvPr>
        </p:nvSpPr>
        <p:spPr>
          <a:xfrm>
            <a:off x="571498" y="3474720"/>
            <a:ext cx="2837527" cy="1371451"/>
          </a:xfrm>
        </p:spPr>
        <p:txBody>
          <a:bodyPr/>
          <a:lstStyle/>
          <a:p>
            <a:r>
              <a:rPr lang="en-US" b="1" dirty="0">
                <a:solidFill>
                  <a:schemeClr val="tx1">
                    <a:lumMod val="75000"/>
                    <a:lumOff val="25000"/>
                  </a:schemeClr>
                </a:solidFill>
              </a:rPr>
              <a:t>American Funds</a:t>
            </a:r>
            <a:br>
              <a:rPr lang="en-US" b="1" dirty="0">
                <a:solidFill>
                  <a:schemeClr val="tx1">
                    <a:lumMod val="75000"/>
                    <a:lumOff val="25000"/>
                  </a:schemeClr>
                </a:solidFill>
              </a:rPr>
            </a:br>
            <a:r>
              <a:rPr lang="en-US" b="1" spc="100" dirty="0">
                <a:solidFill>
                  <a:schemeClr val="tx1">
                    <a:lumMod val="75000"/>
                    <a:lumOff val="25000"/>
                  </a:schemeClr>
                </a:solidFill>
              </a:rPr>
              <a:t>Portfolio</a:t>
            </a:r>
            <a:r>
              <a:rPr lang="en-US" b="1" dirty="0">
                <a:solidFill>
                  <a:schemeClr val="tx1">
                    <a:lumMod val="75000"/>
                    <a:lumOff val="25000"/>
                  </a:schemeClr>
                </a:solidFill>
              </a:rPr>
              <a:t> Series</a:t>
            </a:r>
            <a:endParaRPr lang="en-US" sz="1500" b="1" baseline="50000" dirty="0">
              <a:solidFill>
                <a:schemeClr val="tx1">
                  <a:lumMod val="75000"/>
                  <a:lumOff val="25000"/>
                </a:schemeClr>
              </a:solidFill>
              <a:cs typeface="Arial" panose="020B0604020202020204" pitchFamily="34" charset="0"/>
            </a:endParaRPr>
          </a:p>
        </p:txBody>
      </p:sp>
      <p:sp>
        <p:nvSpPr>
          <p:cNvPr id="10" name="© The Capital Group Companies, Inc."/>
          <p:cNvSpPr txBox="1"/>
          <p:nvPr/>
        </p:nvSpPr>
        <p:spPr>
          <a:xfrm>
            <a:off x="571500" y="6400710"/>
            <a:ext cx="1962076"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tx1">
                    <a:lumMod val="75000"/>
                    <a:lumOff val="25000"/>
                  </a:schemeClr>
                </a:solidFill>
                <a:latin typeface="AvenirNext LT Com Regular" panose="020B0503020202020204" pitchFamily="34" charset="0"/>
              </a:rPr>
              <a:t>© 2025 Capital Group. All rights reserved.</a:t>
            </a:r>
            <a:endParaRPr sz="800" dirty="0">
              <a:solidFill>
                <a:schemeClr val="tx1">
                  <a:lumMod val="75000"/>
                  <a:lumOff val="25000"/>
                </a:schemeClr>
              </a:solidFill>
              <a:latin typeface="AvenirNext LT Com Regular" panose="020B0503020202020204" pitchFamily="34" charset="0"/>
            </a:endParaRPr>
          </a:p>
        </p:txBody>
      </p:sp>
      <p:graphicFrame>
        <p:nvGraphicFramePr>
          <p:cNvPr id="13" name="Group 54"/>
          <p:cNvGraphicFramePr>
            <a:graphicFrameLocks noGrp="1"/>
          </p:cNvGraphicFramePr>
          <p:nvPr>
            <p:extLst>
              <p:ext uri="{D42A27DB-BD31-4B8C-83A1-F6EECF244321}">
                <p14:modId xmlns:p14="http://schemas.microsoft.com/office/powerpoint/2010/main" val="4044557958"/>
              </p:ext>
            </p:extLst>
          </p:nvPr>
        </p:nvGraphicFramePr>
        <p:xfrm>
          <a:off x="4487159" y="2927964"/>
          <a:ext cx="7136090" cy="1118851"/>
        </p:xfrm>
        <a:graphic>
          <a:graphicData uri="http://schemas.openxmlformats.org/drawingml/2006/table">
            <a:tbl>
              <a:tblPr/>
              <a:tblGrid>
                <a:gridCol w="7136090">
                  <a:extLst>
                    <a:ext uri="{9D8B030D-6E8A-4147-A177-3AD203B41FA5}">
                      <a16:colId xmlns:a16="http://schemas.microsoft.com/office/drawing/2014/main" val="20000"/>
                    </a:ext>
                  </a:extLst>
                </a:gridCol>
              </a:tblGrid>
              <a:tr h="277459">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lang="en-US" altLang="en-US" sz="1100" b="0" i="0" dirty="0">
                          <a:solidFill>
                            <a:srgbClr val="FFFFFF"/>
                          </a:solidFill>
                          <a:latin typeface="Avenir Next LT Com Demi" panose="020B0703020202020204" pitchFamily="34" charset="0"/>
                        </a:rPr>
                        <a:t>Growth and income</a:t>
                      </a:r>
                      <a:endParaRPr kumimoji="0" lang="en-US" altLang="en-US" sz="1100" b="0" i="0" u="none" strike="noStrike" cap="none" normalizeH="0" baseline="0" dirty="0">
                        <a:ln>
                          <a:noFill/>
                        </a:ln>
                        <a:solidFill>
                          <a:srgbClr val="FFFFFF"/>
                        </a:solidFill>
                        <a:effectLst/>
                        <a:latin typeface="Avenir Next LT Com Demi" panose="020B0703020202020204" pitchFamily="34" charset="0"/>
                        <a:ea typeface="MS PGothic" charset="-128"/>
                      </a:endParaRPr>
                    </a:p>
                  </a:txBody>
                  <a:tcPr marL="97927" marR="97927" marT="48963" marB="48963" anchor="ctr" horzOverflow="overflow">
                    <a:lnL>
                      <a:noFill/>
                    </a:lnL>
                    <a:lnR>
                      <a:noFill/>
                    </a:lnR>
                    <a:lnT>
                      <a:noFill/>
                    </a:lnT>
                    <a:lnB>
                      <a:noFill/>
                    </a:lnB>
                    <a:lnTlToBr>
                      <a:noFill/>
                    </a:lnTlToBr>
                    <a:lnBlToTr>
                      <a:noFill/>
                    </a:lnBlToTr>
                    <a:solidFill>
                      <a:srgbClr val="0057B8"/>
                    </a:solidFill>
                  </a:tcPr>
                </a:tc>
                <a:extLst>
                  <a:ext uri="{0D108BD9-81ED-4DB2-BD59-A6C34878D82A}">
                    <a16:rowId xmlns:a16="http://schemas.microsoft.com/office/drawing/2014/main" val="10000"/>
                  </a:ext>
                </a:extLst>
              </a:tr>
              <a:tr h="280464">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algn="l" eaLnBrk="1" hangingPunct="1">
                        <a:spcBef>
                          <a:spcPct val="0"/>
                        </a:spcBef>
                        <a:spcAft>
                          <a:spcPct val="50000"/>
                        </a:spcAft>
                        <a:buFontTx/>
                        <a:buNone/>
                      </a:pPr>
                      <a:r>
                        <a:rPr lang="en-US" altLang="en-US" sz="1100" b="0" i="0" dirty="0">
                          <a:latin typeface="AvenirNext LT Com Regular" panose="020B0503020202020204" pitchFamily="34" charset="0"/>
                        </a:rPr>
                        <a:t>American Funds Growth and Income Portfolio</a:t>
                      </a:r>
                      <a:endParaRPr lang="en-US" altLang="en-US" sz="1100" b="0" i="0" baseline="50000" dirty="0">
                        <a:latin typeface="AvenirNext LT Com Regular" panose="020B0503020202020204" pitchFamily="34" charset="0"/>
                      </a:endParaRPr>
                    </a:p>
                  </a:txBody>
                  <a:tcPr marL="97927" marR="97927" marT="48963" marB="48963" horzOverflow="overflow">
                    <a:lnL>
                      <a:noFill/>
                    </a:lnL>
                    <a:lnR>
                      <a:noFill/>
                    </a:lnR>
                    <a:lnT>
                      <a:noFill/>
                    </a:lnT>
                    <a:lnB w="12700" cap="flat" cmpd="sng" algn="ctr">
                      <a:solidFill>
                        <a:schemeClr val="tx1">
                          <a:lumMod val="65000"/>
                          <a:lumOff val="3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0464">
                <a:tc>
                  <a:txBody>
                    <a:bodyPr/>
                    <a:lstStyle/>
                    <a:p>
                      <a:pPr marL="0" marR="0" indent="0" algn="l" defTabSz="228600" eaLnBrk="1" fontAlgn="auto" latinLnBrk="0" hangingPunct="1">
                        <a:lnSpc>
                          <a:spcPct val="110000"/>
                        </a:lnSpc>
                        <a:spcBef>
                          <a:spcPct val="0"/>
                        </a:spcBef>
                        <a:spcAft>
                          <a:spcPct val="50000"/>
                        </a:spcAft>
                        <a:buClrTx/>
                        <a:buSzTx/>
                        <a:buFontTx/>
                        <a:buNone/>
                        <a:tabLst/>
                        <a:defRPr/>
                      </a:pPr>
                      <a:r>
                        <a:rPr lang="en-US" altLang="en-US" sz="1100" b="0" i="0" dirty="0">
                          <a:latin typeface="AvenirNext LT Com Regular" panose="020B0503020202020204" pitchFamily="34" charset="0"/>
                        </a:rPr>
                        <a:t>American Funds Moderate Growth and Income Portfolio</a:t>
                      </a:r>
                      <a:endParaRPr lang="en-US" altLang="en-US" sz="1100" b="0" i="0" baseline="50000" dirty="0">
                        <a:latin typeface="AvenirNext LT Com Regular" panose="020B0503020202020204" pitchFamily="34" charset="0"/>
                      </a:endParaRPr>
                    </a:p>
                  </a:txBody>
                  <a:tcPr marL="97927" marR="97927" marT="48963" marB="48963" horzOverflow="overflow">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0464">
                <a:tc>
                  <a:txBody>
                    <a:bodyPr/>
                    <a:lstStyle/>
                    <a:p>
                      <a:pPr marL="0" marR="0" indent="0" algn="l" defTabSz="228600" eaLnBrk="1" fontAlgn="auto" latinLnBrk="0" hangingPunct="1">
                        <a:lnSpc>
                          <a:spcPct val="110000"/>
                        </a:lnSpc>
                        <a:spcBef>
                          <a:spcPct val="0"/>
                        </a:spcBef>
                        <a:spcAft>
                          <a:spcPct val="50000"/>
                        </a:spcAft>
                        <a:buClrTx/>
                        <a:buSzTx/>
                        <a:buFontTx/>
                        <a:buNone/>
                        <a:tabLst/>
                        <a:defRPr/>
                      </a:pPr>
                      <a:r>
                        <a:rPr lang="en-US" altLang="en-US" sz="1100" b="0" i="0" dirty="0">
                          <a:latin typeface="AvenirNext LT Com Regular" panose="020B0503020202020204" pitchFamily="34" charset="0"/>
                        </a:rPr>
                        <a:t>American Funds Conservative Growth and Income Portfolio</a:t>
                      </a:r>
                      <a:endParaRPr lang="en-US" altLang="en-US" sz="1100" b="0" i="0" baseline="50000" dirty="0">
                        <a:latin typeface="AvenirNext LT Com Regular" panose="020B0503020202020204" pitchFamily="34" charset="0"/>
                      </a:endParaRPr>
                    </a:p>
                  </a:txBody>
                  <a:tcPr marL="97927" marR="97927" marT="48963" marB="48963" horzOverflow="overflow">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4" name="Group 54"/>
          <p:cNvGraphicFramePr>
            <a:graphicFrameLocks noGrp="1"/>
          </p:cNvGraphicFramePr>
          <p:nvPr>
            <p:extLst>
              <p:ext uri="{D42A27DB-BD31-4B8C-83A1-F6EECF244321}">
                <p14:modId xmlns:p14="http://schemas.microsoft.com/office/powerpoint/2010/main" val="1391058218"/>
              </p:ext>
            </p:extLst>
          </p:nvPr>
        </p:nvGraphicFramePr>
        <p:xfrm>
          <a:off x="4487159" y="1689606"/>
          <a:ext cx="7136087" cy="838387"/>
        </p:xfrm>
        <a:graphic>
          <a:graphicData uri="http://schemas.openxmlformats.org/drawingml/2006/table">
            <a:tbl>
              <a:tblPr/>
              <a:tblGrid>
                <a:gridCol w="7136087">
                  <a:extLst>
                    <a:ext uri="{9D8B030D-6E8A-4147-A177-3AD203B41FA5}">
                      <a16:colId xmlns:a16="http://schemas.microsoft.com/office/drawing/2014/main" val="20000"/>
                    </a:ext>
                  </a:extLst>
                </a:gridCol>
              </a:tblGrid>
              <a:tr h="277459">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lang="en-US" altLang="en-US" sz="1100" b="0" i="0" dirty="0">
                          <a:solidFill>
                            <a:srgbClr val="FFFFFF"/>
                          </a:solidFill>
                          <a:latin typeface="Avenir Next LT Com Demi" panose="020B0703020202020204" pitchFamily="34" charset="0"/>
                        </a:rPr>
                        <a:t>Growth</a:t>
                      </a:r>
                      <a:endParaRPr kumimoji="0" lang="en-US" altLang="en-US" sz="1100" b="0" i="0" u="none" strike="noStrike" cap="none" normalizeH="0" baseline="0" dirty="0">
                        <a:ln>
                          <a:noFill/>
                        </a:ln>
                        <a:solidFill>
                          <a:srgbClr val="FFFFFF"/>
                        </a:solidFill>
                        <a:effectLst/>
                        <a:latin typeface="Avenir Next LT Com Demi" panose="020B0703020202020204" pitchFamily="34" charset="0"/>
                        <a:ea typeface="MS PGothic" charset="-128"/>
                      </a:endParaRPr>
                    </a:p>
                  </a:txBody>
                  <a:tcPr marL="97927" marR="97927" marT="48963" marB="48963" anchor="ctr" horzOverflow="overflow">
                    <a:lnL>
                      <a:noFill/>
                    </a:lnL>
                    <a:lnR>
                      <a:noFill/>
                    </a:lnR>
                    <a:lnT>
                      <a:noFill/>
                    </a:lnT>
                    <a:lnB>
                      <a:noFill/>
                    </a:lnB>
                    <a:lnTlToBr>
                      <a:noFill/>
                    </a:lnTlToBr>
                    <a:lnBlToTr>
                      <a:noFill/>
                    </a:lnBlToTr>
                    <a:solidFill>
                      <a:srgbClr val="002D72"/>
                    </a:solidFill>
                  </a:tcPr>
                </a:tc>
                <a:extLst>
                  <a:ext uri="{0D108BD9-81ED-4DB2-BD59-A6C34878D82A}">
                    <a16:rowId xmlns:a16="http://schemas.microsoft.com/office/drawing/2014/main" val="10000"/>
                  </a:ext>
                </a:extLst>
              </a:tr>
              <a:tr h="280464">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algn="l" eaLnBrk="1" hangingPunct="1">
                        <a:spcBef>
                          <a:spcPct val="0"/>
                        </a:spcBef>
                        <a:spcAft>
                          <a:spcPct val="50000"/>
                        </a:spcAft>
                        <a:buFontTx/>
                        <a:buNone/>
                      </a:pPr>
                      <a:r>
                        <a:rPr lang="en-US" altLang="en-US" sz="1100" b="0" i="0" dirty="0">
                          <a:latin typeface="AvenirNext LT Com Regular" panose="020B0503020202020204" pitchFamily="34" charset="0"/>
                        </a:rPr>
                        <a:t>American Funds Global Growth Portfolio</a:t>
                      </a:r>
                      <a:endParaRPr lang="en-US" altLang="en-US" sz="1100" b="0" i="0" baseline="50000" dirty="0">
                        <a:latin typeface="AvenirNext LT Com Regular" panose="020B0503020202020204" pitchFamily="34" charset="0"/>
                      </a:endParaRPr>
                    </a:p>
                  </a:txBody>
                  <a:tcPr marL="97927" marR="97927" marT="48963" marB="48963" anchor="ctr" horzOverflow="overflow">
                    <a:lnL>
                      <a:noFill/>
                    </a:lnL>
                    <a:lnR>
                      <a:noFill/>
                    </a:lnR>
                    <a:lnT>
                      <a:noFill/>
                    </a:lnT>
                    <a:lnB w="12700" cap="flat" cmpd="sng" algn="ctr">
                      <a:solidFill>
                        <a:schemeClr val="tx1">
                          <a:lumMod val="65000"/>
                          <a:lumOff val="3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0464">
                <a:tc>
                  <a:txBody>
                    <a:bodyPr/>
                    <a:lstStyle/>
                    <a:p>
                      <a:pPr marL="0" marR="0" indent="0" algn="l" defTabSz="228600" eaLnBrk="1" fontAlgn="auto" latinLnBrk="0" hangingPunct="1">
                        <a:lnSpc>
                          <a:spcPct val="110000"/>
                        </a:lnSpc>
                        <a:spcBef>
                          <a:spcPct val="0"/>
                        </a:spcBef>
                        <a:spcAft>
                          <a:spcPct val="50000"/>
                        </a:spcAft>
                        <a:buClrTx/>
                        <a:buSzTx/>
                        <a:buFontTx/>
                        <a:buNone/>
                        <a:tabLst/>
                        <a:defRPr/>
                      </a:pPr>
                      <a:r>
                        <a:rPr lang="en-US" altLang="en-US" sz="1100" b="0" i="0" dirty="0">
                          <a:latin typeface="AvenirNext LT Com Regular" panose="020B0503020202020204" pitchFamily="34" charset="0"/>
                        </a:rPr>
                        <a:t>American Funds Growth Portfolio</a:t>
                      </a:r>
                      <a:endParaRPr lang="en-US" altLang="en-US" sz="1100" b="0" i="0" baseline="50000" dirty="0">
                        <a:latin typeface="AvenirNext LT Com Regular" panose="020B0503020202020204" pitchFamily="34" charset="0"/>
                      </a:endParaRPr>
                    </a:p>
                  </a:txBody>
                  <a:tcPr marL="97927" marR="97927" marT="48963" marB="48963" anchor="ctr" horzOverflow="overflow">
                    <a:lnL>
                      <a:noFill/>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5" name="Group 54"/>
          <p:cNvGraphicFramePr>
            <a:graphicFrameLocks noGrp="1"/>
          </p:cNvGraphicFramePr>
          <p:nvPr>
            <p:extLst>
              <p:ext uri="{D42A27DB-BD31-4B8C-83A1-F6EECF244321}">
                <p14:modId xmlns:p14="http://schemas.microsoft.com/office/powerpoint/2010/main" val="4209229329"/>
              </p:ext>
            </p:extLst>
          </p:nvPr>
        </p:nvGraphicFramePr>
        <p:xfrm>
          <a:off x="4487159" y="4428999"/>
          <a:ext cx="7136090" cy="568944"/>
        </p:xfrm>
        <a:graphic>
          <a:graphicData uri="http://schemas.openxmlformats.org/drawingml/2006/table">
            <a:tbl>
              <a:tblPr/>
              <a:tblGrid>
                <a:gridCol w="7136090">
                  <a:extLst>
                    <a:ext uri="{9D8B030D-6E8A-4147-A177-3AD203B41FA5}">
                      <a16:colId xmlns:a16="http://schemas.microsoft.com/office/drawing/2014/main" val="20000"/>
                    </a:ext>
                  </a:extLst>
                </a:gridCol>
              </a:tblGrid>
              <a:tr h="28848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lang="en-US" sz="1100" b="0" i="0" u="none" strike="noStrike" cap="none" spc="0" baseline="0" dirty="0">
                          <a:ln>
                            <a:noFill/>
                          </a:ln>
                          <a:solidFill>
                            <a:schemeClr val="bg1"/>
                          </a:solidFill>
                          <a:effectLst/>
                          <a:uFillTx/>
                          <a:latin typeface="Avenir Next LT Com Demi" panose="020B0703020202020204" pitchFamily="34" charset="0"/>
                          <a:ea typeface="MS PGothic" charset="-128"/>
                          <a:cs typeface="Arial" charset="0"/>
                          <a:sym typeface="Avenir Next LT Com Regular"/>
                        </a:rPr>
                        <a:t>Preservation</a:t>
                      </a:r>
                      <a:endParaRPr kumimoji="0" lang="en-US" altLang="en-US" sz="1100" b="0" i="0" u="none" strike="noStrike" cap="none" normalizeH="0" baseline="0" dirty="0">
                        <a:ln>
                          <a:noFill/>
                        </a:ln>
                        <a:solidFill>
                          <a:schemeClr val="bg1"/>
                        </a:solidFill>
                        <a:effectLst/>
                        <a:latin typeface="Avenir Next LT Com Demi" panose="020B0703020202020204" pitchFamily="34" charset="0"/>
                        <a:ea typeface="MS PGothic" charset="-128"/>
                      </a:endParaRPr>
                    </a:p>
                  </a:txBody>
                  <a:tcPr marL="97927" marR="97927" marT="48963" marB="48963" anchor="ctr" horzOverflow="overflow">
                    <a:lnL>
                      <a:noFill/>
                    </a:lnL>
                    <a:lnR>
                      <a:noFill/>
                    </a:lnR>
                    <a:lnT>
                      <a:noFill/>
                    </a:lnT>
                    <a:lnB>
                      <a:noFill/>
                    </a:lnB>
                    <a:lnTlToBr>
                      <a:noFill/>
                    </a:lnTlToBr>
                    <a:lnBlToTr>
                      <a:noFill/>
                    </a:lnBlToTr>
                    <a:solidFill>
                      <a:srgbClr val="008EAA"/>
                    </a:solidFill>
                  </a:tcPr>
                </a:tc>
                <a:extLst>
                  <a:ext uri="{0D108BD9-81ED-4DB2-BD59-A6C34878D82A}">
                    <a16:rowId xmlns:a16="http://schemas.microsoft.com/office/drawing/2014/main" val="10000"/>
                  </a:ext>
                </a:extLst>
              </a:tr>
              <a:tr h="280464">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algn="l" eaLnBrk="1" hangingPunct="1">
                        <a:spcBef>
                          <a:spcPct val="0"/>
                        </a:spcBef>
                        <a:spcAft>
                          <a:spcPct val="50000"/>
                        </a:spcAft>
                        <a:buFontTx/>
                        <a:buNone/>
                      </a:pPr>
                      <a:r>
                        <a:rPr lang="en-US" altLang="en-US" sz="1100" b="0" i="0" dirty="0">
                          <a:latin typeface="AvenirNext LT Com Regular" panose="020B0503020202020204" pitchFamily="34" charset="0"/>
                        </a:rPr>
                        <a:t>American Funds Preservation Portfolio</a:t>
                      </a:r>
                      <a:endParaRPr lang="en-US" altLang="en-US" sz="1100" b="0" i="0" baseline="50000" dirty="0">
                        <a:latin typeface="AvenirNext LT Com Regular" panose="020B0503020202020204" pitchFamily="34" charset="0"/>
                      </a:endParaRPr>
                    </a:p>
                  </a:txBody>
                  <a:tcPr marL="97927" marR="97927" marT="48963" marB="48963" anchor="ctr" horzOverflow="overflow">
                    <a:lnL>
                      <a:noFill/>
                    </a:lnL>
                    <a:lnR>
                      <a:noFill/>
                    </a:lnR>
                    <a:lnT>
                      <a:noFill/>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043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500"/>
                                        <p:tgtEl>
                                          <p:spTgt spid="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3A45270-23C6-134B-A88D-4E6076AE26EA}"/>
              </a:ext>
            </a:extLst>
          </p:cNvPr>
          <p:cNvSpPr/>
          <p:nvPr/>
        </p:nvSpPr>
        <p:spPr>
          <a:xfrm>
            <a:off x="262359" y="-12829"/>
            <a:ext cx="3545712" cy="6883658"/>
          </a:xfrm>
          <a:prstGeom prst="rect">
            <a:avLst/>
          </a:prstGeom>
          <a:solidFill>
            <a:schemeClr val="bg1">
              <a:lumMod val="95000"/>
            </a:schemeClr>
          </a:solidFill>
          <a:ln w="25400" cap="flat" cmpd="sng" algn="ctr">
            <a:noFill/>
            <a:prstDash val="solid"/>
          </a:ln>
          <a:effectLst/>
        </p:spPr>
        <p:txBody>
          <a:bodyPr lIns="0" tIns="0" rIns="0" bIns="0" rtlCol="0" anchor="ctr"/>
          <a:lstStyle/>
          <a:p>
            <a:pPr algn="ctr" defTabSz="914411" fontAlgn="base">
              <a:spcBef>
                <a:spcPct val="0"/>
              </a:spcBef>
              <a:spcAft>
                <a:spcPct val="0"/>
              </a:spcAft>
            </a:pPr>
            <a:endParaRPr lang="en-US" sz="1600" kern="0" dirty="0">
              <a:solidFill>
                <a:srgbClr val="FFFFFF"/>
              </a:solidFill>
              <a:latin typeface="AvenirNext LT Com Regular" panose="020B0503020202020204" pitchFamily="34" charset="0"/>
              <a:cs typeface="Arial"/>
            </a:endParaRPr>
          </a:p>
        </p:txBody>
      </p:sp>
      <p:sp>
        <p:nvSpPr>
          <p:cNvPr id="20" name="Rectangle 19">
            <a:extLst>
              <a:ext uri="{FF2B5EF4-FFF2-40B4-BE49-F238E27FC236}">
                <a16:creationId xmlns:a16="http://schemas.microsoft.com/office/drawing/2014/main" id="{C100F65A-80F1-0E48-84F1-D992A984DD70}"/>
              </a:ext>
            </a:extLst>
          </p:cNvPr>
          <p:cNvSpPr/>
          <p:nvPr/>
        </p:nvSpPr>
        <p:spPr>
          <a:xfrm>
            <a:off x="0" y="-12829"/>
            <a:ext cx="243068" cy="6883658"/>
          </a:xfrm>
          <a:prstGeom prst="rect">
            <a:avLst/>
          </a:prstGeom>
          <a:solidFill>
            <a:srgbClr val="00AEA9"/>
          </a:solidFill>
          <a:ln w="25400" cap="flat" cmpd="sng" algn="ctr">
            <a:noFill/>
            <a:prstDash val="solid"/>
          </a:ln>
          <a:effectLst/>
        </p:spPr>
        <p:txBody>
          <a:bodyPr lIns="0" tIns="0" rIns="0" bIns="0" rtlCol="0" anchor="ctr"/>
          <a:lstStyle/>
          <a:p>
            <a:pPr algn="ctr" defTabSz="914411" fontAlgn="base">
              <a:spcBef>
                <a:spcPct val="0"/>
              </a:spcBef>
              <a:spcAft>
                <a:spcPct val="0"/>
              </a:spcAft>
            </a:pPr>
            <a:endParaRPr lang="en-US" sz="1600" kern="0" dirty="0">
              <a:solidFill>
                <a:srgbClr val="FFFFFF"/>
              </a:solidFill>
              <a:latin typeface="AvenirNext LT Com Regular" panose="020B0503020202020204" pitchFamily="34" charset="0"/>
              <a:cs typeface="Arial"/>
            </a:endParaRPr>
          </a:p>
        </p:txBody>
      </p:sp>
      <p:sp>
        <p:nvSpPr>
          <p:cNvPr id="2" name="Title 1"/>
          <p:cNvSpPr>
            <a:spLocks noGrp="1"/>
          </p:cNvSpPr>
          <p:nvPr>
            <p:ph type="title"/>
          </p:nvPr>
        </p:nvSpPr>
        <p:spPr>
          <a:xfrm>
            <a:off x="571499" y="1892808"/>
            <a:ext cx="3227932" cy="1400298"/>
          </a:xfrm>
        </p:spPr>
        <p:txBody>
          <a:bodyPr/>
          <a:lstStyle/>
          <a:p>
            <a:r>
              <a:rPr lang="en-US" b="1" dirty="0">
                <a:solidFill>
                  <a:srgbClr val="00AEA9"/>
                </a:solidFill>
              </a:rPr>
              <a:t>Select individual funds</a:t>
            </a:r>
            <a:br>
              <a:rPr lang="en-US" b="1" dirty="0">
                <a:solidFill>
                  <a:srgbClr val="00AEA9"/>
                </a:solidFill>
              </a:rPr>
            </a:br>
            <a:r>
              <a:rPr lang="en-US" b="1" dirty="0">
                <a:solidFill>
                  <a:srgbClr val="00AEA9"/>
                </a:solidFill>
              </a:rPr>
              <a:t>to create a portfolio tailored for you</a:t>
            </a:r>
          </a:p>
        </p:txBody>
      </p:sp>
      <p:sp>
        <p:nvSpPr>
          <p:cNvPr id="4" name="Slide Number Placeholder 3"/>
          <p:cNvSpPr>
            <a:spLocks noGrp="1"/>
          </p:cNvSpPr>
          <p:nvPr>
            <p:ph type="sldNum" sz="quarter" idx="11"/>
          </p:nvPr>
        </p:nvSpPr>
        <p:spPr/>
        <p:txBody>
          <a:bodyPr/>
          <a:lstStyle/>
          <a:p>
            <a:pPr>
              <a:lnSpc>
                <a:spcPct val="110000"/>
              </a:lnSpc>
              <a:spcBef>
                <a:spcPts val="1200"/>
              </a:spcBef>
            </a:pPr>
            <a:fld id="{86CB4B4D-7CA3-9044-876B-883B54F8677D}" type="slidenum">
              <a:rPr lang="en-US" smtClean="0"/>
              <a:pPr>
                <a:lnSpc>
                  <a:spcPct val="110000"/>
                </a:lnSpc>
                <a:spcBef>
                  <a:spcPts val="1200"/>
                </a:spcBef>
              </a:pPr>
              <a:t>17</a:t>
            </a:fld>
            <a:endParaRPr lang="en-US" dirty="0"/>
          </a:p>
        </p:txBody>
      </p:sp>
      <p:sp>
        <p:nvSpPr>
          <p:cNvPr id="6" name="Text Placeholder 5"/>
          <p:cNvSpPr>
            <a:spLocks noGrp="1"/>
          </p:cNvSpPr>
          <p:nvPr>
            <p:ph type="body" sz="quarter" idx="15"/>
          </p:nvPr>
        </p:nvSpPr>
        <p:spPr>
          <a:xfrm>
            <a:off x="571498" y="3474720"/>
            <a:ext cx="2837527" cy="1371451"/>
          </a:xfrm>
        </p:spPr>
        <p:txBody>
          <a:bodyPr/>
          <a:lstStyle/>
          <a:p>
            <a:r>
              <a:rPr lang="en-US" b="1" dirty="0">
                <a:solidFill>
                  <a:schemeClr val="tx1">
                    <a:lumMod val="75000"/>
                    <a:lumOff val="25000"/>
                  </a:schemeClr>
                </a:solidFill>
              </a:rPr>
              <a:t>American Funds in </a:t>
            </a:r>
            <a:r>
              <a:rPr lang="en-US" b="1" dirty="0" err="1">
                <a:solidFill>
                  <a:schemeClr val="tx1">
                    <a:lumMod val="75000"/>
                    <a:lumOff val="25000"/>
                  </a:schemeClr>
                </a:solidFill>
              </a:rPr>
              <a:t>CollegeAmerica</a:t>
            </a:r>
            <a:endParaRPr lang="en-US" b="1" dirty="0">
              <a:solidFill>
                <a:schemeClr val="tx1">
                  <a:lumMod val="75000"/>
                  <a:lumOff val="25000"/>
                </a:schemeClr>
              </a:solidFill>
            </a:endParaRPr>
          </a:p>
        </p:txBody>
      </p:sp>
      <p:sp>
        <p:nvSpPr>
          <p:cNvPr id="10" name="© The Capital Group Companies, Inc."/>
          <p:cNvSpPr txBox="1"/>
          <p:nvPr/>
        </p:nvSpPr>
        <p:spPr>
          <a:xfrm>
            <a:off x="571500" y="6400710"/>
            <a:ext cx="1962076"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tx1">
                    <a:lumMod val="75000"/>
                    <a:lumOff val="25000"/>
                  </a:schemeClr>
                </a:solidFill>
                <a:latin typeface="AvenirNext LT Com Regular" panose="020B0503020202020204" pitchFamily="34" charset="0"/>
              </a:rPr>
              <a:t>© 2025 Capital Group. All rights reserved.</a:t>
            </a:r>
            <a:endParaRPr sz="800" dirty="0">
              <a:solidFill>
                <a:schemeClr val="tx1">
                  <a:lumMod val="75000"/>
                  <a:lumOff val="25000"/>
                </a:schemeClr>
              </a:solidFill>
              <a:latin typeface="AvenirNext LT Com Regular" panose="020B0503020202020204" pitchFamily="34" charset="0"/>
            </a:endParaRPr>
          </a:p>
        </p:txBody>
      </p:sp>
      <p:graphicFrame>
        <p:nvGraphicFramePr>
          <p:cNvPr id="12" name="Group 162">
            <a:extLst>
              <a:ext uri="{FF2B5EF4-FFF2-40B4-BE49-F238E27FC236}">
                <a16:creationId xmlns:a16="http://schemas.microsoft.com/office/drawing/2014/main" id="{DA1F764F-DE68-DA46-9D1A-8CC6725E84ED}"/>
              </a:ext>
            </a:extLst>
          </p:cNvPr>
          <p:cNvGraphicFramePr>
            <a:graphicFrameLocks noGrp="1"/>
          </p:cNvGraphicFramePr>
          <p:nvPr>
            <p:extLst>
              <p:ext uri="{D42A27DB-BD31-4B8C-83A1-F6EECF244321}">
                <p14:modId xmlns:p14="http://schemas.microsoft.com/office/powerpoint/2010/main" val="1710867518"/>
              </p:ext>
            </p:extLst>
          </p:nvPr>
        </p:nvGraphicFramePr>
        <p:xfrm>
          <a:off x="8294968" y="1262934"/>
          <a:ext cx="3325471" cy="685800"/>
        </p:xfrm>
        <a:graphic>
          <a:graphicData uri="http://schemas.openxmlformats.org/drawingml/2006/table">
            <a:tbl>
              <a:tblPr/>
              <a:tblGrid>
                <a:gridCol w="3325471">
                  <a:extLst>
                    <a:ext uri="{9D8B030D-6E8A-4147-A177-3AD203B41FA5}">
                      <a16:colId xmlns:a16="http://schemas.microsoft.com/office/drawing/2014/main" val="20000"/>
                    </a:ext>
                  </a:extLst>
                </a:gridCol>
              </a:tblGrid>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venir Next LT Com Demi" panose="020B0703020202020204" pitchFamily="34" charset="0"/>
                          <a:ea typeface="MS PGothic" charset="-128"/>
                        </a:rPr>
                        <a:t>Balanced funds</a:t>
                      </a:r>
                    </a:p>
                  </a:txBody>
                  <a:tcPr marL="79102" marR="79102" marT="0" marB="0" anchor="ctr" horzOverflow="overflow">
                    <a:lnL>
                      <a:noFill/>
                    </a:lnL>
                    <a:lnR>
                      <a:noFill/>
                    </a:lnR>
                    <a:lnT>
                      <a:noFill/>
                    </a:lnT>
                    <a:lnB>
                      <a:noFill/>
                    </a:lnB>
                    <a:lnTlToBr>
                      <a:noFill/>
                    </a:lnTlToBr>
                    <a:lnBlToTr>
                      <a:noFill/>
                    </a:lnBlToTr>
                    <a:solidFill>
                      <a:srgbClr val="2DCCD3"/>
                    </a:solidFill>
                  </a:tcPr>
                </a:tc>
                <a:extLst>
                  <a:ext uri="{0D108BD9-81ED-4DB2-BD59-A6C34878D82A}">
                    <a16:rowId xmlns:a16="http://schemas.microsoft.com/office/drawing/2014/main" val="10000"/>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Balanced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0" marB="0" anchor="ctr" horzOverflow="overflow">
                    <a:lnL>
                      <a:noFill/>
                    </a:lnL>
                    <a:lnR>
                      <a:noFill/>
                    </a:lnR>
                    <a:lnT>
                      <a:noFill/>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Funds Global Balanced Fund</a:t>
                      </a:r>
                      <a:endParaRPr kumimoji="0" lang="en-US" altLang="en-US" sz="900" b="0" i="0" u="none" strike="noStrike" cap="none" normalizeH="0" baseline="55000" dirty="0">
                        <a:ln>
                          <a:noFill/>
                        </a:ln>
                        <a:solidFill>
                          <a:schemeClr val="tx1"/>
                        </a:solidFill>
                        <a:effectLst/>
                        <a:latin typeface="AvenirNext LT Com Regular" panose="020B0503020202020204" pitchFamily="34" charset="0"/>
                        <a:ea typeface="MS PGothic" charset="-128"/>
                      </a:endParaRPr>
                    </a:p>
                  </a:txBody>
                  <a:tcPr marL="79102" marR="79102" marT="0" marB="0"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3" name="Group 54">
            <a:extLst>
              <a:ext uri="{FF2B5EF4-FFF2-40B4-BE49-F238E27FC236}">
                <a16:creationId xmlns:a16="http://schemas.microsoft.com/office/drawing/2014/main" id="{7A55E6D5-1035-8948-A7C1-837F34BCB26A}"/>
              </a:ext>
            </a:extLst>
          </p:cNvPr>
          <p:cNvGraphicFramePr>
            <a:graphicFrameLocks noGrp="1"/>
          </p:cNvGraphicFramePr>
          <p:nvPr>
            <p:extLst>
              <p:ext uri="{D42A27DB-BD31-4B8C-83A1-F6EECF244321}">
                <p14:modId xmlns:p14="http://schemas.microsoft.com/office/powerpoint/2010/main" val="3506336532"/>
              </p:ext>
            </p:extLst>
          </p:nvPr>
        </p:nvGraphicFramePr>
        <p:xfrm>
          <a:off x="4495801" y="1262934"/>
          <a:ext cx="3510716" cy="2177860"/>
        </p:xfrm>
        <a:graphic>
          <a:graphicData uri="http://schemas.openxmlformats.org/drawingml/2006/table">
            <a:tbl>
              <a:tblPr/>
              <a:tblGrid>
                <a:gridCol w="3510716">
                  <a:extLst>
                    <a:ext uri="{9D8B030D-6E8A-4147-A177-3AD203B41FA5}">
                      <a16:colId xmlns:a16="http://schemas.microsoft.com/office/drawing/2014/main" val="20000"/>
                    </a:ext>
                  </a:extLst>
                </a:gridCol>
              </a:tblGrid>
              <a:tr h="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1000" b="0" i="0" u="none" strike="noStrike" cap="none" normalizeH="0" baseline="0" dirty="0">
                          <a:ln>
                            <a:noFill/>
                          </a:ln>
                          <a:solidFill>
                            <a:srgbClr val="FFFFFF"/>
                          </a:solidFill>
                          <a:effectLst/>
                          <a:latin typeface="Avenir Next LT Com Demi" panose="020B0703020202020204" pitchFamily="34" charset="0"/>
                          <a:ea typeface="MS PGothic" charset="-128"/>
                        </a:rPr>
                        <a:t>Growth funds</a:t>
                      </a:r>
                    </a:p>
                  </a:txBody>
                  <a:tcPr marL="79102" marR="79102" marT="39551" marB="39551" anchor="ctr" horzOverflow="overflow">
                    <a:lnL>
                      <a:noFill/>
                    </a:lnL>
                    <a:lnR>
                      <a:noFill/>
                    </a:lnR>
                    <a:lnT>
                      <a:noFill/>
                    </a:lnT>
                    <a:lnB>
                      <a:noFill/>
                    </a:lnB>
                    <a:lnTlToBr>
                      <a:noFill/>
                    </a:lnTlToBr>
                    <a:lnBlToTr>
                      <a:noFill/>
                    </a:lnBlToTr>
                    <a:solidFill>
                      <a:srgbClr val="002D72"/>
                    </a:solidFill>
                  </a:tcPr>
                </a:tc>
                <a:extLst>
                  <a:ext uri="{0D108BD9-81ED-4DB2-BD59-A6C34878D82A}">
                    <a16:rowId xmlns:a16="http://schemas.microsoft.com/office/drawing/2014/main" val="10000"/>
                  </a:ext>
                </a:extLst>
              </a:tr>
              <a:tr h="210938">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AMCAP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p>
                  </a:txBody>
                  <a:tcPr marL="79102" marR="79102" marT="39551" marB="39551" anchor="ctr" horzOverflow="overflow">
                    <a:lnL>
                      <a:noFill/>
                    </a:lnL>
                    <a:lnR>
                      <a:noFill/>
                    </a:lnR>
                    <a:lnT>
                      <a:noFill/>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0938">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lang="en-US" sz="900" b="0" i="0" u="none" strike="noStrike" cap="none" spc="0" baseline="0" dirty="0">
                          <a:ln>
                            <a:noFill/>
                          </a:ln>
                          <a:solidFill>
                            <a:schemeClr val="tx1"/>
                          </a:solidFill>
                          <a:effectLst/>
                          <a:uFillTx/>
                          <a:latin typeface="AvenirNext LT Com Regular" panose="020B0503020202020204" pitchFamily="34" charset="0"/>
                          <a:ea typeface="+mn-ea"/>
                          <a:cs typeface="+mn-cs"/>
                          <a:sym typeface="Avenir Next LT Com Regular"/>
                        </a:rPr>
                        <a:t>American Funds Global Insight Fund</a:t>
                      </a:r>
                      <a:endParaRPr kumimoji="0" lang="en-US" altLang="en-US" sz="900" b="0" i="0" u="none" strike="noStrike" cap="none" normalizeH="0" baseline="30000" dirty="0">
                        <a:ln>
                          <a:noFill/>
                        </a:ln>
                        <a:solidFill>
                          <a:schemeClr val="tx1"/>
                        </a:solidFill>
                        <a:effectLst/>
                        <a:latin typeface="AvenirNext LT Com Regular" panose="020B0503020202020204" pitchFamily="34" charset="0"/>
                        <a:ea typeface="MS PGothic" charset="-128"/>
                      </a:endParaRPr>
                    </a:p>
                  </a:txBody>
                  <a:tcPr marL="79102" marR="79102" marT="39551" marB="39551"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75131924"/>
                  </a:ext>
                </a:extLst>
              </a:tr>
              <a:tr h="210938">
                <a:tc>
                  <a: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Funds International Vantage Fund</a:t>
                      </a:r>
                      <a:endParaRPr kumimoji="0" lang="en-US" altLang="en-US" sz="900" b="0" i="0" u="none" strike="noStrike" cap="none" normalizeH="0" baseline="30000" dirty="0">
                        <a:ln>
                          <a:noFill/>
                        </a:ln>
                        <a:solidFill>
                          <a:schemeClr val="tx1"/>
                        </a:solidFill>
                        <a:effectLst/>
                        <a:latin typeface="AvenirNext LT Com Regular" panose="020B0503020202020204" pitchFamily="34" charset="0"/>
                        <a:ea typeface="MS PGothic" charset="-128"/>
                      </a:endParaRPr>
                    </a:p>
                  </a:txBody>
                  <a:tcPr marL="79102" marR="79102" marT="39551" marB="39551"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15640718"/>
                  </a:ext>
                </a:extLst>
              </a:tr>
              <a:tr h="210938">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err="1">
                          <a:ln>
                            <a:noFill/>
                          </a:ln>
                          <a:solidFill>
                            <a:schemeClr val="tx1"/>
                          </a:solidFill>
                          <a:effectLst/>
                          <a:latin typeface="AvenirNext LT Com Regular" panose="020B0503020202020204" pitchFamily="34" charset="0"/>
                          <a:ea typeface="MS PGothic" charset="-128"/>
                        </a:rPr>
                        <a:t>EuroPacific</a:t>
                      </a: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 Growth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51" marB="39551"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0938">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The Growth Fund of America</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51" marB="39551"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0938">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The New Economy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51" marB="39551"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10938">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New Perspective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51" marB="39551"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0938">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New World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51" marB="39551"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0938">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SMALLCAP World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51" marB="39551"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14" name="Group 88">
            <a:extLst>
              <a:ext uri="{FF2B5EF4-FFF2-40B4-BE49-F238E27FC236}">
                <a16:creationId xmlns:a16="http://schemas.microsoft.com/office/drawing/2014/main" id="{B33B31AF-8DF4-384D-8847-661BD61ACABA}"/>
              </a:ext>
            </a:extLst>
          </p:cNvPr>
          <p:cNvGraphicFramePr>
            <a:graphicFrameLocks noGrp="1"/>
          </p:cNvGraphicFramePr>
          <p:nvPr>
            <p:extLst>
              <p:ext uri="{D42A27DB-BD31-4B8C-83A1-F6EECF244321}">
                <p14:modId xmlns:p14="http://schemas.microsoft.com/office/powerpoint/2010/main" val="2995753302"/>
              </p:ext>
            </p:extLst>
          </p:nvPr>
        </p:nvGraphicFramePr>
        <p:xfrm>
          <a:off x="4495802" y="3552990"/>
          <a:ext cx="3510716" cy="1745752"/>
        </p:xfrm>
        <a:graphic>
          <a:graphicData uri="http://schemas.openxmlformats.org/drawingml/2006/table">
            <a:tbl>
              <a:tblPr/>
              <a:tblGrid>
                <a:gridCol w="3510716">
                  <a:extLst>
                    <a:ext uri="{9D8B030D-6E8A-4147-A177-3AD203B41FA5}">
                      <a16:colId xmlns:a16="http://schemas.microsoft.com/office/drawing/2014/main" val="20000"/>
                    </a:ext>
                  </a:extLst>
                </a:gridCol>
              </a:tblGrid>
              <a:tr h="21099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1000" b="0" i="0" u="none" strike="noStrike" cap="none" normalizeH="0" baseline="0" dirty="0">
                          <a:ln>
                            <a:noFill/>
                          </a:ln>
                          <a:solidFill>
                            <a:srgbClr val="FFFFFF"/>
                          </a:solidFill>
                          <a:effectLst/>
                          <a:latin typeface="Avenir Next LT Com Demi" panose="020B0703020202020204" pitchFamily="34" charset="0"/>
                          <a:ea typeface="MS PGothic" charset="-128"/>
                        </a:rPr>
                        <a:t>Growth-and-income funds</a:t>
                      </a:r>
                    </a:p>
                  </a:txBody>
                  <a:tcPr marL="79102" marR="79102" marT="39577" marB="39577" anchor="ctr" horzOverflow="overflow">
                    <a:lnL>
                      <a:noFill/>
                    </a:lnL>
                    <a:lnR>
                      <a:noFill/>
                    </a:lnR>
                    <a:lnT>
                      <a:noFill/>
                    </a:lnT>
                    <a:lnB>
                      <a:noFill/>
                    </a:lnB>
                    <a:lnTlToBr>
                      <a:noFill/>
                    </a:lnTlToBr>
                    <a:lnBlToTr>
                      <a:noFill/>
                    </a:lnBlToTr>
                    <a:solidFill>
                      <a:srgbClr val="0057B8"/>
                    </a:solidFill>
                  </a:tcPr>
                </a:tc>
                <a:extLst>
                  <a:ext uri="{0D108BD9-81ED-4DB2-BD59-A6C34878D82A}">
                    <a16:rowId xmlns:a16="http://schemas.microsoft.com/office/drawing/2014/main" val="10000"/>
                  </a:ext>
                </a:extLst>
              </a:tr>
              <a:tr h="21099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Funds Developing World Growth and Income Fund</a:t>
                      </a:r>
                      <a:endParaRPr kumimoji="0" lang="en-US" altLang="en-US" sz="700" b="0" i="0" u="none" strike="noStrike" cap="none" normalizeH="0" baseline="55000" dirty="0">
                        <a:ln>
                          <a:noFill/>
                        </a:ln>
                        <a:solidFill>
                          <a:schemeClr val="tx1"/>
                        </a:solidFill>
                        <a:effectLst/>
                        <a:latin typeface="AvenirNext LT Com Regular" panose="020B0503020202020204" pitchFamily="34" charset="0"/>
                        <a:ea typeface="MS PGothic" charset="-128"/>
                        <a:cs typeface="Arial" panose="020B0604020202020204" pitchFamily="34" charset="0"/>
                      </a:endParaRPr>
                    </a:p>
                  </a:txBody>
                  <a:tcPr marL="79102" marR="79102" marT="39577" marB="39577" anchor="ctr" horzOverflow="overflow">
                    <a:lnL>
                      <a:noFill/>
                    </a:lnL>
                    <a:lnR>
                      <a:noFill/>
                    </a:lnR>
                    <a:lnT>
                      <a:noFill/>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099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Mutual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77" marB="39577"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099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Capital World Growth and Income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77" marB="39577"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099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venirNext LT Com Regular" panose="020B0503020202020204" pitchFamily="34" charset="0"/>
                          <a:ea typeface="MS PGothic" charset="-128"/>
                        </a:rPr>
                        <a:t>Fundamental Investors</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rgbClr val="000000"/>
                        </a:solidFill>
                        <a:effectLst/>
                        <a:latin typeface="AvenirNext LT Com Regular" panose="020B0503020202020204" pitchFamily="34" charset="0"/>
                        <a:ea typeface="MS PGothic" charset="-128"/>
                      </a:endParaRPr>
                    </a:p>
                  </a:txBody>
                  <a:tcPr marL="79102" marR="79102" marT="39577" marB="39577"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1099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International Growth and Income Fund</a:t>
                      </a:r>
                      <a:endParaRPr kumimoji="0" lang="en-US" altLang="en-US" sz="700" b="0" i="0" u="none" strike="noStrike" cap="none" normalizeH="0" baseline="30000" dirty="0">
                        <a:ln>
                          <a:noFill/>
                        </a:ln>
                        <a:solidFill>
                          <a:schemeClr val="tx1"/>
                        </a:solidFill>
                        <a:effectLst/>
                        <a:latin typeface="AvenirNext LT Com Regular" panose="020B0503020202020204" pitchFamily="34" charset="0"/>
                        <a:ea typeface="MS PGothic" charset="-128"/>
                      </a:endParaRPr>
                    </a:p>
                  </a:txBody>
                  <a:tcPr marL="79102" marR="79102" marT="39577" marB="39577"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099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The Investment Company of America</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77" marB="39577"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099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Washington Mutual Investors Fund</a:t>
                      </a:r>
                      <a:endParaRPr kumimoji="0" lang="en-US" altLang="en-US" sz="700" b="0" i="0" u="none" strike="noStrike" cap="none" normalizeH="0" baseline="55000" dirty="0">
                        <a:ln>
                          <a:noFill/>
                        </a:ln>
                        <a:solidFill>
                          <a:schemeClr val="tx1"/>
                        </a:solidFill>
                        <a:effectLst/>
                        <a:latin typeface="AvenirNext LT Com Regular" panose="020B0503020202020204" pitchFamily="34" charset="0"/>
                        <a:ea typeface="MS PGothic" charset="-128"/>
                        <a:cs typeface="Arial" panose="020B0604020202020204" pitchFamily="34" charset="0"/>
                      </a:endParaRPr>
                    </a:p>
                  </a:txBody>
                  <a:tcPr marL="79102" marR="79102" marT="39577" marB="39577"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15" name="Group 161">
            <a:extLst>
              <a:ext uri="{FF2B5EF4-FFF2-40B4-BE49-F238E27FC236}">
                <a16:creationId xmlns:a16="http://schemas.microsoft.com/office/drawing/2014/main" id="{C64B2C9A-8E3E-8E48-BB12-863D87226E79}"/>
              </a:ext>
            </a:extLst>
          </p:cNvPr>
          <p:cNvGraphicFramePr>
            <a:graphicFrameLocks noGrp="1"/>
          </p:cNvGraphicFramePr>
          <p:nvPr>
            <p:extLst>
              <p:ext uri="{D42A27DB-BD31-4B8C-83A1-F6EECF244321}">
                <p14:modId xmlns:p14="http://schemas.microsoft.com/office/powerpoint/2010/main" val="1935255790"/>
              </p:ext>
            </p:extLst>
          </p:nvPr>
        </p:nvGraphicFramePr>
        <p:xfrm>
          <a:off x="4495802" y="5403810"/>
          <a:ext cx="3510716" cy="664044"/>
        </p:xfrm>
        <a:graphic>
          <a:graphicData uri="http://schemas.openxmlformats.org/drawingml/2006/table">
            <a:tbl>
              <a:tblPr/>
              <a:tblGrid>
                <a:gridCol w="3510716">
                  <a:extLst>
                    <a:ext uri="{9D8B030D-6E8A-4147-A177-3AD203B41FA5}">
                      <a16:colId xmlns:a16="http://schemas.microsoft.com/office/drawing/2014/main" val="20000"/>
                    </a:ext>
                  </a:extLst>
                </a:gridCol>
              </a:tblGrid>
              <a:tr h="213575">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1000" b="0" i="0" u="none" strike="noStrike" cap="none" normalizeH="0" baseline="0" dirty="0">
                          <a:ln>
                            <a:noFill/>
                          </a:ln>
                          <a:solidFill>
                            <a:srgbClr val="FFFFFF"/>
                          </a:solidFill>
                          <a:effectLst/>
                          <a:latin typeface="Avenir Next LT Com Demi" panose="020B0703020202020204" pitchFamily="34" charset="0"/>
                          <a:ea typeface="MS PGothic" charset="-128"/>
                        </a:rPr>
                        <a:t>Equity-income funds</a:t>
                      </a:r>
                    </a:p>
                  </a:txBody>
                  <a:tcPr marL="79102" marR="79102" marT="39554" marB="39554" anchor="ctr" horzOverflow="overflow">
                    <a:lnL>
                      <a:noFill/>
                    </a:lnL>
                    <a:lnR>
                      <a:noFill/>
                    </a:lnR>
                    <a:lnT>
                      <a:noFill/>
                    </a:lnT>
                    <a:lnB>
                      <a:noFill/>
                    </a:lnB>
                    <a:lnTlToBr>
                      <a:noFill/>
                    </a:lnTlToBr>
                    <a:lnBlToTr>
                      <a:noFill/>
                    </a:lnBlToTr>
                    <a:solidFill>
                      <a:srgbClr val="008EAA"/>
                    </a:solidFill>
                  </a:tcPr>
                </a:tc>
                <a:extLst>
                  <a:ext uri="{0D108BD9-81ED-4DB2-BD59-A6C34878D82A}">
                    <a16:rowId xmlns:a16="http://schemas.microsoft.com/office/drawing/2014/main" val="10000"/>
                  </a:ext>
                </a:extLst>
              </a:tr>
              <a:tr h="213575">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Capital Income Builder</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54" marB="39554" anchor="ctr" horzOverflow="overflow">
                    <a:lnL>
                      <a:noFill/>
                    </a:lnL>
                    <a:lnR>
                      <a:noFill/>
                    </a:lnR>
                    <a:lnT>
                      <a:noFill/>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3575">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The Income Fund of America</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54" marB="3955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6" name="Group 100">
            <a:extLst>
              <a:ext uri="{FF2B5EF4-FFF2-40B4-BE49-F238E27FC236}">
                <a16:creationId xmlns:a16="http://schemas.microsoft.com/office/drawing/2014/main" id="{15788E4D-7D4A-F648-B86B-D7107D5365B2}"/>
              </a:ext>
            </a:extLst>
          </p:cNvPr>
          <p:cNvGraphicFramePr>
            <a:graphicFrameLocks noGrp="1"/>
          </p:cNvGraphicFramePr>
          <p:nvPr>
            <p:extLst>
              <p:ext uri="{D42A27DB-BD31-4B8C-83A1-F6EECF244321}">
                <p14:modId xmlns:p14="http://schemas.microsoft.com/office/powerpoint/2010/main" val="2185135797"/>
              </p:ext>
            </p:extLst>
          </p:nvPr>
        </p:nvGraphicFramePr>
        <p:xfrm>
          <a:off x="8294968" y="2334383"/>
          <a:ext cx="3325471" cy="2974668"/>
        </p:xfrm>
        <a:graphic>
          <a:graphicData uri="http://schemas.openxmlformats.org/drawingml/2006/table">
            <a:tbl>
              <a:tblPr/>
              <a:tblGrid>
                <a:gridCol w="3325471">
                  <a:extLst>
                    <a:ext uri="{9D8B030D-6E8A-4147-A177-3AD203B41FA5}">
                      <a16:colId xmlns:a16="http://schemas.microsoft.com/office/drawing/2014/main" val="20000"/>
                    </a:ext>
                  </a:extLst>
                </a:gridCol>
              </a:tblGrid>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1000" b="0" i="0" u="none" strike="noStrike" cap="none" normalizeH="0" baseline="0" dirty="0">
                          <a:ln>
                            <a:noFill/>
                          </a:ln>
                          <a:solidFill>
                            <a:srgbClr val="FFFFFF"/>
                          </a:solidFill>
                          <a:effectLst/>
                          <a:latin typeface="Avenir Next LT Com Demi" panose="020B0703020202020204" pitchFamily="34" charset="0"/>
                          <a:ea typeface="MS PGothic" charset="-128"/>
                        </a:rPr>
                        <a:t>Bond funds</a:t>
                      </a:r>
                    </a:p>
                  </a:txBody>
                  <a:tcPr marL="79102" marR="79102" marT="39534" marB="39534" anchor="ctr" horzOverflow="overflow">
                    <a:lnL>
                      <a:noFill/>
                    </a:lnL>
                    <a:lnR>
                      <a:noFill/>
                    </a:lnR>
                    <a:lnT>
                      <a:noFill/>
                    </a:lnT>
                    <a:lnB>
                      <a:noFill/>
                    </a:lnB>
                    <a:lnTlToBr>
                      <a:noFill/>
                    </a:lnTlToBr>
                    <a:lnBlToTr>
                      <a:noFill/>
                    </a:lnBlToTr>
                    <a:solidFill>
                      <a:srgbClr val="006C5B"/>
                    </a:solidFill>
                  </a:tcPr>
                </a:tc>
                <a:extLst>
                  <a:ext uri="{0D108BD9-81ED-4DB2-BD59-A6C34878D82A}">
                    <a16:rowId xmlns:a16="http://schemas.microsoft.com/office/drawing/2014/main" val="10000"/>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Funds Corporate Bond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3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a:noFill/>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Funds Emerging Markets Bond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3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Funds Inflation Linked Bond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3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Funds Mortgage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2860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lang="en-US" sz="900" b="0" i="0" u="none" strike="noStrike" cap="none" spc="0" baseline="0" dirty="0">
                          <a:ln>
                            <a:noFill/>
                          </a:ln>
                          <a:solidFill>
                            <a:schemeClr val="tx1"/>
                          </a:solidFill>
                          <a:effectLst/>
                          <a:uFillTx/>
                          <a:latin typeface="AvenirNext LT Com Regular" panose="020B0503020202020204" pitchFamily="34" charset="0"/>
                          <a:ea typeface="+mn-ea"/>
                          <a:cs typeface="+mn-cs"/>
                          <a:sym typeface="Avenir Next LT Com Regular"/>
                        </a:rPr>
                        <a:t>American Funds Multi-Sector Income Fund</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4232409"/>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Funds Strategic Bond Fund</a:t>
                      </a:r>
                      <a:endParaRPr kumimoji="0" lang="en-US" altLang="en-US" sz="900" b="0" i="0" u="none" strike="noStrike" cap="none" normalizeH="0" baseline="55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American High-Income Trust</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The Bond Fund of America</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Capital World Bond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Intermediate Bond Fund of America</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Short-Term Bond Fund of America</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28600">
                <a:tc>
                  <a:txBody>
                    <a:bodyPr/>
                    <a:lstStyle>
                      <a:lvl1pPr marL="0" marR="0" indent="0" algn="r" defTabSz="228600" eaLnBrk="1" latinLnBrk="0" hangingPunct="1">
                        <a:lnSpc>
                          <a:spcPct val="110000"/>
                        </a:lnSpc>
                        <a:spcBef>
                          <a:spcPct val="50000"/>
                        </a:spcBef>
                        <a:spcAft>
                          <a:spcPts val="0"/>
                        </a:spcAft>
                        <a:buClrTx/>
                        <a:buSzTx/>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1pPr>
                      <a:lvl2pPr marL="742950" marR="0" indent="-285750" algn="r" defTabSz="228600" eaLnBrk="1" latinLnBrk="0" hangingPunct="1">
                        <a:lnSpc>
                          <a:spcPct val="110000"/>
                        </a:lnSpc>
                        <a:spcBef>
                          <a:spcPct val="50000"/>
                        </a:spcBef>
                        <a:spcAft>
                          <a:spcPts val="0"/>
                        </a:spcAft>
                        <a:buClrTx/>
                        <a:buSzTx/>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2pPr>
                      <a:lvl3pPr marL="1143000" marR="0" indent="-228600" algn="r" defTabSz="228600" eaLnBrk="1" latinLnBrk="0" hangingPunct="1">
                        <a:lnSpc>
                          <a:spcPct val="110000"/>
                        </a:lnSpc>
                        <a:spcBef>
                          <a:spcPct val="50000"/>
                        </a:spcBef>
                        <a:spcAft>
                          <a:spcPts val="0"/>
                        </a:spcAft>
                        <a:buClrTx/>
                        <a:buSzPct val="90000"/>
                        <a:buFontTx/>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3pPr>
                      <a:lvl4pPr marL="1600200" marR="0" indent="-228600" algn="r" defTabSz="228600" eaLnBrk="1" latinLnBrk="0" hangingPunct="1">
                        <a:lnSpc>
                          <a:spcPct val="110000"/>
                        </a:lnSpc>
                        <a:spcBef>
                          <a:spcPct val="50000"/>
                        </a:spcBef>
                        <a:spcAft>
                          <a:spcPts val="0"/>
                        </a:spcAft>
                        <a:buClrTx/>
                        <a:buSzPct val="9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4pPr>
                      <a:lvl5pPr marL="2057400" marR="0" indent="-228600" algn="r" defTabSz="228600" eaLnBrk="1" latinLnBrk="0" hangingPunct="1">
                        <a:lnSpc>
                          <a:spcPct val="110000"/>
                        </a:lnSpc>
                        <a:spcBef>
                          <a:spcPct val="50000"/>
                        </a:spcBef>
                        <a:spcAft>
                          <a:spcPts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5pPr>
                      <a:lvl6pPr marL="25146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6pPr>
                      <a:lvl7pPr marL="29718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7pPr>
                      <a:lvl8pPr marL="34290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8pPr>
                      <a:lvl9pPr marL="3886200" marR="0" indent="-228600" algn="r" defTabSz="228600" eaLnBrk="0" fontAlgn="base" latinLnBrk="0" hangingPunct="0">
                        <a:lnSpc>
                          <a:spcPct val="110000"/>
                        </a:lnSpc>
                        <a:spcBef>
                          <a:spcPct val="50000"/>
                        </a:spcBef>
                        <a:spcAft>
                          <a:spcPct val="0"/>
                        </a:spcAft>
                        <a:buClrTx/>
                        <a:buSzPct val="80000"/>
                        <a:buFont typeface="AvenirNext LT Pro Regular" charset="0"/>
                        <a:buNone/>
                        <a:tabLst/>
                        <a:defRPr sz="800" b="1" i="0" u="none" strike="noStrike" cap="none" spc="0" baseline="0">
                          <a:ln>
                            <a:noFill/>
                          </a:ln>
                          <a:solidFill>
                            <a:srgbClr val="000000"/>
                          </a:solidFill>
                          <a:uFillTx/>
                          <a:latin typeface="AvenirNext LT Com Regular" charset="0"/>
                          <a:ea typeface="MS PGothic" charset="-128"/>
                          <a:cs typeface="Arial" charset="0"/>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venirNext LT Com Regular" panose="020B0503020202020204" pitchFamily="34" charset="0"/>
                          <a:ea typeface="MS PGothic" charset="-128"/>
                        </a:rPr>
                        <a:t>U.S. Government Securities Fund</a:t>
                      </a:r>
                      <a:r>
                        <a:rPr kumimoji="0" lang="en-US" altLang="en-US" sz="900" b="0" i="0" u="none" strike="noStrike" cap="none" normalizeH="0" baseline="40000" dirty="0">
                          <a:ln>
                            <a:noFill/>
                          </a:ln>
                          <a:solidFill>
                            <a:schemeClr val="tx1"/>
                          </a:solidFill>
                          <a:effectLst/>
                          <a:latin typeface="AvenirNext LT Com Regular" panose="020B0503020202020204" pitchFamily="34" charset="0"/>
                          <a:ea typeface="MS PGothic" charset="-128"/>
                          <a:cs typeface="Arial" panose="020B0604020202020204" pitchFamily="34" charset="0"/>
                        </a:rPr>
                        <a:t>®</a:t>
                      </a:r>
                      <a:endParaRPr kumimoji="0" lang="en-US" altLang="en-US" sz="900" b="0" i="0" u="none" strike="noStrike" cap="none" normalizeH="0" baseline="40000" dirty="0">
                        <a:ln>
                          <a:noFill/>
                        </a:ln>
                        <a:solidFill>
                          <a:srgbClr val="000000"/>
                        </a:solidFill>
                        <a:effectLst/>
                        <a:latin typeface="AvenirNext LT Com Regular" panose="020B0503020202020204" pitchFamily="34" charset="0"/>
                        <a:ea typeface="MS PGothic" charset="-128"/>
                      </a:endParaRPr>
                    </a:p>
                  </a:txBody>
                  <a:tcPr marL="79102" marR="79102" marT="39534" marB="39534" anchor="ctr" horzOverflow="overflow">
                    <a:lnL>
                      <a:noFill/>
                    </a:lnL>
                    <a:lnR>
                      <a:noFill/>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graphicFrame>
        <p:nvGraphicFramePr>
          <p:cNvPr id="17" name="Group 103">
            <a:extLst>
              <a:ext uri="{FF2B5EF4-FFF2-40B4-BE49-F238E27FC236}">
                <a16:creationId xmlns:a16="http://schemas.microsoft.com/office/drawing/2014/main" id="{EABCF0AE-5411-4F4C-B071-0113E58A34CD}"/>
              </a:ext>
            </a:extLst>
          </p:cNvPr>
          <p:cNvGraphicFramePr>
            <a:graphicFrameLocks noGrp="1"/>
          </p:cNvGraphicFramePr>
          <p:nvPr>
            <p:extLst>
              <p:ext uri="{D42A27DB-BD31-4B8C-83A1-F6EECF244321}">
                <p14:modId xmlns:p14="http://schemas.microsoft.com/office/powerpoint/2010/main" val="648861521"/>
              </p:ext>
            </p:extLst>
          </p:nvPr>
        </p:nvGraphicFramePr>
        <p:xfrm>
          <a:off x="8294968" y="5403528"/>
          <a:ext cx="3325471" cy="459844"/>
        </p:xfrm>
        <a:graphic>
          <a:graphicData uri="http://schemas.openxmlformats.org/drawingml/2006/table">
            <a:tbl>
              <a:tblPr/>
              <a:tblGrid>
                <a:gridCol w="3325471">
                  <a:extLst>
                    <a:ext uri="{9D8B030D-6E8A-4147-A177-3AD203B41FA5}">
                      <a16:colId xmlns:a16="http://schemas.microsoft.com/office/drawing/2014/main" val="20000"/>
                    </a:ext>
                  </a:extLst>
                </a:gridCol>
              </a:tblGrid>
              <a:tr h="228600">
                <a:tc>
                  <a:txBody>
                    <a:bodyPr/>
                    <a:lstStyle>
                      <a:lvl1pPr marL="0" marR="0" indent="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1pPr>
                      <a:lvl2pPr marL="0" marR="0" indent="1143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2pPr>
                      <a:lvl3pPr marL="0" marR="0" indent="2286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3pPr>
                      <a:lvl4pPr marL="0" marR="0" indent="3429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4pPr>
                      <a:lvl5pPr marL="0" marR="0" indent="4572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5pPr>
                      <a:lvl6pPr marL="0" marR="0" indent="5715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6pPr>
                      <a:lvl7pPr marL="0" marR="0" indent="6858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7pPr>
                      <a:lvl8pPr marL="0" marR="0" indent="8001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8pPr>
                      <a:lvl9pPr marL="0" marR="0" indent="9144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1000" b="0" i="0" dirty="0">
                          <a:solidFill>
                            <a:srgbClr val="FFFFFF"/>
                          </a:solidFill>
                          <a:latin typeface="Avenir Next LT Com Demi" panose="020B0703020202020204" pitchFamily="34" charset="0"/>
                          <a:cs typeface="Avenir Next Demi Bold"/>
                        </a:rPr>
                        <a:t>Money market fund</a:t>
                      </a:r>
                    </a:p>
                  </a:txBody>
                  <a:tcPr marL="79095" marR="79095" marT="39422" marB="39422" anchor="ctr" horzOverflow="overflow">
                    <a:lnL cap="flat">
                      <a:noFill/>
                    </a:lnL>
                    <a:lnR cap="flat">
                      <a:noFill/>
                    </a:lnR>
                    <a:lnT cap="flat">
                      <a:noFill/>
                    </a:lnT>
                    <a:lnB>
                      <a:noFill/>
                    </a:lnB>
                    <a:lnTlToBr>
                      <a:noFill/>
                    </a:lnTlToBr>
                    <a:lnBlToTr>
                      <a:noFill/>
                    </a:lnBlToTr>
                    <a:solidFill>
                      <a:srgbClr val="ACA39A"/>
                    </a:solidFill>
                  </a:tcPr>
                </a:tc>
                <a:extLst>
                  <a:ext uri="{0D108BD9-81ED-4DB2-BD59-A6C34878D82A}">
                    <a16:rowId xmlns:a16="http://schemas.microsoft.com/office/drawing/2014/main" val="10000"/>
                  </a:ext>
                </a:extLst>
              </a:tr>
              <a:tr h="228600">
                <a:tc>
                  <a:txBody>
                    <a:bodyPr/>
                    <a:lstStyle>
                      <a:lvl1pPr marL="0" marR="0" indent="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1pPr>
                      <a:lvl2pPr marL="0" marR="0" indent="1143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2pPr>
                      <a:lvl3pPr marL="0" marR="0" indent="2286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3pPr>
                      <a:lvl4pPr marL="0" marR="0" indent="3429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4pPr>
                      <a:lvl5pPr marL="0" marR="0" indent="4572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5pPr>
                      <a:lvl6pPr marL="0" marR="0" indent="5715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6pPr>
                      <a:lvl7pPr marL="0" marR="0" indent="6858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7pPr>
                      <a:lvl8pPr marL="0" marR="0" indent="8001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8pPr>
                      <a:lvl9pPr marL="0" marR="0" indent="914400" algn="r" defTabSz="228600" eaLnBrk="1" latinLnBrk="0" hangingPunct="1">
                        <a:lnSpc>
                          <a:spcPct val="110000"/>
                        </a:lnSpc>
                        <a:spcBef>
                          <a:spcPts val="600"/>
                        </a:spcBef>
                        <a:spcAft>
                          <a:spcPts val="0"/>
                        </a:spcAft>
                        <a:buClrTx/>
                        <a:buSzTx/>
                        <a:buFontTx/>
                        <a:buNone/>
                        <a:tabLst/>
                        <a:defRPr sz="800" b="0" i="0" u="none" strike="noStrike" cap="none" spc="0" baseline="0">
                          <a:ln>
                            <a:noFill/>
                          </a:ln>
                          <a:solidFill>
                            <a:schemeClr val="tx1"/>
                          </a:solidFill>
                          <a:uFillTx/>
                          <a:latin typeface="AvenirNext LT Com Regular"/>
                          <a:ea typeface=""/>
                          <a:cs typeface="Arial"/>
                          <a:sym typeface="Avenir Next LT Com Regular"/>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900" b="0" i="0" dirty="0">
                          <a:latin typeface="AvenirNext LT Com Regular" panose="020B0503020202020204" pitchFamily="34" charset="0"/>
                          <a:cs typeface="Avenir Next Demi Bold"/>
                        </a:rPr>
                        <a:t>American Funds U.S. Government Money Market</a:t>
                      </a:r>
                      <a:r>
                        <a:rPr lang="en-US" altLang="en-US" sz="900" b="0" i="0" baseline="0" dirty="0">
                          <a:latin typeface="AvenirNext LT Com Regular" panose="020B0503020202020204" pitchFamily="34" charset="0"/>
                          <a:cs typeface="Avenir Next Demi Bold"/>
                        </a:rPr>
                        <a:t> </a:t>
                      </a:r>
                      <a:r>
                        <a:rPr kumimoji="0" lang="en-US" altLang="en-US" sz="900" b="0" i="0" u="none" strike="noStrike" cap="none" normalizeH="0" baseline="0" dirty="0">
                          <a:ln>
                            <a:noFill/>
                          </a:ln>
                          <a:solidFill>
                            <a:schemeClr val="tx1"/>
                          </a:solidFill>
                          <a:effectLst/>
                          <a:latin typeface="AvenirNext LT Com Regular" panose="020B0503020202020204" pitchFamily="34" charset="0"/>
                          <a:ea typeface="MS PGothic" charset="-128"/>
                        </a:rPr>
                        <a:t>Fund</a:t>
                      </a:r>
                      <a:endParaRPr lang="en-US" altLang="en-US" sz="900" b="0" i="0" spc="-40" baseline="55000" dirty="0">
                        <a:latin typeface="AvenirNext LT Com Regular" panose="020B0503020202020204" pitchFamily="34" charset="0"/>
                        <a:cs typeface="Avenir Next Demi Bold"/>
                      </a:endParaRPr>
                    </a:p>
                  </a:txBody>
                  <a:tcPr marL="79095" marR="79095" marT="39422" marB="39422" anchor="ctr" horzOverflow="overflow">
                    <a:lnL cap="flat">
                      <a:noFill/>
                    </a:lnL>
                    <a:lnR cap="flat">
                      <a:noFill/>
                    </a:lnR>
                    <a:lnT>
                      <a:noFill/>
                    </a:lnT>
                    <a:lnB w="12700" cap="flat" cmpd="sng" algn="ctr">
                      <a:solidFill>
                        <a:srgbClr val="66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Rectangle 2">
            <a:extLst>
              <a:ext uri="{FF2B5EF4-FFF2-40B4-BE49-F238E27FC236}">
                <a16:creationId xmlns:a16="http://schemas.microsoft.com/office/drawing/2014/main" id="{78E6C521-1A97-5CA2-BF70-2E6ECD3A43EA}"/>
              </a:ext>
            </a:extLst>
          </p:cNvPr>
          <p:cNvSpPr/>
          <p:nvPr/>
        </p:nvSpPr>
        <p:spPr>
          <a:xfrm>
            <a:off x="4382784" y="405548"/>
            <a:ext cx="7247465" cy="769441"/>
          </a:xfrm>
          <a:prstGeom prst="rect">
            <a:avLst/>
          </a:prstGeom>
        </p:spPr>
        <p:txBody>
          <a:bodyPr wrap="square" lIns="0" tIns="0" rIns="0" bIns="0">
            <a:spAutoFit/>
          </a:bodyPr>
          <a:lstStyle/>
          <a:p>
            <a:pPr algn="l"/>
            <a:r>
              <a:rPr lang="en-US" sz="1000" b="1" dirty="0">
                <a:solidFill>
                  <a:schemeClr val="tx1">
                    <a:lumMod val="75000"/>
                    <a:lumOff val="25000"/>
                  </a:schemeClr>
                </a:solidFill>
                <a:latin typeface="AvenirNext LT Com Regular" panose="020B0503020202020204" pitchFamily="34" charset="0"/>
                <a:ea typeface="AvenirNext LT Com Medium" charset="0"/>
                <a:cs typeface="AvenirNext LT Com Medium" charset="0"/>
              </a:rPr>
              <a:t>You could lose money by investing in the Fund. Although the Fund seeks to preserve the value of your investment at $1.00 per share, it cannot guarantee it will do so. An investment in the Fund is not a bank account and is not insured or guaranteed by the Federal Deposit Insurance Corporation or any other government agency. The Fund’s sponsor is not required to reimburse the Fund for losses, and you should not expect that the sponsor will provide financial support to the Fund at any time, including during periods of market stress.</a:t>
            </a:r>
          </a:p>
        </p:txBody>
      </p:sp>
    </p:spTree>
    <p:extLst>
      <p:ext uri="{BB962C8B-B14F-4D97-AF65-F5344CB8AC3E}">
        <p14:creationId xmlns:p14="http://schemas.microsoft.com/office/powerpoint/2010/main" val="141315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500"/>
                                        <p:tgtEl>
                                          <p:spTgt spid="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7B524E-AB9E-305C-162C-A53553BD6FCD}"/>
              </a:ext>
            </a:extLst>
          </p:cNvPr>
          <p:cNvSpPr txBox="1"/>
          <p:nvPr/>
        </p:nvSpPr>
        <p:spPr>
          <a:xfrm>
            <a:off x="4417661" y="5100203"/>
            <a:ext cx="7087048" cy="153888"/>
          </a:xfrm>
          <a:prstGeom prst="rect">
            <a:avLst/>
          </a:prstGeom>
          <a:ln w="12700">
            <a:miter lim="400000"/>
          </a:ln>
        </p:spPr>
        <p:txBody>
          <a:bodyPr wrap="square" lIns="0" tIns="0" rIns="0" bIns="0" rtlCol="0">
            <a:spAutoFit/>
          </a:bodyPr>
          <a:lstStyle/>
          <a:p>
            <a:r>
              <a:rPr lang="en-US" sz="1000" dirty="0"/>
              <a:t>Hypothetical results are for illustrative purposes only and in no way represent the actual results of a specific investment.</a:t>
            </a:r>
            <a:endParaRPr lang="en-US" sz="1000" b="1" dirty="0">
              <a:latin typeface="+mn-lt"/>
            </a:endParaRPr>
          </a:p>
        </p:txBody>
      </p:sp>
      <p:graphicFrame>
        <p:nvGraphicFramePr>
          <p:cNvPr id="7" name="Chart 6">
            <a:extLst>
              <a:ext uri="{FF2B5EF4-FFF2-40B4-BE49-F238E27FC236}">
                <a16:creationId xmlns:a16="http://schemas.microsoft.com/office/drawing/2014/main" id="{ABE39510-1EB1-4028-8DC4-3E0E05CECF60}"/>
              </a:ext>
            </a:extLst>
          </p:cNvPr>
          <p:cNvGraphicFramePr>
            <a:graphicFrameLocks/>
          </p:cNvGraphicFramePr>
          <p:nvPr>
            <p:extLst>
              <p:ext uri="{D42A27DB-BD31-4B8C-83A1-F6EECF244321}">
                <p14:modId xmlns:p14="http://schemas.microsoft.com/office/powerpoint/2010/main" val="683448197"/>
              </p:ext>
            </p:extLst>
          </p:nvPr>
        </p:nvGraphicFramePr>
        <p:xfrm>
          <a:off x="12933185" y="1330787"/>
          <a:ext cx="6093510" cy="392330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A2121563-F192-4CF6-A43F-C5AAC4385549}"/>
              </a:ext>
            </a:extLst>
          </p:cNvPr>
          <p:cNvSpPr txBox="1"/>
          <p:nvPr/>
        </p:nvSpPr>
        <p:spPr>
          <a:xfrm>
            <a:off x="4521099" y="5177147"/>
            <a:ext cx="6822264" cy="923330"/>
          </a:xfrm>
          <a:prstGeom prst="rect">
            <a:avLst/>
          </a:prstGeom>
          <a:ln w="12700">
            <a:miter lim="400000"/>
          </a:ln>
        </p:spPr>
        <p:txBody>
          <a:bodyPr wrap="square" lIns="0" tIns="0" rIns="0" bIns="0" rtlCol="0">
            <a:spAutoFit/>
          </a:bodyPr>
          <a:lstStyle/>
          <a:p>
            <a:pPr algn="l" hangingPunct="1">
              <a:spcAft>
                <a:spcPts val="0"/>
              </a:spcAft>
            </a:pPr>
            <a:endParaRPr lang="en-US" sz="1000" dirty="0"/>
          </a:p>
          <a:p>
            <a:pPr algn="l" hangingPunct="1">
              <a:spcAft>
                <a:spcPts val="0"/>
              </a:spcAft>
            </a:pPr>
            <a:r>
              <a:rPr lang="en-US" sz="1000" dirty="0">
                <a:solidFill>
                  <a:schemeClr val="accent5"/>
                </a:solidFill>
              </a:rPr>
              <a:t>The American Funds blend comprises one-third New Perspective Fund, one-third The Investment Company of America and one-third The Bond Fund of America, rebalanced monthly, with all distributions reinvested. U.S. Treasuries represent three-month T-bills. Unlike mutual fund shares, investments in U.S. Treasuries are guaranteed by the U.S. government as to the payment of principal and interest.</a:t>
            </a:r>
          </a:p>
          <a:p>
            <a:pPr algn="l"/>
            <a:endParaRPr lang="en-US" sz="1000" b="1" dirty="0" err="1">
              <a:latin typeface="+mn-lt"/>
            </a:endParaRPr>
          </a:p>
        </p:txBody>
      </p:sp>
      <p:sp>
        <p:nvSpPr>
          <p:cNvPr id="20" name="Rectangle 19">
            <a:extLst>
              <a:ext uri="{FF2B5EF4-FFF2-40B4-BE49-F238E27FC236}">
                <a16:creationId xmlns:a16="http://schemas.microsoft.com/office/drawing/2014/main" id="{02B4C3E0-7F9D-2646-ADFF-8304CCEADBF5}"/>
              </a:ext>
            </a:extLst>
          </p:cNvPr>
          <p:cNvSpPr/>
          <p:nvPr/>
        </p:nvSpPr>
        <p:spPr>
          <a:xfrm>
            <a:off x="250784" y="-12829"/>
            <a:ext cx="3545712" cy="6883658"/>
          </a:xfrm>
          <a:prstGeom prst="rect">
            <a:avLst/>
          </a:prstGeom>
          <a:solidFill>
            <a:schemeClr val="bg1">
              <a:lumMod val="95000"/>
            </a:schemeClr>
          </a:solidFill>
          <a:ln w="25400" cap="flat" cmpd="sng" algn="ctr">
            <a:noFill/>
            <a:prstDash val="solid"/>
          </a:ln>
          <a:effectLst/>
        </p:spPr>
        <p:txBody>
          <a:bodyPr lIns="0" tIns="0" rIns="0" bIns="0" rtlCol="0" anchor="ctr"/>
          <a:lstStyle/>
          <a:p>
            <a:pPr algn="ctr" defTabSz="914411" fontAlgn="base">
              <a:spcBef>
                <a:spcPct val="0"/>
              </a:spcBef>
              <a:spcAft>
                <a:spcPct val="0"/>
              </a:spcAft>
            </a:pPr>
            <a:endParaRPr lang="en-US" sz="1600" kern="0" dirty="0">
              <a:solidFill>
                <a:srgbClr val="FFFFFF"/>
              </a:solidFill>
              <a:latin typeface="AvenirNext LT Com Regular" panose="020B0503020202020204" pitchFamily="34" charset="0"/>
              <a:cs typeface="Arial"/>
            </a:endParaRPr>
          </a:p>
        </p:txBody>
      </p:sp>
      <p:sp>
        <p:nvSpPr>
          <p:cNvPr id="21" name="Rectangle 20">
            <a:extLst>
              <a:ext uri="{FF2B5EF4-FFF2-40B4-BE49-F238E27FC236}">
                <a16:creationId xmlns:a16="http://schemas.microsoft.com/office/drawing/2014/main" id="{BA8726BA-0013-564F-96E5-C87185F5ABDB}"/>
              </a:ext>
            </a:extLst>
          </p:cNvPr>
          <p:cNvSpPr/>
          <p:nvPr/>
        </p:nvSpPr>
        <p:spPr>
          <a:xfrm>
            <a:off x="0" y="-12829"/>
            <a:ext cx="243068" cy="6883658"/>
          </a:xfrm>
          <a:prstGeom prst="rect">
            <a:avLst/>
          </a:prstGeom>
          <a:solidFill>
            <a:srgbClr val="00AEA9"/>
          </a:solidFill>
          <a:ln w="25400" cap="flat" cmpd="sng" algn="ctr">
            <a:noFill/>
            <a:prstDash val="solid"/>
          </a:ln>
          <a:effectLst/>
        </p:spPr>
        <p:txBody>
          <a:bodyPr lIns="0" tIns="0" rIns="0" bIns="0" rtlCol="0" anchor="ctr"/>
          <a:lstStyle/>
          <a:p>
            <a:pPr algn="ctr" defTabSz="914411" fontAlgn="base">
              <a:spcBef>
                <a:spcPct val="0"/>
              </a:spcBef>
              <a:spcAft>
                <a:spcPct val="0"/>
              </a:spcAft>
            </a:pPr>
            <a:endParaRPr lang="en-US" sz="1600" kern="0" dirty="0">
              <a:solidFill>
                <a:srgbClr val="FFFFFF"/>
              </a:solidFill>
              <a:latin typeface="AvenirNext LT Com Regular" panose="020B0503020202020204" pitchFamily="34" charset="0"/>
              <a:cs typeface="Arial"/>
            </a:endParaRPr>
          </a:p>
        </p:txBody>
      </p:sp>
      <p:sp>
        <p:nvSpPr>
          <p:cNvPr id="33" name="© The Capital Group Companies, Inc."/>
          <p:cNvSpPr txBox="1"/>
          <p:nvPr/>
        </p:nvSpPr>
        <p:spPr>
          <a:xfrm>
            <a:off x="571500" y="6400710"/>
            <a:ext cx="1962076"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tx1">
                    <a:lumMod val="75000"/>
                    <a:lumOff val="25000"/>
                  </a:schemeClr>
                </a:solidFill>
                <a:latin typeface="AvenirNext LT Com Regular" panose="020B0503020202020204" pitchFamily="34" charset="0"/>
              </a:rPr>
              <a:t>© 2025 Capital Group. All rights reserved.</a:t>
            </a:r>
            <a:endParaRPr sz="800" dirty="0">
              <a:solidFill>
                <a:schemeClr val="tx1">
                  <a:lumMod val="75000"/>
                  <a:lumOff val="25000"/>
                </a:schemeClr>
              </a:solidFill>
              <a:latin typeface="AvenirNext LT Com Regular" panose="020B0503020202020204" pitchFamily="34" charset="0"/>
            </a:endParaRPr>
          </a:p>
        </p:txBody>
      </p:sp>
      <p:sp>
        <p:nvSpPr>
          <p:cNvPr id="35" name="Title 1"/>
          <p:cNvSpPr txBox="1">
            <a:spLocks/>
          </p:cNvSpPr>
          <p:nvPr/>
        </p:nvSpPr>
        <p:spPr>
          <a:xfrm>
            <a:off x="571499" y="1552151"/>
            <a:ext cx="3227932" cy="1400298"/>
          </a:xfrm>
          <a:prstGeom prst="rect">
            <a:avLst/>
          </a:prstGeom>
          <a:extLst>
            <a:ext uri="{C572A759-6A51-4108-AA02-DFA0A04FC94B}">
              <ma14:wrappingTextBoxFlag xmlns:ma14="http://schemas.microsoft.com/office/mac/drawingml/2011/main" xmlns="" val="1"/>
            </a:ext>
          </a:extLst>
        </p:spPr>
        <p:txBody>
          <a:bodyPr lIns="0" tIns="0" rIns="0" bIns="0" anchor="b" anchorCtr="0"/>
          <a:lstStyle>
            <a:lvl1pPr marL="0" marR="0" indent="0" algn="l" defTabSz="228600" rtl="0" eaLnBrk="1" latinLnBrk="0" hangingPunct="1">
              <a:lnSpc>
                <a:spcPct val="95000"/>
              </a:lnSpc>
              <a:spcBef>
                <a:spcPts val="0"/>
              </a:spcBef>
              <a:spcAft>
                <a:spcPts val="0"/>
              </a:spcAft>
              <a:buClrTx/>
              <a:buSzTx/>
              <a:buFontTx/>
              <a:buNone/>
              <a:tabLst>
                <a:tab pos="476250" algn="l"/>
              </a:tabLst>
              <a:defRPr kumimoji="0" sz="2400" b="1" i="0" u="none" strike="noStrike" cap="none" spc="-24" normalizeH="0" baseline="0">
                <a:ln>
                  <a:noFill/>
                </a:ln>
                <a:solidFill>
                  <a:schemeClr val="accent1"/>
                </a:solidFill>
                <a:effectLst/>
                <a:uFillTx/>
                <a:latin typeface="AvenirNext LT Com Regular" panose="020B0503020202020204" pitchFamily="34" charset="0"/>
                <a:ea typeface="+mn-ea"/>
                <a:cs typeface="+mn-cs"/>
                <a:sym typeface="Avenir Next LT Com Regular"/>
              </a:defRPr>
            </a:lvl1pPr>
            <a:lvl2pPr marL="0" marR="0" indent="1143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2pPr>
            <a:lvl3pPr marL="0" marR="0" indent="2286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3pPr>
            <a:lvl4pPr marL="0" marR="0" indent="3429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4pPr>
            <a:lvl5pPr marL="0" marR="0" indent="4572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5pPr>
            <a:lvl6pPr marL="0" marR="0" indent="5715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6pPr>
            <a:lvl7pPr marL="0" marR="0" indent="6858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7pPr>
            <a:lvl8pPr marL="0" marR="0" indent="8001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8pPr>
            <a:lvl9pPr marL="0" marR="0" indent="914400" algn="l" defTabSz="228600" rtl="0" eaLnBrk="1" latinLnBrk="0" hangingPunct="1">
              <a:lnSpc>
                <a:spcPct val="100000"/>
              </a:lnSpc>
              <a:spcBef>
                <a:spcPts val="0"/>
              </a:spcBef>
              <a:spcAft>
                <a:spcPts val="0"/>
              </a:spcAft>
              <a:buClrTx/>
              <a:buSzTx/>
              <a:buFontTx/>
              <a:buNone/>
              <a:tabLst>
                <a:tab pos="476250" algn="l"/>
              </a:tabLst>
              <a:defRPr sz="4800" b="0" i="0" u="none" strike="noStrike" cap="none" spc="-48" baseline="0">
                <a:ln>
                  <a:noFill/>
                </a:ln>
                <a:solidFill>
                  <a:schemeClr val="accent1">
                    <a:hueOff val="-456960"/>
                    <a:satOff val="56070"/>
                    <a:lumOff val="-35771"/>
                  </a:schemeClr>
                </a:solidFill>
                <a:uFillTx/>
                <a:latin typeface="+mn-lt"/>
                <a:ea typeface="+mn-ea"/>
                <a:cs typeface="+mn-cs"/>
                <a:sym typeface="Avenir Next LT Com Demi"/>
              </a:defRPr>
            </a:lvl9pPr>
          </a:lstStyle>
          <a:p>
            <a:r>
              <a:rPr lang="en-US" dirty="0">
                <a:solidFill>
                  <a:srgbClr val="00AEA9"/>
                </a:solidFill>
              </a:rPr>
              <a:t>Seeking superior outcomes</a:t>
            </a:r>
          </a:p>
        </p:txBody>
      </p:sp>
      <p:sp>
        <p:nvSpPr>
          <p:cNvPr id="36" name="Text Placeholder 5"/>
          <p:cNvSpPr>
            <a:spLocks noGrp="1"/>
          </p:cNvSpPr>
          <p:nvPr>
            <p:ph type="body" sz="quarter" idx="15"/>
          </p:nvPr>
        </p:nvSpPr>
        <p:spPr>
          <a:xfrm>
            <a:off x="571498" y="3474720"/>
            <a:ext cx="2867441" cy="1371451"/>
          </a:xfrm>
        </p:spPr>
        <p:txBody>
          <a:bodyPr/>
          <a:lstStyle/>
          <a:p>
            <a:r>
              <a:rPr lang="en-US" b="1" dirty="0">
                <a:solidFill>
                  <a:schemeClr val="tx1">
                    <a:lumMod val="75000"/>
                    <a:lumOff val="25000"/>
                  </a:schemeClr>
                </a:solidFill>
              </a:rPr>
              <a:t>How a hypothetical $5,000 initial investment plus $100 monthly investments could have grown</a:t>
            </a:r>
          </a:p>
        </p:txBody>
      </p:sp>
      <p:sp>
        <p:nvSpPr>
          <p:cNvPr id="27" name="Slide Number Placeholder 3">
            <a:extLst>
              <a:ext uri="{FF2B5EF4-FFF2-40B4-BE49-F238E27FC236}">
                <a16:creationId xmlns:a16="http://schemas.microsoft.com/office/drawing/2014/main" id="{F432A681-3282-4694-AC53-D162D928E5FA}"/>
              </a:ext>
            </a:extLst>
          </p:cNvPr>
          <p:cNvSpPr>
            <a:spLocks noGrp="1"/>
          </p:cNvSpPr>
          <p:nvPr>
            <p:ph type="sldNum" sz="quarter" idx="11"/>
          </p:nvPr>
        </p:nvSpPr>
        <p:spPr>
          <a:xfrm>
            <a:off x="10908792" y="6400800"/>
            <a:ext cx="711647" cy="126509"/>
          </a:xfrm>
        </p:spPr>
        <p:txBody>
          <a:bodyPr/>
          <a:lstStyle/>
          <a:p>
            <a:pPr>
              <a:lnSpc>
                <a:spcPct val="110000"/>
              </a:lnSpc>
              <a:spcBef>
                <a:spcPts val="1200"/>
              </a:spcBef>
            </a:pPr>
            <a:fld id="{86CB4B4D-7CA3-9044-876B-883B54F8677D}" type="slidenum">
              <a:rPr lang="en-US" smtClean="0"/>
              <a:pPr>
                <a:lnSpc>
                  <a:spcPct val="110000"/>
                </a:lnSpc>
                <a:spcBef>
                  <a:spcPts val="1200"/>
                </a:spcBef>
              </a:pPr>
              <a:t>18</a:t>
            </a:fld>
            <a:endParaRPr lang="en-US" dirty="0"/>
          </a:p>
        </p:txBody>
      </p:sp>
      <p:sp>
        <p:nvSpPr>
          <p:cNvPr id="30" name="Text Box 31">
            <a:extLst>
              <a:ext uri="{FF2B5EF4-FFF2-40B4-BE49-F238E27FC236}">
                <a16:creationId xmlns:a16="http://schemas.microsoft.com/office/drawing/2014/main" id="{67865770-6541-4B4D-ACD1-A7A70156A081}"/>
              </a:ext>
            </a:extLst>
          </p:cNvPr>
          <p:cNvSpPr txBox="1">
            <a:spLocks noChangeArrowheads="1"/>
          </p:cNvSpPr>
          <p:nvPr/>
        </p:nvSpPr>
        <p:spPr bwMode="auto">
          <a:xfrm>
            <a:off x="4531359" y="343391"/>
            <a:ext cx="7007049" cy="105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oAutofit/>
          </a:bodyPr>
          <a:lstStyle>
            <a:lvl1pPr>
              <a:spcBef>
                <a:spcPct val="50000"/>
              </a:spcBef>
              <a:buChar char="•"/>
              <a:defRPr sz="2000" b="1">
                <a:solidFill>
                  <a:srgbClr val="000000"/>
                </a:solidFill>
                <a:latin typeface="AvenirNext LT Com Regular" charset="0"/>
                <a:ea typeface="MS PGothic" charset="-128"/>
                <a:cs typeface="Arial" charset="0"/>
              </a:defRPr>
            </a:lvl1pPr>
            <a:lvl2pPr marL="742950" indent="-285750">
              <a:spcBef>
                <a:spcPct val="50000"/>
              </a:spcBef>
              <a:buFont typeface="AvenirNext LT Pro Regular" charset="0"/>
              <a:buChar char="–"/>
              <a:defRPr sz="2000" b="1">
                <a:solidFill>
                  <a:srgbClr val="000000"/>
                </a:solidFill>
                <a:latin typeface="AvenirNext LT Com Regular" charset="0"/>
                <a:ea typeface="MS PGothic" charset="-128"/>
                <a:cs typeface="Arial" charset="0"/>
              </a:defRPr>
            </a:lvl2pPr>
            <a:lvl3pPr marL="1143000" indent="-228600">
              <a:spcBef>
                <a:spcPct val="50000"/>
              </a:spcBef>
              <a:buSzPct val="90000"/>
              <a:buChar char="•"/>
              <a:defRPr sz="2000" b="1">
                <a:solidFill>
                  <a:srgbClr val="000000"/>
                </a:solidFill>
                <a:latin typeface="AvenirNext LT Com Regular" charset="0"/>
                <a:ea typeface="MS PGothic" charset="-128"/>
                <a:cs typeface="Arial" charset="0"/>
              </a:defRPr>
            </a:lvl3pPr>
            <a:lvl4pPr marL="1600200" indent="-228600">
              <a:spcBef>
                <a:spcPct val="50000"/>
              </a:spcBef>
              <a:buSzPct val="90000"/>
              <a:buFont typeface="AvenirNext LT Pro Regular" charset="0"/>
              <a:buChar char="–"/>
              <a:defRPr sz="2000" b="1">
                <a:solidFill>
                  <a:srgbClr val="000000"/>
                </a:solidFill>
                <a:latin typeface="AvenirNext LT Com Regular" charset="0"/>
                <a:ea typeface="MS PGothic" charset="-128"/>
                <a:cs typeface="Arial" charset="0"/>
              </a:defRPr>
            </a:lvl4pPr>
            <a:lvl5pPr marL="2057400" indent="-228600">
              <a:spcBef>
                <a:spcPct val="50000"/>
              </a:spcBef>
              <a:buSzPct val="80000"/>
              <a:buFont typeface="AvenirNext LT Pro Regular" charset="0"/>
              <a:buChar char="•"/>
              <a:defRPr sz="2000" b="1">
                <a:solidFill>
                  <a:srgbClr val="000000"/>
                </a:solidFill>
                <a:latin typeface="AvenirNext LT Com Regular" charset="0"/>
                <a:ea typeface="MS PGothic" charset="-128"/>
                <a:cs typeface="Arial" charset="0"/>
              </a:defRPr>
            </a:lvl5pPr>
            <a:lvl6pPr marL="25146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6pPr>
            <a:lvl7pPr marL="29718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7pPr>
            <a:lvl8pPr marL="34290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8pPr>
            <a:lvl9pPr marL="38862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9pPr>
          </a:lstStyle>
          <a:p>
            <a:pPr algn="l" hangingPunct="1">
              <a:spcBef>
                <a:spcPct val="0"/>
              </a:spcBef>
              <a:spcAft>
                <a:spcPct val="45000"/>
              </a:spcAft>
              <a:buNone/>
            </a:pPr>
            <a:r>
              <a:rPr lang="en-US" altLang="en-US" sz="1200" dirty="0">
                <a:latin typeface="Avenir Next LT Com Demi" panose="020B0703020202020204" pitchFamily="34" charset="0"/>
                <a:ea typeface="Avenir Next LT Com Demi" charset="0"/>
                <a:cs typeface="Avenir Next LT Com Demi" charset="0"/>
              </a:rPr>
              <a:t>Figures shown are past results for Class 529-E shares and are not predictive of results in future periods. Current and future results may be lower or higher than those shown. Prices and returns will vary, so investors may lose money. Investing for short periods makes losses more likely. For current information and month-end results, visit capitalgroup.com. </a:t>
            </a:r>
          </a:p>
        </p:txBody>
      </p:sp>
      <p:cxnSp>
        <p:nvCxnSpPr>
          <p:cNvPr id="39" name="Straight Connector 38">
            <a:extLst>
              <a:ext uri="{FF2B5EF4-FFF2-40B4-BE49-F238E27FC236}">
                <a16:creationId xmlns:a16="http://schemas.microsoft.com/office/drawing/2014/main" id="{32F8FE39-8886-428D-979D-55BB787337B9}"/>
              </a:ext>
            </a:extLst>
          </p:cNvPr>
          <p:cNvCxnSpPr>
            <a:cxnSpLocks/>
          </p:cNvCxnSpPr>
          <p:nvPr/>
        </p:nvCxnSpPr>
        <p:spPr>
          <a:xfrm>
            <a:off x="5020812" y="4669337"/>
            <a:ext cx="5619479" cy="0"/>
          </a:xfrm>
          <a:prstGeom prst="line">
            <a:avLst/>
          </a:prstGeom>
          <a:noFill/>
          <a:ln w="9525" cap="flat">
            <a:solidFill>
              <a:srgbClr val="D9D9D9"/>
            </a:solidFill>
            <a:prstDash val="solid"/>
            <a:miter lim="400000"/>
          </a:ln>
          <a:effectLst/>
          <a:sp3d/>
        </p:spPr>
        <p:style>
          <a:lnRef idx="0">
            <a:scrgbClr r="0" g="0" b="0"/>
          </a:lnRef>
          <a:fillRef idx="0">
            <a:scrgbClr r="0" g="0" b="0"/>
          </a:fillRef>
          <a:effectRef idx="0">
            <a:scrgbClr r="0" g="0" b="0"/>
          </a:effectRef>
          <a:fontRef idx="none"/>
        </p:style>
      </p:cxnSp>
      <p:sp>
        <p:nvSpPr>
          <p:cNvPr id="40" name="TextBox 39">
            <a:extLst>
              <a:ext uri="{FF2B5EF4-FFF2-40B4-BE49-F238E27FC236}">
                <a16:creationId xmlns:a16="http://schemas.microsoft.com/office/drawing/2014/main" id="{AFC3863E-1E1D-4C24-8D22-F77394ACB7F5}"/>
              </a:ext>
            </a:extLst>
          </p:cNvPr>
          <p:cNvSpPr txBox="1"/>
          <p:nvPr/>
        </p:nvSpPr>
        <p:spPr>
          <a:xfrm>
            <a:off x="4560855" y="1715716"/>
            <a:ext cx="489453" cy="138499"/>
          </a:xfrm>
          <a:prstGeom prst="rect">
            <a:avLst/>
          </a:prstGeom>
          <a:ln w="12700">
            <a:miter lim="400000"/>
          </a:ln>
        </p:spPr>
        <p:txBody>
          <a:bodyPr wrap="square" lIns="0" tIns="0" rIns="0" bIns="0" rtlCol="0">
            <a:spAutoFit/>
          </a:bodyPr>
          <a:lstStyle/>
          <a:p>
            <a:r>
              <a:rPr lang="en-US" sz="900" b="1" dirty="0">
                <a:solidFill>
                  <a:schemeClr val="bg1"/>
                </a:solidFill>
                <a:latin typeface="Avenir Next LT Com Demi" panose="020B0703020202020204" pitchFamily="34" charset="0"/>
              </a:rPr>
              <a:t>$80,000</a:t>
            </a:r>
          </a:p>
        </p:txBody>
      </p:sp>
      <p:cxnSp>
        <p:nvCxnSpPr>
          <p:cNvPr id="41" name="Straight Connector 40">
            <a:extLst>
              <a:ext uri="{FF2B5EF4-FFF2-40B4-BE49-F238E27FC236}">
                <a16:creationId xmlns:a16="http://schemas.microsoft.com/office/drawing/2014/main" id="{D59B0A80-5E0E-4680-BEB6-77AB4C07C1B0}"/>
              </a:ext>
            </a:extLst>
          </p:cNvPr>
          <p:cNvCxnSpPr>
            <a:cxnSpLocks/>
          </p:cNvCxnSpPr>
          <p:nvPr/>
        </p:nvCxnSpPr>
        <p:spPr>
          <a:xfrm>
            <a:off x="5021225" y="1675577"/>
            <a:ext cx="0" cy="2995143"/>
          </a:xfrm>
          <a:prstGeom prst="line">
            <a:avLst/>
          </a:prstGeom>
          <a:noFill/>
          <a:ln w="9525" cap="flat">
            <a:solidFill>
              <a:srgbClr val="D9D9D9"/>
            </a:solidFill>
            <a:prstDash val="solid"/>
            <a:miter lim="400000"/>
          </a:ln>
          <a:effectLst/>
          <a:sp3d/>
        </p:spPr>
        <p:style>
          <a:lnRef idx="0">
            <a:scrgbClr r="0" g="0" b="0"/>
          </a:lnRef>
          <a:fillRef idx="0">
            <a:scrgbClr r="0" g="0" b="0"/>
          </a:fillRef>
          <a:effectRef idx="0">
            <a:scrgbClr r="0" g="0" b="0"/>
          </a:effectRef>
          <a:fontRef idx="none"/>
        </p:style>
      </p:cxnSp>
      <p:sp>
        <p:nvSpPr>
          <p:cNvPr id="43" name="Text Box 43">
            <a:extLst>
              <a:ext uri="{FF2B5EF4-FFF2-40B4-BE49-F238E27FC236}">
                <a16:creationId xmlns:a16="http://schemas.microsoft.com/office/drawing/2014/main" id="{10F4F7F8-FD00-4590-AD77-AD4BBAB02097}"/>
              </a:ext>
            </a:extLst>
          </p:cNvPr>
          <p:cNvSpPr txBox="1">
            <a:spLocks noChangeArrowheads="1"/>
          </p:cNvSpPr>
          <p:nvPr/>
        </p:nvSpPr>
        <p:spPr bwMode="auto">
          <a:xfrm>
            <a:off x="4428547" y="1142543"/>
            <a:ext cx="74679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spAutoFit/>
          </a:bodyPr>
          <a:lstStyle>
            <a:lvl1pPr>
              <a:spcBef>
                <a:spcPct val="50000"/>
              </a:spcBef>
              <a:buChar char="•"/>
              <a:defRPr sz="2000" b="1">
                <a:solidFill>
                  <a:srgbClr val="000000"/>
                </a:solidFill>
                <a:latin typeface="AvenirNext LT Com Regular" charset="0"/>
                <a:ea typeface="MS PGothic" charset="-128"/>
                <a:cs typeface="Arial" charset="0"/>
              </a:defRPr>
            </a:lvl1pPr>
            <a:lvl2pPr marL="742950" indent="-285750">
              <a:spcBef>
                <a:spcPct val="50000"/>
              </a:spcBef>
              <a:buFont typeface="AvenirNext LT Pro Regular" charset="0"/>
              <a:buChar char="–"/>
              <a:defRPr sz="2000" b="1">
                <a:solidFill>
                  <a:srgbClr val="000000"/>
                </a:solidFill>
                <a:latin typeface="AvenirNext LT Com Regular" charset="0"/>
                <a:ea typeface="MS PGothic" charset="-128"/>
                <a:cs typeface="Arial" charset="0"/>
              </a:defRPr>
            </a:lvl2pPr>
            <a:lvl3pPr marL="1143000" indent="-228600">
              <a:spcBef>
                <a:spcPct val="50000"/>
              </a:spcBef>
              <a:buSzPct val="90000"/>
              <a:buChar char="•"/>
              <a:defRPr sz="2000" b="1">
                <a:solidFill>
                  <a:srgbClr val="000000"/>
                </a:solidFill>
                <a:latin typeface="AvenirNext LT Com Regular" charset="0"/>
                <a:ea typeface="MS PGothic" charset="-128"/>
                <a:cs typeface="Arial" charset="0"/>
              </a:defRPr>
            </a:lvl3pPr>
            <a:lvl4pPr marL="1600200" indent="-228600">
              <a:spcBef>
                <a:spcPct val="50000"/>
              </a:spcBef>
              <a:buSzPct val="90000"/>
              <a:buFont typeface="AvenirNext LT Pro Regular" charset="0"/>
              <a:buChar char="–"/>
              <a:defRPr sz="2000" b="1">
                <a:solidFill>
                  <a:srgbClr val="000000"/>
                </a:solidFill>
                <a:latin typeface="AvenirNext LT Com Regular" charset="0"/>
                <a:ea typeface="MS PGothic" charset="-128"/>
                <a:cs typeface="Arial" charset="0"/>
              </a:defRPr>
            </a:lvl4pPr>
            <a:lvl5pPr marL="2057400" indent="-228600">
              <a:spcBef>
                <a:spcPct val="50000"/>
              </a:spcBef>
              <a:buSzPct val="80000"/>
              <a:buFont typeface="AvenirNext LT Pro Regular" charset="0"/>
              <a:buChar char="•"/>
              <a:defRPr sz="2000" b="1">
                <a:solidFill>
                  <a:srgbClr val="000000"/>
                </a:solidFill>
                <a:latin typeface="AvenirNext LT Com Regular" charset="0"/>
                <a:ea typeface="MS PGothic" charset="-128"/>
                <a:cs typeface="Arial" charset="0"/>
              </a:defRPr>
            </a:lvl5pPr>
            <a:lvl6pPr marL="25146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6pPr>
            <a:lvl7pPr marL="29718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7pPr>
            <a:lvl8pPr marL="34290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8pPr>
            <a:lvl9pPr marL="38862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9pPr>
          </a:lstStyle>
          <a:p>
            <a:pPr algn="l" hangingPunct="1">
              <a:buNone/>
            </a:pPr>
            <a:r>
              <a:rPr lang="en-US" altLang="en-US" sz="1600" dirty="0">
                <a:solidFill>
                  <a:schemeClr val="accent1"/>
                </a:solidFill>
                <a:latin typeface="+mj-lt"/>
              </a:rPr>
              <a:t>Progress over eighteen years (ended December 31, 2023) </a:t>
            </a:r>
          </a:p>
        </p:txBody>
      </p:sp>
      <p:graphicFrame>
        <p:nvGraphicFramePr>
          <p:cNvPr id="4" name="Chart 3">
            <a:extLst>
              <a:ext uri="{FF2B5EF4-FFF2-40B4-BE49-F238E27FC236}">
                <a16:creationId xmlns:a16="http://schemas.microsoft.com/office/drawing/2014/main" id="{5E49554A-38BD-4D27-ACE0-1301638F05AB}"/>
              </a:ext>
            </a:extLst>
          </p:cNvPr>
          <p:cNvGraphicFramePr>
            <a:graphicFrameLocks/>
          </p:cNvGraphicFramePr>
          <p:nvPr>
            <p:extLst>
              <p:ext uri="{D42A27DB-BD31-4B8C-83A1-F6EECF244321}">
                <p14:modId xmlns:p14="http://schemas.microsoft.com/office/powerpoint/2010/main" val="2053603315"/>
              </p:ext>
            </p:extLst>
          </p:nvPr>
        </p:nvGraphicFramePr>
        <p:xfrm>
          <a:off x="4708188" y="1102671"/>
          <a:ext cx="6392564" cy="3794760"/>
        </p:xfrm>
        <a:graphic>
          <a:graphicData uri="http://schemas.openxmlformats.org/drawingml/2006/chart">
            <c:chart xmlns:c="http://schemas.openxmlformats.org/drawingml/2006/chart" xmlns:r="http://schemas.openxmlformats.org/officeDocument/2006/relationships" r:id="rId4"/>
          </a:graphicData>
        </a:graphic>
      </p:graphicFrame>
      <p:sp>
        <p:nvSpPr>
          <p:cNvPr id="38" name="Text Box 43">
            <a:extLst>
              <a:ext uri="{FF2B5EF4-FFF2-40B4-BE49-F238E27FC236}">
                <a16:creationId xmlns:a16="http://schemas.microsoft.com/office/drawing/2014/main" id="{9356976D-5761-4D5E-AD50-8B974DA5ED48}"/>
              </a:ext>
            </a:extLst>
          </p:cNvPr>
          <p:cNvSpPr txBox="1">
            <a:spLocks noChangeArrowheads="1"/>
          </p:cNvSpPr>
          <p:nvPr/>
        </p:nvSpPr>
        <p:spPr bwMode="auto">
          <a:xfrm>
            <a:off x="4955984" y="4731694"/>
            <a:ext cx="614476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spAutoFit/>
          </a:bodyPr>
          <a:lstStyle>
            <a:lvl1pPr>
              <a:spcBef>
                <a:spcPct val="50000"/>
              </a:spcBef>
              <a:buChar char="•"/>
              <a:defRPr sz="2000" b="1">
                <a:solidFill>
                  <a:srgbClr val="000000"/>
                </a:solidFill>
                <a:latin typeface="AvenirNext LT Com Regular" charset="0"/>
                <a:ea typeface="MS PGothic" charset="-128"/>
                <a:cs typeface="Arial" charset="0"/>
              </a:defRPr>
            </a:lvl1pPr>
            <a:lvl2pPr marL="742950" indent="-285750">
              <a:spcBef>
                <a:spcPct val="50000"/>
              </a:spcBef>
              <a:buFont typeface="AvenirNext LT Pro Regular" charset="0"/>
              <a:buChar char="–"/>
              <a:defRPr sz="2000" b="1">
                <a:solidFill>
                  <a:srgbClr val="000000"/>
                </a:solidFill>
                <a:latin typeface="AvenirNext LT Com Regular" charset="0"/>
                <a:ea typeface="MS PGothic" charset="-128"/>
                <a:cs typeface="Arial" charset="0"/>
              </a:defRPr>
            </a:lvl2pPr>
            <a:lvl3pPr marL="1143000" indent="-228600">
              <a:spcBef>
                <a:spcPct val="50000"/>
              </a:spcBef>
              <a:buSzPct val="90000"/>
              <a:buChar char="•"/>
              <a:defRPr sz="2000" b="1">
                <a:solidFill>
                  <a:srgbClr val="000000"/>
                </a:solidFill>
                <a:latin typeface="AvenirNext LT Com Regular" charset="0"/>
                <a:ea typeface="MS PGothic" charset="-128"/>
                <a:cs typeface="Arial" charset="0"/>
              </a:defRPr>
            </a:lvl3pPr>
            <a:lvl4pPr marL="1600200" indent="-228600">
              <a:spcBef>
                <a:spcPct val="50000"/>
              </a:spcBef>
              <a:buSzPct val="90000"/>
              <a:buFont typeface="AvenirNext LT Pro Regular" charset="0"/>
              <a:buChar char="–"/>
              <a:defRPr sz="2000" b="1">
                <a:solidFill>
                  <a:srgbClr val="000000"/>
                </a:solidFill>
                <a:latin typeface="AvenirNext LT Com Regular" charset="0"/>
                <a:ea typeface="MS PGothic" charset="-128"/>
                <a:cs typeface="Arial" charset="0"/>
              </a:defRPr>
            </a:lvl4pPr>
            <a:lvl5pPr marL="2057400" indent="-228600">
              <a:spcBef>
                <a:spcPct val="50000"/>
              </a:spcBef>
              <a:buSzPct val="80000"/>
              <a:buFont typeface="AvenirNext LT Pro Regular" charset="0"/>
              <a:buChar char="•"/>
              <a:defRPr sz="2000" b="1">
                <a:solidFill>
                  <a:srgbClr val="000000"/>
                </a:solidFill>
                <a:latin typeface="AvenirNext LT Com Regular" charset="0"/>
                <a:ea typeface="MS PGothic" charset="-128"/>
                <a:cs typeface="Arial" charset="0"/>
              </a:defRPr>
            </a:lvl5pPr>
            <a:lvl6pPr marL="25146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6pPr>
            <a:lvl7pPr marL="29718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7pPr>
            <a:lvl8pPr marL="34290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8pPr>
            <a:lvl9pPr marL="38862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9pPr>
          </a:lstStyle>
          <a:p>
            <a:pPr algn="l" eaLnBrk="1" hangingPunct="1">
              <a:buFontTx/>
              <a:buNone/>
            </a:pPr>
            <a:r>
              <a:rPr lang="en-US" altLang="en-US" sz="900" dirty="0">
                <a:solidFill>
                  <a:schemeClr val="tx1"/>
                </a:solidFill>
                <a:latin typeface="Avenir Next LT Com Demi" panose="020B0703020202020204" pitchFamily="34" charset="0"/>
              </a:rPr>
              <a:t>12/31/05  12/31/07  12/31/09  12/31/11  12/31/13  12/31/15  12/31/17  12/31/19  12/31/21  12/31/23</a:t>
            </a:r>
          </a:p>
        </p:txBody>
      </p:sp>
      <p:sp>
        <p:nvSpPr>
          <p:cNvPr id="28" name="Text Box 28">
            <a:extLst>
              <a:ext uri="{FF2B5EF4-FFF2-40B4-BE49-F238E27FC236}">
                <a16:creationId xmlns:a16="http://schemas.microsoft.com/office/drawing/2014/main" id="{742F6FC8-305A-43CF-85AF-8A65B027E039}"/>
              </a:ext>
            </a:extLst>
          </p:cNvPr>
          <p:cNvSpPr txBox="1">
            <a:spLocks noChangeArrowheads="1"/>
          </p:cNvSpPr>
          <p:nvPr/>
        </p:nvSpPr>
        <p:spPr bwMode="auto">
          <a:xfrm>
            <a:off x="10498060" y="1475850"/>
            <a:ext cx="10539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spAutoFit/>
          </a:bodyPr>
          <a:lstStyle>
            <a:lvl1pPr>
              <a:spcBef>
                <a:spcPct val="50000"/>
              </a:spcBef>
              <a:buChar char="•"/>
              <a:defRPr sz="2000" b="1">
                <a:solidFill>
                  <a:srgbClr val="000000"/>
                </a:solidFill>
                <a:latin typeface="AvenirNext LT Com Regular" charset="0"/>
                <a:ea typeface="MS PGothic" charset="-128"/>
                <a:cs typeface="Arial" charset="0"/>
              </a:defRPr>
            </a:lvl1pPr>
            <a:lvl2pPr marL="742950" indent="-285750">
              <a:spcBef>
                <a:spcPct val="50000"/>
              </a:spcBef>
              <a:buFont typeface="AvenirNext LT Pro Regular" charset="0"/>
              <a:buChar char="–"/>
              <a:defRPr sz="2000" b="1">
                <a:solidFill>
                  <a:srgbClr val="000000"/>
                </a:solidFill>
                <a:latin typeface="AvenirNext LT Com Regular" charset="0"/>
                <a:ea typeface="MS PGothic" charset="-128"/>
                <a:cs typeface="Arial" charset="0"/>
              </a:defRPr>
            </a:lvl2pPr>
            <a:lvl3pPr marL="1143000" indent="-228600">
              <a:spcBef>
                <a:spcPct val="50000"/>
              </a:spcBef>
              <a:buSzPct val="90000"/>
              <a:buChar char="•"/>
              <a:defRPr sz="2000" b="1">
                <a:solidFill>
                  <a:srgbClr val="000000"/>
                </a:solidFill>
                <a:latin typeface="AvenirNext LT Com Regular" charset="0"/>
                <a:ea typeface="MS PGothic" charset="-128"/>
                <a:cs typeface="Arial" charset="0"/>
              </a:defRPr>
            </a:lvl3pPr>
            <a:lvl4pPr marL="1600200" indent="-228600">
              <a:spcBef>
                <a:spcPct val="50000"/>
              </a:spcBef>
              <a:buSzPct val="90000"/>
              <a:buFont typeface="AvenirNext LT Pro Regular" charset="0"/>
              <a:buChar char="–"/>
              <a:defRPr sz="2000" b="1">
                <a:solidFill>
                  <a:srgbClr val="000000"/>
                </a:solidFill>
                <a:latin typeface="AvenirNext LT Com Regular" charset="0"/>
                <a:ea typeface="MS PGothic" charset="-128"/>
                <a:cs typeface="Arial" charset="0"/>
              </a:defRPr>
            </a:lvl4pPr>
            <a:lvl5pPr marL="2057400" indent="-228600">
              <a:spcBef>
                <a:spcPct val="50000"/>
              </a:spcBef>
              <a:buSzPct val="80000"/>
              <a:buFont typeface="AvenirNext LT Pro Regular" charset="0"/>
              <a:buChar char="•"/>
              <a:defRPr sz="2000" b="1">
                <a:solidFill>
                  <a:srgbClr val="000000"/>
                </a:solidFill>
                <a:latin typeface="AvenirNext LT Com Regular" charset="0"/>
                <a:ea typeface="MS PGothic" charset="-128"/>
                <a:cs typeface="Arial" charset="0"/>
              </a:defRPr>
            </a:lvl5pPr>
            <a:lvl6pPr marL="25146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6pPr>
            <a:lvl7pPr marL="29718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7pPr>
            <a:lvl8pPr marL="34290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8pPr>
            <a:lvl9pPr marL="38862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9pPr>
          </a:lstStyle>
          <a:p>
            <a:pPr algn="l" hangingPunct="1">
              <a:buNone/>
            </a:pPr>
            <a:r>
              <a:rPr lang="en-US" altLang="en-US" sz="1200" dirty="0">
                <a:solidFill>
                  <a:schemeClr val="accent1"/>
                </a:solidFill>
                <a:latin typeface="Avenir Next LT Com Demi" panose="020B0703020202020204" pitchFamily="34" charset="0"/>
              </a:rPr>
              <a:t>$69,354 </a:t>
            </a:r>
            <a:br>
              <a:rPr lang="en-US" altLang="en-US" sz="1200" dirty="0">
                <a:solidFill>
                  <a:schemeClr val="accent1"/>
                </a:solidFill>
                <a:latin typeface="Avenir Next LT Com Demi" panose="020B0703020202020204" pitchFamily="34" charset="0"/>
              </a:rPr>
            </a:br>
            <a:r>
              <a:rPr lang="en-US" altLang="en-US" sz="1200" dirty="0">
                <a:solidFill>
                  <a:schemeClr val="accent1"/>
                </a:solidFill>
                <a:latin typeface="Avenir Next LT Com Demi" panose="020B0703020202020204" pitchFamily="34" charset="0"/>
              </a:rPr>
              <a:t>American Funds blend</a:t>
            </a:r>
          </a:p>
        </p:txBody>
      </p:sp>
      <p:sp>
        <p:nvSpPr>
          <p:cNvPr id="29" name="Text Box 29">
            <a:extLst>
              <a:ext uri="{FF2B5EF4-FFF2-40B4-BE49-F238E27FC236}">
                <a16:creationId xmlns:a16="http://schemas.microsoft.com/office/drawing/2014/main" id="{6CD433B0-E3A8-4489-A8C7-A25E10AE2372}"/>
              </a:ext>
            </a:extLst>
          </p:cNvPr>
          <p:cNvSpPr txBox="1">
            <a:spLocks noChangeArrowheads="1"/>
          </p:cNvSpPr>
          <p:nvPr/>
        </p:nvSpPr>
        <p:spPr bwMode="auto">
          <a:xfrm>
            <a:off x="10476875" y="3047566"/>
            <a:ext cx="12768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spAutoFit/>
          </a:bodyPr>
          <a:lstStyle>
            <a:lvl1pPr>
              <a:spcBef>
                <a:spcPct val="50000"/>
              </a:spcBef>
              <a:buChar char="•"/>
              <a:defRPr sz="2000" b="1">
                <a:solidFill>
                  <a:srgbClr val="000000"/>
                </a:solidFill>
                <a:latin typeface="AvenirNext LT Com Regular" charset="0"/>
                <a:ea typeface="MS PGothic" charset="-128"/>
                <a:cs typeface="Arial" charset="0"/>
              </a:defRPr>
            </a:lvl1pPr>
            <a:lvl2pPr marL="742950" indent="-285750">
              <a:spcBef>
                <a:spcPct val="50000"/>
              </a:spcBef>
              <a:buFont typeface="AvenirNext LT Pro Regular" charset="0"/>
              <a:buChar char="–"/>
              <a:defRPr sz="2000" b="1">
                <a:solidFill>
                  <a:srgbClr val="000000"/>
                </a:solidFill>
                <a:latin typeface="AvenirNext LT Com Regular" charset="0"/>
                <a:ea typeface="MS PGothic" charset="-128"/>
                <a:cs typeface="Arial" charset="0"/>
              </a:defRPr>
            </a:lvl2pPr>
            <a:lvl3pPr marL="1143000" indent="-228600">
              <a:spcBef>
                <a:spcPct val="50000"/>
              </a:spcBef>
              <a:buSzPct val="90000"/>
              <a:buChar char="•"/>
              <a:defRPr sz="2000" b="1">
                <a:solidFill>
                  <a:srgbClr val="000000"/>
                </a:solidFill>
                <a:latin typeface="AvenirNext LT Com Regular" charset="0"/>
                <a:ea typeface="MS PGothic" charset="-128"/>
                <a:cs typeface="Arial" charset="0"/>
              </a:defRPr>
            </a:lvl3pPr>
            <a:lvl4pPr marL="1600200" indent="-228600">
              <a:spcBef>
                <a:spcPct val="50000"/>
              </a:spcBef>
              <a:buSzPct val="90000"/>
              <a:buFont typeface="AvenirNext LT Pro Regular" charset="0"/>
              <a:buChar char="–"/>
              <a:defRPr sz="2000" b="1">
                <a:solidFill>
                  <a:srgbClr val="000000"/>
                </a:solidFill>
                <a:latin typeface="AvenirNext LT Com Regular" charset="0"/>
                <a:ea typeface="MS PGothic" charset="-128"/>
                <a:cs typeface="Arial" charset="0"/>
              </a:defRPr>
            </a:lvl4pPr>
            <a:lvl5pPr marL="2057400" indent="-228600">
              <a:spcBef>
                <a:spcPct val="50000"/>
              </a:spcBef>
              <a:buSzPct val="80000"/>
              <a:buFont typeface="AvenirNext LT Pro Regular" charset="0"/>
              <a:buChar char="•"/>
              <a:defRPr sz="2000" b="1">
                <a:solidFill>
                  <a:srgbClr val="000000"/>
                </a:solidFill>
                <a:latin typeface="AvenirNext LT Com Regular" charset="0"/>
                <a:ea typeface="MS PGothic" charset="-128"/>
                <a:cs typeface="Arial" charset="0"/>
              </a:defRPr>
            </a:lvl5pPr>
            <a:lvl6pPr marL="25146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6pPr>
            <a:lvl7pPr marL="29718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7pPr>
            <a:lvl8pPr marL="34290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8pPr>
            <a:lvl9pPr marL="38862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9pPr>
          </a:lstStyle>
          <a:p>
            <a:pPr algn="l" hangingPunct="1">
              <a:buNone/>
            </a:pPr>
            <a:r>
              <a:rPr lang="en-US" altLang="en-US" sz="1200" dirty="0">
                <a:solidFill>
                  <a:schemeClr val="tx1"/>
                </a:solidFill>
                <a:latin typeface="Avenir Next LT Com Demi" panose="020B0703020202020204" pitchFamily="34" charset="0"/>
              </a:rPr>
              <a:t>$33,352 </a:t>
            </a:r>
            <a:br>
              <a:rPr lang="en-US" altLang="en-US" sz="1200" dirty="0">
                <a:solidFill>
                  <a:schemeClr val="tx1"/>
                </a:solidFill>
                <a:latin typeface="Avenir Next LT Com Demi" panose="020B0703020202020204" pitchFamily="34" charset="0"/>
              </a:rPr>
            </a:br>
            <a:r>
              <a:rPr lang="en-US" altLang="en-US" sz="1200" dirty="0">
                <a:solidFill>
                  <a:schemeClr val="tx1"/>
                </a:solidFill>
                <a:latin typeface="Avenir Next LT Com Demi" panose="020B0703020202020204" pitchFamily="34" charset="0"/>
              </a:rPr>
              <a:t>U.S. Treasuries</a:t>
            </a:r>
          </a:p>
        </p:txBody>
      </p:sp>
    </p:spTree>
    <p:extLst>
      <p:ext uri="{BB962C8B-B14F-4D97-AF65-F5344CB8AC3E}">
        <p14:creationId xmlns:p14="http://schemas.microsoft.com/office/powerpoint/2010/main" val="106459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bg/>
                                          </p:spTgt>
                                        </p:tgtEl>
                                        <p:attrNameLst>
                                          <p:attrName>style.visibility</p:attrName>
                                        </p:attrNameLst>
                                      </p:cBhvr>
                                      <p:to>
                                        <p:strVal val="visible"/>
                                      </p:to>
                                    </p:set>
                                    <p:animEffect transition="in" filter="fade">
                                      <p:cBhvr>
                                        <p:cTn id="10" dur="500"/>
                                        <p:tgtEl>
                                          <p:spTgt spid="3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fade">
                                      <p:cBhvr>
                                        <p:cTn id="13" dur="500"/>
                                        <p:tgtEl>
                                          <p:spTgt spid="36">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uiExpand="1" build="p" animBg="1"/>
      <p:bldP spid="30" grpId="0"/>
      <p:bldP spid="43" grpId="0"/>
      <p:bldP spid="38"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EE41B3D9-2BEF-49D3-83C1-2D208D1E231A}"/>
              </a:ext>
            </a:extLst>
          </p:cNvPr>
          <p:cNvSpPr txBox="1">
            <a:spLocks/>
          </p:cNvSpPr>
          <p:nvPr/>
        </p:nvSpPr>
        <p:spPr>
          <a:xfrm>
            <a:off x="8703565" y="1826002"/>
            <a:ext cx="2933700" cy="3877985"/>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marL="342900" marR="0" indent="-342900" algn="l" defTabSz="228600" rtl="0" eaLnBrk="1" latinLnBrk="0" hangingPunct="1">
              <a:lnSpc>
                <a:spcPct val="100000"/>
              </a:lnSpc>
              <a:spcBef>
                <a:spcPts val="0"/>
              </a:spcBef>
              <a:spcAft>
                <a:spcPts val="1800"/>
              </a:spcAft>
              <a:buClrTx/>
              <a:buSzTx/>
              <a:buFont typeface="AvenirNext LT Com Medium" panose="020B0803020202020204" pitchFamily="34" charset="0"/>
              <a:buChar char="•"/>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627062" marR="0" indent="-342900" algn="l" defTabSz="228600" rtl="0" eaLnBrk="1" latinLnBrk="0" hangingPunct="1">
              <a:lnSpc>
                <a:spcPct val="100000"/>
              </a:lnSpc>
              <a:spcBef>
                <a:spcPts val="0"/>
              </a:spcBef>
              <a:spcAft>
                <a:spcPts val="1800"/>
              </a:spcAft>
              <a:buClrTx/>
              <a:buSzTx/>
              <a:buFont typeface="Arial" panose="020B0604020202020204" pitchFamily="34" charset="0"/>
              <a:buChar char="–"/>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855663" marR="0" indent="-285750" algn="l" defTabSz="228600" rtl="0" eaLnBrk="1" latinLnBrk="0" hangingPunct="1">
              <a:lnSpc>
                <a:spcPct val="100000"/>
              </a:lnSpc>
              <a:spcBef>
                <a:spcPts val="0"/>
              </a:spcBef>
              <a:spcAft>
                <a:spcPts val="1800"/>
              </a:spcAft>
              <a:buClrTx/>
              <a:buSzTx/>
              <a:buFont typeface="Arial" panose="020B0604020202020204" pitchFamily="34" charset="0"/>
              <a:buChar char="•"/>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marL="0" indent="0">
              <a:buNone/>
            </a:pPr>
            <a:r>
              <a:rPr lang="en-US" sz="1800" b="1" dirty="0">
                <a:solidFill>
                  <a:schemeClr val="bg1"/>
                </a:solidFill>
                <a:latin typeface="Avenir Next LT Com Demi" panose="020B0703020202020204" pitchFamily="34" charset="0"/>
              </a:rPr>
              <a:t>Start small.</a:t>
            </a:r>
            <a:br>
              <a:rPr lang="en-US" sz="1800" dirty="0">
                <a:solidFill>
                  <a:schemeClr val="bg1"/>
                </a:solidFill>
                <a:latin typeface="Avenir Next LT Com Demi" panose="020B0703020202020204" pitchFamily="34" charset="0"/>
              </a:rPr>
            </a:br>
            <a:r>
              <a:rPr lang="en-US" sz="1800" dirty="0">
                <a:solidFill>
                  <a:schemeClr val="bg1"/>
                </a:solidFill>
              </a:rPr>
              <a:t>Open an account for as little as $25 per fund</a:t>
            </a:r>
          </a:p>
          <a:p>
            <a:pPr marL="0" indent="0">
              <a:buNone/>
            </a:pPr>
            <a:r>
              <a:rPr lang="en-US" sz="1800" b="1" dirty="0">
                <a:solidFill>
                  <a:schemeClr val="bg1"/>
                </a:solidFill>
                <a:latin typeface="Avenir Next LT Com Demi" panose="020B0703020202020204" pitchFamily="34" charset="0"/>
              </a:rPr>
              <a:t>Go big. </a:t>
            </a:r>
            <a:br>
              <a:rPr lang="en-US" sz="1800" dirty="0">
                <a:solidFill>
                  <a:schemeClr val="bg1"/>
                </a:solidFill>
                <a:latin typeface="Avenir Next LT Com Demi" panose="020B0703020202020204" pitchFamily="34" charset="0"/>
              </a:rPr>
            </a:br>
            <a:r>
              <a:rPr lang="en-US" sz="1800" dirty="0">
                <a:solidFill>
                  <a:schemeClr val="bg1"/>
                </a:solidFill>
              </a:rPr>
              <a:t>Can contribute until the balance (including earnings) reaches $550,000 per beneficiary</a:t>
            </a:r>
          </a:p>
          <a:p>
            <a:pPr marL="0" indent="0">
              <a:buNone/>
            </a:pPr>
            <a:r>
              <a:rPr lang="en-US" sz="1800" b="1" dirty="0">
                <a:solidFill>
                  <a:schemeClr val="bg1"/>
                </a:solidFill>
                <a:latin typeface="Avenir Next LT Com Demi" panose="020B0703020202020204" pitchFamily="34" charset="0"/>
              </a:rPr>
              <a:t>Stay on track. </a:t>
            </a:r>
            <a:br>
              <a:rPr lang="en-US" sz="1800" dirty="0">
                <a:solidFill>
                  <a:schemeClr val="bg1"/>
                </a:solidFill>
                <a:latin typeface="Avenir Next LT Com Demi" panose="020B0703020202020204" pitchFamily="34" charset="0"/>
              </a:rPr>
            </a:br>
            <a:r>
              <a:rPr lang="en-US" sz="1800" dirty="0">
                <a:solidFill>
                  <a:schemeClr val="bg1"/>
                </a:solidFill>
              </a:rPr>
              <a:t>Let your account grow effortlessly with automatic monthly payments </a:t>
            </a:r>
          </a:p>
        </p:txBody>
      </p:sp>
      <p:sp>
        <p:nvSpPr>
          <p:cNvPr id="17" name="Title 1">
            <a:extLst>
              <a:ext uri="{FF2B5EF4-FFF2-40B4-BE49-F238E27FC236}">
                <a16:creationId xmlns:a16="http://schemas.microsoft.com/office/drawing/2014/main" id="{21FB0AB1-95C9-4274-8A49-FC7C2534CA5A}"/>
              </a:ext>
            </a:extLst>
          </p:cNvPr>
          <p:cNvSpPr>
            <a:spLocks noGrp="1"/>
          </p:cNvSpPr>
          <p:nvPr>
            <p:ph type="title"/>
          </p:nvPr>
        </p:nvSpPr>
        <p:spPr>
          <a:xfrm>
            <a:off x="571498" y="0"/>
            <a:ext cx="11048207" cy="822960"/>
          </a:xfrm>
        </p:spPr>
        <p:txBody>
          <a:bodyPr/>
          <a:lstStyle/>
          <a:p>
            <a:r>
              <a:rPr lang="en-US" b="1" dirty="0"/>
              <a:t>The </a:t>
            </a:r>
            <a:r>
              <a:rPr lang="en-US" b="1" dirty="0" err="1"/>
              <a:t>CollegeAmerica</a:t>
            </a:r>
            <a:r>
              <a:rPr lang="en-US" b="1" dirty="0"/>
              <a:t> advantage</a:t>
            </a:r>
          </a:p>
        </p:txBody>
      </p:sp>
      <p:sp>
        <p:nvSpPr>
          <p:cNvPr id="18" name="Slide Number Placeholder 5">
            <a:extLst>
              <a:ext uri="{FF2B5EF4-FFF2-40B4-BE49-F238E27FC236}">
                <a16:creationId xmlns:a16="http://schemas.microsoft.com/office/drawing/2014/main" id="{D3C589F8-0421-475E-8D34-5509510F1C97}"/>
              </a:ext>
            </a:extLst>
          </p:cNvPr>
          <p:cNvSpPr>
            <a:spLocks noGrp="1"/>
          </p:cNvSpPr>
          <p:nvPr>
            <p:ph type="sldNum" sz="quarter" idx="11"/>
          </p:nvPr>
        </p:nvSpPr>
        <p:spPr>
          <a:xfrm>
            <a:off x="10908792" y="6400800"/>
            <a:ext cx="711647" cy="126509"/>
          </a:xfrm>
        </p:spPr>
        <p:txBody>
          <a:bodyPr/>
          <a:lstStyle/>
          <a:p>
            <a:fld id="{86CB4B4D-7CA3-9044-876B-883B54F8677D}" type="slidenum">
              <a:rPr lang="en-US" smtClean="0">
                <a:solidFill>
                  <a:schemeClr val="bg1"/>
                </a:solidFill>
              </a:rPr>
              <a:pPr/>
              <a:t>19</a:t>
            </a:fld>
            <a:endParaRPr lang="en-US" dirty="0">
              <a:solidFill>
                <a:schemeClr val="bg1"/>
              </a:solidFill>
            </a:endParaRPr>
          </a:p>
        </p:txBody>
      </p:sp>
      <p:sp>
        <p:nvSpPr>
          <p:cNvPr id="21" name="Text Placeholder 8">
            <a:extLst>
              <a:ext uri="{FF2B5EF4-FFF2-40B4-BE49-F238E27FC236}">
                <a16:creationId xmlns:a16="http://schemas.microsoft.com/office/drawing/2014/main" id="{BB6643BA-FBA5-40A3-A946-8E0ED038972C}"/>
              </a:ext>
            </a:extLst>
          </p:cNvPr>
          <p:cNvSpPr txBox="1">
            <a:spLocks/>
          </p:cNvSpPr>
          <p:nvPr/>
        </p:nvSpPr>
        <p:spPr>
          <a:xfrm>
            <a:off x="571498" y="1154013"/>
            <a:ext cx="9886950" cy="28322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lvl1pPr marL="228600" marR="0" indent="-228600" algn="l" defTabSz="228600" rtl="0" eaLnBrk="1" latinLnBrk="0" hangingPunct="1">
              <a:lnSpc>
                <a:spcPct val="100000"/>
              </a:lnSpc>
              <a:spcBef>
                <a:spcPts val="0"/>
              </a:spcBef>
              <a:spcAft>
                <a:spcPts val="1800"/>
              </a:spcAft>
              <a:buClrTx/>
              <a:buSzTx/>
              <a:buFont typeface="AvenirNext LT Com Medium" panose="020B0803020202020204" pitchFamily="34" charset="0"/>
              <a:buChar char="•"/>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685800" marR="0" indent="-228600" algn="l" defTabSz="228600" rtl="0" eaLnBrk="1" latinLnBrk="0" hangingPunct="1">
              <a:lnSpc>
                <a:spcPct val="100000"/>
              </a:lnSpc>
              <a:spcBef>
                <a:spcPts val="0"/>
              </a:spcBef>
              <a:spcAft>
                <a:spcPts val="1800"/>
              </a:spcAft>
              <a:buClrTx/>
              <a:buSzTx/>
              <a:buFont typeface="Arial" panose="020B0604020202020204" pitchFamily="34" charset="0"/>
              <a:buChar char="–"/>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855663" marR="0" indent="-169863" algn="l" defTabSz="228600" rtl="0" eaLnBrk="1" latinLnBrk="0" hangingPunct="1">
              <a:lnSpc>
                <a:spcPct val="100000"/>
              </a:lnSpc>
              <a:spcBef>
                <a:spcPts val="0"/>
              </a:spcBef>
              <a:spcAft>
                <a:spcPts val="1800"/>
              </a:spcAft>
              <a:buClrTx/>
              <a:buSzTx/>
              <a:buFont typeface="Arial" panose="020B0604020202020204" pitchFamily="34" charset="0"/>
              <a:buChar char="•"/>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Aft>
                <a:spcPts val="1000"/>
              </a:spcAft>
            </a:pPr>
            <a:r>
              <a:rPr lang="en-US" sz="1800" dirty="0"/>
              <a:t>The country’s largest 529 college savings plan</a:t>
            </a:r>
            <a:r>
              <a:rPr lang="en-US" sz="1400" baseline="50000" dirty="0">
                <a:latin typeface="Arial" panose="020B0604020202020204" pitchFamily="34" charset="0"/>
                <a:cs typeface="Arial" panose="020B0604020202020204" pitchFamily="34" charset="0"/>
              </a:rPr>
              <a:t>1</a:t>
            </a:r>
          </a:p>
          <a:p>
            <a:pPr>
              <a:spcAft>
                <a:spcPts val="1000"/>
              </a:spcAft>
            </a:pPr>
            <a:r>
              <a:rPr lang="en-US" sz="1800" dirty="0"/>
              <a:t>Trusted by more than 2.5 million families</a:t>
            </a:r>
            <a:r>
              <a:rPr lang="en-US" sz="1400" baseline="50000" dirty="0">
                <a:latin typeface="Arial" panose="020B0604020202020204" pitchFamily="34" charset="0"/>
                <a:cs typeface="Arial" panose="020B0604020202020204" pitchFamily="34" charset="0"/>
              </a:rPr>
              <a:t> </a:t>
            </a:r>
            <a:r>
              <a:rPr lang="en-US" sz="1800" dirty="0">
                <a:solidFill>
                  <a:schemeClr val="tx1"/>
                </a:solidFill>
                <a:latin typeface="+mj-lt"/>
              </a:rPr>
              <a:t>nationwide (as of December 31, 2024)</a:t>
            </a:r>
            <a:r>
              <a:rPr lang="en-US" sz="1800" dirty="0">
                <a:solidFill>
                  <a:schemeClr val="tx1"/>
                </a:solidFill>
                <a:latin typeface="+mj-lt"/>
                <a:cs typeface="Arial" panose="020B0604020202020204" pitchFamily="34" charset="0"/>
              </a:rPr>
              <a:t> </a:t>
            </a:r>
          </a:p>
          <a:p>
            <a:pPr>
              <a:spcAft>
                <a:spcPts val="1000"/>
              </a:spcAft>
            </a:pPr>
            <a:r>
              <a:rPr lang="en-US" sz="1800" dirty="0"/>
              <a:t>Among Morningstar’s highly rated advisor-sold 529 college savings plans since 2004</a:t>
            </a:r>
            <a:r>
              <a:rPr lang="en-US" sz="1400" baseline="50000" dirty="0">
                <a:latin typeface="Arial" panose="020B0604020202020204" pitchFamily="34" charset="0"/>
                <a:cs typeface="Arial" panose="020B0604020202020204" pitchFamily="34" charset="0"/>
              </a:rPr>
              <a:t>2</a:t>
            </a:r>
            <a:r>
              <a:rPr lang="en-US" sz="1800" dirty="0"/>
              <a:t> </a:t>
            </a:r>
          </a:p>
          <a:p>
            <a:pPr>
              <a:spcAft>
                <a:spcPts val="1000"/>
              </a:spcAft>
            </a:pPr>
            <a:r>
              <a:rPr lang="en-US" sz="1800" dirty="0"/>
              <a:t>Low fees</a:t>
            </a:r>
            <a:r>
              <a:rPr lang="en-US" sz="1400" baseline="50000" dirty="0">
                <a:latin typeface="Arial" panose="020B0604020202020204" pitchFamily="34" charset="0"/>
                <a:cs typeface="Arial" panose="020B0604020202020204" pitchFamily="34" charset="0"/>
              </a:rPr>
              <a:t>3 </a:t>
            </a:r>
            <a:endParaRPr lang="en-US" sz="1800" baseline="50000" dirty="0">
              <a:latin typeface="Avenir Next LT Com Regular" panose="020B0503020202020204" pitchFamily="34" charset="0"/>
              <a:cs typeface="Arial" panose="020B0604020202020204" pitchFamily="34" charset="0"/>
            </a:endParaRPr>
          </a:p>
          <a:p>
            <a:pPr>
              <a:spcAft>
                <a:spcPts val="1000"/>
              </a:spcAft>
            </a:pPr>
            <a:r>
              <a:rPr lang="en-US" sz="1800" dirty="0"/>
              <a:t>Diverse investment options</a:t>
            </a:r>
          </a:p>
        </p:txBody>
      </p:sp>
      <p:sp>
        <p:nvSpPr>
          <p:cNvPr id="22" name="Footer Placeholder 2">
            <a:extLst>
              <a:ext uri="{FF2B5EF4-FFF2-40B4-BE49-F238E27FC236}">
                <a16:creationId xmlns:a16="http://schemas.microsoft.com/office/drawing/2014/main" id="{2FF3496D-EC19-4922-95BD-81EF488B5666}"/>
              </a:ext>
            </a:extLst>
          </p:cNvPr>
          <p:cNvSpPr txBox="1">
            <a:spLocks/>
          </p:cNvSpPr>
          <p:nvPr/>
        </p:nvSpPr>
        <p:spPr>
          <a:xfrm>
            <a:off x="571499" y="5194301"/>
            <a:ext cx="10812781" cy="1054100"/>
          </a:xfrm>
          <a:prstGeom prst="rect">
            <a:avLst/>
          </a:prstGeom>
        </p:spPr>
        <p:txBody>
          <a:bodyPr lIns="0" tIns="0" rIns="0" bIns="0" anchor="b">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228600" rtl="0" fontAlgn="auto" latinLnBrk="0" hangingPunct="0">
              <a:lnSpc>
                <a:spcPct val="100000"/>
              </a:lnSpc>
              <a:spcBef>
                <a:spcPts val="0"/>
              </a:spcBef>
              <a:spcAft>
                <a:spcPts val="300"/>
              </a:spcAft>
              <a:buClrTx/>
              <a:buSzTx/>
              <a:buFontTx/>
              <a:buNone/>
              <a:tabLst/>
              <a:defRPr kumimoji="0" lang="en-US" sz="800" b="0" i="0" u="none" strike="noStrike" cap="none" spc="0" normalizeH="0" baseline="0">
                <a:ln>
                  <a:noFill/>
                </a:ln>
                <a:solidFill>
                  <a:schemeClr val="accent5"/>
                </a:solidFill>
                <a:effectLst/>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hangingPunct="1"/>
            <a:r>
              <a:rPr lang="en-US" sz="1000" baseline="30000" dirty="0">
                <a:latin typeface="+mj-lt"/>
              </a:rPr>
              <a:t>1 </a:t>
            </a:r>
            <a:r>
              <a:rPr lang="en-US" sz="1000" dirty="0">
                <a:latin typeface="+mj-lt"/>
              </a:rPr>
              <a:t>Largest by assets, according to the </a:t>
            </a:r>
            <a:r>
              <a:rPr lang="en-US" sz="1000" i="1" dirty="0">
                <a:latin typeface="+mj-lt"/>
              </a:rPr>
              <a:t>529 Quarterly Data Update, Fourth Quarter 2023 </a:t>
            </a:r>
            <a:r>
              <a:rPr lang="en-US" sz="1000" i="0" dirty="0">
                <a:latin typeface="+mj-lt"/>
              </a:rPr>
              <a:t>from ISS Market Intelligence. As of December 31, 2023, </a:t>
            </a:r>
            <a:r>
              <a:rPr lang="en-US" sz="1000" i="0" dirty="0" err="1">
                <a:latin typeface="+mj-lt"/>
              </a:rPr>
              <a:t>CollegeAmerica’s</a:t>
            </a:r>
            <a:r>
              <a:rPr lang="en-US" sz="1000" i="0" dirty="0">
                <a:latin typeface="+mj-lt"/>
              </a:rPr>
              <a:t> assets under management   </a:t>
            </a:r>
            <a:br>
              <a:rPr lang="en-US" sz="1000" i="0" dirty="0">
                <a:latin typeface="+mj-lt"/>
              </a:rPr>
            </a:br>
            <a:r>
              <a:rPr lang="en-US" sz="1000" i="0" dirty="0">
                <a:latin typeface="+mj-lt"/>
              </a:rPr>
              <a:t>  (AUM) was $85.7 billion. </a:t>
            </a:r>
          </a:p>
          <a:p>
            <a:pPr hangingPunct="1"/>
            <a:r>
              <a:rPr lang="en-US" sz="1000" baseline="30000" dirty="0"/>
              <a:t>2 </a:t>
            </a:r>
            <a:r>
              <a:rPr lang="en-US" sz="1000" dirty="0">
                <a:latin typeface="+mj-lt"/>
              </a:rPr>
              <a:t>Source: Morningstar, as of November 2, 2023. Ratings are based on the following criteria: process, people, parent and price. Prior to 2020, the ratings' criteria were process, people, </a:t>
            </a:r>
            <a:br>
              <a:rPr lang="en-US" sz="1000" dirty="0">
                <a:latin typeface="+mj-lt"/>
              </a:rPr>
            </a:br>
            <a:r>
              <a:rPr lang="en-US" sz="1000" dirty="0">
                <a:latin typeface="+mj-lt"/>
              </a:rPr>
              <a:t>  parent, price and performance. </a:t>
            </a:r>
          </a:p>
          <a:p>
            <a:pPr hangingPunct="1"/>
            <a:r>
              <a:rPr lang="en-US" sz="1000" baseline="30000" dirty="0"/>
              <a:t>3 </a:t>
            </a:r>
            <a:r>
              <a:rPr lang="en-US" sz="1000" i="1" baseline="0" dirty="0">
                <a:latin typeface="+mj-lt"/>
              </a:rPr>
              <a:t>529 College Savings Quarterly Fee Analysis, Fourth Quarter 2023 </a:t>
            </a:r>
            <a:r>
              <a:rPr lang="en-US" sz="1000" i="0" baseline="0" dirty="0">
                <a:latin typeface="+mj-lt"/>
              </a:rPr>
              <a:t>from ISS Market Intelligence. </a:t>
            </a:r>
            <a:r>
              <a:rPr lang="en-US" sz="1000" i="0" baseline="0" dirty="0" err="1">
                <a:latin typeface="+mj-lt"/>
              </a:rPr>
              <a:t>CollegeAmerica’s</a:t>
            </a:r>
            <a:r>
              <a:rPr lang="en-US" sz="1000" i="0" baseline="0" dirty="0">
                <a:latin typeface="+mj-lt"/>
              </a:rPr>
              <a:t> fees were in the lowest fee quartile of the 32 national advisor-sold 529 </a:t>
            </a:r>
            <a:br>
              <a:rPr lang="en-US" sz="1000" i="0" baseline="0" dirty="0">
                <a:latin typeface="+mj-lt"/>
              </a:rPr>
            </a:br>
            <a:r>
              <a:rPr lang="en-US" sz="1000" i="0" baseline="0" dirty="0">
                <a:latin typeface="+mj-lt"/>
              </a:rPr>
              <a:t>  plans and in the lowest fee quartile of the 29 national fee-based, advisor-sold 529 plans, based on the average annual asset-based fees that included </a:t>
            </a:r>
            <a:r>
              <a:rPr lang="en-US" sz="1000" i="0" baseline="0" dirty="0" err="1">
                <a:latin typeface="+mj-lt"/>
              </a:rPr>
              <a:t>CollegeAmerica's</a:t>
            </a:r>
            <a:r>
              <a:rPr lang="en-US" sz="1000" i="0" baseline="0" dirty="0">
                <a:latin typeface="+mj-lt"/>
              </a:rPr>
              <a:t> Class </a:t>
            </a:r>
            <a:br>
              <a:rPr lang="en-US" sz="1000" i="0" baseline="0" dirty="0">
                <a:latin typeface="+mj-lt"/>
              </a:rPr>
            </a:br>
            <a:r>
              <a:rPr lang="en-US" sz="1000" i="0" baseline="0" dirty="0">
                <a:latin typeface="+mj-lt"/>
              </a:rPr>
              <a:t>  529-A and 529-F-3 shares, respectively. </a:t>
            </a:r>
          </a:p>
        </p:txBody>
      </p:sp>
      <p:sp>
        <p:nvSpPr>
          <p:cNvPr id="7" name="Slide Number Placeholder 3">
            <a:extLst>
              <a:ext uri="{FF2B5EF4-FFF2-40B4-BE49-F238E27FC236}">
                <a16:creationId xmlns:a16="http://schemas.microsoft.com/office/drawing/2014/main" id="{F84FB1E8-1825-459E-BE40-E043DD6F749A}"/>
              </a:ext>
            </a:extLst>
          </p:cNvPr>
          <p:cNvSpPr txBox="1">
            <a:spLocks/>
          </p:cNvSpPr>
          <p:nvPr/>
        </p:nvSpPr>
        <p:spPr>
          <a:xfrm>
            <a:off x="10908058" y="6400800"/>
            <a:ext cx="711647" cy="126509"/>
          </a:xfrm>
          <a:prstGeom prst="rect">
            <a:avLst/>
          </a:prstGeom>
          <a:ln w="12700">
            <a:miter lim="400000"/>
          </a:ln>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228600" rtl="0" fontAlgn="auto" latinLnBrk="0" hangingPunct="0">
              <a:lnSpc>
                <a:spcPct val="100000"/>
              </a:lnSpc>
              <a:spcBef>
                <a:spcPts val="0"/>
              </a:spcBef>
              <a:spcAft>
                <a:spcPts val="0"/>
              </a:spcAft>
              <a:buClrTx/>
              <a:buSzTx/>
              <a:buFontTx/>
              <a:buNone/>
              <a:tabLst/>
              <a:defRPr kumimoji="0" lang="en-US" sz="800" b="0" i="0" u="none" strike="noStrike" cap="none" spc="0" normalizeH="0" baseline="0">
                <a:ln>
                  <a:noFill/>
                </a:ln>
                <a:solidFill>
                  <a:srgbClr val="7D726D"/>
                </a:solidFill>
                <a:effectLst/>
                <a:uFillTx/>
                <a:latin typeface="AvenirNext LT Com Regular" panose="020B0503020202020204" pitchFamily="34" charset="0"/>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nSpc>
                <a:spcPct val="110000"/>
              </a:lnSpc>
              <a:spcBef>
                <a:spcPts val="1200"/>
              </a:spcBef>
            </a:pPr>
            <a:fld id="{86CB4B4D-7CA3-9044-876B-883B54F8677D}" type="slidenum">
              <a:rPr lang="en-US" smtClean="0"/>
              <a:pPr>
                <a:lnSpc>
                  <a:spcPct val="110000"/>
                </a:lnSpc>
                <a:spcBef>
                  <a:spcPts val="1200"/>
                </a:spcBef>
              </a:pPr>
              <a:t>19</a:t>
            </a:fld>
            <a:endParaRPr lang="en-US" dirty="0"/>
          </a:p>
        </p:txBody>
      </p:sp>
    </p:spTree>
    <p:extLst>
      <p:ext uri="{BB962C8B-B14F-4D97-AF65-F5344CB8AC3E}">
        <p14:creationId xmlns:p14="http://schemas.microsoft.com/office/powerpoint/2010/main" val="173133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EC1FDB-6364-1A49-8259-94E2E0398B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36" name="“There is mounting evidence  that near-term momentum is building in the global economy  and the cycle appears to be  self-sustaining, particularly  with respect to Europe.”"/>
          <p:cNvSpPr txBox="1">
            <a:spLocks noGrp="1"/>
          </p:cNvSpPr>
          <p:nvPr>
            <p:ph type="body" idx="1"/>
          </p:nvPr>
        </p:nvSpPr>
        <p:spPr>
          <a:xfrm>
            <a:off x="726387" y="869264"/>
            <a:ext cx="6568493" cy="2395045"/>
          </a:xfrm>
        </p:spPr>
        <p:txBody>
          <a:bodyPr/>
          <a:lstStyle/>
          <a:p>
            <a:pPr marL="174625" indent="-174625">
              <a:tabLst>
                <a:tab pos="282575" algn="l"/>
              </a:tabLst>
            </a:pPr>
            <a:r>
              <a:rPr lang="en-US" sz="2400" b="1" dirty="0">
                <a:solidFill>
                  <a:srgbClr val="00558A"/>
                </a:solidFill>
                <a:latin typeface="+mj-lt"/>
              </a:rPr>
              <a:t>“The benefits of a college education extend beyond financial gains. More educated </a:t>
            </a:r>
            <a:br>
              <a:rPr lang="en-US" sz="2400" b="1" dirty="0">
                <a:solidFill>
                  <a:srgbClr val="00558A"/>
                </a:solidFill>
                <a:latin typeface="+mj-lt"/>
              </a:rPr>
            </a:br>
            <a:r>
              <a:rPr lang="en-US" sz="2400" b="1" dirty="0">
                <a:solidFill>
                  <a:srgbClr val="00558A"/>
                </a:solidFill>
                <a:latin typeface="+mj-lt"/>
              </a:rPr>
              <a:t>citizens have greater access to health care </a:t>
            </a:r>
            <a:br>
              <a:rPr lang="en-US" sz="2400" b="1" dirty="0">
                <a:solidFill>
                  <a:srgbClr val="00558A"/>
                </a:solidFill>
                <a:latin typeface="+mj-lt"/>
              </a:rPr>
            </a:br>
            <a:r>
              <a:rPr lang="en-US" sz="2400" b="1" dirty="0">
                <a:solidFill>
                  <a:srgbClr val="00558A"/>
                </a:solidFill>
                <a:latin typeface="+mj-lt"/>
              </a:rPr>
              <a:t>and retirement plans. They are more likely to prioritize healthy behaviors, pursue civic engagement, and to provide better opportunities for their children.”</a:t>
            </a:r>
          </a:p>
          <a:p>
            <a:endParaRPr lang="en-US" sz="2400" b="1" dirty="0">
              <a:solidFill>
                <a:srgbClr val="1B4B7D"/>
              </a:solidFill>
            </a:endParaRPr>
          </a:p>
        </p:txBody>
      </p:sp>
      <p:sp>
        <p:nvSpPr>
          <p:cNvPr id="937" name="Slide Number"/>
          <p:cNvSpPr txBox="1">
            <a:spLocks noGrp="1"/>
          </p:cNvSpPr>
          <p:nvPr>
            <p:ph type="sldNum" sz="quarter" idx="2"/>
          </p:nvPr>
        </p:nvSpPr>
        <p:spPr/>
        <p:txBody>
          <a:bodyPr/>
          <a:lstStyle/>
          <a:p>
            <a:fld id="{86CB4B4D-7CA3-9044-876B-883B54F8677D}" type="slidenum">
              <a:rPr lang="en-US" smtClean="0">
                <a:solidFill>
                  <a:srgbClr val="7D726D"/>
                </a:solidFill>
              </a:rPr>
              <a:pPr/>
              <a:t>2</a:t>
            </a:fld>
            <a:endParaRPr lang="en-US" dirty="0">
              <a:solidFill>
                <a:srgbClr val="7D726D"/>
              </a:solidFill>
            </a:endParaRPr>
          </a:p>
        </p:txBody>
      </p:sp>
      <p:sp>
        <p:nvSpPr>
          <p:cNvPr id="12" name="Robert Lind"/>
          <p:cNvSpPr txBox="1">
            <a:spLocks noGrp="1"/>
          </p:cNvSpPr>
          <p:nvPr>
            <p:ph type="body" sz="quarter" idx="13"/>
          </p:nvPr>
        </p:nvSpPr>
        <p:spPr>
          <a:xfrm>
            <a:off x="914671" y="3738828"/>
            <a:ext cx="9971278" cy="301911"/>
          </a:xfrm>
        </p:spPr>
        <p:txBody>
          <a:bodyPr/>
          <a:lstStyle/>
          <a:p>
            <a:r>
              <a:rPr lang="en-US" dirty="0">
                <a:solidFill>
                  <a:srgbClr val="1B4B7D"/>
                </a:solidFill>
              </a:rPr>
              <a:t>— The College Board</a:t>
            </a:r>
          </a:p>
        </p:txBody>
      </p:sp>
      <p:sp>
        <p:nvSpPr>
          <p:cNvPr id="7" name="© The Capital Group Companies, Inc."/>
          <p:cNvSpPr txBox="1"/>
          <p:nvPr/>
        </p:nvSpPr>
        <p:spPr>
          <a:xfrm>
            <a:off x="566928" y="6400710"/>
            <a:ext cx="2021387"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tx1">
                    <a:lumMod val="75000"/>
                    <a:lumOff val="25000"/>
                  </a:schemeClr>
                </a:solidFill>
                <a:latin typeface="AvenirNext LT Com Regular" panose="020B0503020202020204" pitchFamily="34" charset="0"/>
              </a:rPr>
              <a:t>© 2025 Capital Group. All rights reserved.</a:t>
            </a:r>
            <a:endParaRPr sz="800" dirty="0">
              <a:solidFill>
                <a:schemeClr val="tx1">
                  <a:lumMod val="75000"/>
                  <a:lumOff val="25000"/>
                </a:schemeClr>
              </a:solidFill>
              <a:latin typeface="AvenirNext LT Com Regular" panose="020B0503020202020204" pitchFamily="34" charset="0"/>
            </a:endParaRPr>
          </a:p>
        </p:txBody>
      </p:sp>
      <p:sp>
        <p:nvSpPr>
          <p:cNvPr id="9" name="Footer Placeholder 20">
            <a:extLst>
              <a:ext uri="{FF2B5EF4-FFF2-40B4-BE49-F238E27FC236}">
                <a16:creationId xmlns:a16="http://schemas.microsoft.com/office/drawing/2014/main" id="{6009901B-13DE-4A07-8828-DE1A9C371A74}"/>
              </a:ext>
            </a:extLst>
          </p:cNvPr>
          <p:cNvSpPr txBox="1">
            <a:spLocks/>
          </p:cNvSpPr>
          <p:nvPr/>
        </p:nvSpPr>
        <p:spPr>
          <a:xfrm>
            <a:off x="571498" y="5739407"/>
            <a:ext cx="11049002" cy="642368"/>
          </a:xfrm>
          <a:prstGeom prst="rect">
            <a:avLst/>
          </a:prstGeom>
        </p:spPr>
        <p:txBody>
          <a:bodyPr lIns="0"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l" hangingPunct="1">
              <a:lnSpc>
                <a:spcPts val="900"/>
              </a:lnSpc>
            </a:pPr>
            <a:r>
              <a:rPr lang="en-US" sz="800" dirty="0">
                <a:solidFill>
                  <a:schemeClr val="tx1">
                    <a:lumMod val="75000"/>
                    <a:lumOff val="25000"/>
                  </a:schemeClr>
                </a:solidFill>
              </a:rPr>
              <a:t>Source: </a:t>
            </a:r>
            <a:r>
              <a:rPr lang="en-US" sz="800" i="1" dirty="0">
                <a:solidFill>
                  <a:schemeClr val="tx1">
                    <a:lumMod val="75000"/>
                    <a:lumOff val="25000"/>
                  </a:schemeClr>
                </a:solidFill>
              </a:rPr>
              <a:t>Education Pays 2023: The Benefits of Higher Education for Individuals and Society, </a:t>
            </a:r>
            <a:r>
              <a:rPr lang="en-US" sz="800" dirty="0">
                <a:solidFill>
                  <a:schemeClr val="tx1">
                    <a:lumMod val="75000"/>
                    <a:lumOff val="25000"/>
                  </a:schemeClr>
                </a:solidFill>
              </a:rPr>
              <a:t>College Board, February 2023.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2492B0-D3D0-D14B-A247-0CB0D4551E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
            <a:ext cx="12192000" cy="6858001"/>
          </a:xfrm>
          <a:prstGeom prst="rect">
            <a:avLst/>
          </a:prstGeom>
        </p:spPr>
      </p:pic>
      <p:sp>
        <p:nvSpPr>
          <p:cNvPr id="903" name="Key takeaways"/>
          <p:cNvSpPr txBox="1">
            <a:spLocks noGrp="1"/>
          </p:cNvSpPr>
          <p:nvPr>
            <p:ph type="title"/>
          </p:nvPr>
        </p:nvSpPr>
        <p:spPr>
          <a:xfrm>
            <a:off x="804679" y="871570"/>
            <a:ext cx="11048207" cy="822960"/>
          </a:xfrm>
        </p:spPr>
        <p:txBody>
          <a:bodyPr/>
          <a:lstStyle/>
          <a:p>
            <a:r>
              <a:rPr lang="en-US" dirty="0">
                <a:solidFill>
                  <a:srgbClr val="00558A">
                    <a:alpha val="75000"/>
                  </a:srgbClr>
                </a:solidFill>
              </a:rPr>
              <a:t>Set up time to meet with me to help you: </a:t>
            </a:r>
          </a:p>
        </p:txBody>
      </p:sp>
      <p:sp>
        <p:nvSpPr>
          <p:cNvPr id="905" name="Slide Number"/>
          <p:cNvSpPr txBox="1">
            <a:spLocks noGrp="1"/>
          </p:cNvSpPr>
          <p:nvPr>
            <p:ph type="sldNum" sz="quarter" idx="11"/>
          </p:nvPr>
        </p:nvSpPr>
        <p:spPr/>
        <p:txBody>
          <a:bodyPr/>
          <a:lstStyle/>
          <a:p>
            <a:fld id="{86CB4B4D-7CA3-9044-876B-883B54F8677D}" type="slidenum">
              <a:rPr lang="en-US" smtClean="0">
                <a:solidFill>
                  <a:srgbClr val="7D726D"/>
                </a:solidFill>
              </a:rPr>
              <a:pPr/>
              <a:t>20</a:t>
            </a:fld>
            <a:endParaRPr lang="en-US" dirty="0">
              <a:solidFill>
                <a:srgbClr val="7D726D"/>
              </a:solidFill>
            </a:endParaRPr>
          </a:p>
        </p:txBody>
      </p:sp>
      <p:sp>
        <p:nvSpPr>
          <p:cNvPr id="904" name="01 Conditions are improving and valuations are relatively attractive.…"/>
          <p:cNvSpPr txBox="1">
            <a:spLocks noGrp="1"/>
          </p:cNvSpPr>
          <p:nvPr>
            <p:ph type="body" sz="quarter" idx="14"/>
          </p:nvPr>
        </p:nvSpPr>
        <p:spPr>
          <a:xfrm>
            <a:off x="805414" y="2180570"/>
            <a:ext cx="5595386" cy="4146731"/>
          </a:xfrm>
        </p:spPr>
        <p:txBody>
          <a:bodyPr/>
          <a:lstStyle/>
          <a:p>
            <a:pPr marL="342900" indent="-342900">
              <a:buFont typeface="Arial" charset="0"/>
              <a:buChar char="•"/>
            </a:pPr>
            <a:r>
              <a:rPr lang="en-US" sz="2000" dirty="0">
                <a:solidFill>
                  <a:schemeClr val="tx1">
                    <a:lumMod val="75000"/>
                    <a:lumOff val="25000"/>
                  </a:schemeClr>
                </a:solidFill>
              </a:rPr>
              <a:t>Build a </a:t>
            </a:r>
            <a:r>
              <a:rPr lang="en-US" sz="2000" dirty="0" err="1">
                <a:solidFill>
                  <a:schemeClr val="tx1">
                    <a:lumMod val="75000"/>
                    <a:lumOff val="25000"/>
                  </a:schemeClr>
                </a:solidFill>
              </a:rPr>
              <a:t>CollegeAmerica</a:t>
            </a:r>
            <a:r>
              <a:rPr lang="en-US" sz="2000" dirty="0">
                <a:solidFill>
                  <a:schemeClr val="tx1">
                    <a:lumMod val="75000"/>
                    <a:lumOff val="25000"/>
                  </a:schemeClr>
                </a:solidFill>
              </a:rPr>
              <a:t> plan tailored to your needs</a:t>
            </a:r>
          </a:p>
          <a:p>
            <a:pPr marL="342900" indent="-342900">
              <a:buFont typeface="Arial" charset="0"/>
              <a:buChar char="•"/>
            </a:pPr>
            <a:r>
              <a:rPr lang="en-US" sz="2000" dirty="0">
                <a:solidFill>
                  <a:schemeClr val="tx1">
                    <a:lumMod val="75000"/>
                    <a:lumOff val="25000"/>
                  </a:schemeClr>
                </a:solidFill>
              </a:rPr>
              <a:t>Select your investments</a:t>
            </a:r>
          </a:p>
          <a:p>
            <a:pPr marL="342900" indent="-342900">
              <a:buFont typeface="Arial" charset="0"/>
              <a:buChar char="•"/>
            </a:pPr>
            <a:r>
              <a:rPr lang="en-US" sz="2000" dirty="0">
                <a:solidFill>
                  <a:schemeClr val="tx1">
                    <a:lumMod val="75000"/>
                    <a:lumOff val="25000"/>
                  </a:schemeClr>
                </a:solidFill>
              </a:rPr>
              <a:t>Open your account and start investing</a:t>
            </a:r>
          </a:p>
        </p:txBody>
      </p:sp>
      <p:sp>
        <p:nvSpPr>
          <p:cNvPr id="7" name="Text Placeholder 6"/>
          <p:cNvSpPr>
            <a:spLocks noGrp="1"/>
          </p:cNvSpPr>
          <p:nvPr>
            <p:ph type="body" sz="quarter" idx="15"/>
          </p:nvPr>
        </p:nvSpPr>
        <p:spPr>
          <a:xfrm>
            <a:off x="804679" y="626267"/>
            <a:ext cx="11048941" cy="620078"/>
          </a:xfrm>
        </p:spPr>
        <p:txBody>
          <a:bodyPr/>
          <a:lstStyle/>
          <a:p>
            <a:r>
              <a:rPr lang="en-US" sz="3600" b="1" dirty="0">
                <a:solidFill>
                  <a:srgbClr val="00558A"/>
                </a:solidFill>
              </a:rPr>
              <a:t>It’s all about YOU!</a:t>
            </a:r>
          </a:p>
        </p:txBody>
      </p:sp>
      <p:sp>
        <p:nvSpPr>
          <p:cNvPr id="12" name="© The Capital Group Companies, Inc."/>
          <p:cNvSpPr txBox="1"/>
          <p:nvPr/>
        </p:nvSpPr>
        <p:spPr>
          <a:xfrm>
            <a:off x="566928" y="6400710"/>
            <a:ext cx="1962076" cy="12650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tx1">
                    <a:lumMod val="75000"/>
                    <a:lumOff val="25000"/>
                  </a:schemeClr>
                </a:solidFill>
                <a:latin typeface="AvenirNext LT Com Regular" panose="020B0503020202020204" pitchFamily="34" charset="0"/>
              </a:rPr>
              <a:t>© 2025 Capital Group. All rights reserved.</a:t>
            </a:r>
            <a:endParaRPr sz="800" dirty="0">
              <a:solidFill>
                <a:schemeClr val="tx1">
                  <a:lumMod val="75000"/>
                  <a:lumOff val="25000"/>
                </a:schemeClr>
              </a:solidFill>
              <a:latin typeface="AvenirNext LT Com Regular" panose="020B0503020202020204" pitchFamily="34" charset="0"/>
            </a:endParaRPr>
          </a:p>
        </p:txBody>
      </p:sp>
    </p:spTree>
    <p:extLst>
      <p:ext uri="{BB962C8B-B14F-4D97-AF65-F5344CB8AC3E}">
        <p14:creationId xmlns:p14="http://schemas.microsoft.com/office/powerpoint/2010/main" val="36962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3"/>
                                        </p:tgtEl>
                                        <p:attrNameLst>
                                          <p:attrName>style.visibility</p:attrName>
                                        </p:attrNameLst>
                                      </p:cBhvr>
                                      <p:to>
                                        <p:strVal val="visible"/>
                                      </p:to>
                                    </p:set>
                                    <p:animEffect transition="in" filter="fade">
                                      <p:cBhvr>
                                        <p:cTn id="7" dur="500"/>
                                        <p:tgtEl>
                                          <p:spTgt spid="9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04">
                                            <p:bg/>
                                          </p:spTgt>
                                        </p:tgtEl>
                                        <p:attrNameLst>
                                          <p:attrName>style.visibility</p:attrName>
                                        </p:attrNameLst>
                                      </p:cBhvr>
                                      <p:to>
                                        <p:strVal val="visible"/>
                                      </p:to>
                                    </p:set>
                                    <p:animEffect transition="in" filter="fade">
                                      <p:cBhvr>
                                        <p:cTn id="13" dur="500"/>
                                        <p:tgtEl>
                                          <p:spTgt spid="904">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04">
                                            <p:txEl>
                                              <p:pRg st="0" end="0"/>
                                            </p:txEl>
                                          </p:spTgt>
                                        </p:tgtEl>
                                        <p:attrNameLst>
                                          <p:attrName>style.visibility</p:attrName>
                                        </p:attrNameLst>
                                      </p:cBhvr>
                                      <p:to>
                                        <p:strVal val="visible"/>
                                      </p:to>
                                    </p:set>
                                    <p:animEffect transition="in" filter="fade">
                                      <p:cBhvr>
                                        <p:cTn id="16" dur="500"/>
                                        <p:tgtEl>
                                          <p:spTgt spid="90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04">
                                            <p:txEl>
                                              <p:pRg st="1" end="1"/>
                                            </p:txEl>
                                          </p:spTgt>
                                        </p:tgtEl>
                                        <p:attrNameLst>
                                          <p:attrName>style.visibility</p:attrName>
                                        </p:attrNameLst>
                                      </p:cBhvr>
                                      <p:to>
                                        <p:strVal val="visible"/>
                                      </p:to>
                                    </p:set>
                                    <p:animEffect transition="in" filter="fade">
                                      <p:cBhvr>
                                        <p:cTn id="21" dur="500"/>
                                        <p:tgtEl>
                                          <p:spTgt spid="904">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04">
                                            <p:txEl>
                                              <p:pRg st="2" end="2"/>
                                            </p:txEl>
                                          </p:spTgt>
                                        </p:tgtEl>
                                        <p:attrNameLst>
                                          <p:attrName>style.visibility</p:attrName>
                                        </p:attrNameLst>
                                      </p:cBhvr>
                                      <p:to>
                                        <p:strVal val="visible"/>
                                      </p:to>
                                    </p:set>
                                    <p:animEffect transition="in" filter="fade">
                                      <p:cBhvr>
                                        <p:cTn id="24" dur="500"/>
                                        <p:tgtEl>
                                          <p:spTgt spid="9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 grpId="0"/>
      <p:bldP spid="904" grpId="0" build="p"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b="1" dirty="0"/>
              <a:t>Easy-to-use online resources and tools</a:t>
            </a:r>
          </a:p>
        </p:txBody>
      </p:sp>
      <p:sp>
        <p:nvSpPr>
          <p:cNvPr id="905" name="Slide Number"/>
          <p:cNvSpPr txBox="1">
            <a:spLocks noGrp="1"/>
          </p:cNvSpPr>
          <p:nvPr>
            <p:ph type="sldNum" sz="quarter" idx="11"/>
          </p:nvPr>
        </p:nvSpPr>
        <p:spPr/>
        <p:txBody>
          <a:bodyPr/>
          <a:lstStyle/>
          <a:p>
            <a:fld id="{86CB4B4D-7CA3-9044-876B-883B54F8677D}" type="slidenum">
              <a:rPr lang="en-US" smtClean="0"/>
              <a:pPr/>
              <a:t>21</a:t>
            </a:fld>
            <a:endParaRPr lang="en-US" dirty="0"/>
          </a:p>
        </p:txBody>
      </p:sp>
      <p:sp>
        <p:nvSpPr>
          <p:cNvPr id="3" name="TextBox 2"/>
          <p:cNvSpPr txBox="1"/>
          <p:nvPr/>
        </p:nvSpPr>
        <p:spPr>
          <a:xfrm>
            <a:off x="13894493" y="6174377"/>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sp>
        <p:nvSpPr>
          <p:cNvPr id="2" name="TextBox 1">
            <a:extLst>
              <a:ext uri="{FF2B5EF4-FFF2-40B4-BE49-F238E27FC236}">
                <a16:creationId xmlns:a16="http://schemas.microsoft.com/office/drawing/2014/main" id="{0C2B4FA8-F0E9-3543-A96E-2B3895E75B7F}"/>
              </a:ext>
            </a:extLst>
          </p:cNvPr>
          <p:cNvSpPr txBox="1"/>
          <p:nvPr/>
        </p:nvSpPr>
        <p:spPr>
          <a:xfrm>
            <a:off x="10732544" y="1573078"/>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pic>
        <p:nvPicPr>
          <p:cNvPr id="5" name="Picture 4">
            <a:extLst>
              <a:ext uri="{FF2B5EF4-FFF2-40B4-BE49-F238E27FC236}">
                <a16:creationId xmlns:a16="http://schemas.microsoft.com/office/drawing/2014/main" id="{5B9E718C-0225-4989-843C-5411BE1D12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918" y="1745076"/>
            <a:ext cx="10896619" cy="3876682"/>
          </a:xfrm>
          <a:prstGeom prst="rect">
            <a:avLst/>
          </a:prstGeom>
        </p:spPr>
      </p:pic>
      <p:sp>
        <p:nvSpPr>
          <p:cNvPr id="15" name="Text Placeholder 5">
            <a:extLst>
              <a:ext uri="{FF2B5EF4-FFF2-40B4-BE49-F238E27FC236}">
                <a16:creationId xmlns:a16="http://schemas.microsoft.com/office/drawing/2014/main" id="{90E24CAB-EC61-4FA3-8F13-340201A804AB}"/>
              </a:ext>
            </a:extLst>
          </p:cNvPr>
          <p:cNvSpPr txBox="1">
            <a:spLocks/>
          </p:cNvSpPr>
          <p:nvPr/>
        </p:nvSpPr>
        <p:spPr>
          <a:xfrm>
            <a:off x="571498" y="805480"/>
            <a:ext cx="10791595" cy="66751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lang="en-US" sz="2000" b="0" i="0" u="none" strike="noStrike" cap="none" spc="0" baseline="0" dirty="0">
                <a:ln>
                  <a:noFill/>
                </a:ln>
                <a:solidFill>
                  <a:schemeClr val="accent1"/>
                </a:solidFill>
                <a:uFillTx/>
                <a:latin typeface="AvenirNext LT Com Regular" panose="020B0503020202020204" pitchFamily="34" charset="0"/>
                <a:ea typeface="+mn-ea"/>
                <a:cs typeface="+mn-cs"/>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r>
              <a:rPr lang="en-US" dirty="0"/>
              <a:t>Saving for college webpage on capitalgroup.com/individual/planning/college-savings.html</a:t>
            </a:r>
          </a:p>
          <a:p>
            <a:endParaRPr lang="en-US" dirty="0"/>
          </a:p>
        </p:txBody>
      </p:sp>
      <p:sp>
        <p:nvSpPr>
          <p:cNvPr id="4" name="TextBox 3">
            <a:extLst>
              <a:ext uri="{FF2B5EF4-FFF2-40B4-BE49-F238E27FC236}">
                <a16:creationId xmlns:a16="http://schemas.microsoft.com/office/drawing/2014/main" id="{C4048956-6167-A22D-7FB7-66AA31EDA38B}"/>
              </a:ext>
            </a:extLst>
          </p:cNvPr>
          <p:cNvSpPr txBox="1"/>
          <p:nvPr/>
        </p:nvSpPr>
        <p:spPr>
          <a:xfrm>
            <a:off x="533789" y="6015192"/>
            <a:ext cx="11240091" cy="307777"/>
          </a:xfrm>
          <a:prstGeom prst="rect">
            <a:avLst/>
          </a:prstGeom>
          <a:ln w="12700">
            <a:miter lim="400000"/>
          </a:ln>
        </p:spPr>
        <p:txBody>
          <a:bodyPr wrap="square" lIns="0" tIns="0" rIns="0" bIns="0" rtlCol="0">
            <a:spAutoFit/>
          </a:bodyPr>
          <a:lstStyle/>
          <a:p>
            <a:pPr algn="l"/>
            <a:r>
              <a:rPr lang="en-US" sz="1000" dirty="0">
                <a:solidFill>
                  <a:srgbClr val="212121"/>
                </a:solidFill>
                <a:latin typeface="+mj-lt"/>
              </a:rPr>
              <a:t>* Largest by assets, according to the </a:t>
            </a:r>
            <a:r>
              <a:rPr lang="en-US" sz="1000" i="1" dirty="0">
                <a:solidFill>
                  <a:srgbClr val="212121"/>
                </a:solidFill>
                <a:latin typeface="+mj-lt"/>
              </a:rPr>
              <a:t>529 Quarterly Data Update, Fourth Quarter 2023 </a:t>
            </a:r>
            <a:r>
              <a:rPr lang="en-US" sz="1000" i="0" dirty="0">
                <a:solidFill>
                  <a:srgbClr val="212121"/>
                </a:solidFill>
                <a:latin typeface="+mj-lt"/>
              </a:rPr>
              <a:t>from ISS Market Intelligence. As of December 31, 2023, </a:t>
            </a:r>
            <a:r>
              <a:rPr lang="en-US" sz="1000" i="0" dirty="0" err="1">
                <a:solidFill>
                  <a:srgbClr val="212121"/>
                </a:solidFill>
                <a:latin typeface="+mj-lt"/>
              </a:rPr>
              <a:t>CollegeAmerica’s</a:t>
            </a:r>
            <a:r>
              <a:rPr lang="en-US" sz="1000" i="0" dirty="0">
                <a:solidFill>
                  <a:srgbClr val="212121"/>
                </a:solidFill>
                <a:latin typeface="+mj-lt"/>
              </a:rPr>
              <a:t> assets under management </a:t>
            </a:r>
            <a:br>
              <a:rPr lang="en-US" sz="1000" i="0" dirty="0">
                <a:solidFill>
                  <a:srgbClr val="212121"/>
                </a:solidFill>
                <a:latin typeface="+mj-lt"/>
              </a:rPr>
            </a:br>
            <a:r>
              <a:rPr lang="en-US" sz="1000" i="0" dirty="0">
                <a:solidFill>
                  <a:srgbClr val="212121"/>
                </a:solidFill>
                <a:latin typeface="+mj-lt"/>
              </a:rPr>
              <a:t>   (AUM) was $85.7 billion.</a:t>
            </a:r>
            <a:endParaRPr lang="en-US" sz="1000" i="0" dirty="0">
              <a:solidFill>
                <a:prstClr val="black"/>
              </a:solidFill>
              <a:latin typeface="+mj-lt"/>
            </a:endParaRPr>
          </a:p>
        </p:txBody>
      </p:sp>
      <p:pic>
        <p:nvPicPr>
          <p:cNvPr id="8" name="Picture 7" descr="A close up of a website&#10;&#10;Description automatically generated">
            <a:extLst>
              <a:ext uri="{FF2B5EF4-FFF2-40B4-BE49-F238E27FC236}">
                <a16:creationId xmlns:a16="http://schemas.microsoft.com/office/drawing/2014/main" id="{CDF6F751-07AB-B11F-1B67-8781F5A418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02" y="4356843"/>
            <a:ext cx="1643870" cy="266307"/>
          </a:xfrm>
          <a:prstGeom prst="rect">
            <a:avLst/>
          </a:prstGeom>
        </p:spPr>
      </p:pic>
    </p:spTree>
    <p:extLst>
      <p:ext uri="{BB962C8B-B14F-4D97-AF65-F5344CB8AC3E}">
        <p14:creationId xmlns:p14="http://schemas.microsoft.com/office/powerpoint/2010/main" val="268343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DC4077-9816-4165-BC0F-6B9FBD27F310}"/>
              </a:ext>
            </a:extLst>
          </p:cNvPr>
          <p:cNvSpPr/>
          <p:nvPr/>
        </p:nvSpPr>
        <p:spPr>
          <a:xfrm>
            <a:off x="0" y="0"/>
            <a:ext cx="12192000" cy="68580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6" name="Slide Number Placeholder 5"/>
          <p:cNvSpPr>
            <a:spLocks noGrp="1"/>
          </p:cNvSpPr>
          <p:nvPr>
            <p:ph type="sldNum" sz="quarter" idx="11"/>
          </p:nvPr>
        </p:nvSpPr>
        <p:spPr/>
        <p:txBody>
          <a:bodyPr/>
          <a:lstStyle/>
          <a:p>
            <a:fld id="{86CB4B4D-7CA3-9044-876B-883B54F8677D}" type="slidenum">
              <a:rPr lang="en-US" smtClean="0">
                <a:solidFill>
                  <a:schemeClr val="bg1"/>
                </a:solidFill>
              </a:rPr>
              <a:pPr/>
              <a:t>22</a:t>
            </a:fld>
            <a:endParaRPr lang="en-US" dirty="0">
              <a:solidFill>
                <a:schemeClr val="bg1"/>
              </a:solidFill>
            </a:endParaRPr>
          </a:p>
        </p:txBody>
      </p:sp>
      <p:sp>
        <p:nvSpPr>
          <p:cNvPr id="8" name="Text Placeholder 4">
            <a:extLst>
              <a:ext uri="{FF2B5EF4-FFF2-40B4-BE49-F238E27FC236}">
                <a16:creationId xmlns:a16="http://schemas.microsoft.com/office/drawing/2014/main" id="{59F10808-E489-4CEB-8251-E6294592EC62}"/>
              </a:ext>
            </a:extLst>
          </p:cNvPr>
          <p:cNvSpPr txBox="1">
            <a:spLocks/>
          </p:cNvSpPr>
          <p:nvPr/>
        </p:nvSpPr>
        <p:spPr>
          <a:xfrm>
            <a:off x="1211072" y="2984041"/>
            <a:ext cx="9971278" cy="4153359"/>
          </a:xfrm>
          <a:prstGeom prst="rect">
            <a:avLst/>
          </a:prstGeom>
        </p:spPr>
        <p:txBody>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gn="ctr"/>
            <a:r>
              <a:rPr lang="en-US" sz="4500" b="1" dirty="0">
                <a:solidFill>
                  <a:schemeClr val="bg1"/>
                </a:solidFill>
              </a:rPr>
              <a:t>Questions?</a:t>
            </a:r>
          </a:p>
        </p:txBody>
      </p:sp>
      <p:sp>
        <p:nvSpPr>
          <p:cNvPr id="10" name="© The Capital Group Companies, Inc.">
            <a:extLst>
              <a:ext uri="{FF2B5EF4-FFF2-40B4-BE49-F238E27FC236}">
                <a16:creationId xmlns:a16="http://schemas.microsoft.com/office/drawing/2014/main" id="{56F6551D-EBAA-4EA8-BBB7-D61613423D17}"/>
              </a:ext>
            </a:extLst>
          </p:cNvPr>
          <p:cNvSpPr txBox="1"/>
          <p:nvPr/>
        </p:nvSpPr>
        <p:spPr>
          <a:xfrm>
            <a:off x="566928" y="6400710"/>
            <a:ext cx="1962076"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Next LT Com Regular" panose="020B0503020202020204" pitchFamily="34" charset="0"/>
              </a:rPr>
              <a:t>© 2025 Capital Group. All rights reserved.</a:t>
            </a:r>
            <a:endParaRPr sz="800" dirty="0">
              <a:solidFill>
                <a:schemeClr val="bg1"/>
              </a:solidFill>
              <a:latin typeface="AvenirNext LT Com Regular" panose="020B0503020202020204" pitchFamily="34" charset="0"/>
            </a:endParaRPr>
          </a:p>
        </p:txBody>
      </p:sp>
    </p:spTree>
    <p:extLst>
      <p:ext uri="{BB962C8B-B14F-4D97-AF65-F5344CB8AC3E}">
        <p14:creationId xmlns:p14="http://schemas.microsoft.com/office/powerpoint/2010/main" val="419519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0E3A8E5-48E8-4D4E-B765-9415CEFAD402}"/>
              </a:ext>
            </a:extLst>
          </p:cNvPr>
          <p:cNvSpPr>
            <a:spLocks noGrp="1"/>
          </p:cNvSpPr>
          <p:nvPr>
            <p:ph type="title"/>
          </p:nvPr>
        </p:nvSpPr>
        <p:spPr>
          <a:xfrm>
            <a:off x="571498" y="0"/>
            <a:ext cx="11048207" cy="822960"/>
          </a:xfrm>
        </p:spPr>
        <p:txBody>
          <a:bodyPr/>
          <a:lstStyle/>
          <a:p>
            <a:r>
              <a:rPr lang="en-US" dirty="0">
                <a:latin typeface="Avenir Next LT Com Demi" panose="020B0503020202020204" pitchFamily="34" charset="0"/>
              </a:rPr>
              <a:t>American Funds results</a:t>
            </a:r>
          </a:p>
        </p:txBody>
      </p:sp>
      <p:sp>
        <p:nvSpPr>
          <p:cNvPr id="13" name="Slide Number Placeholder 3">
            <a:extLst>
              <a:ext uri="{FF2B5EF4-FFF2-40B4-BE49-F238E27FC236}">
                <a16:creationId xmlns:a16="http://schemas.microsoft.com/office/drawing/2014/main" id="{9B08F989-D33E-4A8B-9C2C-9C0E14D75658}"/>
              </a:ext>
            </a:extLst>
          </p:cNvPr>
          <p:cNvSpPr>
            <a:spLocks noGrp="1"/>
          </p:cNvSpPr>
          <p:nvPr>
            <p:ph type="sldNum" sz="quarter" idx="11"/>
          </p:nvPr>
        </p:nvSpPr>
        <p:spPr>
          <a:xfrm>
            <a:off x="10908792" y="6400800"/>
            <a:ext cx="711647" cy="126509"/>
          </a:xfrm>
        </p:spPr>
        <p:txBody>
          <a:bodyPr/>
          <a:lstStyle/>
          <a:p>
            <a:pPr>
              <a:lnSpc>
                <a:spcPct val="110000"/>
              </a:lnSpc>
              <a:spcBef>
                <a:spcPts val="1200"/>
              </a:spcBef>
            </a:pPr>
            <a:fld id="{86CB4B4D-7CA3-9044-876B-883B54F8677D}" type="slidenum">
              <a:rPr lang="en-US" smtClean="0"/>
              <a:pPr>
                <a:lnSpc>
                  <a:spcPct val="110000"/>
                </a:lnSpc>
                <a:spcBef>
                  <a:spcPts val="1200"/>
                </a:spcBef>
              </a:pPr>
              <a:t>23</a:t>
            </a:fld>
            <a:endParaRPr lang="en-US" dirty="0"/>
          </a:p>
        </p:txBody>
      </p:sp>
      <p:sp>
        <p:nvSpPr>
          <p:cNvPr id="14" name="Text Placeholder 2">
            <a:extLst>
              <a:ext uri="{FF2B5EF4-FFF2-40B4-BE49-F238E27FC236}">
                <a16:creationId xmlns:a16="http://schemas.microsoft.com/office/drawing/2014/main" id="{77D81484-18DA-44B1-9955-FD99D6BA23E6}"/>
              </a:ext>
            </a:extLst>
          </p:cNvPr>
          <p:cNvSpPr txBox="1">
            <a:spLocks/>
          </p:cNvSpPr>
          <p:nvPr/>
        </p:nvSpPr>
        <p:spPr>
          <a:xfrm>
            <a:off x="571498" y="845695"/>
            <a:ext cx="11013486" cy="51815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lang="en-US" sz="2000" b="0" i="0" u="none" strike="noStrike" cap="none" spc="0" baseline="0" smtClean="0">
                <a:ln>
                  <a:noFill/>
                </a:ln>
                <a:solidFill>
                  <a:schemeClr val="accent1"/>
                </a:solidFill>
                <a:uFillTx/>
                <a:latin typeface="AvenirNext LT Com Regular" panose="020B0503020202020204" pitchFamily="34" charset="0"/>
                <a:ea typeface="+mn-ea"/>
                <a:cs typeface="+mn-cs"/>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lang="en-US" sz="18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lang="en-US" sz="16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lang="en-US" sz="16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lang="en-US"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r>
              <a:rPr lang="en-US" dirty="0"/>
              <a:t>Average annual total returns for periods ended December 31, 2024</a:t>
            </a:r>
            <a:endParaRPr lang="en-US" dirty="0">
              <a:latin typeface="Avenir Next LT Com"/>
            </a:endParaRPr>
          </a:p>
        </p:txBody>
      </p:sp>
      <p:sp>
        <p:nvSpPr>
          <p:cNvPr id="16" name="Text Box 31">
            <a:extLst>
              <a:ext uri="{FF2B5EF4-FFF2-40B4-BE49-F238E27FC236}">
                <a16:creationId xmlns:a16="http://schemas.microsoft.com/office/drawing/2014/main" id="{16BE9A8D-3E4F-40D8-97B8-4B0F7FADC241}"/>
              </a:ext>
            </a:extLst>
          </p:cNvPr>
          <p:cNvSpPr txBox="1">
            <a:spLocks noChangeArrowheads="1"/>
          </p:cNvSpPr>
          <p:nvPr/>
        </p:nvSpPr>
        <p:spPr bwMode="auto">
          <a:xfrm>
            <a:off x="2001906" y="1386586"/>
            <a:ext cx="9128550" cy="1907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oAutofit/>
          </a:bodyPr>
          <a:lstStyle>
            <a:lvl1pPr>
              <a:spcBef>
                <a:spcPct val="50000"/>
              </a:spcBef>
              <a:buChar char="•"/>
              <a:defRPr sz="2000" b="1">
                <a:solidFill>
                  <a:srgbClr val="000000"/>
                </a:solidFill>
                <a:latin typeface="AvenirNext LT Com Regular" charset="0"/>
                <a:ea typeface="MS PGothic" charset="-128"/>
                <a:cs typeface="Arial" charset="0"/>
              </a:defRPr>
            </a:lvl1pPr>
            <a:lvl2pPr marL="742950" indent="-285750">
              <a:spcBef>
                <a:spcPct val="50000"/>
              </a:spcBef>
              <a:buFont typeface="AvenirNext LT Pro Regular" charset="0"/>
              <a:buChar char="–"/>
              <a:defRPr sz="2000" b="1">
                <a:solidFill>
                  <a:srgbClr val="000000"/>
                </a:solidFill>
                <a:latin typeface="AvenirNext LT Com Regular" charset="0"/>
                <a:ea typeface="MS PGothic" charset="-128"/>
                <a:cs typeface="Arial" charset="0"/>
              </a:defRPr>
            </a:lvl2pPr>
            <a:lvl3pPr marL="1143000" indent="-228600">
              <a:spcBef>
                <a:spcPct val="50000"/>
              </a:spcBef>
              <a:buSzPct val="90000"/>
              <a:buChar char="•"/>
              <a:defRPr sz="2000" b="1">
                <a:solidFill>
                  <a:srgbClr val="000000"/>
                </a:solidFill>
                <a:latin typeface="AvenirNext LT Com Regular" charset="0"/>
                <a:ea typeface="MS PGothic" charset="-128"/>
                <a:cs typeface="Arial" charset="0"/>
              </a:defRPr>
            </a:lvl3pPr>
            <a:lvl4pPr marL="1600200" indent="-228600">
              <a:spcBef>
                <a:spcPct val="50000"/>
              </a:spcBef>
              <a:buSzPct val="90000"/>
              <a:buFont typeface="AvenirNext LT Pro Regular" charset="0"/>
              <a:buChar char="–"/>
              <a:defRPr sz="2000" b="1">
                <a:solidFill>
                  <a:srgbClr val="000000"/>
                </a:solidFill>
                <a:latin typeface="AvenirNext LT Com Regular" charset="0"/>
                <a:ea typeface="MS PGothic" charset="-128"/>
                <a:cs typeface="Arial" charset="0"/>
              </a:defRPr>
            </a:lvl4pPr>
            <a:lvl5pPr marL="2057400" indent="-228600">
              <a:spcBef>
                <a:spcPct val="50000"/>
              </a:spcBef>
              <a:buSzPct val="80000"/>
              <a:buFont typeface="AvenirNext LT Pro Regular" charset="0"/>
              <a:buChar char="•"/>
              <a:defRPr sz="2000" b="1">
                <a:solidFill>
                  <a:srgbClr val="000000"/>
                </a:solidFill>
                <a:latin typeface="AvenirNext LT Com Regular" charset="0"/>
                <a:ea typeface="MS PGothic" charset="-128"/>
                <a:cs typeface="Arial" charset="0"/>
              </a:defRPr>
            </a:lvl5pPr>
            <a:lvl6pPr marL="25146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6pPr>
            <a:lvl7pPr marL="29718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7pPr>
            <a:lvl8pPr marL="34290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8pPr>
            <a:lvl9pPr marL="3886200" indent="-228600" eaLnBrk="0" fontAlgn="base" hangingPunct="0">
              <a:spcBef>
                <a:spcPct val="50000"/>
              </a:spcBef>
              <a:spcAft>
                <a:spcPct val="0"/>
              </a:spcAft>
              <a:buSzPct val="80000"/>
              <a:buFont typeface="AvenirNext LT Pro Regular" charset="0"/>
              <a:buChar char="•"/>
              <a:defRPr sz="2000" b="1">
                <a:solidFill>
                  <a:srgbClr val="000000"/>
                </a:solidFill>
                <a:latin typeface="AvenirNext LT Com Regular" charset="0"/>
                <a:ea typeface="MS PGothic" charset="-128"/>
                <a:cs typeface="Arial" charset="0"/>
              </a:defRPr>
            </a:lvl9pPr>
          </a:lstStyle>
          <a:p>
            <a:pPr algn="l" hangingPunct="1">
              <a:spcBef>
                <a:spcPct val="0"/>
              </a:spcBef>
              <a:spcAft>
                <a:spcPct val="45000"/>
              </a:spcAft>
              <a:buNone/>
            </a:pPr>
            <a:r>
              <a:rPr lang="en-US" altLang="en-US" sz="1600" dirty="0">
                <a:latin typeface="+mj-lt"/>
                <a:ea typeface="Avenir Next LT Com Demi" charset="0"/>
                <a:cs typeface="Avenir Next LT Com Demi" charset="0"/>
              </a:rPr>
              <a:t>Figures shown are past results for Class 529-E shares and are not predictive of results in future periods. Current and future results may be lower or higher than those shown. Prices and returns will vary, so investors may lose money. Investing for short periods makes losses more likely. For current information and month-end results, visit capitalgroup.com. </a:t>
            </a:r>
          </a:p>
        </p:txBody>
      </p:sp>
      <p:sp>
        <p:nvSpPr>
          <p:cNvPr id="17" name="TextBox 16">
            <a:extLst>
              <a:ext uri="{FF2B5EF4-FFF2-40B4-BE49-F238E27FC236}">
                <a16:creationId xmlns:a16="http://schemas.microsoft.com/office/drawing/2014/main" id="{F250D0DA-4C18-494D-A673-CAB3F6728541}"/>
              </a:ext>
            </a:extLst>
          </p:cNvPr>
          <p:cNvSpPr txBox="1"/>
          <p:nvPr/>
        </p:nvSpPr>
        <p:spPr>
          <a:xfrm>
            <a:off x="3630272" y="6086901"/>
            <a:ext cx="65" cy="215444"/>
          </a:xfrm>
          <a:prstGeom prst="rect">
            <a:avLst/>
          </a:prstGeom>
          <a:ln w="12700">
            <a:miter lim="400000"/>
          </a:ln>
        </p:spPr>
        <p:txBody>
          <a:bodyPr wrap="none" lIns="0" tIns="0" rIns="0" bIns="0" rtlCol="0">
            <a:spAutoFit/>
          </a:bodyPr>
          <a:lstStyle/>
          <a:p>
            <a:endParaRPr lang="en-US" sz="1400" b="1" dirty="0" err="1">
              <a:latin typeface="+mn-lt"/>
            </a:endParaRPr>
          </a:p>
        </p:txBody>
      </p:sp>
      <p:sp>
        <p:nvSpPr>
          <p:cNvPr id="18" name="TextBox 17">
            <a:extLst>
              <a:ext uri="{FF2B5EF4-FFF2-40B4-BE49-F238E27FC236}">
                <a16:creationId xmlns:a16="http://schemas.microsoft.com/office/drawing/2014/main" id="{49C8592F-DAF0-49AD-9158-811081C803E7}"/>
              </a:ext>
            </a:extLst>
          </p:cNvPr>
          <p:cNvSpPr txBox="1"/>
          <p:nvPr/>
        </p:nvSpPr>
        <p:spPr>
          <a:xfrm>
            <a:off x="3343669" y="6086901"/>
            <a:ext cx="65" cy="215444"/>
          </a:xfrm>
          <a:prstGeom prst="rect">
            <a:avLst/>
          </a:prstGeom>
          <a:ln w="12700">
            <a:miter lim="400000"/>
          </a:ln>
        </p:spPr>
        <p:txBody>
          <a:bodyPr wrap="none" lIns="0" tIns="0" rIns="0" bIns="0" rtlCol="0">
            <a:spAutoFit/>
          </a:bodyPr>
          <a:lstStyle/>
          <a:p>
            <a:endParaRPr lang="en-US" sz="1400" b="1" dirty="0" err="1">
              <a:latin typeface="+mn-lt"/>
            </a:endParaRPr>
          </a:p>
        </p:txBody>
      </p:sp>
      <p:sp>
        <p:nvSpPr>
          <p:cNvPr id="19" name="Footer Placeholder 12">
            <a:extLst>
              <a:ext uri="{FF2B5EF4-FFF2-40B4-BE49-F238E27FC236}">
                <a16:creationId xmlns:a16="http://schemas.microsoft.com/office/drawing/2014/main" id="{62864525-C259-4CD3-AECE-276F57EC7A4D}"/>
              </a:ext>
            </a:extLst>
          </p:cNvPr>
          <p:cNvSpPr>
            <a:spLocks noGrp="1"/>
          </p:cNvSpPr>
          <p:nvPr>
            <p:ph type="ftr" sz="quarter" idx="10"/>
          </p:nvPr>
        </p:nvSpPr>
        <p:spPr>
          <a:xfrm>
            <a:off x="1655065" y="5823058"/>
            <a:ext cx="9128550" cy="323741"/>
          </a:xfrm>
        </p:spPr>
        <p:txBody>
          <a:bodyPr/>
          <a:lstStyle/>
          <a:p>
            <a:r>
              <a:rPr lang="en-US" sz="1200" dirty="0">
                <a:latin typeface="+mj-lt"/>
              </a:rPr>
              <a:t>The expense ratios are as of each fund’s prospectus available at the time of publication. </a:t>
            </a:r>
            <a:r>
              <a:rPr lang="en-US" sz="1200" b="0" i="0" dirty="0">
                <a:solidFill>
                  <a:srgbClr val="222222"/>
                </a:solidFill>
                <a:effectLst/>
                <a:latin typeface="+mj-lt"/>
              </a:rPr>
              <a:t>Investment results assume all distributions are reinvested and reflect applicable fees and expenses.</a:t>
            </a:r>
          </a:p>
          <a:p>
            <a:r>
              <a:rPr lang="en-US" sz="1200" b="0" i="0" dirty="0">
                <a:solidFill>
                  <a:srgbClr val="222222"/>
                </a:solidFill>
                <a:effectLst/>
                <a:latin typeface="+mj-lt"/>
              </a:rPr>
              <a:t>When applicable, results reflect fee waivers and/or expense reimbursements, without which they would have been lower. Refer to </a:t>
            </a:r>
            <a:r>
              <a:rPr lang="en-US" sz="1200" i="0" dirty="0">
                <a:solidFill>
                  <a:srgbClr val="222222"/>
                </a:solidFill>
                <a:effectLst/>
                <a:latin typeface="+mj-lt"/>
              </a:rPr>
              <a:t>capitalgroup.com </a:t>
            </a:r>
            <a:r>
              <a:rPr lang="en-US" sz="1200" b="0" i="0" dirty="0">
                <a:solidFill>
                  <a:srgbClr val="222222"/>
                </a:solidFill>
                <a:effectLst/>
                <a:latin typeface="+mj-lt"/>
              </a:rPr>
              <a:t>for more information.</a:t>
            </a:r>
            <a:endParaRPr lang="en-US" sz="1200" dirty="0">
              <a:latin typeface="+mj-lt"/>
            </a:endParaRPr>
          </a:p>
        </p:txBody>
      </p:sp>
      <p:graphicFrame>
        <p:nvGraphicFramePr>
          <p:cNvPr id="5" name="Table 5">
            <a:extLst>
              <a:ext uri="{FF2B5EF4-FFF2-40B4-BE49-F238E27FC236}">
                <a16:creationId xmlns:a16="http://schemas.microsoft.com/office/drawing/2014/main" id="{247D593E-5824-5536-BD6F-6A6798AF7063}"/>
              </a:ext>
            </a:extLst>
          </p:cNvPr>
          <p:cNvGraphicFramePr>
            <a:graphicFrameLocks noGrp="1"/>
          </p:cNvGraphicFramePr>
          <p:nvPr>
            <p:extLst>
              <p:ext uri="{D42A27DB-BD31-4B8C-83A1-F6EECF244321}">
                <p14:modId xmlns:p14="http://schemas.microsoft.com/office/powerpoint/2010/main" val="2885761437"/>
              </p:ext>
            </p:extLst>
          </p:nvPr>
        </p:nvGraphicFramePr>
        <p:xfrm>
          <a:off x="1655064" y="3353541"/>
          <a:ext cx="8832793" cy="1197888"/>
        </p:xfrm>
        <a:graphic>
          <a:graphicData uri="http://schemas.openxmlformats.org/drawingml/2006/table">
            <a:tbl>
              <a:tblPr firstRow="1" bandRow="1">
                <a:tableStyleId>{5940675A-B579-460E-94D1-54222C63F5DA}</a:tableStyleId>
              </a:tblPr>
              <a:tblGrid>
                <a:gridCol w="3695869">
                  <a:extLst>
                    <a:ext uri="{9D8B030D-6E8A-4147-A177-3AD203B41FA5}">
                      <a16:colId xmlns:a16="http://schemas.microsoft.com/office/drawing/2014/main" val="3621265472"/>
                    </a:ext>
                  </a:extLst>
                </a:gridCol>
                <a:gridCol w="1284231">
                  <a:extLst>
                    <a:ext uri="{9D8B030D-6E8A-4147-A177-3AD203B41FA5}">
                      <a16:colId xmlns:a16="http://schemas.microsoft.com/office/drawing/2014/main" val="2333068335"/>
                    </a:ext>
                  </a:extLst>
                </a:gridCol>
                <a:gridCol w="1284231">
                  <a:extLst>
                    <a:ext uri="{9D8B030D-6E8A-4147-A177-3AD203B41FA5}">
                      <a16:colId xmlns:a16="http://schemas.microsoft.com/office/drawing/2014/main" val="296808086"/>
                    </a:ext>
                  </a:extLst>
                </a:gridCol>
                <a:gridCol w="1284231">
                  <a:extLst>
                    <a:ext uri="{9D8B030D-6E8A-4147-A177-3AD203B41FA5}">
                      <a16:colId xmlns:a16="http://schemas.microsoft.com/office/drawing/2014/main" val="4009752900"/>
                    </a:ext>
                  </a:extLst>
                </a:gridCol>
                <a:gridCol w="1284231">
                  <a:extLst>
                    <a:ext uri="{9D8B030D-6E8A-4147-A177-3AD203B41FA5}">
                      <a16:colId xmlns:a16="http://schemas.microsoft.com/office/drawing/2014/main" val="2475382443"/>
                    </a:ext>
                  </a:extLst>
                </a:gridCol>
              </a:tblGrid>
              <a:tr h="299472">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altLang="en-US" sz="1300" b="1" i="0" u="none" strike="noStrike" kern="0" cap="none" spc="0" normalizeH="0" baseline="0" noProof="0" dirty="0">
                          <a:ln>
                            <a:noFill/>
                          </a:ln>
                          <a:solidFill>
                            <a:srgbClr val="009ADF"/>
                          </a:solidFill>
                          <a:effectLst/>
                          <a:uLnTx/>
                          <a:uFillTx/>
                          <a:latin typeface="Avenir Next LT Com Demi" panose="020B0503020202020204" pitchFamily="34" charset="0"/>
                          <a:ea typeface="Avenir Next LT Com Demi" charset="0"/>
                          <a:cs typeface="Avenir Next LT Com Demi" charset="0"/>
                          <a:sym typeface="Avenir Next LT Com Regular"/>
                        </a:rPr>
                        <a:t>1 year</a:t>
                      </a:r>
                      <a:endParaRPr lang="en-US" sz="13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altLang="en-US" sz="1300" b="1" i="0" u="none" strike="noStrike" kern="0" cap="none" spc="0" normalizeH="0" baseline="0" noProof="0" dirty="0">
                          <a:ln>
                            <a:noFill/>
                          </a:ln>
                          <a:solidFill>
                            <a:srgbClr val="009ADF"/>
                          </a:solidFill>
                          <a:effectLst/>
                          <a:uLnTx/>
                          <a:uFillTx/>
                          <a:latin typeface="Avenir Next LT Com Demi" panose="020B0503020202020204" pitchFamily="34" charset="0"/>
                          <a:ea typeface="Avenir Next LT Com Demi" charset="0"/>
                          <a:cs typeface="Avenir Next LT Com Demi" charset="0"/>
                          <a:sym typeface="Avenir Next LT Com Regular"/>
                        </a:rPr>
                        <a:t>5 years</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altLang="en-US" sz="1300" b="1" i="0" u="none" strike="noStrike" kern="0" cap="none" spc="0" normalizeH="0" baseline="0" noProof="0" dirty="0">
                          <a:ln>
                            <a:noFill/>
                          </a:ln>
                          <a:solidFill>
                            <a:srgbClr val="009ADF"/>
                          </a:solidFill>
                          <a:effectLst/>
                          <a:uLnTx/>
                          <a:uFillTx/>
                          <a:latin typeface="Avenir Next LT Com Demi" panose="020B0503020202020204" pitchFamily="34" charset="0"/>
                          <a:ea typeface="Avenir Next LT Com Demi" charset="0"/>
                          <a:cs typeface="Avenir Next LT Com Demi" charset="0"/>
                          <a:sym typeface="Avenir Next LT Com Regular"/>
                        </a:rPr>
                        <a:t>10 years</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US" altLang="en-US" sz="1300" b="1" i="0" u="none" strike="noStrike" kern="0" cap="none" spc="0" normalizeH="0" baseline="0" noProof="0" dirty="0">
                          <a:ln>
                            <a:noFill/>
                          </a:ln>
                          <a:solidFill>
                            <a:srgbClr val="009ADF"/>
                          </a:solidFill>
                          <a:effectLst/>
                          <a:uLnTx/>
                          <a:uFillTx/>
                          <a:latin typeface="Avenir Next LT Com Demi" panose="020B0503020202020204" pitchFamily="34" charset="0"/>
                          <a:ea typeface="Avenir Next LT Com Demi" charset="0"/>
                          <a:cs typeface="Avenir Next LT Com Demi" charset="0"/>
                          <a:sym typeface="Avenir Next LT Com Regular"/>
                        </a:rPr>
                        <a:t>Expense ratio</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48547669"/>
                  </a:ext>
                </a:extLst>
              </a:tr>
              <a:tr h="299472">
                <a:tc>
                  <a:txBody>
                    <a:bodyPr/>
                    <a:lstStyle/>
                    <a:p>
                      <a:pPr algn="l"/>
                      <a:r>
                        <a:rPr kumimoji="0" lang="en-US" altLang="en-US" sz="1300" b="1" i="0" u="none" strike="noStrike" kern="0" cap="none" spc="0" normalizeH="0" baseline="0" noProof="0" dirty="0">
                          <a:ln>
                            <a:noFill/>
                          </a:ln>
                          <a:solidFill>
                            <a:srgbClr val="000000"/>
                          </a:solidFill>
                          <a:effectLst/>
                          <a:uLnTx/>
                          <a:uFillTx/>
                          <a:latin typeface="Avenir Next LT Com Demi" panose="020B0503020202020204" pitchFamily="34" charset="0"/>
                          <a:ea typeface="Avenir Next LT Com Demi" charset="0"/>
                          <a:cs typeface="Avenir Next LT Com Demi" charset="0"/>
                          <a:sym typeface="Avenir Next LT Com Regular"/>
                        </a:rPr>
                        <a:t>New Perspective Fund</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300" dirty="0">
                          <a:latin typeface="Avenir Next LT Com Demi" panose="020B0703020202020204" pitchFamily="34" charset="0"/>
                        </a:rPr>
                        <a:t>16.44%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300" dirty="0">
                          <a:latin typeface="Avenir Next LT Com Demi" panose="020B0703020202020204" pitchFamily="34" charset="0"/>
                        </a:rPr>
                        <a:t>10.82%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300" dirty="0">
                          <a:latin typeface="Avenir Next LT Com Demi" panose="020B0703020202020204" pitchFamily="34" charset="0"/>
                        </a:rPr>
                        <a:t>10.79%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300" dirty="0">
                          <a:latin typeface="Avenir Next LT Com Demi" panose="020B0703020202020204" pitchFamily="34" charset="0"/>
                        </a:rPr>
                        <a:t>1.00%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397108"/>
                  </a:ext>
                </a:extLst>
              </a:tr>
              <a:tr h="299472">
                <a:tc>
                  <a:txBody>
                    <a:bodyPr/>
                    <a:lstStyle/>
                    <a:p>
                      <a:pPr algn="l"/>
                      <a:r>
                        <a:rPr kumimoji="0" lang="en-US" altLang="en-US" sz="1300" b="1" i="0" u="none" strike="noStrike" kern="0" cap="none" spc="0" normalizeH="0" baseline="0" noProof="0" dirty="0">
                          <a:ln>
                            <a:noFill/>
                          </a:ln>
                          <a:solidFill>
                            <a:srgbClr val="000000"/>
                          </a:solidFill>
                          <a:effectLst/>
                          <a:uLnTx/>
                          <a:uFillTx/>
                          <a:latin typeface="Avenir Next LT Com Demi" panose="020B0503020202020204" pitchFamily="34" charset="0"/>
                          <a:ea typeface="Avenir Next LT Com Demi" charset="0"/>
                          <a:cs typeface="Avenir Next LT Com Demi" charset="0"/>
                          <a:sym typeface="Avenir Next LT Com Regular"/>
                        </a:rPr>
                        <a:t>The Investment Company of America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venir Next LT Com Demi" panose="020B0703020202020204" pitchFamily="34" charset="0"/>
                          <a:ea typeface="+mn-ea"/>
                          <a:cs typeface="+mn-cs"/>
                          <a:sym typeface="Avenir Next LT Com Regular"/>
                        </a:rPr>
                        <a:t>24.60</a:t>
                      </a:r>
                    </a:p>
                  </a:txBody>
                  <a:tcPr marL="0" marR="15544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venir Next LT Com Demi" panose="020B0703020202020204" pitchFamily="34" charset="0"/>
                          <a:ea typeface="+mn-ea"/>
                          <a:cs typeface="+mn-cs"/>
                          <a:sym typeface="Avenir Next LT Com Regular"/>
                        </a:rPr>
                        <a:t>13.87</a:t>
                      </a:r>
                    </a:p>
                  </a:txBody>
                  <a:tcPr marL="0" marR="15544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venir Next LT Com Demi" panose="020B0703020202020204" pitchFamily="34" charset="0"/>
                          <a:ea typeface="+mn-ea"/>
                          <a:cs typeface="+mn-cs"/>
                          <a:sym typeface="Avenir Next LT Com Regular"/>
                        </a:rPr>
                        <a:t>  11.49</a:t>
                      </a:r>
                    </a:p>
                  </a:txBody>
                  <a:tcPr marL="0" marR="25603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lang="en-US" sz="1300" dirty="0">
                          <a:latin typeface="Avenir Next LT Com Demi" panose="020B0703020202020204" pitchFamily="34" charset="0"/>
                        </a:rPr>
                        <a:t>0.86</a:t>
                      </a:r>
                    </a:p>
                  </a:txBody>
                  <a:tcPr marL="0" marR="155448">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7313319"/>
                  </a:ext>
                </a:extLst>
              </a:tr>
              <a:tr h="299472">
                <a:tc>
                  <a:txBody>
                    <a:bodyPr/>
                    <a:lstStyle/>
                    <a:p>
                      <a:pPr algn="l"/>
                      <a:r>
                        <a:rPr kumimoji="0" lang="en-US" altLang="en-US" sz="1300" b="1" i="0" u="none" strike="noStrike" kern="0" cap="none" spc="0" normalizeH="0" baseline="0" noProof="0" dirty="0">
                          <a:ln>
                            <a:noFill/>
                          </a:ln>
                          <a:solidFill>
                            <a:srgbClr val="000000"/>
                          </a:solidFill>
                          <a:effectLst/>
                          <a:uLnTx/>
                          <a:uFillTx/>
                          <a:latin typeface="Avenir Next LT Com Demi" panose="020B0503020202020204" pitchFamily="34" charset="0"/>
                          <a:ea typeface="Avenir Next LT Com Demi" charset="0"/>
                          <a:cs typeface="Avenir Next LT Com Demi" charset="0"/>
                          <a:sym typeface="Avenir Next LT Com Regular"/>
                        </a:rPr>
                        <a:t>The Bond Fund of America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venir Next LT Com Demi" panose="020B0703020202020204" pitchFamily="34" charset="0"/>
                          <a:ea typeface="+mn-ea"/>
                          <a:cs typeface="+mn-cs"/>
                          <a:sym typeface="Avenir Next LT Com Regular"/>
                        </a:rPr>
                        <a:t>0.91</a:t>
                      </a:r>
                    </a:p>
                  </a:txBody>
                  <a:tcPr marL="0" marR="5486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venir Next LT Com Demi" panose="020B0703020202020204" pitchFamily="34" charset="0"/>
                          <a:ea typeface="+mn-ea"/>
                          <a:cs typeface="+mn-cs"/>
                          <a:sym typeface="Avenir Next LT Com Regular"/>
                        </a:rPr>
                        <a:t>0.05</a:t>
                      </a:r>
                    </a:p>
                  </a:txBody>
                  <a:tcPr marL="0" marR="5486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venir Next LT Com Demi" panose="020B0703020202020204" pitchFamily="34" charset="0"/>
                          <a:ea typeface="+mn-ea"/>
                          <a:cs typeface="+mn-cs"/>
                          <a:sym typeface="Avenir Next LT Com Regular"/>
                        </a:rPr>
                        <a:t>  1.26</a:t>
                      </a:r>
                    </a:p>
                  </a:txBody>
                  <a:tcPr marR="237744">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228600" eaLnBrk="1" fontAlgn="auto" latinLnBrk="0" hangingPunct="1">
                        <a:lnSpc>
                          <a:spcPct val="110000"/>
                        </a:lnSpc>
                        <a:spcBef>
                          <a:spcPts val="600"/>
                        </a:spcBef>
                        <a:spcAft>
                          <a:spcPts val="0"/>
                        </a:spcAft>
                        <a:buClrTx/>
                        <a:buSzTx/>
                        <a:buFontTx/>
                        <a:buNone/>
                        <a:tabLst/>
                        <a:defRPr/>
                      </a:pPr>
                      <a:r>
                        <a:rPr lang="en-US" sz="1300" dirty="0">
                          <a:latin typeface="Avenir Next LT Com Demi" panose="020B0703020202020204" pitchFamily="34" charset="0"/>
                        </a:rPr>
                        <a:t>0.84</a:t>
                      </a:r>
                    </a:p>
                  </a:txBody>
                  <a:tcPr marL="0" marR="155448">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83474798"/>
                  </a:ext>
                </a:extLst>
              </a:tr>
            </a:tbl>
          </a:graphicData>
        </a:graphic>
      </p:graphicFrame>
    </p:spTree>
    <p:extLst>
      <p:ext uri="{BB962C8B-B14F-4D97-AF65-F5344CB8AC3E}">
        <p14:creationId xmlns:p14="http://schemas.microsoft.com/office/powerpoint/2010/main" val="359552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Prospectus offer</a:t>
            </a:r>
          </a:p>
        </p:txBody>
      </p:sp>
      <p:sp>
        <p:nvSpPr>
          <p:cNvPr id="6" name="Slide Number Placeholder 5"/>
          <p:cNvSpPr>
            <a:spLocks noGrp="1"/>
          </p:cNvSpPr>
          <p:nvPr>
            <p:ph type="sldNum" sz="quarter" idx="11"/>
          </p:nvPr>
        </p:nvSpPr>
        <p:spPr/>
        <p:txBody>
          <a:bodyPr/>
          <a:lstStyle/>
          <a:p>
            <a:fld id="{86CB4B4D-7CA3-9044-876B-883B54F8677D}" type="slidenum">
              <a:rPr lang="en-US" smtClean="0"/>
              <a:pPr/>
              <a:t>24</a:t>
            </a:fld>
            <a:endParaRPr lang="en-US" dirty="0"/>
          </a:p>
        </p:txBody>
      </p:sp>
      <p:sp>
        <p:nvSpPr>
          <p:cNvPr id="5" name="TextBox 4"/>
          <p:cNvSpPr txBox="1"/>
          <p:nvPr/>
        </p:nvSpPr>
        <p:spPr>
          <a:xfrm>
            <a:off x="573742" y="1371600"/>
            <a:ext cx="10637597" cy="20261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l" defTabSz="457200">
              <a:lnSpc>
                <a:spcPts val="2000"/>
              </a:lnSpc>
              <a:spcAft>
                <a:spcPts val="900"/>
              </a:spcAft>
            </a:pPr>
            <a:r>
              <a:rPr lang="en-US" sz="1600" dirty="0">
                <a:solidFill>
                  <a:schemeClr val="tx1">
                    <a:lumMod val="75000"/>
                    <a:lumOff val="25000"/>
                  </a:schemeClr>
                </a:solidFill>
                <a:latin typeface="AvenirNext LT Com Medium" panose="020B0803020202020204" pitchFamily="34" charset="0"/>
              </a:rPr>
              <a:t>Investors should carefully consider investment objectives, risks, charges and expenses. This and other important information is contained in the fund prospectuses and summary prospectuses and the </a:t>
            </a:r>
            <a:r>
              <a:rPr lang="en-US" sz="1600" dirty="0" err="1">
                <a:solidFill>
                  <a:schemeClr val="tx1">
                    <a:lumMod val="75000"/>
                    <a:lumOff val="25000"/>
                  </a:schemeClr>
                </a:solidFill>
                <a:latin typeface="AvenirNext LT Com Medium" panose="020B0803020202020204" pitchFamily="34" charset="0"/>
              </a:rPr>
              <a:t>CollegeAmerica</a:t>
            </a:r>
            <a:r>
              <a:rPr lang="en-US" sz="1600" dirty="0">
                <a:solidFill>
                  <a:schemeClr val="tx1">
                    <a:lumMod val="75000"/>
                    <a:lumOff val="25000"/>
                  </a:schemeClr>
                </a:solidFill>
                <a:latin typeface="AvenirNext LT Com Medium" panose="020B0803020202020204" pitchFamily="34" charset="0"/>
              </a:rPr>
              <a:t> Program Description, which can be obtained from a financial professional and should be read carefully before investing. </a:t>
            </a:r>
            <a:r>
              <a:rPr lang="en-US" sz="1600" dirty="0" err="1">
                <a:solidFill>
                  <a:schemeClr val="tx1">
                    <a:lumMod val="75000"/>
                    <a:lumOff val="25000"/>
                  </a:schemeClr>
                </a:solidFill>
                <a:latin typeface="AvenirNext LT Com Medium" panose="020B0803020202020204" pitchFamily="34" charset="0"/>
              </a:rPr>
              <a:t>CollegeAmerica</a:t>
            </a:r>
            <a:r>
              <a:rPr lang="en-US" sz="1600" dirty="0">
                <a:solidFill>
                  <a:schemeClr val="tx1">
                    <a:lumMod val="75000"/>
                    <a:lumOff val="25000"/>
                  </a:schemeClr>
                </a:solidFill>
                <a:latin typeface="AvenirNext LT Com Medium" panose="020B0803020202020204" pitchFamily="34" charset="0"/>
              </a:rPr>
              <a:t> is distributed by Capital Client Group, Inc., and sold through unaffiliated intermediaries. </a:t>
            </a:r>
          </a:p>
          <a:p>
            <a:pPr algn="l" defTabSz="457200">
              <a:lnSpc>
                <a:spcPts val="2000"/>
              </a:lnSpc>
              <a:spcAft>
                <a:spcPts val="900"/>
              </a:spcAft>
            </a:pPr>
            <a:r>
              <a:rPr lang="en-US" sz="1600" dirty="0">
                <a:solidFill>
                  <a:schemeClr val="tx1">
                    <a:lumMod val="75000"/>
                    <a:lumOff val="25000"/>
                  </a:schemeClr>
                </a:solidFill>
                <a:latin typeface="+mj-lt"/>
              </a:rPr>
              <a:t>If used after March 31, 2025, this presentation must be accompanied by a current American Funds quarterly statistical update.</a:t>
            </a:r>
            <a:endParaRPr kumimoji="0" lang="en-US" sz="1600" u="none" strike="noStrike" cap="none" spc="0" normalizeH="0" baseline="0" dirty="0">
              <a:ln>
                <a:noFill/>
              </a:ln>
              <a:solidFill>
                <a:schemeClr val="tx1">
                  <a:lumMod val="75000"/>
                  <a:lumOff val="25000"/>
                </a:schemeClr>
              </a:solidFill>
              <a:effectLst/>
              <a:uFillTx/>
              <a:latin typeface="+mj-lt"/>
              <a:sym typeface="Avenir Next LT Com Regular"/>
            </a:endParaRPr>
          </a:p>
        </p:txBody>
      </p:sp>
    </p:spTree>
    <p:extLst>
      <p:ext uri="{BB962C8B-B14F-4D97-AF65-F5344CB8AC3E}">
        <p14:creationId xmlns:p14="http://schemas.microsoft.com/office/powerpoint/2010/main" val="42649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CollegeAmerica</a:t>
            </a:r>
            <a:r>
              <a:rPr lang="en-US" b="1" dirty="0"/>
              <a:t> language</a:t>
            </a:r>
          </a:p>
        </p:txBody>
      </p:sp>
      <p:sp>
        <p:nvSpPr>
          <p:cNvPr id="6" name="Slide Number Placeholder 5"/>
          <p:cNvSpPr>
            <a:spLocks noGrp="1"/>
          </p:cNvSpPr>
          <p:nvPr>
            <p:ph type="sldNum" sz="quarter" idx="11"/>
          </p:nvPr>
        </p:nvSpPr>
        <p:spPr/>
        <p:txBody>
          <a:bodyPr/>
          <a:lstStyle/>
          <a:p>
            <a:fld id="{86CB4B4D-7CA3-9044-876B-883B54F8677D}" type="slidenum">
              <a:rPr lang="en-US" smtClean="0"/>
              <a:pPr/>
              <a:t>25</a:t>
            </a:fld>
            <a:endParaRPr lang="en-US" dirty="0"/>
          </a:p>
        </p:txBody>
      </p:sp>
      <p:sp>
        <p:nvSpPr>
          <p:cNvPr id="5" name="TextBox 4"/>
          <p:cNvSpPr txBox="1"/>
          <p:nvPr/>
        </p:nvSpPr>
        <p:spPr>
          <a:xfrm>
            <a:off x="563908" y="1371600"/>
            <a:ext cx="10672843" cy="3914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l" eaLnBrk="1" hangingPunct="1">
              <a:spcAft>
                <a:spcPct val="45000"/>
              </a:spcAft>
            </a:pPr>
            <a:r>
              <a:rPr lang="en-US" altLang="en-US" sz="1600" b="1" dirty="0">
                <a:solidFill>
                  <a:schemeClr val="tx1">
                    <a:lumMod val="75000"/>
                    <a:lumOff val="25000"/>
                  </a:schemeClr>
                </a:solidFill>
                <a:latin typeface="AvenirNext LT Com Medium" panose="020B0803020202020204" pitchFamily="34" charset="0"/>
                <a:cs typeface="Arial" panose="020B0604020202020204" pitchFamily="34" charset="0"/>
              </a:rPr>
              <a:t>Depending on your state of residence, there may be an in-state plan that provides state tax and</a:t>
            </a:r>
            <a:br>
              <a:rPr lang="en-US" altLang="en-US" sz="1600" b="1" dirty="0">
                <a:solidFill>
                  <a:schemeClr val="tx1">
                    <a:lumMod val="75000"/>
                    <a:lumOff val="25000"/>
                  </a:schemeClr>
                </a:solidFill>
                <a:latin typeface="AvenirNext LT Com Medium" panose="020B0803020202020204" pitchFamily="34" charset="0"/>
                <a:cs typeface="Arial" panose="020B0604020202020204" pitchFamily="34" charset="0"/>
              </a:rPr>
            </a:br>
            <a:r>
              <a:rPr lang="en-US" altLang="en-US" sz="1600" b="1" dirty="0">
                <a:solidFill>
                  <a:schemeClr val="tx1">
                    <a:lumMod val="75000"/>
                    <a:lumOff val="25000"/>
                  </a:schemeClr>
                </a:solidFill>
                <a:latin typeface="AvenirNext LT Com Medium" panose="020B0803020202020204" pitchFamily="34" charset="0"/>
                <a:cs typeface="Arial" panose="020B0604020202020204" pitchFamily="34" charset="0"/>
              </a:rPr>
              <a:t>other state benefits, such as financial aid, scholarship funds and protection from creditors, not available through </a:t>
            </a:r>
            <a:r>
              <a:rPr lang="en-US" altLang="en-US" sz="1600" b="1" dirty="0" err="1">
                <a:solidFill>
                  <a:schemeClr val="tx1">
                    <a:lumMod val="75000"/>
                    <a:lumOff val="25000"/>
                  </a:schemeClr>
                </a:solidFill>
                <a:latin typeface="AvenirNext LT Com Medium" panose="020B0803020202020204" pitchFamily="34" charset="0"/>
                <a:cs typeface="Arial" panose="020B0604020202020204" pitchFamily="34" charset="0"/>
              </a:rPr>
              <a:t>CollegeAmerica</a:t>
            </a:r>
            <a:r>
              <a:rPr lang="en-US" altLang="en-US" sz="1600" b="1" dirty="0">
                <a:solidFill>
                  <a:schemeClr val="tx1">
                    <a:lumMod val="75000"/>
                    <a:lumOff val="25000"/>
                  </a:schemeClr>
                </a:solidFill>
                <a:latin typeface="AvenirNext LT Com Medium" panose="020B0803020202020204" pitchFamily="34" charset="0"/>
                <a:cs typeface="Arial" panose="020B0604020202020204" pitchFamily="34" charset="0"/>
              </a:rPr>
              <a:t>. Before investing in any state’s 529 plan, investors should consult a tax advisor.</a:t>
            </a:r>
          </a:p>
          <a:p>
            <a:pPr algn="l"/>
            <a:r>
              <a:rPr lang="en-US" sz="1600" dirty="0">
                <a:solidFill>
                  <a:schemeClr val="tx1">
                    <a:lumMod val="75000"/>
                    <a:lumOff val="25000"/>
                  </a:schemeClr>
                </a:solidFill>
                <a:latin typeface="+mj-lt"/>
              </a:rPr>
              <a:t>You should discuss the tax implications of 529 plans with your legal and/or tax advisors, as features may vary significantly from state to state. You should read the appropriate 529 plan program description before investing. It includes details about the plan’s risks, charges and tax treatment. </a:t>
            </a:r>
          </a:p>
          <a:p>
            <a:pPr algn="l"/>
            <a:endParaRPr lang="en-US" sz="1600" dirty="0">
              <a:solidFill>
                <a:schemeClr val="tx1">
                  <a:lumMod val="75000"/>
                  <a:lumOff val="25000"/>
                </a:schemeClr>
              </a:solidFill>
              <a:latin typeface="+mj-lt"/>
            </a:endParaRPr>
          </a:p>
          <a:p>
            <a:pPr algn="l"/>
            <a:r>
              <a:rPr lang="en-US" sz="1600" dirty="0">
                <a:solidFill>
                  <a:schemeClr val="tx1">
                    <a:lumMod val="75000"/>
                    <a:lumOff val="25000"/>
                  </a:schemeClr>
                </a:solidFill>
                <a:latin typeface="+mj-lt"/>
              </a:rPr>
              <a:t>Most 529 plans will accept both in-state and out-of-state applicants. While federal tax treatment of 529 plans is identical regardless of the state plan, state tax treatment varies. State tax treatment may also vary for in-state and out-of-state residents. </a:t>
            </a:r>
          </a:p>
          <a:p>
            <a:pPr algn="l"/>
            <a:endParaRPr lang="en-US" sz="1600" dirty="0">
              <a:solidFill>
                <a:schemeClr val="tx1">
                  <a:lumMod val="75000"/>
                  <a:lumOff val="25000"/>
                </a:schemeClr>
              </a:solidFill>
              <a:latin typeface="+mj-lt"/>
            </a:endParaRPr>
          </a:p>
          <a:p>
            <a:pPr algn="l"/>
            <a:r>
              <a:rPr lang="en-US" sz="1600" dirty="0">
                <a:solidFill>
                  <a:schemeClr val="tx1">
                    <a:lumMod val="75000"/>
                    <a:lumOff val="25000"/>
                  </a:schemeClr>
                </a:solidFill>
                <a:latin typeface="+mj-lt"/>
              </a:rPr>
              <a:t>Each state’s 529 plan must be evaluated based upon its own merits relative to your needs, including the tax effects on the contributor and the beneficiary.</a:t>
            </a:r>
          </a:p>
          <a:p>
            <a:pPr algn="l"/>
            <a:endParaRPr lang="en-US" sz="1600" b="1" dirty="0">
              <a:solidFill>
                <a:schemeClr val="tx1">
                  <a:lumMod val="75000"/>
                  <a:lumOff val="25000"/>
                </a:schemeClr>
              </a:solidFill>
              <a:latin typeface="AvenirNext LT Com Medium" panose="020B0803020202020204" pitchFamily="34" charset="0"/>
            </a:endParaRPr>
          </a:p>
          <a:p>
            <a:pPr algn="l" eaLnBrk="1" hangingPunct="1">
              <a:spcAft>
                <a:spcPct val="45000"/>
              </a:spcAft>
            </a:pPr>
            <a:endParaRPr lang="en-US" altLang="en-US" sz="1600" b="1" dirty="0">
              <a:solidFill>
                <a:schemeClr val="tx1">
                  <a:lumMod val="75000"/>
                  <a:lumOff val="25000"/>
                </a:schemeClr>
              </a:solidFill>
              <a:latin typeface="AvenirNext LT Com Medium" panose="020B0803020202020204" pitchFamily="34" charset="0"/>
              <a:cs typeface="Arial" panose="020B0604020202020204" pitchFamily="34" charset="0"/>
            </a:endParaRPr>
          </a:p>
        </p:txBody>
      </p:sp>
    </p:spTree>
    <p:extLst>
      <p:ext uri="{BB962C8B-B14F-4D97-AF65-F5344CB8AC3E}">
        <p14:creationId xmlns:p14="http://schemas.microsoft.com/office/powerpoint/2010/main" val="83851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Important information</a:t>
            </a:r>
          </a:p>
        </p:txBody>
      </p:sp>
      <p:sp>
        <p:nvSpPr>
          <p:cNvPr id="6" name="Slide Number Placeholder 5"/>
          <p:cNvSpPr>
            <a:spLocks noGrp="1"/>
          </p:cNvSpPr>
          <p:nvPr>
            <p:ph type="sldNum" sz="quarter" idx="11"/>
          </p:nvPr>
        </p:nvSpPr>
        <p:spPr/>
        <p:txBody>
          <a:bodyPr/>
          <a:lstStyle/>
          <a:p>
            <a:fld id="{86CB4B4D-7CA3-9044-876B-883B54F8677D}" type="slidenum">
              <a:rPr lang="en-US" smtClean="0"/>
              <a:pPr/>
              <a:t>26</a:t>
            </a:fld>
            <a:endParaRPr lang="en-US" dirty="0"/>
          </a:p>
        </p:txBody>
      </p:sp>
      <p:sp>
        <p:nvSpPr>
          <p:cNvPr id="5" name="TextBox 4"/>
          <p:cNvSpPr txBox="1"/>
          <p:nvPr/>
        </p:nvSpPr>
        <p:spPr>
          <a:xfrm>
            <a:off x="563912" y="2242888"/>
            <a:ext cx="10344880" cy="18097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l" eaLnBrk="1" hangingPunct="1">
              <a:spcAft>
                <a:spcPct val="45000"/>
              </a:spcAft>
            </a:pPr>
            <a:r>
              <a:rPr lang="en-US" sz="1600" dirty="0">
                <a:solidFill>
                  <a:schemeClr val="tx1">
                    <a:lumMod val="75000"/>
                    <a:lumOff val="25000"/>
                  </a:schemeClr>
                </a:solidFill>
                <a:latin typeface="AvenirNext LT Com Regular" panose="020B0503020202020204" pitchFamily="34" charset="0"/>
              </a:rPr>
              <a:t>This content, developed by Capital Group, home of American Funds, should not be used as a primary basis for investment decisions and is not intended to serve as impartial investment or fiduciary advice. </a:t>
            </a:r>
          </a:p>
          <a:p>
            <a:pPr algn="l" eaLnBrk="1" hangingPunct="1">
              <a:spcAft>
                <a:spcPct val="45000"/>
              </a:spcAft>
            </a:pPr>
            <a:r>
              <a:rPr lang="en-US" sz="1600" dirty="0">
                <a:solidFill>
                  <a:schemeClr val="tx1">
                    <a:lumMod val="75000"/>
                    <a:lumOff val="25000"/>
                  </a:schemeClr>
                </a:solidFill>
                <a:latin typeface="AvenirNext LT Com Regular" panose="020B0503020202020204" pitchFamily="34" charset="0"/>
              </a:rPr>
              <a:t>All Capital Group trademarks mentioned are owned by The Capital Group Companies, Inc., an affiliated company or fund. All other company and product names mentioned are the property of their respective companies.</a:t>
            </a:r>
          </a:p>
          <a:p>
            <a:pPr algn="l" eaLnBrk="1" hangingPunct="1">
              <a:spcAft>
                <a:spcPct val="45000"/>
              </a:spcAft>
            </a:pPr>
            <a:r>
              <a:rPr lang="en-US" altLang="en-US" sz="1600" dirty="0">
                <a:solidFill>
                  <a:schemeClr val="tx1">
                    <a:lumMod val="75000"/>
                    <a:lumOff val="25000"/>
                  </a:schemeClr>
                </a:solidFill>
                <a:latin typeface="AvenirNext LT Com Regular" panose="020B0503020202020204" pitchFamily="34" charset="0"/>
                <a:cs typeface="Arial" panose="020B0604020202020204" pitchFamily="34" charset="0"/>
              </a:rPr>
              <a:t>Capital Client Group, Inc.</a:t>
            </a:r>
          </a:p>
        </p:txBody>
      </p:sp>
      <p:sp>
        <p:nvSpPr>
          <p:cNvPr id="3" name="TextBox 2">
            <a:extLst>
              <a:ext uri="{FF2B5EF4-FFF2-40B4-BE49-F238E27FC236}">
                <a16:creationId xmlns:a16="http://schemas.microsoft.com/office/drawing/2014/main" id="{5E1DE1C6-EA34-9116-F16A-B7EEBA1F257C}"/>
              </a:ext>
            </a:extLst>
          </p:cNvPr>
          <p:cNvSpPr txBox="1"/>
          <p:nvPr/>
        </p:nvSpPr>
        <p:spPr>
          <a:xfrm>
            <a:off x="571498" y="1357460"/>
            <a:ext cx="10420156" cy="984885"/>
          </a:xfrm>
          <a:prstGeom prst="rect">
            <a:avLst/>
          </a:prstGeom>
          <a:ln w="12700">
            <a:miter lim="400000"/>
          </a:ln>
        </p:spPr>
        <p:txBody>
          <a:bodyPr wrap="square" lIns="0" tIns="0" rIns="0" bIns="0" rtlCol="0">
            <a:spAutoFit/>
          </a:bodyPr>
          <a:lstStyle/>
          <a:p>
            <a:pPr algn="l"/>
            <a:r>
              <a:rPr lang="en-US" sz="1600" dirty="0">
                <a:solidFill>
                  <a:schemeClr val="tx1">
                    <a:lumMod val="75000"/>
                    <a:lumOff val="25000"/>
                  </a:schemeClr>
                </a:solidFill>
                <a:latin typeface="+mj-lt"/>
              </a:rPr>
              <a:t>Statements attributed to an individual represent the opinions of that individual as of the date published and do not necessarily reflect the opinions of Capital Group or its affiliates. This information is intended to highlight issues and should not be considered advice, an endorsement or a recommendation.</a:t>
            </a:r>
          </a:p>
          <a:p>
            <a:pPr algn="l"/>
            <a:endParaRPr lang="en-US" sz="1600" b="1" dirty="0" err="1">
              <a:solidFill>
                <a:schemeClr val="tx1">
                  <a:lumMod val="75000"/>
                  <a:lumOff val="25000"/>
                </a:schemeClr>
              </a:solidFill>
              <a:latin typeface="+mn-lt"/>
            </a:endParaRPr>
          </a:p>
        </p:txBody>
      </p:sp>
    </p:spTree>
    <p:extLst>
      <p:ext uri="{BB962C8B-B14F-4D97-AF65-F5344CB8AC3E}">
        <p14:creationId xmlns:p14="http://schemas.microsoft.com/office/powerpoint/2010/main" val="118889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Important information</a:t>
            </a:r>
          </a:p>
        </p:txBody>
      </p:sp>
      <p:sp>
        <p:nvSpPr>
          <p:cNvPr id="6" name="Slide Number Placeholder 5"/>
          <p:cNvSpPr>
            <a:spLocks noGrp="1"/>
          </p:cNvSpPr>
          <p:nvPr>
            <p:ph type="sldNum" sz="quarter" idx="11"/>
          </p:nvPr>
        </p:nvSpPr>
        <p:spPr/>
        <p:txBody>
          <a:bodyPr/>
          <a:lstStyle/>
          <a:p>
            <a:fld id="{86CB4B4D-7CA3-9044-876B-883B54F8677D}" type="slidenum">
              <a:rPr lang="en-US" smtClean="0"/>
              <a:pPr/>
              <a:t>27</a:t>
            </a:fld>
            <a:endParaRPr lang="en-US" dirty="0"/>
          </a:p>
        </p:txBody>
      </p:sp>
      <p:sp>
        <p:nvSpPr>
          <p:cNvPr id="5" name="TextBox 4"/>
          <p:cNvSpPr txBox="1"/>
          <p:nvPr/>
        </p:nvSpPr>
        <p:spPr>
          <a:xfrm>
            <a:off x="573742" y="1104438"/>
            <a:ext cx="11239317" cy="16989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l" eaLnBrk="1" hangingPunct="1">
              <a:spcAft>
                <a:spcPct val="45000"/>
              </a:spcAft>
            </a:pPr>
            <a:r>
              <a:rPr lang="en-US" altLang="en-US" sz="1600" dirty="0">
                <a:solidFill>
                  <a:schemeClr val="tx1">
                    <a:lumMod val="75000"/>
                    <a:lumOff val="25000"/>
                  </a:schemeClr>
                </a:solidFill>
                <a:latin typeface="+mj-lt"/>
                <a:cs typeface="Arial" panose="020B0604020202020204" pitchFamily="34" charset="0"/>
              </a:rPr>
              <a:t>Investing outside the United States involves risks, such as currency fluctuations, periods of illiquidity and price volatility. These risks may be heightened in connection with investments in developing countries.</a:t>
            </a:r>
          </a:p>
          <a:p>
            <a:pPr algn="l" eaLnBrk="1" hangingPunct="1">
              <a:spcAft>
                <a:spcPct val="45000"/>
              </a:spcAft>
            </a:pPr>
            <a:r>
              <a:rPr lang="en-US" altLang="en-US" sz="1600" dirty="0">
                <a:solidFill>
                  <a:schemeClr val="tx1">
                    <a:lumMod val="75000"/>
                    <a:lumOff val="25000"/>
                  </a:schemeClr>
                </a:solidFill>
                <a:latin typeface="+mj-lt"/>
                <a:cs typeface="Arial" panose="020B0604020202020204" pitchFamily="34" charset="0"/>
              </a:rPr>
              <a:t>The return of principal for bond portfolios and for portfolios with significant underlying bond holdings is not guaranteed. Investments are subject to the same interest rate, inflation and credit risks associated with the underlying bond holdings. Lower rated bonds are subject to greater fluctuations in value and risk of loss of income and principal than higher rated bonds.</a:t>
            </a:r>
          </a:p>
        </p:txBody>
      </p:sp>
      <p:sp>
        <p:nvSpPr>
          <p:cNvPr id="7" name="TextBox 6">
            <a:extLst>
              <a:ext uri="{FF2B5EF4-FFF2-40B4-BE49-F238E27FC236}">
                <a16:creationId xmlns:a16="http://schemas.microsoft.com/office/drawing/2014/main" id="{69B9EAE3-9B65-4F62-BC51-181D5EE463CD}"/>
              </a:ext>
            </a:extLst>
          </p:cNvPr>
          <p:cNvSpPr txBox="1"/>
          <p:nvPr/>
        </p:nvSpPr>
        <p:spPr>
          <a:xfrm>
            <a:off x="571498" y="2803365"/>
            <a:ext cx="10900504" cy="2769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l" hangingPunct="1">
              <a:spcAft>
                <a:spcPct val="45000"/>
              </a:spcAft>
            </a:pPr>
            <a:r>
              <a:rPr lang="en-US" sz="1600" b="0" i="0" dirty="0">
                <a:solidFill>
                  <a:schemeClr val="tx1">
                    <a:lumMod val="75000"/>
                    <a:lumOff val="25000"/>
                  </a:schemeClr>
                </a:solidFill>
                <a:effectLst/>
                <a:latin typeface="+mj-lt"/>
              </a:rPr>
              <a:t>The use of derivatives involves a variety of risks, which may be different from, or greater than, the risks associated with investing in traditional securities, such as stocks and bonds.</a:t>
            </a:r>
            <a:endParaRPr lang="en-US" altLang="en-US" sz="1600" dirty="0">
              <a:solidFill>
                <a:schemeClr val="tx1">
                  <a:lumMod val="75000"/>
                  <a:lumOff val="25000"/>
                </a:schemeClr>
              </a:solidFill>
              <a:latin typeface="+mj-lt"/>
              <a:cs typeface="Arial" panose="020B0604020202020204" pitchFamily="34" charset="0"/>
            </a:endParaRPr>
          </a:p>
          <a:p>
            <a:pPr algn="l" hangingPunct="1">
              <a:spcAft>
                <a:spcPct val="45000"/>
              </a:spcAft>
            </a:pPr>
            <a:r>
              <a:rPr lang="en-US" altLang="en-US" sz="1600" dirty="0">
                <a:solidFill>
                  <a:schemeClr val="tx1">
                    <a:lumMod val="75000"/>
                    <a:lumOff val="25000"/>
                  </a:schemeClr>
                </a:solidFill>
                <a:latin typeface="+mj-lt"/>
                <a:cs typeface="Arial" panose="020B0604020202020204" pitchFamily="34" charset="0"/>
              </a:rPr>
              <a:t>Allocations may not achieve investment objectives. The portfolios’ risks are related to the risks of the underlying funds as described herein, in proportion to their allocations.</a:t>
            </a:r>
          </a:p>
          <a:p>
            <a:pPr algn="l" eaLnBrk="1" hangingPunct="1">
              <a:spcAft>
                <a:spcPct val="45000"/>
              </a:spcAft>
            </a:pPr>
            <a:r>
              <a:rPr lang="en-US" altLang="en-US" sz="1600" dirty="0">
                <a:solidFill>
                  <a:schemeClr val="tx1">
                    <a:lumMod val="75000"/>
                    <a:lumOff val="25000"/>
                  </a:schemeClr>
                </a:solidFill>
                <a:latin typeface="+mj-lt"/>
                <a:cs typeface="Arial" panose="020B0604020202020204" pitchFamily="34" charset="0"/>
              </a:rPr>
              <a:t>Unlike mutual fund shares, investments in U.S. Treasuries are guaranteed by the U.S. government as to the payment </a:t>
            </a:r>
            <a:br>
              <a:rPr lang="en-US" altLang="en-US" sz="1600" dirty="0">
                <a:solidFill>
                  <a:schemeClr val="tx1">
                    <a:lumMod val="75000"/>
                    <a:lumOff val="25000"/>
                  </a:schemeClr>
                </a:solidFill>
                <a:latin typeface="+mj-lt"/>
                <a:cs typeface="Arial" panose="020B0604020202020204" pitchFamily="34" charset="0"/>
              </a:rPr>
            </a:br>
            <a:r>
              <a:rPr lang="en-US" altLang="en-US" sz="1600" dirty="0">
                <a:solidFill>
                  <a:schemeClr val="tx1">
                    <a:lumMod val="75000"/>
                    <a:lumOff val="25000"/>
                  </a:schemeClr>
                </a:solidFill>
                <a:latin typeface="+mj-lt"/>
                <a:cs typeface="Arial" panose="020B0604020202020204" pitchFamily="34" charset="0"/>
              </a:rPr>
              <a:t>of principal and interest. In addition, certificates of deposit (CDs) are FDIC-insured and, if held to maturity, offer a guaranteed return of principal.</a:t>
            </a:r>
          </a:p>
          <a:p>
            <a:pPr algn="l" eaLnBrk="1" hangingPunct="1">
              <a:spcAft>
                <a:spcPct val="45000"/>
              </a:spcAft>
            </a:pPr>
            <a:r>
              <a:rPr lang="en-US" altLang="en-US" sz="1600" dirty="0">
                <a:solidFill>
                  <a:schemeClr val="tx1">
                    <a:lumMod val="75000"/>
                    <a:lumOff val="25000"/>
                  </a:schemeClr>
                </a:solidFill>
                <a:latin typeface="+mj-lt"/>
                <a:cs typeface="Arial" panose="020B0604020202020204" pitchFamily="34" charset="0"/>
              </a:rPr>
              <a:t>Regular investing neither ensures a profit nor protects against loss in a declining market.</a:t>
            </a:r>
          </a:p>
          <a:p>
            <a:pPr algn="l" eaLnBrk="1" hangingPunct="1">
              <a:spcAft>
                <a:spcPct val="45000"/>
              </a:spcAft>
            </a:pPr>
            <a:r>
              <a:rPr lang="en-US" sz="1600" b="0" i="0" dirty="0">
                <a:solidFill>
                  <a:schemeClr val="tx1">
                    <a:lumMod val="75000"/>
                    <a:lumOff val="25000"/>
                  </a:schemeClr>
                </a:solidFill>
                <a:effectLst/>
                <a:latin typeface="+mj-lt"/>
              </a:rPr>
              <a:t>This material does not constitute legal or tax advice. Investors should consult with their legal or tax advisors.</a:t>
            </a:r>
            <a:endParaRPr lang="en-US" altLang="en-US" sz="1600" dirty="0">
              <a:solidFill>
                <a:schemeClr val="tx1">
                  <a:lumMod val="75000"/>
                  <a:lumOff val="25000"/>
                </a:schemeClr>
              </a:solidFill>
              <a:latin typeface="+mj-lt"/>
              <a:cs typeface="Arial" panose="020B0604020202020204" pitchFamily="34" charset="0"/>
            </a:endParaRPr>
          </a:p>
        </p:txBody>
      </p:sp>
    </p:spTree>
    <p:extLst>
      <p:ext uri="{BB962C8B-B14F-4D97-AF65-F5344CB8AC3E}">
        <p14:creationId xmlns:p14="http://schemas.microsoft.com/office/powerpoint/2010/main" val="181342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DC4077-9816-4165-BC0F-6B9FBD27F310}"/>
              </a:ext>
            </a:extLst>
          </p:cNvPr>
          <p:cNvSpPr/>
          <p:nvPr/>
        </p:nvSpPr>
        <p:spPr>
          <a:xfrm>
            <a:off x="0" y="0"/>
            <a:ext cx="12192000" cy="68580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6" name="Slide Number Placeholder 5"/>
          <p:cNvSpPr>
            <a:spLocks noGrp="1"/>
          </p:cNvSpPr>
          <p:nvPr>
            <p:ph type="sldNum" sz="quarter" idx="11"/>
          </p:nvPr>
        </p:nvSpPr>
        <p:spPr/>
        <p:txBody>
          <a:bodyPr/>
          <a:lstStyle/>
          <a:p>
            <a:fld id="{86CB4B4D-7CA3-9044-876B-883B54F8677D}" type="slidenum">
              <a:rPr lang="en-US" smtClean="0">
                <a:solidFill>
                  <a:schemeClr val="bg1"/>
                </a:solidFill>
              </a:rPr>
              <a:pPr/>
              <a:t>28</a:t>
            </a:fld>
            <a:endParaRPr lang="en-US" dirty="0">
              <a:solidFill>
                <a:schemeClr val="bg1"/>
              </a:solidFill>
            </a:endParaRPr>
          </a:p>
        </p:txBody>
      </p:sp>
      <p:sp>
        <p:nvSpPr>
          <p:cNvPr id="8" name="Text Placeholder 4">
            <a:extLst>
              <a:ext uri="{FF2B5EF4-FFF2-40B4-BE49-F238E27FC236}">
                <a16:creationId xmlns:a16="http://schemas.microsoft.com/office/drawing/2014/main" id="{59F10808-E489-4CEB-8251-E6294592EC62}"/>
              </a:ext>
            </a:extLst>
          </p:cNvPr>
          <p:cNvSpPr txBox="1">
            <a:spLocks/>
          </p:cNvSpPr>
          <p:nvPr/>
        </p:nvSpPr>
        <p:spPr>
          <a:xfrm>
            <a:off x="1211072" y="2984041"/>
            <a:ext cx="9971278" cy="4153359"/>
          </a:xfrm>
          <a:prstGeom prst="rect">
            <a:avLst/>
          </a:prstGeom>
        </p:spPr>
        <p:txBody>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gn="ctr"/>
            <a:r>
              <a:rPr lang="en-US" sz="4500" b="1" dirty="0">
                <a:solidFill>
                  <a:schemeClr val="bg1"/>
                </a:solidFill>
              </a:rPr>
              <a:t>Thank you</a:t>
            </a:r>
          </a:p>
        </p:txBody>
      </p:sp>
      <p:sp>
        <p:nvSpPr>
          <p:cNvPr id="10" name="© The Capital Group Companies, Inc.">
            <a:extLst>
              <a:ext uri="{FF2B5EF4-FFF2-40B4-BE49-F238E27FC236}">
                <a16:creationId xmlns:a16="http://schemas.microsoft.com/office/drawing/2014/main" id="{56F6551D-EBAA-4EA8-BBB7-D61613423D17}"/>
              </a:ext>
            </a:extLst>
          </p:cNvPr>
          <p:cNvSpPr txBox="1"/>
          <p:nvPr/>
        </p:nvSpPr>
        <p:spPr>
          <a:xfrm>
            <a:off x="566928" y="6400710"/>
            <a:ext cx="1962076" cy="12650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lnSpc>
                <a:spcPct val="110000"/>
              </a:lnSpc>
              <a:spcBef>
                <a:spcPts val="1200"/>
              </a:spcBef>
              <a:defRPr sz="1600">
                <a:solidFill>
                  <a:srgbClr val="FFFFFF">
                    <a:alpha val="75000"/>
                  </a:srgbClr>
                </a:solidFill>
              </a:defRPr>
            </a:lvl1pPr>
          </a:lstStyle>
          <a:p>
            <a:r>
              <a:rPr lang="en-US" sz="800" dirty="0">
                <a:solidFill>
                  <a:schemeClr val="bg1"/>
                </a:solidFill>
                <a:latin typeface="AvenirNext LT Com Regular" panose="020B0503020202020204" pitchFamily="34" charset="0"/>
              </a:rPr>
              <a:t>© 2025 Capital Group. All rights reserved.</a:t>
            </a:r>
            <a:endParaRPr sz="800" dirty="0">
              <a:solidFill>
                <a:schemeClr val="bg1"/>
              </a:solidFill>
              <a:latin typeface="AvenirNext LT Com Regular" panose="020B0503020202020204" pitchFamily="34" charset="0"/>
            </a:endParaRPr>
          </a:p>
        </p:txBody>
      </p:sp>
    </p:spTree>
    <p:extLst>
      <p:ext uri="{BB962C8B-B14F-4D97-AF65-F5344CB8AC3E}">
        <p14:creationId xmlns:p14="http://schemas.microsoft.com/office/powerpoint/2010/main" val="125663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609CA52C-BB43-4798-BA52-5D73EFF86342}"/>
              </a:ext>
            </a:extLst>
          </p:cNvPr>
          <p:cNvSpPr>
            <a:spLocks noGrp="1"/>
          </p:cNvSpPr>
          <p:nvPr>
            <p:ph type="title"/>
          </p:nvPr>
        </p:nvSpPr>
        <p:spPr>
          <a:xfrm>
            <a:off x="571498" y="0"/>
            <a:ext cx="11048207" cy="822960"/>
          </a:xfrm>
        </p:spPr>
        <p:txBody>
          <a:bodyPr/>
          <a:lstStyle/>
          <a:p>
            <a:r>
              <a:rPr lang="en-US" b="1" dirty="0"/>
              <a:t>Your employer is one of the 7.1% </a:t>
            </a:r>
            <a:endParaRPr lang="en-US" sz="2000" b="1" dirty="0">
              <a:solidFill>
                <a:schemeClr val="tx1"/>
              </a:solidFill>
            </a:endParaRPr>
          </a:p>
        </p:txBody>
      </p:sp>
      <p:sp>
        <p:nvSpPr>
          <p:cNvPr id="20" name="Slide Number Placeholder 5">
            <a:extLst>
              <a:ext uri="{FF2B5EF4-FFF2-40B4-BE49-F238E27FC236}">
                <a16:creationId xmlns:a16="http://schemas.microsoft.com/office/drawing/2014/main" id="{61543B49-1B17-4FE6-951F-FD5E00DB7313}"/>
              </a:ext>
            </a:extLst>
          </p:cNvPr>
          <p:cNvSpPr>
            <a:spLocks noGrp="1"/>
          </p:cNvSpPr>
          <p:nvPr>
            <p:ph type="sldNum" sz="quarter" idx="11"/>
          </p:nvPr>
        </p:nvSpPr>
        <p:spPr>
          <a:xfrm>
            <a:off x="10908792" y="6400800"/>
            <a:ext cx="711647" cy="126509"/>
          </a:xfrm>
        </p:spPr>
        <p:txBody>
          <a:bodyPr/>
          <a:lstStyle/>
          <a:p>
            <a:fld id="{86CB4B4D-7CA3-9044-876B-883B54F8677D}" type="slidenum">
              <a:rPr lang="en-US" smtClean="0"/>
              <a:pPr/>
              <a:t>3</a:t>
            </a:fld>
            <a:endParaRPr lang="en-US" dirty="0"/>
          </a:p>
        </p:txBody>
      </p:sp>
      <p:sp>
        <p:nvSpPr>
          <p:cNvPr id="21" name="Footer Placeholder 20">
            <a:extLst>
              <a:ext uri="{FF2B5EF4-FFF2-40B4-BE49-F238E27FC236}">
                <a16:creationId xmlns:a16="http://schemas.microsoft.com/office/drawing/2014/main" id="{FA7E38A2-3344-4D2B-81A6-EADF55E468AE}"/>
              </a:ext>
            </a:extLst>
          </p:cNvPr>
          <p:cNvSpPr txBox="1">
            <a:spLocks/>
          </p:cNvSpPr>
          <p:nvPr/>
        </p:nvSpPr>
        <p:spPr>
          <a:xfrm>
            <a:off x="570703" y="5643154"/>
            <a:ext cx="11049002" cy="642368"/>
          </a:xfrm>
          <a:prstGeom prst="rect">
            <a:avLst/>
          </a:prstGeom>
        </p:spPr>
        <p:txBody>
          <a:bodyPr lIns="0" anchor="b"/>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algn="l" hangingPunct="1"/>
            <a:r>
              <a:rPr lang="en-US" sz="1000" b="0" i="0" dirty="0">
                <a:solidFill>
                  <a:schemeClr val="accent5"/>
                </a:solidFill>
                <a:effectLst/>
                <a:latin typeface="+mj-lt"/>
              </a:rPr>
              <a:t>* </a:t>
            </a:r>
            <a:r>
              <a:rPr lang="en-US" sz="1000" b="0" i="1" dirty="0">
                <a:solidFill>
                  <a:schemeClr val="accent5"/>
                </a:solidFill>
                <a:effectLst/>
                <a:latin typeface="+mj-lt"/>
              </a:rPr>
              <a:t>529 Industry Analysis</a:t>
            </a:r>
            <a:r>
              <a:rPr lang="en-US" sz="1000" b="0" i="0" dirty="0">
                <a:solidFill>
                  <a:schemeClr val="accent5"/>
                </a:solidFill>
                <a:effectLst/>
                <a:latin typeface="+mj-lt"/>
              </a:rPr>
              <a:t> (2024 edition), ISS Market Intelligence. </a:t>
            </a:r>
          </a:p>
          <a:p>
            <a:pPr algn="l" hangingPunct="1"/>
            <a:r>
              <a:rPr lang="en-US" sz="1000" i="1" baseline="30000" dirty="0">
                <a:solidFill>
                  <a:schemeClr val="accent5"/>
                </a:solidFill>
              </a:rPr>
              <a:t>†</a:t>
            </a:r>
            <a:r>
              <a:rPr lang="en-US" sz="1000" i="1" dirty="0">
                <a:solidFill>
                  <a:schemeClr val="accent5"/>
                </a:solidFill>
              </a:rPr>
              <a:t> </a:t>
            </a:r>
            <a:r>
              <a:rPr lang="en-US" sz="1000" i="1" dirty="0">
                <a:solidFill>
                  <a:schemeClr val="accent5"/>
                </a:solidFill>
                <a:latin typeface="+mj-lt"/>
              </a:rPr>
              <a:t>New Proprietary Survey on 529 Employer Channel, </a:t>
            </a:r>
            <a:r>
              <a:rPr lang="en-US" sz="1000" dirty="0">
                <a:solidFill>
                  <a:schemeClr val="accent5"/>
                </a:solidFill>
                <a:latin typeface="+mj-lt"/>
              </a:rPr>
              <a:t>ISS Market Intelligence, February 20, 2024.</a:t>
            </a:r>
          </a:p>
        </p:txBody>
      </p:sp>
      <p:sp>
        <p:nvSpPr>
          <p:cNvPr id="22" name="TextBox 21">
            <a:extLst>
              <a:ext uri="{FF2B5EF4-FFF2-40B4-BE49-F238E27FC236}">
                <a16:creationId xmlns:a16="http://schemas.microsoft.com/office/drawing/2014/main" id="{A8000E01-8429-44BB-BDBB-D3E4BBE8DF72}"/>
              </a:ext>
            </a:extLst>
          </p:cNvPr>
          <p:cNvSpPr txBox="1"/>
          <p:nvPr/>
        </p:nvSpPr>
        <p:spPr>
          <a:xfrm>
            <a:off x="6291910" y="6096000"/>
            <a:ext cx="65" cy="215444"/>
          </a:xfrm>
          <a:prstGeom prst="rect">
            <a:avLst/>
          </a:prstGeom>
          <a:ln w="12700">
            <a:miter lim="400000"/>
          </a:ln>
        </p:spPr>
        <p:txBody>
          <a:bodyPr wrap="none" lIns="0" tIns="0" rIns="0" bIns="0" rtlCol="0">
            <a:spAutoFit/>
          </a:bodyPr>
          <a:lstStyle/>
          <a:p>
            <a:endParaRPr lang="en-US" sz="1400" b="1" dirty="0">
              <a:latin typeface="+mn-lt"/>
            </a:endParaRPr>
          </a:p>
        </p:txBody>
      </p:sp>
      <p:sp>
        <p:nvSpPr>
          <p:cNvPr id="23" name="TextBox 22">
            <a:extLst>
              <a:ext uri="{FF2B5EF4-FFF2-40B4-BE49-F238E27FC236}">
                <a16:creationId xmlns:a16="http://schemas.microsoft.com/office/drawing/2014/main" id="{7D92A60E-88C1-4101-BCEA-54ED57E3F580}"/>
              </a:ext>
            </a:extLst>
          </p:cNvPr>
          <p:cNvSpPr txBox="1"/>
          <p:nvPr/>
        </p:nvSpPr>
        <p:spPr>
          <a:xfrm>
            <a:off x="5969693" y="6130834"/>
            <a:ext cx="65" cy="215444"/>
          </a:xfrm>
          <a:prstGeom prst="rect">
            <a:avLst/>
          </a:prstGeom>
          <a:ln w="12700">
            <a:miter lim="400000"/>
          </a:ln>
        </p:spPr>
        <p:txBody>
          <a:bodyPr wrap="none" lIns="0" tIns="0" rIns="0" bIns="0" rtlCol="0">
            <a:spAutoFit/>
          </a:bodyPr>
          <a:lstStyle/>
          <a:p>
            <a:endParaRPr lang="en-US" sz="1400" b="1" dirty="0">
              <a:latin typeface="+mn-lt"/>
            </a:endParaRPr>
          </a:p>
        </p:txBody>
      </p:sp>
      <p:sp>
        <p:nvSpPr>
          <p:cNvPr id="25" name="Rectangle 24">
            <a:extLst>
              <a:ext uri="{FF2B5EF4-FFF2-40B4-BE49-F238E27FC236}">
                <a16:creationId xmlns:a16="http://schemas.microsoft.com/office/drawing/2014/main" id="{90D90EEB-3D67-4EA4-816E-8F46CFB48F5B}"/>
              </a:ext>
            </a:extLst>
          </p:cNvPr>
          <p:cNvSpPr/>
          <p:nvPr/>
        </p:nvSpPr>
        <p:spPr>
          <a:xfrm>
            <a:off x="3445844" y="1682357"/>
            <a:ext cx="1722922" cy="310139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26" name="TextBox 25">
            <a:extLst>
              <a:ext uri="{FF2B5EF4-FFF2-40B4-BE49-F238E27FC236}">
                <a16:creationId xmlns:a16="http://schemas.microsoft.com/office/drawing/2014/main" id="{DF3084D0-DC5E-44A8-82BC-BD6B4E7EEDF1}"/>
              </a:ext>
            </a:extLst>
          </p:cNvPr>
          <p:cNvSpPr txBox="1"/>
          <p:nvPr/>
        </p:nvSpPr>
        <p:spPr>
          <a:xfrm>
            <a:off x="3941544" y="1235080"/>
            <a:ext cx="789272" cy="400110"/>
          </a:xfrm>
          <a:prstGeom prst="rect">
            <a:avLst/>
          </a:prstGeom>
          <a:ln w="12700">
            <a:miter lim="400000"/>
          </a:ln>
        </p:spPr>
        <p:txBody>
          <a:bodyPr wrap="square" lIns="0" tIns="0" rIns="0" bIns="0" rtlCol="0">
            <a:spAutoFit/>
          </a:bodyPr>
          <a:lstStyle/>
          <a:p>
            <a:r>
              <a:rPr lang="en-US" sz="2600" b="1" dirty="0">
                <a:solidFill>
                  <a:schemeClr val="accent1"/>
                </a:solidFill>
                <a:latin typeface="+mn-lt"/>
              </a:rPr>
              <a:t>89%</a:t>
            </a:r>
          </a:p>
        </p:txBody>
      </p:sp>
      <p:sp>
        <p:nvSpPr>
          <p:cNvPr id="29" name="Rectangle 28">
            <a:extLst>
              <a:ext uri="{FF2B5EF4-FFF2-40B4-BE49-F238E27FC236}">
                <a16:creationId xmlns:a16="http://schemas.microsoft.com/office/drawing/2014/main" id="{32E5D60C-236B-4164-A8AC-79CB95FBCDD7}"/>
              </a:ext>
            </a:extLst>
          </p:cNvPr>
          <p:cNvSpPr/>
          <p:nvPr/>
        </p:nvSpPr>
        <p:spPr>
          <a:xfrm>
            <a:off x="6800850" y="4383645"/>
            <a:ext cx="1664494" cy="40011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endParaRPr>
          </a:p>
        </p:txBody>
      </p:sp>
      <p:sp>
        <p:nvSpPr>
          <p:cNvPr id="30" name="TextBox 29">
            <a:extLst>
              <a:ext uri="{FF2B5EF4-FFF2-40B4-BE49-F238E27FC236}">
                <a16:creationId xmlns:a16="http://schemas.microsoft.com/office/drawing/2014/main" id="{D44FED8D-C245-4FA8-A940-0AD57354799F}"/>
              </a:ext>
            </a:extLst>
          </p:cNvPr>
          <p:cNvSpPr txBox="1"/>
          <p:nvPr/>
        </p:nvSpPr>
        <p:spPr>
          <a:xfrm>
            <a:off x="7204508" y="3934105"/>
            <a:ext cx="973721" cy="400110"/>
          </a:xfrm>
          <a:prstGeom prst="rect">
            <a:avLst/>
          </a:prstGeom>
          <a:ln w="12700">
            <a:miter lim="400000"/>
          </a:ln>
        </p:spPr>
        <p:txBody>
          <a:bodyPr wrap="square" lIns="0" tIns="0" rIns="0" bIns="0" rtlCol="0">
            <a:spAutoFit/>
          </a:bodyPr>
          <a:lstStyle/>
          <a:p>
            <a:r>
              <a:rPr lang="en-US" sz="2600" b="1" dirty="0">
                <a:solidFill>
                  <a:schemeClr val="tx2"/>
                </a:solidFill>
                <a:latin typeface="+mn-lt"/>
              </a:rPr>
              <a:t>7.1%</a:t>
            </a:r>
          </a:p>
        </p:txBody>
      </p:sp>
      <p:cxnSp>
        <p:nvCxnSpPr>
          <p:cNvPr id="31" name="Straight Connector 30">
            <a:extLst>
              <a:ext uri="{FF2B5EF4-FFF2-40B4-BE49-F238E27FC236}">
                <a16:creationId xmlns:a16="http://schemas.microsoft.com/office/drawing/2014/main" id="{23ED5B3F-4076-4692-81DA-E96F450929D4}"/>
              </a:ext>
            </a:extLst>
          </p:cNvPr>
          <p:cNvCxnSpPr/>
          <p:nvPr/>
        </p:nvCxnSpPr>
        <p:spPr>
          <a:xfrm>
            <a:off x="2850356" y="4783756"/>
            <a:ext cx="6091949" cy="0"/>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8" name="TextBox 27">
            <a:extLst>
              <a:ext uri="{FF2B5EF4-FFF2-40B4-BE49-F238E27FC236}">
                <a16:creationId xmlns:a16="http://schemas.microsoft.com/office/drawing/2014/main" id="{07350B54-7F86-4FCA-9277-DD3C65B098D9}"/>
              </a:ext>
            </a:extLst>
          </p:cNvPr>
          <p:cNvSpPr txBox="1"/>
          <p:nvPr/>
        </p:nvSpPr>
        <p:spPr>
          <a:xfrm>
            <a:off x="6270543" y="4879171"/>
            <a:ext cx="2686050" cy="1243930"/>
          </a:xfrm>
          <a:prstGeom prst="rect">
            <a:avLst/>
          </a:prstGeom>
          <a:ln w="12700">
            <a:miter lim="400000"/>
          </a:ln>
        </p:spPr>
        <p:txBody>
          <a:bodyPr wrap="square" lIns="0" tIns="0" rIns="0" bIns="0" rtlCol="0">
            <a:spAutoFit/>
          </a:bodyPr>
          <a:lstStyle/>
          <a:p>
            <a:r>
              <a:rPr lang="en-US" sz="1600" b="1" dirty="0">
                <a:latin typeface="+mj-lt"/>
              </a:rPr>
              <a:t>Percent of employers offering a 529 plan via employee payroll deductions</a:t>
            </a:r>
            <a:r>
              <a:rPr lang="en-US" sz="1600" b="1" baseline="30000" dirty="0">
                <a:solidFill>
                  <a:schemeClr val="tx1"/>
                </a:solidFill>
                <a:latin typeface="+mj-lt"/>
              </a:rPr>
              <a:t>†</a:t>
            </a:r>
            <a:endParaRPr lang="en-US" sz="1600" b="1" dirty="0">
              <a:latin typeface="+mn-lt"/>
            </a:endParaRPr>
          </a:p>
          <a:p>
            <a:pPr>
              <a:spcBef>
                <a:spcPts val="100"/>
              </a:spcBef>
              <a:spcAft>
                <a:spcPts val="3600"/>
              </a:spcAft>
            </a:pPr>
            <a:endParaRPr lang="en-US" sz="1600" b="1" dirty="0">
              <a:solidFill>
                <a:schemeClr val="tx1"/>
              </a:solidFill>
              <a:latin typeface="+mj-lt"/>
            </a:endParaRPr>
          </a:p>
        </p:txBody>
      </p:sp>
      <p:grpSp>
        <p:nvGrpSpPr>
          <p:cNvPr id="5" name="Group 4">
            <a:extLst>
              <a:ext uri="{FF2B5EF4-FFF2-40B4-BE49-F238E27FC236}">
                <a16:creationId xmlns:a16="http://schemas.microsoft.com/office/drawing/2014/main" id="{64171138-9E79-46BE-AA2C-13EE2653591C}"/>
              </a:ext>
            </a:extLst>
          </p:cNvPr>
          <p:cNvGrpSpPr/>
          <p:nvPr/>
        </p:nvGrpSpPr>
        <p:grpSpPr>
          <a:xfrm>
            <a:off x="2494754" y="4867741"/>
            <a:ext cx="3474720" cy="763516"/>
            <a:chOff x="9326851" y="4716752"/>
            <a:chExt cx="3474720" cy="763516"/>
          </a:xfrm>
        </p:grpSpPr>
        <p:sp>
          <p:nvSpPr>
            <p:cNvPr id="17" name="TextBox 16">
              <a:extLst>
                <a:ext uri="{FF2B5EF4-FFF2-40B4-BE49-F238E27FC236}">
                  <a16:creationId xmlns:a16="http://schemas.microsoft.com/office/drawing/2014/main" id="{88CE7103-A535-4BFD-9DBD-FF2A00391BDD}"/>
                </a:ext>
              </a:extLst>
            </p:cNvPr>
            <p:cNvSpPr txBox="1"/>
            <p:nvPr/>
          </p:nvSpPr>
          <p:spPr>
            <a:xfrm>
              <a:off x="9537793" y="4716752"/>
              <a:ext cx="3184361" cy="738664"/>
            </a:xfrm>
            <a:prstGeom prst="rect">
              <a:avLst/>
            </a:prstGeom>
            <a:ln w="12700">
              <a:miter lim="400000"/>
            </a:ln>
          </p:spPr>
          <p:txBody>
            <a:bodyPr wrap="square" lIns="0" tIns="0" rIns="0" bIns="0" rtlCol="0">
              <a:spAutoFit/>
            </a:bodyPr>
            <a:lstStyle/>
            <a:p>
              <a:pPr>
                <a:spcBef>
                  <a:spcPts val="600"/>
                </a:spcBef>
                <a:spcAft>
                  <a:spcPts val="600"/>
                </a:spcAft>
              </a:pPr>
              <a:r>
                <a:rPr lang="en-US" sz="1600" b="1" dirty="0">
                  <a:latin typeface="+mj-lt"/>
                </a:rPr>
                <a:t>Percent of investors who </a:t>
              </a:r>
              <a:br>
                <a:rPr lang="en-US" sz="1600" b="1" dirty="0">
                  <a:latin typeface="+mj-lt"/>
                </a:rPr>
              </a:br>
              <a:br>
                <a:rPr lang="en-US" sz="1600" b="1" dirty="0">
                  <a:latin typeface="+mj-lt"/>
                </a:rPr>
              </a:br>
              <a:endParaRPr lang="en-US" sz="1600" b="1" dirty="0">
                <a:latin typeface="+mj-lt"/>
              </a:endParaRPr>
            </a:p>
          </p:txBody>
        </p:sp>
        <p:sp>
          <p:nvSpPr>
            <p:cNvPr id="3" name="TextBox 2">
              <a:extLst>
                <a:ext uri="{FF2B5EF4-FFF2-40B4-BE49-F238E27FC236}">
                  <a16:creationId xmlns:a16="http://schemas.microsoft.com/office/drawing/2014/main" id="{3AA84945-A12E-4FDF-BBCA-6DB3592AEAF3}"/>
                </a:ext>
              </a:extLst>
            </p:cNvPr>
            <p:cNvSpPr txBox="1"/>
            <p:nvPr/>
          </p:nvSpPr>
          <p:spPr>
            <a:xfrm>
              <a:off x="9326851" y="4972135"/>
              <a:ext cx="3474720" cy="246221"/>
            </a:xfrm>
            <a:prstGeom prst="rect">
              <a:avLst/>
            </a:prstGeom>
            <a:ln w="12700">
              <a:miter lim="400000"/>
            </a:ln>
          </p:spPr>
          <p:txBody>
            <a:bodyPr wrap="square" lIns="0" tIns="0" rIns="0" bIns="0" rtlCol="0">
              <a:spAutoFit/>
            </a:bodyPr>
            <a:lstStyle/>
            <a:p>
              <a:r>
                <a:rPr lang="en-US" sz="1600" b="1" dirty="0">
                  <a:latin typeface="+mj-lt"/>
                </a:rPr>
                <a:t>would likely open a 529 account</a:t>
              </a:r>
              <a:endParaRPr lang="en-US" sz="1600" b="1" dirty="0">
                <a:latin typeface="+mn-lt"/>
              </a:endParaRPr>
            </a:p>
          </p:txBody>
        </p:sp>
        <p:sp>
          <p:nvSpPr>
            <p:cNvPr id="4" name="TextBox 3">
              <a:extLst>
                <a:ext uri="{FF2B5EF4-FFF2-40B4-BE49-F238E27FC236}">
                  <a16:creationId xmlns:a16="http://schemas.microsoft.com/office/drawing/2014/main" id="{80DDC2D8-A49C-4AFF-9390-89DE5A590A58}"/>
                </a:ext>
              </a:extLst>
            </p:cNvPr>
            <p:cNvSpPr txBox="1"/>
            <p:nvPr/>
          </p:nvSpPr>
          <p:spPr>
            <a:xfrm>
              <a:off x="9815537" y="5234047"/>
              <a:ext cx="2628871" cy="246221"/>
            </a:xfrm>
            <a:prstGeom prst="rect">
              <a:avLst/>
            </a:prstGeom>
            <a:ln w="12700">
              <a:miter lim="400000"/>
            </a:ln>
          </p:spPr>
          <p:txBody>
            <a:bodyPr wrap="square" lIns="0" tIns="0" rIns="0" bIns="0" rtlCol="0">
              <a:spAutoFit/>
            </a:bodyPr>
            <a:lstStyle/>
            <a:p>
              <a:r>
                <a:rPr lang="en-US" sz="1600" b="1" dirty="0">
                  <a:latin typeface="+mj-lt"/>
                </a:rPr>
                <a:t>if one was offered at work*</a:t>
              </a:r>
              <a:endParaRPr lang="en-US" sz="1600" b="1" dirty="0">
                <a:latin typeface="+mn-lt"/>
              </a:endParaRPr>
            </a:p>
          </p:txBody>
        </p:sp>
      </p:grpSp>
    </p:spTree>
    <p:extLst>
      <p:ext uri="{BB962C8B-B14F-4D97-AF65-F5344CB8AC3E}">
        <p14:creationId xmlns:p14="http://schemas.microsoft.com/office/powerpoint/2010/main" val="163823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5217CD28-650E-6242-A732-B7CE3A7E1F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4612" y="1088349"/>
            <a:ext cx="2056739" cy="1924046"/>
          </a:xfrm>
          <a:prstGeom prst="rect">
            <a:avLst/>
          </a:prstGeom>
        </p:spPr>
      </p:pic>
      <p:sp>
        <p:nvSpPr>
          <p:cNvPr id="905" name="Slide Number"/>
          <p:cNvSpPr txBox="1">
            <a:spLocks noGrp="1"/>
          </p:cNvSpPr>
          <p:nvPr>
            <p:ph type="sldNum" sz="quarter" idx="11"/>
          </p:nvPr>
        </p:nvSpPr>
        <p:spPr/>
        <p:txBody>
          <a:bodyPr/>
          <a:lstStyle/>
          <a:p>
            <a:fld id="{86CB4B4D-7CA3-9044-876B-883B54F8677D}" type="slidenum">
              <a:rPr lang="en-US" smtClean="0"/>
              <a:pPr/>
              <a:t>4</a:t>
            </a:fld>
            <a:endParaRPr lang="en-US" dirty="0"/>
          </a:p>
        </p:txBody>
      </p:sp>
      <p:sp>
        <p:nvSpPr>
          <p:cNvPr id="904" name="01 Conditions are improving and valuations are relatively attractive.…"/>
          <p:cNvSpPr txBox="1">
            <a:spLocks noGrp="1"/>
          </p:cNvSpPr>
          <p:nvPr>
            <p:ph type="body" sz="quarter" idx="14"/>
          </p:nvPr>
        </p:nvSpPr>
        <p:spPr>
          <a:xfrm>
            <a:off x="571498" y="2834217"/>
            <a:ext cx="3086102" cy="3253426"/>
          </a:xfrm>
        </p:spPr>
        <p:txBody>
          <a:bodyPr lIns="0" tIns="0" rIns="0" bIns="0" anchor="t">
            <a:noAutofit/>
          </a:bodyPr>
          <a:lstStyle/>
          <a:p>
            <a:pPr>
              <a:lnSpc>
                <a:spcPts val="1900"/>
              </a:lnSpc>
              <a:spcAft>
                <a:spcPts val="2400"/>
              </a:spcAft>
              <a:tabLst>
                <a:tab pos="698500" algn="l"/>
              </a:tabLst>
            </a:pPr>
            <a:r>
              <a:rPr lang="en-US" sz="1800" dirty="0">
                <a:solidFill>
                  <a:schemeClr val="tx1">
                    <a:lumMod val="75000"/>
                    <a:lumOff val="25000"/>
                  </a:schemeClr>
                </a:solidFill>
              </a:rPr>
              <a:t>Create a lasting impact and support a lifetime of learning. Help meet education needs for you or a loved one, at any stage of life.</a:t>
            </a:r>
          </a:p>
        </p:txBody>
      </p:sp>
      <p:sp>
        <p:nvSpPr>
          <p:cNvPr id="8" name="01 Conditions are improving and valuations are relatively attractive.…"/>
          <p:cNvSpPr txBox="1">
            <a:spLocks/>
          </p:cNvSpPr>
          <p:nvPr/>
        </p:nvSpPr>
        <p:spPr>
          <a:xfrm>
            <a:off x="4210623" y="2815570"/>
            <a:ext cx="3690202" cy="325342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nSpc>
                <a:spcPts val="1900"/>
              </a:lnSpc>
              <a:spcAft>
                <a:spcPts val="2400"/>
              </a:spcAft>
              <a:tabLst>
                <a:tab pos="698500" algn="l"/>
              </a:tabLst>
            </a:pPr>
            <a:r>
              <a:rPr lang="en-US" sz="1800" b="0" dirty="0">
                <a:solidFill>
                  <a:schemeClr val="tx1">
                    <a:lumMod val="75000"/>
                    <a:lumOff val="25000"/>
                  </a:schemeClr>
                </a:solidFill>
                <a:latin typeface="+mj-lt"/>
              </a:rPr>
              <a:t>Enjoy the many benefits of a 529 savings plan. </a:t>
            </a:r>
            <a:r>
              <a:rPr lang="en-US" sz="1800" b="0" i="0" dirty="0">
                <a:solidFill>
                  <a:schemeClr val="tx1">
                    <a:lumMod val="75000"/>
                    <a:lumOff val="25000"/>
                  </a:schemeClr>
                </a:solidFill>
                <a:effectLst/>
                <a:latin typeface="+mj-lt"/>
              </a:rPr>
              <a:t>Put flexibility, estate planning and gifting benefits and tax advantages to work for you. </a:t>
            </a:r>
            <a:endParaRPr lang="en-US" sz="1800" b="0" dirty="0">
              <a:solidFill>
                <a:schemeClr val="tx1">
                  <a:lumMod val="75000"/>
                  <a:lumOff val="25000"/>
                </a:schemeClr>
              </a:solidFill>
              <a:latin typeface="+mj-lt"/>
            </a:endParaRPr>
          </a:p>
        </p:txBody>
      </p:sp>
      <p:sp>
        <p:nvSpPr>
          <p:cNvPr id="9" name="01 Conditions are improving and valuations are relatively attractive.…"/>
          <p:cNvSpPr txBox="1">
            <a:spLocks/>
          </p:cNvSpPr>
          <p:nvPr/>
        </p:nvSpPr>
        <p:spPr>
          <a:xfrm>
            <a:off x="8353043" y="2839955"/>
            <a:ext cx="3622353" cy="325342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nSpc>
                <a:spcPts val="1900"/>
              </a:lnSpc>
              <a:spcAft>
                <a:spcPts val="2400"/>
              </a:spcAft>
              <a:tabLst>
                <a:tab pos="698500" algn="l"/>
              </a:tabLst>
            </a:pPr>
            <a:r>
              <a:rPr lang="en-US" sz="1800" b="0" dirty="0">
                <a:solidFill>
                  <a:schemeClr val="tx1">
                    <a:lumMod val="75000"/>
                    <a:lumOff val="25000"/>
                  </a:schemeClr>
                </a:solidFill>
              </a:rPr>
              <a:t>Round out a comprehensive financial wellness plan. Build a plan that’s right for you with </a:t>
            </a:r>
            <a:r>
              <a:rPr lang="en-US" sz="1800" b="0" dirty="0" err="1">
                <a:solidFill>
                  <a:schemeClr val="tx1">
                    <a:lumMod val="75000"/>
                    <a:lumOff val="25000"/>
                  </a:schemeClr>
                </a:solidFill>
              </a:rPr>
              <a:t>CollegeAmerica</a:t>
            </a:r>
            <a:r>
              <a:rPr lang="en-US" sz="1800" b="0" dirty="0">
                <a:solidFill>
                  <a:schemeClr val="tx1">
                    <a:lumMod val="75000"/>
                    <a:lumOff val="25000"/>
                  </a:schemeClr>
                </a:solidFill>
              </a:rPr>
              <a:t>.</a:t>
            </a:r>
            <a:endParaRPr lang="en-US" sz="1800" b="0" baseline="50000" dirty="0">
              <a:solidFill>
                <a:schemeClr val="tx1">
                  <a:lumMod val="75000"/>
                  <a:lumOff val="25000"/>
                </a:schemeClr>
              </a:solidFill>
              <a:cs typeface="Arial" panose="020B0604020202020204" pitchFamily="34" charset="0"/>
            </a:endParaRPr>
          </a:p>
        </p:txBody>
      </p:sp>
      <p:sp>
        <p:nvSpPr>
          <p:cNvPr id="12" name="TextBox 11"/>
          <p:cNvSpPr txBox="1"/>
          <p:nvPr/>
        </p:nvSpPr>
        <p:spPr>
          <a:xfrm>
            <a:off x="13516219" y="5254894"/>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sp>
        <p:nvSpPr>
          <p:cNvPr id="15" name="Title 7"/>
          <p:cNvSpPr>
            <a:spLocks noGrp="1"/>
          </p:cNvSpPr>
          <p:nvPr>
            <p:ph type="title"/>
          </p:nvPr>
        </p:nvSpPr>
        <p:spPr>
          <a:xfrm>
            <a:off x="571498" y="0"/>
            <a:ext cx="11048207" cy="822960"/>
          </a:xfrm>
        </p:spPr>
        <p:txBody>
          <a:bodyPr/>
          <a:lstStyle/>
          <a:p>
            <a:r>
              <a:rPr lang="en-US" b="1" dirty="0">
                <a:solidFill>
                  <a:srgbClr val="00558A"/>
                </a:solidFill>
              </a:rPr>
              <a:t>Why a 529?</a:t>
            </a:r>
          </a:p>
        </p:txBody>
      </p:sp>
      <p:pic>
        <p:nvPicPr>
          <p:cNvPr id="6" name="Picture 5">
            <a:extLst>
              <a:ext uri="{FF2B5EF4-FFF2-40B4-BE49-F238E27FC236}">
                <a16:creationId xmlns:a16="http://schemas.microsoft.com/office/drawing/2014/main" id="{A4760E01-B108-9741-A0ED-DB7E6ADA1BB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312495" y="1330552"/>
            <a:ext cx="1063922" cy="1196913"/>
          </a:xfrm>
          <a:prstGeom prst="rect">
            <a:avLst/>
          </a:prstGeom>
        </p:spPr>
      </p:pic>
      <p:pic>
        <p:nvPicPr>
          <p:cNvPr id="7" name="Picture 6">
            <a:extLst>
              <a:ext uri="{FF2B5EF4-FFF2-40B4-BE49-F238E27FC236}">
                <a16:creationId xmlns:a16="http://schemas.microsoft.com/office/drawing/2014/main" id="{1995F74B-42DB-4F49-99BB-A58EAF119C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51264" y="1307405"/>
            <a:ext cx="1266317" cy="1266317"/>
          </a:xfrm>
          <a:prstGeom prst="rect">
            <a:avLst/>
          </a:prstGeom>
        </p:spPr>
      </p:pic>
      <p:sp>
        <p:nvSpPr>
          <p:cNvPr id="13" name="Slide Number">
            <a:extLst>
              <a:ext uri="{FF2B5EF4-FFF2-40B4-BE49-F238E27FC236}">
                <a16:creationId xmlns:a16="http://schemas.microsoft.com/office/drawing/2014/main" id="{80202EEA-BA6B-459A-AEAD-C6C31D05924B}"/>
              </a:ext>
            </a:extLst>
          </p:cNvPr>
          <p:cNvSpPr txBox="1">
            <a:spLocks/>
          </p:cNvSpPr>
          <p:nvPr/>
        </p:nvSpPr>
        <p:spPr>
          <a:xfrm>
            <a:off x="11263881" y="6323369"/>
            <a:ext cx="711647" cy="126509"/>
          </a:xfrm>
          <a:prstGeom prst="rect">
            <a:avLst/>
          </a:prstGeom>
        </p:spPr>
        <p:txBody>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fld id="{86CB4B4D-7CA3-9044-876B-883B54F8677D}" type="slidenum">
              <a:rPr lang="en-US" sz="800" smtClean="0">
                <a:solidFill>
                  <a:srgbClr val="7D726D"/>
                </a:solidFill>
              </a:rPr>
              <a:pPr/>
              <a:t>4</a:t>
            </a:fld>
            <a:endParaRPr lang="en-US" sz="800" dirty="0">
              <a:solidFill>
                <a:srgbClr val="7D726D"/>
              </a:solidFill>
            </a:endParaRPr>
          </a:p>
        </p:txBody>
      </p:sp>
      <p:sp>
        <p:nvSpPr>
          <p:cNvPr id="2" name="© The Capital Group Companies, Inc.">
            <a:extLst>
              <a:ext uri="{FF2B5EF4-FFF2-40B4-BE49-F238E27FC236}">
                <a16:creationId xmlns:a16="http://schemas.microsoft.com/office/drawing/2014/main" id="{D8056735-AB73-9D56-EA65-285B3A31BE92}"/>
              </a:ext>
            </a:extLst>
          </p:cNvPr>
          <p:cNvSpPr txBox="1"/>
          <p:nvPr/>
        </p:nvSpPr>
        <p:spPr>
          <a:xfrm>
            <a:off x="571500" y="6400800"/>
            <a:ext cx="1987724"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b="0" i="0" dirty="0">
                <a:latin typeface="AvenirNext LT Com Regular" panose="020B0503020202020204" pitchFamily="34" charset="0"/>
              </a:rPr>
              <a:t>©</a:t>
            </a:r>
            <a:r>
              <a:rPr lang="en-US" b="0" i="0" baseline="0" dirty="0">
                <a:latin typeface="AvenirNext LT Com Regular" panose="020B0503020202020204" pitchFamily="34" charset="0"/>
              </a:rPr>
              <a:t> 2025 </a:t>
            </a:r>
            <a:r>
              <a:rPr lang="en-US" b="0" i="0" dirty="0">
                <a:latin typeface="AvenirNext LT Com Regular" panose="020B0503020202020204" pitchFamily="34" charset="0"/>
              </a:rPr>
              <a:t>Capital Group. All rights reserved. </a:t>
            </a:r>
            <a:endParaRPr b="0" i="0" dirty="0">
              <a:latin typeface="AvenirNext LT Com Regular" panose="020B0503020202020204" pitchFamily="34" charset="0"/>
            </a:endParaRPr>
          </a:p>
        </p:txBody>
      </p:sp>
      <p:sp>
        <p:nvSpPr>
          <p:cNvPr id="5" name="01 Conditions are improving and valuations are relatively attractive.…">
            <a:extLst>
              <a:ext uri="{FF2B5EF4-FFF2-40B4-BE49-F238E27FC236}">
                <a16:creationId xmlns:a16="http://schemas.microsoft.com/office/drawing/2014/main" id="{85314546-4732-6D13-EE8D-68E1D4ADBDD1}"/>
              </a:ext>
            </a:extLst>
          </p:cNvPr>
          <p:cNvSpPr txBox="1">
            <a:spLocks/>
          </p:cNvSpPr>
          <p:nvPr/>
        </p:nvSpPr>
        <p:spPr>
          <a:xfrm>
            <a:off x="565382" y="4602948"/>
            <a:ext cx="11366036" cy="14403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400" b="0"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0"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0"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nSpc>
                <a:spcPts val="1900"/>
              </a:lnSpc>
              <a:spcAft>
                <a:spcPts val="2400"/>
              </a:spcAft>
              <a:tabLst>
                <a:tab pos="698500" algn="l"/>
              </a:tabLst>
            </a:pPr>
            <a:r>
              <a:rPr lang="en-US" sz="1200" dirty="0">
                <a:solidFill>
                  <a:schemeClr val="tx1">
                    <a:lumMod val="75000"/>
                    <a:lumOff val="25000"/>
                  </a:schemeClr>
                </a:solidFill>
              </a:rPr>
              <a:t>Tax-advantaged treatment applies to savings used for qualified education expenses. Tax benefits allow you to contribute up to $19,000 ($38,000 for married couples) annually without gift-tax consequences in 2025. Under a special election, you can invest up to $95,000 ($190,000 for married couples) in 2025 at one time by accelerating five years’ worth of investments. Additional gifts made to that beneficiary over the next four years after the year in which the one-time gift is made may reduce the donor’s lifetime gift and estate tax exemption. If the donor of an accelerated gift dies within the five-year period, a portion of the transferred amount will be included in the donor’s estate for tax purposes. Consult with a tax advisor regarding your specific situation.</a:t>
            </a:r>
          </a:p>
        </p:txBody>
      </p:sp>
    </p:spTree>
    <p:extLst>
      <p:ext uri="{BB962C8B-B14F-4D97-AF65-F5344CB8AC3E}">
        <p14:creationId xmlns:p14="http://schemas.microsoft.com/office/powerpoint/2010/main" val="105184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0569D-A543-3144-9CFE-C241CFBB8BE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19" y="-1254461"/>
            <a:ext cx="12195466" cy="8123581"/>
          </a:xfrm>
          <a:prstGeom prst="rect">
            <a:avLst/>
          </a:prstGeom>
        </p:spPr>
      </p:pic>
      <p:sp>
        <p:nvSpPr>
          <p:cNvPr id="879" name="Section divider"/>
          <p:cNvSpPr txBox="1">
            <a:spLocks noGrp="1"/>
          </p:cNvSpPr>
          <p:nvPr>
            <p:ph type="title"/>
          </p:nvPr>
        </p:nvSpPr>
        <p:spPr>
          <a:xfrm>
            <a:off x="983632" y="1737046"/>
            <a:ext cx="5910944" cy="4527442"/>
          </a:xfrm>
        </p:spPr>
        <p:txBody>
          <a:bodyPr/>
          <a:lstStyle/>
          <a:p>
            <a:r>
              <a:rPr lang="en-US" sz="5500" b="1">
                <a:solidFill>
                  <a:srgbClr val="1B4B7D"/>
                </a:solidFill>
              </a:rPr>
              <a:t>Unlock a world</a:t>
            </a:r>
            <a:br>
              <a:rPr lang="en-US" sz="5500" b="1">
                <a:solidFill>
                  <a:srgbClr val="1B4B7D"/>
                </a:solidFill>
              </a:rPr>
            </a:br>
            <a:r>
              <a:rPr lang="en-US" sz="5500" b="1">
                <a:solidFill>
                  <a:srgbClr val="1B4B7D"/>
                </a:solidFill>
              </a:rPr>
              <a:t>of possibilities</a:t>
            </a:r>
            <a:endParaRPr lang="en-US" sz="5500" b="1" spc="-150" dirty="0">
              <a:solidFill>
                <a:srgbClr val="1B4B7D"/>
              </a:solidFill>
            </a:endParaRPr>
          </a:p>
        </p:txBody>
      </p:sp>
      <p:sp>
        <p:nvSpPr>
          <p:cNvPr id="880" name="Slide Number"/>
          <p:cNvSpPr txBox="1">
            <a:spLocks noGrp="1"/>
          </p:cNvSpPr>
          <p:nvPr>
            <p:ph type="sldNum" sz="quarter" idx="2"/>
          </p:nvPr>
        </p:nvSpPr>
        <p:spPr/>
        <p:txBody>
          <a:bodyPr/>
          <a:lstStyle/>
          <a:p>
            <a:fld id="{86CB4B4D-7CA3-9044-876B-883B54F8677D}" type="slidenum">
              <a:rPr lang="en-US" smtClean="0">
                <a:solidFill>
                  <a:srgbClr val="7D726D"/>
                </a:solidFill>
              </a:rPr>
              <a:pPr/>
              <a:t>5</a:t>
            </a:fld>
            <a:endParaRPr lang="en-US" dirty="0">
              <a:solidFill>
                <a:srgbClr val="7D726D"/>
              </a:solidFill>
            </a:endParaRPr>
          </a:p>
        </p:txBody>
      </p:sp>
      <p:sp>
        <p:nvSpPr>
          <p:cNvPr id="2" name="© The Capital Group Companies, Inc.">
            <a:extLst>
              <a:ext uri="{FF2B5EF4-FFF2-40B4-BE49-F238E27FC236}">
                <a16:creationId xmlns:a16="http://schemas.microsoft.com/office/drawing/2014/main" id="{1E6C9B07-56A8-5EA9-BB48-8686C31D930F}"/>
              </a:ext>
            </a:extLst>
          </p:cNvPr>
          <p:cNvSpPr txBox="1"/>
          <p:nvPr/>
        </p:nvSpPr>
        <p:spPr>
          <a:xfrm>
            <a:off x="571500" y="6400800"/>
            <a:ext cx="1987724" cy="1265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800">
                <a:solidFill>
                  <a:srgbClr val="7D726D"/>
                </a:solidFill>
                <a:latin typeface="+mn-lt"/>
              </a:defRPr>
            </a:lvl1pPr>
          </a:lstStyle>
          <a:p>
            <a:pPr lvl="0"/>
            <a:r>
              <a:rPr lang="en-US" b="0" i="0" dirty="0">
                <a:latin typeface="AvenirNext LT Com Regular" panose="020B0503020202020204" pitchFamily="34" charset="0"/>
              </a:rPr>
              <a:t>©</a:t>
            </a:r>
            <a:r>
              <a:rPr lang="en-US" b="0" i="0" baseline="0" dirty="0">
                <a:latin typeface="AvenirNext LT Com Regular" panose="020B0503020202020204" pitchFamily="34" charset="0"/>
              </a:rPr>
              <a:t> 2025 </a:t>
            </a:r>
            <a:r>
              <a:rPr lang="en-US" b="0" i="0" dirty="0">
                <a:latin typeface="AvenirNext LT Com Regular" panose="020B0503020202020204" pitchFamily="34" charset="0"/>
              </a:rPr>
              <a:t>Capital Group. All rights reserved. </a:t>
            </a:r>
            <a:endParaRPr b="0" i="0" dirty="0">
              <a:latin typeface="AvenirNext LT Com Regular" panose="020B05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9"/>
                                        </p:tgtEl>
                                        <p:attrNameLst>
                                          <p:attrName>style.visibility</p:attrName>
                                        </p:attrNameLst>
                                      </p:cBhvr>
                                      <p:to>
                                        <p:strVal val="visible"/>
                                      </p:to>
                                    </p:set>
                                    <p:animEffect transition="in" filter="fade">
                                      <p:cBhvr>
                                        <p:cTn id="7" dur="500"/>
                                        <p:tgtEl>
                                          <p:spTgt spid="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FBF8E0-6E53-BD5A-7891-580C9A3718B2}"/>
              </a:ext>
            </a:extLst>
          </p:cNvPr>
          <p:cNvPicPr>
            <a:picLocks noChangeAspect="1"/>
          </p:cNvPicPr>
          <p:nvPr/>
        </p:nvPicPr>
        <p:blipFill>
          <a:blip r:embed="rId3" cstate="print">
            <a:extLst>
              <a:ext uri="{28A0092B-C50C-407E-A947-70E740481C1C}">
                <a14:useLocalDpi xmlns:a14="http://schemas.microsoft.com/office/drawing/2010/main" val="0"/>
              </a:ext>
            </a:extLst>
          </a:blip>
          <a:srcRect l="16685" r="16685"/>
          <a:stretch/>
        </p:blipFill>
        <p:spPr>
          <a:xfrm>
            <a:off x="4489936" y="1700784"/>
            <a:ext cx="3200400" cy="3200400"/>
          </a:xfrm>
          <a:prstGeom prst="ellipse">
            <a:avLst/>
          </a:prstGeom>
        </p:spPr>
      </p:pic>
      <p:sp>
        <p:nvSpPr>
          <p:cNvPr id="8" name="Title 7"/>
          <p:cNvSpPr>
            <a:spLocks noGrp="1"/>
          </p:cNvSpPr>
          <p:nvPr>
            <p:ph type="title"/>
          </p:nvPr>
        </p:nvSpPr>
        <p:spPr/>
        <p:txBody>
          <a:bodyPr/>
          <a:lstStyle/>
          <a:p>
            <a:r>
              <a:rPr lang="en-US" b="1" dirty="0"/>
              <a:t>Saving for an education makes sense wherever you are in life</a:t>
            </a:r>
          </a:p>
        </p:txBody>
      </p:sp>
      <p:sp>
        <p:nvSpPr>
          <p:cNvPr id="6" name="Slide Number Placeholder 5"/>
          <p:cNvSpPr>
            <a:spLocks noGrp="1"/>
          </p:cNvSpPr>
          <p:nvPr>
            <p:ph type="sldNum" sz="quarter" idx="11"/>
          </p:nvPr>
        </p:nvSpPr>
        <p:spPr/>
        <p:txBody>
          <a:bodyPr/>
          <a:lstStyle/>
          <a:p>
            <a:fld id="{86CB4B4D-7CA3-9044-876B-883B54F8677D}" type="slidenum">
              <a:rPr lang="en-US" smtClean="0"/>
              <a:pPr/>
              <a:t>6</a:t>
            </a:fld>
            <a:endParaRPr lang="en-US" dirty="0"/>
          </a:p>
        </p:txBody>
      </p:sp>
      <p:sp>
        <p:nvSpPr>
          <p:cNvPr id="2" name="TextBox 1">
            <a:extLst>
              <a:ext uri="{FF2B5EF4-FFF2-40B4-BE49-F238E27FC236}">
                <a16:creationId xmlns:a16="http://schemas.microsoft.com/office/drawing/2014/main" id="{753117FA-F62D-2A44-A52E-B7F0580D3ADF}"/>
              </a:ext>
            </a:extLst>
          </p:cNvPr>
          <p:cNvSpPr txBox="1"/>
          <p:nvPr/>
        </p:nvSpPr>
        <p:spPr>
          <a:xfrm>
            <a:off x="1520424" y="6507126"/>
            <a:ext cx="65" cy="215444"/>
          </a:xfrm>
          <a:prstGeom prst="rect">
            <a:avLst/>
          </a:prstGeom>
          <a:ln w="12700">
            <a:miter lim="400000"/>
          </a:ln>
        </p:spPr>
        <p:txBody>
          <a:bodyPr wrap="none" lIns="0" tIns="0" rIns="0" bIns="0" rtlCol="0">
            <a:spAutoFit/>
          </a:bodyPr>
          <a:lstStyle/>
          <a:p>
            <a:endParaRPr lang="en-US" sz="1400" dirty="0">
              <a:latin typeface="AvenirNext LT Com Regular" panose="020B0503020202020204" pitchFamily="34" charset="0"/>
            </a:endParaRPr>
          </a:p>
        </p:txBody>
      </p:sp>
      <p:grpSp>
        <p:nvGrpSpPr>
          <p:cNvPr id="32" name="Group 31">
            <a:extLst>
              <a:ext uri="{FF2B5EF4-FFF2-40B4-BE49-F238E27FC236}">
                <a16:creationId xmlns:a16="http://schemas.microsoft.com/office/drawing/2014/main" id="{60DC7FEA-B784-E14E-AF44-80785264E409}"/>
              </a:ext>
            </a:extLst>
          </p:cNvPr>
          <p:cNvGrpSpPr/>
          <p:nvPr/>
        </p:nvGrpSpPr>
        <p:grpSpPr>
          <a:xfrm>
            <a:off x="8366615" y="1700784"/>
            <a:ext cx="3200400" cy="4116559"/>
            <a:chOff x="4436210" y="1651305"/>
            <a:chExt cx="3200400" cy="4116559"/>
          </a:xfrm>
        </p:grpSpPr>
        <p:sp>
          <p:nvSpPr>
            <p:cNvPr id="9" name="Text Placeholder 9">
              <a:extLst>
                <a:ext uri="{FF2B5EF4-FFF2-40B4-BE49-F238E27FC236}">
                  <a16:creationId xmlns:a16="http://schemas.microsoft.com/office/drawing/2014/main" id="{9240E165-1FE6-2943-B38D-3305653A1079}"/>
                </a:ext>
              </a:extLst>
            </p:cNvPr>
            <p:cNvSpPr txBox="1">
              <a:spLocks/>
            </p:cNvSpPr>
            <p:nvPr/>
          </p:nvSpPr>
          <p:spPr>
            <a:xfrm>
              <a:off x="4436210" y="5029200"/>
              <a:ext cx="3200400"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lang="en-US" sz="2000" b="1" i="0" u="none" strike="noStrike" cap="none" spc="0" baseline="0" smtClean="0">
                  <a:ln>
                    <a:noFill/>
                  </a:ln>
                  <a:solidFill>
                    <a:schemeClr val="tx1"/>
                  </a:solidFill>
                  <a:uFillTx/>
                  <a:latin typeface="AvenirNext LT Com Regular" panose="020B0503020202020204" pitchFamily="34" charset="0"/>
                  <a:ea typeface="+mn-ea"/>
                  <a:cs typeface="+mn-cs"/>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lang="en-US" sz="18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lang="en-US" sz="16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lang="en-US" sz="16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lang="en-US"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gn="ctr"/>
              <a:r>
                <a:rPr lang="en-US" sz="1600" b="0" dirty="0">
                  <a:solidFill>
                    <a:schemeClr val="tx1">
                      <a:lumMod val="75000"/>
                      <a:lumOff val="25000"/>
                    </a:schemeClr>
                  </a:solidFill>
                  <a:latin typeface="Avenir Next LT Com Demi" panose="020B0703020202020204" pitchFamily="34" charset="0"/>
                </a:rPr>
                <a:t>Get an education </a:t>
              </a:r>
              <a:br>
                <a:rPr lang="en-US" sz="1600" b="0" dirty="0">
                  <a:solidFill>
                    <a:schemeClr val="tx1">
                      <a:lumMod val="75000"/>
                      <a:lumOff val="25000"/>
                    </a:schemeClr>
                  </a:solidFill>
                  <a:latin typeface="Avenir Next LT Com Demi" panose="020B0703020202020204" pitchFamily="34" charset="0"/>
                </a:rPr>
              </a:br>
              <a:r>
                <a:rPr lang="en-US" sz="1600" b="0" dirty="0">
                  <a:solidFill>
                    <a:schemeClr val="tx1">
                      <a:lumMod val="75000"/>
                      <a:lumOff val="25000"/>
                    </a:schemeClr>
                  </a:solidFill>
                  <a:latin typeface="Avenir Next LT Com Demi" panose="020B0703020202020204" pitchFamily="34" charset="0"/>
                </a:rPr>
                <a:t>in retirement and begin </a:t>
              </a:r>
              <a:br>
                <a:rPr lang="en-US" sz="1600" b="0" dirty="0">
                  <a:solidFill>
                    <a:schemeClr val="tx1">
                      <a:lumMod val="75000"/>
                      <a:lumOff val="25000"/>
                    </a:schemeClr>
                  </a:solidFill>
                  <a:latin typeface="Avenir Next LT Com Demi" panose="020B0703020202020204" pitchFamily="34" charset="0"/>
                </a:rPr>
              </a:br>
              <a:r>
                <a:rPr lang="en-US" sz="1600" b="0" dirty="0">
                  <a:solidFill>
                    <a:schemeClr val="tx1">
                      <a:lumMod val="75000"/>
                      <a:lumOff val="25000"/>
                    </a:schemeClr>
                  </a:solidFill>
                  <a:latin typeface="Avenir Next LT Com Demi" panose="020B0703020202020204" pitchFamily="34" charset="0"/>
                </a:rPr>
                <a:t>a great new adventure</a:t>
              </a:r>
            </a:p>
          </p:txBody>
        </p:sp>
        <p:pic>
          <p:nvPicPr>
            <p:cNvPr id="28" name="Picture 27">
              <a:extLst>
                <a:ext uri="{FF2B5EF4-FFF2-40B4-BE49-F238E27FC236}">
                  <a16:creationId xmlns:a16="http://schemas.microsoft.com/office/drawing/2014/main" id="{BAC4CEC4-3373-1A4C-AA49-956BD6522E79}"/>
                </a:ext>
              </a:extLst>
            </p:cNvPr>
            <p:cNvPicPr>
              <a:picLocks noChangeAspect="1"/>
            </p:cNvPicPr>
            <p:nvPr/>
          </p:nvPicPr>
          <p:blipFill>
            <a:blip r:embed="rId4" cstate="print">
              <a:extLst>
                <a:ext uri="{28A0092B-C50C-407E-A947-70E740481C1C}">
                  <a14:useLocalDpi xmlns:a14="http://schemas.microsoft.com/office/drawing/2010/main" val="0"/>
                </a:ext>
              </a:extLst>
            </a:blip>
            <a:srcRect l="7394" r="7394"/>
            <a:stretch/>
          </p:blipFill>
          <p:spPr>
            <a:xfrm>
              <a:off x="4436210" y="1651305"/>
              <a:ext cx="3200400" cy="3200400"/>
            </a:xfrm>
            <a:prstGeom prst="ellipse">
              <a:avLst/>
            </a:prstGeom>
          </p:spPr>
        </p:pic>
      </p:grpSp>
      <p:grpSp>
        <p:nvGrpSpPr>
          <p:cNvPr id="40" name="Group 39">
            <a:extLst>
              <a:ext uri="{FF2B5EF4-FFF2-40B4-BE49-F238E27FC236}">
                <a16:creationId xmlns:a16="http://schemas.microsoft.com/office/drawing/2014/main" id="{275B7B98-FA9C-D541-BFEE-1AD723E0078A}"/>
              </a:ext>
            </a:extLst>
          </p:cNvPr>
          <p:cNvGrpSpPr/>
          <p:nvPr/>
        </p:nvGrpSpPr>
        <p:grpSpPr>
          <a:xfrm>
            <a:off x="613257" y="1700784"/>
            <a:ext cx="3200400" cy="3913191"/>
            <a:chOff x="591311" y="1700784"/>
            <a:chExt cx="3200400" cy="3913191"/>
          </a:xfrm>
        </p:grpSpPr>
        <p:pic>
          <p:nvPicPr>
            <p:cNvPr id="34" name="Picture 33">
              <a:extLst>
                <a:ext uri="{FF2B5EF4-FFF2-40B4-BE49-F238E27FC236}">
                  <a16:creationId xmlns:a16="http://schemas.microsoft.com/office/drawing/2014/main" id="{477D3E32-26FE-AB4B-AC0A-181A7903792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1311" y="1700784"/>
              <a:ext cx="3200400" cy="3200400"/>
            </a:xfrm>
            <a:prstGeom prst="ellipse">
              <a:avLst/>
            </a:prstGeom>
          </p:spPr>
        </p:pic>
        <p:sp>
          <p:nvSpPr>
            <p:cNvPr id="37" name="Rectangle 36">
              <a:extLst>
                <a:ext uri="{FF2B5EF4-FFF2-40B4-BE49-F238E27FC236}">
                  <a16:creationId xmlns:a16="http://schemas.microsoft.com/office/drawing/2014/main" id="{C558D686-3431-F64D-AAA0-5C0C8E57C32D}"/>
                </a:ext>
              </a:extLst>
            </p:cNvPr>
            <p:cNvSpPr/>
            <p:nvPr/>
          </p:nvSpPr>
          <p:spPr>
            <a:xfrm>
              <a:off x="591311" y="5029200"/>
              <a:ext cx="3200400" cy="584775"/>
            </a:xfrm>
            <a:prstGeom prst="rect">
              <a:avLst/>
            </a:prstGeom>
          </p:spPr>
          <p:txBody>
            <a:bodyPr wrap="square">
              <a:spAutoFit/>
            </a:bodyPr>
            <a:lstStyle/>
            <a:p>
              <a:r>
                <a:rPr lang="en-US" sz="1600" dirty="0">
                  <a:solidFill>
                    <a:schemeClr val="tx1">
                      <a:lumMod val="75000"/>
                      <a:lumOff val="25000"/>
                    </a:schemeClr>
                  </a:solidFill>
                  <a:latin typeface="Avenir Next LT Com Demi" panose="020B0703020202020204" pitchFamily="34" charset="0"/>
                </a:rPr>
                <a:t>Start building savings </a:t>
              </a:r>
              <a:br>
                <a:rPr lang="en-US" sz="1600" dirty="0">
                  <a:solidFill>
                    <a:schemeClr val="tx1">
                      <a:lumMod val="75000"/>
                      <a:lumOff val="25000"/>
                    </a:schemeClr>
                  </a:solidFill>
                  <a:latin typeface="Avenir Next LT Com Demi" panose="020B0703020202020204" pitchFamily="34" charset="0"/>
                </a:rPr>
              </a:br>
              <a:r>
                <a:rPr lang="en-US" sz="1600" dirty="0">
                  <a:solidFill>
                    <a:schemeClr val="tx1">
                      <a:lumMod val="75000"/>
                      <a:lumOff val="25000"/>
                    </a:schemeClr>
                  </a:solidFill>
                  <a:latin typeface="Avenir Next LT Com Demi" panose="020B0703020202020204" pitchFamily="34" charset="0"/>
                </a:rPr>
                <a:t>for a child’s future today</a:t>
              </a:r>
            </a:p>
          </p:txBody>
        </p:sp>
      </p:grpSp>
      <p:sp>
        <p:nvSpPr>
          <p:cNvPr id="13" name="Text Placeholder 9">
            <a:extLst>
              <a:ext uri="{FF2B5EF4-FFF2-40B4-BE49-F238E27FC236}">
                <a16:creationId xmlns:a16="http://schemas.microsoft.com/office/drawing/2014/main" id="{6E4DFFCC-BF4A-4488-9D7B-E1D5D274E335}"/>
              </a:ext>
            </a:extLst>
          </p:cNvPr>
          <p:cNvSpPr txBox="1">
            <a:spLocks/>
          </p:cNvSpPr>
          <p:nvPr/>
        </p:nvSpPr>
        <p:spPr>
          <a:xfrm>
            <a:off x="4489936" y="5073923"/>
            <a:ext cx="3200400"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lang="en-US" sz="2000" b="1" i="0" u="none" strike="noStrike" cap="none" spc="0" baseline="0" smtClean="0">
                <a:ln>
                  <a:noFill/>
                </a:ln>
                <a:solidFill>
                  <a:schemeClr val="tx1"/>
                </a:solidFill>
                <a:uFillTx/>
                <a:latin typeface="AvenirNext LT Com Regular" panose="020B0503020202020204" pitchFamily="34" charset="0"/>
                <a:ea typeface="+mn-ea"/>
                <a:cs typeface="+mn-cs"/>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lang="en-US" sz="18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lang="en-US" sz="16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lang="en-US" sz="16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lang="en-US"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gn="ctr"/>
            <a:r>
              <a:rPr lang="en-US" sz="1600" b="0" dirty="0">
                <a:solidFill>
                  <a:schemeClr val="tx1">
                    <a:lumMod val="75000"/>
                    <a:lumOff val="25000"/>
                  </a:schemeClr>
                </a:solidFill>
                <a:latin typeface="Avenir Next LT Com Demi" panose="020B0703020202020204" pitchFamily="34" charset="0"/>
              </a:rPr>
              <a:t>Learning new skills or obtaining new degrees at any </a:t>
            </a:r>
            <a:br>
              <a:rPr lang="en-US" sz="1600" b="0" dirty="0">
                <a:solidFill>
                  <a:schemeClr val="tx1">
                    <a:lumMod val="75000"/>
                    <a:lumOff val="25000"/>
                  </a:schemeClr>
                </a:solidFill>
                <a:latin typeface="Avenir Next LT Com Demi" panose="020B0703020202020204" pitchFamily="34" charset="0"/>
              </a:rPr>
            </a:br>
            <a:r>
              <a:rPr lang="en-US" sz="1600" b="0" dirty="0">
                <a:solidFill>
                  <a:schemeClr val="tx1">
                    <a:lumMod val="75000"/>
                    <a:lumOff val="25000"/>
                  </a:schemeClr>
                </a:solidFill>
                <a:latin typeface="Avenir Next LT Com Demi" panose="020B0703020202020204" pitchFamily="34" charset="0"/>
              </a:rPr>
              <a:t>stage of your life</a:t>
            </a:r>
          </a:p>
        </p:txBody>
      </p:sp>
    </p:spTree>
    <p:extLst>
      <p:ext uri="{BB962C8B-B14F-4D97-AF65-F5344CB8AC3E}">
        <p14:creationId xmlns:p14="http://schemas.microsoft.com/office/powerpoint/2010/main" val="33353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1540079-81C7-461D-BEEF-CC0F2C05D2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9935" y="1277568"/>
            <a:ext cx="738646" cy="738646"/>
          </a:xfrm>
          <a:prstGeom prst="rect">
            <a:avLst/>
          </a:prstGeom>
        </p:spPr>
      </p:pic>
      <p:sp>
        <p:nvSpPr>
          <p:cNvPr id="8" name="Title 7"/>
          <p:cNvSpPr>
            <a:spLocks noGrp="1"/>
          </p:cNvSpPr>
          <p:nvPr>
            <p:ph type="title"/>
          </p:nvPr>
        </p:nvSpPr>
        <p:spPr>
          <a:xfrm>
            <a:off x="571498" y="-110352"/>
            <a:ext cx="11048207" cy="822960"/>
          </a:xfrm>
        </p:spPr>
        <p:txBody>
          <a:bodyPr/>
          <a:lstStyle/>
          <a:p>
            <a:r>
              <a:rPr lang="en-US" b="1" dirty="0"/>
              <a:t>Plan beyond a traditional four-year college education</a:t>
            </a:r>
          </a:p>
        </p:txBody>
      </p:sp>
      <p:sp>
        <p:nvSpPr>
          <p:cNvPr id="6" name="Slide Number Placeholder 5"/>
          <p:cNvSpPr>
            <a:spLocks noGrp="1"/>
          </p:cNvSpPr>
          <p:nvPr>
            <p:ph type="sldNum" sz="quarter" idx="11"/>
          </p:nvPr>
        </p:nvSpPr>
        <p:spPr/>
        <p:txBody>
          <a:bodyPr/>
          <a:lstStyle/>
          <a:p>
            <a:fld id="{86CB4B4D-7CA3-9044-876B-883B54F8677D}" type="slidenum">
              <a:rPr lang="en-US" smtClean="0"/>
              <a:pPr/>
              <a:t>7</a:t>
            </a:fld>
            <a:endParaRPr lang="en-US" dirty="0"/>
          </a:p>
        </p:txBody>
      </p:sp>
      <p:sp>
        <p:nvSpPr>
          <p:cNvPr id="10" name="Text Placeholder 9"/>
          <p:cNvSpPr>
            <a:spLocks noGrp="1"/>
          </p:cNvSpPr>
          <p:nvPr>
            <p:ph type="body" sz="quarter" idx="15"/>
          </p:nvPr>
        </p:nvSpPr>
        <p:spPr>
          <a:xfrm>
            <a:off x="571497" y="709000"/>
            <a:ext cx="11048941" cy="667512"/>
          </a:xfrm>
        </p:spPr>
        <p:txBody>
          <a:bodyPr/>
          <a:lstStyle/>
          <a:p>
            <a:r>
              <a:rPr lang="en-US" altLang="en-US" dirty="0">
                <a:solidFill>
                  <a:schemeClr val="tx1">
                    <a:lumMod val="75000"/>
                    <a:lumOff val="25000"/>
                  </a:schemeClr>
                </a:solidFill>
                <a:ea typeface="AvenirNext LT Com Regular" charset="0"/>
                <a:cs typeface="AvenirNext LT Com Regular" charset="0"/>
              </a:rPr>
              <a:t>Use a 529 account for a broad range of qualified education expenses</a:t>
            </a:r>
          </a:p>
          <a:p>
            <a:endParaRPr lang="en-US" dirty="0"/>
          </a:p>
        </p:txBody>
      </p:sp>
      <p:sp>
        <p:nvSpPr>
          <p:cNvPr id="22" name="Footer Placeholder 6">
            <a:extLst>
              <a:ext uri="{FF2B5EF4-FFF2-40B4-BE49-F238E27FC236}">
                <a16:creationId xmlns:a16="http://schemas.microsoft.com/office/drawing/2014/main" id="{7B112BBE-A593-435E-A026-468D947EDF11}"/>
              </a:ext>
            </a:extLst>
          </p:cNvPr>
          <p:cNvSpPr>
            <a:spLocks noGrp="1"/>
          </p:cNvSpPr>
          <p:nvPr>
            <p:ph type="ftr" sz="quarter" idx="10"/>
          </p:nvPr>
        </p:nvSpPr>
        <p:spPr>
          <a:xfrm>
            <a:off x="571498" y="5393812"/>
            <a:ext cx="11366036" cy="932708"/>
          </a:xfrm>
        </p:spPr>
        <p:txBody>
          <a:bodyPr/>
          <a:lstStyle/>
          <a:p>
            <a:endParaRPr lang="en-US" altLang="en-US" sz="1200" baseline="30000" dirty="0">
              <a:solidFill>
                <a:schemeClr val="tx1"/>
              </a:solidFill>
              <a:latin typeface="+mj-lt"/>
              <a:ea typeface="Avenir Next LT Com" charset="0"/>
              <a:cs typeface="Avenir Next LT Com" charset="0"/>
            </a:endParaRPr>
          </a:p>
          <a:p>
            <a:r>
              <a:rPr lang="en-US" sz="1200" dirty="0">
                <a:solidFill>
                  <a:schemeClr val="tx1"/>
                </a:solidFill>
                <a:latin typeface="+mj-lt"/>
              </a:rPr>
              <a:t>  Qualified education expenses also include fees, books, supplies and equipment required for the participation of a designated beneficiary in certain  </a:t>
            </a:r>
            <a:br>
              <a:rPr lang="en-US" sz="1200" dirty="0">
                <a:solidFill>
                  <a:schemeClr val="tx1"/>
                </a:solidFill>
                <a:latin typeface="+mj-lt"/>
              </a:rPr>
            </a:br>
            <a:r>
              <a:rPr lang="en-US" sz="1200" dirty="0">
                <a:solidFill>
                  <a:schemeClr val="tx1"/>
                </a:solidFill>
                <a:latin typeface="+mj-lt"/>
              </a:rPr>
              <a:t>  apprenticeship programs.</a:t>
            </a:r>
            <a:endParaRPr lang="en-US" altLang="en-US" sz="1200" baseline="30000" dirty="0">
              <a:solidFill>
                <a:schemeClr val="tx1"/>
              </a:solidFill>
              <a:latin typeface="+mj-lt"/>
              <a:ea typeface="Avenir Next LT Com" charset="0"/>
              <a:cs typeface="Avenir Next LT Com" charset="0"/>
            </a:endParaRPr>
          </a:p>
          <a:p>
            <a:r>
              <a:rPr lang="en-US" sz="1200" baseline="30000" dirty="0">
                <a:solidFill>
                  <a:schemeClr val="tx1"/>
                </a:solidFill>
                <a:latin typeface="+mj-lt"/>
              </a:rPr>
              <a:t>   </a:t>
            </a:r>
            <a:r>
              <a:rPr lang="en-US" sz="1200" dirty="0">
                <a:solidFill>
                  <a:schemeClr val="tx1"/>
                </a:solidFill>
                <a:latin typeface="+mj-lt"/>
              </a:rPr>
              <a:t>Qualified education expenses include tuition for an elementary or secondary private or religious school (kindergarten through 12th grade) up to a maximum of   </a:t>
            </a:r>
            <a:br>
              <a:rPr lang="en-US" sz="1200" dirty="0">
                <a:solidFill>
                  <a:schemeClr val="tx1"/>
                </a:solidFill>
                <a:latin typeface="+mj-lt"/>
              </a:rPr>
            </a:br>
            <a:r>
              <a:rPr lang="en-US" sz="1200" dirty="0">
                <a:solidFill>
                  <a:schemeClr val="tx1"/>
                </a:solidFill>
                <a:latin typeface="+mj-lt"/>
              </a:rPr>
              <a:t>  $10,000 incurred during the taxable year per beneficiary. </a:t>
            </a:r>
          </a:p>
          <a:p>
            <a:r>
              <a:rPr lang="en-US" sz="1200" dirty="0">
                <a:solidFill>
                  <a:schemeClr val="tx1"/>
                </a:solidFill>
                <a:latin typeface="+mj-lt"/>
              </a:rPr>
              <a:t>  Tax-advantaged treatment applies to savings used for qualified education expenses. State tax treatment varies. If withdrawals are used for purposes other than  </a:t>
            </a:r>
            <a:br>
              <a:rPr lang="en-US" sz="1200" dirty="0">
                <a:solidFill>
                  <a:schemeClr val="tx1"/>
                </a:solidFill>
                <a:latin typeface="+mj-lt"/>
              </a:rPr>
            </a:br>
            <a:r>
              <a:rPr lang="en-US" sz="1200" dirty="0">
                <a:solidFill>
                  <a:schemeClr val="tx1"/>
                </a:solidFill>
                <a:latin typeface="+mj-lt"/>
              </a:rPr>
              <a:t>  qualified education expenses, the earnings will be subject to a 10% federal tax penalty in addition to federal and, if applicable, state income tax. States take </a:t>
            </a:r>
            <a:br>
              <a:rPr lang="en-US" sz="1200" dirty="0">
                <a:solidFill>
                  <a:schemeClr val="tx1"/>
                </a:solidFill>
                <a:latin typeface="+mj-lt"/>
              </a:rPr>
            </a:br>
            <a:r>
              <a:rPr lang="en-US" sz="1200" dirty="0">
                <a:solidFill>
                  <a:schemeClr val="tx1"/>
                </a:solidFill>
                <a:latin typeface="+mj-lt"/>
              </a:rPr>
              <a:t>  different approaches to the income tax treatment of withdrawals. For example, withdrawals for K–12 expenses may not be exempt from state tax in certain states.</a:t>
            </a:r>
            <a:br>
              <a:rPr lang="en-US" sz="1200" dirty="0">
                <a:solidFill>
                  <a:schemeClr val="tx1"/>
                </a:solidFill>
                <a:latin typeface="+mj-lt"/>
              </a:rPr>
            </a:br>
            <a:r>
              <a:rPr lang="en-US" sz="1200" dirty="0">
                <a:solidFill>
                  <a:schemeClr val="tx1"/>
                </a:solidFill>
                <a:latin typeface="+mj-lt"/>
              </a:rPr>
              <a:t>  Please consult your tax advisor for state-specific details. </a:t>
            </a:r>
            <a:r>
              <a:rPr lang="en-US" sz="1200" i="0" dirty="0">
                <a:solidFill>
                  <a:schemeClr val="tx1"/>
                </a:solidFill>
                <a:effectLst/>
                <a:latin typeface="+mj-lt"/>
              </a:rPr>
              <a:t>Tax deductions may be disallowed in the event of non-qualified withdrawals.</a:t>
            </a:r>
            <a:r>
              <a:rPr lang="en-US" sz="1200" dirty="0">
                <a:solidFill>
                  <a:schemeClr val="tx1"/>
                </a:solidFill>
                <a:latin typeface="+mj-lt"/>
              </a:rPr>
              <a:t> </a:t>
            </a:r>
          </a:p>
          <a:p>
            <a:r>
              <a:rPr lang="en-US" sz="1200" baseline="30000" dirty="0">
                <a:solidFill>
                  <a:schemeClr val="tx1"/>
                </a:solidFill>
                <a:latin typeface="+mj-lt"/>
              </a:rPr>
              <a:t>   *</a:t>
            </a:r>
            <a:r>
              <a:rPr lang="en-US" sz="1000" dirty="0">
                <a:solidFill>
                  <a:schemeClr val="tx1"/>
                </a:solidFill>
                <a:latin typeface="+mj-lt"/>
              </a:rPr>
              <a:t>Excludes expenses related to K–12.</a:t>
            </a:r>
            <a:endParaRPr lang="en-US" sz="1200" dirty="0">
              <a:solidFill>
                <a:schemeClr val="tx1"/>
              </a:solidFill>
              <a:latin typeface="+mj-lt"/>
            </a:endParaRPr>
          </a:p>
        </p:txBody>
      </p:sp>
      <p:sp>
        <p:nvSpPr>
          <p:cNvPr id="25" name="Text Placeholder 5">
            <a:extLst>
              <a:ext uri="{FF2B5EF4-FFF2-40B4-BE49-F238E27FC236}">
                <a16:creationId xmlns:a16="http://schemas.microsoft.com/office/drawing/2014/main" id="{A975B68C-F09C-495C-B2B8-17C43018A521}"/>
              </a:ext>
            </a:extLst>
          </p:cNvPr>
          <p:cNvSpPr txBox="1">
            <a:spLocks/>
          </p:cNvSpPr>
          <p:nvPr/>
        </p:nvSpPr>
        <p:spPr>
          <a:xfrm>
            <a:off x="2774998" y="2102323"/>
            <a:ext cx="2165408" cy="10079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lgn="ctr">
              <a:spcBef>
                <a:spcPct val="0"/>
              </a:spcBef>
              <a:spcAft>
                <a:spcPts val="600"/>
              </a:spcAft>
            </a:pPr>
            <a:r>
              <a:rPr lang="en-US" altLang="en-US" sz="1400" b="1" dirty="0">
                <a:solidFill>
                  <a:schemeClr val="accent1"/>
                </a:solidFill>
                <a:latin typeface="Avenir Next LT Com Demi" charset="0"/>
                <a:ea typeface="Avenir Next LT Com Demi" charset="0"/>
                <a:cs typeface="Avenir Next LT Com Demi" charset="0"/>
              </a:rPr>
              <a:t>Room and board</a:t>
            </a:r>
            <a:r>
              <a:rPr lang="en-US" altLang="en-US" sz="1400" b="1" baseline="30000" dirty="0">
                <a:solidFill>
                  <a:schemeClr val="accent1"/>
                </a:solidFill>
                <a:latin typeface="Avenir Next LT Com Demi" panose="020B0703020202020204" pitchFamily="34" charset="0"/>
                <a:ea typeface="Avenir Next LT Com Demi" charset="0"/>
                <a:cs typeface="Avenir Next LT Com Demi" charset="0"/>
              </a:rPr>
              <a:t>*</a:t>
            </a:r>
            <a:endParaRPr lang="en-US" altLang="en-US" sz="1400" b="1" baseline="30000" dirty="0">
              <a:solidFill>
                <a:schemeClr val="accent1"/>
              </a:solidFill>
              <a:latin typeface="Avenir Next LT Com Demi" charset="0"/>
              <a:ea typeface="Avenir Next LT Com Demi" charset="0"/>
              <a:cs typeface="Avenir Next LT Com Demi" charset="0"/>
            </a:endParaRPr>
          </a:p>
          <a:p>
            <a:pPr>
              <a:spcBef>
                <a:spcPct val="0"/>
              </a:spcBef>
              <a:spcAft>
                <a:spcPts val="600"/>
              </a:spcAft>
            </a:pPr>
            <a:r>
              <a:rPr lang="en-US" altLang="en-US" sz="1150" dirty="0">
                <a:solidFill>
                  <a:schemeClr val="tx1"/>
                </a:solidFill>
                <a:ea typeface="Avenir Next LT Com" charset="0"/>
                <a:cs typeface="Avenir Next LT Com" charset="0"/>
              </a:rPr>
              <a:t>          On and off campus</a:t>
            </a:r>
            <a:br>
              <a:rPr lang="en-US" sz="1200" dirty="0"/>
            </a:br>
            <a:endParaRPr lang="en-US" altLang="en-US" sz="1200" dirty="0">
              <a:solidFill>
                <a:schemeClr val="tx1"/>
              </a:solidFill>
              <a:ea typeface="Avenir Next LT Com" charset="0"/>
              <a:cs typeface="Avenir Next LT Com" charset="0"/>
            </a:endParaRPr>
          </a:p>
        </p:txBody>
      </p:sp>
      <p:sp>
        <p:nvSpPr>
          <p:cNvPr id="27" name="Text Placeholder 5">
            <a:extLst>
              <a:ext uri="{FF2B5EF4-FFF2-40B4-BE49-F238E27FC236}">
                <a16:creationId xmlns:a16="http://schemas.microsoft.com/office/drawing/2014/main" id="{0D269117-A635-4A5F-B9B5-845F05C6A3A1}"/>
              </a:ext>
            </a:extLst>
          </p:cNvPr>
          <p:cNvSpPr txBox="1">
            <a:spLocks/>
          </p:cNvSpPr>
          <p:nvPr/>
        </p:nvSpPr>
        <p:spPr>
          <a:xfrm>
            <a:off x="4969718" y="2102322"/>
            <a:ext cx="1883822" cy="216975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spcAft>
                <a:spcPts val="600"/>
              </a:spcAft>
            </a:pPr>
            <a:r>
              <a:rPr lang="en-US" altLang="en-US" sz="1400" b="1" dirty="0">
                <a:solidFill>
                  <a:schemeClr val="accent1"/>
                </a:solidFill>
                <a:latin typeface="Avenir Next LT Com Demi" panose="020B0703020202020204" pitchFamily="34" charset="0"/>
                <a:ea typeface="Avenir Next LT Com Demi" charset="0"/>
                <a:cs typeface="Avenir Next LT Com Demi" charset="0"/>
              </a:rPr>
              <a:t>Books and supplies</a:t>
            </a:r>
            <a:r>
              <a:rPr lang="en-US" sz="1400" b="1" baseline="30000" dirty="0">
                <a:solidFill>
                  <a:schemeClr val="accent1"/>
                </a:solidFill>
                <a:latin typeface="AvenirNext LT Com Medium" panose="020B0803020202020204" pitchFamily="34" charset="0"/>
              </a:rPr>
              <a:t>*</a:t>
            </a:r>
            <a:endParaRPr lang="en-US" altLang="en-US" sz="1400" b="1" baseline="30000" dirty="0">
              <a:solidFill>
                <a:schemeClr val="accent1"/>
              </a:solidFill>
              <a:latin typeface="AvenirNext LT Com Medium" panose="020B0803020202020204" pitchFamily="34" charset="0"/>
              <a:ea typeface="Avenir Next LT Com Demi" charset="0"/>
              <a:cs typeface="Avenir Next LT Com Demi" charset="0"/>
            </a:endParaRPr>
          </a:p>
          <a:p>
            <a:pPr>
              <a:spcBef>
                <a:spcPct val="0"/>
              </a:spcBef>
              <a:spcAft>
                <a:spcPts val="600"/>
              </a:spcAft>
            </a:pPr>
            <a:r>
              <a:rPr lang="en-US" altLang="en-US" sz="1150" dirty="0">
                <a:solidFill>
                  <a:schemeClr val="tx1"/>
                </a:solidFill>
                <a:ea typeface="Avenir Next LT Com" charset="0"/>
                <a:cs typeface="Avenir Next LT Com" charset="0"/>
              </a:rPr>
              <a:t>Includes:</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Textbooks</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Paper</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Pens</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Additional supplies</a:t>
            </a:r>
          </a:p>
          <a:p>
            <a:pPr>
              <a:spcBef>
                <a:spcPct val="0"/>
              </a:spcBef>
              <a:spcAft>
                <a:spcPts val="900"/>
              </a:spcAft>
            </a:pPr>
            <a:endParaRPr lang="en-US" altLang="en-US" sz="1200" dirty="0">
              <a:solidFill>
                <a:schemeClr val="tx1"/>
              </a:solidFill>
              <a:ea typeface="Avenir Next LT Com" charset="0"/>
              <a:cs typeface="Avenir Next LT Com" charset="0"/>
            </a:endParaRPr>
          </a:p>
        </p:txBody>
      </p:sp>
      <p:sp>
        <p:nvSpPr>
          <p:cNvPr id="28" name="Text Placeholder 5">
            <a:extLst>
              <a:ext uri="{FF2B5EF4-FFF2-40B4-BE49-F238E27FC236}">
                <a16:creationId xmlns:a16="http://schemas.microsoft.com/office/drawing/2014/main" id="{FDCE9CA1-9E52-4E37-B4DF-717B3053322A}"/>
              </a:ext>
            </a:extLst>
          </p:cNvPr>
          <p:cNvSpPr txBox="1">
            <a:spLocks/>
          </p:cNvSpPr>
          <p:nvPr/>
        </p:nvSpPr>
        <p:spPr>
          <a:xfrm>
            <a:off x="6959396" y="2114065"/>
            <a:ext cx="2035566" cy="25384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spcAft>
                <a:spcPts val="600"/>
              </a:spcAft>
            </a:pPr>
            <a:r>
              <a:rPr lang="en-US" altLang="en-US" sz="1400" b="1" dirty="0">
                <a:solidFill>
                  <a:schemeClr val="accent1"/>
                </a:solidFill>
                <a:latin typeface="Avenir Next LT Com Demi" charset="0"/>
                <a:ea typeface="Avenir Next LT Com Demi" charset="0"/>
                <a:cs typeface="Avenir Next LT Com Demi" charset="0"/>
              </a:rPr>
              <a:t>Computers and supplies</a:t>
            </a:r>
            <a:r>
              <a:rPr lang="en-US" altLang="en-US" sz="1400" b="1" baseline="30000" dirty="0">
                <a:solidFill>
                  <a:schemeClr val="accent1"/>
                </a:solidFill>
                <a:latin typeface="Avenir Next LT Com Demi" panose="020B0703020202020204" pitchFamily="34" charset="0"/>
                <a:ea typeface="Avenir Next LT Com Demi" charset="0"/>
                <a:cs typeface="Avenir Next LT Com Demi" charset="0"/>
              </a:rPr>
              <a:t>*</a:t>
            </a:r>
            <a:endParaRPr lang="en-US" altLang="en-US" sz="1400" b="1" baseline="30000" dirty="0">
              <a:solidFill>
                <a:schemeClr val="accent1"/>
              </a:solidFill>
              <a:latin typeface="Avenir Next LT Com Demi" charset="0"/>
              <a:ea typeface="Avenir Next LT Com Demi" charset="0"/>
              <a:cs typeface="Avenir Next LT Com Demi" charset="0"/>
            </a:endParaRPr>
          </a:p>
          <a:p>
            <a:pPr>
              <a:spcBef>
                <a:spcPct val="0"/>
              </a:spcBef>
              <a:spcAft>
                <a:spcPts val="600"/>
              </a:spcAft>
            </a:pPr>
            <a:r>
              <a:rPr lang="en-US" altLang="en-US" sz="1150" dirty="0">
                <a:solidFill>
                  <a:schemeClr val="tx1"/>
                </a:solidFill>
                <a:ea typeface="Avenir Next LT Com" charset="0"/>
                <a:cs typeface="Avenir Next LT Com" charset="0"/>
              </a:rPr>
              <a:t>Includes:</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Computer</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Laptop</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Printer</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Educational software</a:t>
            </a:r>
          </a:p>
          <a:p>
            <a:pPr marL="171450" indent="-171450">
              <a:spcBef>
                <a:spcPct val="0"/>
              </a:spcBef>
              <a:spcAft>
                <a:spcPts val="300"/>
              </a:spcAft>
              <a:buFont typeface="Arial" charset="0"/>
              <a:buChar char="•"/>
            </a:pPr>
            <a:r>
              <a:rPr lang="en-US" altLang="en-US" sz="1150" dirty="0">
                <a:solidFill>
                  <a:schemeClr val="tx1"/>
                </a:solidFill>
                <a:ea typeface="Avenir Next LT Com" charset="0"/>
                <a:cs typeface="Avenir Next LT Com" charset="0"/>
              </a:rPr>
              <a:t>Internet services</a:t>
            </a:r>
          </a:p>
        </p:txBody>
      </p:sp>
      <p:pic>
        <p:nvPicPr>
          <p:cNvPr id="35" name="Picture 34">
            <a:extLst>
              <a:ext uri="{FF2B5EF4-FFF2-40B4-BE49-F238E27FC236}">
                <a16:creationId xmlns:a16="http://schemas.microsoft.com/office/drawing/2014/main" id="{80485D9C-976E-4F2D-BBA9-661428F9C51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405502" y="1289496"/>
            <a:ext cx="728166" cy="728166"/>
          </a:xfrm>
          <a:prstGeom prst="rect">
            <a:avLst/>
          </a:prstGeom>
        </p:spPr>
      </p:pic>
      <p:pic>
        <p:nvPicPr>
          <p:cNvPr id="36" name="Picture 35">
            <a:extLst>
              <a:ext uri="{FF2B5EF4-FFF2-40B4-BE49-F238E27FC236}">
                <a16:creationId xmlns:a16="http://schemas.microsoft.com/office/drawing/2014/main" id="{333BB25E-83D4-45EA-9B26-CD04DEEDA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0826" y="1264328"/>
            <a:ext cx="776339" cy="776339"/>
          </a:xfrm>
          <a:prstGeom prst="rect">
            <a:avLst/>
          </a:prstGeom>
        </p:spPr>
      </p:pic>
      <p:pic>
        <p:nvPicPr>
          <p:cNvPr id="37" name="Picture 36">
            <a:extLst>
              <a:ext uri="{FF2B5EF4-FFF2-40B4-BE49-F238E27FC236}">
                <a16:creationId xmlns:a16="http://schemas.microsoft.com/office/drawing/2014/main" id="{907A8309-E59C-4490-80C5-01D2A38645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8808" y="1264329"/>
            <a:ext cx="766400" cy="766400"/>
          </a:xfrm>
          <a:prstGeom prst="rect">
            <a:avLst/>
          </a:prstGeom>
        </p:spPr>
      </p:pic>
      <p:pic>
        <p:nvPicPr>
          <p:cNvPr id="38" name="Picture 37">
            <a:extLst>
              <a:ext uri="{FF2B5EF4-FFF2-40B4-BE49-F238E27FC236}">
                <a16:creationId xmlns:a16="http://schemas.microsoft.com/office/drawing/2014/main" id="{FB62743D-FB13-4AA1-8EB2-CA25ECB4B1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1262" y="1264329"/>
            <a:ext cx="776338" cy="776338"/>
          </a:xfrm>
          <a:prstGeom prst="rect">
            <a:avLst/>
          </a:prstGeom>
        </p:spPr>
      </p:pic>
      <p:sp>
        <p:nvSpPr>
          <p:cNvPr id="39" name="Text Placeholder 5">
            <a:extLst>
              <a:ext uri="{FF2B5EF4-FFF2-40B4-BE49-F238E27FC236}">
                <a16:creationId xmlns:a16="http://schemas.microsoft.com/office/drawing/2014/main" id="{0CBACE17-A42D-4D3B-8579-EBAF4795887F}"/>
              </a:ext>
            </a:extLst>
          </p:cNvPr>
          <p:cNvSpPr txBox="1">
            <a:spLocks/>
          </p:cNvSpPr>
          <p:nvPr/>
        </p:nvSpPr>
        <p:spPr>
          <a:xfrm>
            <a:off x="778444" y="2117562"/>
            <a:ext cx="2079687" cy="268143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a:spcBef>
                <a:spcPct val="0"/>
              </a:spcBef>
              <a:spcAft>
                <a:spcPts val="600"/>
              </a:spcAft>
            </a:pPr>
            <a:r>
              <a:rPr lang="en-US" altLang="en-US" sz="1400" b="1" dirty="0">
                <a:solidFill>
                  <a:schemeClr val="accent1"/>
                </a:solidFill>
                <a:latin typeface="+mj-lt"/>
                <a:ea typeface="Avenir Next LT Com Demi" charset="0"/>
                <a:cs typeface="Avenir Next LT Com Demi" charset="0"/>
              </a:rPr>
              <a:t>Tuition and related fees</a:t>
            </a:r>
          </a:p>
          <a:p>
            <a:pPr>
              <a:spcBef>
                <a:spcPct val="0"/>
              </a:spcBef>
              <a:spcAft>
                <a:spcPts val="600"/>
              </a:spcAft>
            </a:pPr>
            <a:r>
              <a:rPr lang="en-US" altLang="en-US" sz="1150" dirty="0">
                <a:solidFill>
                  <a:schemeClr val="tx1"/>
                </a:solidFill>
                <a:latin typeface="+mj-lt"/>
                <a:ea typeface="Avenir Next LT Com" charset="0"/>
                <a:cs typeface="Avenir Next LT Com" charset="0"/>
              </a:rPr>
              <a:t>Includes:</a:t>
            </a:r>
          </a:p>
          <a:p>
            <a:pPr marL="171450" indent="-171450">
              <a:spcBef>
                <a:spcPct val="0"/>
              </a:spcBef>
              <a:spcAft>
                <a:spcPts val="300"/>
              </a:spcAft>
              <a:buFont typeface="Arial" charset="0"/>
              <a:buChar char="•"/>
            </a:pPr>
            <a:r>
              <a:rPr lang="en-US" altLang="en-US" sz="1150" kern="2600" dirty="0">
                <a:solidFill>
                  <a:schemeClr val="tx1"/>
                </a:solidFill>
                <a:latin typeface="+mj-lt"/>
                <a:ea typeface="Avenir Next LT Com" charset="0"/>
                <a:cs typeface="Avenir Next LT Com" charset="0"/>
              </a:rPr>
              <a:t>Trade and vocational schools</a:t>
            </a:r>
          </a:p>
          <a:p>
            <a:pPr marL="171450" indent="-171450">
              <a:spcBef>
                <a:spcPct val="0"/>
              </a:spcBef>
              <a:spcAft>
                <a:spcPts val="300"/>
              </a:spcAft>
              <a:buFont typeface="Arial" charset="0"/>
              <a:buChar char="•"/>
            </a:pPr>
            <a:r>
              <a:rPr lang="en-US" altLang="en-US" sz="1150" dirty="0">
                <a:solidFill>
                  <a:schemeClr val="tx1"/>
                </a:solidFill>
                <a:latin typeface="+mj-lt"/>
                <a:ea typeface="Avenir Next LT Com" charset="0"/>
                <a:cs typeface="Avenir Next LT Com" charset="0"/>
              </a:rPr>
              <a:t>Community colleges</a:t>
            </a:r>
          </a:p>
          <a:p>
            <a:pPr marL="171450" indent="-171450">
              <a:spcBef>
                <a:spcPct val="0"/>
              </a:spcBef>
              <a:spcAft>
                <a:spcPts val="300"/>
              </a:spcAft>
              <a:buFont typeface="Arial" charset="0"/>
              <a:buChar char="•"/>
            </a:pPr>
            <a:r>
              <a:rPr lang="en-US" altLang="en-US" sz="1150" dirty="0">
                <a:solidFill>
                  <a:schemeClr val="tx1"/>
                </a:solidFill>
                <a:latin typeface="+mj-lt"/>
                <a:ea typeface="Avenir Next LT Com" charset="0"/>
                <a:cs typeface="Avenir Next LT Com" charset="0"/>
              </a:rPr>
              <a:t>Theological seminaries</a:t>
            </a:r>
          </a:p>
          <a:p>
            <a:pPr marL="171450" indent="-171450">
              <a:spcBef>
                <a:spcPct val="0"/>
              </a:spcBef>
              <a:spcAft>
                <a:spcPts val="300"/>
              </a:spcAft>
              <a:buFont typeface="Arial" charset="0"/>
              <a:buChar char="•"/>
            </a:pPr>
            <a:r>
              <a:rPr lang="en-US" altLang="en-US" sz="1150" dirty="0">
                <a:solidFill>
                  <a:schemeClr val="tx1"/>
                </a:solidFill>
                <a:latin typeface="+mj-lt"/>
                <a:ea typeface="Avenir Next LT Com" charset="0"/>
                <a:cs typeface="Avenir Next LT Com" charset="0"/>
              </a:rPr>
              <a:t>International schools</a:t>
            </a:r>
          </a:p>
          <a:p>
            <a:pPr marL="171450" indent="-171450">
              <a:spcBef>
                <a:spcPct val="0"/>
              </a:spcBef>
              <a:spcAft>
                <a:spcPts val="300"/>
              </a:spcAft>
              <a:buFont typeface="Arial" charset="0"/>
              <a:buChar char="•"/>
            </a:pPr>
            <a:r>
              <a:rPr lang="en-US" altLang="en-US" sz="1150" dirty="0">
                <a:solidFill>
                  <a:schemeClr val="tx1"/>
                </a:solidFill>
                <a:latin typeface="+mj-lt"/>
                <a:ea typeface="Avenir Next LT Com" charset="0"/>
                <a:cs typeface="Avenir Next LT Com" charset="0"/>
              </a:rPr>
              <a:t>Study-abroad programs </a:t>
            </a:r>
            <a:br>
              <a:rPr lang="en-US" altLang="en-US" sz="1150" dirty="0">
                <a:solidFill>
                  <a:schemeClr val="tx1"/>
                </a:solidFill>
                <a:latin typeface="+mj-lt"/>
                <a:ea typeface="Avenir Next LT Com" charset="0"/>
                <a:cs typeface="Avenir Next LT Com" charset="0"/>
              </a:rPr>
            </a:br>
            <a:r>
              <a:rPr lang="en-US" altLang="en-US" sz="1150" dirty="0">
                <a:solidFill>
                  <a:schemeClr val="tx1"/>
                </a:solidFill>
                <a:latin typeface="+mj-lt"/>
                <a:ea typeface="Avenir Next LT Com" charset="0"/>
                <a:cs typeface="Avenir Next LT Com" charset="0"/>
              </a:rPr>
              <a:t>run through U.S.–eligible schools</a:t>
            </a:r>
          </a:p>
          <a:p>
            <a:pPr marL="171450" indent="-171450">
              <a:spcBef>
                <a:spcPct val="0"/>
              </a:spcBef>
              <a:spcAft>
                <a:spcPts val="300"/>
              </a:spcAft>
              <a:buFont typeface="Arial" charset="0"/>
              <a:buChar char="•"/>
            </a:pPr>
            <a:r>
              <a:rPr lang="en-US" altLang="en-US" sz="1150" dirty="0">
                <a:solidFill>
                  <a:schemeClr val="tx1"/>
                </a:solidFill>
                <a:latin typeface="+mj-lt"/>
                <a:ea typeface="Avenir Next LT Com" charset="0"/>
                <a:cs typeface="Avenir Next LT Com" charset="0"/>
              </a:rPr>
              <a:t>Private K–12 schools</a:t>
            </a:r>
            <a:endParaRPr lang="en-US" altLang="en-US" sz="1150" baseline="30000" dirty="0">
              <a:solidFill>
                <a:schemeClr val="tx1"/>
              </a:solidFill>
              <a:latin typeface="+mj-lt"/>
              <a:ea typeface="Avenir Next LT Com" charset="0"/>
              <a:cs typeface="Avenir Next LT Com" charset="0"/>
            </a:endParaRPr>
          </a:p>
          <a:p>
            <a:pPr>
              <a:spcBef>
                <a:spcPct val="0"/>
              </a:spcBef>
              <a:spcAft>
                <a:spcPts val="300"/>
              </a:spcAft>
            </a:pPr>
            <a:br>
              <a:rPr lang="en-US" sz="1150" dirty="0">
                <a:latin typeface="+mj-lt"/>
              </a:rPr>
            </a:br>
            <a:endParaRPr lang="en-US" altLang="en-US" sz="1150" dirty="0">
              <a:solidFill>
                <a:schemeClr val="tx1"/>
              </a:solidFill>
              <a:latin typeface="+mj-lt"/>
              <a:ea typeface="Avenir Next LT Com" charset="0"/>
              <a:cs typeface="Avenir Next LT Com" charset="0"/>
            </a:endParaRPr>
          </a:p>
        </p:txBody>
      </p:sp>
      <p:sp>
        <p:nvSpPr>
          <p:cNvPr id="42" name="TextBox 41">
            <a:extLst>
              <a:ext uri="{FF2B5EF4-FFF2-40B4-BE49-F238E27FC236}">
                <a16:creationId xmlns:a16="http://schemas.microsoft.com/office/drawing/2014/main" id="{C53DABF5-3965-4A5F-B0CE-6D26BB69E5E3}"/>
              </a:ext>
            </a:extLst>
          </p:cNvPr>
          <p:cNvSpPr txBox="1"/>
          <p:nvPr/>
        </p:nvSpPr>
        <p:spPr>
          <a:xfrm>
            <a:off x="8928839" y="2127501"/>
            <a:ext cx="1833247" cy="1885131"/>
          </a:xfrm>
          <a:prstGeom prst="rect">
            <a:avLst/>
          </a:prstGeom>
          <a:ln w="12700">
            <a:miter lim="400000"/>
          </a:ln>
        </p:spPr>
        <p:txBody>
          <a:bodyPr wrap="square" lIns="0" tIns="0" rIns="0" bIns="0" rtlCol="0">
            <a:spAutoFit/>
          </a:bodyPr>
          <a:lstStyle/>
          <a:p>
            <a:pPr algn="l">
              <a:spcBef>
                <a:spcPct val="0"/>
              </a:spcBef>
              <a:spcAft>
                <a:spcPts val="600"/>
              </a:spcAft>
            </a:pPr>
            <a:r>
              <a:rPr lang="en-US" altLang="en-US" sz="1400" b="1" dirty="0">
                <a:solidFill>
                  <a:schemeClr val="accent1"/>
                </a:solidFill>
                <a:latin typeface="Avenir Next LT Com Demi" charset="0"/>
                <a:ea typeface="Avenir Next LT Com Demi" charset="0"/>
                <a:cs typeface="Avenir Next LT Com Demi" charset="0"/>
              </a:rPr>
              <a:t>Student loans </a:t>
            </a:r>
          </a:p>
          <a:p>
            <a:pPr algn="l">
              <a:spcBef>
                <a:spcPct val="0"/>
              </a:spcBef>
              <a:spcAft>
                <a:spcPts val="600"/>
              </a:spcAft>
            </a:pPr>
            <a:r>
              <a:rPr lang="en-US" sz="1150" b="0" i="0" dirty="0">
                <a:solidFill>
                  <a:schemeClr val="tx1"/>
                </a:solidFill>
                <a:effectLst/>
                <a:latin typeface="+mj-lt"/>
              </a:rPr>
              <a:t>Qualified education expenses include amounts paid as principal or interest (up to a $10,000 lifetime maximum) on any qualified student loans of a designated beneficiary or the designated beneficiary’s sibling</a:t>
            </a:r>
            <a:r>
              <a:rPr lang="en-US" sz="1150" b="0" i="0" dirty="0">
                <a:solidFill>
                  <a:schemeClr val="tx1"/>
                </a:solidFill>
                <a:effectLst/>
                <a:latin typeface="ProximaNova-Regular"/>
              </a:rPr>
              <a:t>.</a:t>
            </a:r>
            <a:endParaRPr lang="en-US" sz="1150" b="1" dirty="0">
              <a:latin typeface="+mn-lt"/>
            </a:endParaRPr>
          </a:p>
        </p:txBody>
      </p:sp>
      <p:cxnSp>
        <p:nvCxnSpPr>
          <p:cNvPr id="30" name="Straight Connector 29">
            <a:extLst>
              <a:ext uri="{FF2B5EF4-FFF2-40B4-BE49-F238E27FC236}">
                <a16:creationId xmlns:a16="http://schemas.microsoft.com/office/drawing/2014/main" id="{30A1B705-CD9B-2F99-4AEE-23E2DE8C77A0}"/>
              </a:ext>
            </a:extLst>
          </p:cNvPr>
          <p:cNvCxnSpPr>
            <a:cxnSpLocks/>
          </p:cNvCxnSpPr>
          <p:nvPr/>
        </p:nvCxnSpPr>
        <p:spPr>
          <a:xfrm>
            <a:off x="4772863" y="1137194"/>
            <a:ext cx="0" cy="3310739"/>
          </a:xfrm>
          <a:prstGeom prst="line">
            <a:avLst/>
          </a:prstGeom>
          <a:noFill/>
          <a:ln w="317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4F98DA44-0667-582B-FE00-2D745D4D60AD}"/>
              </a:ext>
            </a:extLst>
          </p:cNvPr>
          <p:cNvCxnSpPr>
            <a:cxnSpLocks/>
          </p:cNvCxnSpPr>
          <p:nvPr/>
        </p:nvCxnSpPr>
        <p:spPr>
          <a:xfrm>
            <a:off x="6765967" y="1126177"/>
            <a:ext cx="0" cy="3315194"/>
          </a:xfrm>
          <a:prstGeom prst="line">
            <a:avLst/>
          </a:prstGeom>
          <a:noFill/>
          <a:ln w="317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C8845FA6-64EB-9F5F-9941-38EF78854164}"/>
              </a:ext>
            </a:extLst>
          </p:cNvPr>
          <p:cNvCxnSpPr>
            <a:cxnSpLocks/>
          </p:cNvCxnSpPr>
          <p:nvPr/>
        </p:nvCxnSpPr>
        <p:spPr>
          <a:xfrm>
            <a:off x="8688808" y="1126177"/>
            <a:ext cx="0" cy="3322070"/>
          </a:xfrm>
          <a:prstGeom prst="line">
            <a:avLst/>
          </a:prstGeom>
          <a:noFill/>
          <a:ln w="317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id="{FEA9B4EE-9D63-744B-5C0E-830B4A02B2BC}"/>
              </a:ext>
            </a:extLst>
          </p:cNvPr>
          <p:cNvCxnSpPr>
            <a:cxnSpLocks/>
          </p:cNvCxnSpPr>
          <p:nvPr/>
        </p:nvCxnSpPr>
        <p:spPr>
          <a:xfrm>
            <a:off x="2929351" y="1126177"/>
            <a:ext cx="0" cy="3315194"/>
          </a:xfrm>
          <a:prstGeom prst="line">
            <a:avLst/>
          </a:prstGeom>
          <a:noFill/>
          <a:ln w="317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09020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t>Have the flexibility you need, no matter where life takes you</a:t>
            </a:r>
          </a:p>
        </p:txBody>
      </p:sp>
      <p:sp>
        <p:nvSpPr>
          <p:cNvPr id="6" name="Slide Number Placeholder 5"/>
          <p:cNvSpPr>
            <a:spLocks noGrp="1"/>
          </p:cNvSpPr>
          <p:nvPr>
            <p:ph type="sldNum" sz="quarter" idx="11"/>
          </p:nvPr>
        </p:nvSpPr>
        <p:spPr/>
        <p:txBody>
          <a:bodyPr/>
          <a:lstStyle/>
          <a:p>
            <a:fld id="{86CB4B4D-7CA3-9044-876B-883B54F8677D}" type="slidenum">
              <a:rPr lang="en-US" smtClean="0"/>
              <a:pPr/>
              <a:t>8</a:t>
            </a:fld>
            <a:endParaRPr lang="en-US" dirty="0"/>
          </a:p>
        </p:txBody>
      </p:sp>
      <p:sp>
        <p:nvSpPr>
          <p:cNvPr id="10" name="Text Placeholder 9"/>
          <p:cNvSpPr>
            <a:spLocks noGrp="1"/>
          </p:cNvSpPr>
          <p:nvPr>
            <p:ph type="body" sz="quarter" idx="15"/>
          </p:nvPr>
        </p:nvSpPr>
        <p:spPr>
          <a:xfrm>
            <a:off x="571498" y="914400"/>
            <a:ext cx="11439270" cy="667512"/>
          </a:xfrm>
        </p:spPr>
        <p:txBody>
          <a:bodyPr/>
          <a:lstStyle/>
          <a:p>
            <a:r>
              <a:rPr lang="en-US" altLang="en-US" dirty="0">
                <a:solidFill>
                  <a:schemeClr val="tx1">
                    <a:lumMod val="75000"/>
                    <a:lumOff val="25000"/>
                  </a:schemeClr>
                </a:solidFill>
                <a:ea typeface="AvenirNext LT Com Regular" charset="0"/>
                <a:cs typeface="AvenirNext LT Com Regular" charset="0"/>
              </a:rPr>
              <a:t>If a child beneficiary decides not to go to a traditional four-year college, no problem</a:t>
            </a:r>
          </a:p>
        </p:txBody>
      </p:sp>
      <p:grpSp>
        <p:nvGrpSpPr>
          <p:cNvPr id="18" name="Group 17"/>
          <p:cNvGrpSpPr/>
          <p:nvPr/>
        </p:nvGrpSpPr>
        <p:grpSpPr>
          <a:xfrm>
            <a:off x="4224612" y="2041528"/>
            <a:ext cx="3283535" cy="3199291"/>
            <a:chOff x="4358836" y="2371135"/>
            <a:chExt cx="3283535" cy="3199291"/>
          </a:xfrm>
        </p:grpSpPr>
        <p:sp>
          <p:nvSpPr>
            <p:cNvPr id="12" name="01 Conditions are improving and valuations are relatively attractive.…"/>
            <p:cNvSpPr txBox="1">
              <a:spLocks/>
            </p:cNvSpPr>
            <p:nvPr/>
          </p:nvSpPr>
          <p:spPr>
            <a:xfrm>
              <a:off x="4358836" y="3758268"/>
              <a:ext cx="3283535" cy="181215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lvl="0"/>
              <a:endParaRPr lang="en-US" altLang="en-US" sz="2000" b="0" dirty="0">
                <a:solidFill>
                  <a:schemeClr val="tx1">
                    <a:lumMod val="75000"/>
                    <a:lumOff val="25000"/>
                  </a:schemeClr>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5854" y="2371135"/>
              <a:ext cx="967275" cy="1116085"/>
            </a:xfrm>
            <a:prstGeom prst="rect">
              <a:avLst/>
            </a:prstGeom>
          </p:spPr>
        </p:pic>
      </p:grpSp>
      <p:grpSp>
        <p:nvGrpSpPr>
          <p:cNvPr id="17" name="Group 16"/>
          <p:cNvGrpSpPr/>
          <p:nvPr/>
        </p:nvGrpSpPr>
        <p:grpSpPr>
          <a:xfrm>
            <a:off x="8287314" y="2237628"/>
            <a:ext cx="2878433" cy="3003190"/>
            <a:chOff x="8115299" y="2466567"/>
            <a:chExt cx="2878433" cy="3003190"/>
          </a:xfrm>
        </p:grpSpPr>
        <p:sp>
          <p:nvSpPr>
            <p:cNvPr id="13" name="01 Conditions are improving and valuations are relatively attractive.…"/>
            <p:cNvSpPr txBox="1">
              <a:spLocks/>
            </p:cNvSpPr>
            <p:nvPr/>
          </p:nvSpPr>
          <p:spPr>
            <a:xfrm>
              <a:off x="8115299" y="3657600"/>
              <a:ext cx="2878433" cy="181215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sz="2400" b="1" i="0" u="none" strike="noStrike" cap="none" spc="0" baseline="0">
                  <a:ln>
                    <a:noFill/>
                  </a:ln>
                  <a:solidFill>
                    <a:schemeClr val="bg1"/>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lvl="0"/>
              <a:endParaRPr lang="en-US" altLang="en-US" sz="2000" b="0" dirty="0">
                <a:solidFill>
                  <a:schemeClr val="tx1">
                    <a:lumMod val="75000"/>
                    <a:lumOff val="25000"/>
                  </a:schemeClr>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72107" y="2466567"/>
              <a:ext cx="1136469" cy="915489"/>
            </a:xfrm>
            <a:prstGeom prst="rect">
              <a:avLst/>
            </a:prstGeom>
          </p:spPr>
        </p:pic>
      </p:grpSp>
      <p:sp>
        <p:nvSpPr>
          <p:cNvPr id="11" name="01 Conditions are improving and valuations are relatively attractive.…"/>
          <p:cNvSpPr txBox="1">
            <a:spLocks/>
          </p:cNvSpPr>
          <p:nvPr/>
        </p:nvSpPr>
        <p:spPr>
          <a:xfrm>
            <a:off x="571497" y="3428661"/>
            <a:ext cx="3023959" cy="181215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228600" marR="0" indent="-228600" algn="l" defTabSz="228600" rtl="0" eaLnBrk="1" latinLnBrk="0" hangingPunct="1">
              <a:lnSpc>
                <a:spcPct val="100000"/>
              </a:lnSpc>
              <a:spcBef>
                <a:spcPts val="0"/>
              </a:spcBef>
              <a:spcAft>
                <a:spcPts val="1800"/>
              </a:spcAft>
              <a:buClrTx/>
              <a:buSzTx/>
              <a:buFont typeface="AvenirNext LT Com Medium" panose="020B0803020202020204" pitchFamily="34" charset="0"/>
              <a:buChar char="•"/>
              <a:tabLst/>
              <a:defRPr sz="20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685800" marR="0" indent="-228600" algn="l" defTabSz="228600" rtl="0" eaLnBrk="1" latinLnBrk="0" hangingPunct="1">
              <a:lnSpc>
                <a:spcPct val="100000"/>
              </a:lnSpc>
              <a:spcBef>
                <a:spcPts val="0"/>
              </a:spcBef>
              <a:spcAft>
                <a:spcPts val="1800"/>
              </a:spcAft>
              <a:buClrTx/>
              <a:buSzTx/>
              <a:buFont typeface="Arial" panose="020B0604020202020204" pitchFamily="34" charset="0"/>
              <a:buChar char="–"/>
              <a:tabLst/>
              <a:defRPr sz="18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855663" marR="0" indent="-169863" algn="l" defTabSz="228600" rtl="0" eaLnBrk="1" latinLnBrk="0" hangingPunct="1">
              <a:lnSpc>
                <a:spcPct val="100000"/>
              </a:lnSpc>
              <a:spcBef>
                <a:spcPts val="0"/>
              </a:spcBef>
              <a:spcAft>
                <a:spcPts val="1800"/>
              </a:spcAft>
              <a:buClrTx/>
              <a:buSzTx/>
              <a:buFont typeface="Arial" panose="020B0604020202020204" pitchFamily="34" charset="0"/>
              <a:buChar char="•"/>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pPr marL="0" indent="0">
              <a:buNone/>
            </a:pPr>
            <a:r>
              <a:rPr lang="en-US" altLang="en-US" dirty="0">
                <a:solidFill>
                  <a:schemeClr val="tx1">
                    <a:lumMod val="75000"/>
                    <a:lumOff val="25000"/>
                  </a:schemeClr>
                </a:solidFill>
              </a:rPr>
              <a:t>Look into eligible arts programs or vocational</a:t>
            </a:r>
            <a:br>
              <a:rPr lang="en-US" altLang="en-US" dirty="0">
                <a:solidFill>
                  <a:schemeClr val="tx1">
                    <a:lumMod val="75000"/>
                    <a:lumOff val="25000"/>
                  </a:schemeClr>
                </a:solidFill>
              </a:rPr>
            </a:br>
            <a:r>
              <a:rPr lang="en-US" altLang="en-US" dirty="0">
                <a:solidFill>
                  <a:schemeClr val="tx1">
                    <a:lumMod val="75000"/>
                    <a:lumOff val="25000"/>
                  </a:schemeClr>
                </a:solidFill>
              </a:rPr>
              <a:t>trade </a:t>
            </a:r>
            <a:r>
              <a:rPr lang="en-US" altLang="en-US" dirty="0">
                <a:solidFill>
                  <a:schemeClr val="tx1">
                    <a:lumMod val="75000"/>
                    <a:lumOff val="25000"/>
                  </a:schemeClr>
                </a:solidFill>
                <a:latin typeface="+mj-lt"/>
              </a:rPr>
              <a:t>schools</a:t>
            </a:r>
          </a:p>
        </p:txBody>
      </p:sp>
      <p:pic>
        <p:nvPicPr>
          <p:cNvPr id="21" name="Picture 20"/>
          <p:cNvPicPr>
            <a:picLocks noChangeAspect="1"/>
          </p:cNvPicPr>
          <p:nvPr/>
        </p:nvPicPr>
        <p:blipFill>
          <a:blip r:embed="rId5"/>
          <a:stretch>
            <a:fillRect/>
          </a:stretch>
        </p:blipFill>
        <p:spPr>
          <a:xfrm>
            <a:off x="1389355" y="1781351"/>
            <a:ext cx="1130377" cy="1373993"/>
          </a:xfrm>
          <a:prstGeom prst="rect">
            <a:avLst/>
          </a:prstGeom>
        </p:spPr>
      </p:pic>
      <p:sp>
        <p:nvSpPr>
          <p:cNvPr id="15" name="TextBox 14">
            <a:extLst>
              <a:ext uri="{FF2B5EF4-FFF2-40B4-BE49-F238E27FC236}">
                <a16:creationId xmlns:a16="http://schemas.microsoft.com/office/drawing/2014/main" id="{E6533AE1-1AD8-4C19-A535-D2C4810791D6}"/>
              </a:ext>
            </a:extLst>
          </p:cNvPr>
          <p:cNvSpPr txBox="1"/>
          <p:nvPr/>
        </p:nvSpPr>
        <p:spPr>
          <a:xfrm>
            <a:off x="4496750" y="3428661"/>
            <a:ext cx="3375813" cy="1538883"/>
          </a:xfrm>
          <a:prstGeom prst="rect">
            <a:avLst/>
          </a:prstGeom>
          <a:ln w="12700">
            <a:miter lim="400000"/>
          </a:ln>
        </p:spPr>
        <p:txBody>
          <a:bodyPr wrap="square" lIns="0" tIns="0" rIns="0" bIns="0" rtlCol="0">
            <a:spAutoFit/>
          </a:bodyPr>
          <a:lstStyle/>
          <a:p>
            <a:pPr algn="l"/>
            <a:r>
              <a:rPr lang="en-US" altLang="en-US" sz="2000" b="0" dirty="0">
                <a:solidFill>
                  <a:schemeClr val="tx1">
                    <a:lumMod val="75000"/>
                    <a:lumOff val="25000"/>
                  </a:schemeClr>
                </a:solidFill>
              </a:rPr>
              <a:t>Transfer the account to another beneficiary: a parent, an in-law or even yourself</a:t>
            </a:r>
          </a:p>
          <a:p>
            <a:pPr algn="l"/>
            <a:endParaRPr lang="en-US" sz="2000" b="1" dirty="0" err="1">
              <a:latin typeface="+mn-lt"/>
            </a:endParaRPr>
          </a:p>
        </p:txBody>
      </p:sp>
      <p:sp>
        <p:nvSpPr>
          <p:cNvPr id="16" name="TextBox 15">
            <a:extLst>
              <a:ext uri="{FF2B5EF4-FFF2-40B4-BE49-F238E27FC236}">
                <a16:creationId xmlns:a16="http://schemas.microsoft.com/office/drawing/2014/main" id="{1514F188-D6AB-4177-851F-D6B100B0FB1A}"/>
              </a:ext>
            </a:extLst>
          </p:cNvPr>
          <p:cNvSpPr txBox="1"/>
          <p:nvPr/>
        </p:nvSpPr>
        <p:spPr>
          <a:xfrm>
            <a:off x="8240656" y="3428661"/>
            <a:ext cx="3023959" cy="1846659"/>
          </a:xfrm>
          <a:prstGeom prst="rect">
            <a:avLst/>
          </a:prstGeom>
          <a:ln w="12700">
            <a:miter lim="400000"/>
          </a:ln>
        </p:spPr>
        <p:txBody>
          <a:bodyPr wrap="square" lIns="0" tIns="0" rIns="0" bIns="0" rtlCol="0">
            <a:spAutoFit/>
          </a:bodyPr>
          <a:lstStyle/>
          <a:p>
            <a:pPr algn="l"/>
            <a:r>
              <a:rPr lang="en-US" altLang="en-US" sz="2000" b="0" dirty="0">
                <a:solidFill>
                  <a:schemeClr val="tx1">
                    <a:lumMod val="75000"/>
                    <a:lumOff val="25000"/>
                  </a:schemeClr>
                </a:solidFill>
              </a:rPr>
              <a:t>Use the account to cover qualified tuition costs and related fees for </a:t>
            </a:r>
            <a:r>
              <a:rPr lang="en-US" sz="2000" b="0" dirty="0">
                <a:solidFill>
                  <a:schemeClr val="tx1">
                    <a:lumMod val="75000"/>
                    <a:lumOff val="25000"/>
                  </a:schemeClr>
                </a:solidFill>
              </a:rPr>
              <a:t>another member of the previous beneficiary’s family</a:t>
            </a:r>
            <a:endParaRPr lang="en-US" altLang="en-US" sz="2000" b="0" dirty="0">
              <a:solidFill>
                <a:schemeClr val="tx1">
                  <a:lumMod val="75000"/>
                  <a:lumOff val="25000"/>
                </a:schemeClr>
              </a:solidFill>
            </a:endParaRPr>
          </a:p>
          <a:p>
            <a:pPr algn="l"/>
            <a:endParaRPr lang="en-US" sz="2000" b="1" dirty="0" err="1">
              <a:latin typeface="+mn-lt"/>
            </a:endParaRPr>
          </a:p>
        </p:txBody>
      </p:sp>
    </p:spTree>
    <p:extLst>
      <p:ext uri="{BB962C8B-B14F-4D97-AF65-F5344CB8AC3E}">
        <p14:creationId xmlns:p14="http://schemas.microsoft.com/office/powerpoint/2010/main" val="147732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lnSpc>
                <a:spcPct val="110000"/>
              </a:lnSpc>
              <a:spcBef>
                <a:spcPts val="1200"/>
              </a:spcBef>
            </a:pPr>
            <a:fld id="{86CB4B4D-7CA3-9044-876B-883B54F8677D}" type="slidenum">
              <a:rPr lang="en-US" smtClean="0"/>
              <a:pPr>
                <a:lnSpc>
                  <a:spcPct val="110000"/>
                </a:lnSpc>
                <a:spcBef>
                  <a:spcPts val="1200"/>
                </a:spcBef>
              </a:pPr>
              <a:t>9</a:t>
            </a:fld>
            <a:endParaRPr lang="en-US" dirty="0"/>
          </a:p>
        </p:txBody>
      </p:sp>
      <p:sp>
        <p:nvSpPr>
          <p:cNvPr id="22" name="Title 10">
            <a:extLst>
              <a:ext uri="{FF2B5EF4-FFF2-40B4-BE49-F238E27FC236}">
                <a16:creationId xmlns:a16="http://schemas.microsoft.com/office/drawing/2014/main" id="{04E50525-90CB-4AEA-BCB9-3E09F7C8AD6E}"/>
              </a:ext>
            </a:extLst>
          </p:cNvPr>
          <p:cNvSpPr>
            <a:spLocks noGrp="1"/>
          </p:cNvSpPr>
          <p:nvPr>
            <p:ph type="title"/>
          </p:nvPr>
        </p:nvSpPr>
        <p:spPr>
          <a:xfrm>
            <a:off x="571498" y="-56562"/>
            <a:ext cx="11048207" cy="822960"/>
          </a:xfrm>
        </p:spPr>
        <p:txBody>
          <a:bodyPr/>
          <a:lstStyle/>
          <a:p>
            <a:r>
              <a:rPr lang="en-US" b="1" dirty="0"/>
              <a:t>An investment in the future</a:t>
            </a:r>
          </a:p>
        </p:txBody>
      </p:sp>
      <p:sp>
        <p:nvSpPr>
          <p:cNvPr id="25" name="TextBox 24">
            <a:extLst>
              <a:ext uri="{FF2B5EF4-FFF2-40B4-BE49-F238E27FC236}">
                <a16:creationId xmlns:a16="http://schemas.microsoft.com/office/drawing/2014/main" id="{20CA7A12-6753-4672-893C-41F8E6F925A3}"/>
              </a:ext>
            </a:extLst>
          </p:cNvPr>
          <p:cNvSpPr txBox="1"/>
          <p:nvPr/>
        </p:nvSpPr>
        <p:spPr>
          <a:xfrm>
            <a:off x="4101482" y="4107066"/>
            <a:ext cx="1127465" cy="488916"/>
          </a:xfrm>
          <a:prstGeom prst="rect">
            <a:avLst/>
          </a:prstGeom>
          <a:ln w="12700">
            <a:miter lim="400000"/>
          </a:ln>
        </p:spPr>
        <p:txBody>
          <a:bodyPr wrap="square" lIns="0" tIns="0" rIns="0" bIns="0" rtlCol="0">
            <a:spAutoFit/>
          </a:bodyPr>
          <a:lstStyle/>
          <a:p>
            <a:pPr marL="0" marR="0" lvl="0" indent="0" algn="ctr" defTabSz="228600" rtl="0" eaLnBrk="1" fontAlgn="auto" latinLnBrk="0" hangingPunct="0">
              <a:lnSpc>
                <a:spcPct val="80000"/>
              </a:lnSpc>
              <a:spcBef>
                <a:spcPts val="0"/>
              </a:spcBef>
              <a:spcAft>
                <a:spcPts val="0"/>
              </a:spcAft>
              <a:buClrTx/>
              <a:buSzTx/>
              <a:buFontTx/>
              <a:buNone/>
              <a:tabLst/>
              <a:defRPr/>
            </a:pPr>
            <a:r>
              <a:rPr kumimoji="0" lang="en-US" sz="1300" u="none" strike="noStrike" kern="0" cap="none" spc="0" normalizeH="0" baseline="0" noProof="0" dirty="0">
                <a:ln>
                  <a:noFill/>
                </a:ln>
                <a:solidFill>
                  <a:srgbClr val="FFFFFF"/>
                </a:solidFill>
                <a:effectLst/>
                <a:uLnTx/>
                <a:uFillTx/>
                <a:latin typeface="AvenirNext LT Com Regular" panose="020B0503020202020204" pitchFamily="34" charset="0"/>
                <a:ea typeface="AvenirNext LT Com Cn" charset="0"/>
                <a:cs typeface="AvenirNext LT Com Cn" charset="0"/>
                <a:sym typeface="Avenir Next LT Com Regular"/>
              </a:rPr>
              <a:t>$208</a:t>
            </a:r>
          </a:p>
          <a:p>
            <a:pPr marL="0" marR="0" lvl="0" indent="0" algn="ctr" defTabSz="228600" rtl="0" eaLnBrk="1" fontAlgn="auto" latinLnBrk="0" hangingPunct="0">
              <a:lnSpc>
                <a:spcPct val="8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venirNext LT Com Cn" charset="0"/>
                <a:ea typeface="AvenirNext LT Com Cn" charset="0"/>
                <a:cs typeface="AvenirNext LT Com Cn" charset="0"/>
                <a:sym typeface="Avenir Next LT Com Regular"/>
              </a:rPr>
              <a:t>monthly investment</a:t>
            </a:r>
          </a:p>
        </p:txBody>
      </p:sp>
      <p:sp>
        <p:nvSpPr>
          <p:cNvPr id="26" name="TextBox 25">
            <a:extLst>
              <a:ext uri="{FF2B5EF4-FFF2-40B4-BE49-F238E27FC236}">
                <a16:creationId xmlns:a16="http://schemas.microsoft.com/office/drawing/2014/main" id="{8E181157-17A0-4B4D-9F0F-C34716D97CCE}"/>
              </a:ext>
            </a:extLst>
          </p:cNvPr>
          <p:cNvSpPr txBox="1"/>
          <p:nvPr/>
        </p:nvSpPr>
        <p:spPr>
          <a:xfrm>
            <a:off x="6960834" y="4107066"/>
            <a:ext cx="1127465" cy="488916"/>
          </a:xfrm>
          <a:prstGeom prst="rect">
            <a:avLst/>
          </a:prstGeom>
          <a:ln w="12700">
            <a:miter lim="400000"/>
          </a:ln>
        </p:spPr>
        <p:txBody>
          <a:bodyPr wrap="square" lIns="0" tIns="0" rIns="0" bIns="0" rtlCol="0">
            <a:spAutoFit/>
          </a:bodyPr>
          <a:lstStyle/>
          <a:p>
            <a:pPr marL="0" marR="0" lvl="0" indent="0" algn="ctr" defTabSz="228600" rtl="0" eaLnBrk="1" fontAlgn="auto" latinLnBrk="0" hangingPunct="0">
              <a:lnSpc>
                <a:spcPct val="80000"/>
              </a:lnSpc>
              <a:spcBef>
                <a:spcPts val="0"/>
              </a:spcBef>
              <a:spcAft>
                <a:spcPts val="0"/>
              </a:spcAft>
              <a:buClrTx/>
              <a:buSzTx/>
              <a:buFontTx/>
              <a:buNone/>
              <a:tabLst/>
              <a:defRPr/>
            </a:pPr>
            <a:r>
              <a:rPr kumimoji="0" lang="en-US" sz="1300" u="none" strike="noStrike" kern="0" cap="none" spc="0" normalizeH="0" baseline="0" noProof="0" dirty="0">
                <a:ln>
                  <a:noFill/>
                </a:ln>
                <a:solidFill>
                  <a:srgbClr val="FFFFFF"/>
                </a:solidFill>
                <a:effectLst/>
                <a:uLnTx/>
                <a:uFillTx/>
                <a:latin typeface="AvenirNext LT Com Regular" panose="020B0503020202020204" pitchFamily="34" charset="0"/>
                <a:ea typeface="AvenirNext LT Com Cn" charset="0"/>
                <a:cs typeface="AvenirNext LT Com Cn" charset="0"/>
                <a:sym typeface="Avenir Next LT Com Regular"/>
              </a:rPr>
              <a:t>$278</a:t>
            </a:r>
          </a:p>
          <a:p>
            <a:pPr marL="0" marR="0" lvl="0" indent="0" algn="ctr" defTabSz="228600" rtl="0" eaLnBrk="1" fontAlgn="auto" latinLnBrk="0" hangingPunct="0">
              <a:lnSpc>
                <a:spcPct val="8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venirNext LT Com Cn" charset="0"/>
                <a:ea typeface="AvenirNext LT Com Cn" charset="0"/>
                <a:cs typeface="AvenirNext LT Com Cn" charset="0"/>
                <a:sym typeface="Avenir Next LT Com Regular"/>
              </a:rPr>
              <a:t>monthly </a:t>
            </a:r>
            <a:br>
              <a:rPr kumimoji="0" lang="en-US" sz="1300" b="0" i="0" u="none" strike="noStrike" kern="0" cap="none" spc="0" normalizeH="0" baseline="0" noProof="0" dirty="0">
                <a:ln>
                  <a:noFill/>
                </a:ln>
                <a:solidFill>
                  <a:srgbClr val="FFFFFF"/>
                </a:solidFill>
                <a:effectLst/>
                <a:uLnTx/>
                <a:uFillTx/>
                <a:latin typeface="AvenirNext LT Com Cn" charset="0"/>
                <a:ea typeface="AvenirNext LT Com Cn" charset="0"/>
                <a:cs typeface="AvenirNext LT Com Cn" charset="0"/>
                <a:sym typeface="Avenir Next LT Com Regular"/>
              </a:rPr>
            </a:br>
            <a:r>
              <a:rPr kumimoji="0" lang="en-US" sz="1300" b="0" i="0" u="none" strike="noStrike" kern="0" cap="none" spc="0" normalizeH="0" baseline="0" noProof="0" dirty="0">
                <a:ln>
                  <a:noFill/>
                </a:ln>
                <a:solidFill>
                  <a:srgbClr val="FFFFFF"/>
                </a:solidFill>
                <a:effectLst/>
                <a:uLnTx/>
                <a:uFillTx/>
                <a:latin typeface="AvenirNext LT Com Cn" charset="0"/>
                <a:ea typeface="AvenirNext LT Com Cn" charset="0"/>
                <a:cs typeface="AvenirNext LT Com Cn" charset="0"/>
                <a:sym typeface="Avenir Next LT Com Regular"/>
              </a:rPr>
              <a:t>payment</a:t>
            </a:r>
          </a:p>
        </p:txBody>
      </p:sp>
      <p:sp>
        <p:nvSpPr>
          <p:cNvPr id="27" name="Footer Placeholder 6">
            <a:extLst>
              <a:ext uri="{FF2B5EF4-FFF2-40B4-BE49-F238E27FC236}">
                <a16:creationId xmlns:a16="http://schemas.microsoft.com/office/drawing/2014/main" id="{93CA6269-9BBC-48ED-A5EA-BDDB7C2461D2}"/>
              </a:ext>
            </a:extLst>
          </p:cNvPr>
          <p:cNvSpPr txBox="1">
            <a:spLocks/>
          </p:cNvSpPr>
          <p:nvPr/>
        </p:nvSpPr>
        <p:spPr>
          <a:xfrm>
            <a:off x="571497" y="5253231"/>
            <a:ext cx="11048940" cy="323634"/>
          </a:xfrm>
          <a:prstGeom prst="rect">
            <a:avLst/>
          </a:prstGeom>
        </p:spPr>
        <p:txBody>
          <a:bodyPr lIns="0" tIns="0" rIns="0" bIns="0" anchor="b">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228600" rtl="0" fontAlgn="auto" latinLnBrk="0" hangingPunct="0">
              <a:lnSpc>
                <a:spcPct val="100000"/>
              </a:lnSpc>
              <a:spcBef>
                <a:spcPts val="0"/>
              </a:spcBef>
              <a:spcAft>
                <a:spcPts val="300"/>
              </a:spcAft>
              <a:buClrTx/>
              <a:buSzTx/>
              <a:buFontTx/>
              <a:buNone/>
              <a:tabLst/>
              <a:defRPr kumimoji="0" lang="en-US" sz="800" b="0" i="0" u="none" strike="noStrike" cap="none" spc="0" normalizeH="0" baseline="0" dirty="0">
                <a:ln>
                  <a:noFill/>
                </a:ln>
                <a:solidFill>
                  <a:schemeClr val="accent5"/>
                </a:solidFill>
                <a:effectLst/>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hangingPunct="1"/>
            <a:endParaRPr lang="en-US" dirty="0">
              <a:solidFill>
                <a:schemeClr val="bg2">
                  <a:lumMod val="50000"/>
                </a:schemeClr>
              </a:solidFill>
            </a:endParaRPr>
          </a:p>
        </p:txBody>
      </p:sp>
      <p:sp>
        <p:nvSpPr>
          <p:cNvPr id="28" name="Text Placeholder 9">
            <a:extLst>
              <a:ext uri="{FF2B5EF4-FFF2-40B4-BE49-F238E27FC236}">
                <a16:creationId xmlns:a16="http://schemas.microsoft.com/office/drawing/2014/main" id="{5D665171-5EFB-4CFA-BF71-7E13485D653C}"/>
              </a:ext>
            </a:extLst>
          </p:cNvPr>
          <p:cNvSpPr txBox="1">
            <a:spLocks/>
          </p:cNvSpPr>
          <p:nvPr/>
        </p:nvSpPr>
        <p:spPr>
          <a:xfrm>
            <a:off x="571497" y="745099"/>
            <a:ext cx="11048941" cy="66751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0" marR="0" indent="0" algn="l" defTabSz="228600" rtl="0" eaLnBrk="1" latinLnBrk="0" hangingPunct="1">
              <a:lnSpc>
                <a:spcPct val="100000"/>
              </a:lnSpc>
              <a:spcBef>
                <a:spcPts val="0"/>
              </a:spcBef>
              <a:spcAft>
                <a:spcPts val="1800"/>
              </a:spcAft>
              <a:buClrTx/>
              <a:buSzTx/>
              <a:buFont typeface="AvenirNext LT Com Medium" panose="020B0803020202020204" pitchFamily="34" charset="0"/>
              <a:buNone/>
              <a:tabLst/>
              <a:defRPr lang="en-US" sz="2000" b="1" i="0" u="none" strike="noStrike" cap="none" spc="0" baseline="0" smtClean="0">
                <a:ln>
                  <a:noFill/>
                </a:ln>
                <a:solidFill>
                  <a:schemeClr val="accent1"/>
                </a:solidFill>
                <a:uFillTx/>
                <a:latin typeface="AvenirNext LT Com Regular" panose="020B0503020202020204" pitchFamily="34" charset="0"/>
                <a:ea typeface="+mn-ea"/>
                <a:cs typeface="+mn-cs"/>
                <a:sym typeface="Avenir Next LT Com Regular"/>
              </a:defRPr>
            </a:lvl1pPr>
            <a:lvl2pPr marL="284162"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lang="en-US" sz="18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2pPr>
            <a:lvl3pPr marL="569913" marR="0" indent="0" algn="l" defTabSz="228600" rtl="0" eaLnBrk="1" latinLnBrk="0" hangingPunct="1">
              <a:lnSpc>
                <a:spcPct val="100000"/>
              </a:lnSpc>
              <a:spcBef>
                <a:spcPts val="0"/>
              </a:spcBef>
              <a:spcAft>
                <a:spcPts val="1800"/>
              </a:spcAft>
              <a:buClrTx/>
              <a:buSzTx/>
              <a:buFont typeface="Arial" panose="020B0604020202020204" pitchFamily="34" charset="0"/>
              <a:buNone/>
              <a:tabLst/>
              <a:defRPr lang="en-US" sz="16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3pPr>
            <a:lvl4pPr marL="0" marR="0" indent="342900" algn="l" defTabSz="228600" rtl="0" eaLnBrk="1" latinLnBrk="0" hangingPunct="1">
              <a:lnSpc>
                <a:spcPct val="100000"/>
              </a:lnSpc>
              <a:spcBef>
                <a:spcPts val="0"/>
              </a:spcBef>
              <a:spcAft>
                <a:spcPts val="1800"/>
              </a:spcAft>
              <a:buClrTx/>
              <a:buSzTx/>
              <a:buFontTx/>
              <a:buNone/>
              <a:tabLst/>
              <a:defRPr lang="en-US" sz="1600" b="0" i="0" u="none" strike="noStrike" cap="none" spc="0" baseline="0" smtClean="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4pPr>
            <a:lvl5pPr marL="0" marR="0" indent="457200" algn="l" defTabSz="228600" rtl="0" eaLnBrk="1" latinLnBrk="0" hangingPunct="1">
              <a:lnSpc>
                <a:spcPct val="100000"/>
              </a:lnSpc>
              <a:spcBef>
                <a:spcPts val="0"/>
              </a:spcBef>
              <a:spcAft>
                <a:spcPts val="1800"/>
              </a:spcAft>
              <a:buClrTx/>
              <a:buSzTx/>
              <a:buFontTx/>
              <a:buNone/>
              <a:tabLst/>
              <a:defRPr lang="en-US" sz="1600" b="0" i="0" u="none" strike="noStrike" cap="none" spc="0" baseline="0">
                <a:ln>
                  <a:noFill/>
                </a:ln>
                <a:solidFill>
                  <a:srgbClr val="000000"/>
                </a:solidFill>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5pPr>
            <a:lvl6pPr marL="0" marR="0" indent="5715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6pPr>
            <a:lvl7pPr marL="0" marR="0" indent="6858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7pPr>
            <a:lvl8pPr marL="0" marR="0" indent="8001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8pPr>
            <a:lvl9pPr marL="0" marR="0" indent="914400" algn="l" defTabSz="228600" rtl="0" eaLnBrk="1" latinLnBrk="0" hangingPunct="1">
              <a:lnSpc>
                <a:spcPct val="120000"/>
              </a:lnSpc>
              <a:spcBef>
                <a:spcPts val="1500"/>
              </a:spcBef>
              <a:spcAft>
                <a:spcPts val="0"/>
              </a:spcAft>
              <a:buClrTx/>
              <a:buSzTx/>
              <a:buFontTx/>
              <a:buNone/>
              <a:tabLst/>
              <a:defRPr sz="1800" b="0" i="0" u="none" strike="noStrike" cap="none" spc="0" baseline="0">
                <a:ln>
                  <a:noFill/>
                </a:ln>
                <a:solidFill>
                  <a:srgbClr val="000000"/>
                </a:solidFill>
                <a:uFillTx/>
                <a:latin typeface="Avenir Next LT Com Regular"/>
                <a:ea typeface="Avenir Next LT Com Regular"/>
                <a:cs typeface="Avenir Next LT Com Regular"/>
                <a:sym typeface="Avenir Next LT Com Regular"/>
              </a:defRPr>
            </a:lvl9pPr>
          </a:lstStyle>
          <a:p>
            <a:r>
              <a:rPr lang="en-US" altLang="en-US" b="0" dirty="0">
                <a:solidFill>
                  <a:schemeClr val="tx1">
                    <a:lumMod val="75000"/>
                    <a:lumOff val="25000"/>
                  </a:schemeClr>
                </a:solidFill>
                <a:ea typeface="AvenirNext LT Com Regular" charset="0"/>
                <a:cs typeface="AvenirNext LT Com Regular" charset="0"/>
              </a:rPr>
              <a:t>Estimated college costs</a:t>
            </a:r>
          </a:p>
          <a:p>
            <a:endParaRPr lang="en-US" b="0" dirty="0"/>
          </a:p>
        </p:txBody>
      </p:sp>
      <p:sp>
        <p:nvSpPr>
          <p:cNvPr id="2" name="Footer Placeholder 12">
            <a:extLst>
              <a:ext uri="{FF2B5EF4-FFF2-40B4-BE49-F238E27FC236}">
                <a16:creationId xmlns:a16="http://schemas.microsoft.com/office/drawing/2014/main" id="{C329F215-446C-638E-4A64-9611B0E860BB}"/>
              </a:ext>
            </a:extLst>
          </p:cNvPr>
          <p:cNvSpPr>
            <a:spLocks noGrp="1"/>
          </p:cNvSpPr>
          <p:nvPr>
            <p:ph type="ftr" sz="quarter" idx="10"/>
          </p:nvPr>
        </p:nvSpPr>
        <p:spPr>
          <a:xfrm>
            <a:off x="571498" y="5846782"/>
            <a:ext cx="11048207" cy="382178"/>
          </a:xfrm>
        </p:spPr>
        <p:txBody>
          <a:bodyPr/>
          <a:lstStyle/>
          <a:p>
            <a:pPr lvl="0">
              <a:defRPr/>
            </a:pPr>
            <a:r>
              <a:rPr lang="en-US" sz="1000" dirty="0">
                <a:latin typeface="+mj-lt"/>
              </a:rPr>
              <a:t>Source: Capital Group college calculator (capitalgroup.com/individual/planning/tools/</a:t>
            </a:r>
            <a:r>
              <a:rPr lang="en-US" sz="1000" dirty="0" err="1">
                <a:latin typeface="+mj-lt"/>
              </a:rPr>
              <a:t>ext</a:t>
            </a:r>
            <a:r>
              <a:rPr lang="en-US" sz="1000" dirty="0">
                <a:latin typeface="+mj-lt"/>
              </a:rPr>
              <a:t>/college-savings-calculator), based on 2023 national public averages (in-state and out-of-state),</a:t>
            </a:r>
            <a:br>
              <a:rPr lang="en-US" sz="1000" dirty="0">
                <a:latin typeface="+mj-lt"/>
              </a:rPr>
            </a:br>
            <a:r>
              <a:rPr lang="en-US" sz="1000" dirty="0">
                <a:latin typeface="+mj-lt"/>
              </a:rPr>
              <a:t>2023 national private averages and 2023 Ivy League averages. Examples assume college cost inflation of 5% a year. Current </a:t>
            </a:r>
            <a:r>
              <a:rPr lang="en-US" sz="1000" b="0" i="0" dirty="0">
                <a:effectLst/>
                <a:latin typeface="+mj-lt"/>
              </a:rPr>
              <a:t>estimated </a:t>
            </a:r>
            <a:r>
              <a:rPr lang="en-US" sz="1000" dirty="0">
                <a:latin typeface="+mj-lt"/>
              </a:rPr>
              <a:t>annual college cost figures are obtained from Peterson’s. The college costs may include tuition, room and board, and books and expenses as reported by Peterson’s. Copyright © 2025 Peterson’s, a Nelnet Company, and its licensees. All rights reserved.</a:t>
            </a:r>
            <a:endParaRPr kumimoji="0" lang="en-US" sz="1000" u="none" strike="noStrike" kern="0" cap="none" spc="0" normalizeH="0" baseline="0" noProof="0" dirty="0">
              <a:ln>
                <a:noFill/>
              </a:ln>
              <a:effectLst/>
              <a:uLnTx/>
              <a:uFillTx/>
              <a:latin typeface="+mj-lt"/>
              <a:sym typeface="Avenir Next LT Com Regular"/>
            </a:endParaRPr>
          </a:p>
        </p:txBody>
      </p:sp>
      <p:sp>
        <p:nvSpPr>
          <p:cNvPr id="3" name="TextBox 2">
            <a:extLst>
              <a:ext uri="{FF2B5EF4-FFF2-40B4-BE49-F238E27FC236}">
                <a16:creationId xmlns:a16="http://schemas.microsoft.com/office/drawing/2014/main" id="{E529127A-0C49-7786-9121-45EDAF04EF6C}"/>
              </a:ext>
            </a:extLst>
          </p:cNvPr>
          <p:cNvSpPr txBox="1"/>
          <p:nvPr/>
        </p:nvSpPr>
        <p:spPr>
          <a:xfrm>
            <a:off x="4101482" y="4107066"/>
            <a:ext cx="1127465" cy="488916"/>
          </a:xfrm>
          <a:prstGeom prst="rect">
            <a:avLst/>
          </a:prstGeom>
          <a:ln w="12700">
            <a:miter lim="400000"/>
          </a:ln>
        </p:spPr>
        <p:txBody>
          <a:bodyPr wrap="square" lIns="0" tIns="0" rIns="0" bIns="0" rtlCol="0">
            <a:spAutoFit/>
          </a:bodyPr>
          <a:lstStyle/>
          <a:p>
            <a:pPr marL="0" marR="0" lvl="0" indent="0" algn="ctr" defTabSz="228600" rtl="0" eaLnBrk="1" fontAlgn="auto" latinLnBrk="0" hangingPunct="0">
              <a:lnSpc>
                <a:spcPct val="80000"/>
              </a:lnSpc>
              <a:spcBef>
                <a:spcPts val="0"/>
              </a:spcBef>
              <a:spcAft>
                <a:spcPts val="0"/>
              </a:spcAft>
              <a:buClrTx/>
              <a:buSzTx/>
              <a:buFontTx/>
              <a:buNone/>
              <a:tabLst/>
              <a:defRPr/>
            </a:pPr>
            <a:r>
              <a:rPr kumimoji="0" lang="en-US" sz="1300" u="none" strike="noStrike" kern="0" cap="none" spc="0" normalizeH="0" baseline="0" noProof="0" dirty="0">
                <a:ln>
                  <a:noFill/>
                </a:ln>
                <a:solidFill>
                  <a:srgbClr val="FFFFFF"/>
                </a:solidFill>
                <a:effectLst/>
                <a:uLnTx/>
                <a:uFillTx/>
                <a:latin typeface="AvenirNext LT Com Regular" panose="020B0503020202020204" pitchFamily="34" charset="0"/>
                <a:ea typeface="AvenirNext LT Com Cn" charset="0"/>
                <a:cs typeface="AvenirNext LT Com Cn" charset="0"/>
                <a:sym typeface="Avenir Next LT Com Regular"/>
              </a:rPr>
              <a:t>$208</a:t>
            </a:r>
          </a:p>
          <a:p>
            <a:pPr marL="0" marR="0" lvl="0" indent="0" algn="ctr" defTabSz="228600" rtl="0" eaLnBrk="1" fontAlgn="auto" latinLnBrk="0" hangingPunct="0">
              <a:lnSpc>
                <a:spcPct val="8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venirNext LT Com Cn" charset="0"/>
                <a:ea typeface="AvenirNext LT Com Cn" charset="0"/>
                <a:cs typeface="AvenirNext LT Com Cn" charset="0"/>
                <a:sym typeface="Avenir Next LT Com Regular"/>
              </a:rPr>
              <a:t>monthly investment</a:t>
            </a:r>
          </a:p>
        </p:txBody>
      </p:sp>
      <p:sp>
        <p:nvSpPr>
          <p:cNvPr id="5" name="TextBox 4">
            <a:extLst>
              <a:ext uri="{FF2B5EF4-FFF2-40B4-BE49-F238E27FC236}">
                <a16:creationId xmlns:a16="http://schemas.microsoft.com/office/drawing/2014/main" id="{799E8F53-299C-35C7-7532-72DE1F0C2317}"/>
              </a:ext>
            </a:extLst>
          </p:cNvPr>
          <p:cNvSpPr txBox="1"/>
          <p:nvPr/>
        </p:nvSpPr>
        <p:spPr>
          <a:xfrm>
            <a:off x="6960834" y="4107066"/>
            <a:ext cx="1127465" cy="488916"/>
          </a:xfrm>
          <a:prstGeom prst="rect">
            <a:avLst/>
          </a:prstGeom>
          <a:ln w="12700">
            <a:miter lim="400000"/>
          </a:ln>
        </p:spPr>
        <p:txBody>
          <a:bodyPr wrap="square" lIns="0" tIns="0" rIns="0" bIns="0" rtlCol="0">
            <a:spAutoFit/>
          </a:bodyPr>
          <a:lstStyle/>
          <a:p>
            <a:pPr marL="0" marR="0" lvl="0" indent="0" algn="ctr" defTabSz="228600" rtl="0" eaLnBrk="1" fontAlgn="auto" latinLnBrk="0" hangingPunct="0">
              <a:lnSpc>
                <a:spcPct val="80000"/>
              </a:lnSpc>
              <a:spcBef>
                <a:spcPts val="0"/>
              </a:spcBef>
              <a:spcAft>
                <a:spcPts val="0"/>
              </a:spcAft>
              <a:buClrTx/>
              <a:buSzTx/>
              <a:buFontTx/>
              <a:buNone/>
              <a:tabLst/>
              <a:defRPr/>
            </a:pPr>
            <a:r>
              <a:rPr kumimoji="0" lang="en-US" sz="1300" u="none" strike="noStrike" kern="0" cap="none" spc="0" normalizeH="0" baseline="0" noProof="0" dirty="0">
                <a:ln>
                  <a:noFill/>
                </a:ln>
                <a:solidFill>
                  <a:srgbClr val="FFFFFF"/>
                </a:solidFill>
                <a:effectLst/>
                <a:uLnTx/>
                <a:uFillTx/>
                <a:latin typeface="AvenirNext LT Com Regular" panose="020B0503020202020204" pitchFamily="34" charset="0"/>
                <a:ea typeface="AvenirNext LT Com Cn" charset="0"/>
                <a:cs typeface="AvenirNext LT Com Cn" charset="0"/>
                <a:sym typeface="Avenir Next LT Com Regular"/>
              </a:rPr>
              <a:t>$278</a:t>
            </a:r>
          </a:p>
          <a:p>
            <a:pPr marL="0" marR="0" lvl="0" indent="0" algn="ctr" defTabSz="228600" rtl="0" eaLnBrk="1" fontAlgn="auto" latinLnBrk="0" hangingPunct="0">
              <a:lnSpc>
                <a:spcPct val="8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venirNext LT Com Cn" charset="0"/>
                <a:ea typeface="AvenirNext LT Com Cn" charset="0"/>
                <a:cs typeface="AvenirNext LT Com Cn" charset="0"/>
                <a:sym typeface="Avenir Next LT Com Regular"/>
              </a:rPr>
              <a:t>monthly </a:t>
            </a:r>
            <a:br>
              <a:rPr kumimoji="0" lang="en-US" sz="1300" b="0" i="0" u="none" strike="noStrike" kern="0" cap="none" spc="0" normalizeH="0" baseline="0" noProof="0" dirty="0">
                <a:ln>
                  <a:noFill/>
                </a:ln>
                <a:solidFill>
                  <a:srgbClr val="FFFFFF"/>
                </a:solidFill>
                <a:effectLst/>
                <a:uLnTx/>
                <a:uFillTx/>
                <a:latin typeface="AvenirNext LT Com Cn" charset="0"/>
                <a:ea typeface="AvenirNext LT Com Cn" charset="0"/>
                <a:cs typeface="AvenirNext LT Com Cn" charset="0"/>
                <a:sym typeface="Avenir Next LT Com Regular"/>
              </a:rPr>
            </a:br>
            <a:r>
              <a:rPr kumimoji="0" lang="en-US" sz="1300" b="0" i="0" u="none" strike="noStrike" kern="0" cap="none" spc="0" normalizeH="0" baseline="0" noProof="0" dirty="0">
                <a:ln>
                  <a:noFill/>
                </a:ln>
                <a:solidFill>
                  <a:srgbClr val="FFFFFF"/>
                </a:solidFill>
                <a:effectLst/>
                <a:uLnTx/>
                <a:uFillTx/>
                <a:latin typeface="AvenirNext LT Com Cn" charset="0"/>
                <a:ea typeface="AvenirNext LT Com Cn" charset="0"/>
                <a:cs typeface="AvenirNext LT Com Cn" charset="0"/>
                <a:sym typeface="Avenir Next LT Com Regular"/>
              </a:rPr>
              <a:t>payment</a:t>
            </a:r>
          </a:p>
        </p:txBody>
      </p:sp>
      <p:sp>
        <p:nvSpPr>
          <p:cNvPr id="6" name="Footer Placeholder 6">
            <a:extLst>
              <a:ext uri="{FF2B5EF4-FFF2-40B4-BE49-F238E27FC236}">
                <a16:creationId xmlns:a16="http://schemas.microsoft.com/office/drawing/2014/main" id="{291EF4B3-1393-FEF2-99C6-A286FF13A0C1}"/>
              </a:ext>
            </a:extLst>
          </p:cNvPr>
          <p:cNvSpPr txBox="1">
            <a:spLocks/>
          </p:cNvSpPr>
          <p:nvPr/>
        </p:nvSpPr>
        <p:spPr>
          <a:xfrm>
            <a:off x="571497" y="5253231"/>
            <a:ext cx="11048940" cy="323634"/>
          </a:xfrm>
          <a:prstGeom prst="rect">
            <a:avLst/>
          </a:prstGeom>
        </p:spPr>
        <p:txBody>
          <a:bodyPr lIns="0" tIns="0" rIns="0" bIns="0" anchor="b">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228600" rtl="0" fontAlgn="auto" latinLnBrk="0" hangingPunct="0">
              <a:lnSpc>
                <a:spcPct val="100000"/>
              </a:lnSpc>
              <a:spcBef>
                <a:spcPts val="0"/>
              </a:spcBef>
              <a:spcAft>
                <a:spcPts val="300"/>
              </a:spcAft>
              <a:buClrTx/>
              <a:buSzTx/>
              <a:buFontTx/>
              <a:buNone/>
              <a:tabLst/>
              <a:defRPr kumimoji="0" lang="en-US" sz="800" b="0" i="0" u="none" strike="noStrike" cap="none" spc="0" normalizeH="0" baseline="0" dirty="0">
                <a:ln>
                  <a:noFill/>
                </a:ln>
                <a:solidFill>
                  <a:schemeClr val="accent5"/>
                </a:solidFill>
                <a:effectLst/>
                <a:uFillTx/>
                <a:latin typeface="AvenirNext LT Com Regular" panose="020B0503020202020204" pitchFamily="34" charset="0"/>
                <a:ea typeface="AvenirNext LT Com Regular" panose="020B0503020202020204" pitchFamily="34" charset="0"/>
                <a:cs typeface="AvenirNext LT Com Regular" panose="020B0503020202020204" pitchFamily="34" charset="0"/>
                <a:sym typeface="Avenir Next LT Com Regular"/>
              </a:defRPr>
            </a:lvl1pPr>
            <a:lvl2pPr marL="0" marR="0" indent="1714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2pPr>
            <a:lvl3pPr marL="0" marR="0" indent="3429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3pPr>
            <a:lvl4pPr marL="0" marR="0" indent="5143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4pPr>
            <a:lvl5pPr marL="0" marR="0" indent="6858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5pPr>
            <a:lvl6pPr marL="0" marR="0" indent="8572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6pPr>
            <a:lvl7pPr marL="0" marR="0" indent="10287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7pPr>
            <a:lvl8pPr marL="0" marR="0" indent="120015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8pPr>
            <a:lvl9pPr marL="0" marR="0" indent="1371600" algn="ctr" defTabSz="228600" rtl="0" fontAlgn="auto" latinLnBrk="0" hangingPunct="0">
              <a:lnSpc>
                <a:spcPct val="100000"/>
              </a:lnSpc>
              <a:spcBef>
                <a:spcPts val="0"/>
              </a:spcBef>
              <a:spcAft>
                <a:spcPts val="0"/>
              </a:spcAft>
              <a:buClrTx/>
              <a:buSzTx/>
              <a:buFontTx/>
              <a:buNone/>
              <a:tabLst/>
              <a:defRPr kumimoji="0" sz="105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lvl9pPr>
          </a:lstStyle>
          <a:p>
            <a:pPr hangingPunct="1"/>
            <a:endParaRPr lang="en-US" dirty="0">
              <a:solidFill>
                <a:schemeClr val="bg2">
                  <a:lumMod val="50000"/>
                </a:schemeClr>
              </a:solidFill>
            </a:endParaRPr>
          </a:p>
        </p:txBody>
      </p:sp>
      <p:graphicFrame>
        <p:nvGraphicFramePr>
          <p:cNvPr id="7" name="Chart 6">
            <a:extLst>
              <a:ext uri="{FF2B5EF4-FFF2-40B4-BE49-F238E27FC236}">
                <a16:creationId xmlns:a16="http://schemas.microsoft.com/office/drawing/2014/main" id="{BA24BD25-BF29-EBA2-634C-01D0D71B19DE}"/>
              </a:ext>
            </a:extLst>
          </p:cNvPr>
          <p:cNvGraphicFramePr/>
          <p:nvPr>
            <p:extLst>
              <p:ext uri="{D42A27DB-BD31-4B8C-83A1-F6EECF244321}">
                <p14:modId xmlns:p14="http://schemas.microsoft.com/office/powerpoint/2010/main" val="2299054923"/>
              </p:ext>
            </p:extLst>
          </p:nvPr>
        </p:nvGraphicFramePr>
        <p:xfrm>
          <a:off x="818606" y="1259661"/>
          <a:ext cx="10413500" cy="37895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256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 grpId="0" animBg="1"/>
      <p:bldP spid="5" grpId="0" animBg="1"/>
    </p:bldLst>
  </p:timing>
</p:sld>
</file>

<file path=ppt/theme/theme1.xml><?xml version="1.0" encoding="utf-8"?>
<a:theme xmlns:a="http://schemas.openxmlformats.org/drawingml/2006/main" name="CG-CGAF designers Master">
  <a:themeElements>
    <a:clrScheme name="Custom 14">
      <a:dk1>
        <a:srgbClr val="000000"/>
      </a:dk1>
      <a:lt1>
        <a:srgbClr val="FFFFFF"/>
      </a:lt1>
      <a:dk2>
        <a:srgbClr val="009CDC"/>
      </a:dk2>
      <a:lt2>
        <a:srgbClr val="E3E1DC"/>
      </a:lt2>
      <a:accent1>
        <a:srgbClr val="005F9E"/>
      </a:accent1>
      <a:accent2>
        <a:srgbClr val="009CDC"/>
      </a:accent2>
      <a:accent3>
        <a:srgbClr val="00AEA9"/>
      </a:accent3>
      <a:accent4>
        <a:srgbClr val="762157"/>
      </a:accent4>
      <a:accent5>
        <a:srgbClr val="554742"/>
      </a:accent5>
      <a:accent6>
        <a:srgbClr val="D5D0CA"/>
      </a:accent6>
      <a:hlink>
        <a:srgbClr val="0000FF"/>
      </a:hlink>
      <a:folHlink>
        <a:srgbClr val="FF00FF"/>
      </a:folHlink>
    </a:clrScheme>
    <a:fontScheme name="CG Preferred Fonts 2018">
      <a:majorFont>
        <a:latin typeface="AvenirNext LT Com Regular"/>
        <a:ea typeface=""/>
        <a:cs typeface=""/>
      </a:majorFont>
      <a:minorFont>
        <a:latin typeface="AvenirNext LT Com Regular"/>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91440" tIns="91440" rIns="91440" bIns="91440" numCol="1" spcCol="38100" rtlCol="0" anchor="ctr">
        <a:noAutofit/>
      </a:bodyPr>
      <a:lstStyle>
        <a:defPPr marL="0" marR="0" indent="0" algn="ctr" defTabSz="457200" rtl="0" fontAlgn="auto" latinLnBrk="0" hangingPunct="0">
          <a:lnSpc>
            <a:spcPct val="100000"/>
          </a:lnSpc>
          <a:spcBef>
            <a:spcPts val="0"/>
          </a:spcBef>
          <a:spcAft>
            <a:spcPts val="0"/>
          </a:spcAft>
          <a:buClrTx/>
          <a:buSzTx/>
          <a:buFontTx/>
          <a:buNone/>
          <a:tabLst/>
          <a:defRPr kumimoji="0"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AvenirNext LT Com Regular" panose="020B0503020202020204" pitchFamily="34" charset="0"/>
            <a:sym typeface="Avenir Next LT Com Regular"/>
          </a:defRPr>
        </a:defPPr>
      </a:lstStyle>
      <a:style>
        <a:lnRef idx="0">
          <a:scrgbClr r="0" g="0" b="0"/>
        </a:lnRef>
        <a:fillRef idx="0">
          <a:scrgbClr r="0" g="0" b="0"/>
        </a:fillRef>
        <a:effectRef idx="0">
          <a:scrgbClr r="0" g="0" b="0"/>
        </a:effectRef>
        <a:fontRef idx="none"/>
      </a:style>
    </a:spDef>
    <a:lnDef>
      <a:spPr>
        <a:noFill/>
        <a:ln w="9525" cap="flat">
          <a:solidFill>
            <a:schemeClr val="tx1"/>
          </a:solidFill>
          <a:prstDash val="solid"/>
          <a:miter lim="400000"/>
        </a:ln>
        <a:effectLst/>
        <a:sp3d/>
      </a:spPr>
      <a:bodyPr/>
      <a:lstStyle/>
      <a:style>
        <a:lnRef idx="0">
          <a:scrgbClr r="0" g="0" b="0"/>
        </a:lnRef>
        <a:fillRef idx="0">
          <a:scrgbClr r="0" g="0" b="0"/>
        </a:fillRef>
        <a:effectRef idx="0">
          <a:scrgbClr r="0" g="0" b="0"/>
        </a:effectRef>
        <a:fontRef idx="none"/>
      </a:style>
    </a:lnDef>
    <a:txDef>
      <a:spPr>
        <a:ln w="12700">
          <a:miter lim="400000"/>
        </a:ln>
      </a:spPr>
      <a:bodyPr wrap="square" lIns="0" tIns="0" rIns="0" bIns="0" rtlCol="0">
        <a:spAutoFit/>
      </a:bodyPr>
      <a:lstStyle>
        <a:defPPr>
          <a:defRPr sz="1400" b="1" dirty="0" err="1" smtClean="0">
            <a:latin typeface="+mn-lt"/>
          </a:defRPr>
        </a:defPPr>
      </a:lstStyle>
    </a:txDef>
  </a:objectDefaults>
  <a:extraClrSchemeLst/>
  <a:extLst>
    <a:ext uri="{05A4C25C-085E-4340-85A3-A5531E510DB2}">
      <thm15:themeFamily xmlns:thm15="http://schemas.microsoft.com/office/thememl/2012/main" name="Presentation1" id="{685B8B02-BC9E-47EC-8672-43A47587C8C6}" vid="{66A374F7-8ADB-4F39-B40A-6002D1C67ADA}"/>
    </a:ext>
  </a:extLst>
</a:theme>
</file>

<file path=ppt/theme/theme2.xml><?xml version="1.0" encoding="utf-8"?>
<a:theme xmlns:a="http://schemas.openxmlformats.org/drawingml/2006/main" name="White">
  <a:themeElements>
    <a:clrScheme name="CG Color Palette 2018">
      <a:dk1>
        <a:srgbClr val="005F9E"/>
      </a:dk1>
      <a:lt1>
        <a:srgbClr val="FFFFFF"/>
      </a:lt1>
      <a:dk2>
        <a:srgbClr val="009CDC"/>
      </a:dk2>
      <a:lt2>
        <a:srgbClr val="E3E1DC"/>
      </a:lt2>
      <a:accent1>
        <a:srgbClr val="005F9E"/>
      </a:accent1>
      <a:accent2>
        <a:srgbClr val="009CDC"/>
      </a:accent2>
      <a:accent3>
        <a:srgbClr val="00AEA9"/>
      </a:accent3>
      <a:accent4>
        <a:srgbClr val="B42573"/>
      </a:accent4>
      <a:accent5>
        <a:srgbClr val="554742"/>
      </a:accent5>
      <a:accent6>
        <a:srgbClr val="D5D0CA"/>
      </a:accent6>
      <a:hlink>
        <a:srgbClr val="0000FF"/>
      </a:hlink>
      <a:folHlink>
        <a:srgbClr val="FF00FF"/>
      </a:folHlink>
    </a:clrScheme>
    <a:fontScheme name="White">
      <a:majorFont>
        <a:latin typeface="Avenir Next LT Com Demi"/>
        <a:ea typeface="Avenir Next LT Com Demi"/>
        <a:cs typeface="Avenir Next LT Com Demi"/>
      </a:majorFont>
      <a:minorFont>
        <a:latin typeface="Avenir Next LT Com Demi"/>
        <a:ea typeface="Avenir Next LT Com Demi"/>
        <a:cs typeface="Avenir Next LT Com Dem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539F"/>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Avenir Next LT Com Regular"/>
            <a:ea typeface="Avenir Next LT Com Regular"/>
            <a:cs typeface="Avenir Next LT Com Regular"/>
            <a:sym typeface="Avenir Next LT Com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Avenir Next LT Com Regular"/>
            <a:ea typeface="Avenir Next LT Com Regular"/>
            <a:cs typeface="Avenir Next LT Com Regular"/>
            <a:sym typeface="Avenir Next LT Com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CG color test palette">
      <a:dk1>
        <a:srgbClr val="005F9E"/>
      </a:dk1>
      <a:lt1>
        <a:srgbClr val="FFFFFF"/>
      </a:lt1>
      <a:dk2>
        <a:srgbClr val="009CDC"/>
      </a:dk2>
      <a:lt2>
        <a:srgbClr val="E3E1DC"/>
      </a:lt2>
      <a:accent1>
        <a:srgbClr val="005F9E"/>
      </a:accent1>
      <a:accent2>
        <a:srgbClr val="009CDC"/>
      </a:accent2>
      <a:accent3>
        <a:srgbClr val="00AEA9"/>
      </a:accent3>
      <a:accent4>
        <a:srgbClr val="B42573"/>
      </a:accent4>
      <a:accent5>
        <a:srgbClr val="554742"/>
      </a:accent5>
      <a:accent6>
        <a:srgbClr val="D5D0CA"/>
      </a:accent6>
      <a:hlink>
        <a:srgbClr val="0000FF"/>
      </a:hlink>
      <a:folHlink>
        <a:srgbClr val="FF00FF"/>
      </a:folHlink>
    </a:clrScheme>
    <a:fontScheme name="CG Preferred Fonts 2018">
      <a:majorFont>
        <a:latin typeface="AvenirNext LT Com Regular"/>
        <a:ea typeface=""/>
        <a:cs typeface=""/>
      </a:majorFont>
      <a:minorFont>
        <a:latin typeface="AvenirNext LT Co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dcee275-3ea4-4c3b-b87a-7bd486a0dc1e" xsi:nil="true"/>
    <Category xmlns="d3f3df80-8bea-4a84-88cc-3bf55601fbb2" xsi:nil="true"/>
    <lcf76f155ced4ddcb4097134ff3c332f xmlns="d3f3df80-8bea-4a84-88cc-3bf55601fbb2">
      <Terms xmlns="http://schemas.microsoft.com/office/infopath/2007/PartnerControls"/>
    </lcf76f155ced4ddcb4097134ff3c332f>
    <SourceID xmlns="d3f3df80-8bea-4a84-88cc-3bf55601fb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DC9506DE2F6A844A0936BC788DB1964" ma:contentTypeVersion="32" ma:contentTypeDescription="Create a new document." ma:contentTypeScope="" ma:versionID="ec9762ba37a24652ae7093457a2285c0">
  <xsd:schema xmlns:xsd="http://www.w3.org/2001/XMLSchema" xmlns:xs="http://www.w3.org/2001/XMLSchema" xmlns:p="http://schemas.microsoft.com/office/2006/metadata/properties" xmlns:ns2="d3f3df80-8bea-4a84-88cc-3bf55601fbb2" xmlns:ns3="5dcee275-3ea4-4c3b-b87a-7bd486a0dc1e" targetNamespace="http://schemas.microsoft.com/office/2006/metadata/properties" ma:root="true" ma:fieldsID="c3053d4b4f0c28d0770b922077f9b8fa" ns2:_="" ns3:_="">
    <xsd:import namespace="d3f3df80-8bea-4a84-88cc-3bf55601fbb2"/>
    <xsd:import namespace="5dcee275-3ea4-4c3b-b87a-7bd486a0dc1e"/>
    <xsd:element name="properties">
      <xsd:complexType>
        <xsd:sequence>
          <xsd:element name="documentManagement">
            <xsd:complexType>
              <xsd:all>
                <xsd:element ref="ns2:Category" minOccurs="0"/>
                <xsd:element ref="ns2:SourceID" minOccurs="0"/>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f3df80-8bea-4a84-88cc-3bf55601fbb2" elementFormDefault="qualified">
    <xsd:import namespace="http://schemas.microsoft.com/office/2006/documentManagement/types"/>
    <xsd:import namespace="http://schemas.microsoft.com/office/infopath/2007/PartnerControls"/>
    <xsd:element name="Category" ma:index="4" nillable="true" ma:displayName="Category" ma:format="Dropdown" ma:internalName="Category" ma:readOnly="false">
      <xsd:simpleType>
        <xsd:restriction base="dms:Choice">
          <xsd:enumeration value="Business Context Diagrams"/>
          <xsd:enumeration value="Engagement Approach"/>
          <xsd:enumeration value="Inventory List"/>
          <xsd:enumeration value="KPIs"/>
          <xsd:enumeration value="Marketing Production Calendar"/>
          <xsd:enumeration value="Project Plans"/>
          <xsd:enumeration value="Future State HL Processes"/>
        </xsd:restriction>
      </xsd:simpleType>
    </xsd:element>
    <xsd:element name="SourceID" ma:index="9" nillable="true" ma:displayName="SourceID" ma:internalName="SourceID">
      <xsd:simpleType>
        <xsd:restriction base="dms:Number"/>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42c85e0-9014-473f-b2d5-b20670940c52"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description="" ma:indexed="true" ma:internalName="MediaServiceLocation" ma:readOnly="true">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cee275-3ea4-4c3b-b87a-7bd486a0dc1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0fd664d-3d24-476a-9016-3a8a02c44330}" ma:internalName="TaxCatchAll" ma:showField="CatchAllData" ma:web="5dcee275-3ea4-4c3b-b87a-7bd486a0d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1A7D61-0A93-4E81-BCD7-E5E671905D89}">
  <ds:schemaRefs>
    <ds:schemaRef ds:uri="http://www.w3.org/XML/1998/namespace"/>
    <ds:schemaRef ds:uri="http://purl.org/dc/elements/1.1/"/>
    <ds:schemaRef ds:uri="http://schemas.microsoft.com/office/infopath/2007/PartnerControl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f22f1f60-8ee2-429b-bb5d-d92c5ca55169"/>
    <ds:schemaRef ds:uri="c26ede80-811d-423d-bf7b-0ae31736f6c4"/>
    <ds:schemaRef ds:uri="http://purl.org/dc/terms/"/>
    <ds:schemaRef ds:uri="5dcee275-3ea4-4c3b-b87a-7bd486a0dc1e"/>
    <ds:schemaRef ds:uri="d3f3df80-8bea-4a84-88cc-3bf55601fbb2"/>
  </ds:schemaRefs>
</ds:datastoreItem>
</file>

<file path=customXml/itemProps2.xml><?xml version="1.0" encoding="utf-8"?>
<ds:datastoreItem xmlns:ds="http://schemas.openxmlformats.org/officeDocument/2006/customXml" ds:itemID="{41A4529D-4615-476F-AAF7-EFC36B2E067B}">
  <ds:schemaRefs>
    <ds:schemaRef ds:uri="http://schemas.microsoft.com/sharepoint/v3/contenttype/forms"/>
  </ds:schemaRefs>
</ds:datastoreItem>
</file>

<file path=customXml/itemProps3.xml><?xml version="1.0" encoding="utf-8"?>
<ds:datastoreItem xmlns:ds="http://schemas.openxmlformats.org/officeDocument/2006/customXml" ds:itemID="{676482C7-A10B-405C-88A5-2645C9F5B8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f3df80-8bea-4a84-88cc-3bf55601fbb2"/>
    <ds:schemaRef ds:uri="5dcee275-3ea4-4c3b-b87a-7bd486a0d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CGAF-widescreen-template-2019</Template>
  <TotalTime>16372</TotalTime>
  <Words>6800</Words>
  <Application>Microsoft Office PowerPoint</Application>
  <PresentationFormat>Widescreen</PresentationFormat>
  <Paragraphs>456</Paragraphs>
  <Slides>28</Slides>
  <Notes>28</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0</vt:i4>
      </vt:variant>
      <vt:variant>
        <vt:lpstr>Slide Titles</vt:lpstr>
      </vt:variant>
      <vt:variant>
        <vt:i4>28</vt:i4>
      </vt:variant>
    </vt:vector>
  </HeadingPairs>
  <TitlesOfParts>
    <vt:vector size="42" baseType="lpstr">
      <vt:lpstr>MS PGothic</vt:lpstr>
      <vt:lpstr>adobe-clean</vt:lpstr>
      <vt:lpstr>Arial</vt:lpstr>
      <vt:lpstr>Avenir Next LT Com</vt:lpstr>
      <vt:lpstr>Avenir Next LT Com Demi</vt:lpstr>
      <vt:lpstr>Avenir Next LT Com Medium</vt:lpstr>
      <vt:lpstr>Avenir Next LT Com Regular</vt:lpstr>
      <vt:lpstr>AvenirNext LT Com Cn</vt:lpstr>
      <vt:lpstr>AvenirNext LT Com Medium</vt:lpstr>
      <vt:lpstr>AvenirNext LT Com Regular</vt:lpstr>
      <vt:lpstr>ProximaNova-Regular</vt:lpstr>
      <vt:lpstr>System Font Regular</vt:lpstr>
      <vt:lpstr>Wingdings</vt:lpstr>
      <vt:lpstr>CG-CGAF designers Master</vt:lpstr>
      <vt:lpstr>CollegeAmerica®  at work</vt:lpstr>
      <vt:lpstr>PowerPoint Presentation</vt:lpstr>
      <vt:lpstr>Your employer is one of the 7.1% </vt:lpstr>
      <vt:lpstr>Why a 529?</vt:lpstr>
      <vt:lpstr>Unlock a world of possibilities</vt:lpstr>
      <vt:lpstr>Saving for an education makes sense wherever you are in life</vt:lpstr>
      <vt:lpstr>Plan beyond a traditional four-year college education</vt:lpstr>
      <vt:lpstr>Have the flexibility you need, no matter where life takes you</vt:lpstr>
      <vt:lpstr>An investment in the future</vt:lpstr>
      <vt:lpstr>Help send someone through college without a mountain of debt</vt:lpstr>
      <vt:lpstr>Start saving now. Tax benefits can add up over time</vt:lpstr>
      <vt:lpstr>Round out a comprehensive financial wellness plan</vt:lpstr>
      <vt:lpstr>Start small</vt:lpstr>
      <vt:lpstr>Build your plan with a full range of investment options</vt:lpstr>
      <vt:lpstr>Put time on your side with a single easy-to-use investment</vt:lpstr>
      <vt:lpstr>Choose a portfolio based on your investment objective</vt:lpstr>
      <vt:lpstr>Select individual funds to create a portfolio tailored for you</vt:lpstr>
      <vt:lpstr>PowerPoint Presentation</vt:lpstr>
      <vt:lpstr>The CollegeAmerica advantage</vt:lpstr>
      <vt:lpstr>Set up time to meet with me to help you: </vt:lpstr>
      <vt:lpstr>Easy-to-use online resources and tools</vt:lpstr>
      <vt:lpstr>PowerPoint Presentation</vt:lpstr>
      <vt:lpstr>American Funds results</vt:lpstr>
      <vt:lpstr>Prospectus offer</vt:lpstr>
      <vt:lpstr>CollegeAmerica language</vt:lpstr>
      <vt:lpstr>Important information</vt:lpstr>
      <vt:lpstr>Important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FPO 2019</dc:title>
  <dc:creator>James Sakamoto</dc:creator>
  <cp:lastModifiedBy>Ritika Ahuja (SPTRIA)</cp:lastModifiedBy>
  <cp:revision>414</cp:revision>
  <cp:lastPrinted>2024-11-27T08:23:04Z</cp:lastPrinted>
  <dcterms:created xsi:type="dcterms:W3CDTF">2019-04-26T22:36:45Z</dcterms:created>
  <dcterms:modified xsi:type="dcterms:W3CDTF">2025-02-24T09:26:43Z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3a0bed59-f61e-4781-8617-76f9ded90b2e</vt:lpwstr>
  </property>
  <property fmtid="{D5CDD505-2E9C-101B-9397-08002B2CF9AE}" pid="3" name="ContentTypeId">
    <vt:lpwstr>0x010100DDC9506DE2F6A844A0936BC788DB1964</vt:lpwstr>
  </property>
</Properties>
</file>