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11.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801" r:id="rId4"/>
    <p:sldMasterId id="2147483934" r:id="rId5"/>
  </p:sldMasterIdLst>
  <p:notesMasterIdLst>
    <p:notesMasterId r:id="rId28"/>
  </p:notesMasterIdLst>
  <p:handoutMasterIdLst>
    <p:handoutMasterId r:id="rId29"/>
  </p:handoutMasterIdLst>
  <p:sldIdLst>
    <p:sldId id="2147479289" r:id="rId6"/>
    <p:sldId id="2147479271" r:id="rId7"/>
    <p:sldId id="2147479296" r:id="rId8"/>
    <p:sldId id="266" r:id="rId9"/>
    <p:sldId id="260" r:id="rId10"/>
    <p:sldId id="261" r:id="rId11"/>
    <p:sldId id="264" r:id="rId12"/>
    <p:sldId id="2147479300" r:id="rId13"/>
    <p:sldId id="2147479299" r:id="rId14"/>
    <p:sldId id="2147479301" r:id="rId15"/>
    <p:sldId id="2147479298" r:id="rId16"/>
    <p:sldId id="2147479293" r:id="rId17"/>
    <p:sldId id="2147479294" r:id="rId18"/>
    <p:sldId id="2147479292" r:id="rId19"/>
    <p:sldId id="2147479297" r:id="rId20"/>
    <p:sldId id="2147479303" r:id="rId21"/>
    <p:sldId id="2147479304" r:id="rId22"/>
    <p:sldId id="7402" r:id="rId23"/>
    <p:sldId id="2147479305" r:id="rId24"/>
    <p:sldId id="293" r:id="rId25"/>
    <p:sldId id="2147479291" r:id="rId26"/>
    <p:sldId id="2147479302" r:id="rId27"/>
  </p:sldIdLst>
  <p:sldSz cx="12192000" cy="6858000"/>
  <p:notesSz cx="6858000" cy="9144000"/>
  <p:embeddedFontLst>
    <p:embeddedFont>
      <p:font typeface="Arial Narrow" panose="020B0604020202020204" pitchFamily="34" charset="0"/>
      <p:regular r:id="rId30"/>
      <p:bold r:id="rId31"/>
      <p:italic r:id="rId32"/>
      <p:boldItalic r:id="rId33"/>
    </p:embeddedFont>
    <p:embeddedFont>
      <p:font typeface="Avenir Next LT Pro" panose="020B0503020202020204" pitchFamily="34" charset="0"/>
      <p:regular r:id="rId34"/>
      <p:bold r:id="rId35"/>
      <p:italic r:id="rId36"/>
      <p:boldItalic r:id="rId37"/>
    </p:embeddedFont>
    <p:embeddedFont>
      <p:font typeface="AvenirNext LT Com" panose="020B0503020202020204" pitchFamily="34" charset="0"/>
      <p:regular r:id="rId38"/>
      <p:bold r:id="rId39"/>
      <p:italic r:id="rId40"/>
      <p:boldItalic r:id="rId41"/>
    </p:embeddedFont>
    <p:embeddedFont>
      <p:font typeface="AvenirNext LT Com Cn" panose="020B0506020202020204" pitchFamily="34" charset="0"/>
      <p:regular r:id="rId42"/>
      <p:bold r:id="rId43"/>
      <p:italic r:id="rId44"/>
      <p:boldItalic r:id="rId45"/>
    </p:embeddedFont>
    <p:embeddedFont>
      <p:font typeface="AvenirNext LT Com Medium" panose="020B0503020202020204" pitchFamily="34" charset="0"/>
      <p:bold r:id="rId46"/>
      <p:italic r:id="rId47"/>
      <p:boldItalic r:id="rId48"/>
    </p:embeddedFont>
    <p:embeddedFont>
      <p:font typeface="AvenirNext LT Com Regular" panose="020B0503020202020204" pitchFamily="34" charset="0"/>
      <p:regular r:id="rId49"/>
      <p:bold r:id="rId50"/>
      <p:italic r:id="rId51"/>
      <p:boldItalic r:id="rId52"/>
    </p:embeddedFont>
    <p:embeddedFont>
      <p:font typeface="Capital Group Sans" panose="02000503000000020004" pitchFamily="2" charset="77"/>
      <p:regular r:id="rId53"/>
      <p:bold r:id="rId54"/>
      <p:italic r:id="rId55"/>
      <p:boldItalic r:id="rId56"/>
    </p:embeddedFont>
    <p:embeddedFont>
      <p:font typeface="Capital Group Sans Light" panose="02000403000000020004" pitchFamily="2" charset="77"/>
      <p:regular r:id="rId57"/>
      <p:italic r:id="rId58"/>
    </p:embeddedFont>
  </p:embeddedFontLst>
  <p:kinsoku lang="ja-JP" invalStChars="、。，．・：；？！゛゜ヽヾゝゞ々’”）〕］｝〉》」』】°‰′″℃￠％!%),.:;?]}｡｣､･ﾞﾟ" invalEndChars="‘“（〔［｛〈《「『【￥＄$([\{｢￡"/>
  <p:defaultTex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p:defaultTextStyle>
  <p:extLst>
    <p:ext uri="{521415D9-36F7-43E2-AB2F-B90AF26B5E84}">
      <p14:sectionLst xmlns:p14="http://schemas.microsoft.com/office/powerpoint/2010/main">
        <p14:section name="Content" id="{E5AB56F5-2861-FD49-A809-437D1E9996F4}">
          <p14:sldIdLst>
            <p14:sldId id="2147479289"/>
            <p14:sldId id="2147479271"/>
            <p14:sldId id="2147479296"/>
            <p14:sldId id="266"/>
            <p14:sldId id="260"/>
            <p14:sldId id="261"/>
            <p14:sldId id="264"/>
            <p14:sldId id="2147479300"/>
            <p14:sldId id="2147479299"/>
            <p14:sldId id="2147479301"/>
            <p14:sldId id="2147479298"/>
            <p14:sldId id="2147479293"/>
            <p14:sldId id="2147479294"/>
            <p14:sldId id="2147479292"/>
            <p14:sldId id="2147479297"/>
            <p14:sldId id="2147479303"/>
            <p14:sldId id="2147479304"/>
            <p14:sldId id="7402"/>
            <p14:sldId id="2147479305"/>
            <p14:sldId id="293"/>
            <p14:sldId id="2147479291"/>
            <p14:sldId id="214747930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331EFA-2F70-81A3-6236-B4BF10F275CA}" name="Cheryl Molnar (CHCM)" initials="CM" userId="S::CHCM@capgroup.com::3935c94a-6003-44f3-978e-217ee94a48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D0EAE9"/>
    <a:srgbClr val="083469"/>
    <a:srgbClr val="0068AE"/>
    <a:srgbClr val="26383F"/>
    <a:srgbClr val="455D65"/>
    <a:srgbClr val="678995"/>
    <a:srgbClr val="AEC7CF"/>
    <a:srgbClr val="AAD1F7"/>
    <a:srgbClr val="55A2ED"/>
    <a:srgbClr val="2B74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8F44A2F1-9E1F-4B54-A3A2-5F16C0AD49E2}" styleName="">
    <a:tblBg/>
    <a:wholeTbl>
      <a:tcTxStyle b="off" i="off">
        <a:font>
          <a:latin typeface="AvenirNext LT Com Regular"/>
          <a:ea typeface="AvenirNext LT Com Regular"/>
          <a:cs typeface="AvenirNext LT Com Regular"/>
        </a:font>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EFF1F3"/>
          </a:solidFill>
        </a:fill>
      </a:tcStyle>
    </a:band2H>
    <a:firstCol>
      <a:tcTxStyle b="off" i="off">
        <a:font>
          <a:latin typeface="AvenirNext LT Com Regular"/>
          <a:ea typeface="AvenirNext LT Com Regular"/>
          <a:cs typeface="AvenirNext LT Com Regular"/>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AvenirNext LT Com Regular"/>
          <a:ea typeface="AvenirNext LT Com Regular"/>
          <a:cs typeface="AvenirNext LT Com Regular"/>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AvenirNext LT Com Regular"/>
          <a:ea typeface="AvenirNext LT Com Regular"/>
          <a:cs typeface="AvenirNext LT Com Regular"/>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 styleId="{C7B018BB-80A7-4F77-B60F-C8B233D01FF8}" styleName="">
    <a:tblBg/>
    <a:wholeTbl>
      <a:tcTxStyle>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1DB100"/>
          </a:solidFill>
        </a:fill>
      </a:tcStyle>
    </a:firstCol>
    <a:lastRow>
      <a:tcTxStyle>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2394938"/>
              <a:satOff val="-28078"/>
              <a:lumOff val="-30405"/>
            </a:schemeClr>
          </a:solidFill>
        </a:fill>
      </a:tcStyle>
    </a:firstCol>
    <a:la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575724"/>
              <a:satOff val="56070"/>
              <a:lumOff val="-30294"/>
            </a:schemeClr>
          </a:solidFill>
        </a:fill>
      </a:tcStyle>
    </a:firstCol>
    <a:lastRow>
      <a:tcTxStyle>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4D8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52"/>
    <p:restoredTop sz="85185"/>
  </p:normalViewPr>
  <p:slideViewPr>
    <p:cSldViewPr snapToGrid="0">
      <p:cViewPr varScale="1">
        <p:scale>
          <a:sx n="141" d="100"/>
          <a:sy n="141" d="100"/>
        </p:scale>
        <p:origin x="1808" y="184"/>
      </p:cViewPr>
      <p:guideLst>
        <p:guide orient="horz" pos="2160"/>
        <p:guide pos="3840"/>
      </p:guideLst>
    </p:cSldViewPr>
  </p:slideViewPr>
  <p:outlineViewPr>
    <p:cViewPr>
      <p:scale>
        <a:sx n="33" d="100"/>
        <a:sy n="33" d="100"/>
      </p:scale>
      <p:origin x="0" y="-5032"/>
    </p:cViewPr>
  </p:outlineViewPr>
  <p:notesTextViewPr>
    <p:cViewPr>
      <p:scale>
        <a:sx n="170" d="100"/>
        <a:sy n="170" d="100"/>
      </p:scale>
      <p:origin x="0" y="0"/>
    </p:cViewPr>
  </p:notesTextViewPr>
  <p:notesViewPr>
    <p:cSldViewPr snapToGrid="0">
      <p:cViewPr varScale="1">
        <p:scale>
          <a:sx n="144" d="100"/>
          <a:sy n="144" d="100"/>
        </p:scale>
        <p:origin x="3800"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0.fntdata"/><Relationship Id="rId21" Type="http://schemas.openxmlformats.org/officeDocument/2006/relationships/slide" Target="slides/slide16.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font" Target="fonts/font26.fntdata"/><Relationship Id="rId63"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handoutMaster" Target="handoutMasters/handoutMaster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8" Type="http://schemas.openxmlformats.org/officeDocument/2006/relationships/font" Target="fonts/font29.fntdata"/><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font" Target="fonts/font27.fntdata"/><Relationship Id="rId8" Type="http://schemas.openxmlformats.org/officeDocument/2006/relationships/slide" Target="slides/slide3.xml"/><Relationship Id="rId51" Type="http://schemas.openxmlformats.org/officeDocument/2006/relationships/font" Target="fonts/font22.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font" Target="fonts/font12.fntdata"/><Relationship Id="rId54" Type="http://schemas.openxmlformats.org/officeDocument/2006/relationships/font" Target="fonts/font25.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font" Target="fonts/font28.fntdata"/><Relationship Id="rId10" Type="http://schemas.openxmlformats.org/officeDocument/2006/relationships/slide" Target="slides/slide5.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TEDA\Downloads\Copy%20of%20AF%20Resiliency%20Stats%20-%203.31.26%20Update%20(1).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C:\Users\TEDA\Downloads\Copy%20of%20AF%20Resiliency%20Stats%20-%203.31.26%20Update%20(1).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740656775229572E-2"/>
          <c:y val="0.14751906170410509"/>
          <c:w val="0.92840758658381073"/>
          <c:h val="0.73454416714656223"/>
        </c:manualLayout>
      </c:layout>
      <c:lineChart>
        <c:grouping val="standard"/>
        <c:varyColors val="0"/>
        <c:ser>
          <c:idx val="0"/>
          <c:order val="0"/>
          <c:tx>
            <c:strRef>
              <c:f>'Chart+Data'!$F$3</c:f>
              <c:strCache>
                <c:ptCount val="1"/>
                <c:pt idx="0">
                  <c:v>Nifty Fifty (S&amp;P 500 top 10 conc.)</c:v>
                </c:pt>
              </c:strCache>
            </c:strRef>
          </c:tx>
          <c:spPr>
            <a:ln w="31750" cap="rnd">
              <a:solidFill>
                <a:srgbClr val="2B74E5"/>
              </a:solidFill>
              <a:round/>
            </a:ln>
            <a:effectLst/>
          </c:spPr>
          <c:marker>
            <c:symbol val="none"/>
          </c:marker>
          <c:cat>
            <c:numRef>
              <c:f>'Chart+Data'!$D$4:$D$253</c:f>
              <c:numCache>
                <c:formatCode>m/d/yy</c:formatCode>
                <c:ptCount val="250"/>
                <c:pt idx="0">
                  <c:v>23467</c:v>
                </c:pt>
                <c:pt idx="1">
                  <c:v>23558</c:v>
                </c:pt>
                <c:pt idx="2">
                  <c:v>23650</c:v>
                </c:pt>
                <c:pt idx="3">
                  <c:v>23742</c:v>
                </c:pt>
                <c:pt idx="4">
                  <c:v>23832</c:v>
                </c:pt>
                <c:pt idx="5">
                  <c:v>23923</c:v>
                </c:pt>
                <c:pt idx="6">
                  <c:v>24015</c:v>
                </c:pt>
                <c:pt idx="7">
                  <c:v>24107</c:v>
                </c:pt>
                <c:pt idx="8">
                  <c:v>24197</c:v>
                </c:pt>
                <c:pt idx="9">
                  <c:v>24288</c:v>
                </c:pt>
                <c:pt idx="10">
                  <c:v>24380</c:v>
                </c:pt>
                <c:pt idx="11">
                  <c:v>24472</c:v>
                </c:pt>
                <c:pt idx="12">
                  <c:v>24562</c:v>
                </c:pt>
                <c:pt idx="13">
                  <c:v>24653</c:v>
                </c:pt>
                <c:pt idx="14">
                  <c:v>24745</c:v>
                </c:pt>
                <c:pt idx="15">
                  <c:v>24837</c:v>
                </c:pt>
                <c:pt idx="16">
                  <c:v>24928</c:v>
                </c:pt>
                <c:pt idx="17">
                  <c:v>25019</c:v>
                </c:pt>
                <c:pt idx="18">
                  <c:v>25111</c:v>
                </c:pt>
                <c:pt idx="19">
                  <c:v>25203</c:v>
                </c:pt>
                <c:pt idx="20">
                  <c:v>25293</c:v>
                </c:pt>
                <c:pt idx="21">
                  <c:v>25384</c:v>
                </c:pt>
                <c:pt idx="22">
                  <c:v>25476</c:v>
                </c:pt>
                <c:pt idx="23">
                  <c:v>25568</c:v>
                </c:pt>
                <c:pt idx="24">
                  <c:v>25658</c:v>
                </c:pt>
                <c:pt idx="25">
                  <c:v>25749</c:v>
                </c:pt>
                <c:pt idx="26">
                  <c:v>25841</c:v>
                </c:pt>
                <c:pt idx="27">
                  <c:v>25933</c:v>
                </c:pt>
                <c:pt idx="28">
                  <c:v>26023</c:v>
                </c:pt>
                <c:pt idx="29">
                  <c:v>26114</c:v>
                </c:pt>
                <c:pt idx="30">
                  <c:v>26206</c:v>
                </c:pt>
                <c:pt idx="31">
                  <c:v>26298</c:v>
                </c:pt>
                <c:pt idx="32">
                  <c:v>26389</c:v>
                </c:pt>
                <c:pt idx="33">
                  <c:v>26480</c:v>
                </c:pt>
                <c:pt idx="34">
                  <c:v>26572</c:v>
                </c:pt>
                <c:pt idx="35">
                  <c:v>26664</c:v>
                </c:pt>
                <c:pt idx="36">
                  <c:v>26754</c:v>
                </c:pt>
                <c:pt idx="37">
                  <c:v>26845</c:v>
                </c:pt>
                <c:pt idx="38">
                  <c:v>26937</c:v>
                </c:pt>
                <c:pt idx="39">
                  <c:v>27029</c:v>
                </c:pt>
                <c:pt idx="40">
                  <c:v>27119</c:v>
                </c:pt>
                <c:pt idx="41">
                  <c:v>27210</c:v>
                </c:pt>
                <c:pt idx="42">
                  <c:v>27302</c:v>
                </c:pt>
                <c:pt idx="43">
                  <c:v>27394</c:v>
                </c:pt>
                <c:pt idx="44">
                  <c:v>27484</c:v>
                </c:pt>
                <c:pt idx="45">
                  <c:v>27575</c:v>
                </c:pt>
                <c:pt idx="46">
                  <c:v>27667</c:v>
                </c:pt>
                <c:pt idx="47">
                  <c:v>27759</c:v>
                </c:pt>
                <c:pt idx="48">
                  <c:v>27850</c:v>
                </c:pt>
                <c:pt idx="49">
                  <c:v>27941</c:v>
                </c:pt>
                <c:pt idx="50">
                  <c:v>28033</c:v>
                </c:pt>
                <c:pt idx="51">
                  <c:v>28125</c:v>
                </c:pt>
                <c:pt idx="52">
                  <c:v>28215</c:v>
                </c:pt>
                <c:pt idx="53">
                  <c:v>28306</c:v>
                </c:pt>
                <c:pt idx="54">
                  <c:v>28398</c:v>
                </c:pt>
                <c:pt idx="55">
                  <c:v>28490</c:v>
                </c:pt>
                <c:pt idx="56">
                  <c:v>28580</c:v>
                </c:pt>
                <c:pt idx="57">
                  <c:v>28671</c:v>
                </c:pt>
                <c:pt idx="58">
                  <c:v>28763</c:v>
                </c:pt>
                <c:pt idx="59">
                  <c:v>28855</c:v>
                </c:pt>
                <c:pt idx="60">
                  <c:v>28945</c:v>
                </c:pt>
                <c:pt idx="61">
                  <c:v>29036</c:v>
                </c:pt>
                <c:pt idx="62">
                  <c:v>29128</c:v>
                </c:pt>
                <c:pt idx="63">
                  <c:v>29220</c:v>
                </c:pt>
                <c:pt idx="64">
                  <c:v>29311</c:v>
                </c:pt>
                <c:pt idx="65">
                  <c:v>29402</c:v>
                </c:pt>
                <c:pt idx="66">
                  <c:v>29494</c:v>
                </c:pt>
                <c:pt idx="67">
                  <c:v>29586</c:v>
                </c:pt>
                <c:pt idx="68">
                  <c:v>29676</c:v>
                </c:pt>
                <c:pt idx="69">
                  <c:v>29767</c:v>
                </c:pt>
                <c:pt idx="70">
                  <c:v>29859</c:v>
                </c:pt>
                <c:pt idx="71">
                  <c:v>29951</c:v>
                </c:pt>
                <c:pt idx="72">
                  <c:v>30041</c:v>
                </c:pt>
                <c:pt idx="73">
                  <c:v>30132</c:v>
                </c:pt>
                <c:pt idx="74">
                  <c:v>30224</c:v>
                </c:pt>
                <c:pt idx="75">
                  <c:v>30316</c:v>
                </c:pt>
                <c:pt idx="76">
                  <c:v>30406</c:v>
                </c:pt>
                <c:pt idx="77">
                  <c:v>30497</c:v>
                </c:pt>
                <c:pt idx="78">
                  <c:v>30589</c:v>
                </c:pt>
                <c:pt idx="79">
                  <c:v>30681</c:v>
                </c:pt>
                <c:pt idx="80">
                  <c:v>30772</c:v>
                </c:pt>
                <c:pt idx="81">
                  <c:v>30863</c:v>
                </c:pt>
                <c:pt idx="82">
                  <c:v>30955</c:v>
                </c:pt>
                <c:pt idx="83">
                  <c:v>31047</c:v>
                </c:pt>
                <c:pt idx="84">
                  <c:v>31137</c:v>
                </c:pt>
                <c:pt idx="85">
                  <c:v>31228</c:v>
                </c:pt>
                <c:pt idx="86">
                  <c:v>31320</c:v>
                </c:pt>
                <c:pt idx="87">
                  <c:v>31412</c:v>
                </c:pt>
                <c:pt idx="88">
                  <c:v>31502</c:v>
                </c:pt>
                <c:pt idx="89">
                  <c:v>31593</c:v>
                </c:pt>
                <c:pt idx="90">
                  <c:v>31685</c:v>
                </c:pt>
                <c:pt idx="91">
                  <c:v>31777</c:v>
                </c:pt>
                <c:pt idx="92">
                  <c:v>31867</c:v>
                </c:pt>
                <c:pt idx="93">
                  <c:v>31958</c:v>
                </c:pt>
                <c:pt idx="94">
                  <c:v>32050</c:v>
                </c:pt>
                <c:pt idx="95">
                  <c:v>32142</c:v>
                </c:pt>
                <c:pt idx="96">
                  <c:v>32233</c:v>
                </c:pt>
                <c:pt idx="97">
                  <c:v>32324</c:v>
                </c:pt>
                <c:pt idx="98">
                  <c:v>32416</c:v>
                </c:pt>
                <c:pt idx="99">
                  <c:v>32508</c:v>
                </c:pt>
                <c:pt idx="100">
                  <c:v>32598</c:v>
                </c:pt>
                <c:pt idx="101">
                  <c:v>32689</c:v>
                </c:pt>
                <c:pt idx="102">
                  <c:v>32781</c:v>
                </c:pt>
                <c:pt idx="103">
                  <c:v>32873</c:v>
                </c:pt>
                <c:pt idx="104">
                  <c:v>32963</c:v>
                </c:pt>
                <c:pt idx="105">
                  <c:v>33054</c:v>
                </c:pt>
                <c:pt idx="106">
                  <c:v>33146</c:v>
                </c:pt>
                <c:pt idx="107">
                  <c:v>33238</c:v>
                </c:pt>
                <c:pt idx="108">
                  <c:v>33328</c:v>
                </c:pt>
                <c:pt idx="109">
                  <c:v>33419</c:v>
                </c:pt>
                <c:pt idx="110">
                  <c:v>33511</c:v>
                </c:pt>
                <c:pt idx="111">
                  <c:v>33603</c:v>
                </c:pt>
                <c:pt idx="112">
                  <c:v>33694</c:v>
                </c:pt>
                <c:pt idx="113">
                  <c:v>33785</c:v>
                </c:pt>
                <c:pt idx="114">
                  <c:v>33877</c:v>
                </c:pt>
                <c:pt idx="115">
                  <c:v>33969</c:v>
                </c:pt>
                <c:pt idx="116">
                  <c:v>34059</c:v>
                </c:pt>
                <c:pt idx="117">
                  <c:v>34150</c:v>
                </c:pt>
                <c:pt idx="118">
                  <c:v>34242</c:v>
                </c:pt>
                <c:pt idx="119">
                  <c:v>34334</c:v>
                </c:pt>
                <c:pt idx="120">
                  <c:v>34424</c:v>
                </c:pt>
                <c:pt idx="121">
                  <c:v>34515</c:v>
                </c:pt>
                <c:pt idx="122">
                  <c:v>34607</c:v>
                </c:pt>
                <c:pt idx="123">
                  <c:v>34699</c:v>
                </c:pt>
                <c:pt idx="124">
                  <c:v>34789</c:v>
                </c:pt>
                <c:pt idx="125">
                  <c:v>34880</c:v>
                </c:pt>
                <c:pt idx="126">
                  <c:v>34972</c:v>
                </c:pt>
                <c:pt idx="127">
                  <c:v>35064</c:v>
                </c:pt>
                <c:pt idx="128">
                  <c:v>35155</c:v>
                </c:pt>
                <c:pt idx="129">
                  <c:v>35246</c:v>
                </c:pt>
                <c:pt idx="130">
                  <c:v>35338</c:v>
                </c:pt>
                <c:pt idx="131">
                  <c:v>35430</c:v>
                </c:pt>
                <c:pt idx="132">
                  <c:v>35520</c:v>
                </c:pt>
                <c:pt idx="133">
                  <c:v>35611</c:v>
                </c:pt>
                <c:pt idx="134">
                  <c:v>35703</c:v>
                </c:pt>
                <c:pt idx="135">
                  <c:v>35795</c:v>
                </c:pt>
                <c:pt idx="136">
                  <c:v>35885</c:v>
                </c:pt>
                <c:pt idx="137">
                  <c:v>35976</c:v>
                </c:pt>
                <c:pt idx="138">
                  <c:v>36068</c:v>
                </c:pt>
                <c:pt idx="139">
                  <c:v>36160</c:v>
                </c:pt>
                <c:pt idx="140">
                  <c:v>36250</c:v>
                </c:pt>
                <c:pt idx="141">
                  <c:v>36341</c:v>
                </c:pt>
                <c:pt idx="142">
                  <c:v>36433</c:v>
                </c:pt>
                <c:pt idx="143">
                  <c:v>36525</c:v>
                </c:pt>
                <c:pt idx="144">
                  <c:v>36616</c:v>
                </c:pt>
                <c:pt idx="145">
                  <c:v>36707</c:v>
                </c:pt>
                <c:pt idx="146">
                  <c:v>36799</c:v>
                </c:pt>
                <c:pt idx="147">
                  <c:v>36891</c:v>
                </c:pt>
                <c:pt idx="148">
                  <c:v>36981</c:v>
                </c:pt>
                <c:pt idx="149">
                  <c:v>37072</c:v>
                </c:pt>
                <c:pt idx="150">
                  <c:v>37164</c:v>
                </c:pt>
                <c:pt idx="151">
                  <c:v>37256</c:v>
                </c:pt>
                <c:pt idx="152">
                  <c:v>37346</c:v>
                </c:pt>
                <c:pt idx="153">
                  <c:v>37437</c:v>
                </c:pt>
                <c:pt idx="154">
                  <c:v>37529</c:v>
                </c:pt>
                <c:pt idx="155">
                  <c:v>37621</c:v>
                </c:pt>
                <c:pt idx="156">
                  <c:v>37711</c:v>
                </c:pt>
                <c:pt idx="157">
                  <c:v>37802</c:v>
                </c:pt>
                <c:pt idx="158">
                  <c:v>37894</c:v>
                </c:pt>
                <c:pt idx="159">
                  <c:v>37986</c:v>
                </c:pt>
                <c:pt idx="160">
                  <c:v>38077</c:v>
                </c:pt>
                <c:pt idx="161">
                  <c:v>38168</c:v>
                </c:pt>
                <c:pt idx="162">
                  <c:v>38260</c:v>
                </c:pt>
                <c:pt idx="163">
                  <c:v>38352</c:v>
                </c:pt>
                <c:pt idx="164">
                  <c:v>38442</c:v>
                </c:pt>
                <c:pt idx="165">
                  <c:v>38533</c:v>
                </c:pt>
                <c:pt idx="166">
                  <c:v>38625</c:v>
                </c:pt>
                <c:pt idx="167">
                  <c:v>38717</c:v>
                </c:pt>
                <c:pt idx="168">
                  <c:v>38807</c:v>
                </c:pt>
                <c:pt idx="169">
                  <c:v>38898</c:v>
                </c:pt>
                <c:pt idx="170">
                  <c:v>38990</c:v>
                </c:pt>
                <c:pt idx="171">
                  <c:v>39082</c:v>
                </c:pt>
                <c:pt idx="172">
                  <c:v>39172</c:v>
                </c:pt>
                <c:pt idx="173">
                  <c:v>39263</c:v>
                </c:pt>
                <c:pt idx="174">
                  <c:v>39355</c:v>
                </c:pt>
                <c:pt idx="175">
                  <c:v>39447</c:v>
                </c:pt>
                <c:pt idx="176">
                  <c:v>39538</c:v>
                </c:pt>
                <c:pt idx="177">
                  <c:v>39629</c:v>
                </c:pt>
                <c:pt idx="178">
                  <c:v>39721</c:v>
                </c:pt>
                <c:pt idx="179">
                  <c:v>39813</c:v>
                </c:pt>
                <c:pt idx="180">
                  <c:v>39903</c:v>
                </c:pt>
                <c:pt idx="181">
                  <c:v>39994</c:v>
                </c:pt>
                <c:pt idx="182">
                  <c:v>40086</c:v>
                </c:pt>
                <c:pt idx="183">
                  <c:v>40178</c:v>
                </c:pt>
                <c:pt idx="184">
                  <c:v>40268</c:v>
                </c:pt>
                <c:pt idx="185">
                  <c:v>40359</c:v>
                </c:pt>
                <c:pt idx="186">
                  <c:v>40451</c:v>
                </c:pt>
                <c:pt idx="187">
                  <c:v>40543</c:v>
                </c:pt>
                <c:pt idx="188">
                  <c:v>40633</c:v>
                </c:pt>
                <c:pt idx="189">
                  <c:v>40724</c:v>
                </c:pt>
                <c:pt idx="190">
                  <c:v>40816</c:v>
                </c:pt>
                <c:pt idx="191">
                  <c:v>40908</c:v>
                </c:pt>
                <c:pt idx="192">
                  <c:v>40999</c:v>
                </c:pt>
                <c:pt idx="193">
                  <c:v>41090</c:v>
                </c:pt>
                <c:pt idx="194">
                  <c:v>41182</c:v>
                </c:pt>
                <c:pt idx="195">
                  <c:v>41274</c:v>
                </c:pt>
                <c:pt idx="196">
                  <c:v>41364</c:v>
                </c:pt>
                <c:pt idx="197">
                  <c:v>41455</c:v>
                </c:pt>
                <c:pt idx="198">
                  <c:v>41547</c:v>
                </c:pt>
                <c:pt idx="199">
                  <c:v>41639</c:v>
                </c:pt>
                <c:pt idx="200">
                  <c:v>41729</c:v>
                </c:pt>
                <c:pt idx="201">
                  <c:v>41820</c:v>
                </c:pt>
                <c:pt idx="202">
                  <c:v>41912</c:v>
                </c:pt>
                <c:pt idx="203">
                  <c:v>42004</c:v>
                </c:pt>
                <c:pt idx="204">
                  <c:v>42094</c:v>
                </c:pt>
                <c:pt idx="205">
                  <c:v>42185</c:v>
                </c:pt>
                <c:pt idx="206">
                  <c:v>42277</c:v>
                </c:pt>
                <c:pt idx="207">
                  <c:v>42369</c:v>
                </c:pt>
                <c:pt idx="208">
                  <c:v>42460</c:v>
                </c:pt>
                <c:pt idx="209">
                  <c:v>42551</c:v>
                </c:pt>
                <c:pt idx="210">
                  <c:v>42643</c:v>
                </c:pt>
                <c:pt idx="211">
                  <c:v>42735</c:v>
                </c:pt>
                <c:pt idx="212">
                  <c:v>42825</c:v>
                </c:pt>
                <c:pt idx="213">
                  <c:v>42916</c:v>
                </c:pt>
                <c:pt idx="214">
                  <c:v>43008</c:v>
                </c:pt>
                <c:pt idx="215">
                  <c:v>43100</c:v>
                </c:pt>
                <c:pt idx="216">
                  <c:v>43190</c:v>
                </c:pt>
                <c:pt idx="217">
                  <c:v>43281</c:v>
                </c:pt>
                <c:pt idx="218">
                  <c:v>43373</c:v>
                </c:pt>
                <c:pt idx="219">
                  <c:v>43465</c:v>
                </c:pt>
                <c:pt idx="220">
                  <c:v>43555</c:v>
                </c:pt>
                <c:pt idx="221">
                  <c:v>43646</c:v>
                </c:pt>
                <c:pt idx="222">
                  <c:v>43738</c:v>
                </c:pt>
                <c:pt idx="223">
                  <c:v>43830</c:v>
                </c:pt>
                <c:pt idx="224">
                  <c:v>43921</c:v>
                </c:pt>
                <c:pt idx="225">
                  <c:v>44012</c:v>
                </c:pt>
                <c:pt idx="226">
                  <c:v>44104</c:v>
                </c:pt>
                <c:pt idx="227">
                  <c:v>44196</c:v>
                </c:pt>
                <c:pt idx="228">
                  <c:v>44286</c:v>
                </c:pt>
                <c:pt idx="229">
                  <c:v>44377</c:v>
                </c:pt>
                <c:pt idx="230">
                  <c:v>44469</c:v>
                </c:pt>
                <c:pt idx="231">
                  <c:v>44561</c:v>
                </c:pt>
                <c:pt idx="232">
                  <c:v>44651</c:v>
                </c:pt>
                <c:pt idx="233">
                  <c:v>44742</c:v>
                </c:pt>
                <c:pt idx="234">
                  <c:v>44834</c:v>
                </c:pt>
                <c:pt idx="235">
                  <c:v>44926</c:v>
                </c:pt>
                <c:pt idx="236">
                  <c:v>45016</c:v>
                </c:pt>
                <c:pt idx="237">
                  <c:v>45107</c:v>
                </c:pt>
                <c:pt idx="238">
                  <c:v>45199</c:v>
                </c:pt>
                <c:pt idx="239">
                  <c:v>45291</c:v>
                </c:pt>
                <c:pt idx="240">
                  <c:v>45382</c:v>
                </c:pt>
                <c:pt idx="241">
                  <c:v>45473</c:v>
                </c:pt>
                <c:pt idx="242">
                  <c:v>45565</c:v>
                </c:pt>
                <c:pt idx="243">
                  <c:v>45657</c:v>
                </c:pt>
                <c:pt idx="244">
                  <c:v>45747</c:v>
                </c:pt>
                <c:pt idx="245">
                  <c:v>45838</c:v>
                </c:pt>
                <c:pt idx="246">
                  <c:v>45930</c:v>
                </c:pt>
                <c:pt idx="247">
                  <c:v>46022</c:v>
                </c:pt>
                <c:pt idx="248">
                  <c:v>46112</c:v>
                </c:pt>
                <c:pt idx="249">
                  <c:v>46203</c:v>
                </c:pt>
              </c:numCache>
            </c:numRef>
          </c:cat>
          <c:val>
            <c:numRef>
              <c:f>'Chart+Data'!$F$4:$F$253</c:f>
              <c:numCache>
                <c:formatCode>General</c:formatCode>
                <c:ptCount val="250"/>
                <c:pt idx="0">
                  <c:v>0.38782938685277835</c:v>
                </c:pt>
                <c:pt idx="1">
                  <c:v>0.3909553966811205</c:v>
                </c:pt>
                <c:pt idx="2">
                  <c:v>0.38497499704374694</c:v>
                </c:pt>
                <c:pt idx="3">
                  <c:v>0.3827036052825602</c:v>
                </c:pt>
                <c:pt idx="4">
                  <c:v>0.37348100254168803</c:v>
                </c:pt>
                <c:pt idx="5">
                  <c:v>0.38245528108864835</c:v>
                </c:pt>
                <c:pt idx="6">
                  <c:v>0.37890075982021298</c:v>
                </c:pt>
                <c:pt idx="7">
                  <c:v>0.36186606597785437</c:v>
                </c:pt>
                <c:pt idx="8">
                  <c:v>0.34948800928374407</c:v>
                </c:pt>
                <c:pt idx="9">
                  <c:v>0.35025328025265512</c:v>
                </c:pt>
                <c:pt idx="10">
                  <c:v>0.35366345696721024</c:v>
                </c:pt>
                <c:pt idx="11">
                  <c:v>0.34478613907583266</c:v>
                </c:pt>
                <c:pt idx="12">
                  <c:v>0.33995124772871194</c:v>
                </c:pt>
                <c:pt idx="13">
                  <c:v>0.33479550188237422</c:v>
                </c:pt>
                <c:pt idx="14">
                  <c:v>0.3343575061390589</c:v>
                </c:pt>
                <c:pt idx="15">
                  <c:v>0.33894053028120125</c:v>
                </c:pt>
                <c:pt idx="16">
                  <c:v>0.34675072710726396</c:v>
                </c:pt>
                <c:pt idx="17">
                  <c:v>0.3357506260131482</c:v>
                </c:pt>
                <c:pt idx="18">
                  <c:v>0.33785232294649858</c:v>
                </c:pt>
                <c:pt idx="19">
                  <c:v>0.3212642605444388</c:v>
                </c:pt>
                <c:pt idx="20">
                  <c:v>0.33032218450384199</c:v>
                </c:pt>
                <c:pt idx="21">
                  <c:v>0.34053595452074026</c:v>
                </c:pt>
                <c:pt idx="22">
                  <c:v>0.33731567940952051</c:v>
                </c:pt>
                <c:pt idx="23">
                  <c:v>0.33892687134267879</c:v>
                </c:pt>
                <c:pt idx="24">
                  <c:v>0.33956841222957485</c:v>
                </c:pt>
                <c:pt idx="25">
                  <c:v>0.33877386615358102</c:v>
                </c:pt>
                <c:pt idx="26">
                  <c:v>0.33812576360450397</c:v>
                </c:pt>
                <c:pt idx="27">
                  <c:v>0.33589205402064271</c:v>
                </c:pt>
                <c:pt idx="28">
                  <c:v>0.33019426151871528</c:v>
                </c:pt>
                <c:pt idx="29">
                  <c:v>0.31865977421161917</c:v>
                </c:pt>
                <c:pt idx="30">
                  <c:v>0.31878358300042997</c:v>
                </c:pt>
                <c:pt idx="31">
                  <c:v>0.3250864912190547</c:v>
                </c:pt>
                <c:pt idx="32">
                  <c:v>0.32888805658663256</c:v>
                </c:pt>
                <c:pt idx="33">
                  <c:v>0.33118331014442154</c:v>
                </c:pt>
                <c:pt idx="34">
                  <c:v>0.33373752744889701</c:v>
                </c:pt>
                <c:pt idx="35">
                  <c:v>0.32633309124293208</c:v>
                </c:pt>
                <c:pt idx="36">
                  <c:v>0.33816969573122252</c:v>
                </c:pt>
                <c:pt idx="37">
                  <c:v>0.34162695070985094</c:v>
                </c:pt>
                <c:pt idx="38">
                  <c:v>0.31135873010621851</c:v>
                </c:pt>
                <c:pt idx="39">
                  <c:v>0.31315405078715775</c:v>
                </c:pt>
                <c:pt idx="40">
                  <c:v>0.31002846953142749</c:v>
                </c:pt>
                <c:pt idx="41">
                  <c:v>0.31877272087484038</c:v>
                </c:pt>
                <c:pt idx="42">
                  <c:v>0.31759521505716659</c:v>
                </c:pt>
                <c:pt idx="43">
                  <c:v>0.30044610388653858</c:v>
                </c:pt>
                <c:pt idx="44">
                  <c:v>0.30294133575114957</c:v>
                </c:pt>
                <c:pt idx="45">
                  <c:v>0.29083281320762977</c:v>
                </c:pt>
                <c:pt idx="46">
                  <c:v>0.29783284763598505</c:v>
                </c:pt>
                <c:pt idx="47">
                  <c:v>0.30387986307106768</c:v>
                </c:pt>
                <c:pt idx="48">
                  <c:v>0.30097570035960591</c:v>
                </c:pt>
                <c:pt idx="49">
                  <c:v>0.2812598216114946</c:v>
                </c:pt>
                <c:pt idx="50">
                  <c:v>0.28506380783289331</c:v>
                </c:pt>
                <c:pt idx="51">
                  <c:v>0.28191631903828013</c:v>
                </c:pt>
                <c:pt idx="52">
                  <c:v>0.28686624983331488</c:v>
                </c:pt>
                <c:pt idx="53">
                  <c:v>0.2824491465354837</c:v>
                </c:pt>
                <c:pt idx="54">
                  <c:v>0.28680118088529</c:v>
                </c:pt>
                <c:pt idx="55">
                  <c:v>0.2820705369067506</c:v>
                </c:pt>
                <c:pt idx="56">
                  <c:v>0.28065936263621089</c:v>
                </c:pt>
                <c:pt idx="57">
                  <c:v>0.26925087519388163</c:v>
                </c:pt>
                <c:pt idx="58">
                  <c:v>0.2699425853959147</c:v>
                </c:pt>
                <c:pt idx="59">
                  <c:v>0.27966926489675392</c:v>
                </c:pt>
                <c:pt idx="60">
                  <c:v>0.27591285326713416</c:v>
                </c:pt>
                <c:pt idx="61">
                  <c:v>0.26809416771369032</c:v>
                </c:pt>
                <c:pt idx="62">
                  <c:v>0.25760956376998262</c:v>
                </c:pt>
                <c:pt idx="63">
                  <c:v>0.25274652805898951</c:v>
                </c:pt>
                <c:pt idx="64">
                  <c:v>0.26536931513166917</c:v>
                </c:pt>
                <c:pt idx="65">
                  <c:v>0.25762097476560059</c:v>
                </c:pt>
                <c:pt idx="66">
                  <c:v>0.25035597318941638</c:v>
                </c:pt>
                <c:pt idx="67">
                  <c:v>0.2572939495178424</c:v>
                </c:pt>
                <c:pt idx="68">
                  <c:v>0.23461869238750191</c:v>
                </c:pt>
                <c:pt idx="69">
                  <c:v>0.23167965731992141</c:v>
                </c:pt>
                <c:pt idx="70">
                  <c:v>0.2431309081832719</c:v>
                </c:pt>
                <c:pt idx="71">
                  <c:v>0.23722704376747214</c:v>
                </c:pt>
                <c:pt idx="72">
                  <c:v>0.23849620315690642</c:v>
                </c:pt>
                <c:pt idx="73">
                  <c:v>0.23972465407218391</c:v>
                </c:pt>
                <c:pt idx="74">
                  <c:v>0.23705842272666761</c:v>
                </c:pt>
                <c:pt idx="75">
                  <c:v>0.23503244918376831</c:v>
                </c:pt>
                <c:pt idx="76">
                  <c:v>0.2271077609580992</c:v>
                </c:pt>
                <c:pt idx="77">
                  <c:v>0.22903186898951639</c:v>
                </c:pt>
                <c:pt idx="78">
                  <c:v>0.23315637395336419</c:v>
                </c:pt>
                <c:pt idx="79">
                  <c:v>0.19989023659639868</c:v>
                </c:pt>
                <c:pt idx="80">
                  <c:v>0.20324840734486821</c:v>
                </c:pt>
                <c:pt idx="81">
                  <c:v>0.20812700505712745</c:v>
                </c:pt>
                <c:pt idx="82">
                  <c:v>0.21048838713431478</c:v>
                </c:pt>
                <c:pt idx="83">
                  <c:v>0.20626746974325844</c:v>
                </c:pt>
                <c:pt idx="84">
                  <c:v>0.20243097537320703</c:v>
                </c:pt>
                <c:pt idx="85">
                  <c:v>0.19471238498324595</c:v>
                </c:pt>
                <c:pt idx="86">
                  <c:v>0.19837196825186498</c:v>
                </c:pt>
                <c:pt idx="87">
                  <c:v>0.19763587137124056</c:v>
                </c:pt>
                <c:pt idx="88">
                  <c:v>0.18243134505715039</c:v>
                </c:pt>
                <c:pt idx="89">
                  <c:v>0.17993191214526683</c:v>
                </c:pt>
                <c:pt idx="90">
                  <c:v>0.18503704336598858</c:v>
                </c:pt>
                <c:pt idx="91">
                  <c:v>0.18119098221791077</c:v>
                </c:pt>
                <c:pt idx="92">
                  <c:v>0.1815371050210603</c:v>
                </c:pt>
                <c:pt idx="93">
                  <c:v>0.18967984671092791</c:v>
                </c:pt>
                <c:pt idx="94">
                  <c:v>0.18756952079642675</c:v>
                </c:pt>
                <c:pt idx="95">
                  <c:v>0.187920944501904</c:v>
                </c:pt>
                <c:pt idx="96">
                  <c:v>0.18206963530530701</c:v>
                </c:pt>
                <c:pt idx="97">
                  <c:v>0.18513949121782483</c:v>
                </c:pt>
                <c:pt idx="98">
                  <c:v>0.17973131521954391</c:v>
                </c:pt>
                <c:pt idx="99">
                  <c:v>0.18403853718445051</c:v>
                </c:pt>
                <c:pt idx="100">
                  <c:v>0.17932493523268642</c:v>
                </c:pt>
                <c:pt idx="101">
                  <c:v>0.17474010801860451</c:v>
                </c:pt>
                <c:pt idx="102">
                  <c:v>0.17431119931540778</c:v>
                </c:pt>
                <c:pt idx="103">
                  <c:v>0.17829254141404111</c:v>
                </c:pt>
              </c:numCache>
            </c:numRef>
          </c:val>
          <c:smooth val="0"/>
          <c:extLst>
            <c:ext xmlns:c16="http://schemas.microsoft.com/office/drawing/2014/chart" uri="{C3380CC4-5D6E-409C-BE32-E72D297353CC}">
              <c16:uniqueId val="{00000000-8570-A347-8B10-3948B0F16BDD}"/>
            </c:ext>
          </c:extLst>
        </c:ser>
        <c:ser>
          <c:idx val="1"/>
          <c:order val="1"/>
          <c:tx>
            <c:strRef>
              <c:f>'Chart+Data'!$H$3</c:f>
              <c:strCache>
                <c:ptCount val="1"/>
                <c:pt idx="0">
                  <c:v>Dot-com (S&amp;P 500 info. tech. sector mix)</c:v>
                </c:pt>
              </c:strCache>
            </c:strRef>
          </c:tx>
          <c:spPr>
            <a:ln w="31750" cap="rnd">
              <a:solidFill>
                <a:srgbClr val="008074"/>
              </a:solidFill>
              <a:round/>
            </a:ln>
            <a:effectLst/>
          </c:spPr>
          <c:marker>
            <c:symbol val="none"/>
          </c:marker>
          <c:cat>
            <c:numRef>
              <c:f>'Chart+Data'!$D$4:$D$253</c:f>
              <c:numCache>
                <c:formatCode>m/d/yy</c:formatCode>
                <c:ptCount val="250"/>
                <c:pt idx="0">
                  <c:v>23467</c:v>
                </c:pt>
                <c:pt idx="1">
                  <c:v>23558</c:v>
                </c:pt>
                <c:pt idx="2">
                  <c:v>23650</c:v>
                </c:pt>
                <c:pt idx="3">
                  <c:v>23742</c:v>
                </c:pt>
                <c:pt idx="4">
                  <c:v>23832</c:v>
                </c:pt>
                <c:pt idx="5">
                  <c:v>23923</c:v>
                </c:pt>
                <c:pt idx="6">
                  <c:v>24015</c:v>
                </c:pt>
                <c:pt idx="7">
                  <c:v>24107</c:v>
                </c:pt>
                <c:pt idx="8">
                  <c:v>24197</c:v>
                </c:pt>
                <c:pt idx="9">
                  <c:v>24288</c:v>
                </c:pt>
                <c:pt idx="10">
                  <c:v>24380</c:v>
                </c:pt>
                <c:pt idx="11">
                  <c:v>24472</c:v>
                </c:pt>
                <c:pt idx="12">
                  <c:v>24562</c:v>
                </c:pt>
                <c:pt idx="13">
                  <c:v>24653</c:v>
                </c:pt>
                <c:pt idx="14">
                  <c:v>24745</c:v>
                </c:pt>
                <c:pt idx="15">
                  <c:v>24837</c:v>
                </c:pt>
                <c:pt idx="16">
                  <c:v>24928</c:v>
                </c:pt>
                <c:pt idx="17">
                  <c:v>25019</c:v>
                </c:pt>
                <c:pt idx="18">
                  <c:v>25111</c:v>
                </c:pt>
                <c:pt idx="19">
                  <c:v>25203</c:v>
                </c:pt>
                <c:pt idx="20">
                  <c:v>25293</c:v>
                </c:pt>
                <c:pt idx="21">
                  <c:v>25384</c:v>
                </c:pt>
                <c:pt idx="22">
                  <c:v>25476</c:v>
                </c:pt>
                <c:pt idx="23">
                  <c:v>25568</c:v>
                </c:pt>
                <c:pt idx="24">
                  <c:v>25658</c:v>
                </c:pt>
                <c:pt idx="25">
                  <c:v>25749</c:v>
                </c:pt>
                <c:pt idx="26">
                  <c:v>25841</c:v>
                </c:pt>
                <c:pt idx="27">
                  <c:v>25933</c:v>
                </c:pt>
                <c:pt idx="28">
                  <c:v>26023</c:v>
                </c:pt>
                <c:pt idx="29">
                  <c:v>26114</c:v>
                </c:pt>
                <c:pt idx="30">
                  <c:v>26206</c:v>
                </c:pt>
                <c:pt idx="31">
                  <c:v>26298</c:v>
                </c:pt>
                <c:pt idx="32">
                  <c:v>26389</c:v>
                </c:pt>
                <c:pt idx="33">
                  <c:v>26480</c:v>
                </c:pt>
                <c:pt idx="34">
                  <c:v>26572</c:v>
                </c:pt>
                <c:pt idx="35">
                  <c:v>26664</c:v>
                </c:pt>
                <c:pt idx="36">
                  <c:v>26754</c:v>
                </c:pt>
                <c:pt idx="37">
                  <c:v>26845</c:v>
                </c:pt>
                <c:pt idx="38">
                  <c:v>26937</c:v>
                </c:pt>
                <c:pt idx="39">
                  <c:v>27029</c:v>
                </c:pt>
                <c:pt idx="40">
                  <c:v>27119</c:v>
                </c:pt>
                <c:pt idx="41">
                  <c:v>27210</c:v>
                </c:pt>
                <c:pt idx="42">
                  <c:v>27302</c:v>
                </c:pt>
                <c:pt idx="43">
                  <c:v>27394</c:v>
                </c:pt>
                <c:pt idx="44">
                  <c:v>27484</c:v>
                </c:pt>
                <c:pt idx="45">
                  <c:v>27575</c:v>
                </c:pt>
                <c:pt idx="46">
                  <c:v>27667</c:v>
                </c:pt>
                <c:pt idx="47">
                  <c:v>27759</c:v>
                </c:pt>
                <c:pt idx="48">
                  <c:v>27850</c:v>
                </c:pt>
                <c:pt idx="49">
                  <c:v>27941</c:v>
                </c:pt>
                <c:pt idx="50">
                  <c:v>28033</c:v>
                </c:pt>
                <c:pt idx="51">
                  <c:v>28125</c:v>
                </c:pt>
                <c:pt idx="52">
                  <c:v>28215</c:v>
                </c:pt>
                <c:pt idx="53">
                  <c:v>28306</c:v>
                </c:pt>
                <c:pt idx="54">
                  <c:v>28398</c:v>
                </c:pt>
                <c:pt idx="55">
                  <c:v>28490</c:v>
                </c:pt>
                <c:pt idx="56">
                  <c:v>28580</c:v>
                </c:pt>
                <c:pt idx="57">
                  <c:v>28671</c:v>
                </c:pt>
                <c:pt idx="58">
                  <c:v>28763</c:v>
                </c:pt>
                <c:pt idx="59">
                  <c:v>28855</c:v>
                </c:pt>
                <c:pt idx="60">
                  <c:v>28945</c:v>
                </c:pt>
                <c:pt idx="61">
                  <c:v>29036</c:v>
                </c:pt>
                <c:pt idx="62">
                  <c:v>29128</c:v>
                </c:pt>
                <c:pt idx="63">
                  <c:v>29220</c:v>
                </c:pt>
                <c:pt idx="64">
                  <c:v>29311</c:v>
                </c:pt>
                <c:pt idx="65">
                  <c:v>29402</c:v>
                </c:pt>
                <c:pt idx="66">
                  <c:v>29494</c:v>
                </c:pt>
                <c:pt idx="67">
                  <c:v>29586</c:v>
                </c:pt>
                <c:pt idx="68">
                  <c:v>29676</c:v>
                </c:pt>
                <c:pt idx="69">
                  <c:v>29767</c:v>
                </c:pt>
                <c:pt idx="70">
                  <c:v>29859</c:v>
                </c:pt>
                <c:pt idx="71">
                  <c:v>29951</c:v>
                </c:pt>
                <c:pt idx="72">
                  <c:v>30041</c:v>
                </c:pt>
                <c:pt idx="73">
                  <c:v>30132</c:v>
                </c:pt>
                <c:pt idx="74">
                  <c:v>30224</c:v>
                </c:pt>
                <c:pt idx="75">
                  <c:v>30316</c:v>
                </c:pt>
                <c:pt idx="76">
                  <c:v>30406</c:v>
                </c:pt>
                <c:pt idx="77">
                  <c:v>30497</c:v>
                </c:pt>
                <c:pt idx="78">
                  <c:v>30589</c:v>
                </c:pt>
                <c:pt idx="79">
                  <c:v>30681</c:v>
                </c:pt>
                <c:pt idx="80">
                  <c:v>30772</c:v>
                </c:pt>
                <c:pt idx="81">
                  <c:v>30863</c:v>
                </c:pt>
                <c:pt idx="82">
                  <c:v>30955</c:v>
                </c:pt>
                <c:pt idx="83">
                  <c:v>31047</c:v>
                </c:pt>
                <c:pt idx="84">
                  <c:v>31137</c:v>
                </c:pt>
                <c:pt idx="85">
                  <c:v>31228</c:v>
                </c:pt>
                <c:pt idx="86">
                  <c:v>31320</c:v>
                </c:pt>
                <c:pt idx="87">
                  <c:v>31412</c:v>
                </c:pt>
                <c:pt idx="88">
                  <c:v>31502</c:v>
                </c:pt>
                <c:pt idx="89">
                  <c:v>31593</c:v>
                </c:pt>
                <c:pt idx="90">
                  <c:v>31685</c:v>
                </c:pt>
                <c:pt idx="91">
                  <c:v>31777</c:v>
                </c:pt>
                <c:pt idx="92">
                  <c:v>31867</c:v>
                </c:pt>
                <c:pt idx="93">
                  <c:v>31958</c:v>
                </c:pt>
                <c:pt idx="94">
                  <c:v>32050</c:v>
                </c:pt>
                <c:pt idx="95">
                  <c:v>32142</c:v>
                </c:pt>
                <c:pt idx="96">
                  <c:v>32233</c:v>
                </c:pt>
                <c:pt idx="97">
                  <c:v>32324</c:v>
                </c:pt>
                <c:pt idx="98">
                  <c:v>32416</c:v>
                </c:pt>
                <c:pt idx="99">
                  <c:v>32508</c:v>
                </c:pt>
                <c:pt idx="100">
                  <c:v>32598</c:v>
                </c:pt>
                <c:pt idx="101">
                  <c:v>32689</c:v>
                </c:pt>
                <c:pt idx="102">
                  <c:v>32781</c:v>
                </c:pt>
                <c:pt idx="103">
                  <c:v>32873</c:v>
                </c:pt>
                <c:pt idx="104">
                  <c:v>32963</c:v>
                </c:pt>
                <c:pt idx="105">
                  <c:v>33054</c:v>
                </c:pt>
                <c:pt idx="106">
                  <c:v>33146</c:v>
                </c:pt>
                <c:pt idx="107">
                  <c:v>33238</c:v>
                </c:pt>
                <c:pt idx="108">
                  <c:v>33328</c:v>
                </c:pt>
                <c:pt idx="109">
                  <c:v>33419</c:v>
                </c:pt>
                <c:pt idx="110">
                  <c:v>33511</c:v>
                </c:pt>
                <c:pt idx="111">
                  <c:v>33603</c:v>
                </c:pt>
                <c:pt idx="112">
                  <c:v>33694</c:v>
                </c:pt>
                <c:pt idx="113">
                  <c:v>33785</c:v>
                </c:pt>
                <c:pt idx="114">
                  <c:v>33877</c:v>
                </c:pt>
                <c:pt idx="115">
                  <c:v>33969</c:v>
                </c:pt>
                <c:pt idx="116">
                  <c:v>34059</c:v>
                </c:pt>
                <c:pt idx="117">
                  <c:v>34150</c:v>
                </c:pt>
                <c:pt idx="118">
                  <c:v>34242</c:v>
                </c:pt>
                <c:pt idx="119">
                  <c:v>34334</c:v>
                </c:pt>
                <c:pt idx="120">
                  <c:v>34424</c:v>
                </c:pt>
                <c:pt idx="121">
                  <c:v>34515</c:v>
                </c:pt>
                <c:pt idx="122">
                  <c:v>34607</c:v>
                </c:pt>
                <c:pt idx="123">
                  <c:v>34699</c:v>
                </c:pt>
                <c:pt idx="124">
                  <c:v>34789</c:v>
                </c:pt>
                <c:pt idx="125">
                  <c:v>34880</c:v>
                </c:pt>
                <c:pt idx="126">
                  <c:v>34972</c:v>
                </c:pt>
                <c:pt idx="127">
                  <c:v>35064</c:v>
                </c:pt>
                <c:pt idx="128">
                  <c:v>35155</c:v>
                </c:pt>
                <c:pt idx="129">
                  <c:v>35246</c:v>
                </c:pt>
                <c:pt idx="130">
                  <c:v>35338</c:v>
                </c:pt>
                <c:pt idx="131">
                  <c:v>35430</c:v>
                </c:pt>
                <c:pt idx="132">
                  <c:v>35520</c:v>
                </c:pt>
                <c:pt idx="133">
                  <c:v>35611</c:v>
                </c:pt>
                <c:pt idx="134">
                  <c:v>35703</c:v>
                </c:pt>
                <c:pt idx="135">
                  <c:v>35795</c:v>
                </c:pt>
                <c:pt idx="136">
                  <c:v>35885</c:v>
                </c:pt>
                <c:pt idx="137">
                  <c:v>35976</c:v>
                </c:pt>
                <c:pt idx="138">
                  <c:v>36068</c:v>
                </c:pt>
                <c:pt idx="139">
                  <c:v>36160</c:v>
                </c:pt>
                <c:pt idx="140">
                  <c:v>36250</c:v>
                </c:pt>
                <c:pt idx="141">
                  <c:v>36341</c:v>
                </c:pt>
                <c:pt idx="142">
                  <c:v>36433</c:v>
                </c:pt>
                <c:pt idx="143">
                  <c:v>36525</c:v>
                </c:pt>
                <c:pt idx="144">
                  <c:v>36616</c:v>
                </c:pt>
                <c:pt idx="145">
                  <c:v>36707</c:v>
                </c:pt>
                <c:pt idx="146">
                  <c:v>36799</c:v>
                </c:pt>
                <c:pt idx="147">
                  <c:v>36891</c:v>
                </c:pt>
                <c:pt idx="148">
                  <c:v>36981</c:v>
                </c:pt>
                <c:pt idx="149">
                  <c:v>37072</c:v>
                </c:pt>
                <c:pt idx="150">
                  <c:v>37164</c:v>
                </c:pt>
                <c:pt idx="151">
                  <c:v>37256</c:v>
                </c:pt>
                <c:pt idx="152">
                  <c:v>37346</c:v>
                </c:pt>
                <c:pt idx="153">
                  <c:v>37437</c:v>
                </c:pt>
                <c:pt idx="154">
                  <c:v>37529</c:v>
                </c:pt>
                <c:pt idx="155">
                  <c:v>37621</c:v>
                </c:pt>
                <c:pt idx="156">
                  <c:v>37711</c:v>
                </c:pt>
                <c:pt idx="157">
                  <c:v>37802</c:v>
                </c:pt>
                <c:pt idx="158">
                  <c:v>37894</c:v>
                </c:pt>
                <c:pt idx="159">
                  <c:v>37986</c:v>
                </c:pt>
                <c:pt idx="160">
                  <c:v>38077</c:v>
                </c:pt>
                <c:pt idx="161">
                  <c:v>38168</c:v>
                </c:pt>
                <c:pt idx="162">
                  <c:v>38260</c:v>
                </c:pt>
                <c:pt idx="163">
                  <c:v>38352</c:v>
                </c:pt>
                <c:pt idx="164">
                  <c:v>38442</c:v>
                </c:pt>
                <c:pt idx="165">
                  <c:v>38533</c:v>
                </c:pt>
                <c:pt idx="166">
                  <c:v>38625</c:v>
                </c:pt>
                <c:pt idx="167">
                  <c:v>38717</c:v>
                </c:pt>
                <c:pt idx="168">
                  <c:v>38807</c:v>
                </c:pt>
                <c:pt idx="169">
                  <c:v>38898</c:v>
                </c:pt>
                <c:pt idx="170">
                  <c:v>38990</c:v>
                </c:pt>
                <c:pt idx="171">
                  <c:v>39082</c:v>
                </c:pt>
                <c:pt idx="172">
                  <c:v>39172</c:v>
                </c:pt>
                <c:pt idx="173">
                  <c:v>39263</c:v>
                </c:pt>
                <c:pt idx="174">
                  <c:v>39355</c:v>
                </c:pt>
                <c:pt idx="175">
                  <c:v>39447</c:v>
                </c:pt>
                <c:pt idx="176">
                  <c:v>39538</c:v>
                </c:pt>
                <c:pt idx="177">
                  <c:v>39629</c:v>
                </c:pt>
                <c:pt idx="178">
                  <c:v>39721</c:v>
                </c:pt>
                <c:pt idx="179">
                  <c:v>39813</c:v>
                </c:pt>
                <c:pt idx="180">
                  <c:v>39903</c:v>
                </c:pt>
                <c:pt idx="181">
                  <c:v>39994</c:v>
                </c:pt>
                <c:pt idx="182">
                  <c:v>40086</c:v>
                </c:pt>
                <c:pt idx="183">
                  <c:v>40178</c:v>
                </c:pt>
                <c:pt idx="184">
                  <c:v>40268</c:v>
                </c:pt>
                <c:pt idx="185">
                  <c:v>40359</c:v>
                </c:pt>
                <c:pt idx="186">
                  <c:v>40451</c:v>
                </c:pt>
                <c:pt idx="187">
                  <c:v>40543</c:v>
                </c:pt>
                <c:pt idx="188">
                  <c:v>40633</c:v>
                </c:pt>
                <c:pt idx="189">
                  <c:v>40724</c:v>
                </c:pt>
                <c:pt idx="190">
                  <c:v>40816</c:v>
                </c:pt>
                <c:pt idx="191">
                  <c:v>40908</c:v>
                </c:pt>
                <c:pt idx="192">
                  <c:v>40999</c:v>
                </c:pt>
                <c:pt idx="193">
                  <c:v>41090</c:v>
                </c:pt>
                <c:pt idx="194">
                  <c:v>41182</c:v>
                </c:pt>
                <c:pt idx="195">
                  <c:v>41274</c:v>
                </c:pt>
                <c:pt idx="196">
                  <c:v>41364</c:v>
                </c:pt>
                <c:pt idx="197">
                  <c:v>41455</c:v>
                </c:pt>
                <c:pt idx="198">
                  <c:v>41547</c:v>
                </c:pt>
                <c:pt idx="199">
                  <c:v>41639</c:v>
                </c:pt>
                <c:pt idx="200">
                  <c:v>41729</c:v>
                </c:pt>
                <c:pt idx="201">
                  <c:v>41820</c:v>
                </c:pt>
                <c:pt idx="202">
                  <c:v>41912</c:v>
                </c:pt>
                <c:pt idx="203">
                  <c:v>42004</c:v>
                </c:pt>
                <c:pt idx="204">
                  <c:v>42094</c:v>
                </c:pt>
                <c:pt idx="205">
                  <c:v>42185</c:v>
                </c:pt>
                <c:pt idx="206">
                  <c:v>42277</c:v>
                </c:pt>
                <c:pt idx="207">
                  <c:v>42369</c:v>
                </c:pt>
                <c:pt idx="208">
                  <c:v>42460</c:v>
                </c:pt>
                <c:pt idx="209">
                  <c:v>42551</c:v>
                </c:pt>
                <c:pt idx="210">
                  <c:v>42643</c:v>
                </c:pt>
                <c:pt idx="211">
                  <c:v>42735</c:v>
                </c:pt>
                <c:pt idx="212">
                  <c:v>42825</c:v>
                </c:pt>
                <c:pt idx="213">
                  <c:v>42916</c:v>
                </c:pt>
                <c:pt idx="214">
                  <c:v>43008</c:v>
                </c:pt>
                <c:pt idx="215">
                  <c:v>43100</c:v>
                </c:pt>
                <c:pt idx="216">
                  <c:v>43190</c:v>
                </c:pt>
                <c:pt idx="217">
                  <c:v>43281</c:v>
                </c:pt>
                <c:pt idx="218">
                  <c:v>43373</c:v>
                </c:pt>
                <c:pt idx="219">
                  <c:v>43465</c:v>
                </c:pt>
                <c:pt idx="220">
                  <c:v>43555</c:v>
                </c:pt>
                <c:pt idx="221">
                  <c:v>43646</c:v>
                </c:pt>
                <c:pt idx="222">
                  <c:v>43738</c:v>
                </c:pt>
                <c:pt idx="223">
                  <c:v>43830</c:v>
                </c:pt>
                <c:pt idx="224">
                  <c:v>43921</c:v>
                </c:pt>
                <c:pt idx="225">
                  <c:v>44012</c:v>
                </c:pt>
                <c:pt idx="226">
                  <c:v>44104</c:v>
                </c:pt>
                <c:pt idx="227">
                  <c:v>44196</c:v>
                </c:pt>
                <c:pt idx="228">
                  <c:v>44286</c:v>
                </c:pt>
                <c:pt idx="229">
                  <c:v>44377</c:v>
                </c:pt>
                <c:pt idx="230">
                  <c:v>44469</c:v>
                </c:pt>
                <c:pt idx="231">
                  <c:v>44561</c:v>
                </c:pt>
                <c:pt idx="232">
                  <c:v>44651</c:v>
                </c:pt>
                <c:pt idx="233">
                  <c:v>44742</c:v>
                </c:pt>
                <c:pt idx="234">
                  <c:v>44834</c:v>
                </c:pt>
                <c:pt idx="235">
                  <c:v>44926</c:v>
                </c:pt>
                <c:pt idx="236">
                  <c:v>45016</c:v>
                </c:pt>
                <c:pt idx="237">
                  <c:v>45107</c:v>
                </c:pt>
                <c:pt idx="238">
                  <c:v>45199</c:v>
                </c:pt>
                <c:pt idx="239">
                  <c:v>45291</c:v>
                </c:pt>
                <c:pt idx="240">
                  <c:v>45382</c:v>
                </c:pt>
                <c:pt idx="241">
                  <c:v>45473</c:v>
                </c:pt>
                <c:pt idx="242">
                  <c:v>45565</c:v>
                </c:pt>
                <c:pt idx="243">
                  <c:v>45657</c:v>
                </c:pt>
                <c:pt idx="244">
                  <c:v>45747</c:v>
                </c:pt>
                <c:pt idx="245">
                  <c:v>45838</c:v>
                </c:pt>
                <c:pt idx="246">
                  <c:v>45930</c:v>
                </c:pt>
                <c:pt idx="247">
                  <c:v>46022</c:v>
                </c:pt>
                <c:pt idx="248">
                  <c:v>46112</c:v>
                </c:pt>
                <c:pt idx="249">
                  <c:v>46203</c:v>
                </c:pt>
              </c:numCache>
            </c:numRef>
          </c:cat>
          <c:val>
            <c:numRef>
              <c:f>'Chart+Data'!$H$4:$H$253</c:f>
              <c:numCache>
                <c:formatCode>General</c:formatCode>
                <c:ptCount val="250"/>
                <c:pt idx="123" formatCode="0.000000">
                  <c:v>8.5659720044329257E-2</c:v>
                </c:pt>
                <c:pt idx="124" formatCode="0.000000">
                  <c:v>9.0157800313330552E-2</c:v>
                </c:pt>
                <c:pt idx="125" formatCode="0.000000">
                  <c:v>0.10508652417241553</c:v>
                </c:pt>
                <c:pt idx="126" formatCode="0.000000">
                  <c:v>0.10284346700556381</c:v>
                </c:pt>
                <c:pt idx="127" formatCode="0.000000">
                  <c:v>9.3883952244958588E-2</c:v>
                </c:pt>
                <c:pt idx="128" formatCode="0.000000">
                  <c:v>9.7962652680977938E-2</c:v>
                </c:pt>
                <c:pt idx="129" formatCode="0.000000">
                  <c:v>0.1031620829928874</c:v>
                </c:pt>
                <c:pt idx="130" formatCode="0.000000">
                  <c:v>0.11086989630052312</c:v>
                </c:pt>
                <c:pt idx="131" formatCode="0.000000">
                  <c:v>0.12397126627845675</c:v>
                </c:pt>
                <c:pt idx="132" formatCode="0.000000">
                  <c:v>0.12201416791845396</c:v>
                </c:pt>
                <c:pt idx="133" formatCode="0.000000">
                  <c:v>0.12969144487909637</c:v>
                </c:pt>
                <c:pt idx="134" formatCode="0.000000">
                  <c:v>0.14368185424419369</c:v>
                </c:pt>
                <c:pt idx="135" formatCode="0.000000">
                  <c:v>0.12286641066661844</c:v>
                </c:pt>
                <c:pt idx="136" formatCode="0.000000">
                  <c:v>0.13151387262899647</c:v>
                </c:pt>
                <c:pt idx="137" formatCode="0.000000">
                  <c:v>0.13978188044196849</c:v>
                </c:pt>
                <c:pt idx="138" formatCode="0.000000">
                  <c:v>0.15434235529817283</c:v>
                </c:pt>
                <c:pt idx="139" formatCode="0.000000">
                  <c:v>0.17682632261039147</c:v>
                </c:pt>
                <c:pt idx="140" formatCode="0.000000">
                  <c:v>0.19734039791756189</c:v>
                </c:pt>
                <c:pt idx="141" formatCode="0.000000">
                  <c:v>0.20793726620264899</c:v>
                </c:pt>
                <c:pt idx="142" formatCode="0.000000">
                  <c:v>0.23680125151419965</c:v>
                </c:pt>
                <c:pt idx="143" formatCode="0.000000">
                  <c:v>0.29176010642142225</c:v>
                </c:pt>
                <c:pt idx="144" formatCode="0.000000">
                  <c:v>0.32890822417298282</c:v>
                </c:pt>
                <c:pt idx="145" formatCode="0.000000">
                  <c:v>0.32336181827033922</c:v>
                </c:pt>
                <c:pt idx="146" formatCode="0.000000">
                  <c:v>0.28971007825978595</c:v>
                </c:pt>
                <c:pt idx="147" formatCode="0.000000">
                  <c:v>0.21227760574015705</c:v>
                </c:pt>
                <c:pt idx="148" formatCode="0.000000">
                  <c:v>0.17379409300598814</c:v>
                </c:pt>
                <c:pt idx="149" formatCode="0.000000">
                  <c:v>0.18497173199414566</c:v>
                </c:pt>
                <c:pt idx="150" formatCode="0.000000">
                  <c:v>0.14334294631201658</c:v>
                </c:pt>
                <c:pt idx="151" formatCode="0.000000">
                  <c:v>0.17569455565188991</c:v>
                </c:pt>
                <c:pt idx="152" formatCode="0.000000">
                  <c:v>0.16316314648425451</c:v>
                </c:pt>
                <c:pt idx="153" formatCode="0.000000">
                  <c:v>0.13924144911044053</c:v>
                </c:pt>
                <c:pt idx="154" formatCode="0.000000">
                  <c:v>0.1263902623053034</c:v>
                </c:pt>
              </c:numCache>
            </c:numRef>
          </c:val>
          <c:smooth val="0"/>
          <c:extLst>
            <c:ext xmlns:c16="http://schemas.microsoft.com/office/drawing/2014/chart" uri="{C3380CC4-5D6E-409C-BE32-E72D297353CC}">
              <c16:uniqueId val="{00000001-8570-A347-8B10-3948B0F16BDD}"/>
            </c:ext>
          </c:extLst>
        </c:ser>
        <c:ser>
          <c:idx val="2"/>
          <c:order val="2"/>
          <c:tx>
            <c:strRef>
              <c:f>'Chart+Data'!$I$3</c:f>
              <c:strCache>
                <c:ptCount val="1"/>
                <c:pt idx="0">
                  <c:v>GFC (S&amp;P financial sector mix)</c:v>
                </c:pt>
              </c:strCache>
            </c:strRef>
          </c:tx>
          <c:spPr>
            <a:ln w="31750" cap="rnd">
              <a:solidFill>
                <a:srgbClr val="841574"/>
              </a:solidFill>
              <a:round/>
            </a:ln>
            <a:effectLst/>
          </c:spPr>
          <c:marker>
            <c:symbol val="none"/>
          </c:marker>
          <c:cat>
            <c:numRef>
              <c:f>'Chart+Data'!$D$4:$D$253</c:f>
              <c:numCache>
                <c:formatCode>m/d/yy</c:formatCode>
                <c:ptCount val="250"/>
                <c:pt idx="0">
                  <c:v>23467</c:v>
                </c:pt>
                <c:pt idx="1">
                  <c:v>23558</c:v>
                </c:pt>
                <c:pt idx="2">
                  <c:v>23650</c:v>
                </c:pt>
                <c:pt idx="3">
                  <c:v>23742</c:v>
                </c:pt>
                <c:pt idx="4">
                  <c:v>23832</c:v>
                </c:pt>
                <c:pt idx="5">
                  <c:v>23923</c:v>
                </c:pt>
                <c:pt idx="6">
                  <c:v>24015</c:v>
                </c:pt>
                <c:pt idx="7">
                  <c:v>24107</c:v>
                </c:pt>
                <c:pt idx="8">
                  <c:v>24197</c:v>
                </c:pt>
                <c:pt idx="9">
                  <c:v>24288</c:v>
                </c:pt>
                <c:pt idx="10">
                  <c:v>24380</c:v>
                </c:pt>
                <c:pt idx="11">
                  <c:v>24472</c:v>
                </c:pt>
                <c:pt idx="12">
                  <c:v>24562</c:v>
                </c:pt>
                <c:pt idx="13">
                  <c:v>24653</c:v>
                </c:pt>
                <c:pt idx="14">
                  <c:v>24745</c:v>
                </c:pt>
                <c:pt idx="15">
                  <c:v>24837</c:v>
                </c:pt>
                <c:pt idx="16">
                  <c:v>24928</c:v>
                </c:pt>
                <c:pt idx="17">
                  <c:v>25019</c:v>
                </c:pt>
                <c:pt idx="18">
                  <c:v>25111</c:v>
                </c:pt>
                <c:pt idx="19">
                  <c:v>25203</c:v>
                </c:pt>
                <c:pt idx="20">
                  <c:v>25293</c:v>
                </c:pt>
                <c:pt idx="21">
                  <c:v>25384</c:v>
                </c:pt>
                <c:pt idx="22">
                  <c:v>25476</c:v>
                </c:pt>
                <c:pt idx="23">
                  <c:v>25568</c:v>
                </c:pt>
                <c:pt idx="24">
                  <c:v>25658</c:v>
                </c:pt>
                <c:pt idx="25">
                  <c:v>25749</c:v>
                </c:pt>
                <c:pt idx="26">
                  <c:v>25841</c:v>
                </c:pt>
                <c:pt idx="27">
                  <c:v>25933</c:v>
                </c:pt>
                <c:pt idx="28">
                  <c:v>26023</c:v>
                </c:pt>
                <c:pt idx="29">
                  <c:v>26114</c:v>
                </c:pt>
                <c:pt idx="30">
                  <c:v>26206</c:v>
                </c:pt>
                <c:pt idx="31">
                  <c:v>26298</c:v>
                </c:pt>
                <c:pt idx="32">
                  <c:v>26389</c:v>
                </c:pt>
                <c:pt idx="33">
                  <c:v>26480</c:v>
                </c:pt>
                <c:pt idx="34">
                  <c:v>26572</c:v>
                </c:pt>
                <c:pt idx="35">
                  <c:v>26664</c:v>
                </c:pt>
                <c:pt idx="36">
                  <c:v>26754</c:v>
                </c:pt>
                <c:pt idx="37">
                  <c:v>26845</c:v>
                </c:pt>
                <c:pt idx="38">
                  <c:v>26937</c:v>
                </c:pt>
                <c:pt idx="39">
                  <c:v>27029</c:v>
                </c:pt>
                <c:pt idx="40">
                  <c:v>27119</c:v>
                </c:pt>
                <c:pt idx="41">
                  <c:v>27210</c:v>
                </c:pt>
                <c:pt idx="42">
                  <c:v>27302</c:v>
                </c:pt>
                <c:pt idx="43">
                  <c:v>27394</c:v>
                </c:pt>
                <c:pt idx="44">
                  <c:v>27484</c:v>
                </c:pt>
                <c:pt idx="45">
                  <c:v>27575</c:v>
                </c:pt>
                <c:pt idx="46">
                  <c:v>27667</c:v>
                </c:pt>
                <c:pt idx="47">
                  <c:v>27759</c:v>
                </c:pt>
                <c:pt idx="48">
                  <c:v>27850</c:v>
                </c:pt>
                <c:pt idx="49">
                  <c:v>27941</c:v>
                </c:pt>
                <c:pt idx="50">
                  <c:v>28033</c:v>
                </c:pt>
                <c:pt idx="51">
                  <c:v>28125</c:v>
                </c:pt>
                <c:pt idx="52">
                  <c:v>28215</c:v>
                </c:pt>
                <c:pt idx="53">
                  <c:v>28306</c:v>
                </c:pt>
                <c:pt idx="54">
                  <c:v>28398</c:v>
                </c:pt>
                <c:pt idx="55">
                  <c:v>28490</c:v>
                </c:pt>
                <c:pt idx="56">
                  <c:v>28580</c:v>
                </c:pt>
                <c:pt idx="57">
                  <c:v>28671</c:v>
                </c:pt>
                <c:pt idx="58">
                  <c:v>28763</c:v>
                </c:pt>
                <c:pt idx="59">
                  <c:v>28855</c:v>
                </c:pt>
                <c:pt idx="60">
                  <c:v>28945</c:v>
                </c:pt>
                <c:pt idx="61">
                  <c:v>29036</c:v>
                </c:pt>
                <c:pt idx="62">
                  <c:v>29128</c:v>
                </c:pt>
                <c:pt idx="63">
                  <c:v>29220</c:v>
                </c:pt>
                <c:pt idx="64">
                  <c:v>29311</c:v>
                </c:pt>
                <c:pt idx="65">
                  <c:v>29402</c:v>
                </c:pt>
                <c:pt idx="66">
                  <c:v>29494</c:v>
                </c:pt>
                <c:pt idx="67">
                  <c:v>29586</c:v>
                </c:pt>
                <c:pt idx="68">
                  <c:v>29676</c:v>
                </c:pt>
                <c:pt idx="69">
                  <c:v>29767</c:v>
                </c:pt>
                <c:pt idx="70">
                  <c:v>29859</c:v>
                </c:pt>
                <c:pt idx="71">
                  <c:v>29951</c:v>
                </c:pt>
                <c:pt idx="72">
                  <c:v>30041</c:v>
                </c:pt>
                <c:pt idx="73">
                  <c:v>30132</c:v>
                </c:pt>
                <c:pt idx="74">
                  <c:v>30224</c:v>
                </c:pt>
                <c:pt idx="75">
                  <c:v>30316</c:v>
                </c:pt>
                <c:pt idx="76">
                  <c:v>30406</c:v>
                </c:pt>
                <c:pt idx="77">
                  <c:v>30497</c:v>
                </c:pt>
                <c:pt idx="78">
                  <c:v>30589</c:v>
                </c:pt>
                <c:pt idx="79">
                  <c:v>30681</c:v>
                </c:pt>
                <c:pt idx="80">
                  <c:v>30772</c:v>
                </c:pt>
                <c:pt idx="81">
                  <c:v>30863</c:v>
                </c:pt>
                <c:pt idx="82">
                  <c:v>30955</c:v>
                </c:pt>
                <c:pt idx="83">
                  <c:v>31047</c:v>
                </c:pt>
                <c:pt idx="84">
                  <c:v>31137</c:v>
                </c:pt>
                <c:pt idx="85">
                  <c:v>31228</c:v>
                </c:pt>
                <c:pt idx="86">
                  <c:v>31320</c:v>
                </c:pt>
                <c:pt idx="87">
                  <c:v>31412</c:v>
                </c:pt>
                <c:pt idx="88">
                  <c:v>31502</c:v>
                </c:pt>
                <c:pt idx="89">
                  <c:v>31593</c:v>
                </c:pt>
                <c:pt idx="90">
                  <c:v>31685</c:v>
                </c:pt>
                <c:pt idx="91">
                  <c:v>31777</c:v>
                </c:pt>
                <c:pt idx="92">
                  <c:v>31867</c:v>
                </c:pt>
                <c:pt idx="93">
                  <c:v>31958</c:v>
                </c:pt>
                <c:pt idx="94">
                  <c:v>32050</c:v>
                </c:pt>
                <c:pt idx="95">
                  <c:v>32142</c:v>
                </c:pt>
                <c:pt idx="96">
                  <c:v>32233</c:v>
                </c:pt>
                <c:pt idx="97">
                  <c:v>32324</c:v>
                </c:pt>
                <c:pt idx="98">
                  <c:v>32416</c:v>
                </c:pt>
                <c:pt idx="99">
                  <c:v>32508</c:v>
                </c:pt>
                <c:pt idx="100">
                  <c:v>32598</c:v>
                </c:pt>
                <c:pt idx="101">
                  <c:v>32689</c:v>
                </c:pt>
                <c:pt idx="102">
                  <c:v>32781</c:v>
                </c:pt>
                <c:pt idx="103">
                  <c:v>32873</c:v>
                </c:pt>
                <c:pt idx="104">
                  <c:v>32963</c:v>
                </c:pt>
                <c:pt idx="105">
                  <c:v>33054</c:v>
                </c:pt>
                <c:pt idx="106">
                  <c:v>33146</c:v>
                </c:pt>
                <c:pt idx="107">
                  <c:v>33238</c:v>
                </c:pt>
                <c:pt idx="108">
                  <c:v>33328</c:v>
                </c:pt>
                <c:pt idx="109">
                  <c:v>33419</c:v>
                </c:pt>
                <c:pt idx="110">
                  <c:v>33511</c:v>
                </c:pt>
                <c:pt idx="111">
                  <c:v>33603</c:v>
                </c:pt>
                <c:pt idx="112">
                  <c:v>33694</c:v>
                </c:pt>
                <c:pt idx="113">
                  <c:v>33785</c:v>
                </c:pt>
                <c:pt idx="114">
                  <c:v>33877</c:v>
                </c:pt>
                <c:pt idx="115">
                  <c:v>33969</c:v>
                </c:pt>
                <c:pt idx="116">
                  <c:v>34059</c:v>
                </c:pt>
                <c:pt idx="117">
                  <c:v>34150</c:v>
                </c:pt>
                <c:pt idx="118">
                  <c:v>34242</c:v>
                </c:pt>
                <c:pt idx="119">
                  <c:v>34334</c:v>
                </c:pt>
                <c:pt idx="120">
                  <c:v>34424</c:v>
                </c:pt>
                <c:pt idx="121">
                  <c:v>34515</c:v>
                </c:pt>
                <c:pt idx="122">
                  <c:v>34607</c:v>
                </c:pt>
                <c:pt idx="123">
                  <c:v>34699</c:v>
                </c:pt>
                <c:pt idx="124">
                  <c:v>34789</c:v>
                </c:pt>
                <c:pt idx="125">
                  <c:v>34880</c:v>
                </c:pt>
                <c:pt idx="126">
                  <c:v>34972</c:v>
                </c:pt>
                <c:pt idx="127">
                  <c:v>35064</c:v>
                </c:pt>
                <c:pt idx="128">
                  <c:v>35155</c:v>
                </c:pt>
                <c:pt idx="129">
                  <c:v>35246</c:v>
                </c:pt>
                <c:pt idx="130">
                  <c:v>35338</c:v>
                </c:pt>
                <c:pt idx="131">
                  <c:v>35430</c:v>
                </c:pt>
                <c:pt idx="132">
                  <c:v>35520</c:v>
                </c:pt>
                <c:pt idx="133">
                  <c:v>35611</c:v>
                </c:pt>
                <c:pt idx="134">
                  <c:v>35703</c:v>
                </c:pt>
                <c:pt idx="135">
                  <c:v>35795</c:v>
                </c:pt>
                <c:pt idx="136">
                  <c:v>35885</c:v>
                </c:pt>
                <c:pt idx="137">
                  <c:v>35976</c:v>
                </c:pt>
                <c:pt idx="138">
                  <c:v>36068</c:v>
                </c:pt>
                <c:pt idx="139">
                  <c:v>36160</c:v>
                </c:pt>
                <c:pt idx="140">
                  <c:v>36250</c:v>
                </c:pt>
                <c:pt idx="141">
                  <c:v>36341</c:v>
                </c:pt>
                <c:pt idx="142">
                  <c:v>36433</c:v>
                </c:pt>
                <c:pt idx="143">
                  <c:v>36525</c:v>
                </c:pt>
                <c:pt idx="144">
                  <c:v>36616</c:v>
                </c:pt>
                <c:pt idx="145">
                  <c:v>36707</c:v>
                </c:pt>
                <c:pt idx="146">
                  <c:v>36799</c:v>
                </c:pt>
                <c:pt idx="147">
                  <c:v>36891</c:v>
                </c:pt>
                <c:pt idx="148">
                  <c:v>36981</c:v>
                </c:pt>
                <c:pt idx="149">
                  <c:v>37072</c:v>
                </c:pt>
                <c:pt idx="150">
                  <c:v>37164</c:v>
                </c:pt>
                <c:pt idx="151">
                  <c:v>37256</c:v>
                </c:pt>
                <c:pt idx="152">
                  <c:v>37346</c:v>
                </c:pt>
                <c:pt idx="153">
                  <c:v>37437</c:v>
                </c:pt>
                <c:pt idx="154">
                  <c:v>37529</c:v>
                </c:pt>
                <c:pt idx="155">
                  <c:v>37621</c:v>
                </c:pt>
                <c:pt idx="156">
                  <c:v>37711</c:v>
                </c:pt>
                <c:pt idx="157">
                  <c:v>37802</c:v>
                </c:pt>
                <c:pt idx="158">
                  <c:v>37894</c:v>
                </c:pt>
                <c:pt idx="159">
                  <c:v>37986</c:v>
                </c:pt>
                <c:pt idx="160">
                  <c:v>38077</c:v>
                </c:pt>
                <c:pt idx="161">
                  <c:v>38168</c:v>
                </c:pt>
                <c:pt idx="162">
                  <c:v>38260</c:v>
                </c:pt>
                <c:pt idx="163">
                  <c:v>38352</c:v>
                </c:pt>
                <c:pt idx="164">
                  <c:v>38442</c:v>
                </c:pt>
                <c:pt idx="165">
                  <c:v>38533</c:v>
                </c:pt>
                <c:pt idx="166">
                  <c:v>38625</c:v>
                </c:pt>
                <c:pt idx="167">
                  <c:v>38717</c:v>
                </c:pt>
                <c:pt idx="168">
                  <c:v>38807</c:v>
                </c:pt>
                <c:pt idx="169">
                  <c:v>38898</c:v>
                </c:pt>
                <c:pt idx="170">
                  <c:v>38990</c:v>
                </c:pt>
                <c:pt idx="171">
                  <c:v>39082</c:v>
                </c:pt>
                <c:pt idx="172">
                  <c:v>39172</c:v>
                </c:pt>
                <c:pt idx="173">
                  <c:v>39263</c:v>
                </c:pt>
                <c:pt idx="174">
                  <c:v>39355</c:v>
                </c:pt>
                <c:pt idx="175">
                  <c:v>39447</c:v>
                </c:pt>
                <c:pt idx="176">
                  <c:v>39538</c:v>
                </c:pt>
                <c:pt idx="177">
                  <c:v>39629</c:v>
                </c:pt>
                <c:pt idx="178">
                  <c:v>39721</c:v>
                </c:pt>
                <c:pt idx="179">
                  <c:v>39813</c:v>
                </c:pt>
                <c:pt idx="180">
                  <c:v>39903</c:v>
                </c:pt>
                <c:pt idx="181">
                  <c:v>39994</c:v>
                </c:pt>
                <c:pt idx="182">
                  <c:v>40086</c:v>
                </c:pt>
                <c:pt idx="183">
                  <c:v>40178</c:v>
                </c:pt>
                <c:pt idx="184">
                  <c:v>40268</c:v>
                </c:pt>
                <c:pt idx="185">
                  <c:v>40359</c:v>
                </c:pt>
                <c:pt idx="186">
                  <c:v>40451</c:v>
                </c:pt>
                <c:pt idx="187">
                  <c:v>40543</c:v>
                </c:pt>
                <c:pt idx="188">
                  <c:v>40633</c:v>
                </c:pt>
                <c:pt idx="189">
                  <c:v>40724</c:v>
                </c:pt>
                <c:pt idx="190">
                  <c:v>40816</c:v>
                </c:pt>
                <c:pt idx="191">
                  <c:v>40908</c:v>
                </c:pt>
                <c:pt idx="192">
                  <c:v>40999</c:v>
                </c:pt>
                <c:pt idx="193">
                  <c:v>41090</c:v>
                </c:pt>
                <c:pt idx="194">
                  <c:v>41182</c:v>
                </c:pt>
                <c:pt idx="195">
                  <c:v>41274</c:v>
                </c:pt>
                <c:pt idx="196">
                  <c:v>41364</c:v>
                </c:pt>
                <c:pt idx="197">
                  <c:v>41455</c:v>
                </c:pt>
                <c:pt idx="198">
                  <c:v>41547</c:v>
                </c:pt>
                <c:pt idx="199">
                  <c:v>41639</c:v>
                </c:pt>
                <c:pt idx="200">
                  <c:v>41729</c:v>
                </c:pt>
                <c:pt idx="201">
                  <c:v>41820</c:v>
                </c:pt>
                <c:pt idx="202">
                  <c:v>41912</c:v>
                </c:pt>
                <c:pt idx="203">
                  <c:v>42004</c:v>
                </c:pt>
                <c:pt idx="204">
                  <c:v>42094</c:v>
                </c:pt>
                <c:pt idx="205">
                  <c:v>42185</c:v>
                </c:pt>
                <c:pt idx="206">
                  <c:v>42277</c:v>
                </c:pt>
                <c:pt idx="207">
                  <c:v>42369</c:v>
                </c:pt>
                <c:pt idx="208">
                  <c:v>42460</c:v>
                </c:pt>
                <c:pt idx="209">
                  <c:v>42551</c:v>
                </c:pt>
                <c:pt idx="210">
                  <c:v>42643</c:v>
                </c:pt>
                <c:pt idx="211">
                  <c:v>42735</c:v>
                </c:pt>
                <c:pt idx="212">
                  <c:v>42825</c:v>
                </c:pt>
                <c:pt idx="213">
                  <c:v>42916</c:v>
                </c:pt>
                <c:pt idx="214">
                  <c:v>43008</c:v>
                </c:pt>
                <c:pt idx="215">
                  <c:v>43100</c:v>
                </c:pt>
                <c:pt idx="216">
                  <c:v>43190</c:v>
                </c:pt>
                <c:pt idx="217">
                  <c:v>43281</c:v>
                </c:pt>
                <c:pt idx="218">
                  <c:v>43373</c:v>
                </c:pt>
                <c:pt idx="219">
                  <c:v>43465</c:v>
                </c:pt>
                <c:pt idx="220">
                  <c:v>43555</c:v>
                </c:pt>
                <c:pt idx="221">
                  <c:v>43646</c:v>
                </c:pt>
                <c:pt idx="222">
                  <c:v>43738</c:v>
                </c:pt>
                <c:pt idx="223">
                  <c:v>43830</c:v>
                </c:pt>
                <c:pt idx="224">
                  <c:v>43921</c:v>
                </c:pt>
                <c:pt idx="225">
                  <c:v>44012</c:v>
                </c:pt>
                <c:pt idx="226">
                  <c:v>44104</c:v>
                </c:pt>
                <c:pt idx="227">
                  <c:v>44196</c:v>
                </c:pt>
                <c:pt idx="228">
                  <c:v>44286</c:v>
                </c:pt>
                <c:pt idx="229">
                  <c:v>44377</c:v>
                </c:pt>
                <c:pt idx="230">
                  <c:v>44469</c:v>
                </c:pt>
                <c:pt idx="231">
                  <c:v>44561</c:v>
                </c:pt>
                <c:pt idx="232">
                  <c:v>44651</c:v>
                </c:pt>
                <c:pt idx="233">
                  <c:v>44742</c:v>
                </c:pt>
                <c:pt idx="234">
                  <c:v>44834</c:v>
                </c:pt>
                <c:pt idx="235">
                  <c:v>44926</c:v>
                </c:pt>
                <c:pt idx="236">
                  <c:v>45016</c:v>
                </c:pt>
                <c:pt idx="237">
                  <c:v>45107</c:v>
                </c:pt>
                <c:pt idx="238">
                  <c:v>45199</c:v>
                </c:pt>
                <c:pt idx="239">
                  <c:v>45291</c:v>
                </c:pt>
                <c:pt idx="240">
                  <c:v>45382</c:v>
                </c:pt>
                <c:pt idx="241">
                  <c:v>45473</c:v>
                </c:pt>
                <c:pt idx="242">
                  <c:v>45565</c:v>
                </c:pt>
                <c:pt idx="243">
                  <c:v>45657</c:v>
                </c:pt>
                <c:pt idx="244">
                  <c:v>45747</c:v>
                </c:pt>
                <c:pt idx="245">
                  <c:v>45838</c:v>
                </c:pt>
                <c:pt idx="246">
                  <c:v>45930</c:v>
                </c:pt>
                <c:pt idx="247">
                  <c:v>46022</c:v>
                </c:pt>
                <c:pt idx="248">
                  <c:v>46112</c:v>
                </c:pt>
                <c:pt idx="249">
                  <c:v>46203</c:v>
                </c:pt>
              </c:numCache>
            </c:numRef>
          </c:cat>
          <c:val>
            <c:numRef>
              <c:f>'Chart+Data'!$I$4:$I$253</c:f>
              <c:numCache>
                <c:formatCode>General</c:formatCode>
                <c:ptCount val="250"/>
                <c:pt idx="144">
                  <c:v>0.12845838671419543</c:v>
                </c:pt>
                <c:pt idx="145">
                  <c:v>0.1257691971665936</c:v>
                </c:pt>
                <c:pt idx="146">
                  <c:v>0.15556681208187095</c:v>
                </c:pt>
                <c:pt idx="147">
                  <c:v>0.17342959581082965</c:v>
                </c:pt>
                <c:pt idx="148">
                  <c:v>0.17663171917197779</c:v>
                </c:pt>
                <c:pt idx="149">
                  <c:v>0.17970038098847643</c:v>
                </c:pt>
                <c:pt idx="150">
                  <c:v>0.1828992493402751</c:v>
                </c:pt>
                <c:pt idx="151">
                  <c:v>0.17818492318164519</c:v>
                </c:pt>
                <c:pt idx="152">
                  <c:v>0.18538940108866903</c:v>
                </c:pt>
                <c:pt idx="153">
                  <c:v>0.19844850069212525</c:v>
                </c:pt>
                <c:pt idx="154">
                  <c:v>0.206763261891315</c:v>
                </c:pt>
                <c:pt idx="155">
                  <c:v>0.20453775856736053</c:v>
                </c:pt>
                <c:pt idx="156">
                  <c:v>0.1989230439876101</c:v>
                </c:pt>
                <c:pt idx="157">
                  <c:v>0.20458526470704846</c:v>
                </c:pt>
                <c:pt idx="158">
                  <c:v>0.20756799824508884</c:v>
                </c:pt>
                <c:pt idx="159">
                  <c:v>0.20649880278075283</c:v>
                </c:pt>
                <c:pt idx="160">
                  <c:v>0.21291754675913352</c:v>
                </c:pt>
                <c:pt idx="161">
                  <c:v>0.20281160213583885</c:v>
                </c:pt>
                <c:pt idx="162">
                  <c:v>0.20621163271273674</c:v>
                </c:pt>
                <c:pt idx="163">
                  <c:v>0.20641586629248695</c:v>
                </c:pt>
                <c:pt idx="164">
                  <c:v>0.19806389584917894</c:v>
                </c:pt>
                <c:pt idx="165">
                  <c:v>0.20330068882305802</c:v>
                </c:pt>
                <c:pt idx="166">
                  <c:v>0.20081124532752329</c:v>
                </c:pt>
                <c:pt idx="167">
                  <c:v>0.2128713703085901</c:v>
                </c:pt>
                <c:pt idx="168">
                  <c:v>0.21036825626926864</c:v>
                </c:pt>
                <c:pt idx="169">
                  <c:v>0.21431952701363424</c:v>
                </c:pt>
                <c:pt idx="170">
                  <c:v>0.22264907289387231</c:v>
                </c:pt>
                <c:pt idx="171">
                  <c:v>0.22268603407286139</c:v>
                </c:pt>
                <c:pt idx="172">
                  <c:v>0.21633125098842035</c:v>
                </c:pt>
                <c:pt idx="173">
                  <c:v>0.20772615540685574</c:v>
                </c:pt>
                <c:pt idx="174">
                  <c:v>0.19819780633592873</c:v>
                </c:pt>
                <c:pt idx="175">
                  <c:v>0.17638375196458558</c:v>
                </c:pt>
                <c:pt idx="176">
                  <c:v>0.168027146290154</c:v>
                </c:pt>
                <c:pt idx="177">
                  <c:v>0.14250161669671874</c:v>
                </c:pt>
                <c:pt idx="178">
                  <c:v>0.15849572788443939</c:v>
                </c:pt>
                <c:pt idx="179">
                  <c:v>0.13292948068851987</c:v>
                </c:pt>
                <c:pt idx="180">
                  <c:v>0.10811592747834091</c:v>
                </c:pt>
              </c:numCache>
            </c:numRef>
          </c:val>
          <c:smooth val="0"/>
          <c:extLst>
            <c:ext xmlns:c16="http://schemas.microsoft.com/office/drawing/2014/chart" uri="{C3380CC4-5D6E-409C-BE32-E72D297353CC}">
              <c16:uniqueId val="{00000002-8570-A347-8B10-3948B0F16BDD}"/>
            </c:ext>
          </c:extLst>
        </c:ser>
        <c:ser>
          <c:idx val="3"/>
          <c:order val="3"/>
          <c:tx>
            <c:strRef>
              <c:f>'Chart+Data'!$J$3</c:f>
              <c:strCache>
                <c:ptCount val="1"/>
                <c:pt idx="0">
                  <c:v>Megacap internet (S&amp;P 500 top 10 conc.)</c:v>
                </c:pt>
              </c:strCache>
            </c:strRef>
          </c:tx>
          <c:spPr>
            <a:ln w="31750" cap="rnd">
              <a:solidFill>
                <a:srgbClr val="7FBAF3"/>
              </a:solidFill>
              <a:round/>
            </a:ln>
            <a:effectLst/>
          </c:spPr>
          <c:marker>
            <c:symbol val="none"/>
          </c:marker>
          <c:cat>
            <c:numRef>
              <c:f>'Chart+Data'!$D$4:$D$253</c:f>
              <c:numCache>
                <c:formatCode>m/d/yy</c:formatCode>
                <c:ptCount val="250"/>
                <c:pt idx="0">
                  <c:v>23467</c:v>
                </c:pt>
                <c:pt idx="1">
                  <c:v>23558</c:v>
                </c:pt>
                <c:pt idx="2">
                  <c:v>23650</c:v>
                </c:pt>
                <c:pt idx="3">
                  <c:v>23742</c:v>
                </c:pt>
                <c:pt idx="4">
                  <c:v>23832</c:v>
                </c:pt>
                <c:pt idx="5">
                  <c:v>23923</c:v>
                </c:pt>
                <c:pt idx="6">
                  <c:v>24015</c:v>
                </c:pt>
                <c:pt idx="7">
                  <c:v>24107</c:v>
                </c:pt>
                <c:pt idx="8">
                  <c:v>24197</c:v>
                </c:pt>
                <c:pt idx="9">
                  <c:v>24288</c:v>
                </c:pt>
                <c:pt idx="10">
                  <c:v>24380</c:v>
                </c:pt>
                <c:pt idx="11">
                  <c:v>24472</c:v>
                </c:pt>
                <c:pt idx="12">
                  <c:v>24562</c:v>
                </c:pt>
                <c:pt idx="13">
                  <c:v>24653</c:v>
                </c:pt>
                <c:pt idx="14">
                  <c:v>24745</c:v>
                </c:pt>
                <c:pt idx="15">
                  <c:v>24837</c:v>
                </c:pt>
                <c:pt idx="16">
                  <c:v>24928</c:v>
                </c:pt>
                <c:pt idx="17">
                  <c:v>25019</c:v>
                </c:pt>
                <c:pt idx="18">
                  <c:v>25111</c:v>
                </c:pt>
                <c:pt idx="19">
                  <c:v>25203</c:v>
                </c:pt>
                <c:pt idx="20">
                  <c:v>25293</c:v>
                </c:pt>
                <c:pt idx="21">
                  <c:v>25384</c:v>
                </c:pt>
                <c:pt idx="22">
                  <c:v>25476</c:v>
                </c:pt>
                <c:pt idx="23">
                  <c:v>25568</c:v>
                </c:pt>
                <c:pt idx="24">
                  <c:v>25658</c:v>
                </c:pt>
                <c:pt idx="25">
                  <c:v>25749</c:v>
                </c:pt>
                <c:pt idx="26">
                  <c:v>25841</c:v>
                </c:pt>
                <c:pt idx="27">
                  <c:v>25933</c:v>
                </c:pt>
                <c:pt idx="28">
                  <c:v>26023</c:v>
                </c:pt>
                <c:pt idx="29">
                  <c:v>26114</c:v>
                </c:pt>
                <c:pt idx="30">
                  <c:v>26206</c:v>
                </c:pt>
                <c:pt idx="31">
                  <c:v>26298</c:v>
                </c:pt>
                <c:pt idx="32">
                  <c:v>26389</c:v>
                </c:pt>
                <c:pt idx="33">
                  <c:v>26480</c:v>
                </c:pt>
                <c:pt idx="34">
                  <c:v>26572</c:v>
                </c:pt>
                <c:pt idx="35">
                  <c:v>26664</c:v>
                </c:pt>
                <c:pt idx="36">
                  <c:v>26754</c:v>
                </c:pt>
                <c:pt idx="37">
                  <c:v>26845</c:v>
                </c:pt>
                <c:pt idx="38">
                  <c:v>26937</c:v>
                </c:pt>
                <c:pt idx="39">
                  <c:v>27029</c:v>
                </c:pt>
                <c:pt idx="40">
                  <c:v>27119</c:v>
                </c:pt>
                <c:pt idx="41">
                  <c:v>27210</c:v>
                </c:pt>
                <c:pt idx="42">
                  <c:v>27302</c:v>
                </c:pt>
                <c:pt idx="43">
                  <c:v>27394</c:v>
                </c:pt>
                <c:pt idx="44">
                  <c:v>27484</c:v>
                </c:pt>
                <c:pt idx="45">
                  <c:v>27575</c:v>
                </c:pt>
                <c:pt idx="46">
                  <c:v>27667</c:v>
                </c:pt>
                <c:pt idx="47">
                  <c:v>27759</c:v>
                </c:pt>
                <c:pt idx="48">
                  <c:v>27850</c:v>
                </c:pt>
                <c:pt idx="49">
                  <c:v>27941</c:v>
                </c:pt>
                <c:pt idx="50">
                  <c:v>28033</c:v>
                </c:pt>
                <c:pt idx="51">
                  <c:v>28125</c:v>
                </c:pt>
                <c:pt idx="52">
                  <c:v>28215</c:v>
                </c:pt>
                <c:pt idx="53">
                  <c:v>28306</c:v>
                </c:pt>
                <c:pt idx="54">
                  <c:v>28398</c:v>
                </c:pt>
                <c:pt idx="55">
                  <c:v>28490</c:v>
                </c:pt>
                <c:pt idx="56">
                  <c:v>28580</c:v>
                </c:pt>
                <c:pt idx="57">
                  <c:v>28671</c:v>
                </c:pt>
                <c:pt idx="58">
                  <c:v>28763</c:v>
                </c:pt>
                <c:pt idx="59">
                  <c:v>28855</c:v>
                </c:pt>
                <c:pt idx="60">
                  <c:v>28945</c:v>
                </c:pt>
                <c:pt idx="61">
                  <c:v>29036</c:v>
                </c:pt>
                <c:pt idx="62">
                  <c:v>29128</c:v>
                </c:pt>
                <c:pt idx="63">
                  <c:v>29220</c:v>
                </c:pt>
                <c:pt idx="64">
                  <c:v>29311</c:v>
                </c:pt>
                <c:pt idx="65">
                  <c:v>29402</c:v>
                </c:pt>
                <c:pt idx="66">
                  <c:v>29494</c:v>
                </c:pt>
                <c:pt idx="67">
                  <c:v>29586</c:v>
                </c:pt>
                <c:pt idx="68">
                  <c:v>29676</c:v>
                </c:pt>
                <c:pt idx="69">
                  <c:v>29767</c:v>
                </c:pt>
                <c:pt idx="70">
                  <c:v>29859</c:v>
                </c:pt>
                <c:pt idx="71">
                  <c:v>29951</c:v>
                </c:pt>
                <c:pt idx="72">
                  <c:v>30041</c:v>
                </c:pt>
                <c:pt idx="73">
                  <c:v>30132</c:v>
                </c:pt>
                <c:pt idx="74">
                  <c:v>30224</c:v>
                </c:pt>
                <c:pt idx="75">
                  <c:v>30316</c:v>
                </c:pt>
                <c:pt idx="76">
                  <c:v>30406</c:v>
                </c:pt>
                <c:pt idx="77">
                  <c:v>30497</c:v>
                </c:pt>
                <c:pt idx="78">
                  <c:v>30589</c:v>
                </c:pt>
                <c:pt idx="79">
                  <c:v>30681</c:v>
                </c:pt>
                <c:pt idx="80">
                  <c:v>30772</c:v>
                </c:pt>
                <c:pt idx="81">
                  <c:v>30863</c:v>
                </c:pt>
                <c:pt idx="82">
                  <c:v>30955</c:v>
                </c:pt>
                <c:pt idx="83">
                  <c:v>31047</c:v>
                </c:pt>
                <c:pt idx="84">
                  <c:v>31137</c:v>
                </c:pt>
                <c:pt idx="85">
                  <c:v>31228</c:v>
                </c:pt>
                <c:pt idx="86">
                  <c:v>31320</c:v>
                </c:pt>
                <c:pt idx="87">
                  <c:v>31412</c:v>
                </c:pt>
                <c:pt idx="88">
                  <c:v>31502</c:v>
                </c:pt>
                <c:pt idx="89">
                  <c:v>31593</c:v>
                </c:pt>
                <c:pt idx="90">
                  <c:v>31685</c:v>
                </c:pt>
                <c:pt idx="91">
                  <c:v>31777</c:v>
                </c:pt>
                <c:pt idx="92">
                  <c:v>31867</c:v>
                </c:pt>
                <c:pt idx="93">
                  <c:v>31958</c:v>
                </c:pt>
                <c:pt idx="94">
                  <c:v>32050</c:v>
                </c:pt>
                <c:pt idx="95">
                  <c:v>32142</c:v>
                </c:pt>
                <c:pt idx="96">
                  <c:v>32233</c:v>
                </c:pt>
                <c:pt idx="97">
                  <c:v>32324</c:v>
                </c:pt>
                <c:pt idx="98">
                  <c:v>32416</c:v>
                </c:pt>
                <c:pt idx="99">
                  <c:v>32508</c:v>
                </c:pt>
                <c:pt idx="100">
                  <c:v>32598</c:v>
                </c:pt>
                <c:pt idx="101">
                  <c:v>32689</c:v>
                </c:pt>
                <c:pt idx="102">
                  <c:v>32781</c:v>
                </c:pt>
                <c:pt idx="103">
                  <c:v>32873</c:v>
                </c:pt>
                <c:pt idx="104">
                  <c:v>32963</c:v>
                </c:pt>
                <c:pt idx="105">
                  <c:v>33054</c:v>
                </c:pt>
                <c:pt idx="106">
                  <c:v>33146</c:v>
                </c:pt>
                <c:pt idx="107">
                  <c:v>33238</c:v>
                </c:pt>
                <c:pt idx="108">
                  <c:v>33328</c:v>
                </c:pt>
                <c:pt idx="109">
                  <c:v>33419</c:v>
                </c:pt>
                <c:pt idx="110">
                  <c:v>33511</c:v>
                </c:pt>
                <c:pt idx="111">
                  <c:v>33603</c:v>
                </c:pt>
                <c:pt idx="112">
                  <c:v>33694</c:v>
                </c:pt>
                <c:pt idx="113">
                  <c:v>33785</c:v>
                </c:pt>
                <c:pt idx="114">
                  <c:v>33877</c:v>
                </c:pt>
                <c:pt idx="115">
                  <c:v>33969</c:v>
                </c:pt>
                <c:pt idx="116">
                  <c:v>34059</c:v>
                </c:pt>
                <c:pt idx="117">
                  <c:v>34150</c:v>
                </c:pt>
                <c:pt idx="118">
                  <c:v>34242</c:v>
                </c:pt>
                <c:pt idx="119">
                  <c:v>34334</c:v>
                </c:pt>
                <c:pt idx="120">
                  <c:v>34424</c:v>
                </c:pt>
                <c:pt idx="121">
                  <c:v>34515</c:v>
                </c:pt>
                <c:pt idx="122">
                  <c:v>34607</c:v>
                </c:pt>
                <c:pt idx="123">
                  <c:v>34699</c:v>
                </c:pt>
                <c:pt idx="124">
                  <c:v>34789</c:v>
                </c:pt>
                <c:pt idx="125">
                  <c:v>34880</c:v>
                </c:pt>
                <c:pt idx="126">
                  <c:v>34972</c:v>
                </c:pt>
                <c:pt idx="127">
                  <c:v>35064</c:v>
                </c:pt>
                <c:pt idx="128">
                  <c:v>35155</c:v>
                </c:pt>
                <c:pt idx="129">
                  <c:v>35246</c:v>
                </c:pt>
                <c:pt idx="130">
                  <c:v>35338</c:v>
                </c:pt>
                <c:pt idx="131">
                  <c:v>35430</c:v>
                </c:pt>
                <c:pt idx="132">
                  <c:v>35520</c:v>
                </c:pt>
                <c:pt idx="133">
                  <c:v>35611</c:v>
                </c:pt>
                <c:pt idx="134">
                  <c:v>35703</c:v>
                </c:pt>
                <c:pt idx="135">
                  <c:v>35795</c:v>
                </c:pt>
                <c:pt idx="136">
                  <c:v>35885</c:v>
                </c:pt>
                <c:pt idx="137">
                  <c:v>35976</c:v>
                </c:pt>
                <c:pt idx="138">
                  <c:v>36068</c:v>
                </c:pt>
                <c:pt idx="139">
                  <c:v>36160</c:v>
                </c:pt>
                <c:pt idx="140">
                  <c:v>36250</c:v>
                </c:pt>
                <c:pt idx="141">
                  <c:v>36341</c:v>
                </c:pt>
                <c:pt idx="142">
                  <c:v>36433</c:v>
                </c:pt>
                <c:pt idx="143">
                  <c:v>36525</c:v>
                </c:pt>
                <c:pt idx="144">
                  <c:v>36616</c:v>
                </c:pt>
                <c:pt idx="145">
                  <c:v>36707</c:v>
                </c:pt>
                <c:pt idx="146">
                  <c:v>36799</c:v>
                </c:pt>
                <c:pt idx="147">
                  <c:v>36891</c:v>
                </c:pt>
                <c:pt idx="148">
                  <c:v>36981</c:v>
                </c:pt>
                <c:pt idx="149">
                  <c:v>37072</c:v>
                </c:pt>
                <c:pt idx="150">
                  <c:v>37164</c:v>
                </c:pt>
                <c:pt idx="151">
                  <c:v>37256</c:v>
                </c:pt>
                <c:pt idx="152">
                  <c:v>37346</c:v>
                </c:pt>
                <c:pt idx="153">
                  <c:v>37437</c:v>
                </c:pt>
                <c:pt idx="154">
                  <c:v>37529</c:v>
                </c:pt>
                <c:pt idx="155">
                  <c:v>37621</c:v>
                </c:pt>
                <c:pt idx="156">
                  <c:v>37711</c:v>
                </c:pt>
                <c:pt idx="157">
                  <c:v>37802</c:v>
                </c:pt>
                <c:pt idx="158">
                  <c:v>37894</c:v>
                </c:pt>
                <c:pt idx="159">
                  <c:v>37986</c:v>
                </c:pt>
                <c:pt idx="160">
                  <c:v>38077</c:v>
                </c:pt>
                <c:pt idx="161">
                  <c:v>38168</c:v>
                </c:pt>
                <c:pt idx="162">
                  <c:v>38260</c:v>
                </c:pt>
                <c:pt idx="163">
                  <c:v>38352</c:v>
                </c:pt>
                <c:pt idx="164">
                  <c:v>38442</c:v>
                </c:pt>
                <c:pt idx="165">
                  <c:v>38533</c:v>
                </c:pt>
                <c:pt idx="166">
                  <c:v>38625</c:v>
                </c:pt>
                <c:pt idx="167">
                  <c:v>38717</c:v>
                </c:pt>
                <c:pt idx="168">
                  <c:v>38807</c:v>
                </c:pt>
                <c:pt idx="169">
                  <c:v>38898</c:v>
                </c:pt>
                <c:pt idx="170">
                  <c:v>38990</c:v>
                </c:pt>
                <c:pt idx="171">
                  <c:v>39082</c:v>
                </c:pt>
                <c:pt idx="172">
                  <c:v>39172</c:v>
                </c:pt>
                <c:pt idx="173">
                  <c:v>39263</c:v>
                </c:pt>
                <c:pt idx="174">
                  <c:v>39355</c:v>
                </c:pt>
                <c:pt idx="175">
                  <c:v>39447</c:v>
                </c:pt>
                <c:pt idx="176">
                  <c:v>39538</c:v>
                </c:pt>
                <c:pt idx="177">
                  <c:v>39629</c:v>
                </c:pt>
                <c:pt idx="178">
                  <c:v>39721</c:v>
                </c:pt>
                <c:pt idx="179">
                  <c:v>39813</c:v>
                </c:pt>
                <c:pt idx="180">
                  <c:v>39903</c:v>
                </c:pt>
                <c:pt idx="181">
                  <c:v>39994</c:v>
                </c:pt>
                <c:pt idx="182">
                  <c:v>40086</c:v>
                </c:pt>
                <c:pt idx="183">
                  <c:v>40178</c:v>
                </c:pt>
                <c:pt idx="184">
                  <c:v>40268</c:v>
                </c:pt>
                <c:pt idx="185">
                  <c:v>40359</c:v>
                </c:pt>
                <c:pt idx="186">
                  <c:v>40451</c:v>
                </c:pt>
                <c:pt idx="187">
                  <c:v>40543</c:v>
                </c:pt>
                <c:pt idx="188">
                  <c:v>40633</c:v>
                </c:pt>
                <c:pt idx="189">
                  <c:v>40724</c:v>
                </c:pt>
                <c:pt idx="190">
                  <c:v>40816</c:v>
                </c:pt>
                <c:pt idx="191">
                  <c:v>40908</c:v>
                </c:pt>
                <c:pt idx="192">
                  <c:v>40999</c:v>
                </c:pt>
                <c:pt idx="193">
                  <c:v>41090</c:v>
                </c:pt>
                <c:pt idx="194">
                  <c:v>41182</c:v>
                </c:pt>
                <c:pt idx="195">
                  <c:v>41274</c:v>
                </c:pt>
                <c:pt idx="196">
                  <c:v>41364</c:v>
                </c:pt>
                <c:pt idx="197">
                  <c:v>41455</c:v>
                </c:pt>
                <c:pt idx="198">
                  <c:v>41547</c:v>
                </c:pt>
                <c:pt idx="199">
                  <c:v>41639</c:v>
                </c:pt>
                <c:pt idx="200">
                  <c:v>41729</c:v>
                </c:pt>
                <c:pt idx="201">
                  <c:v>41820</c:v>
                </c:pt>
                <c:pt idx="202">
                  <c:v>41912</c:v>
                </c:pt>
                <c:pt idx="203">
                  <c:v>42004</c:v>
                </c:pt>
                <c:pt idx="204">
                  <c:v>42094</c:v>
                </c:pt>
                <c:pt idx="205">
                  <c:v>42185</c:v>
                </c:pt>
                <c:pt idx="206">
                  <c:v>42277</c:v>
                </c:pt>
                <c:pt idx="207">
                  <c:v>42369</c:v>
                </c:pt>
                <c:pt idx="208">
                  <c:v>42460</c:v>
                </c:pt>
                <c:pt idx="209">
                  <c:v>42551</c:v>
                </c:pt>
                <c:pt idx="210">
                  <c:v>42643</c:v>
                </c:pt>
                <c:pt idx="211">
                  <c:v>42735</c:v>
                </c:pt>
                <c:pt idx="212">
                  <c:v>42825</c:v>
                </c:pt>
                <c:pt idx="213">
                  <c:v>42916</c:v>
                </c:pt>
                <c:pt idx="214">
                  <c:v>43008</c:v>
                </c:pt>
                <c:pt idx="215">
                  <c:v>43100</c:v>
                </c:pt>
                <c:pt idx="216">
                  <c:v>43190</c:v>
                </c:pt>
                <c:pt idx="217">
                  <c:v>43281</c:v>
                </c:pt>
                <c:pt idx="218">
                  <c:v>43373</c:v>
                </c:pt>
                <c:pt idx="219">
                  <c:v>43465</c:v>
                </c:pt>
                <c:pt idx="220">
                  <c:v>43555</c:v>
                </c:pt>
                <c:pt idx="221">
                  <c:v>43646</c:v>
                </c:pt>
                <c:pt idx="222">
                  <c:v>43738</c:v>
                </c:pt>
                <c:pt idx="223">
                  <c:v>43830</c:v>
                </c:pt>
                <c:pt idx="224">
                  <c:v>43921</c:v>
                </c:pt>
                <c:pt idx="225">
                  <c:v>44012</c:v>
                </c:pt>
                <c:pt idx="226">
                  <c:v>44104</c:v>
                </c:pt>
                <c:pt idx="227">
                  <c:v>44196</c:v>
                </c:pt>
                <c:pt idx="228">
                  <c:v>44286</c:v>
                </c:pt>
                <c:pt idx="229">
                  <c:v>44377</c:v>
                </c:pt>
                <c:pt idx="230">
                  <c:v>44469</c:v>
                </c:pt>
                <c:pt idx="231">
                  <c:v>44561</c:v>
                </c:pt>
                <c:pt idx="232">
                  <c:v>44651</c:v>
                </c:pt>
                <c:pt idx="233">
                  <c:v>44742</c:v>
                </c:pt>
                <c:pt idx="234">
                  <c:v>44834</c:v>
                </c:pt>
                <c:pt idx="235">
                  <c:v>44926</c:v>
                </c:pt>
                <c:pt idx="236">
                  <c:v>45016</c:v>
                </c:pt>
                <c:pt idx="237">
                  <c:v>45107</c:v>
                </c:pt>
                <c:pt idx="238">
                  <c:v>45199</c:v>
                </c:pt>
                <c:pt idx="239">
                  <c:v>45291</c:v>
                </c:pt>
                <c:pt idx="240">
                  <c:v>45382</c:v>
                </c:pt>
                <c:pt idx="241">
                  <c:v>45473</c:v>
                </c:pt>
                <c:pt idx="242">
                  <c:v>45565</c:v>
                </c:pt>
                <c:pt idx="243">
                  <c:v>45657</c:v>
                </c:pt>
                <c:pt idx="244">
                  <c:v>45747</c:v>
                </c:pt>
                <c:pt idx="245">
                  <c:v>45838</c:v>
                </c:pt>
                <c:pt idx="246">
                  <c:v>45930</c:v>
                </c:pt>
                <c:pt idx="247">
                  <c:v>46022</c:v>
                </c:pt>
                <c:pt idx="248">
                  <c:v>46112</c:v>
                </c:pt>
                <c:pt idx="249">
                  <c:v>46203</c:v>
                </c:pt>
              </c:numCache>
            </c:numRef>
          </c:cat>
          <c:val>
            <c:numRef>
              <c:f>'Chart+Data'!$J$4:$J$253</c:f>
              <c:numCache>
                <c:formatCode>General</c:formatCode>
                <c:ptCount val="250"/>
                <c:pt idx="203">
                  <c:v>0.179885067709772</c:v>
                </c:pt>
                <c:pt idx="204">
                  <c:v>0.17619075935711501</c:v>
                </c:pt>
                <c:pt idx="205">
                  <c:v>0.17810906723084202</c:v>
                </c:pt>
                <c:pt idx="206">
                  <c:v>0.18230249680552099</c:v>
                </c:pt>
                <c:pt idx="207">
                  <c:v>0.18926681276778701</c:v>
                </c:pt>
                <c:pt idx="208">
                  <c:v>0.19076652346463099</c:v>
                </c:pt>
                <c:pt idx="209">
                  <c:v>0.18837786686480298</c:v>
                </c:pt>
                <c:pt idx="210">
                  <c:v>0.19351965357335199</c:v>
                </c:pt>
                <c:pt idx="211">
                  <c:v>0.19280733810440201</c:v>
                </c:pt>
                <c:pt idx="212">
                  <c:v>0.19795292787705801</c:v>
                </c:pt>
                <c:pt idx="213">
                  <c:v>0.20065088565718298</c:v>
                </c:pt>
                <c:pt idx="214">
                  <c:v>0.20258825461771998</c:v>
                </c:pt>
                <c:pt idx="215">
                  <c:v>0.21102272595303501</c:v>
                </c:pt>
                <c:pt idx="216">
                  <c:v>0.21560771061087197</c:v>
                </c:pt>
                <c:pt idx="217">
                  <c:v>0.223544796290925</c:v>
                </c:pt>
                <c:pt idx="218">
                  <c:v>0.230245544075634</c:v>
                </c:pt>
                <c:pt idx="219">
                  <c:v>0.22200056766632698</c:v>
                </c:pt>
                <c:pt idx="220">
                  <c:v>0.22487325421502699</c:v>
                </c:pt>
                <c:pt idx="221">
                  <c:v>0.22787586435030199</c:v>
                </c:pt>
                <c:pt idx="222">
                  <c:v>0.22797351539013502</c:v>
                </c:pt>
                <c:pt idx="223">
                  <c:v>0.238840205592696</c:v>
                </c:pt>
                <c:pt idx="224">
                  <c:v>0.26649889097920798</c:v>
                </c:pt>
                <c:pt idx="225">
                  <c:v>0.28070909342778699</c:v>
                </c:pt>
                <c:pt idx="226">
                  <c:v>0.29161708656050001</c:v>
                </c:pt>
                <c:pt idx="227">
                  <c:v>0.28561820773402002</c:v>
                </c:pt>
                <c:pt idx="228">
                  <c:v>0.27397658598232</c:v>
                </c:pt>
                <c:pt idx="229">
                  <c:v>0.28625923600362002</c:v>
                </c:pt>
                <c:pt idx="230">
                  <c:v>0.29289974806166003</c:v>
                </c:pt>
                <c:pt idx="231">
                  <c:v>0.30495225674933002</c:v>
                </c:pt>
                <c:pt idx="232">
                  <c:v>0.30683733433104998</c:v>
                </c:pt>
                <c:pt idx="233">
                  <c:v>0.28111575920412002</c:v>
                </c:pt>
                <c:pt idx="234">
                  <c:v>0.28815258628152002</c:v>
                </c:pt>
                <c:pt idx="235">
                  <c:v>0.25513575584670001</c:v>
                </c:pt>
                <c:pt idx="236">
                  <c:v>0.28651911603321001</c:v>
                </c:pt>
                <c:pt idx="237">
                  <c:v>0.31667508842136999</c:v>
                </c:pt>
                <c:pt idx="238">
                  <c:v>0.31908946691653001</c:v>
                </c:pt>
                <c:pt idx="239">
                  <c:v>0.32085577931364001</c:v>
                </c:pt>
                <c:pt idx="240">
                  <c:v>0.33469604915094997</c:v>
                </c:pt>
                <c:pt idx="241">
                  <c:v>0.37033266023746003</c:v>
                </c:pt>
                <c:pt idx="242">
                  <c:v>0.36067581979578001</c:v>
                </c:pt>
                <c:pt idx="243">
                  <c:v>0.38694043111965004</c:v>
                </c:pt>
                <c:pt idx="244">
                  <c:v>0.35015232777401001</c:v>
                </c:pt>
                <c:pt idx="245">
                  <c:v>0.38153806170689003</c:v>
                </c:pt>
                <c:pt idx="246">
                  <c:v>0.40397453568593</c:v>
                </c:pt>
                <c:pt idx="247">
                  <c:v>0.40733354744159</c:v>
                </c:pt>
                <c:pt idx="248">
                  <c:v>0.37923653737570001</c:v>
                </c:pt>
                <c:pt idx="249">
                  <c:v>0.37894343070146003</c:v>
                </c:pt>
              </c:numCache>
            </c:numRef>
          </c:val>
          <c:smooth val="0"/>
          <c:extLst>
            <c:ext xmlns:c16="http://schemas.microsoft.com/office/drawing/2014/chart" uri="{C3380CC4-5D6E-409C-BE32-E72D297353CC}">
              <c16:uniqueId val="{00000003-8570-A347-8B10-3948B0F16BDD}"/>
            </c:ext>
          </c:extLst>
        </c:ser>
        <c:ser>
          <c:idx val="4"/>
          <c:order val="4"/>
          <c:tx>
            <c:strRef>
              <c:f>'Chart+Data'!$G$3</c:f>
              <c:strCache>
                <c:ptCount val="1"/>
                <c:pt idx="0">
                  <c:v>Japan (share of MSCI World)</c:v>
                </c:pt>
              </c:strCache>
            </c:strRef>
          </c:tx>
          <c:spPr>
            <a:ln w="31750" cap="rnd">
              <a:solidFill>
                <a:srgbClr val="0D3469"/>
              </a:solidFill>
              <a:round/>
            </a:ln>
            <a:effectLst/>
          </c:spPr>
          <c:marker>
            <c:symbol val="none"/>
          </c:marker>
          <c:val>
            <c:numRef>
              <c:f>'Chart+Data'!$G$4:$G$253</c:f>
              <c:numCache>
                <c:formatCode>General</c:formatCode>
                <c:ptCount val="250"/>
                <c:pt idx="77">
                  <c:v>0.15589553323646083</c:v>
                </c:pt>
                <c:pt idx="78">
                  <c:v>0.16724693638931512</c:v>
                </c:pt>
                <c:pt idx="79">
                  <c:v>0.17961524534825318</c:v>
                </c:pt>
                <c:pt idx="80">
                  <c:v>0.21738546360303379</c:v>
                </c:pt>
                <c:pt idx="81">
                  <c:v>0.20088757075036123</c:v>
                </c:pt>
                <c:pt idx="82">
                  <c:v>0.19492645269992362</c:v>
                </c:pt>
                <c:pt idx="83">
                  <c:v>0.20822117887811739</c:v>
                </c:pt>
                <c:pt idx="84">
                  <c:v>0.20658232086982908</c:v>
                </c:pt>
                <c:pt idx="85">
                  <c:v>0.20365123281342193</c:v>
                </c:pt>
                <c:pt idx="86">
                  <c:v>0.22581834590712563</c:v>
                </c:pt>
                <c:pt idx="87">
                  <c:v>0.21795578001827887</c:v>
                </c:pt>
                <c:pt idx="88">
                  <c:v>0.25389233864165944</c:v>
                </c:pt>
                <c:pt idx="89">
                  <c:v>0.2743681256059689</c:v>
                </c:pt>
                <c:pt idx="90">
                  <c:v>0.33065367469950435</c:v>
                </c:pt>
                <c:pt idx="91">
                  <c:v>0.31399776729106976</c:v>
                </c:pt>
                <c:pt idx="92">
                  <c:v>0.33655282942613396</c:v>
                </c:pt>
                <c:pt idx="93">
                  <c:v>0.3409554476619141</c:v>
                </c:pt>
                <c:pt idx="94">
                  <c:v>0.33704885413791547</c:v>
                </c:pt>
                <c:pt idx="95">
                  <c:v>0.39434924766543156</c:v>
                </c:pt>
                <c:pt idx="96">
                  <c:v>0.43012160475571515</c:v>
                </c:pt>
                <c:pt idx="97">
                  <c:v>0.40633002746610075</c:v>
                </c:pt>
                <c:pt idx="98">
                  <c:v>0.41026789131851016</c:v>
                </c:pt>
                <c:pt idx="99">
                  <c:v>0.44120385445521348</c:v>
                </c:pt>
                <c:pt idx="100">
                  <c:v>0.42859462736341819</c:v>
                </c:pt>
                <c:pt idx="101">
                  <c:v>0.3961190114167838</c:v>
                </c:pt>
                <c:pt idx="102">
                  <c:v>0.39796261510164305</c:v>
                </c:pt>
                <c:pt idx="103">
                  <c:v>0.3956360216821127</c:v>
                </c:pt>
                <c:pt idx="104">
                  <c:v>0.31569683630214745</c:v>
                </c:pt>
                <c:pt idx="105">
                  <c:v>0.32643123924607037</c:v>
                </c:pt>
                <c:pt idx="106">
                  <c:v>0.2984032224323474</c:v>
                </c:pt>
                <c:pt idx="107">
                  <c:v>0.31243766975876469</c:v>
                </c:pt>
                <c:pt idx="108">
                  <c:v>0.30778456430744305</c:v>
                </c:pt>
                <c:pt idx="109">
                  <c:v>0.30393846775609878</c:v>
                </c:pt>
                <c:pt idx="110">
                  <c:v>0.30096607480720722</c:v>
                </c:pt>
                <c:pt idx="111">
                  <c:v>0.28930557245250627</c:v>
                </c:pt>
                <c:pt idx="112">
                  <c:v>0.24393822934186077</c:v>
                </c:pt>
                <c:pt idx="113">
                  <c:v>0.22040855425874617</c:v>
                </c:pt>
                <c:pt idx="114">
                  <c:v>0.24627619861269184</c:v>
                </c:pt>
                <c:pt idx="115">
                  <c:v>0.23814509483828383</c:v>
                </c:pt>
                <c:pt idx="116">
                  <c:v>0.25907462189213742</c:v>
                </c:pt>
                <c:pt idx="117">
                  <c:v>0.28824000586144022</c:v>
                </c:pt>
                <c:pt idx="118">
                  <c:v>0.28514418131922176</c:v>
                </c:pt>
                <c:pt idx="119">
                  <c:v>0.23873561793948994</c:v>
                </c:pt>
                <c:pt idx="120">
                  <c:v>0.276005365281354</c:v>
                </c:pt>
                <c:pt idx="121">
                  <c:v>0.30342589089648669</c:v>
                </c:pt>
                <c:pt idx="122">
                  <c:v>0.28154827143574479</c:v>
                </c:pt>
                <c:pt idx="123">
                  <c:v>0.28044428957545053</c:v>
                </c:pt>
                <c:pt idx="124">
                  <c:v>0.26301778543892684</c:v>
                </c:pt>
                <c:pt idx="125">
                  <c:v>0.23660621357280737</c:v>
                </c:pt>
                <c:pt idx="126">
                  <c:v>0.23400877714040516</c:v>
                </c:pt>
                <c:pt idx="127">
                  <c:v>0.23352688610360819</c:v>
                </c:pt>
                <c:pt idx="128">
                  <c:v>0.22547293134308405</c:v>
                </c:pt>
                <c:pt idx="129">
                  <c:v>0.22295256349503853</c:v>
                </c:pt>
                <c:pt idx="130">
                  <c:v>0.20804409248548913</c:v>
                </c:pt>
                <c:pt idx="131">
                  <c:v>0.17514249862159439</c:v>
                </c:pt>
                <c:pt idx="132">
                  <c:v>0.15426426251768119</c:v>
                </c:pt>
                <c:pt idx="133">
                  <c:v>0.17301247380851226</c:v>
                </c:pt>
                <c:pt idx="134">
                  <c:v>0.14663669754430181</c:v>
                </c:pt>
                <c:pt idx="135">
                  <c:v>0.12025020823269422</c:v>
                </c:pt>
                <c:pt idx="136">
                  <c:v>0.10704905282261314</c:v>
                </c:pt>
                <c:pt idx="137">
                  <c:v>9.9035766773662465E-2</c:v>
                </c:pt>
                <c:pt idx="138">
                  <c:v>9.5273293037746787E-2</c:v>
                </c:pt>
                <c:pt idx="139">
                  <c:v>9.9308696177946881E-2</c:v>
                </c:pt>
              </c:numCache>
            </c:numRef>
          </c:val>
          <c:smooth val="0"/>
          <c:extLst>
            <c:ext xmlns:c16="http://schemas.microsoft.com/office/drawing/2014/chart" uri="{C3380CC4-5D6E-409C-BE32-E72D297353CC}">
              <c16:uniqueId val="{00000004-8570-A347-8B10-3948B0F16BDD}"/>
            </c:ext>
          </c:extLst>
        </c:ser>
        <c:dLbls>
          <c:showLegendKey val="0"/>
          <c:showVal val="0"/>
          <c:showCatName val="0"/>
          <c:showSerName val="0"/>
          <c:showPercent val="0"/>
          <c:showBubbleSize val="0"/>
        </c:dLbls>
        <c:smooth val="0"/>
        <c:axId val="1550899536"/>
        <c:axId val="1550886576"/>
      </c:lineChart>
      <c:dateAx>
        <c:axId val="1550899536"/>
        <c:scaling>
          <c:orientation val="minMax"/>
        </c:scaling>
        <c:delete val="0"/>
        <c:axPos val="b"/>
        <c:numFmt formatCode="yyyy" sourceLinked="0"/>
        <c:majorTickMark val="out"/>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venirNext LT Com Regular" panose="020B0503020202020204" pitchFamily="34" charset="0"/>
                <a:ea typeface="+mn-ea"/>
                <a:cs typeface="+mn-cs"/>
              </a:defRPr>
            </a:pPr>
            <a:endParaRPr lang="en-US"/>
          </a:p>
        </c:txPr>
        <c:crossAx val="1550886576"/>
        <c:crosses val="autoZero"/>
        <c:auto val="1"/>
        <c:lblOffset val="100"/>
        <c:baseTimeUnit val="months"/>
        <c:majorUnit val="120"/>
        <c:majorTimeUnit val="months"/>
      </c:dateAx>
      <c:valAx>
        <c:axId val="1550886576"/>
        <c:scaling>
          <c:orientation val="minMax"/>
          <c:min val="5.000000000000001E-2"/>
        </c:scaling>
        <c:delete val="0"/>
        <c:axPos val="l"/>
        <c:majorGridlines>
          <c:spPr>
            <a:ln w="6350"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AvenirNext LT Com Regular" panose="020B0503020202020204" pitchFamily="34" charset="0"/>
                <a:ea typeface="+mn-ea"/>
                <a:cs typeface="+mn-cs"/>
              </a:defRPr>
            </a:pPr>
            <a:endParaRPr lang="en-US"/>
          </a:p>
        </c:txPr>
        <c:crossAx val="15508995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ysClr val="windowText" lastClr="000000"/>
          </a:solidFill>
          <a:latin typeface="Avenir Next LT Pro" panose="020B05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541727016564403"/>
          <c:y val="0.12417004153434272"/>
          <c:w val="0.48916545966871205"/>
          <c:h val="0.75165991693131473"/>
        </c:manualLayout>
      </c:layout>
      <c:doughnutChart>
        <c:varyColors val="1"/>
        <c:ser>
          <c:idx val="0"/>
          <c:order val="0"/>
          <c:tx>
            <c:strRef>
              <c:f>Sheet1!$B$1</c:f>
              <c:strCache>
                <c:ptCount val="1"/>
                <c:pt idx="0">
                  <c:v>Column1</c:v>
                </c:pt>
              </c:strCache>
            </c:strRef>
          </c:tx>
          <c:spPr>
            <a:solidFill>
              <a:srgbClr val="55A2ED"/>
            </a:solidFill>
            <a:ln w="12700"/>
          </c:spPr>
          <c:dPt>
            <c:idx val="0"/>
            <c:bubble3D val="0"/>
            <c:spPr>
              <a:solidFill>
                <a:srgbClr val="2A8BE9"/>
              </a:solidFill>
              <a:ln w="12700">
                <a:noFill/>
              </a:ln>
              <a:effectLst/>
            </c:spPr>
            <c:extLst>
              <c:ext xmlns:c16="http://schemas.microsoft.com/office/drawing/2014/chart" uri="{C3380CC4-5D6E-409C-BE32-E72D297353CC}">
                <c16:uniqueId val="{00000001-9D24-154F-A776-C530166C04EB}"/>
              </c:ext>
            </c:extLst>
          </c:dPt>
          <c:dPt>
            <c:idx val="1"/>
            <c:bubble3D val="0"/>
            <c:spPr>
              <a:solidFill>
                <a:srgbClr val="AAD0F7"/>
              </a:solidFill>
              <a:ln w="12700">
                <a:noFill/>
              </a:ln>
              <a:effectLst/>
            </c:spPr>
            <c:extLst>
              <c:ext xmlns:c16="http://schemas.microsoft.com/office/drawing/2014/chart" uri="{C3380CC4-5D6E-409C-BE32-E72D297353CC}">
                <c16:uniqueId val="{00000003-9D24-154F-A776-C530166C04EB}"/>
              </c:ext>
            </c:extLst>
          </c:dPt>
          <c:dPt>
            <c:idx val="2"/>
            <c:bubble3D val="0"/>
            <c:spPr>
              <a:solidFill>
                <a:srgbClr val="55A2ED"/>
              </a:solidFill>
              <a:ln w="12700">
                <a:solidFill>
                  <a:schemeClr val="lt1"/>
                </a:solidFill>
              </a:ln>
              <a:effectLst/>
            </c:spPr>
            <c:extLst>
              <c:ext xmlns:c16="http://schemas.microsoft.com/office/drawing/2014/chart" uri="{C3380CC4-5D6E-409C-BE32-E72D297353CC}">
                <c16:uniqueId val="{00000005-9D24-154F-A776-C530166C04EB}"/>
              </c:ext>
            </c:extLst>
          </c:dPt>
          <c:dPt>
            <c:idx val="3"/>
            <c:bubble3D val="0"/>
            <c:spPr>
              <a:solidFill>
                <a:srgbClr val="55A2ED"/>
              </a:solidFill>
              <a:ln w="12700">
                <a:solidFill>
                  <a:schemeClr val="lt1"/>
                </a:solidFill>
              </a:ln>
              <a:effectLst/>
            </c:spPr>
            <c:extLst>
              <c:ext xmlns:c16="http://schemas.microsoft.com/office/drawing/2014/chart" uri="{C3380CC4-5D6E-409C-BE32-E72D297353CC}">
                <c16:uniqueId val="{00000007-9D24-154F-A776-C530166C04EB}"/>
              </c:ext>
            </c:extLst>
          </c:dPt>
          <c:dPt>
            <c:idx val="4"/>
            <c:bubble3D val="0"/>
            <c:spPr>
              <a:solidFill>
                <a:srgbClr val="55A2ED"/>
              </a:solidFill>
              <a:ln w="12700">
                <a:solidFill>
                  <a:schemeClr val="lt1"/>
                </a:solidFill>
              </a:ln>
              <a:effectLst/>
            </c:spPr>
            <c:extLst>
              <c:ext xmlns:c16="http://schemas.microsoft.com/office/drawing/2014/chart" uri="{C3380CC4-5D6E-409C-BE32-E72D297353CC}">
                <c16:uniqueId val="{00000009-9D24-154F-A776-C530166C04EB}"/>
              </c:ext>
            </c:extLst>
          </c:dPt>
          <c:dPt>
            <c:idx val="5"/>
            <c:bubble3D val="0"/>
            <c:spPr>
              <a:solidFill>
                <a:srgbClr val="55A2ED"/>
              </a:solidFill>
              <a:ln w="12700">
                <a:solidFill>
                  <a:schemeClr val="lt1"/>
                </a:solidFill>
              </a:ln>
              <a:effectLst/>
            </c:spPr>
            <c:extLst>
              <c:ext xmlns:c16="http://schemas.microsoft.com/office/drawing/2014/chart" uri="{C3380CC4-5D6E-409C-BE32-E72D297353CC}">
                <c16:uniqueId val="{0000000B-9D24-154F-A776-C530166C04EB}"/>
              </c:ext>
            </c:extLst>
          </c:dPt>
          <c:dLbls>
            <c:dLbl>
              <c:idx val="0"/>
              <c:delete val="1"/>
              <c:extLst>
                <c:ext xmlns:c15="http://schemas.microsoft.com/office/drawing/2012/chart" uri="{CE6537A1-D6FC-4f65-9D91-7224C49458BB}"/>
                <c:ext xmlns:c16="http://schemas.microsoft.com/office/drawing/2014/chart" uri="{C3380CC4-5D6E-409C-BE32-E72D297353CC}">
                  <c16:uniqueId val="{00000001-9D24-154F-A776-C530166C04EB}"/>
                </c:ext>
              </c:extLst>
            </c:dLbl>
            <c:dLbl>
              <c:idx val="1"/>
              <c:delete val="1"/>
              <c:extLst>
                <c:ext xmlns:c15="http://schemas.microsoft.com/office/drawing/2012/chart" uri="{CE6537A1-D6FC-4f65-9D91-7224C49458BB}"/>
                <c:ext xmlns:c16="http://schemas.microsoft.com/office/drawing/2014/chart" uri="{C3380CC4-5D6E-409C-BE32-E72D297353CC}">
                  <c16:uniqueId val="{00000003-9D24-154F-A776-C530166C04EB}"/>
                </c:ext>
              </c:extLst>
            </c:dLbl>
            <c:dLbl>
              <c:idx val="2"/>
              <c:layout>
                <c:manualLayout>
                  <c:x val="-0.14158217680983856"/>
                  <c:y val="1.0278373977423124E-2"/>
                </c:manualLayout>
              </c:layout>
              <c:tx>
                <c:rich>
                  <a:bodyPr/>
                  <a:lstStyle/>
                  <a:p>
                    <a:fld id="{235BA6CF-086B-E947-8F35-DF975E383CE1}"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E2B01293-DC25-B44C-94E9-5A8FDA35CB12}"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9D24-154F-A776-C530166C04EB}"/>
                </c:ext>
              </c:extLst>
            </c:dLbl>
            <c:dLbl>
              <c:idx val="3"/>
              <c:layout>
                <c:manualLayout>
                  <c:x val="-0.11426926149281509"/>
                  <c:y val="-5.4817994546257028E-2"/>
                </c:manualLayout>
              </c:layout>
              <c:tx>
                <c:rich>
                  <a:bodyPr/>
                  <a:lstStyle/>
                  <a:p>
                    <a:fld id="{88B0A619-935F-4948-9EAE-6E77836EC2D5}"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992BD42D-A68E-8643-A581-34E97E4181B4}"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9D24-154F-A776-C530166C04EB}"/>
                </c:ext>
              </c:extLst>
            </c:dLbl>
            <c:dLbl>
              <c:idx val="4"/>
              <c:layout>
                <c:manualLayout>
                  <c:x val="-0.10256410256410256"/>
                  <c:y val="-9.9357615115090822E-2"/>
                </c:manualLayout>
              </c:layout>
              <c:tx>
                <c:rich>
                  <a:bodyPr/>
                  <a:lstStyle/>
                  <a:p>
                    <a:fld id="{1FA6791F-C116-7D42-A886-A55CF13C7E2A}"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3244BF9D-4BCD-DB47-B99E-9A7FC9751570}"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9D24-154F-A776-C530166C04EB}"/>
                </c:ext>
              </c:extLst>
            </c:dLbl>
            <c:dLbl>
              <c:idx val="5"/>
              <c:layout>
                <c:manualLayout>
                  <c:x val="-1.1148272017837236E-2"/>
                  <c:y val="-0.1370449863656425"/>
                </c:manualLayout>
              </c:layout>
              <c:tx>
                <c:rich>
                  <a:bodyPr/>
                  <a:lstStyle/>
                  <a:p>
                    <a:fld id="{700BEC22-D983-E34A-A382-EA2E08C5B475}"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F0E16962-88CB-9B4A-B825-DF7CAB807C80}"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9D24-154F-A776-C530166C04EB}"/>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venirNext LT Com" panose="02000503000000020004" pitchFamily="2" charset="0"/>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Sheet1!$A$2:$A$7</c:f>
              <c:strCache>
                <c:ptCount val="2"/>
                <c:pt idx="0">
                  <c:v>Section 1</c:v>
                </c:pt>
                <c:pt idx="1">
                  <c:v>Section 2</c:v>
                </c:pt>
              </c:strCache>
            </c:strRef>
          </c:cat>
          <c:val>
            <c:numRef>
              <c:f>Sheet1!$B$2:$B$7</c:f>
              <c:numCache>
                <c:formatCode>General</c:formatCode>
                <c:ptCount val="6"/>
                <c:pt idx="0">
                  <c:v>93</c:v>
                </c:pt>
                <c:pt idx="1">
                  <c:v>7</c:v>
                </c:pt>
              </c:numCache>
            </c:numRef>
          </c:val>
          <c:extLst>
            <c:ext xmlns:c16="http://schemas.microsoft.com/office/drawing/2014/chart" uri="{C3380CC4-5D6E-409C-BE32-E72D297353CC}">
              <c16:uniqueId val="{0000000C-9D24-154F-A776-C530166C04EB}"/>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AvenirNext LT Com" panose="02000503000000020004" pitchFamily="2"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91642958748222"/>
          <c:y val="0.16993243400416569"/>
          <c:w val="0.8020459921616937"/>
          <c:h val="0.75052161725521016"/>
        </c:manualLayout>
      </c:layout>
      <c:barChart>
        <c:barDir val="col"/>
        <c:grouping val="stacked"/>
        <c:varyColors val="0"/>
        <c:ser>
          <c:idx val="0"/>
          <c:order val="0"/>
          <c:tx>
            <c:strRef>
              <c:f>'Chart Data'!$G$5</c:f>
              <c:strCache>
                <c:ptCount val="1"/>
                <c:pt idx="0">
                  <c:v>S&amp;P 500: NVIDIA</c:v>
                </c:pt>
              </c:strCache>
            </c:strRef>
          </c:tx>
          <c:spPr>
            <a:solidFill>
              <a:srgbClr val="142152"/>
            </a:solidFill>
            <a:ln>
              <a:solidFill>
                <a:srgbClr val="FFFFFF"/>
              </a:solidFill>
            </a:ln>
          </c:spPr>
          <c:invertIfNegative val="0"/>
          <c:cat>
            <c:numRef>
              <c:f>'Chart Data'!$H$3:$J$3</c:f>
              <c:numCache>
                <c:formatCode>General</c:formatCode>
                <c:ptCount val="3"/>
              </c:numCache>
            </c:numRef>
          </c:cat>
          <c:val>
            <c:numRef>
              <c:f>'Chart Data'!$H$5:$J$5</c:f>
              <c:numCache>
                <c:formatCode>0.00%</c:formatCode>
                <c:ptCount val="3"/>
                <c:pt idx="0">
                  <c:v>7.5185080000000001E-2</c:v>
                </c:pt>
                <c:pt idx="1">
                  <c:v>0</c:v>
                </c:pt>
                <c:pt idx="2">
                  <c:v>0</c:v>
                </c:pt>
              </c:numCache>
            </c:numRef>
          </c:val>
          <c:extLst>
            <c:ext xmlns:c16="http://schemas.microsoft.com/office/drawing/2014/chart" uri="{C3380CC4-5D6E-409C-BE32-E72D297353CC}">
              <c16:uniqueId val="{00000000-87B4-7646-A496-B74CC145FB82}"/>
            </c:ext>
          </c:extLst>
        </c:ser>
        <c:ser>
          <c:idx val="1"/>
          <c:order val="1"/>
          <c:tx>
            <c:strRef>
              <c:f>'Chart Data'!$G$6</c:f>
              <c:strCache>
                <c:ptCount val="1"/>
                <c:pt idx="0">
                  <c:v>S&amp;P 500: Apple</c:v>
                </c:pt>
              </c:strCache>
            </c:strRef>
          </c:tx>
          <c:spPr>
            <a:solidFill>
              <a:srgbClr val="164589"/>
            </a:solidFill>
            <a:ln>
              <a:solidFill>
                <a:srgbClr val="FFFFFF"/>
              </a:solidFill>
            </a:ln>
          </c:spPr>
          <c:invertIfNegative val="0"/>
          <c:cat>
            <c:numRef>
              <c:f>'Chart Data'!$H$3:$J$3</c:f>
              <c:numCache>
                <c:formatCode>General</c:formatCode>
                <c:ptCount val="3"/>
              </c:numCache>
            </c:numRef>
          </c:cat>
          <c:val>
            <c:numRef>
              <c:f>'Chart Data'!$H$6:$J$6</c:f>
              <c:numCache>
                <c:formatCode>0.00%</c:formatCode>
                <c:ptCount val="3"/>
                <c:pt idx="0">
                  <c:v>6.59333E-2</c:v>
                </c:pt>
                <c:pt idx="1">
                  <c:v>0</c:v>
                </c:pt>
                <c:pt idx="2">
                  <c:v>0</c:v>
                </c:pt>
              </c:numCache>
            </c:numRef>
          </c:val>
          <c:extLst>
            <c:ext xmlns:c16="http://schemas.microsoft.com/office/drawing/2014/chart" uri="{C3380CC4-5D6E-409C-BE32-E72D297353CC}">
              <c16:uniqueId val="{00000001-87B4-7646-A496-B74CC145FB82}"/>
            </c:ext>
          </c:extLst>
        </c:ser>
        <c:ser>
          <c:idx val="2"/>
          <c:order val="2"/>
          <c:tx>
            <c:strRef>
              <c:f>'Chart Data'!$G$7</c:f>
              <c:strCache>
                <c:ptCount val="1"/>
                <c:pt idx="0">
                  <c:v>S&amp;P 500: Alphabet</c:v>
                </c:pt>
              </c:strCache>
            </c:strRef>
          </c:tx>
          <c:spPr>
            <a:solidFill>
              <a:srgbClr val="205CB7"/>
            </a:solidFill>
            <a:ln>
              <a:solidFill>
                <a:srgbClr val="FFFFFF"/>
              </a:solidFill>
            </a:ln>
          </c:spPr>
          <c:invertIfNegative val="0"/>
          <c:cat>
            <c:numRef>
              <c:f>'Chart Data'!$H$3:$J$3</c:f>
              <c:numCache>
                <c:formatCode>General</c:formatCode>
                <c:ptCount val="3"/>
              </c:numCache>
            </c:numRef>
          </c:cat>
          <c:val>
            <c:numRef>
              <c:f>'Chart Data'!$H$7:$J$7</c:f>
              <c:numCache>
                <c:formatCode>0.00%</c:formatCode>
                <c:ptCount val="3"/>
                <c:pt idx="0">
                  <c:v>5.8417530000000002E-2</c:v>
                </c:pt>
                <c:pt idx="1">
                  <c:v>0</c:v>
                </c:pt>
                <c:pt idx="2">
                  <c:v>0</c:v>
                </c:pt>
              </c:numCache>
            </c:numRef>
          </c:val>
          <c:extLst>
            <c:ext xmlns:c16="http://schemas.microsoft.com/office/drawing/2014/chart" uri="{C3380CC4-5D6E-409C-BE32-E72D297353CC}">
              <c16:uniqueId val="{00000002-87B4-7646-A496-B74CC145FB82}"/>
            </c:ext>
          </c:extLst>
        </c:ser>
        <c:ser>
          <c:idx val="3"/>
          <c:order val="3"/>
          <c:tx>
            <c:strRef>
              <c:f>'Chart Data'!$G$8</c:f>
              <c:strCache>
                <c:ptCount val="1"/>
                <c:pt idx="0">
                  <c:v>S&amp;P 500: Microsoft</c:v>
                </c:pt>
              </c:strCache>
            </c:strRef>
          </c:tx>
          <c:spPr>
            <a:solidFill>
              <a:srgbClr val="2B74E5"/>
            </a:solidFill>
            <a:ln>
              <a:solidFill>
                <a:srgbClr val="FFFFFF"/>
              </a:solidFill>
            </a:ln>
          </c:spPr>
          <c:invertIfNegative val="0"/>
          <c:cat>
            <c:numRef>
              <c:f>'Chart Data'!$H$3:$J$3</c:f>
              <c:numCache>
                <c:formatCode>General</c:formatCode>
                <c:ptCount val="3"/>
              </c:numCache>
            </c:numRef>
          </c:cat>
          <c:val>
            <c:numRef>
              <c:f>'Chart Data'!$H$8:$J$8</c:f>
              <c:numCache>
                <c:formatCode>0.00%</c:formatCode>
                <c:ptCount val="3"/>
                <c:pt idx="0">
                  <c:v>4.2988489999999997E-2</c:v>
                </c:pt>
                <c:pt idx="1">
                  <c:v>0</c:v>
                </c:pt>
                <c:pt idx="2">
                  <c:v>0</c:v>
                </c:pt>
              </c:numCache>
            </c:numRef>
          </c:val>
          <c:extLst>
            <c:ext xmlns:c16="http://schemas.microsoft.com/office/drawing/2014/chart" uri="{C3380CC4-5D6E-409C-BE32-E72D297353CC}">
              <c16:uniqueId val="{00000003-87B4-7646-A496-B74CC145FB82}"/>
            </c:ext>
          </c:extLst>
        </c:ser>
        <c:ser>
          <c:idx val="4"/>
          <c:order val="4"/>
          <c:tx>
            <c:strRef>
              <c:f>'Chart Data'!$G$9</c:f>
              <c:strCache>
                <c:ptCount val="1"/>
                <c:pt idx="0">
                  <c:v>S&amp;P 500: Amazon</c:v>
                </c:pt>
              </c:strCache>
            </c:strRef>
          </c:tx>
          <c:spPr>
            <a:solidFill>
              <a:srgbClr val="55A2ED"/>
            </a:solidFill>
            <a:ln>
              <a:solidFill>
                <a:srgbClr val="FFFFFF"/>
              </a:solidFill>
            </a:ln>
          </c:spPr>
          <c:invertIfNegative val="0"/>
          <c:cat>
            <c:numRef>
              <c:f>'Chart Data'!$H$3:$J$3</c:f>
              <c:numCache>
                <c:formatCode>General</c:formatCode>
                <c:ptCount val="3"/>
              </c:numCache>
            </c:numRef>
          </c:cat>
          <c:val>
            <c:numRef>
              <c:f>'Chart Data'!$H$9:$J$9</c:f>
              <c:numCache>
                <c:formatCode>0.00%</c:formatCode>
                <c:ptCount val="3"/>
                <c:pt idx="0">
                  <c:v>3.6195669999999999E-2</c:v>
                </c:pt>
                <c:pt idx="1">
                  <c:v>0</c:v>
                </c:pt>
                <c:pt idx="2">
                  <c:v>0</c:v>
                </c:pt>
              </c:numCache>
            </c:numRef>
          </c:val>
          <c:extLst>
            <c:ext xmlns:c16="http://schemas.microsoft.com/office/drawing/2014/chart" uri="{C3380CC4-5D6E-409C-BE32-E72D297353CC}">
              <c16:uniqueId val="{00000004-87B4-7646-A496-B74CC145FB82}"/>
            </c:ext>
          </c:extLst>
        </c:ser>
        <c:ser>
          <c:idx val="5"/>
          <c:order val="5"/>
          <c:tx>
            <c:strRef>
              <c:f>'Chart Data'!$G$10</c:f>
              <c:strCache>
                <c:ptCount val="1"/>
                <c:pt idx="0">
                  <c:v>S&amp;P 500: Broadcom</c:v>
                </c:pt>
              </c:strCache>
            </c:strRef>
          </c:tx>
          <c:spPr>
            <a:solidFill>
              <a:srgbClr val="AAD1F7"/>
            </a:solidFill>
            <a:ln>
              <a:solidFill>
                <a:srgbClr val="FFFFFF"/>
              </a:solidFill>
            </a:ln>
          </c:spPr>
          <c:invertIfNegative val="0"/>
          <c:cat>
            <c:numRef>
              <c:f>'Chart Data'!$H$3:$J$3</c:f>
              <c:numCache>
                <c:formatCode>General</c:formatCode>
                <c:ptCount val="3"/>
              </c:numCache>
            </c:numRef>
          </c:cat>
          <c:val>
            <c:numRef>
              <c:f>'Chart Data'!$H$10:$J$10</c:f>
              <c:numCache>
                <c:formatCode>0.00%</c:formatCode>
                <c:ptCount val="3"/>
                <c:pt idx="0">
                  <c:v>2.7747040000000001E-2</c:v>
                </c:pt>
                <c:pt idx="1">
                  <c:v>0</c:v>
                </c:pt>
                <c:pt idx="2">
                  <c:v>0</c:v>
                </c:pt>
              </c:numCache>
            </c:numRef>
          </c:val>
          <c:extLst>
            <c:ext xmlns:c16="http://schemas.microsoft.com/office/drawing/2014/chart" uri="{C3380CC4-5D6E-409C-BE32-E72D297353CC}">
              <c16:uniqueId val="{00000005-87B4-7646-A496-B74CC145FB82}"/>
            </c:ext>
          </c:extLst>
        </c:ser>
        <c:ser>
          <c:idx val="6"/>
          <c:order val="6"/>
          <c:tx>
            <c:strRef>
              <c:f>'Chart Data'!$G$11</c:f>
              <c:strCache>
                <c:ptCount val="1"/>
                <c:pt idx="0">
                  <c:v>S&amp;P 500: Micron</c:v>
                </c:pt>
              </c:strCache>
            </c:strRef>
          </c:tx>
          <c:spPr>
            <a:solidFill>
              <a:srgbClr val="AEC7CF"/>
            </a:solidFill>
            <a:ln>
              <a:solidFill>
                <a:srgbClr val="FFFFFF"/>
              </a:solidFill>
            </a:ln>
          </c:spPr>
          <c:invertIfNegative val="0"/>
          <c:cat>
            <c:numRef>
              <c:f>'Chart Data'!$H$3:$J$3</c:f>
              <c:numCache>
                <c:formatCode>General</c:formatCode>
                <c:ptCount val="3"/>
              </c:numCache>
            </c:numRef>
          </c:cat>
          <c:val>
            <c:numRef>
              <c:f>'Chart Data'!$H$11:$J$11</c:f>
              <c:numCache>
                <c:formatCode>0.00%</c:formatCode>
                <c:ptCount val="3"/>
                <c:pt idx="0">
                  <c:v>2.0195020000000001E-2</c:v>
                </c:pt>
                <c:pt idx="1">
                  <c:v>0</c:v>
                </c:pt>
                <c:pt idx="2">
                  <c:v>0</c:v>
                </c:pt>
              </c:numCache>
            </c:numRef>
          </c:val>
          <c:extLst>
            <c:ext xmlns:c16="http://schemas.microsoft.com/office/drawing/2014/chart" uri="{C3380CC4-5D6E-409C-BE32-E72D297353CC}">
              <c16:uniqueId val="{00000006-87B4-7646-A496-B74CC145FB82}"/>
            </c:ext>
          </c:extLst>
        </c:ser>
        <c:ser>
          <c:idx val="7"/>
          <c:order val="7"/>
          <c:tx>
            <c:strRef>
              <c:f>'Chart Data'!$G$12</c:f>
              <c:strCache>
                <c:ptCount val="1"/>
                <c:pt idx="0">
                  <c:v>S&amp;P 500: Meta Platforms</c:v>
                </c:pt>
              </c:strCache>
            </c:strRef>
          </c:tx>
          <c:spPr>
            <a:solidFill>
              <a:srgbClr val="678995"/>
            </a:solidFill>
            <a:ln>
              <a:solidFill>
                <a:srgbClr val="FFFFFF"/>
              </a:solidFill>
            </a:ln>
          </c:spPr>
          <c:invertIfNegative val="0"/>
          <c:cat>
            <c:numRef>
              <c:f>'Chart Data'!$H$3:$J$3</c:f>
              <c:numCache>
                <c:formatCode>General</c:formatCode>
                <c:ptCount val="3"/>
              </c:numCache>
            </c:numRef>
          </c:cat>
          <c:val>
            <c:numRef>
              <c:f>'Chart Data'!$H$12:$J$12</c:f>
              <c:numCache>
                <c:formatCode>0.00%</c:formatCode>
                <c:ptCount val="3"/>
                <c:pt idx="0">
                  <c:v>1.919094E-2</c:v>
                </c:pt>
                <c:pt idx="1">
                  <c:v>0</c:v>
                </c:pt>
                <c:pt idx="2">
                  <c:v>0</c:v>
                </c:pt>
              </c:numCache>
            </c:numRef>
          </c:val>
          <c:extLst>
            <c:ext xmlns:c16="http://schemas.microsoft.com/office/drawing/2014/chart" uri="{C3380CC4-5D6E-409C-BE32-E72D297353CC}">
              <c16:uniqueId val="{00000007-87B4-7646-A496-B74CC145FB82}"/>
            </c:ext>
          </c:extLst>
        </c:ser>
        <c:ser>
          <c:idx val="8"/>
          <c:order val="8"/>
          <c:tx>
            <c:strRef>
              <c:f>'Chart Data'!$G$13</c:f>
              <c:strCache>
                <c:ptCount val="1"/>
                <c:pt idx="0">
                  <c:v>S&amp;P 500: Tesla</c:v>
                </c:pt>
              </c:strCache>
            </c:strRef>
          </c:tx>
          <c:spPr>
            <a:solidFill>
              <a:srgbClr val="455D65"/>
            </a:solidFill>
            <a:ln>
              <a:solidFill>
                <a:srgbClr val="FFFFFF"/>
              </a:solidFill>
            </a:ln>
          </c:spPr>
          <c:invertIfNegative val="0"/>
          <c:cat>
            <c:numRef>
              <c:f>'Chart Data'!$H$3:$J$3</c:f>
              <c:numCache>
                <c:formatCode>General</c:formatCode>
                <c:ptCount val="3"/>
              </c:numCache>
            </c:numRef>
          </c:cat>
          <c:val>
            <c:numRef>
              <c:f>'Chart Data'!$H$13:$J$13</c:f>
              <c:numCache>
                <c:formatCode>0.00%</c:formatCode>
                <c:ptCount val="3"/>
                <c:pt idx="0">
                  <c:v>1.8370339999999999E-2</c:v>
                </c:pt>
                <c:pt idx="1">
                  <c:v>0</c:v>
                </c:pt>
                <c:pt idx="2">
                  <c:v>0</c:v>
                </c:pt>
              </c:numCache>
            </c:numRef>
          </c:val>
          <c:extLst>
            <c:ext xmlns:c16="http://schemas.microsoft.com/office/drawing/2014/chart" uri="{C3380CC4-5D6E-409C-BE32-E72D297353CC}">
              <c16:uniqueId val="{00000008-87B4-7646-A496-B74CC145FB82}"/>
            </c:ext>
          </c:extLst>
        </c:ser>
        <c:ser>
          <c:idx val="9"/>
          <c:order val="9"/>
          <c:tx>
            <c:strRef>
              <c:f>'Chart Data'!$G$14</c:f>
              <c:strCache>
                <c:ptCount val="1"/>
                <c:pt idx="0">
                  <c:v>S&amp;P 500: Eli Lilly</c:v>
                </c:pt>
              </c:strCache>
            </c:strRef>
          </c:tx>
          <c:spPr>
            <a:solidFill>
              <a:srgbClr val="26383F"/>
            </a:solidFill>
            <a:ln>
              <a:solidFill>
                <a:srgbClr val="FFFFFF"/>
              </a:solidFill>
            </a:ln>
          </c:spPr>
          <c:invertIfNegative val="0"/>
          <c:cat>
            <c:numRef>
              <c:f>'Chart Data'!$H$3:$J$3</c:f>
              <c:numCache>
                <c:formatCode>General</c:formatCode>
                <c:ptCount val="3"/>
              </c:numCache>
            </c:numRef>
          </c:cat>
          <c:val>
            <c:numRef>
              <c:f>'Chart Data'!$H$14:$J$14</c:f>
              <c:numCache>
                <c:formatCode>0.00%</c:formatCode>
                <c:ptCount val="3"/>
                <c:pt idx="0">
                  <c:v>1.472002E-2</c:v>
                </c:pt>
                <c:pt idx="1">
                  <c:v>0</c:v>
                </c:pt>
                <c:pt idx="2">
                  <c:v>0</c:v>
                </c:pt>
              </c:numCache>
            </c:numRef>
          </c:val>
          <c:extLst>
            <c:ext xmlns:c16="http://schemas.microsoft.com/office/drawing/2014/chart" uri="{C3380CC4-5D6E-409C-BE32-E72D297353CC}">
              <c16:uniqueId val="{00000009-87B4-7646-A496-B74CC145FB82}"/>
            </c:ext>
          </c:extLst>
        </c:ser>
        <c:ser>
          <c:idx val="10"/>
          <c:order val="10"/>
          <c:tx>
            <c:strRef>
              <c:f>'Chart Data'!$G$15</c:f>
              <c:strCache>
                <c:ptCount val="1"/>
                <c:pt idx="0">
                  <c:v>MSCI EM: Taiwan Semiconductor</c:v>
                </c:pt>
              </c:strCache>
            </c:strRef>
          </c:tx>
          <c:spPr>
            <a:solidFill>
              <a:srgbClr val="152252"/>
            </a:solidFill>
            <a:ln>
              <a:solidFill>
                <a:srgbClr val="FFFFFF"/>
              </a:solidFill>
            </a:ln>
          </c:spPr>
          <c:invertIfNegative val="0"/>
          <c:cat>
            <c:numRef>
              <c:f>'Chart Data'!$H$3:$J$3</c:f>
              <c:numCache>
                <c:formatCode>General</c:formatCode>
                <c:ptCount val="3"/>
              </c:numCache>
            </c:numRef>
          </c:cat>
          <c:val>
            <c:numRef>
              <c:f>'Chart Data'!$H$15:$J$15</c:f>
              <c:numCache>
                <c:formatCode>0.00%</c:formatCode>
                <c:ptCount val="3"/>
                <c:pt idx="0">
                  <c:v>0</c:v>
                </c:pt>
                <c:pt idx="1">
                  <c:v>0.15082699999999999</c:v>
                </c:pt>
                <c:pt idx="2">
                  <c:v>0</c:v>
                </c:pt>
              </c:numCache>
            </c:numRef>
          </c:val>
          <c:extLst>
            <c:ext xmlns:c16="http://schemas.microsoft.com/office/drawing/2014/chart" uri="{C3380CC4-5D6E-409C-BE32-E72D297353CC}">
              <c16:uniqueId val="{0000000A-87B4-7646-A496-B74CC145FB82}"/>
            </c:ext>
          </c:extLst>
        </c:ser>
        <c:ser>
          <c:idx val="11"/>
          <c:order val="11"/>
          <c:tx>
            <c:strRef>
              <c:f>'Chart Data'!$G$16</c:f>
              <c:strCache>
                <c:ptCount val="1"/>
                <c:pt idx="0">
                  <c:v>MSCI EM: Samsung Electronics</c:v>
                </c:pt>
              </c:strCache>
            </c:strRef>
          </c:tx>
          <c:spPr>
            <a:solidFill>
              <a:srgbClr val="004589"/>
            </a:solidFill>
            <a:ln>
              <a:solidFill>
                <a:srgbClr val="FFFFFF"/>
              </a:solidFill>
            </a:ln>
          </c:spPr>
          <c:invertIfNegative val="0"/>
          <c:cat>
            <c:numRef>
              <c:f>'Chart Data'!$H$3:$J$3</c:f>
              <c:numCache>
                <c:formatCode>General</c:formatCode>
                <c:ptCount val="3"/>
              </c:numCache>
            </c:numRef>
          </c:cat>
          <c:val>
            <c:numRef>
              <c:f>'Chart Data'!$H$16:$J$16</c:f>
              <c:numCache>
                <c:formatCode>0.00%</c:formatCode>
                <c:ptCount val="3"/>
                <c:pt idx="0">
                  <c:v>0</c:v>
                </c:pt>
                <c:pt idx="1">
                  <c:v>9.0481801000000001E-2</c:v>
                </c:pt>
                <c:pt idx="2">
                  <c:v>0</c:v>
                </c:pt>
              </c:numCache>
            </c:numRef>
          </c:val>
          <c:extLst>
            <c:ext xmlns:c16="http://schemas.microsoft.com/office/drawing/2014/chart" uri="{C3380CC4-5D6E-409C-BE32-E72D297353CC}">
              <c16:uniqueId val="{0000000B-87B4-7646-A496-B74CC145FB82}"/>
            </c:ext>
          </c:extLst>
        </c:ser>
        <c:ser>
          <c:idx val="12"/>
          <c:order val="12"/>
          <c:tx>
            <c:strRef>
              <c:f>'Chart Data'!$G$17</c:f>
              <c:strCache>
                <c:ptCount val="1"/>
                <c:pt idx="0">
                  <c:v>MSCI EM: SK hynix</c:v>
                </c:pt>
              </c:strCache>
            </c:strRef>
          </c:tx>
          <c:spPr>
            <a:solidFill>
              <a:srgbClr val="005CB7"/>
            </a:solidFill>
            <a:ln>
              <a:solidFill>
                <a:srgbClr val="FFFFFF"/>
              </a:solidFill>
            </a:ln>
          </c:spPr>
          <c:invertIfNegative val="0"/>
          <c:cat>
            <c:numRef>
              <c:f>'Chart Data'!$H$3:$J$3</c:f>
              <c:numCache>
                <c:formatCode>General</c:formatCode>
                <c:ptCount val="3"/>
              </c:numCache>
            </c:numRef>
          </c:cat>
          <c:val>
            <c:numRef>
              <c:f>'Chart Data'!$H$17:$J$17</c:f>
              <c:numCache>
                <c:formatCode>0.00%</c:formatCode>
                <c:ptCount val="3"/>
                <c:pt idx="0">
                  <c:v>0</c:v>
                </c:pt>
                <c:pt idx="1">
                  <c:v>7.6456049999999998E-2</c:v>
                </c:pt>
                <c:pt idx="2">
                  <c:v>0</c:v>
                </c:pt>
              </c:numCache>
            </c:numRef>
          </c:val>
          <c:extLst>
            <c:ext xmlns:c16="http://schemas.microsoft.com/office/drawing/2014/chart" uri="{C3380CC4-5D6E-409C-BE32-E72D297353CC}">
              <c16:uniqueId val="{0000000C-87B4-7646-A496-B74CC145FB82}"/>
            </c:ext>
          </c:extLst>
        </c:ser>
        <c:ser>
          <c:idx val="13"/>
          <c:order val="13"/>
          <c:tx>
            <c:strRef>
              <c:f>'Chart Data'!$G$18</c:f>
              <c:strCache>
                <c:ptCount val="1"/>
                <c:pt idx="0">
                  <c:v>MSCI EM: Tencent</c:v>
                </c:pt>
              </c:strCache>
            </c:strRef>
          </c:tx>
          <c:spPr>
            <a:solidFill>
              <a:srgbClr val="0074E5"/>
            </a:solidFill>
            <a:ln>
              <a:solidFill>
                <a:srgbClr val="FFFFFF"/>
              </a:solidFill>
            </a:ln>
          </c:spPr>
          <c:invertIfNegative val="0"/>
          <c:cat>
            <c:numRef>
              <c:f>'Chart Data'!$H$3:$J$3</c:f>
              <c:numCache>
                <c:formatCode>General</c:formatCode>
                <c:ptCount val="3"/>
              </c:numCache>
            </c:numRef>
          </c:cat>
          <c:val>
            <c:numRef>
              <c:f>'Chart Data'!$H$18:$J$18</c:f>
              <c:numCache>
                <c:formatCode>0.00%</c:formatCode>
                <c:ptCount val="3"/>
                <c:pt idx="0">
                  <c:v>0</c:v>
                </c:pt>
                <c:pt idx="1">
                  <c:v>2.7320810000000001E-2</c:v>
                </c:pt>
                <c:pt idx="2">
                  <c:v>0</c:v>
                </c:pt>
              </c:numCache>
            </c:numRef>
          </c:val>
          <c:extLst>
            <c:ext xmlns:c16="http://schemas.microsoft.com/office/drawing/2014/chart" uri="{C3380CC4-5D6E-409C-BE32-E72D297353CC}">
              <c16:uniqueId val="{0000000D-87B4-7646-A496-B74CC145FB82}"/>
            </c:ext>
          </c:extLst>
        </c:ser>
        <c:ser>
          <c:idx val="14"/>
          <c:order val="14"/>
          <c:tx>
            <c:strRef>
              <c:f>'Chart Data'!$G$19</c:f>
              <c:strCache>
                <c:ptCount val="1"/>
                <c:pt idx="0">
                  <c:v>MSCI EM: Alibaba</c:v>
                </c:pt>
              </c:strCache>
            </c:strRef>
          </c:tx>
          <c:spPr>
            <a:solidFill>
              <a:srgbClr val="55A2ED"/>
            </a:solidFill>
            <a:ln>
              <a:solidFill>
                <a:srgbClr val="FFFFFF"/>
              </a:solidFill>
            </a:ln>
          </c:spPr>
          <c:invertIfNegative val="0"/>
          <c:cat>
            <c:numRef>
              <c:f>'Chart Data'!$H$3:$J$3</c:f>
              <c:numCache>
                <c:formatCode>General</c:formatCode>
                <c:ptCount val="3"/>
              </c:numCache>
            </c:numRef>
          </c:cat>
          <c:val>
            <c:numRef>
              <c:f>'Chart Data'!$H$19:$J$19</c:f>
              <c:numCache>
                <c:formatCode>0.00%</c:formatCode>
                <c:ptCount val="3"/>
                <c:pt idx="0">
                  <c:v>0</c:v>
                </c:pt>
                <c:pt idx="1">
                  <c:v>1.6042009999999999E-2</c:v>
                </c:pt>
                <c:pt idx="2">
                  <c:v>0</c:v>
                </c:pt>
              </c:numCache>
            </c:numRef>
          </c:val>
          <c:extLst>
            <c:ext xmlns:c16="http://schemas.microsoft.com/office/drawing/2014/chart" uri="{C3380CC4-5D6E-409C-BE32-E72D297353CC}">
              <c16:uniqueId val="{0000000E-87B4-7646-A496-B74CC145FB82}"/>
            </c:ext>
          </c:extLst>
        </c:ser>
        <c:ser>
          <c:idx val="15"/>
          <c:order val="15"/>
          <c:tx>
            <c:strRef>
              <c:f>'Chart Data'!$G$20</c:f>
              <c:strCache>
                <c:ptCount val="1"/>
                <c:pt idx="0">
                  <c:v>MSCI EM: MediaTek</c:v>
                </c:pt>
              </c:strCache>
            </c:strRef>
          </c:tx>
          <c:spPr>
            <a:solidFill>
              <a:srgbClr val="AAD0F7"/>
            </a:solidFill>
            <a:ln>
              <a:solidFill>
                <a:srgbClr val="FFFFFF"/>
              </a:solidFill>
            </a:ln>
          </c:spPr>
          <c:invertIfNegative val="0"/>
          <c:cat>
            <c:numRef>
              <c:f>'Chart Data'!$H$3:$J$3</c:f>
              <c:numCache>
                <c:formatCode>General</c:formatCode>
                <c:ptCount val="3"/>
              </c:numCache>
            </c:numRef>
          </c:cat>
          <c:val>
            <c:numRef>
              <c:f>'Chart Data'!$H$20:$J$20</c:f>
              <c:numCache>
                <c:formatCode>0.00%</c:formatCode>
                <c:ptCount val="3"/>
                <c:pt idx="0">
                  <c:v>0</c:v>
                </c:pt>
                <c:pt idx="1">
                  <c:v>1.556654E-2</c:v>
                </c:pt>
                <c:pt idx="2">
                  <c:v>0</c:v>
                </c:pt>
              </c:numCache>
            </c:numRef>
          </c:val>
          <c:extLst>
            <c:ext xmlns:c16="http://schemas.microsoft.com/office/drawing/2014/chart" uri="{C3380CC4-5D6E-409C-BE32-E72D297353CC}">
              <c16:uniqueId val="{0000000F-87B4-7646-A496-B74CC145FB82}"/>
            </c:ext>
          </c:extLst>
        </c:ser>
        <c:ser>
          <c:idx val="16"/>
          <c:order val="16"/>
          <c:tx>
            <c:strRef>
              <c:f>'Chart Data'!$G$21</c:f>
              <c:strCache>
                <c:ptCount val="1"/>
                <c:pt idx="0">
                  <c:v>MSCI EM: Delta Electronics</c:v>
                </c:pt>
              </c:strCache>
            </c:strRef>
          </c:tx>
          <c:spPr>
            <a:solidFill>
              <a:srgbClr val="AEC6CE"/>
            </a:solidFill>
            <a:ln>
              <a:solidFill>
                <a:srgbClr val="FFFFFF"/>
              </a:solidFill>
            </a:ln>
          </c:spPr>
          <c:invertIfNegative val="0"/>
          <c:cat>
            <c:numRef>
              <c:f>'Chart Data'!$H$3:$J$3</c:f>
              <c:numCache>
                <c:formatCode>General</c:formatCode>
                <c:ptCount val="3"/>
              </c:numCache>
            </c:numRef>
          </c:cat>
          <c:val>
            <c:numRef>
              <c:f>'Chart Data'!$H$21:$J$21</c:f>
              <c:numCache>
                <c:formatCode>0.00%</c:formatCode>
                <c:ptCount val="3"/>
                <c:pt idx="0">
                  <c:v>0</c:v>
                </c:pt>
                <c:pt idx="1">
                  <c:v>9.6505519999999997E-3</c:v>
                </c:pt>
                <c:pt idx="2">
                  <c:v>0</c:v>
                </c:pt>
              </c:numCache>
            </c:numRef>
          </c:val>
          <c:extLst>
            <c:ext xmlns:c16="http://schemas.microsoft.com/office/drawing/2014/chart" uri="{C3380CC4-5D6E-409C-BE32-E72D297353CC}">
              <c16:uniqueId val="{00000010-87B4-7646-A496-B74CC145FB82}"/>
            </c:ext>
          </c:extLst>
        </c:ser>
        <c:ser>
          <c:idx val="17"/>
          <c:order val="17"/>
          <c:tx>
            <c:strRef>
              <c:f>'Chart Data'!$G$22</c:f>
              <c:strCache>
                <c:ptCount val="1"/>
                <c:pt idx="0">
                  <c:v>MSCI EM: SK Square</c:v>
                </c:pt>
              </c:strCache>
            </c:strRef>
          </c:tx>
          <c:spPr>
            <a:solidFill>
              <a:srgbClr val="678995"/>
            </a:solidFill>
            <a:ln>
              <a:solidFill>
                <a:srgbClr val="FFFFFF"/>
              </a:solidFill>
            </a:ln>
          </c:spPr>
          <c:invertIfNegative val="0"/>
          <c:cat>
            <c:numRef>
              <c:f>'Chart Data'!$H$3:$J$3</c:f>
              <c:numCache>
                <c:formatCode>General</c:formatCode>
                <c:ptCount val="3"/>
              </c:numCache>
            </c:numRef>
          </c:cat>
          <c:val>
            <c:numRef>
              <c:f>'Chart Data'!$H$22:$J$22</c:f>
              <c:numCache>
                <c:formatCode>0.00%</c:formatCode>
                <c:ptCount val="3"/>
                <c:pt idx="0">
                  <c:v>0</c:v>
                </c:pt>
                <c:pt idx="1">
                  <c:v>8.1879080000000007E-3</c:v>
                </c:pt>
                <c:pt idx="2">
                  <c:v>0</c:v>
                </c:pt>
              </c:numCache>
            </c:numRef>
          </c:val>
          <c:extLst>
            <c:ext xmlns:c16="http://schemas.microsoft.com/office/drawing/2014/chart" uri="{C3380CC4-5D6E-409C-BE32-E72D297353CC}">
              <c16:uniqueId val="{00000011-87B4-7646-A496-B74CC145FB82}"/>
            </c:ext>
          </c:extLst>
        </c:ser>
        <c:ser>
          <c:idx val="18"/>
          <c:order val="18"/>
          <c:tx>
            <c:strRef>
              <c:f>'Chart Data'!$G$23</c:f>
              <c:strCache>
                <c:ptCount val="1"/>
                <c:pt idx="0">
                  <c:v>MSCI EM: Hon Hai Precision</c:v>
                </c:pt>
              </c:strCache>
            </c:strRef>
          </c:tx>
          <c:spPr>
            <a:solidFill>
              <a:srgbClr val="455D65"/>
            </a:solidFill>
            <a:ln>
              <a:solidFill>
                <a:srgbClr val="FFFFFF"/>
              </a:solidFill>
            </a:ln>
          </c:spPr>
          <c:invertIfNegative val="0"/>
          <c:cat>
            <c:numRef>
              <c:f>'Chart Data'!$H$3:$J$3</c:f>
              <c:numCache>
                <c:formatCode>General</c:formatCode>
                <c:ptCount val="3"/>
              </c:numCache>
            </c:numRef>
          </c:cat>
          <c:val>
            <c:numRef>
              <c:f>'Chart Data'!$H$23:$J$23</c:f>
              <c:numCache>
                <c:formatCode>0.00%</c:formatCode>
                <c:ptCount val="3"/>
                <c:pt idx="0">
                  <c:v>0</c:v>
                </c:pt>
                <c:pt idx="1">
                  <c:v>7.7909799999999994E-3</c:v>
                </c:pt>
                <c:pt idx="2">
                  <c:v>0</c:v>
                </c:pt>
              </c:numCache>
            </c:numRef>
          </c:val>
          <c:extLst>
            <c:ext xmlns:c16="http://schemas.microsoft.com/office/drawing/2014/chart" uri="{C3380CC4-5D6E-409C-BE32-E72D297353CC}">
              <c16:uniqueId val="{00000012-87B4-7646-A496-B74CC145FB82}"/>
            </c:ext>
          </c:extLst>
        </c:ser>
        <c:ser>
          <c:idx val="19"/>
          <c:order val="19"/>
          <c:tx>
            <c:strRef>
              <c:f>'Chart Data'!$G$24</c:f>
              <c:strCache>
                <c:ptCount val="1"/>
                <c:pt idx="0">
                  <c:v>MSCI EM: HDFC Bank</c:v>
                </c:pt>
              </c:strCache>
            </c:strRef>
          </c:tx>
          <c:spPr>
            <a:solidFill>
              <a:srgbClr val="26383F"/>
            </a:solidFill>
            <a:ln>
              <a:solidFill>
                <a:srgbClr val="FFFFFF"/>
              </a:solidFill>
            </a:ln>
          </c:spPr>
          <c:invertIfNegative val="0"/>
          <c:cat>
            <c:numRef>
              <c:f>'Chart Data'!$H$3:$J$3</c:f>
              <c:numCache>
                <c:formatCode>General</c:formatCode>
                <c:ptCount val="3"/>
              </c:numCache>
            </c:numRef>
          </c:cat>
          <c:val>
            <c:numRef>
              <c:f>'Chart Data'!$H$24:$J$24</c:f>
              <c:numCache>
                <c:formatCode>0.00%</c:formatCode>
                <c:ptCount val="3"/>
                <c:pt idx="0">
                  <c:v>0</c:v>
                </c:pt>
                <c:pt idx="1">
                  <c:v>7.7709099999999998E-3</c:v>
                </c:pt>
                <c:pt idx="2">
                  <c:v>0</c:v>
                </c:pt>
              </c:numCache>
            </c:numRef>
          </c:val>
          <c:extLst>
            <c:ext xmlns:c16="http://schemas.microsoft.com/office/drawing/2014/chart" uri="{C3380CC4-5D6E-409C-BE32-E72D297353CC}">
              <c16:uniqueId val="{00000013-87B4-7646-A496-B74CC145FB82}"/>
            </c:ext>
          </c:extLst>
        </c:ser>
        <c:ser>
          <c:idx val="20"/>
          <c:order val="20"/>
          <c:tx>
            <c:strRef>
              <c:f>'Chart Data'!$G$25</c:f>
              <c:strCache>
                <c:ptCount val="1"/>
                <c:pt idx="0">
                  <c:v>MSCI EAFE: ASML</c:v>
                </c:pt>
              </c:strCache>
            </c:strRef>
          </c:tx>
          <c:spPr>
            <a:solidFill>
              <a:srgbClr val="142152"/>
            </a:solidFill>
            <a:ln>
              <a:solidFill>
                <a:srgbClr val="FFFFFF"/>
              </a:solidFill>
            </a:ln>
          </c:spPr>
          <c:invertIfNegative val="0"/>
          <c:cat>
            <c:numRef>
              <c:f>'Chart Data'!$H$3:$J$3</c:f>
              <c:numCache>
                <c:formatCode>General</c:formatCode>
                <c:ptCount val="3"/>
              </c:numCache>
            </c:numRef>
          </c:cat>
          <c:val>
            <c:numRef>
              <c:f>'Chart Data'!$H$25:$J$25</c:f>
              <c:numCache>
                <c:formatCode>0.00%</c:formatCode>
                <c:ptCount val="3"/>
                <c:pt idx="0">
                  <c:v>0</c:v>
                </c:pt>
                <c:pt idx="1">
                  <c:v>0</c:v>
                </c:pt>
                <c:pt idx="2">
                  <c:v>3.5413009999999988E-2</c:v>
                </c:pt>
              </c:numCache>
            </c:numRef>
          </c:val>
          <c:extLst>
            <c:ext xmlns:c16="http://schemas.microsoft.com/office/drawing/2014/chart" uri="{C3380CC4-5D6E-409C-BE32-E72D297353CC}">
              <c16:uniqueId val="{00000014-87B4-7646-A496-B74CC145FB82}"/>
            </c:ext>
          </c:extLst>
        </c:ser>
        <c:ser>
          <c:idx val="21"/>
          <c:order val="21"/>
          <c:tx>
            <c:strRef>
              <c:f>'Chart Data'!$G$26</c:f>
              <c:strCache>
                <c:ptCount val="1"/>
                <c:pt idx="0">
                  <c:v>MSCI EAFE: HSBC</c:v>
                </c:pt>
              </c:strCache>
            </c:strRef>
          </c:tx>
          <c:spPr>
            <a:solidFill>
              <a:srgbClr val="164589"/>
            </a:solidFill>
            <a:ln>
              <a:solidFill>
                <a:srgbClr val="FFFFFF"/>
              </a:solidFill>
            </a:ln>
          </c:spPr>
          <c:invertIfNegative val="0"/>
          <c:cat>
            <c:numRef>
              <c:f>'Chart Data'!$H$3:$J$3</c:f>
              <c:numCache>
                <c:formatCode>General</c:formatCode>
                <c:ptCount val="3"/>
              </c:numCache>
            </c:numRef>
          </c:cat>
          <c:val>
            <c:numRef>
              <c:f>'Chart Data'!$H$26:$J$26</c:f>
              <c:numCache>
                <c:formatCode>0.00%</c:formatCode>
                <c:ptCount val="3"/>
                <c:pt idx="0">
                  <c:v>0</c:v>
                </c:pt>
                <c:pt idx="1">
                  <c:v>0</c:v>
                </c:pt>
                <c:pt idx="2">
                  <c:v>1.512754E-2</c:v>
                </c:pt>
              </c:numCache>
            </c:numRef>
          </c:val>
          <c:extLst>
            <c:ext xmlns:c16="http://schemas.microsoft.com/office/drawing/2014/chart" uri="{C3380CC4-5D6E-409C-BE32-E72D297353CC}">
              <c16:uniqueId val="{00000015-87B4-7646-A496-B74CC145FB82}"/>
            </c:ext>
          </c:extLst>
        </c:ser>
        <c:ser>
          <c:idx val="22"/>
          <c:order val="22"/>
          <c:tx>
            <c:strRef>
              <c:f>'Chart Data'!$G$27</c:f>
              <c:strCache>
                <c:ptCount val="1"/>
                <c:pt idx="0">
                  <c:v>MSCI EAFE: Roche</c:v>
                </c:pt>
              </c:strCache>
            </c:strRef>
          </c:tx>
          <c:spPr>
            <a:solidFill>
              <a:srgbClr val="205CB7"/>
            </a:solidFill>
            <a:ln>
              <a:solidFill>
                <a:srgbClr val="FFFFFF"/>
              </a:solidFill>
            </a:ln>
          </c:spPr>
          <c:invertIfNegative val="0"/>
          <c:cat>
            <c:numRef>
              <c:f>'Chart Data'!$H$3:$J$3</c:f>
              <c:numCache>
                <c:formatCode>General</c:formatCode>
                <c:ptCount val="3"/>
              </c:numCache>
            </c:numRef>
          </c:cat>
          <c:val>
            <c:numRef>
              <c:f>'Chart Data'!$H$27:$J$27</c:f>
              <c:numCache>
                <c:formatCode>0.00%</c:formatCode>
                <c:ptCount val="3"/>
                <c:pt idx="0">
                  <c:v>0</c:v>
                </c:pt>
                <c:pt idx="1">
                  <c:v>0</c:v>
                </c:pt>
                <c:pt idx="2">
                  <c:v>1.343715E-2</c:v>
                </c:pt>
              </c:numCache>
            </c:numRef>
          </c:val>
          <c:extLst>
            <c:ext xmlns:c16="http://schemas.microsoft.com/office/drawing/2014/chart" uri="{C3380CC4-5D6E-409C-BE32-E72D297353CC}">
              <c16:uniqueId val="{00000016-87B4-7646-A496-B74CC145FB82}"/>
            </c:ext>
          </c:extLst>
        </c:ser>
        <c:ser>
          <c:idx val="23"/>
          <c:order val="23"/>
          <c:tx>
            <c:strRef>
              <c:f>'Chart Data'!$G$28</c:f>
              <c:strCache>
                <c:ptCount val="1"/>
                <c:pt idx="0">
                  <c:v>MSCI EAFE: Novartis</c:v>
                </c:pt>
              </c:strCache>
            </c:strRef>
          </c:tx>
          <c:spPr>
            <a:solidFill>
              <a:srgbClr val="2B74E5"/>
            </a:solidFill>
            <a:ln>
              <a:solidFill>
                <a:srgbClr val="FFFFFF"/>
              </a:solidFill>
            </a:ln>
          </c:spPr>
          <c:invertIfNegative val="0"/>
          <c:cat>
            <c:numRef>
              <c:f>'Chart Data'!$H$3:$J$3</c:f>
              <c:numCache>
                <c:formatCode>General</c:formatCode>
                <c:ptCount val="3"/>
              </c:numCache>
            </c:numRef>
          </c:cat>
          <c:val>
            <c:numRef>
              <c:f>'Chart Data'!$H$28:$J$28</c:f>
              <c:numCache>
                <c:formatCode>0.00%</c:formatCode>
                <c:ptCount val="3"/>
                <c:pt idx="0">
                  <c:v>0</c:v>
                </c:pt>
                <c:pt idx="1">
                  <c:v>0</c:v>
                </c:pt>
                <c:pt idx="2">
                  <c:v>1.332208E-2</c:v>
                </c:pt>
              </c:numCache>
            </c:numRef>
          </c:val>
          <c:extLst>
            <c:ext xmlns:c16="http://schemas.microsoft.com/office/drawing/2014/chart" uri="{C3380CC4-5D6E-409C-BE32-E72D297353CC}">
              <c16:uniqueId val="{00000017-87B4-7646-A496-B74CC145FB82}"/>
            </c:ext>
          </c:extLst>
        </c:ser>
        <c:ser>
          <c:idx val="24"/>
          <c:order val="24"/>
          <c:tx>
            <c:strRef>
              <c:f>'Chart Data'!$G$29</c:f>
              <c:strCache>
                <c:ptCount val="1"/>
                <c:pt idx="0">
                  <c:v>MSCI EAFE: AstraZeneca</c:v>
                </c:pt>
              </c:strCache>
            </c:strRef>
          </c:tx>
          <c:spPr>
            <a:solidFill>
              <a:srgbClr val="55A2ED"/>
            </a:solidFill>
            <a:ln>
              <a:solidFill>
                <a:srgbClr val="FFFFFF"/>
              </a:solidFill>
            </a:ln>
          </c:spPr>
          <c:invertIfNegative val="0"/>
          <c:cat>
            <c:numRef>
              <c:f>'Chart Data'!$H$3:$J$3</c:f>
              <c:numCache>
                <c:formatCode>General</c:formatCode>
                <c:ptCount val="3"/>
              </c:numCache>
            </c:numRef>
          </c:cat>
          <c:val>
            <c:numRef>
              <c:f>'Chart Data'!$H$29:$J$29</c:f>
              <c:numCache>
                <c:formatCode>0.00%</c:formatCode>
                <c:ptCount val="3"/>
                <c:pt idx="0">
                  <c:v>0</c:v>
                </c:pt>
                <c:pt idx="1">
                  <c:v>0</c:v>
                </c:pt>
                <c:pt idx="2">
                  <c:v>1.3119169999999999E-2</c:v>
                </c:pt>
              </c:numCache>
            </c:numRef>
          </c:val>
          <c:extLst>
            <c:ext xmlns:c16="http://schemas.microsoft.com/office/drawing/2014/chart" uri="{C3380CC4-5D6E-409C-BE32-E72D297353CC}">
              <c16:uniqueId val="{00000018-87B4-7646-A496-B74CC145FB82}"/>
            </c:ext>
          </c:extLst>
        </c:ser>
        <c:ser>
          <c:idx val="25"/>
          <c:order val="25"/>
          <c:tx>
            <c:strRef>
              <c:f>'Chart Data'!$G$30</c:f>
              <c:strCache>
                <c:ptCount val="1"/>
                <c:pt idx="0">
                  <c:v>MSCI EAFE: Nestle</c:v>
                </c:pt>
              </c:strCache>
            </c:strRef>
          </c:tx>
          <c:spPr>
            <a:solidFill>
              <a:srgbClr val="AAD1F7"/>
            </a:solidFill>
            <a:ln>
              <a:solidFill>
                <a:srgbClr val="FFFFFF"/>
              </a:solidFill>
            </a:ln>
          </c:spPr>
          <c:invertIfNegative val="0"/>
          <c:cat>
            <c:numRef>
              <c:f>'Chart Data'!$H$3:$J$3</c:f>
              <c:numCache>
                <c:formatCode>General</c:formatCode>
                <c:ptCount val="3"/>
              </c:numCache>
            </c:numRef>
          </c:cat>
          <c:val>
            <c:numRef>
              <c:f>'Chart Data'!$H$30:$J$30</c:f>
              <c:numCache>
                <c:formatCode>0.00%</c:formatCode>
                <c:ptCount val="3"/>
                <c:pt idx="0">
                  <c:v>0</c:v>
                </c:pt>
                <c:pt idx="1">
                  <c:v>0</c:v>
                </c:pt>
                <c:pt idx="2">
                  <c:v>1.23018E-2</c:v>
                </c:pt>
              </c:numCache>
            </c:numRef>
          </c:val>
          <c:extLst>
            <c:ext xmlns:c16="http://schemas.microsoft.com/office/drawing/2014/chart" uri="{C3380CC4-5D6E-409C-BE32-E72D297353CC}">
              <c16:uniqueId val="{00000019-87B4-7646-A496-B74CC145FB82}"/>
            </c:ext>
          </c:extLst>
        </c:ser>
        <c:ser>
          <c:idx val="26"/>
          <c:order val="26"/>
          <c:tx>
            <c:strRef>
              <c:f>'Chart Data'!$G$31</c:f>
              <c:strCache>
                <c:ptCount val="1"/>
                <c:pt idx="0">
                  <c:v>MSCI EAFE: Siemens</c:v>
                </c:pt>
              </c:strCache>
            </c:strRef>
          </c:tx>
          <c:spPr>
            <a:solidFill>
              <a:srgbClr val="AEC7CF"/>
            </a:solidFill>
            <a:ln>
              <a:solidFill>
                <a:srgbClr val="FFFFFF"/>
              </a:solidFill>
            </a:ln>
          </c:spPr>
          <c:invertIfNegative val="0"/>
          <c:cat>
            <c:numRef>
              <c:f>'Chart Data'!$H$3:$J$3</c:f>
              <c:numCache>
                <c:formatCode>General</c:formatCode>
                <c:ptCount val="3"/>
              </c:numCache>
            </c:numRef>
          </c:cat>
          <c:val>
            <c:numRef>
              <c:f>'Chart Data'!$H$31:$J$31</c:f>
              <c:numCache>
                <c:formatCode>0.00%</c:formatCode>
                <c:ptCount val="3"/>
                <c:pt idx="0">
                  <c:v>0</c:v>
                </c:pt>
                <c:pt idx="1">
                  <c:v>0</c:v>
                </c:pt>
                <c:pt idx="2">
                  <c:v>1.1070119999999999E-2</c:v>
                </c:pt>
              </c:numCache>
            </c:numRef>
          </c:val>
          <c:extLst>
            <c:ext xmlns:c16="http://schemas.microsoft.com/office/drawing/2014/chart" uri="{C3380CC4-5D6E-409C-BE32-E72D297353CC}">
              <c16:uniqueId val="{0000001A-87B4-7646-A496-B74CC145FB82}"/>
            </c:ext>
          </c:extLst>
        </c:ser>
        <c:ser>
          <c:idx val="27"/>
          <c:order val="27"/>
          <c:tx>
            <c:strRef>
              <c:f>'Chart Data'!$G$32</c:f>
              <c:strCache>
                <c:ptCount val="1"/>
                <c:pt idx="0">
                  <c:v>MSCI EAFE: Shell</c:v>
                </c:pt>
              </c:strCache>
            </c:strRef>
          </c:tx>
          <c:spPr>
            <a:solidFill>
              <a:srgbClr val="678995"/>
            </a:solidFill>
            <a:ln>
              <a:solidFill>
                <a:srgbClr val="FFFFFF"/>
              </a:solidFill>
            </a:ln>
          </c:spPr>
          <c:invertIfNegative val="0"/>
          <c:cat>
            <c:numRef>
              <c:f>'Chart Data'!$H$3:$J$3</c:f>
              <c:numCache>
                <c:formatCode>General</c:formatCode>
                <c:ptCount val="3"/>
              </c:numCache>
            </c:numRef>
          </c:cat>
          <c:val>
            <c:numRef>
              <c:f>'Chart Data'!$H$32:$J$32</c:f>
              <c:numCache>
                <c:formatCode>0.00%</c:formatCode>
                <c:ptCount val="3"/>
                <c:pt idx="0">
                  <c:v>0</c:v>
                </c:pt>
                <c:pt idx="1">
                  <c:v>0</c:v>
                </c:pt>
                <c:pt idx="2">
                  <c:v>1.0134499999999999E-2</c:v>
                </c:pt>
              </c:numCache>
            </c:numRef>
          </c:val>
          <c:extLst>
            <c:ext xmlns:c16="http://schemas.microsoft.com/office/drawing/2014/chart" uri="{C3380CC4-5D6E-409C-BE32-E72D297353CC}">
              <c16:uniqueId val="{0000001B-87B4-7646-A496-B74CC145FB82}"/>
            </c:ext>
          </c:extLst>
        </c:ser>
        <c:ser>
          <c:idx val="28"/>
          <c:order val="28"/>
          <c:tx>
            <c:strRef>
              <c:f>'Chart Data'!$G$33</c:f>
              <c:strCache>
                <c:ptCount val="1"/>
                <c:pt idx="0">
                  <c:v>MSCI EAFE: Tokyo Electron</c:v>
                </c:pt>
              </c:strCache>
            </c:strRef>
          </c:tx>
          <c:spPr>
            <a:solidFill>
              <a:srgbClr val="455D65"/>
            </a:solidFill>
            <a:ln>
              <a:solidFill>
                <a:srgbClr val="FFFFFF"/>
              </a:solidFill>
            </a:ln>
          </c:spPr>
          <c:invertIfNegative val="0"/>
          <c:cat>
            <c:numRef>
              <c:f>'Chart Data'!$H$3:$J$3</c:f>
              <c:numCache>
                <c:formatCode>General</c:formatCode>
                <c:ptCount val="3"/>
              </c:numCache>
            </c:numRef>
          </c:cat>
          <c:val>
            <c:numRef>
              <c:f>'Chart Data'!$H$33:$J$33</c:f>
              <c:numCache>
                <c:formatCode>0.00%</c:formatCode>
                <c:ptCount val="3"/>
                <c:pt idx="0">
                  <c:v>0</c:v>
                </c:pt>
                <c:pt idx="1">
                  <c:v>0</c:v>
                </c:pt>
                <c:pt idx="2">
                  <c:v>9.8597800000000003E-3</c:v>
                </c:pt>
              </c:numCache>
            </c:numRef>
          </c:val>
          <c:extLst>
            <c:ext xmlns:c16="http://schemas.microsoft.com/office/drawing/2014/chart" uri="{C3380CC4-5D6E-409C-BE32-E72D297353CC}">
              <c16:uniqueId val="{0000001C-87B4-7646-A496-B74CC145FB82}"/>
            </c:ext>
          </c:extLst>
        </c:ser>
        <c:ser>
          <c:idx val="29"/>
          <c:order val="29"/>
          <c:tx>
            <c:strRef>
              <c:f>'Chart Data'!$G$34</c:f>
              <c:strCache>
                <c:ptCount val="1"/>
                <c:pt idx="0">
                  <c:v>MSCI EAFE: Mitsubishi UFJ</c:v>
                </c:pt>
              </c:strCache>
            </c:strRef>
          </c:tx>
          <c:spPr>
            <a:solidFill>
              <a:srgbClr val="26383F"/>
            </a:solidFill>
            <a:ln>
              <a:solidFill>
                <a:srgbClr val="FFFFFF"/>
              </a:solidFill>
            </a:ln>
          </c:spPr>
          <c:invertIfNegative val="0"/>
          <c:cat>
            <c:numRef>
              <c:f>'Chart Data'!$H$3:$J$3</c:f>
              <c:numCache>
                <c:formatCode>General</c:formatCode>
                <c:ptCount val="3"/>
              </c:numCache>
            </c:numRef>
          </c:cat>
          <c:val>
            <c:numRef>
              <c:f>'Chart Data'!$H$34:$J$34</c:f>
              <c:numCache>
                <c:formatCode>0.00%</c:formatCode>
                <c:ptCount val="3"/>
                <c:pt idx="0">
                  <c:v>0</c:v>
                </c:pt>
                <c:pt idx="1">
                  <c:v>0</c:v>
                </c:pt>
                <c:pt idx="2">
                  <c:v>9.7703900000000003E-3</c:v>
                </c:pt>
              </c:numCache>
            </c:numRef>
          </c:val>
          <c:extLst>
            <c:ext xmlns:c16="http://schemas.microsoft.com/office/drawing/2014/chart" uri="{C3380CC4-5D6E-409C-BE32-E72D297353CC}">
              <c16:uniqueId val="{0000001D-87B4-7646-A496-B74CC145FB82}"/>
            </c:ext>
          </c:extLst>
        </c:ser>
        <c:dLbls>
          <c:showLegendKey val="0"/>
          <c:showVal val="0"/>
          <c:showCatName val="0"/>
          <c:showSerName val="0"/>
          <c:showPercent val="0"/>
          <c:showBubbleSize val="0"/>
        </c:dLbls>
        <c:gapWidth val="212"/>
        <c:overlap val="100"/>
        <c:axId val="50010001"/>
        <c:axId val="50010002"/>
      </c:barChart>
      <c:catAx>
        <c:axId val="50010001"/>
        <c:scaling>
          <c:orientation val="minMax"/>
        </c:scaling>
        <c:delete val="1"/>
        <c:axPos val="b"/>
        <c:numFmt formatCode="General" sourceLinked="1"/>
        <c:majorTickMark val="none"/>
        <c:minorTickMark val="none"/>
        <c:tickLblPos val="nextTo"/>
        <c:crossAx val="50010002"/>
        <c:crosses val="autoZero"/>
        <c:auto val="1"/>
        <c:lblAlgn val="ctr"/>
        <c:lblOffset val="100"/>
        <c:noMultiLvlLbl val="0"/>
      </c:catAx>
      <c:valAx>
        <c:axId val="50010002"/>
        <c:scaling>
          <c:orientation val="minMax"/>
          <c:max val="0.5"/>
          <c:min val="0"/>
        </c:scaling>
        <c:delete val="1"/>
        <c:axPos val="l"/>
        <c:numFmt formatCode="0%" sourceLinked="0"/>
        <c:majorTickMark val="out"/>
        <c:minorTickMark val="none"/>
        <c:tickLblPos val="nextTo"/>
        <c:crossAx val="50010001"/>
        <c:crosses val="autoZero"/>
        <c:crossBetween val="between"/>
      </c:valAx>
      <c:spPr>
        <a:noFill/>
        <a:ln>
          <a:noFill/>
        </a:ln>
      </c:spPr>
    </c:plotArea>
    <c:plotVisOnly val="1"/>
    <c:dispBlanksAs val="gap"/>
    <c:showDLblsOverMax val="0"/>
  </c:chart>
  <c:spPr>
    <a:noFill/>
    <a:ln>
      <a:noFill/>
    </a:ln>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39846629604218"/>
          <c:y val="3.5092550057728773E-2"/>
          <c:w val="0.70339819048379437"/>
          <c:h val="0.76622573789910897"/>
        </c:manualLayout>
      </c:layout>
      <c:lineChart>
        <c:grouping val="standard"/>
        <c:varyColors val="0"/>
        <c:ser>
          <c:idx val="0"/>
          <c:order val="0"/>
          <c:tx>
            <c:strRef>
              <c:f>Sheet1!$B$1</c:f>
              <c:strCache>
                <c:ptCount val="1"/>
                <c:pt idx="0">
                  <c:v> Capital Expenditures</c:v>
                </c:pt>
              </c:strCache>
            </c:strRef>
          </c:tx>
          <c:spPr>
            <a:ln w="34925" cap="rnd">
              <a:solidFill>
                <a:srgbClr val="2A8BE9"/>
              </a:solidFill>
              <a:round/>
            </a:ln>
            <a:effectLst/>
          </c:spPr>
          <c:marker>
            <c:symbol val="none"/>
          </c:marker>
          <c:cat>
            <c:strRef>
              <c:f>Sheet1!$A$2:$A$17</c:f>
              <c:strCache>
                <c:ptCount val="16"/>
                <c:pt idx="0">
                  <c:v> '12</c:v>
                </c:pt>
                <c:pt idx="1">
                  <c:v> '13</c:v>
                </c:pt>
                <c:pt idx="2">
                  <c:v> '14</c:v>
                </c:pt>
                <c:pt idx="3">
                  <c:v> '15</c:v>
                </c:pt>
                <c:pt idx="4">
                  <c:v> '16</c:v>
                </c:pt>
                <c:pt idx="5">
                  <c:v> '17</c:v>
                </c:pt>
                <c:pt idx="6">
                  <c:v> '18</c:v>
                </c:pt>
                <c:pt idx="7">
                  <c:v> '19</c:v>
                </c:pt>
                <c:pt idx="8">
                  <c:v> '20</c:v>
                </c:pt>
                <c:pt idx="9">
                  <c:v> '21</c:v>
                </c:pt>
                <c:pt idx="10">
                  <c:v> '22</c:v>
                </c:pt>
                <c:pt idx="11">
                  <c:v> '23</c:v>
                </c:pt>
                <c:pt idx="12">
                  <c:v> '24</c:v>
                </c:pt>
                <c:pt idx="13">
                  <c:v> '25</c:v>
                </c:pt>
                <c:pt idx="14">
                  <c:v> '26E</c:v>
                </c:pt>
                <c:pt idx="15">
                  <c:v> '27E</c:v>
                </c:pt>
              </c:strCache>
            </c:strRef>
          </c:cat>
          <c:val>
            <c:numRef>
              <c:f>Sheet1!$B$2:$B$17</c:f>
              <c:numCache>
                <c:formatCode>"$"#,##0.00</c:formatCode>
                <c:ptCount val="16"/>
                <c:pt idx="0">
                  <c:v>11584.2</c:v>
                </c:pt>
                <c:pt idx="1">
                  <c:v>17039.05</c:v>
                </c:pt>
                <c:pt idx="2">
                  <c:v>23398.39</c:v>
                </c:pt>
                <c:pt idx="3">
                  <c:v>24167.87</c:v>
                </c:pt>
                <c:pt idx="4">
                  <c:v>29656.61</c:v>
                </c:pt>
                <c:pt idx="5">
                  <c:v>39849.9</c:v>
                </c:pt>
                <c:pt idx="6">
                  <c:v>63163.9</c:v>
                </c:pt>
                <c:pt idx="7">
                  <c:v>66008</c:v>
                </c:pt>
                <c:pt idx="8">
                  <c:v>90516.1</c:v>
                </c:pt>
                <c:pt idx="9">
                  <c:v>120870.39999999999</c:v>
                </c:pt>
                <c:pt idx="10">
                  <c:v>147250.79999999999</c:v>
                </c:pt>
                <c:pt idx="11">
                  <c:v>148544</c:v>
                </c:pt>
                <c:pt idx="12">
                  <c:v>227447.8</c:v>
                </c:pt>
                <c:pt idx="13">
                  <c:v>385408.8</c:v>
                </c:pt>
                <c:pt idx="14">
                  <c:v>689818</c:v>
                </c:pt>
                <c:pt idx="15">
                  <c:v>902012</c:v>
                </c:pt>
              </c:numCache>
            </c:numRef>
          </c:val>
          <c:smooth val="0"/>
          <c:extLst>
            <c:ext xmlns:c16="http://schemas.microsoft.com/office/drawing/2014/chart" uri="{C3380CC4-5D6E-409C-BE32-E72D297353CC}">
              <c16:uniqueId val="{00000000-7DB1-574E-BAA7-392C583692D6}"/>
            </c:ext>
          </c:extLst>
        </c:ser>
        <c:ser>
          <c:idx val="1"/>
          <c:order val="1"/>
          <c:tx>
            <c:strRef>
              <c:f>Sheet1!$C$1</c:f>
              <c:strCache>
                <c:ptCount val="1"/>
                <c:pt idx="0">
                  <c:v> Free Cash Flow</c:v>
                </c:pt>
              </c:strCache>
            </c:strRef>
          </c:tx>
          <c:spPr>
            <a:ln w="34925" cap="rnd">
              <a:solidFill>
                <a:srgbClr val="D0EAE9"/>
              </a:solidFill>
              <a:round/>
            </a:ln>
            <a:effectLst/>
          </c:spPr>
          <c:marker>
            <c:symbol val="none"/>
          </c:marker>
          <c:cat>
            <c:strRef>
              <c:f>Sheet1!$A$2:$A$17</c:f>
              <c:strCache>
                <c:ptCount val="16"/>
                <c:pt idx="0">
                  <c:v> '12</c:v>
                </c:pt>
                <c:pt idx="1">
                  <c:v> '13</c:v>
                </c:pt>
                <c:pt idx="2">
                  <c:v> '14</c:v>
                </c:pt>
                <c:pt idx="3">
                  <c:v> '15</c:v>
                </c:pt>
                <c:pt idx="4">
                  <c:v> '16</c:v>
                </c:pt>
                <c:pt idx="5">
                  <c:v> '17</c:v>
                </c:pt>
                <c:pt idx="6">
                  <c:v> '18</c:v>
                </c:pt>
                <c:pt idx="7">
                  <c:v> '19</c:v>
                </c:pt>
                <c:pt idx="8">
                  <c:v> '20</c:v>
                </c:pt>
                <c:pt idx="9">
                  <c:v> '21</c:v>
                </c:pt>
                <c:pt idx="10">
                  <c:v> '22</c:v>
                </c:pt>
                <c:pt idx="11">
                  <c:v> '23</c:v>
                </c:pt>
                <c:pt idx="12">
                  <c:v> '24</c:v>
                </c:pt>
                <c:pt idx="13">
                  <c:v> '25</c:v>
                </c:pt>
                <c:pt idx="14">
                  <c:v> '26E</c:v>
                </c:pt>
                <c:pt idx="15">
                  <c:v> '27E</c:v>
                </c:pt>
              </c:strCache>
            </c:strRef>
          </c:cat>
          <c:val>
            <c:numRef>
              <c:f>Sheet1!$C$2:$C$17</c:f>
              <c:numCache>
                <c:formatCode>"$"#,##0.00</c:formatCode>
                <c:ptCount val="16"/>
                <c:pt idx="0">
                  <c:v>41088.400000000001</c:v>
                </c:pt>
                <c:pt idx="1">
                  <c:v>41861.4</c:v>
                </c:pt>
                <c:pt idx="2">
                  <c:v>41918.199999999997</c:v>
                </c:pt>
                <c:pt idx="3">
                  <c:v>53548.2</c:v>
                </c:pt>
                <c:pt idx="4">
                  <c:v>75067.199999999997</c:v>
                </c:pt>
                <c:pt idx="5">
                  <c:v>81627.600000000006</c:v>
                </c:pt>
                <c:pt idx="6">
                  <c:v>92873.7</c:v>
                </c:pt>
                <c:pt idx="7">
                  <c:v>119721.4</c:v>
                </c:pt>
                <c:pt idx="8">
                  <c:v>148276</c:v>
                </c:pt>
                <c:pt idx="9">
                  <c:v>157729.60000000001</c:v>
                </c:pt>
                <c:pt idx="10">
                  <c:v>129168.70000000001</c:v>
                </c:pt>
                <c:pt idx="11">
                  <c:v>215894</c:v>
                </c:pt>
                <c:pt idx="12">
                  <c:v>236018.9</c:v>
                </c:pt>
                <c:pt idx="13">
                  <c:v>197167.4</c:v>
                </c:pt>
                <c:pt idx="14">
                  <c:v>35113.380000000005</c:v>
                </c:pt>
                <c:pt idx="15">
                  <c:v>3681.0900000000011</c:v>
                </c:pt>
              </c:numCache>
            </c:numRef>
          </c:val>
          <c:smooth val="0"/>
          <c:extLst>
            <c:ext xmlns:c16="http://schemas.microsoft.com/office/drawing/2014/chart" uri="{C3380CC4-5D6E-409C-BE32-E72D297353CC}">
              <c16:uniqueId val="{00000001-7DB1-574E-BAA7-392C583692D6}"/>
            </c:ext>
          </c:extLst>
        </c:ser>
        <c:dLbls>
          <c:showLegendKey val="0"/>
          <c:showVal val="0"/>
          <c:showCatName val="0"/>
          <c:showSerName val="0"/>
          <c:showPercent val="0"/>
          <c:showBubbleSize val="0"/>
        </c:dLbls>
        <c:smooth val="0"/>
        <c:axId val="638475711"/>
        <c:axId val="545628031"/>
      </c:lineChart>
      <c:catAx>
        <c:axId val="638475711"/>
        <c:scaling>
          <c:orientation val="minMax"/>
        </c:scaling>
        <c:delete val="0"/>
        <c:axPos val="b"/>
        <c:numFmt formatCode="#,##0.00" sourceLinked="0"/>
        <c:majorTickMark val="none"/>
        <c:minorTickMark val="none"/>
        <c:tickLblPos val="nextTo"/>
        <c:spPr>
          <a:noFill/>
          <a:ln w="12700" cap="flat" cmpd="sng" algn="ctr">
            <a:solidFill>
              <a:schemeClr val="bg1"/>
            </a:solidFill>
            <a:round/>
          </a:ln>
          <a:effectLst/>
        </c:spPr>
        <c:txPr>
          <a:bodyPr rot="-60000000" spcFirstLastPara="1" vertOverflow="ellipsis" vert="horz" wrap="square" anchor="ctr" anchorCtr="1"/>
          <a:lstStyle/>
          <a:p>
            <a:pPr>
              <a:defRPr sz="1197" b="1" i="0" u="none" strike="noStrike" kern="1200" baseline="0">
                <a:solidFill>
                  <a:schemeClr val="bg1"/>
                </a:solidFill>
                <a:latin typeface="AvenirNext LT Com Regular" panose="020B0503020202020204" pitchFamily="34" charset="0"/>
                <a:ea typeface="+mn-ea"/>
                <a:cs typeface="+mn-cs"/>
              </a:defRPr>
            </a:pPr>
            <a:endParaRPr lang="en-US"/>
          </a:p>
        </c:txPr>
        <c:crossAx val="545628031"/>
        <c:crosses val="autoZero"/>
        <c:auto val="1"/>
        <c:lblAlgn val="ctr"/>
        <c:lblOffset val="100"/>
        <c:noMultiLvlLbl val="0"/>
      </c:catAx>
      <c:valAx>
        <c:axId val="545628031"/>
        <c:scaling>
          <c:orientation val="minMax"/>
        </c:scaling>
        <c:delete val="0"/>
        <c:axPos val="l"/>
        <c:majorGridlines>
          <c:spPr>
            <a:ln w="9525" cap="flat" cmpd="sng" algn="ctr">
              <a:solidFill>
                <a:schemeClr val="bg1">
                  <a:alpha val="19815"/>
                </a:schemeClr>
              </a:solidFill>
              <a:round/>
            </a:ln>
            <a:effectLst/>
          </c:spPr>
        </c:majorGridlines>
        <c:numFmt formatCode="[=1000000]&quot;$&quot;#,##0;#,##0"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bg1"/>
                </a:solidFill>
                <a:latin typeface="AvenirNext LT Com Regular" panose="020B0503020202020204" pitchFamily="34" charset="0"/>
                <a:ea typeface="+mn-ea"/>
                <a:cs typeface="+mn-cs"/>
              </a:defRPr>
            </a:pPr>
            <a:endParaRPr lang="en-US"/>
          </a:p>
        </c:txPr>
        <c:crossAx val="63847571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81441089172444E-2"/>
          <c:y val="3.6228972623511539E-2"/>
          <c:w val="0.83189215314166498"/>
          <c:h val="0.8789909533114314"/>
        </c:manualLayout>
      </c:layout>
      <c:lineChart>
        <c:grouping val="standard"/>
        <c:varyColors val="0"/>
        <c:ser>
          <c:idx val="0"/>
          <c:order val="0"/>
          <c:tx>
            <c:strRef>
              <c:f>Sheet1!$B$1</c:f>
              <c:strCache>
                <c:ptCount val="1"/>
                <c:pt idx="0">
                  <c:v>Passive</c:v>
                </c:pt>
              </c:strCache>
            </c:strRef>
          </c:tx>
          <c:spPr>
            <a:ln w="34925" cap="rnd">
              <a:solidFill>
                <a:srgbClr val="2A8BE9"/>
              </a:solidFill>
              <a:round/>
            </a:ln>
            <a:effectLst/>
          </c:spPr>
          <c:marker>
            <c:symbol val="none"/>
          </c:marker>
          <c:cat>
            <c:numRef>
              <c:f>Sheet1!$A$2:$A$80</c:f>
              <c:numCache>
                <c:formatCode>m/d/yy</c:formatCode>
                <c:ptCount val="79"/>
                <c:pt idx="0">
                  <c:v>39082</c:v>
                </c:pt>
                <c:pt idx="1">
                  <c:v>39172</c:v>
                </c:pt>
                <c:pt idx="2">
                  <c:v>39263</c:v>
                </c:pt>
                <c:pt idx="3">
                  <c:v>39355</c:v>
                </c:pt>
                <c:pt idx="4">
                  <c:v>39447</c:v>
                </c:pt>
                <c:pt idx="5">
                  <c:v>39538</c:v>
                </c:pt>
                <c:pt idx="6">
                  <c:v>39629</c:v>
                </c:pt>
                <c:pt idx="7">
                  <c:v>39721</c:v>
                </c:pt>
                <c:pt idx="8">
                  <c:v>39813</c:v>
                </c:pt>
                <c:pt idx="9">
                  <c:v>39903</c:v>
                </c:pt>
                <c:pt idx="10">
                  <c:v>39994</c:v>
                </c:pt>
                <c:pt idx="11">
                  <c:v>40086</c:v>
                </c:pt>
                <c:pt idx="12">
                  <c:v>40178</c:v>
                </c:pt>
                <c:pt idx="13">
                  <c:v>40268</c:v>
                </c:pt>
                <c:pt idx="14">
                  <c:v>40359</c:v>
                </c:pt>
                <c:pt idx="15">
                  <c:v>40451</c:v>
                </c:pt>
                <c:pt idx="16">
                  <c:v>40543</c:v>
                </c:pt>
                <c:pt idx="17">
                  <c:v>40633</c:v>
                </c:pt>
                <c:pt idx="18">
                  <c:v>40724</c:v>
                </c:pt>
                <c:pt idx="19">
                  <c:v>40816</c:v>
                </c:pt>
                <c:pt idx="20">
                  <c:v>40908</c:v>
                </c:pt>
                <c:pt idx="21">
                  <c:v>40999</c:v>
                </c:pt>
                <c:pt idx="22">
                  <c:v>41090</c:v>
                </c:pt>
                <c:pt idx="23">
                  <c:v>41182</c:v>
                </c:pt>
                <c:pt idx="24">
                  <c:v>41274</c:v>
                </c:pt>
                <c:pt idx="25">
                  <c:v>41364</c:v>
                </c:pt>
                <c:pt idx="26">
                  <c:v>41455</c:v>
                </c:pt>
                <c:pt idx="27">
                  <c:v>41547</c:v>
                </c:pt>
                <c:pt idx="28">
                  <c:v>41639</c:v>
                </c:pt>
                <c:pt idx="29">
                  <c:v>41729</c:v>
                </c:pt>
                <c:pt idx="30">
                  <c:v>41820</c:v>
                </c:pt>
                <c:pt idx="31">
                  <c:v>41912</c:v>
                </c:pt>
                <c:pt idx="32">
                  <c:v>42004</c:v>
                </c:pt>
                <c:pt idx="33">
                  <c:v>42094</c:v>
                </c:pt>
                <c:pt idx="34">
                  <c:v>42185</c:v>
                </c:pt>
                <c:pt idx="35">
                  <c:v>42277</c:v>
                </c:pt>
                <c:pt idx="36">
                  <c:v>42369</c:v>
                </c:pt>
                <c:pt idx="37">
                  <c:v>42460</c:v>
                </c:pt>
                <c:pt idx="38">
                  <c:v>42551</c:v>
                </c:pt>
                <c:pt idx="39">
                  <c:v>42643</c:v>
                </c:pt>
                <c:pt idx="40">
                  <c:v>42735</c:v>
                </c:pt>
                <c:pt idx="41">
                  <c:v>42825</c:v>
                </c:pt>
                <c:pt idx="42">
                  <c:v>42916</c:v>
                </c:pt>
                <c:pt idx="43">
                  <c:v>43008</c:v>
                </c:pt>
                <c:pt idx="44">
                  <c:v>43100</c:v>
                </c:pt>
                <c:pt idx="45">
                  <c:v>43190</c:v>
                </c:pt>
                <c:pt idx="46">
                  <c:v>43281</c:v>
                </c:pt>
                <c:pt idx="47">
                  <c:v>43373</c:v>
                </c:pt>
                <c:pt idx="48">
                  <c:v>43465</c:v>
                </c:pt>
                <c:pt idx="49">
                  <c:v>43555</c:v>
                </c:pt>
                <c:pt idx="50">
                  <c:v>43646</c:v>
                </c:pt>
                <c:pt idx="51">
                  <c:v>43738</c:v>
                </c:pt>
                <c:pt idx="52">
                  <c:v>43830</c:v>
                </c:pt>
                <c:pt idx="53">
                  <c:v>43921</c:v>
                </c:pt>
                <c:pt idx="54">
                  <c:v>44012</c:v>
                </c:pt>
                <c:pt idx="55">
                  <c:v>44104</c:v>
                </c:pt>
                <c:pt idx="56">
                  <c:v>44196</c:v>
                </c:pt>
                <c:pt idx="57">
                  <c:v>44286</c:v>
                </c:pt>
                <c:pt idx="58">
                  <c:v>44377</c:v>
                </c:pt>
                <c:pt idx="59">
                  <c:v>44469</c:v>
                </c:pt>
                <c:pt idx="60">
                  <c:v>44561</c:v>
                </c:pt>
                <c:pt idx="61">
                  <c:v>44651</c:v>
                </c:pt>
                <c:pt idx="62">
                  <c:v>44742</c:v>
                </c:pt>
                <c:pt idx="63">
                  <c:v>44834</c:v>
                </c:pt>
                <c:pt idx="64">
                  <c:v>44926</c:v>
                </c:pt>
                <c:pt idx="65">
                  <c:v>45016</c:v>
                </c:pt>
                <c:pt idx="66">
                  <c:v>45107</c:v>
                </c:pt>
                <c:pt idx="67">
                  <c:v>45199</c:v>
                </c:pt>
                <c:pt idx="68">
                  <c:v>45291</c:v>
                </c:pt>
                <c:pt idx="69">
                  <c:v>45382</c:v>
                </c:pt>
                <c:pt idx="70">
                  <c:v>45473</c:v>
                </c:pt>
                <c:pt idx="71">
                  <c:v>45565</c:v>
                </c:pt>
                <c:pt idx="72">
                  <c:v>45657</c:v>
                </c:pt>
                <c:pt idx="73">
                  <c:v>45747</c:v>
                </c:pt>
                <c:pt idx="74">
                  <c:v>45838</c:v>
                </c:pt>
                <c:pt idx="75">
                  <c:v>45930</c:v>
                </c:pt>
                <c:pt idx="76">
                  <c:v>46022</c:v>
                </c:pt>
                <c:pt idx="77">
                  <c:v>46112</c:v>
                </c:pt>
                <c:pt idx="78">
                  <c:v>46203</c:v>
                </c:pt>
              </c:numCache>
            </c:numRef>
          </c:cat>
          <c:val>
            <c:numRef>
              <c:f>Sheet1!$B$2:$B$80</c:f>
              <c:numCache>
                <c:formatCode>General</c:formatCode>
                <c:ptCount val="79"/>
                <c:pt idx="0">
                  <c:v>0.20725584690740248</c:v>
                </c:pt>
                <c:pt idx="1">
                  <c:v>0.20874173427241757</c:v>
                </c:pt>
                <c:pt idx="2">
                  <c:v>0.20933390569307564</c:v>
                </c:pt>
                <c:pt idx="3">
                  <c:v>0.21743065427883221</c:v>
                </c:pt>
                <c:pt idx="4">
                  <c:v>0.22525766461697957</c:v>
                </c:pt>
                <c:pt idx="5">
                  <c:v>0.22841767456473427</c:v>
                </c:pt>
                <c:pt idx="6">
                  <c:v>0.22565527732691637</c:v>
                </c:pt>
                <c:pt idx="7">
                  <c:v>0.24672067508320669</c:v>
                </c:pt>
                <c:pt idx="8">
                  <c:v>0.26961400062412477</c:v>
                </c:pt>
                <c:pt idx="9">
                  <c:v>0.2591902413646055</c:v>
                </c:pt>
                <c:pt idx="10">
                  <c:v>0.25876396597076406</c:v>
                </c:pt>
                <c:pt idx="11">
                  <c:v>0.26230830875481531</c:v>
                </c:pt>
                <c:pt idx="12">
                  <c:v>0.26762332560824798</c:v>
                </c:pt>
                <c:pt idx="13">
                  <c:v>0.26918159503193034</c:v>
                </c:pt>
                <c:pt idx="14">
                  <c:v>0.27376470007445169</c:v>
                </c:pt>
                <c:pt idx="15">
                  <c:v>0.27859167410958047</c:v>
                </c:pt>
                <c:pt idx="16">
                  <c:v>0.28345195382403049</c:v>
                </c:pt>
                <c:pt idx="17">
                  <c:v>0.28548529518175819</c:v>
                </c:pt>
                <c:pt idx="18">
                  <c:v>0.28911353001667556</c:v>
                </c:pt>
                <c:pt idx="19">
                  <c:v>0.29795704194799488</c:v>
                </c:pt>
                <c:pt idx="20">
                  <c:v>0.30788173381288653</c:v>
                </c:pt>
                <c:pt idx="21">
                  <c:v>0.31277702348944486</c:v>
                </c:pt>
                <c:pt idx="22">
                  <c:v>0.31843252060740285</c:v>
                </c:pt>
                <c:pt idx="23">
                  <c:v>0.32609960784504005</c:v>
                </c:pt>
                <c:pt idx="24">
                  <c:v>0.33088944815676125</c:v>
                </c:pt>
                <c:pt idx="25">
                  <c:v>0.33742817332159775</c:v>
                </c:pt>
                <c:pt idx="26">
                  <c:v>0.34222950307697669</c:v>
                </c:pt>
                <c:pt idx="27">
                  <c:v>0.34364805706158735</c:v>
                </c:pt>
                <c:pt idx="28">
                  <c:v>0.35096473149130675</c:v>
                </c:pt>
                <c:pt idx="29">
                  <c:v>0.35251955682829605</c:v>
                </c:pt>
                <c:pt idx="30">
                  <c:v>0.3581406972320112</c:v>
                </c:pt>
                <c:pt idx="31">
                  <c:v>0.36527868913656492</c:v>
                </c:pt>
                <c:pt idx="32">
                  <c:v>0.37972356056445788</c:v>
                </c:pt>
                <c:pt idx="33">
                  <c:v>0.38240678657531568</c:v>
                </c:pt>
                <c:pt idx="34">
                  <c:v>0.38373185714499086</c:v>
                </c:pt>
                <c:pt idx="35">
                  <c:v>0.39007429291040296</c:v>
                </c:pt>
                <c:pt idx="36">
                  <c:v>0.40011991271223818</c:v>
                </c:pt>
                <c:pt idx="37">
                  <c:v>0.40969484540628454</c:v>
                </c:pt>
                <c:pt idx="38">
                  <c:v>0.41738546954400402</c:v>
                </c:pt>
                <c:pt idx="39">
                  <c:v>0.4268216934881347</c:v>
                </c:pt>
                <c:pt idx="40">
                  <c:v>0.44316973308845026</c:v>
                </c:pt>
                <c:pt idx="41">
                  <c:v>0.45212521130723671</c:v>
                </c:pt>
                <c:pt idx="42">
                  <c:v>0.45571113685837433</c:v>
                </c:pt>
                <c:pt idx="43">
                  <c:v>0.46037146585878003</c:v>
                </c:pt>
                <c:pt idx="44">
                  <c:v>0.47091640555169689</c:v>
                </c:pt>
                <c:pt idx="45">
                  <c:v>0.47201792980252627</c:v>
                </c:pt>
                <c:pt idx="46">
                  <c:v>0.47662944907404786</c:v>
                </c:pt>
                <c:pt idx="47">
                  <c:v>0.48322033955534921</c:v>
                </c:pt>
                <c:pt idx="48">
                  <c:v>0.49662851503259819</c:v>
                </c:pt>
                <c:pt idx="49">
                  <c:v>0.49952221733176527</c:v>
                </c:pt>
                <c:pt idx="50">
                  <c:v>0.50491773845503662</c:v>
                </c:pt>
                <c:pt idx="51">
                  <c:v>0.51294629921533641</c:v>
                </c:pt>
                <c:pt idx="52">
                  <c:v>0.51952911067994534</c:v>
                </c:pt>
                <c:pt idx="53">
                  <c:v>0.5263621668415509</c:v>
                </c:pt>
                <c:pt idx="54">
                  <c:v>0.52217781012800857</c:v>
                </c:pt>
                <c:pt idx="55">
                  <c:v>0.52378496117665163</c:v>
                </c:pt>
                <c:pt idx="56">
                  <c:v>0.52945162791758404</c:v>
                </c:pt>
                <c:pt idx="57">
                  <c:v>0.53673911581670164</c:v>
                </c:pt>
                <c:pt idx="58">
                  <c:v>0.54229982118918874</c:v>
                </c:pt>
                <c:pt idx="59">
                  <c:v>0.54716367956103373</c:v>
                </c:pt>
                <c:pt idx="60">
                  <c:v>0.56071431958036955</c:v>
                </c:pt>
                <c:pt idx="61">
                  <c:v>0.5715448018374284</c:v>
                </c:pt>
                <c:pt idx="62">
                  <c:v>0.57806635722139965</c:v>
                </c:pt>
                <c:pt idx="63">
                  <c:v>0.58199996454159164</c:v>
                </c:pt>
                <c:pt idx="64">
                  <c:v>0.58936566312905259</c:v>
                </c:pt>
                <c:pt idx="65">
                  <c:v>0.5921413013747866</c:v>
                </c:pt>
                <c:pt idx="66">
                  <c:v>0.59701669616588726</c:v>
                </c:pt>
                <c:pt idx="67">
                  <c:v>0.60095658212209624</c:v>
                </c:pt>
                <c:pt idx="68">
                  <c:v>0.60987362146241741</c:v>
                </c:pt>
                <c:pt idx="69">
                  <c:v>0.61263279378736657</c:v>
                </c:pt>
                <c:pt idx="70">
                  <c:v>0.61953862556512518</c:v>
                </c:pt>
                <c:pt idx="71">
                  <c:v>0.62610225096589434</c:v>
                </c:pt>
                <c:pt idx="72">
                  <c:v>0.63626328975361135</c:v>
                </c:pt>
                <c:pt idx="73">
                  <c:v>0.64129944204700118</c:v>
                </c:pt>
                <c:pt idx="74">
                  <c:v>0.64444440523802182</c:v>
                </c:pt>
                <c:pt idx="75">
                  <c:v>0.64574455307920375</c:v>
                </c:pt>
                <c:pt idx="76">
                  <c:v>0.65554166481014875</c:v>
                </c:pt>
                <c:pt idx="77">
                  <c:v>0.66087590069479341</c:v>
                </c:pt>
                <c:pt idx="78">
                  <c:v>0.66854766749506522</c:v>
                </c:pt>
              </c:numCache>
            </c:numRef>
          </c:val>
          <c:smooth val="0"/>
          <c:extLst>
            <c:ext xmlns:c16="http://schemas.microsoft.com/office/drawing/2014/chart" uri="{C3380CC4-5D6E-409C-BE32-E72D297353CC}">
              <c16:uniqueId val="{00000000-3559-6C43-A493-6FF2AB9FA050}"/>
            </c:ext>
          </c:extLst>
        </c:ser>
        <c:ser>
          <c:idx val="1"/>
          <c:order val="1"/>
          <c:tx>
            <c:strRef>
              <c:f>Sheet1!$C$1</c:f>
              <c:strCache>
                <c:ptCount val="1"/>
                <c:pt idx="0">
                  <c:v>Active</c:v>
                </c:pt>
              </c:strCache>
            </c:strRef>
          </c:tx>
          <c:spPr>
            <a:ln w="34925" cap="rnd">
              <a:solidFill>
                <a:srgbClr val="D0EAE9"/>
              </a:solidFill>
              <a:round/>
            </a:ln>
            <a:effectLst/>
          </c:spPr>
          <c:marker>
            <c:symbol val="none"/>
          </c:marker>
          <c:cat>
            <c:numRef>
              <c:f>Sheet1!$A$2:$A$80</c:f>
              <c:numCache>
                <c:formatCode>m/d/yy</c:formatCode>
                <c:ptCount val="79"/>
                <c:pt idx="0">
                  <c:v>39082</c:v>
                </c:pt>
                <c:pt idx="1">
                  <c:v>39172</c:v>
                </c:pt>
                <c:pt idx="2">
                  <c:v>39263</c:v>
                </c:pt>
                <c:pt idx="3">
                  <c:v>39355</c:v>
                </c:pt>
                <c:pt idx="4">
                  <c:v>39447</c:v>
                </c:pt>
                <c:pt idx="5">
                  <c:v>39538</c:v>
                </c:pt>
                <c:pt idx="6">
                  <c:v>39629</c:v>
                </c:pt>
                <c:pt idx="7">
                  <c:v>39721</c:v>
                </c:pt>
                <c:pt idx="8">
                  <c:v>39813</c:v>
                </c:pt>
                <c:pt idx="9">
                  <c:v>39903</c:v>
                </c:pt>
                <c:pt idx="10">
                  <c:v>39994</c:v>
                </c:pt>
                <c:pt idx="11">
                  <c:v>40086</c:v>
                </c:pt>
                <c:pt idx="12">
                  <c:v>40178</c:v>
                </c:pt>
                <c:pt idx="13">
                  <c:v>40268</c:v>
                </c:pt>
                <c:pt idx="14">
                  <c:v>40359</c:v>
                </c:pt>
                <c:pt idx="15">
                  <c:v>40451</c:v>
                </c:pt>
                <c:pt idx="16">
                  <c:v>40543</c:v>
                </c:pt>
                <c:pt idx="17">
                  <c:v>40633</c:v>
                </c:pt>
                <c:pt idx="18">
                  <c:v>40724</c:v>
                </c:pt>
                <c:pt idx="19">
                  <c:v>40816</c:v>
                </c:pt>
                <c:pt idx="20">
                  <c:v>40908</c:v>
                </c:pt>
                <c:pt idx="21">
                  <c:v>40999</c:v>
                </c:pt>
                <c:pt idx="22">
                  <c:v>41090</c:v>
                </c:pt>
                <c:pt idx="23">
                  <c:v>41182</c:v>
                </c:pt>
                <c:pt idx="24">
                  <c:v>41274</c:v>
                </c:pt>
                <c:pt idx="25">
                  <c:v>41364</c:v>
                </c:pt>
                <c:pt idx="26">
                  <c:v>41455</c:v>
                </c:pt>
                <c:pt idx="27">
                  <c:v>41547</c:v>
                </c:pt>
                <c:pt idx="28">
                  <c:v>41639</c:v>
                </c:pt>
                <c:pt idx="29">
                  <c:v>41729</c:v>
                </c:pt>
                <c:pt idx="30">
                  <c:v>41820</c:v>
                </c:pt>
                <c:pt idx="31">
                  <c:v>41912</c:v>
                </c:pt>
                <c:pt idx="32">
                  <c:v>42004</c:v>
                </c:pt>
                <c:pt idx="33">
                  <c:v>42094</c:v>
                </c:pt>
                <c:pt idx="34">
                  <c:v>42185</c:v>
                </c:pt>
                <c:pt idx="35">
                  <c:v>42277</c:v>
                </c:pt>
                <c:pt idx="36">
                  <c:v>42369</c:v>
                </c:pt>
                <c:pt idx="37">
                  <c:v>42460</c:v>
                </c:pt>
                <c:pt idx="38">
                  <c:v>42551</c:v>
                </c:pt>
                <c:pt idx="39">
                  <c:v>42643</c:v>
                </c:pt>
                <c:pt idx="40">
                  <c:v>42735</c:v>
                </c:pt>
                <c:pt idx="41">
                  <c:v>42825</c:v>
                </c:pt>
                <c:pt idx="42">
                  <c:v>42916</c:v>
                </c:pt>
                <c:pt idx="43">
                  <c:v>43008</c:v>
                </c:pt>
                <c:pt idx="44">
                  <c:v>43100</c:v>
                </c:pt>
                <c:pt idx="45">
                  <c:v>43190</c:v>
                </c:pt>
                <c:pt idx="46">
                  <c:v>43281</c:v>
                </c:pt>
                <c:pt idx="47">
                  <c:v>43373</c:v>
                </c:pt>
                <c:pt idx="48">
                  <c:v>43465</c:v>
                </c:pt>
                <c:pt idx="49">
                  <c:v>43555</c:v>
                </c:pt>
                <c:pt idx="50">
                  <c:v>43646</c:v>
                </c:pt>
                <c:pt idx="51">
                  <c:v>43738</c:v>
                </c:pt>
                <c:pt idx="52">
                  <c:v>43830</c:v>
                </c:pt>
                <c:pt idx="53">
                  <c:v>43921</c:v>
                </c:pt>
                <c:pt idx="54">
                  <c:v>44012</c:v>
                </c:pt>
                <c:pt idx="55">
                  <c:v>44104</c:v>
                </c:pt>
                <c:pt idx="56">
                  <c:v>44196</c:v>
                </c:pt>
                <c:pt idx="57">
                  <c:v>44286</c:v>
                </c:pt>
                <c:pt idx="58">
                  <c:v>44377</c:v>
                </c:pt>
                <c:pt idx="59">
                  <c:v>44469</c:v>
                </c:pt>
                <c:pt idx="60">
                  <c:v>44561</c:v>
                </c:pt>
                <c:pt idx="61">
                  <c:v>44651</c:v>
                </c:pt>
                <c:pt idx="62">
                  <c:v>44742</c:v>
                </c:pt>
                <c:pt idx="63">
                  <c:v>44834</c:v>
                </c:pt>
                <c:pt idx="64">
                  <c:v>44926</c:v>
                </c:pt>
                <c:pt idx="65">
                  <c:v>45016</c:v>
                </c:pt>
                <c:pt idx="66">
                  <c:v>45107</c:v>
                </c:pt>
                <c:pt idx="67">
                  <c:v>45199</c:v>
                </c:pt>
                <c:pt idx="68">
                  <c:v>45291</c:v>
                </c:pt>
                <c:pt idx="69">
                  <c:v>45382</c:v>
                </c:pt>
                <c:pt idx="70">
                  <c:v>45473</c:v>
                </c:pt>
                <c:pt idx="71">
                  <c:v>45565</c:v>
                </c:pt>
                <c:pt idx="72">
                  <c:v>45657</c:v>
                </c:pt>
                <c:pt idx="73">
                  <c:v>45747</c:v>
                </c:pt>
                <c:pt idx="74">
                  <c:v>45838</c:v>
                </c:pt>
                <c:pt idx="75">
                  <c:v>45930</c:v>
                </c:pt>
                <c:pt idx="76">
                  <c:v>46022</c:v>
                </c:pt>
                <c:pt idx="77">
                  <c:v>46112</c:v>
                </c:pt>
                <c:pt idx="78">
                  <c:v>46203</c:v>
                </c:pt>
              </c:numCache>
            </c:numRef>
          </c:cat>
          <c:val>
            <c:numRef>
              <c:f>Sheet1!$C$2:$C$80</c:f>
              <c:numCache>
                <c:formatCode>General</c:formatCode>
                <c:ptCount val="79"/>
                <c:pt idx="0">
                  <c:v>0.79274415309259749</c:v>
                </c:pt>
                <c:pt idx="1">
                  <c:v>0.7912582657275824</c:v>
                </c:pt>
                <c:pt idx="2">
                  <c:v>0.79066609430692436</c:v>
                </c:pt>
                <c:pt idx="3">
                  <c:v>0.78256934572116776</c:v>
                </c:pt>
                <c:pt idx="4">
                  <c:v>0.7747423353830204</c:v>
                </c:pt>
                <c:pt idx="5">
                  <c:v>0.77158232543526573</c:v>
                </c:pt>
                <c:pt idx="6">
                  <c:v>0.77434472267308363</c:v>
                </c:pt>
                <c:pt idx="7">
                  <c:v>0.75327932491679328</c:v>
                </c:pt>
                <c:pt idx="8">
                  <c:v>0.73038599937587523</c:v>
                </c:pt>
                <c:pt idx="9">
                  <c:v>0.74080975863539444</c:v>
                </c:pt>
                <c:pt idx="10">
                  <c:v>0.74123603402923588</c:v>
                </c:pt>
                <c:pt idx="11">
                  <c:v>0.73769169124518474</c:v>
                </c:pt>
                <c:pt idx="12">
                  <c:v>0.73237667439175202</c:v>
                </c:pt>
                <c:pt idx="13">
                  <c:v>0.7308184049680696</c:v>
                </c:pt>
                <c:pt idx="14">
                  <c:v>0.72623529992554825</c:v>
                </c:pt>
                <c:pt idx="15">
                  <c:v>0.72140832589041948</c:v>
                </c:pt>
                <c:pt idx="16">
                  <c:v>0.71654804617596946</c:v>
                </c:pt>
                <c:pt idx="17">
                  <c:v>0.71451470481824186</c:v>
                </c:pt>
                <c:pt idx="18">
                  <c:v>0.71088646998332439</c:v>
                </c:pt>
                <c:pt idx="19">
                  <c:v>0.70204295805200512</c:v>
                </c:pt>
                <c:pt idx="20">
                  <c:v>0.69211826618711347</c:v>
                </c:pt>
                <c:pt idx="21">
                  <c:v>0.68722297651055519</c:v>
                </c:pt>
                <c:pt idx="22">
                  <c:v>0.6815674793925971</c:v>
                </c:pt>
                <c:pt idx="23">
                  <c:v>0.67390039215496</c:v>
                </c:pt>
                <c:pt idx="24">
                  <c:v>0.66911055184323875</c:v>
                </c:pt>
                <c:pt idx="25">
                  <c:v>0.66257182667840231</c:v>
                </c:pt>
                <c:pt idx="26">
                  <c:v>0.65777049692302336</c:v>
                </c:pt>
                <c:pt idx="27">
                  <c:v>0.6563519429384127</c:v>
                </c:pt>
                <c:pt idx="28">
                  <c:v>0.6490352685086932</c:v>
                </c:pt>
                <c:pt idx="29">
                  <c:v>0.64748044317170395</c:v>
                </c:pt>
                <c:pt idx="30">
                  <c:v>0.64185930276798875</c:v>
                </c:pt>
                <c:pt idx="31">
                  <c:v>0.63472131086343508</c:v>
                </c:pt>
                <c:pt idx="32">
                  <c:v>0.62027643943554212</c:v>
                </c:pt>
                <c:pt idx="33">
                  <c:v>0.61759321342468432</c:v>
                </c:pt>
                <c:pt idx="34">
                  <c:v>0.61626814285500908</c:v>
                </c:pt>
                <c:pt idx="35">
                  <c:v>0.60992570708959704</c:v>
                </c:pt>
                <c:pt idx="36">
                  <c:v>0.59988008728776177</c:v>
                </c:pt>
                <c:pt idx="37">
                  <c:v>0.59030515459371546</c:v>
                </c:pt>
                <c:pt idx="38">
                  <c:v>0.58261453045599598</c:v>
                </c:pt>
                <c:pt idx="39">
                  <c:v>0.5731783065118653</c:v>
                </c:pt>
                <c:pt idx="40">
                  <c:v>0.55683026691154969</c:v>
                </c:pt>
                <c:pt idx="41">
                  <c:v>0.54787478869276329</c:v>
                </c:pt>
                <c:pt idx="42">
                  <c:v>0.54428886314162561</c:v>
                </c:pt>
                <c:pt idx="43">
                  <c:v>0.53962853414121992</c:v>
                </c:pt>
                <c:pt idx="44">
                  <c:v>0.52908359444830311</c:v>
                </c:pt>
                <c:pt idx="45">
                  <c:v>0.52798207019747367</c:v>
                </c:pt>
                <c:pt idx="46">
                  <c:v>0.52337055092595208</c:v>
                </c:pt>
                <c:pt idx="47">
                  <c:v>0.51677966044465073</c:v>
                </c:pt>
                <c:pt idx="48">
                  <c:v>0.50337148496740181</c:v>
                </c:pt>
                <c:pt idx="49">
                  <c:v>0.50047778266823473</c:v>
                </c:pt>
                <c:pt idx="50">
                  <c:v>0.49508226154496332</c:v>
                </c:pt>
                <c:pt idx="51">
                  <c:v>0.48705370078466359</c:v>
                </c:pt>
                <c:pt idx="52">
                  <c:v>0.48047088932005472</c:v>
                </c:pt>
                <c:pt idx="53">
                  <c:v>0.4736378331584491</c:v>
                </c:pt>
                <c:pt idx="54">
                  <c:v>0.47782218987199143</c:v>
                </c:pt>
                <c:pt idx="55">
                  <c:v>0.47621503882334837</c:v>
                </c:pt>
                <c:pt idx="56">
                  <c:v>0.47054837208241596</c:v>
                </c:pt>
                <c:pt idx="57">
                  <c:v>0.46326088418329836</c:v>
                </c:pt>
                <c:pt idx="58">
                  <c:v>0.45770017881081121</c:v>
                </c:pt>
                <c:pt idx="59">
                  <c:v>0.45283632043896632</c:v>
                </c:pt>
                <c:pt idx="60">
                  <c:v>0.4392856804196304</c:v>
                </c:pt>
                <c:pt idx="61">
                  <c:v>0.4284551981625716</c:v>
                </c:pt>
                <c:pt idx="62">
                  <c:v>0.42193364277860035</c:v>
                </c:pt>
                <c:pt idx="63">
                  <c:v>0.4180000354584083</c:v>
                </c:pt>
                <c:pt idx="64">
                  <c:v>0.41063433687094747</c:v>
                </c:pt>
                <c:pt idx="65">
                  <c:v>0.4078586986252134</c:v>
                </c:pt>
                <c:pt idx="66">
                  <c:v>0.40298330383411274</c:v>
                </c:pt>
                <c:pt idx="67">
                  <c:v>0.39904341787790376</c:v>
                </c:pt>
                <c:pt idx="68">
                  <c:v>0.39012637853758264</c:v>
                </c:pt>
                <c:pt idx="69">
                  <c:v>0.38736720621263349</c:v>
                </c:pt>
                <c:pt idx="70">
                  <c:v>0.38046137443487477</c:v>
                </c:pt>
                <c:pt idx="71">
                  <c:v>0.37389774903410566</c:v>
                </c:pt>
                <c:pt idx="72">
                  <c:v>0.36373671024638865</c:v>
                </c:pt>
                <c:pt idx="73">
                  <c:v>0.35870055795299882</c:v>
                </c:pt>
                <c:pt idx="74">
                  <c:v>0.35555559476197818</c:v>
                </c:pt>
                <c:pt idx="75">
                  <c:v>0.35425544692079625</c:v>
                </c:pt>
                <c:pt idx="76">
                  <c:v>0.34445833518985119</c:v>
                </c:pt>
                <c:pt idx="77">
                  <c:v>0.33912409930520654</c:v>
                </c:pt>
                <c:pt idx="78">
                  <c:v>0.33145233250493478</c:v>
                </c:pt>
              </c:numCache>
            </c:numRef>
          </c:val>
          <c:smooth val="0"/>
          <c:extLst>
            <c:ext xmlns:c16="http://schemas.microsoft.com/office/drawing/2014/chart" uri="{C3380CC4-5D6E-409C-BE32-E72D297353CC}">
              <c16:uniqueId val="{00000001-3559-6C43-A493-6FF2AB9FA050}"/>
            </c:ext>
          </c:extLst>
        </c:ser>
        <c:ser>
          <c:idx val="2"/>
          <c:order val="2"/>
          <c:tx>
            <c:strRef>
              <c:f>Sheet1!$D$1</c:f>
              <c:strCache>
                <c:ptCount val="1"/>
                <c:pt idx="0">
                  <c:v>Column2</c:v>
                </c:pt>
              </c:strCache>
            </c:strRef>
          </c:tx>
          <c:spPr>
            <a:ln w="28575" cap="rnd">
              <a:solidFill>
                <a:schemeClr val="accent3"/>
              </a:solidFill>
              <a:round/>
            </a:ln>
            <a:effectLst/>
          </c:spPr>
          <c:marker>
            <c:symbol val="none"/>
          </c:marker>
          <c:cat>
            <c:numRef>
              <c:f>Sheet1!$A$2:$A$80</c:f>
              <c:numCache>
                <c:formatCode>m/d/yy</c:formatCode>
                <c:ptCount val="79"/>
                <c:pt idx="0">
                  <c:v>39082</c:v>
                </c:pt>
                <c:pt idx="1">
                  <c:v>39172</c:v>
                </c:pt>
                <c:pt idx="2">
                  <c:v>39263</c:v>
                </c:pt>
                <c:pt idx="3">
                  <c:v>39355</c:v>
                </c:pt>
                <c:pt idx="4">
                  <c:v>39447</c:v>
                </c:pt>
                <c:pt idx="5">
                  <c:v>39538</c:v>
                </c:pt>
                <c:pt idx="6">
                  <c:v>39629</c:v>
                </c:pt>
                <c:pt idx="7">
                  <c:v>39721</c:v>
                </c:pt>
                <c:pt idx="8">
                  <c:v>39813</c:v>
                </c:pt>
                <c:pt idx="9">
                  <c:v>39903</c:v>
                </c:pt>
                <c:pt idx="10">
                  <c:v>39994</c:v>
                </c:pt>
                <c:pt idx="11">
                  <c:v>40086</c:v>
                </c:pt>
                <c:pt idx="12">
                  <c:v>40178</c:v>
                </c:pt>
                <c:pt idx="13">
                  <c:v>40268</c:v>
                </c:pt>
                <c:pt idx="14">
                  <c:v>40359</c:v>
                </c:pt>
                <c:pt idx="15">
                  <c:v>40451</c:v>
                </c:pt>
                <c:pt idx="16">
                  <c:v>40543</c:v>
                </c:pt>
                <c:pt idx="17">
                  <c:v>40633</c:v>
                </c:pt>
                <c:pt idx="18">
                  <c:v>40724</c:v>
                </c:pt>
                <c:pt idx="19">
                  <c:v>40816</c:v>
                </c:pt>
                <c:pt idx="20">
                  <c:v>40908</c:v>
                </c:pt>
                <c:pt idx="21">
                  <c:v>40999</c:v>
                </c:pt>
                <c:pt idx="22">
                  <c:v>41090</c:v>
                </c:pt>
                <c:pt idx="23">
                  <c:v>41182</c:v>
                </c:pt>
                <c:pt idx="24">
                  <c:v>41274</c:v>
                </c:pt>
                <c:pt idx="25">
                  <c:v>41364</c:v>
                </c:pt>
                <c:pt idx="26">
                  <c:v>41455</c:v>
                </c:pt>
                <c:pt idx="27">
                  <c:v>41547</c:v>
                </c:pt>
                <c:pt idx="28">
                  <c:v>41639</c:v>
                </c:pt>
                <c:pt idx="29">
                  <c:v>41729</c:v>
                </c:pt>
                <c:pt idx="30">
                  <c:v>41820</c:v>
                </c:pt>
                <c:pt idx="31">
                  <c:v>41912</c:v>
                </c:pt>
                <c:pt idx="32">
                  <c:v>42004</c:v>
                </c:pt>
                <c:pt idx="33">
                  <c:v>42094</c:v>
                </c:pt>
                <c:pt idx="34">
                  <c:v>42185</c:v>
                </c:pt>
                <c:pt idx="35">
                  <c:v>42277</c:v>
                </c:pt>
                <c:pt idx="36">
                  <c:v>42369</c:v>
                </c:pt>
                <c:pt idx="37">
                  <c:v>42460</c:v>
                </c:pt>
                <c:pt idx="38">
                  <c:v>42551</c:v>
                </c:pt>
                <c:pt idx="39">
                  <c:v>42643</c:v>
                </c:pt>
                <c:pt idx="40">
                  <c:v>42735</c:v>
                </c:pt>
                <c:pt idx="41">
                  <c:v>42825</c:v>
                </c:pt>
                <c:pt idx="42">
                  <c:v>42916</c:v>
                </c:pt>
                <c:pt idx="43">
                  <c:v>43008</c:v>
                </c:pt>
                <c:pt idx="44">
                  <c:v>43100</c:v>
                </c:pt>
                <c:pt idx="45">
                  <c:v>43190</c:v>
                </c:pt>
                <c:pt idx="46">
                  <c:v>43281</c:v>
                </c:pt>
                <c:pt idx="47">
                  <c:v>43373</c:v>
                </c:pt>
                <c:pt idx="48">
                  <c:v>43465</c:v>
                </c:pt>
                <c:pt idx="49">
                  <c:v>43555</c:v>
                </c:pt>
                <c:pt idx="50">
                  <c:v>43646</c:v>
                </c:pt>
                <c:pt idx="51">
                  <c:v>43738</c:v>
                </c:pt>
                <c:pt idx="52">
                  <c:v>43830</c:v>
                </c:pt>
                <c:pt idx="53">
                  <c:v>43921</c:v>
                </c:pt>
                <c:pt idx="54">
                  <c:v>44012</c:v>
                </c:pt>
                <c:pt idx="55">
                  <c:v>44104</c:v>
                </c:pt>
                <c:pt idx="56">
                  <c:v>44196</c:v>
                </c:pt>
                <c:pt idx="57">
                  <c:v>44286</c:v>
                </c:pt>
                <c:pt idx="58">
                  <c:v>44377</c:v>
                </c:pt>
                <c:pt idx="59">
                  <c:v>44469</c:v>
                </c:pt>
                <c:pt idx="60">
                  <c:v>44561</c:v>
                </c:pt>
                <c:pt idx="61">
                  <c:v>44651</c:v>
                </c:pt>
                <c:pt idx="62">
                  <c:v>44742</c:v>
                </c:pt>
                <c:pt idx="63">
                  <c:v>44834</c:v>
                </c:pt>
                <c:pt idx="64">
                  <c:v>44926</c:v>
                </c:pt>
                <c:pt idx="65">
                  <c:v>45016</c:v>
                </c:pt>
                <c:pt idx="66">
                  <c:v>45107</c:v>
                </c:pt>
                <c:pt idx="67">
                  <c:v>45199</c:v>
                </c:pt>
                <c:pt idx="68">
                  <c:v>45291</c:v>
                </c:pt>
                <c:pt idx="69">
                  <c:v>45382</c:v>
                </c:pt>
                <c:pt idx="70">
                  <c:v>45473</c:v>
                </c:pt>
                <c:pt idx="71">
                  <c:v>45565</c:v>
                </c:pt>
                <c:pt idx="72">
                  <c:v>45657</c:v>
                </c:pt>
                <c:pt idx="73">
                  <c:v>45747</c:v>
                </c:pt>
                <c:pt idx="74">
                  <c:v>45838</c:v>
                </c:pt>
                <c:pt idx="75">
                  <c:v>45930</c:v>
                </c:pt>
                <c:pt idx="76">
                  <c:v>46022</c:v>
                </c:pt>
                <c:pt idx="77">
                  <c:v>46112</c:v>
                </c:pt>
                <c:pt idx="78">
                  <c:v>46203</c:v>
                </c:pt>
              </c:numCache>
            </c:numRef>
          </c:cat>
          <c:val>
            <c:numRef>
              <c:f>Sheet1!$D$2:$D$80</c:f>
              <c:numCache>
                <c:formatCode>General</c:formatCode>
                <c:ptCount val="79"/>
              </c:numCache>
            </c:numRef>
          </c:val>
          <c:smooth val="0"/>
          <c:extLst>
            <c:ext xmlns:c16="http://schemas.microsoft.com/office/drawing/2014/chart" uri="{C3380CC4-5D6E-409C-BE32-E72D297353CC}">
              <c16:uniqueId val="{00000002-3559-6C43-A493-6FF2AB9FA050}"/>
            </c:ext>
          </c:extLst>
        </c:ser>
        <c:dLbls>
          <c:showLegendKey val="0"/>
          <c:showVal val="0"/>
          <c:showCatName val="0"/>
          <c:showSerName val="0"/>
          <c:showPercent val="0"/>
          <c:showBubbleSize val="0"/>
        </c:dLbls>
        <c:smooth val="0"/>
        <c:axId val="565950015"/>
        <c:axId val="577855807"/>
      </c:lineChart>
      <c:dateAx>
        <c:axId val="565950015"/>
        <c:scaling>
          <c:orientation val="minMax"/>
          <c:max val="46357"/>
        </c:scaling>
        <c:delete val="0"/>
        <c:axPos val="b"/>
        <c:numFmt formatCode="yyyy" sourceLinked="0"/>
        <c:majorTickMark val="none"/>
        <c:minorTickMark val="none"/>
        <c:tickLblPos val="nextTo"/>
        <c:spPr>
          <a:noFill/>
          <a:ln w="12700" cap="flat" cmpd="sng" algn="ctr">
            <a:solidFill>
              <a:schemeClr val="bg1"/>
            </a:solidFill>
            <a:round/>
          </a:ln>
          <a:effectLst/>
        </c:spPr>
        <c:txPr>
          <a:bodyPr rot="-60000000" spcFirstLastPara="1" vertOverflow="ellipsis" vert="horz" wrap="square" anchor="ctr" anchorCtr="1"/>
          <a:lstStyle/>
          <a:p>
            <a:pPr>
              <a:defRPr sz="1197" b="1" i="0" u="none" strike="noStrike" kern="1200" baseline="0">
                <a:solidFill>
                  <a:schemeClr val="bg1"/>
                </a:solidFill>
                <a:latin typeface="AvenirNext LT Com Regular" panose="020B0503020202020204" pitchFamily="34" charset="0"/>
                <a:ea typeface="+mn-ea"/>
                <a:cs typeface="+mn-cs"/>
              </a:defRPr>
            </a:pPr>
            <a:endParaRPr lang="en-US"/>
          </a:p>
        </c:txPr>
        <c:crossAx val="577855807"/>
        <c:crosses val="autoZero"/>
        <c:auto val="1"/>
        <c:lblOffset val="100"/>
        <c:baseTimeUnit val="months"/>
        <c:majorUnit val="5"/>
        <c:majorTimeUnit val="years"/>
      </c:dateAx>
      <c:valAx>
        <c:axId val="577855807"/>
        <c:scaling>
          <c:orientation val="minMax"/>
          <c:max val="0.8"/>
        </c:scaling>
        <c:delete val="0"/>
        <c:axPos val="l"/>
        <c:majorGridlines>
          <c:spPr>
            <a:ln w="9525" cap="flat" cmpd="sng" algn="ctr">
              <a:solidFill>
                <a:schemeClr val="bg1">
                  <a:alpha val="19613"/>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lgn="r">
              <a:defRPr sz="1197" b="1" i="0" u="none" strike="noStrike" kern="1200" baseline="0">
                <a:solidFill>
                  <a:schemeClr val="bg1"/>
                </a:solidFill>
                <a:latin typeface="AvenirNext LT Com Regular" panose="020B0503020202020204" pitchFamily="34" charset="0"/>
                <a:ea typeface="+mn-ea"/>
                <a:cs typeface="+mn-cs"/>
              </a:defRPr>
            </a:pPr>
            <a:endParaRPr lang="en-US"/>
          </a:p>
        </c:txPr>
        <c:crossAx val="5659500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r>
              <a:rPr lang="en-US" sz="1200" b="1" i="0">
                <a:solidFill>
                  <a:srgbClr val="0068AE"/>
                </a:solidFill>
                <a:effectLst/>
                <a:latin typeface="AvenirNext LT Com Regular" panose="020B0503020202020204" pitchFamily="34" charset="0"/>
              </a:rPr>
              <a:t>S&amp;P 500 cyclically adjusted price-to-earnings (CAPE) ratio</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Column2</c:v>
                </c:pt>
              </c:strCache>
            </c:strRef>
          </c:tx>
          <c:spPr>
            <a:ln w="28575" cap="rnd">
              <a:solidFill>
                <a:srgbClr val="0068AE"/>
              </a:solidFill>
              <a:round/>
            </a:ln>
            <a:effectLst/>
          </c:spPr>
          <c:marker>
            <c:symbol val="none"/>
          </c:marker>
          <c:cat>
            <c:numRef>
              <c:f>Sheet1!$A$2:$A$680</c:f>
              <c:numCache>
                <c:formatCode>General</c:formatCode>
                <c:ptCount val="679"/>
                <c:pt idx="0">
                  <c:v>1970</c:v>
                </c:pt>
                <c:pt idx="210">
                  <c:v>1990</c:v>
                </c:pt>
                <c:pt idx="424">
                  <c:v>2010</c:v>
                </c:pt>
                <c:pt idx="632">
                  <c:v>2026</c:v>
                </c:pt>
              </c:numCache>
            </c:numRef>
          </c:cat>
          <c:val>
            <c:numRef>
              <c:f>Sheet1!$B$2:$B$680</c:f>
              <c:numCache>
                <c:formatCode>General</c:formatCode>
                <c:ptCount val="679"/>
                <c:pt idx="0">
                  <c:v>17.090541395140207</c:v>
                </c:pt>
                <c:pt idx="1">
                  <c:v>16.372586787159854</c:v>
                </c:pt>
                <c:pt idx="2">
                  <c:v>16.531690813943612</c:v>
                </c:pt>
                <c:pt idx="3">
                  <c:v>15.873067819354061</c:v>
                </c:pt>
                <c:pt idx="4">
                  <c:v>13.983836060789193</c:v>
                </c:pt>
                <c:pt idx="5">
                  <c:v>13.799691797725178</c:v>
                </c:pt>
                <c:pt idx="6">
                  <c:v>13.726499744359767</c:v>
                </c:pt>
                <c:pt idx="7">
                  <c:v>14.100456516815445</c:v>
                </c:pt>
                <c:pt idx="8">
                  <c:v>14.84266114524222</c:v>
                </c:pt>
                <c:pt idx="9">
                  <c:v>15.064185404089633</c:v>
                </c:pt>
                <c:pt idx="10">
                  <c:v>14.950761908791733</c:v>
                </c:pt>
                <c:pt idx="11">
                  <c:v>15.873840687205744</c:v>
                </c:pt>
                <c:pt idx="12">
                  <c:v>16.461793943491941</c:v>
                </c:pt>
                <c:pt idx="13">
                  <c:v>17.034534781502131</c:v>
                </c:pt>
                <c:pt idx="14">
                  <c:v>17.402902607188878</c:v>
                </c:pt>
                <c:pt idx="15">
                  <c:v>17.924110447959606</c:v>
                </c:pt>
                <c:pt idx="16">
                  <c:v>17.564153279699386</c:v>
                </c:pt>
                <c:pt idx="17">
                  <c:v>17.083166880070703</c:v>
                </c:pt>
                <c:pt idx="18">
                  <c:v>16.889414708693359</c:v>
                </c:pt>
                <c:pt idx="19">
                  <c:v>16.51944944305157</c:v>
                </c:pt>
                <c:pt idx="20">
                  <c:v>16.856792547836001</c:v>
                </c:pt>
                <c:pt idx="21">
                  <c:v>16.428862709159475</c:v>
                </c:pt>
                <c:pt idx="22">
                  <c:v>15.638712654326646</c:v>
                </c:pt>
                <c:pt idx="23">
                  <c:v>16.603557212925331</c:v>
                </c:pt>
                <c:pt idx="24">
                  <c:v>17.262996797035175</c:v>
                </c:pt>
                <c:pt idx="25">
                  <c:v>17.464147605486172</c:v>
                </c:pt>
                <c:pt idx="26">
                  <c:v>17.805643849614942</c:v>
                </c:pt>
                <c:pt idx="27">
                  <c:v>17.915161678498293</c:v>
                </c:pt>
                <c:pt idx="28">
                  <c:v>17.662646200372549</c:v>
                </c:pt>
                <c:pt idx="29">
                  <c:v>17.640857315740249</c:v>
                </c:pt>
                <c:pt idx="30">
                  <c:v>17.398690031138166</c:v>
                </c:pt>
                <c:pt idx="31">
                  <c:v>17.943404688029794</c:v>
                </c:pt>
                <c:pt idx="32">
                  <c:v>17.613854552912102</c:v>
                </c:pt>
                <c:pt idx="33">
                  <c:v>17.533183854158548</c:v>
                </c:pt>
                <c:pt idx="34">
                  <c:v>18.338894714968045</c:v>
                </c:pt>
                <c:pt idx="35">
                  <c:v>18.645719442073673</c:v>
                </c:pt>
                <c:pt idx="36">
                  <c:v>18.712530467302425</c:v>
                </c:pt>
                <c:pt idx="37">
                  <c:v>17.889889599193744</c:v>
                </c:pt>
                <c:pt idx="38">
                  <c:v>17.412142058290321</c:v>
                </c:pt>
                <c:pt idx="39">
                  <c:v>16.935740066050819</c:v>
                </c:pt>
                <c:pt idx="40">
                  <c:v>16.314338759668566</c:v>
                </c:pt>
                <c:pt idx="41">
                  <c:v>15.808323047681974</c:v>
                </c:pt>
                <c:pt idx="42">
                  <c:v>15.889518573988781</c:v>
                </c:pt>
                <c:pt idx="43">
                  <c:v>15.278501094706119</c:v>
                </c:pt>
                <c:pt idx="44">
                  <c:v>15.475308601805558</c:v>
                </c:pt>
                <c:pt idx="45">
                  <c:v>15.913516308933378</c:v>
                </c:pt>
                <c:pt idx="46">
                  <c:v>14.651845159710565</c:v>
                </c:pt>
                <c:pt idx="47">
                  <c:v>13.493329686205884</c:v>
                </c:pt>
                <c:pt idx="48">
                  <c:v>13.530721892513945</c:v>
                </c:pt>
                <c:pt idx="49">
                  <c:v>12.957321280205383</c:v>
                </c:pt>
                <c:pt idx="50">
                  <c:v>13.310364239140156</c:v>
                </c:pt>
                <c:pt idx="51">
                  <c:v>12.550411048540902</c:v>
                </c:pt>
                <c:pt idx="52">
                  <c:v>11.995436947329658</c:v>
                </c:pt>
                <c:pt idx="53">
                  <c:v>11.888498820078995</c:v>
                </c:pt>
                <c:pt idx="54">
                  <c:v>10.394141805327047</c:v>
                </c:pt>
                <c:pt idx="55">
                  <c:v>9.8241957231411945</c:v>
                </c:pt>
                <c:pt idx="56">
                  <c:v>8.6804213056463304</c:v>
                </c:pt>
                <c:pt idx="57">
                  <c:v>8.7449838338095809</c:v>
                </c:pt>
                <c:pt idx="58">
                  <c:v>8.9489845127556009</c:v>
                </c:pt>
                <c:pt idx="59">
                  <c:v>8.2890600559230787</c:v>
                </c:pt>
                <c:pt idx="60">
                  <c:v>8.9209955084042463</c:v>
                </c:pt>
                <c:pt idx="61">
                  <c:v>9.7622467161664641</c:v>
                </c:pt>
                <c:pt idx="62">
                  <c:v>10.163796767444031</c:v>
                </c:pt>
                <c:pt idx="63">
                  <c:v>10.233076136605913</c:v>
                </c:pt>
                <c:pt idx="64">
                  <c:v>10.818139119335804</c:v>
                </c:pt>
                <c:pt idx="65">
                  <c:v>11.011354609247661</c:v>
                </c:pt>
                <c:pt idx="66">
                  <c:v>10.902767048238573</c:v>
                </c:pt>
                <c:pt idx="67">
                  <c:v>10.089769593328015</c:v>
                </c:pt>
                <c:pt idx="68">
                  <c:v>9.918905356559419</c:v>
                </c:pt>
                <c:pt idx="69">
                  <c:v>10.327599777501112</c:v>
                </c:pt>
                <c:pt idx="70">
                  <c:v>10.435859457947895</c:v>
                </c:pt>
                <c:pt idx="71">
                  <c:v>10.250368416256837</c:v>
                </c:pt>
                <c:pt idx="72">
                  <c:v>11.185051362622147</c:v>
                </c:pt>
                <c:pt idx="73">
                  <c:v>11.58609299444969</c:v>
                </c:pt>
                <c:pt idx="74">
                  <c:v>11.631754403566511</c:v>
                </c:pt>
                <c:pt idx="75">
                  <c:v>11.689164132206368</c:v>
                </c:pt>
                <c:pt idx="76">
                  <c:v>11.532053585609425</c:v>
                </c:pt>
                <c:pt idx="77">
                  <c:v>11.543841631417104</c:v>
                </c:pt>
                <c:pt idx="78">
                  <c:v>11.757490488689911</c:v>
                </c:pt>
                <c:pt idx="79">
                  <c:v>11.597986002509248</c:v>
                </c:pt>
                <c:pt idx="80">
                  <c:v>11.805990949539789</c:v>
                </c:pt>
                <c:pt idx="81">
                  <c:v>11.345696136316693</c:v>
                </c:pt>
                <c:pt idx="82">
                  <c:v>11.248855860507959</c:v>
                </c:pt>
                <c:pt idx="83">
                  <c:v>11.597589726582934</c:v>
                </c:pt>
                <c:pt idx="84">
                  <c:v>11.437961346787548</c:v>
                </c:pt>
                <c:pt idx="85">
                  <c:v>11.014841854222771</c:v>
                </c:pt>
                <c:pt idx="86">
                  <c:v>10.895746511662736</c:v>
                </c:pt>
                <c:pt idx="87">
                  <c:v>10.636037409141357</c:v>
                </c:pt>
                <c:pt idx="88">
                  <c:v>10.548486693556994</c:v>
                </c:pt>
                <c:pt idx="89">
                  <c:v>10.530023959090755</c:v>
                </c:pt>
                <c:pt idx="90">
                  <c:v>10.5676924477754</c:v>
                </c:pt>
                <c:pt idx="91">
                  <c:v>10.268385666710991</c:v>
                </c:pt>
                <c:pt idx="92">
                  <c:v>10.067742820070697</c:v>
                </c:pt>
                <c:pt idx="93">
                  <c:v>9.7666662995565421</c:v>
                </c:pt>
                <c:pt idx="94">
                  <c:v>9.7662999836601934</c:v>
                </c:pt>
                <c:pt idx="95">
                  <c:v>9.6782665825359135</c:v>
                </c:pt>
                <c:pt idx="96">
                  <c:v>9.2414622609346839</c:v>
                </c:pt>
                <c:pt idx="97">
                  <c:v>9.0452635707047335</c:v>
                </c:pt>
                <c:pt idx="98">
                  <c:v>8.9504200776338898</c:v>
                </c:pt>
                <c:pt idx="99">
                  <c:v>9.2625887208668392</c:v>
                </c:pt>
                <c:pt idx="100">
                  <c:v>9.6349107285984434</c:v>
                </c:pt>
                <c:pt idx="101">
                  <c:v>9.5496789810417315</c:v>
                </c:pt>
                <c:pt idx="102">
                  <c:v>9.4255240477873539</c:v>
                </c:pt>
                <c:pt idx="103">
                  <c:v>10.023970854003744</c:v>
                </c:pt>
                <c:pt idx="104">
                  <c:v>9.9418874730044049</c:v>
                </c:pt>
                <c:pt idx="105">
                  <c:v>9.5336083582088271</c:v>
                </c:pt>
                <c:pt idx="106">
                  <c:v>8.9284189022931457</c:v>
                </c:pt>
                <c:pt idx="107">
                  <c:v>9.0119418191338276</c:v>
                </c:pt>
                <c:pt idx="108">
                  <c:v>9.2576369191399692</c:v>
                </c:pt>
                <c:pt idx="109">
                  <c:v>9.0037403710456303</c:v>
                </c:pt>
                <c:pt idx="110">
                  <c:v>9.0707850296607617</c:v>
                </c:pt>
                <c:pt idx="111">
                  <c:v>9.1330635662174124</c:v>
                </c:pt>
                <c:pt idx="112">
                  <c:v>8.7943832898149559</c:v>
                </c:pt>
                <c:pt idx="113">
                  <c:v>8.853937764693951</c:v>
                </c:pt>
                <c:pt idx="114">
                  <c:v>8.8274980455423631</c:v>
                </c:pt>
                <c:pt idx="115">
                  <c:v>9.1271657972150297</c:v>
                </c:pt>
                <c:pt idx="116">
                  <c:v>9.1127589907409572</c:v>
                </c:pt>
                <c:pt idx="117">
                  <c:v>8.6818433068993102</c:v>
                </c:pt>
                <c:pt idx="118">
                  <c:v>8.5187843029835584</c:v>
                </c:pt>
                <c:pt idx="119">
                  <c:v>8.7452044046692894</c:v>
                </c:pt>
                <c:pt idx="120">
                  <c:v>8.8509341807291086</c:v>
                </c:pt>
                <c:pt idx="121">
                  <c:v>9.054476092192516</c:v>
                </c:pt>
                <c:pt idx="122">
                  <c:v>8.0811509007854987</c:v>
                </c:pt>
                <c:pt idx="123">
                  <c:v>7.8440245047192185</c:v>
                </c:pt>
                <c:pt idx="124">
                  <c:v>8.1042258071764959</c:v>
                </c:pt>
                <c:pt idx="125">
                  <c:v>8.5120779623067389</c:v>
                </c:pt>
                <c:pt idx="126">
                  <c:v>8.8808655272958426</c:v>
                </c:pt>
                <c:pt idx="127">
                  <c:v>9.0710059816183808</c:v>
                </c:pt>
                <c:pt idx="128">
                  <c:v>9.1960401317432403</c:v>
                </c:pt>
                <c:pt idx="129">
                  <c:v>9.3578410467571107</c:v>
                </c:pt>
                <c:pt idx="130">
                  <c:v>9.6540436632333879</c:v>
                </c:pt>
                <c:pt idx="131">
                  <c:v>9.3899020849217401</c:v>
                </c:pt>
                <c:pt idx="132">
                  <c:v>9.2594045308779513</c:v>
                </c:pt>
                <c:pt idx="133">
                  <c:v>8.8298993538313066</c:v>
                </c:pt>
                <c:pt idx="134">
                  <c:v>9.0810968838546238</c:v>
                </c:pt>
                <c:pt idx="135">
                  <c:v>9.085561230788743</c:v>
                </c:pt>
                <c:pt idx="136">
                  <c:v>8.8184834665480683</c:v>
                </c:pt>
                <c:pt idx="137">
                  <c:v>8.7653407443049289</c:v>
                </c:pt>
                <c:pt idx="138">
                  <c:v>8.4453194678755121</c:v>
                </c:pt>
                <c:pt idx="139">
                  <c:v>8.3998063165664387</c:v>
                </c:pt>
                <c:pt idx="140">
                  <c:v>7.5811630519231565</c:v>
                </c:pt>
                <c:pt idx="141">
                  <c:v>7.6491417133192101</c:v>
                </c:pt>
                <c:pt idx="142">
                  <c:v>7.8107525657161085</c:v>
                </c:pt>
                <c:pt idx="143">
                  <c:v>7.8325621371418963</c:v>
                </c:pt>
                <c:pt idx="144">
                  <c:v>7.3886599733759946</c:v>
                </c:pt>
                <c:pt idx="145">
                  <c:v>7.1818234505467329</c:v>
                </c:pt>
                <c:pt idx="146">
                  <c:v>6.9506737935360317</c:v>
                </c:pt>
                <c:pt idx="147">
                  <c:v>7.2590726254261444</c:v>
                </c:pt>
                <c:pt idx="148">
                  <c:v>7.1926124844646226</c:v>
                </c:pt>
                <c:pt idx="149">
                  <c:v>6.6921339881975879</c:v>
                </c:pt>
                <c:pt idx="150">
                  <c:v>6.6386531002087583</c:v>
                </c:pt>
                <c:pt idx="151">
                  <c:v>6.6434227521660887</c:v>
                </c:pt>
                <c:pt idx="152">
                  <c:v>7.3988382003233051</c:v>
                </c:pt>
                <c:pt idx="153">
                  <c:v>7.9998409945345861</c:v>
                </c:pt>
                <c:pt idx="154">
                  <c:v>8.3474769381554257</c:v>
                </c:pt>
                <c:pt idx="155">
                  <c:v>8.4677384014004744</c:v>
                </c:pt>
                <c:pt idx="156">
                  <c:v>8.7567832241347414</c:v>
                </c:pt>
                <c:pt idx="157">
                  <c:v>8.9104934366241171</c:v>
                </c:pt>
                <c:pt idx="158">
                  <c:v>9.2328297051905235</c:v>
                </c:pt>
                <c:pt idx="159">
                  <c:v>9.5315812841604082</c:v>
                </c:pt>
                <c:pt idx="160">
                  <c:v>9.8744565046683945</c:v>
                </c:pt>
                <c:pt idx="161">
                  <c:v>10.000117903130016</c:v>
                </c:pt>
                <c:pt idx="162">
                  <c:v>10.014475995571019</c:v>
                </c:pt>
                <c:pt idx="163">
                  <c:v>9.7280569356652045</c:v>
                </c:pt>
                <c:pt idx="164">
                  <c:v>9.984202458028772</c:v>
                </c:pt>
                <c:pt idx="165">
                  <c:v>10.00339179944962</c:v>
                </c:pt>
                <c:pt idx="166">
                  <c:v>9.8535816493642763</c:v>
                </c:pt>
                <c:pt idx="167">
                  <c:v>9.8150109036086643</c:v>
                </c:pt>
                <c:pt idx="168">
                  <c:v>9.8949318092025305</c:v>
                </c:pt>
                <c:pt idx="169">
                  <c:v>9.324529645727976</c:v>
                </c:pt>
                <c:pt idx="170">
                  <c:v>9.3267470665082381</c:v>
                </c:pt>
                <c:pt idx="171">
                  <c:v>9.3056434045948162</c:v>
                </c:pt>
                <c:pt idx="172">
                  <c:v>9.2318318168960403</c:v>
                </c:pt>
                <c:pt idx="173">
                  <c:v>9.0101855122910024</c:v>
                </c:pt>
                <c:pt idx="174">
                  <c:v>8.868302214043295</c:v>
                </c:pt>
                <c:pt idx="175">
                  <c:v>9.6230632573731629</c:v>
                </c:pt>
                <c:pt idx="176">
                  <c:v>9.6873413136280764</c:v>
                </c:pt>
                <c:pt idx="177">
                  <c:v>9.595070703048501</c:v>
                </c:pt>
                <c:pt idx="178">
                  <c:v>9.6919732217830834</c:v>
                </c:pt>
                <c:pt idx="179">
                  <c:v>9.5950548011334558</c:v>
                </c:pt>
                <c:pt idx="180">
                  <c:v>9.9970011777304482</c:v>
                </c:pt>
                <c:pt idx="181">
                  <c:v>10.494935172607075</c:v>
                </c:pt>
                <c:pt idx="182">
                  <c:v>10.373217214924729</c:v>
                </c:pt>
                <c:pt idx="183">
                  <c:v>10.397118719816817</c:v>
                </c:pt>
                <c:pt idx="184">
                  <c:v>10.608120467860095</c:v>
                </c:pt>
                <c:pt idx="185">
                  <c:v>10.810049845861212</c:v>
                </c:pt>
                <c:pt idx="186">
                  <c:v>10.99756395679338</c:v>
                </c:pt>
                <c:pt idx="187">
                  <c:v>10.73879980887728</c:v>
                </c:pt>
                <c:pt idx="188">
                  <c:v>10.471234661697546</c:v>
                </c:pt>
                <c:pt idx="189">
                  <c:v>10.552516982943747</c:v>
                </c:pt>
                <c:pt idx="190">
                  <c:v>11.16461112866747</c:v>
                </c:pt>
                <c:pt idx="191">
                  <c:v>11.690521474467598</c:v>
                </c:pt>
                <c:pt idx="192">
                  <c:v>11.715007584487983</c:v>
                </c:pt>
                <c:pt idx="193">
                  <c:v>12.388219099418123</c:v>
                </c:pt>
                <c:pt idx="194">
                  <c:v>13.189022981532712</c:v>
                </c:pt>
                <c:pt idx="195">
                  <c:v>13.552504172869478</c:v>
                </c:pt>
                <c:pt idx="196">
                  <c:v>13.560046199232335</c:v>
                </c:pt>
                <c:pt idx="197">
                  <c:v>13.888688626457116</c:v>
                </c:pt>
                <c:pt idx="198">
                  <c:v>13.619995534083808</c:v>
                </c:pt>
                <c:pt idx="199">
                  <c:v>13.887667550866055</c:v>
                </c:pt>
                <c:pt idx="200">
                  <c:v>13.467314312977129</c:v>
                </c:pt>
                <c:pt idx="201">
                  <c:v>13.425918860857358</c:v>
                </c:pt>
                <c:pt idx="202">
                  <c:v>13.872985596138601</c:v>
                </c:pt>
                <c:pt idx="203">
                  <c:v>14.085139814743307</c:v>
                </c:pt>
                <c:pt idx="204">
                  <c:v>14.922208103718944</c:v>
                </c:pt>
                <c:pt idx="205">
                  <c:v>15.822318142836449</c:v>
                </c:pt>
                <c:pt idx="206">
                  <c:v>16.433343976069921</c:v>
                </c:pt>
                <c:pt idx="207">
                  <c:v>16.196534453220877</c:v>
                </c:pt>
                <c:pt idx="208">
                  <c:v>16.160311952655736</c:v>
                </c:pt>
                <c:pt idx="209">
                  <c:v>16.825207307878717</c:v>
                </c:pt>
                <c:pt idx="210">
                  <c:v>17.306004390512221</c:v>
                </c:pt>
                <c:pt idx="211">
                  <c:v>18.32690724585634</c:v>
                </c:pt>
                <c:pt idx="212">
                  <c:v>17.675620449938222</c:v>
                </c:pt>
                <c:pt idx="213">
                  <c:v>15.530055563627313</c:v>
                </c:pt>
                <c:pt idx="214">
                  <c:v>13.590885143189082</c:v>
                </c:pt>
                <c:pt idx="215">
                  <c:v>13.389028514426963</c:v>
                </c:pt>
                <c:pt idx="216">
                  <c:v>13.898336683569136</c:v>
                </c:pt>
                <c:pt idx="217">
                  <c:v>14.298270962469523</c:v>
                </c:pt>
                <c:pt idx="218">
                  <c:v>14.66894681110346</c:v>
                </c:pt>
                <c:pt idx="219">
                  <c:v>14.433316420838944</c:v>
                </c:pt>
                <c:pt idx="220">
                  <c:v>14.031891348027772</c:v>
                </c:pt>
                <c:pt idx="221">
                  <c:v>14.766468647879615</c:v>
                </c:pt>
                <c:pt idx="222">
                  <c:v>14.6083157175221</c:v>
                </c:pt>
                <c:pt idx="223">
                  <c:v>14.244946310675649</c:v>
                </c:pt>
                <c:pt idx="224">
                  <c:v>14.369428776140161</c:v>
                </c:pt>
                <c:pt idx="225">
                  <c:v>14.811450153277725</c:v>
                </c:pt>
                <c:pt idx="226">
                  <c:v>14.445530680872888</c:v>
                </c:pt>
                <c:pt idx="227">
                  <c:v>14.702086748571999</c:v>
                </c:pt>
                <c:pt idx="228">
                  <c:v>15.088072442713285</c:v>
                </c:pt>
                <c:pt idx="229">
                  <c:v>15.467060462734752</c:v>
                </c:pt>
                <c:pt idx="230">
                  <c:v>15.298969108882359</c:v>
                </c:pt>
                <c:pt idx="231">
                  <c:v>15.686742656144583</c:v>
                </c:pt>
                <c:pt idx="232">
                  <c:v>16.186353538544552</c:v>
                </c:pt>
                <c:pt idx="233">
                  <c:v>16.641904235808585</c:v>
                </c:pt>
                <c:pt idx="234">
                  <c:v>17.013407650499129</c:v>
                </c:pt>
                <c:pt idx="235">
                  <c:v>17.734251436577321</c:v>
                </c:pt>
                <c:pt idx="236">
                  <c:v>17.714220678979075</c:v>
                </c:pt>
                <c:pt idx="237">
                  <c:v>17.640853852797946</c:v>
                </c:pt>
                <c:pt idx="238">
                  <c:v>17.242369266947424</c:v>
                </c:pt>
                <c:pt idx="239">
                  <c:v>17.650212904947324</c:v>
                </c:pt>
                <c:pt idx="240">
                  <c:v>17.048843606878265</c:v>
                </c:pt>
                <c:pt idx="241">
                  <c:v>16.508093516490284</c:v>
                </c:pt>
                <c:pt idx="242">
                  <c:v>16.833748233480943</c:v>
                </c:pt>
                <c:pt idx="243">
                  <c:v>16.813913898735759</c:v>
                </c:pt>
                <c:pt idx="244">
                  <c:v>17.392413588644999</c:v>
                </c:pt>
                <c:pt idx="245">
                  <c:v>17.817082821653003</c:v>
                </c:pt>
                <c:pt idx="246">
                  <c:v>17.747171587070238</c:v>
                </c:pt>
                <c:pt idx="247">
                  <c:v>16.168334756508973</c:v>
                </c:pt>
                <c:pt idx="248">
                  <c:v>15.301285443522621</c:v>
                </c:pt>
                <c:pt idx="249">
                  <c:v>14.818147965500795</c:v>
                </c:pt>
                <c:pt idx="250">
                  <c:v>15.187607599503179</c:v>
                </c:pt>
                <c:pt idx="251">
                  <c:v>15.846314974728761</c:v>
                </c:pt>
                <c:pt idx="252">
                  <c:v>15.60619011880236</c:v>
                </c:pt>
                <c:pt idx="253">
                  <c:v>17.354664745205106</c:v>
                </c:pt>
                <c:pt idx="254">
                  <c:v>17.818620083397381</c:v>
                </c:pt>
                <c:pt idx="255">
                  <c:v>18.155345895198021</c:v>
                </c:pt>
                <c:pt idx="256">
                  <c:v>18.035430911004056</c:v>
                </c:pt>
                <c:pt idx="257">
                  <c:v>18.015227044688331</c:v>
                </c:pt>
                <c:pt idx="258">
                  <c:v>18.103452345519749</c:v>
                </c:pt>
                <c:pt idx="259">
                  <c:v>18.512258455337719</c:v>
                </c:pt>
                <c:pt idx="260">
                  <c:v>18.357282591774325</c:v>
                </c:pt>
                <c:pt idx="261">
                  <c:v>18.349187992001983</c:v>
                </c:pt>
                <c:pt idx="262">
                  <c:v>18.288868169301338</c:v>
                </c:pt>
                <c:pt idx="263">
                  <c:v>18.441652313512723</c:v>
                </c:pt>
                <c:pt idx="264">
                  <c:v>19.77306821146264</c:v>
                </c:pt>
                <c:pt idx="265">
                  <c:v>19.582982970386738</c:v>
                </c:pt>
                <c:pt idx="266">
                  <c:v>19.283561861298551</c:v>
                </c:pt>
                <c:pt idx="267">
                  <c:v>19.301229507881043</c:v>
                </c:pt>
                <c:pt idx="268">
                  <c:v>19.662279795641687</c:v>
                </c:pt>
                <c:pt idx="269">
                  <c:v>19.315365967644599</c:v>
                </c:pt>
                <c:pt idx="270">
                  <c:v>19.620740694824409</c:v>
                </c:pt>
                <c:pt idx="271">
                  <c:v>19.722137498351525</c:v>
                </c:pt>
                <c:pt idx="272">
                  <c:v>19.70876642474531</c:v>
                </c:pt>
                <c:pt idx="273">
                  <c:v>19.370271076906977</c:v>
                </c:pt>
                <c:pt idx="274">
                  <c:v>19.833656038801237</c:v>
                </c:pt>
                <c:pt idx="275">
                  <c:v>20.448606721242971</c:v>
                </c:pt>
                <c:pt idx="276">
                  <c:v>20.323410802995717</c:v>
                </c:pt>
                <c:pt idx="277">
                  <c:v>20.54533679290045</c:v>
                </c:pt>
                <c:pt idx="278">
                  <c:v>20.855200148690919</c:v>
                </c:pt>
                <c:pt idx="279">
                  <c:v>20.457362016642193</c:v>
                </c:pt>
                <c:pt idx="280">
                  <c:v>20.51760563376487</c:v>
                </c:pt>
                <c:pt idx="281">
                  <c:v>20.608357012960205</c:v>
                </c:pt>
                <c:pt idx="282">
                  <c:v>20.564596413297146</c:v>
                </c:pt>
                <c:pt idx="283">
                  <c:v>20.81222754662739</c:v>
                </c:pt>
                <c:pt idx="284">
                  <c:v>20.993501005229135</c:v>
                </c:pt>
                <c:pt idx="285">
                  <c:v>21.109178247475128</c:v>
                </c:pt>
                <c:pt idx="286">
                  <c:v>21.03790118960638</c:v>
                </c:pt>
                <c:pt idx="287">
                  <c:v>21.164732079814652</c:v>
                </c:pt>
                <c:pt idx="288">
                  <c:v>21.411974913826548</c:v>
                </c:pt>
                <c:pt idx="289">
                  <c:v>21.263840187313033</c:v>
                </c:pt>
                <c:pt idx="290">
                  <c:v>20.833375889460417</c:v>
                </c:pt>
                <c:pt idx="291">
                  <c:v>20.055250085063857</c:v>
                </c:pt>
                <c:pt idx="292">
                  <c:v>20.196492421281455</c:v>
                </c:pt>
                <c:pt idx="293">
                  <c:v>20.290763690670325</c:v>
                </c:pt>
                <c:pt idx="294">
                  <c:v>20.067951816142156</c:v>
                </c:pt>
                <c:pt idx="295">
                  <c:v>20.535549404755642</c:v>
                </c:pt>
                <c:pt idx="296">
                  <c:v>20.576450100818878</c:v>
                </c:pt>
                <c:pt idx="297">
                  <c:v>20.395759282410264</c:v>
                </c:pt>
                <c:pt idx="298">
                  <c:v>20.209473020394054</c:v>
                </c:pt>
                <c:pt idx="299">
                  <c:v>19.911484108090331</c:v>
                </c:pt>
                <c:pt idx="300">
                  <c:v>20.219119422457304</c:v>
                </c:pt>
                <c:pt idx="301">
                  <c:v>20.802571764332683</c:v>
                </c:pt>
                <c:pt idx="302">
                  <c:v>21.152737302036989</c:v>
                </c:pt>
                <c:pt idx="303">
                  <c:v>21.642739261879655</c:v>
                </c:pt>
                <c:pt idx="304">
                  <c:v>22.195426698019958</c:v>
                </c:pt>
                <c:pt idx="305">
                  <c:v>22.718356759520617</c:v>
                </c:pt>
                <c:pt idx="306">
                  <c:v>23.37641269151213</c:v>
                </c:pt>
                <c:pt idx="307">
                  <c:v>23.284070256230539</c:v>
                </c:pt>
                <c:pt idx="308">
                  <c:v>23.946007075299871</c:v>
                </c:pt>
                <c:pt idx="309">
                  <c:v>23.926762764083275</c:v>
                </c:pt>
                <c:pt idx="310">
                  <c:v>24.347586881114822</c:v>
                </c:pt>
                <c:pt idx="311">
                  <c:v>25.027380664939113</c:v>
                </c:pt>
                <c:pt idx="312">
                  <c:v>24.762465194644033</c:v>
                </c:pt>
                <c:pt idx="313">
                  <c:v>25.976065550593397</c:v>
                </c:pt>
                <c:pt idx="314">
                  <c:v>25.629930395216114</c:v>
                </c:pt>
                <c:pt idx="315">
                  <c:v>25.424203848381534</c:v>
                </c:pt>
                <c:pt idx="316">
                  <c:v>25.814043827699027</c:v>
                </c:pt>
                <c:pt idx="317">
                  <c:v>25.966673558333849</c:v>
                </c:pt>
                <c:pt idx="318">
                  <c:v>24.8584113323484</c:v>
                </c:pt>
                <c:pt idx="319">
                  <c:v>25.412529121454959</c:v>
                </c:pt>
                <c:pt idx="320">
                  <c:v>25.680115512876771</c:v>
                </c:pt>
                <c:pt idx="321">
                  <c:v>26.483467720897213</c:v>
                </c:pt>
                <c:pt idx="322">
                  <c:v>27.585612049012802</c:v>
                </c:pt>
                <c:pt idx="323">
                  <c:v>27.723946163893967</c:v>
                </c:pt>
                <c:pt idx="324">
                  <c:v>28.332870129950379</c:v>
                </c:pt>
                <c:pt idx="325">
                  <c:v>29.265634883575963</c:v>
                </c:pt>
                <c:pt idx="326">
                  <c:v>28.802458591871666</c:v>
                </c:pt>
                <c:pt idx="327">
                  <c:v>27.58516033813655</c:v>
                </c:pt>
                <c:pt idx="328">
                  <c:v>29.928362224688787</c:v>
                </c:pt>
                <c:pt idx="329">
                  <c:v>31.256560616381275</c:v>
                </c:pt>
                <c:pt idx="330">
                  <c:v>32.766637689669935</c:v>
                </c:pt>
                <c:pt idx="331">
                  <c:v>32.586283486713178</c:v>
                </c:pt>
                <c:pt idx="332">
                  <c:v>32.666581341708628</c:v>
                </c:pt>
                <c:pt idx="333">
                  <c:v>32.901498179798118</c:v>
                </c:pt>
                <c:pt idx="334">
                  <c:v>32.336600532812682</c:v>
                </c:pt>
                <c:pt idx="335">
                  <c:v>33.030789042905432</c:v>
                </c:pt>
                <c:pt idx="336">
                  <c:v>32.859968415052236</c:v>
                </c:pt>
                <c:pt idx="337">
                  <c:v>34.709677782269985</c:v>
                </c:pt>
                <c:pt idx="338">
                  <c:v>36.29692773642509</c:v>
                </c:pt>
                <c:pt idx="339">
                  <c:v>37.276934043028767</c:v>
                </c:pt>
                <c:pt idx="340">
                  <c:v>36.95659851896901</c:v>
                </c:pt>
                <c:pt idx="341">
                  <c:v>36.802293460092024</c:v>
                </c:pt>
                <c:pt idx="342">
                  <c:v>38.259645085248557</c:v>
                </c:pt>
                <c:pt idx="343">
                  <c:v>35.423401024878331</c:v>
                </c:pt>
                <c:pt idx="344">
                  <c:v>33.532356980834891</c:v>
                </c:pt>
                <c:pt idx="345">
                  <c:v>33.773102879048132</c:v>
                </c:pt>
                <c:pt idx="346">
                  <c:v>37.36939188392094</c:v>
                </c:pt>
                <c:pt idx="347">
                  <c:v>38.820274780098153</c:v>
                </c:pt>
                <c:pt idx="348">
                  <c:v>40.576957677208114</c:v>
                </c:pt>
                <c:pt idx="349">
                  <c:v>40.400159229259941</c:v>
                </c:pt>
                <c:pt idx="350">
                  <c:v>41.356103632712987</c:v>
                </c:pt>
                <c:pt idx="351">
                  <c:v>42.704509516892145</c:v>
                </c:pt>
                <c:pt idx="352">
                  <c:v>42.55667670951803</c:v>
                </c:pt>
                <c:pt idx="353">
                  <c:v>42.18067591174691</c:v>
                </c:pt>
                <c:pt idx="354">
                  <c:v>43.828035992805404</c:v>
                </c:pt>
                <c:pt idx="355">
                  <c:v>41.930712159940441</c:v>
                </c:pt>
                <c:pt idx="356">
                  <c:v>41.32345133471501</c:v>
                </c:pt>
                <c:pt idx="357">
                  <c:v>40.552854399539868</c:v>
                </c:pt>
                <c:pt idx="358">
                  <c:v>43.208290714613902</c:v>
                </c:pt>
                <c:pt idx="359">
                  <c:v>44.197939761040551</c:v>
                </c:pt>
                <c:pt idx="360">
                  <c:v>43.772578146937988</c:v>
                </c:pt>
                <c:pt idx="361">
                  <c:v>42.185635887917314</c:v>
                </c:pt>
                <c:pt idx="362">
                  <c:v>43.22074843996586</c:v>
                </c:pt>
                <c:pt idx="363">
                  <c:v>43.528574288507727</c:v>
                </c:pt>
                <c:pt idx="364">
                  <c:v>41.966050503324297</c:v>
                </c:pt>
                <c:pt idx="365">
                  <c:v>42.781971567071452</c:v>
                </c:pt>
                <c:pt idx="366">
                  <c:v>42.758093618269584</c:v>
                </c:pt>
                <c:pt idx="367">
                  <c:v>42.86956549441949</c:v>
                </c:pt>
                <c:pt idx="368">
                  <c:v>41.89800792488473</c:v>
                </c:pt>
                <c:pt idx="369">
                  <c:v>39.369699044201361</c:v>
                </c:pt>
                <c:pt idx="370">
                  <c:v>38.782142456784776</c:v>
                </c:pt>
                <c:pt idx="371">
                  <c:v>37.274238004497199</c:v>
                </c:pt>
                <c:pt idx="372">
                  <c:v>36.978867997029823</c:v>
                </c:pt>
                <c:pt idx="373">
                  <c:v>35.83466265143128</c:v>
                </c:pt>
                <c:pt idx="374">
                  <c:v>32.325837236178749</c:v>
                </c:pt>
                <c:pt idx="375">
                  <c:v>32.173901168360693</c:v>
                </c:pt>
                <c:pt idx="376">
                  <c:v>34.074643217140036</c:v>
                </c:pt>
                <c:pt idx="377">
                  <c:v>33.068534411112779</c:v>
                </c:pt>
                <c:pt idx="378">
                  <c:v>32.163038687444363</c:v>
                </c:pt>
                <c:pt idx="379">
                  <c:v>31.404318760780146</c:v>
                </c:pt>
                <c:pt idx="380">
                  <c:v>27.667392586862501</c:v>
                </c:pt>
                <c:pt idx="381">
                  <c:v>28.5773731133601</c:v>
                </c:pt>
                <c:pt idx="382">
                  <c:v>30.005103811056824</c:v>
                </c:pt>
                <c:pt idx="383">
                  <c:v>30.499953255020465</c:v>
                </c:pt>
                <c:pt idx="384">
                  <c:v>30.277204433095999</c:v>
                </c:pt>
                <c:pt idx="385">
                  <c:v>29.085704152008432</c:v>
                </c:pt>
                <c:pt idx="386">
                  <c:v>30.292130640918685</c:v>
                </c:pt>
                <c:pt idx="387">
                  <c:v>29.005883253118693</c:v>
                </c:pt>
                <c:pt idx="388">
                  <c:v>28.128107508688338</c:v>
                </c:pt>
                <c:pt idx="389">
                  <c:v>26.387672541183356</c:v>
                </c:pt>
                <c:pt idx="390">
                  <c:v>23.463120467431441</c:v>
                </c:pt>
                <c:pt idx="391">
                  <c:v>23.58871352884238</c:v>
                </c:pt>
                <c:pt idx="392">
                  <c:v>22.365036801224338</c:v>
                </c:pt>
                <c:pt idx="393">
                  <c:v>21.956233863659083</c:v>
                </c:pt>
                <c:pt idx="394">
                  <c:v>23.348396502725137</c:v>
                </c:pt>
                <c:pt idx="395">
                  <c:v>23.101442537685635</c:v>
                </c:pt>
                <c:pt idx="396">
                  <c:v>22.898348576613223</c:v>
                </c:pt>
                <c:pt idx="397">
                  <c:v>21.214102123415294</c:v>
                </c:pt>
                <c:pt idx="398">
                  <c:v>21.309719026990997</c:v>
                </c:pt>
                <c:pt idx="399">
                  <c:v>22.427939577730911</c:v>
                </c:pt>
                <c:pt idx="400">
                  <c:v>23.591080453481485</c:v>
                </c:pt>
                <c:pt idx="401">
                  <c:v>24.832223259531062</c:v>
                </c:pt>
                <c:pt idx="402">
                  <c:v>24.867329101268787</c:v>
                </c:pt>
                <c:pt idx="403">
                  <c:v>24.642251409932168</c:v>
                </c:pt>
                <c:pt idx="404">
                  <c:v>25.243686752606258</c:v>
                </c:pt>
                <c:pt idx="405">
                  <c:v>25.682756070579689</c:v>
                </c:pt>
                <c:pt idx="406">
                  <c:v>25.946798218420124</c:v>
                </c:pt>
                <c:pt idx="407">
                  <c:v>26.635170511081537</c:v>
                </c:pt>
                <c:pt idx="408">
                  <c:v>27.658540355736577</c:v>
                </c:pt>
                <c:pt idx="409">
                  <c:v>27.650862036740218</c:v>
                </c:pt>
                <c:pt idx="410">
                  <c:v>26.886530384035858</c:v>
                </c:pt>
                <c:pt idx="411">
                  <c:v>26.900577508444886</c:v>
                </c:pt>
                <c:pt idx="412">
                  <c:v>25.902814292943756</c:v>
                </c:pt>
                <c:pt idx="413">
                  <c:v>26.401285366474905</c:v>
                </c:pt>
                <c:pt idx="414">
                  <c:v>25.695888646268557</c:v>
                </c:pt>
                <c:pt idx="415">
                  <c:v>25.174462226477775</c:v>
                </c:pt>
                <c:pt idx="416">
                  <c:v>25.668406776357696</c:v>
                </c:pt>
                <c:pt idx="417">
                  <c:v>25.411655665489327</c:v>
                </c:pt>
                <c:pt idx="418">
                  <c:v>26.465310814818039</c:v>
                </c:pt>
                <c:pt idx="419">
                  <c:v>27.144808694741226</c:v>
                </c:pt>
                <c:pt idx="420">
                  <c:v>26.587250697970372</c:v>
                </c:pt>
                <c:pt idx="421">
                  <c:v>26.744863128101183</c:v>
                </c:pt>
                <c:pt idx="422">
                  <c:v>26.339142131057933</c:v>
                </c:pt>
                <c:pt idx="423">
                  <c:v>25.40892256911447</c:v>
                </c:pt>
                <c:pt idx="424">
                  <c:v>25.650230187182974</c:v>
                </c:pt>
                <c:pt idx="425">
                  <c:v>26.068394871883996</c:v>
                </c:pt>
                <c:pt idx="426">
                  <c:v>26.287871091254754</c:v>
                </c:pt>
                <c:pt idx="427">
                  <c:v>26.104381410936156</c:v>
                </c:pt>
                <c:pt idx="428">
                  <c:v>25.730122990164482</c:v>
                </c:pt>
                <c:pt idx="429">
                  <c:v>24.876538723647968</c:v>
                </c:pt>
                <c:pt idx="430">
                  <c:v>25.931783309069029</c:v>
                </c:pt>
                <c:pt idx="431">
                  <c:v>26.443803114292415</c:v>
                </c:pt>
                <c:pt idx="432">
                  <c:v>26.468702626685729</c:v>
                </c:pt>
                <c:pt idx="433">
                  <c:v>26.249624763583302</c:v>
                </c:pt>
                <c:pt idx="434">
                  <c:v>26.327837778667693</c:v>
                </c:pt>
                <c:pt idx="435">
                  <c:v>26.147280943874531</c:v>
                </c:pt>
                <c:pt idx="436">
                  <c:v>25.650640708757354</c:v>
                </c:pt>
                <c:pt idx="437">
                  <c:v>24.749582241646387</c:v>
                </c:pt>
                <c:pt idx="438">
                  <c:v>24.696786766853318</c:v>
                </c:pt>
                <c:pt idx="439">
                  <c:v>25.051393562010976</c:v>
                </c:pt>
                <c:pt idx="440">
                  <c:v>25.644156440797403</c:v>
                </c:pt>
                <c:pt idx="441">
                  <c:v>26.538040282101736</c:v>
                </c:pt>
                <c:pt idx="442">
                  <c:v>26.928020270856504</c:v>
                </c:pt>
                <c:pt idx="443">
                  <c:v>27.282689787571702</c:v>
                </c:pt>
                <c:pt idx="444">
                  <c:v>27.20753665680715</c:v>
                </c:pt>
                <c:pt idx="445">
                  <c:v>27.31518141351663</c:v>
                </c:pt>
                <c:pt idx="446">
                  <c:v>26.227605554650918</c:v>
                </c:pt>
                <c:pt idx="447">
                  <c:v>26.976268314189099</c:v>
                </c:pt>
                <c:pt idx="448">
                  <c:v>27.548490451851279</c:v>
                </c:pt>
                <c:pt idx="449">
                  <c:v>27.418262740410622</c:v>
                </c:pt>
                <c:pt idx="450">
                  <c:v>27.410088167204339</c:v>
                </c:pt>
                <c:pt idx="451">
                  <c:v>26.148607189312333</c:v>
                </c:pt>
                <c:pt idx="452">
                  <c:v>26.725743047696927</c:v>
                </c:pt>
                <c:pt idx="453">
                  <c:v>27.320648130462033</c:v>
                </c:pt>
                <c:pt idx="454">
                  <c:v>25.729053579498387</c:v>
                </c:pt>
                <c:pt idx="455">
                  <c:v>25.95551010524024</c:v>
                </c:pt>
                <c:pt idx="456">
                  <c:v>24.022317760836831</c:v>
                </c:pt>
                <c:pt idx="457">
                  <c:v>23.495263401811787</c:v>
                </c:pt>
                <c:pt idx="458">
                  <c:v>22.606810842249342</c:v>
                </c:pt>
                <c:pt idx="459">
                  <c:v>23.356040643201609</c:v>
                </c:pt>
                <c:pt idx="460">
                  <c:v>23.696432116623178</c:v>
                </c:pt>
                <c:pt idx="461">
                  <c:v>22.416812802281939</c:v>
                </c:pt>
                <c:pt idx="462">
                  <c:v>20.907206462661584</c:v>
                </c:pt>
                <c:pt idx="463">
                  <c:v>21.401617360047933</c:v>
                </c:pt>
                <c:pt idx="464">
                  <c:v>20.362733946097517</c:v>
                </c:pt>
                <c:pt idx="465">
                  <c:v>16.387356548789832</c:v>
                </c:pt>
                <c:pt idx="466">
                  <c:v>15.259659405704582</c:v>
                </c:pt>
                <c:pt idx="467">
                  <c:v>15.376080747423771</c:v>
                </c:pt>
                <c:pt idx="468">
                  <c:v>15.174651936879668</c:v>
                </c:pt>
                <c:pt idx="469">
                  <c:v>14.122181801918897</c:v>
                </c:pt>
                <c:pt idx="470">
                  <c:v>13.323667656863931</c:v>
                </c:pt>
                <c:pt idx="471">
                  <c:v>14.981866453039247</c:v>
                </c:pt>
                <c:pt idx="472">
                  <c:v>15.996355755263153</c:v>
                </c:pt>
                <c:pt idx="473">
                  <c:v>16.384182816215343</c:v>
                </c:pt>
                <c:pt idx="474">
                  <c:v>16.694620816995613</c:v>
                </c:pt>
                <c:pt idx="475">
                  <c:v>18.094069801576076</c:v>
                </c:pt>
                <c:pt idx="476">
                  <c:v>18.831902264840075</c:v>
                </c:pt>
                <c:pt idx="477">
                  <c:v>19.358008443486838</c:v>
                </c:pt>
                <c:pt idx="478">
                  <c:v>19.812761079966048</c:v>
                </c:pt>
                <c:pt idx="479">
                  <c:v>20.322376500216539</c:v>
                </c:pt>
                <c:pt idx="480">
                  <c:v>20.527859801454419</c:v>
                </c:pt>
                <c:pt idx="481">
                  <c:v>19.920539306600446</c:v>
                </c:pt>
                <c:pt idx="482">
                  <c:v>21.004601209715361</c:v>
                </c:pt>
                <c:pt idx="483">
                  <c:v>21.804845599625157</c:v>
                </c:pt>
                <c:pt idx="484">
                  <c:v>20.480068638423408</c:v>
                </c:pt>
                <c:pt idx="485">
                  <c:v>19.742039853739456</c:v>
                </c:pt>
                <c:pt idx="486">
                  <c:v>19.668660470717708</c:v>
                </c:pt>
                <c:pt idx="487">
                  <c:v>19.770299174358573</c:v>
                </c:pt>
                <c:pt idx="488">
                  <c:v>20.381395233204035</c:v>
                </c:pt>
                <c:pt idx="489">
                  <c:v>21.240127651759416</c:v>
                </c:pt>
                <c:pt idx="490">
                  <c:v>21.700723827760612</c:v>
                </c:pt>
                <c:pt idx="491">
                  <c:v>22.39637977304421</c:v>
                </c:pt>
                <c:pt idx="492">
                  <c:v>22.97829943055498</c:v>
                </c:pt>
                <c:pt idx="493">
                  <c:v>23.489828703298524</c:v>
                </c:pt>
                <c:pt idx="494">
                  <c:v>22.899336430143642</c:v>
                </c:pt>
                <c:pt idx="495">
                  <c:v>23.143929447285945</c:v>
                </c:pt>
                <c:pt idx="496">
                  <c:v>23.059491506095338</c:v>
                </c:pt>
                <c:pt idx="497">
                  <c:v>22.100831286610994</c:v>
                </c:pt>
                <c:pt idx="498">
                  <c:v>22.610981701156625</c:v>
                </c:pt>
                <c:pt idx="499">
                  <c:v>20.049852721660493</c:v>
                </c:pt>
                <c:pt idx="500">
                  <c:v>19.698114568877713</c:v>
                </c:pt>
                <c:pt idx="501">
                  <c:v>20.155824786688751</c:v>
                </c:pt>
                <c:pt idx="502">
                  <c:v>20.345246797645821</c:v>
                </c:pt>
                <c:pt idx="503">
                  <c:v>20.52357549943169</c:v>
                </c:pt>
                <c:pt idx="504">
                  <c:v>21.213008091803449</c:v>
                </c:pt>
                <c:pt idx="505">
                  <c:v>21.797435963717525</c:v>
                </c:pt>
                <c:pt idx="506">
                  <c:v>22.053943972904701</c:v>
                </c:pt>
                <c:pt idx="507">
                  <c:v>21.779246906824881</c:v>
                </c:pt>
                <c:pt idx="508">
                  <c:v>20.941467419743471</c:v>
                </c:pt>
                <c:pt idx="509">
                  <c:v>20.547504086856076</c:v>
                </c:pt>
                <c:pt idx="510">
                  <c:v>20.999341293380557</c:v>
                </c:pt>
                <c:pt idx="511">
                  <c:v>21.410428453442929</c:v>
                </c:pt>
                <c:pt idx="512">
                  <c:v>21.783690301727674</c:v>
                </c:pt>
                <c:pt idx="513">
                  <c:v>21.57710965452878</c:v>
                </c:pt>
                <c:pt idx="514">
                  <c:v>20.898162059573693</c:v>
                </c:pt>
                <c:pt idx="515">
                  <c:v>21.238261139845605</c:v>
                </c:pt>
                <c:pt idx="516">
                  <c:v>21.900475413821795</c:v>
                </c:pt>
                <c:pt idx="517">
                  <c:v>22.052724336861932</c:v>
                </c:pt>
                <c:pt idx="518">
                  <c:v>22.41920711460256</c:v>
                </c:pt>
                <c:pt idx="519">
                  <c:v>22.595655396105574</c:v>
                </c:pt>
                <c:pt idx="520">
                  <c:v>23.411841781842394</c:v>
                </c:pt>
                <c:pt idx="521">
                  <c:v>22.925333173915313</c:v>
                </c:pt>
                <c:pt idx="522">
                  <c:v>23.492460177159625</c:v>
                </c:pt>
                <c:pt idx="523">
                  <c:v>23.356649094916083</c:v>
                </c:pt>
                <c:pt idx="524">
                  <c:v>23.442287167960593</c:v>
                </c:pt>
                <c:pt idx="525">
                  <c:v>23.834737887631423</c:v>
                </c:pt>
                <c:pt idx="526">
                  <c:v>24.642077092412041</c:v>
                </c:pt>
                <c:pt idx="527">
                  <c:v>24.861869296461922</c:v>
                </c:pt>
                <c:pt idx="528">
                  <c:v>24.859609093632699</c:v>
                </c:pt>
                <c:pt idx="529">
                  <c:v>24.590930877894117</c:v>
                </c:pt>
                <c:pt idx="530">
                  <c:v>24.956039153965371</c:v>
                </c:pt>
                <c:pt idx="531">
                  <c:v>24.786315396962618</c:v>
                </c:pt>
                <c:pt idx="532">
                  <c:v>24.943274109902564</c:v>
                </c:pt>
                <c:pt idx="533">
                  <c:v>25.558007623511273</c:v>
                </c:pt>
                <c:pt idx="534">
                  <c:v>25.817545976158716</c:v>
                </c:pt>
                <c:pt idx="535">
                  <c:v>25.617606421799376</c:v>
                </c:pt>
                <c:pt idx="536">
                  <c:v>25.918436892606181</c:v>
                </c:pt>
                <c:pt idx="537">
                  <c:v>25.162748283083236</c:v>
                </c:pt>
                <c:pt idx="538">
                  <c:v>26.606817147143403</c:v>
                </c:pt>
                <c:pt idx="539">
                  <c:v>26.794085482572537</c:v>
                </c:pt>
                <c:pt idx="540">
                  <c:v>26.492295420383108</c:v>
                </c:pt>
                <c:pt idx="541">
                  <c:v>26.995513699383228</c:v>
                </c:pt>
                <c:pt idx="542">
                  <c:v>26.728605452928466</c:v>
                </c:pt>
                <c:pt idx="543">
                  <c:v>26.791371680192309</c:v>
                </c:pt>
                <c:pt idx="544">
                  <c:v>26.806111379650812</c:v>
                </c:pt>
                <c:pt idx="545">
                  <c:v>26.495895292784834</c:v>
                </c:pt>
                <c:pt idx="546">
                  <c:v>26.381136336399681</c:v>
                </c:pt>
                <c:pt idx="547">
                  <c:v>25.693658417057687</c:v>
                </c:pt>
                <c:pt idx="548">
                  <c:v>24.49675217048642</c:v>
                </c:pt>
                <c:pt idx="549">
                  <c:v>25.491441046066736</c:v>
                </c:pt>
                <c:pt idx="550">
                  <c:v>26.225851890971917</c:v>
                </c:pt>
                <c:pt idx="551">
                  <c:v>25.965424037124166</c:v>
                </c:pt>
                <c:pt idx="552">
                  <c:v>24.206167203878465</c:v>
                </c:pt>
                <c:pt idx="553">
                  <c:v>24.002606777289753</c:v>
                </c:pt>
                <c:pt idx="554">
                  <c:v>25.372298620187898</c:v>
                </c:pt>
                <c:pt idx="555">
                  <c:v>25.922337543673869</c:v>
                </c:pt>
                <c:pt idx="556">
                  <c:v>25.69470992344996</c:v>
                </c:pt>
                <c:pt idx="557">
                  <c:v>25.840372927670497</c:v>
                </c:pt>
                <c:pt idx="558">
                  <c:v>26.694003256096288</c:v>
                </c:pt>
                <c:pt idx="559">
                  <c:v>26.948872433723857</c:v>
                </c:pt>
                <c:pt idx="560">
                  <c:v>26.727873346478528</c:v>
                </c:pt>
                <c:pt idx="561">
                  <c:v>26.525143085070585</c:v>
                </c:pt>
                <c:pt idx="562">
                  <c:v>26.850953531056255</c:v>
                </c:pt>
                <c:pt idx="563">
                  <c:v>27.865098223923518</c:v>
                </c:pt>
                <c:pt idx="564">
                  <c:v>28.063573742124454</c:v>
                </c:pt>
                <c:pt idx="565">
                  <c:v>28.65510652518412</c:v>
                </c:pt>
                <c:pt idx="566">
                  <c:v>29.086921742464636</c:v>
                </c:pt>
                <c:pt idx="567">
                  <c:v>28.904245956275147</c:v>
                </c:pt>
                <c:pt idx="568">
                  <c:v>29.313344980271427</c:v>
                </c:pt>
                <c:pt idx="569">
                  <c:v>29.748503240632747</c:v>
                </c:pt>
                <c:pt idx="570">
                  <c:v>30.002220744018555</c:v>
                </c:pt>
                <c:pt idx="571">
                  <c:v>29.914959397497476</c:v>
                </c:pt>
                <c:pt idx="572">
                  <c:v>30.168114410678893</c:v>
                </c:pt>
                <c:pt idx="573">
                  <c:v>30.920393290333823</c:v>
                </c:pt>
                <c:pt idx="574">
                  <c:v>31.298913333880268</c:v>
                </c:pt>
                <c:pt idx="575">
                  <c:v>32.086132007705984</c:v>
                </c:pt>
                <c:pt idx="576">
                  <c:v>33.30734382803066</c:v>
                </c:pt>
                <c:pt idx="577">
                  <c:v>32.035382339250283</c:v>
                </c:pt>
                <c:pt idx="578">
                  <c:v>31.808409057643114</c:v>
                </c:pt>
                <c:pt idx="579">
                  <c:v>30.970179293325227</c:v>
                </c:pt>
                <c:pt idx="580">
                  <c:v>31.243615074864607</c:v>
                </c:pt>
                <c:pt idx="581">
                  <c:v>31.630556496454599</c:v>
                </c:pt>
                <c:pt idx="582">
                  <c:v>31.886366962158984</c:v>
                </c:pt>
                <c:pt idx="583">
                  <c:v>32.390276880301116</c:v>
                </c:pt>
                <c:pt idx="584">
                  <c:v>32.622891120500192</c:v>
                </c:pt>
                <c:pt idx="585">
                  <c:v>31.0379610780065</c:v>
                </c:pt>
                <c:pt idx="586">
                  <c:v>30.195583406705246</c:v>
                </c:pt>
                <c:pt idx="587">
                  <c:v>28.291857012072871</c:v>
                </c:pt>
                <c:pt idx="588">
                  <c:v>28.38016446354758</c:v>
                </c:pt>
                <c:pt idx="589">
                  <c:v>29.541548965131209</c:v>
                </c:pt>
                <c:pt idx="590">
                  <c:v>29.57619601478482</c:v>
                </c:pt>
                <c:pt idx="591">
                  <c:v>30.133517171387513</c:v>
                </c:pt>
                <c:pt idx="592">
                  <c:v>29.242030936939855</c:v>
                </c:pt>
                <c:pt idx="593">
                  <c:v>29.283796275306265</c:v>
                </c:pt>
                <c:pt idx="594">
                  <c:v>29.986685335042527</c:v>
                </c:pt>
                <c:pt idx="595">
                  <c:v>28.705397371833076</c:v>
                </c:pt>
                <c:pt idx="596">
                  <c:v>29.229520233035274</c:v>
                </c:pt>
                <c:pt idx="597">
                  <c:v>28.841122881953403</c:v>
                </c:pt>
                <c:pt idx="598">
                  <c:v>29.836867659083431</c:v>
                </c:pt>
                <c:pt idx="599">
                  <c:v>30.331822322243294</c:v>
                </c:pt>
                <c:pt idx="600">
                  <c:v>30.985220300230704</c:v>
                </c:pt>
                <c:pt idx="601">
                  <c:v>30.729689264735754</c:v>
                </c:pt>
                <c:pt idx="602">
                  <c:v>24.81716862909942</c:v>
                </c:pt>
                <c:pt idx="603">
                  <c:v>25.927358825280169</c:v>
                </c:pt>
                <c:pt idx="604">
                  <c:v>27.32848099769846</c:v>
                </c:pt>
                <c:pt idx="605">
                  <c:v>28.838315955122845</c:v>
                </c:pt>
                <c:pt idx="606">
                  <c:v>29.599194927667003</c:v>
                </c:pt>
                <c:pt idx="607">
                  <c:v>31.158208965355232</c:v>
                </c:pt>
                <c:pt idx="608">
                  <c:v>30.839426043811258</c:v>
                </c:pt>
                <c:pt idx="609">
                  <c:v>31.283694032592855</c:v>
                </c:pt>
                <c:pt idx="610">
                  <c:v>32.473204096612569</c:v>
                </c:pt>
                <c:pt idx="611">
                  <c:v>33.765591418117104</c:v>
                </c:pt>
                <c:pt idx="612">
                  <c:v>34.512432294106915</c:v>
                </c:pt>
                <c:pt idx="613">
                  <c:v>35.10390717196983</c:v>
                </c:pt>
                <c:pt idx="614">
                  <c:v>35.042545112192087</c:v>
                </c:pt>
                <c:pt idx="615">
                  <c:v>36.719814109133019</c:v>
                </c:pt>
                <c:pt idx="616">
                  <c:v>36.552133989799074</c:v>
                </c:pt>
                <c:pt idx="617">
                  <c:v>36.696258013088368</c:v>
                </c:pt>
                <c:pt idx="618">
                  <c:v>37.443383184615399</c:v>
                </c:pt>
                <c:pt idx="619">
                  <c:v>37.973500614070488</c:v>
                </c:pt>
                <c:pt idx="620">
                  <c:v>37.620346686651203</c:v>
                </c:pt>
                <c:pt idx="621">
                  <c:v>37.253025000325309</c:v>
                </c:pt>
                <c:pt idx="622">
                  <c:v>38.582627497719223</c:v>
                </c:pt>
                <c:pt idx="623">
                  <c:v>38.304849873467454</c:v>
                </c:pt>
                <c:pt idx="624">
                  <c:v>36.936758070297472</c:v>
                </c:pt>
                <c:pt idx="625">
                  <c:v>35.287149225694876</c:v>
                </c:pt>
                <c:pt idx="626">
                  <c:v>34.270798693291745</c:v>
                </c:pt>
                <c:pt idx="627">
                  <c:v>33.88916475591386</c:v>
                </c:pt>
                <c:pt idx="628">
                  <c:v>30.67315507954515</c:v>
                </c:pt>
                <c:pt idx="629">
                  <c:v>29.047721395103846</c:v>
                </c:pt>
                <c:pt idx="630">
                  <c:v>29.004618317208941</c:v>
                </c:pt>
                <c:pt idx="631">
                  <c:v>30.698763365175296</c:v>
                </c:pt>
                <c:pt idx="632">
                  <c:v>28.229884655821969</c:v>
                </c:pt>
                <c:pt idx="633">
                  <c:v>27.080766925400699</c:v>
                </c:pt>
                <c:pt idx="634">
                  <c:v>28.378949016273314</c:v>
                </c:pt>
                <c:pt idx="635">
                  <c:v>28.31690128452729</c:v>
                </c:pt>
                <c:pt idx="636">
                  <c:v>28.334813423755691</c:v>
                </c:pt>
                <c:pt idx="637">
                  <c:v>28.91976294386664</c:v>
                </c:pt>
                <c:pt idx="638">
                  <c:v>27.938131253997891</c:v>
                </c:pt>
                <c:pt idx="639">
                  <c:v>28.764841267615363</c:v>
                </c:pt>
                <c:pt idx="640">
                  <c:v>28.76205134313123</c:v>
                </c:pt>
                <c:pt idx="641">
                  <c:v>29.940031645987492</c:v>
                </c:pt>
                <c:pt idx="642">
                  <c:v>30.891659813659928</c:v>
                </c:pt>
                <c:pt idx="643">
                  <c:v>30.304748245365207</c:v>
                </c:pt>
                <c:pt idx="644">
                  <c:v>29.799681861350244</c:v>
                </c:pt>
                <c:pt idx="645">
                  <c:v>28.769054954983979</c:v>
                </c:pt>
                <c:pt idx="646">
                  <c:v>30.013224817381495</c:v>
                </c:pt>
                <c:pt idx="647">
                  <c:v>31.452310923844578</c:v>
                </c:pt>
                <c:pt idx="648">
                  <c:v>32.045123012596022</c:v>
                </c:pt>
                <c:pt idx="649">
                  <c:v>33.037192685599038</c:v>
                </c:pt>
                <c:pt idx="650">
                  <c:v>33.754920176406003</c:v>
                </c:pt>
                <c:pt idx="651">
                  <c:v>33.141593030769805</c:v>
                </c:pt>
                <c:pt idx="652">
                  <c:v>33.773634540111971</c:v>
                </c:pt>
                <c:pt idx="653">
                  <c:v>34.810548780042978</c:v>
                </c:pt>
                <c:pt idx="654">
                  <c:v>35.443553078907236</c:v>
                </c:pt>
                <c:pt idx="655">
                  <c:v>34.919631348614786</c:v>
                </c:pt>
                <c:pt idx="656">
                  <c:v>35.66018363515213</c:v>
                </c:pt>
                <c:pt idx="657">
                  <c:v>36.587210527930168</c:v>
                </c:pt>
                <c:pt idx="658">
                  <c:v>37.350195655078799</c:v>
                </c:pt>
                <c:pt idx="659">
                  <c:v>37.711191696434653</c:v>
                </c:pt>
                <c:pt idx="660">
                  <c:v>37.129219852198915</c:v>
                </c:pt>
                <c:pt idx="661">
                  <c:v>37.1871755936969</c:v>
                </c:pt>
                <c:pt idx="662">
                  <c:v>34.784750339850753</c:v>
                </c:pt>
                <c:pt idx="663">
                  <c:v>32.621270341113544</c:v>
                </c:pt>
                <c:pt idx="664">
                  <c:v>35.076697043727641</c:v>
                </c:pt>
                <c:pt idx="665">
                  <c:v>36.111092133696928</c:v>
                </c:pt>
                <c:pt idx="666">
                  <c:v>37.474246191646579</c:v>
                </c:pt>
                <c:pt idx="667">
                  <c:v>37.846145044881787</c:v>
                </c:pt>
                <c:pt idx="668">
                  <c:v>38.580387325388457</c:v>
                </c:pt>
                <c:pt idx="669">
                  <c:v>39.205692171126508</c:v>
                </c:pt>
                <c:pt idx="670">
                  <c:v>39.149566590415425</c:v>
                </c:pt>
                <c:pt idx="671">
                  <c:v>39.58164099324258</c:v>
                </c:pt>
                <c:pt idx="672">
                  <c:v>39.640818428596937</c:v>
                </c:pt>
                <c:pt idx="673">
                  <c:v>39.013997205111508</c:v>
                </c:pt>
                <c:pt idx="674">
                  <c:v>37.031611446020413</c:v>
                </c:pt>
                <c:pt idx="675">
                  <c:v>38.138278103575871</c:v>
                </c:pt>
                <c:pt idx="676">
                  <c:v>40.604152236604442</c:v>
                </c:pt>
                <c:pt idx="677">
                  <c:v>40.907829785838025</c:v>
                </c:pt>
                <c:pt idx="678">
                  <c:v>41.368493647726659</c:v>
                </c:pt>
              </c:numCache>
            </c:numRef>
          </c:val>
          <c:smooth val="0"/>
          <c:extLst>
            <c:ext xmlns:c16="http://schemas.microsoft.com/office/drawing/2014/chart" uri="{C3380CC4-5D6E-409C-BE32-E72D297353CC}">
              <c16:uniqueId val="{00000000-02A4-C54B-9CA1-755E712155E0}"/>
            </c:ext>
          </c:extLst>
        </c:ser>
        <c:dLbls>
          <c:showLegendKey val="0"/>
          <c:showVal val="0"/>
          <c:showCatName val="0"/>
          <c:showSerName val="0"/>
          <c:showPercent val="0"/>
          <c:showBubbleSize val="0"/>
        </c:dLbls>
        <c:smooth val="0"/>
        <c:axId val="2047603840"/>
        <c:axId val="150564671"/>
      </c:lineChart>
      <c:catAx>
        <c:axId val="2047603840"/>
        <c:scaling>
          <c:orientation val="minMax"/>
        </c:scaling>
        <c:delete val="0"/>
        <c:axPos val="b"/>
        <c:numFmt formatCode="####" sourceLinked="0"/>
        <c:majorTickMark val="none"/>
        <c:minorTickMark val="none"/>
        <c:tickLblPos val="nextTo"/>
        <c:spPr>
          <a:noFill/>
          <a:ln w="12700" cap="flat" cmpd="sng" algn="ctr">
            <a:solidFill>
              <a:schemeClr val="tx1"/>
            </a:solidFill>
            <a:round/>
          </a:ln>
          <a:effectLst/>
        </c:spPr>
        <c:txPr>
          <a:bodyPr rot="60000" spcFirstLastPara="1" vertOverflow="ellipsis" wrap="square" anchor="t" anchorCtr="0"/>
          <a:lstStyle/>
          <a:p>
            <a:pPr>
              <a:defRPr sz="1200" b="1" i="0" u="none" strike="noStrike" kern="1200" baseline="0">
                <a:solidFill>
                  <a:schemeClr val="tx1"/>
                </a:solidFill>
                <a:latin typeface="AvenirNext LT Com Regular" panose="020B0503020202020204" pitchFamily="34" charset="0"/>
                <a:ea typeface="+mn-ea"/>
                <a:cs typeface="+mn-cs"/>
              </a:defRPr>
            </a:pPr>
            <a:endParaRPr lang="en-US"/>
          </a:p>
        </c:txPr>
        <c:crossAx val="150564671"/>
        <c:crosses val="autoZero"/>
        <c:auto val="1"/>
        <c:lblAlgn val="ctr"/>
        <c:lblOffset val="100"/>
        <c:tickMarkSkip val="1"/>
        <c:noMultiLvlLbl val="0"/>
      </c:catAx>
      <c:valAx>
        <c:axId val="150564671"/>
        <c:scaling>
          <c:orientation val="minMax"/>
        </c:scaling>
        <c:delete val="0"/>
        <c:axPos val="l"/>
        <c:majorGridlines>
          <c:spPr>
            <a:ln w="3175" cap="flat" cmpd="sng" algn="ctr">
              <a:solidFill>
                <a:schemeClr val="bg1">
                  <a:lumMod val="50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AvenirNext LT Com Regular" panose="020B0503020202020204" pitchFamily="34" charset="0"/>
                <a:ea typeface="+mn-ea"/>
                <a:cs typeface="+mn-cs"/>
              </a:defRPr>
            </a:pPr>
            <a:endParaRPr lang="en-US"/>
          </a:p>
        </c:txPr>
        <c:crossAx val="2047603840"/>
        <c:crosses val="autoZero"/>
        <c:crossBetween val="midCat"/>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doughnutChart>
        <c:varyColors val="1"/>
        <c:ser>
          <c:idx val="0"/>
          <c:order val="0"/>
          <c:spPr>
            <a:solidFill>
              <a:srgbClr val="00D190"/>
            </a:solidFill>
            <a:ln>
              <a:noFill/>
            </a:ln>
          </c:spPr>
          <c:dPt>
            <c:idx val="0"/>
            <c:bubble3D val="0"/>
            <c:spPr>
              <a:solidFill>
                <a:srgbClr val="00D190"/>
              </a:solidFill>
              <a:ln w="19050">
                <a:noFill/>
              </a:ln>
              <a:effectLst/>
            </c:spPr>
            <c:extLst>
              <c:ext xmlns:c16="http://schemas.microsoft.com/office/drawing/2014/chart" uri="{C3380CC4-5D6E-409C-BE32-E72D297353CC}">
                <c16:uniqueId val="{00000001-BC4A-B44B-9FCE-D67A0676AE4F}"/>
              </c:ext>
            </c:extLst>
          </c:dPt>
          <c:dPt>
            <c:idx val="1"/>
            <c:bubble3D val="0"/>
            <c:spPr>
              <a:solidFill>
                <a:srgbClr val="00D190">
                  <a:alpha val="14908"/>
                </a:srgbClr>
              </a:solidFill>
              <a:ln w="19050">
                <a:noFill/>
              </a:ln>
              <a:effectLst/>
            </c:spPr>
            <c:extLst>
              <c:ext xmlns:c16="http://schemas.microsoft.com/office/drawing/2014/chart" uri="{C3380CC4-5D6E-409C-BE32-E72D297353CC}">
                <c16:uniqueId val="{00000003-BC4A-B44B-9FCE-D67A0676AE4F}"/>
              </c:ext>
            </c:extLst>
          </c:dPt>
          <c:val>
            <c:numRef>
              <c:f>'F2 Share (Index) 3 yr'!$E$40:$F$40</c:f>
              <c:numCache>
                <c:formatCode>General</c:formatCode>
                <c:ptCount val="2"/>
                <c:pt idx="0">
                  <c:v>0.66666666666666596</c:v>
                </c:pt>
                <c:pt idx="1">
                  <c:v>0.33333333333332998</c:v>
                </c:pt>
              </c:numCache>
            </c:numRef>
          </c:val>
          <c:extLst>
            <c:ext xmlns:c16="http://schemas.microsoft.com/office/drawing/2014/chart" uri="{C3380CC4-5D6E-409C-BE32-E72D297353CC}">
              <c16:uniqueId val="{00000004-BC4A-B44B-9FCE-D67A0676AE4F}"/>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doughnutChart>
        <c:varyColors val="1"/>
        <c:ser>
          <c:idx val="0"/>
          <c:order val="0"/>
          <c:spPr>
            <a:ln>
              <a:noFill/>
            </a:ln>
          </c:spPr>
          <c:dPt>
            <c:idx val="0"/>
            <c:bubble3D val="0"/>
            <c:spPr>
              <a:solidFill>
                <a:srgbClr val="2A8BE9"/>
              </a:solidFill>
              <a:ln w="19050">
                <a:noFill/>
              </a:ln>
              <a:effectLst/>
            </c:spPr>
            <c:extLst>
              <c:ext xmlns:c16="http://schemas.microsoft.com/office/drawing/2014/chart" uri="{C3380CC4-5D6E-409C-BE32-E72D297353CC}">
                <c16:uniqueId val="{00000001-08CF-7D47-98E3-D4EC6FEE4F0D}"/>
              </c:ext>
            </c:extLst>
          </c:dPt>
          <c:dPt>
            <c:idx val="1"/>
            <c:bubble3D val="0"/>
            <c:spPr>
              <a:solidFill>
                <a:srgbClr val="2A8BE9">
                  <a:alpha val="27129"/>
                </a:srgbClr>
              </a:solidFill>
              <a:ln w="19050">
                <a:noFill/>
              </a:ln>
              <a:effectLst/>
            </c:spPr>
            <c:extLst>
              <c:ext xmlns:c16="http://schemas.microsoft.com/office/drawing/2014/chart" uri="{C3380CC4-5D6E-409C-BE32-E72D297353CC}">
                <c16:uniqueId val="{00000003-08CF-7D47-98E3-D4EC6FEE4F0D}"/>
              </c:ext>
            </c:extLst>
          </c:dPt>
          <c:val>
            <c:numRef>
              <c:f>'F2 Share (Index) 3 yr'!$E$39:$F$39</c:f>
              <c:numCache>
                <c:formatCode>General</c:formatCode>
                <c:ptCount val="2"/>
                <c:pt idx="0">
                  <c:v>0.33333333333332998</c:v>
                </c:pt>
                <c:pt idx="1">
                  <c:v>0.66666666666666596</c:v>
                </c:pt>
              </c:numCache>
            </c:numRef>
          </c:val>
          <c:extLst>
            <c:ext xmlns:c16="http://schemas.microsoft.com/office/drawing/2014/chart" uri="{C3380CC4-5D6E-409C-BE32-E72D297353CC}">
              <c16:uniqueId val="{00000004-08CF-7D47-98E3-D4EC6FEE4F0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541727016564403"/>
          <c:y val="0.12417004153434272"/>
          <c:w val="0.48916545966871205"/>
          <c:h val="0.75165991693131473"/>
        </c:manualLayout>
      </c:layout>
      <c:doughnutChart>
        <c:varyColors val="1"/>
        <c:ser>
          <c:idx val="0"/>
          <c:order val="0"/>
          <c:tx>
            <c:strRef>
              <c:f>Sheet1!$B$1</c:f>
              <c:strCache>
                <c:ptCount val="1"/>
                <c:pt idx="0">
                  <c:v>Column1</c:v>
                </c:pt>
              </c:strCache>
            </c:strRef>
          </c:tx>
          <c:spPr>
            <a:solidFill>
              <a:srgbClr val="55A2ED"/>
            </a:solidFill>
            <a:ln w="12700"/>
          </c:spPr>
          <c:dPt>
            <c:idx val="0"/>
            <c:bubble3D val="0"/>
            <c:spPr>
              <a:solidFill>
                <a:srgbClr val="2A8BE9"/>
              </a:solidFill>
              <a:ln w="12700">
                <a:noFill/>
              </a:ln>
              <a:effectLst/>
            </c:spPr>
            <c:extLst>
              <c:ext xmlns:c16="http://schemas.microsoft.com/office/drawing/2014/chart" uri="{C3380CC4-5D6E-409C-BE32-E72D297353CC}">
                <c16:uniqueId val="{00000001-9D24-154F-A776-C530166C04EB}"/>
              </c:ext>
            </c:extLst>
          </c:dPt>
          <c:dPt>
            <c:idx val="1"/>
            <c:bubble3D val="0"/>
            <c:spPr>
              <a:solidFill>
                <a:srgbClr val="AAD0F7"/>
              </a:solidFill>
              <a:ln w="12700">
                <a:noFill/>
              </a:ln>
              <a:effectLst/>
            </c:spPr>
            <c:extLst>
              <c:ext xmlns:c16="http://schemas.microsoft.com/office/drawing/2014/chart" uri="{C3380CC4-5D6E-409C-BE32-E72D297353CC}">
                <c16:uniqueId val="{00000003-9D24-154F-A776-C530166C04EB}"/>
              </c:ext>
            </c:extLst>
          </c:dPt>
          <c:dPt>
            <c:idx val="2"/>
            <c:bubble3D val="0"/>
            <c:spPr>
              <a:solidFill>
                <a:srgbClr val="55A2ED"/>
              </a:solidFill>
              <a:ln w="12700">
                <a:solidFill>
                  <a:schemeClr val="lt1"/>
                </a:solidFill>
              </a:ln>
              <a:effectLst/>
            </c:spPr>
            <c:extLst>
              <c:ext xmlns:c16="http://schemas.microsoft.com/office/drawing/2014/chart" uri="{C3380CC4-5D6E-409C-BE32-E72D297353CC}">
                <c16:uniqueId val="{00000005-9D24-154F-A776-C530166C04EB}"/>
              </c:ext>
            </c:extLst>
          </c:dPt>
          <c:dPt>
            <c:idx val="3"/>
            <c:bubble3D val="0"/>
            <c:spPr>
              <a:solidFill>
                <a:srgbClr val="55A2ED"/>
              </a:solidFill>
              <a:ln w="12700">
                <a:solidFill>
                  <a:schemeClr val="lt1"/>
                </a:solidFill>
              </a:ln>
              <a:effectLst/>
            </c:spPr>
            <c:extLst>
              <c:ext xmlns:c16="http://schemas.microsoft.com/office/drawing/2014/chart" uri="{C3380CC4-5D6E-409C-BE32-E72D297353CC}">
                <c16:uniqueId val="{00000007-9D24-154F-A776-C530166C04EB}"/>
              </c:ext>
            </c:extLst>
          </c:dPt>
          <c:dPt>
            <c:idx val="4"/>
            <c:bubble3D val="0"/>
            <c:spPr>
              <a:solidFill>
                <a:srgbClr val="55A2ED"/>
              </a:solidFill>
              <a:ln w="12700">
                <a:solidFill>
                  <a:schemeClr val="lt1"/>
                </a:solidFill>
              </a:ln>
              <a:effectLst/>
            </c:spPr>
            <c:extLst>
              <c:ext xmlns:c16="http://schemas.microsoft.com/office/drawing/2014/chart" uri="{C3380CC4-5D6E-409C-BE32-E72D297353CC}">
                <c16:uniqueId val="{00000009-9D24-154F-A776-C530166C04EB}"/>
              </c:ext>
            </c:extLst>
          </c:dPt>
          <c:dPt>
            <c:idx val="5"/>
            <c:bubble3D val="0"/>
            <c:spPr>
              <a:solidFill>
                <a:srgbClr val="55A2ED"/>
              </a:solidFill>
              <a:ln w="12700">
                <a:solidFill>
                  <a:schemeClr val="lt1"/>
                </a:solidFill>
              </a:ln>
              <a:effectLst/>
            </c:spPr>
            <c:extLst>
              <c:ext xmlns:c16="http://schemas.microsoft.com/office/drawing/2014/chart" uri="{C3380CC4-5D6E-409C-BE32-E72D297353CC}">
                <c16:uniqueId val="{0000000B-9D24-154F-A776-C530166C04EB}"/>
              </c:ext>
            </c:extLst>
          </c:dPt>
          <c:dLbls>
            <c:dLbl>
              <c:idx val="0"/>
              <c:delete val="1"/>
              <c:extLst>
                <c:ext xmlns:c15="http://schemas.microsoft.com/office/drawing/2012/chart" uri="{CE6537A1-D6FC-4f65-9D91-7224C49458BB}"/>
                <c:ext xmlns:c16="http://schemas.microsoft.com/office/drawing/2014/chart" uri="{C3380CC4-5D6E-409C-BE32-E72D297353CC}">
                  <c16:uniqueId val="{00000001-9D24-154F-A776-C530166C04EB}"/>
                </c:ext>
              </c:extLst>
            </c:dLbl>
            <c:dLbl>
              <c:idx val="1"/>
              <c:delete val="1"/>
              <c:extLst>
                <c:ext xmlns:c15="http://schemas.microsoft.com/office/drawing/2012/chart" uri="{CE6537A1-D6FC-4f65-9D91-7224C49458BB}"/>
                <c:ext xmlns:c16="http://schemas.microsoft.com/office/drawing/2014/chart" uri="{C3380CC4-5D6E-409C-BE32-E72D297353CC}">
                  <c16:uniqueId val="{00000003-9D24-154F-A776-C530166C04EB}"/>
                </c:ext>
              </c:extLst>
            </c:dLbl>
            <c:dLbl>
              <c:idx val="2"/>
              <c:layout>
                <c:manualLayout>
                  <c:x val="-0.14158217680983856"/>
                  <c:y val="1.0278373977423124E-2"/>
                </c:manualLayout>
              </c:layout>
              <c:tx>
                <c:rich>
                  <a:bodyPr/>
                  <a:lstStyle/>
                  <a:p>
                    <a:fld id="{235BA6CF-086B-E947-8F35-DF975E383CE1}"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E2B01293-DC25-B44C-94E9-5A8FDA35CB12}"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9D24-154F-A776-C530166C04EB}"/>
                </c:ext>
              </c:extLst>
            </c:dLbl>
            <c:dLbl>
              <c:idx val="3"/>
              <c:layout>
                <c:manualLayout>
                  <c:x val="-0.11426926149281509"/>
                  <c:y val="-5.4817994546257028E-2"/>
                </c:manualLayout>
              </c:layout>
              <c:tx>
                <c:rich>
                  <a:bodyPr/>
                  <a:lstStyle/>
                  <a:p>
                    <a:fld id="{88B0A619-935F-4948-9EAE-6E77836EC2D5}"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992BD42D-A68E-8643-A581-34E97E4181B4}"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9D24-154F-A776-C530166C04EB}"/>
                </c:ext>
              </c:extLst>
            </c:dLbl>
            <c:dLbl>
              <c:idx val="4"/>
              <c:layout>
                <c:manualLayout>
                  <c:x val="-0.10256410256410256"/>
                  <c:y val="-9.9357615115090822E-2"/>
                </c:manualLayout>
              </c:layout>
              <c:tx>
                <c:rich>
                  <a:bodyPr/>
                  <a:lstStyle/>
                  <a:p>
                    <a:fld id="{1FA6791F-C116-7D42-A886-A55CF13C7E2A}"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3244BF9D-4BCD-DB47-B99E-9A7FC9751570}"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9D24-154F-A776-C530166C04EB}"/>
                </c:ext>
              </c:extLst>
            </c:dLbl>
            <c:dLbl>
              <c:idx val="5"/>
              <c:layout>
                <c:manualLayout>
                  <c:x val="-1.1148272017837236E-2"/>
                  <c:y val="-0.1370449863656425"/>
                </c:manualLayout>
              </c:layout>
              <c:tx>
                <c:rich>
                  <a:bodyPr/>
                  <a:lstStyle/>
                  <a:p>
                    <a:fld id="{700BEC22-D983-E34A-A382-EA2E08C5B475}"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F0E16962-88CB-9B4A-B825-DF7CAB807C80}"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9D24-154F-A776-C530166C04EB}"/>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venirNext LT Com" panose="02000503000000020004" pitchFamily="2" charset="0"/>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Sheet1!$A$2:$A$7</c:f>
              <c:strCache>
                <c:ptCount val="2"/>
                <c:pt idx="0">
                  <c:v>Section 1</c:v>
                </c:pt>
                <c:pt idx="1">
                  <c:v>Section 2</c:v>
                </c:pt>
              </c:strCache>
            </c:strRef>
          </c:cat>
          <c:val>
            <c:numRef>
              <c:f>Sheet1!$B$2:$B$7</c:f>
              <c:numCache>
                <c:formatCode>General</c:formatCode>
                <c:ptCount val="6"/>
                <c:pt idx="0">
                  <c:v>70</c:v>
                </c:pt>
                <c:pt idx="1">
                  <c:v>30</c:v>
                </c:pt>
              </c:numCache>
            </c:numRef>
          </c:val>
          <c:extLst>
            <c:ext xmlns:c16="http://schemas.microsoft.com/office/drawing/2014/chart" uri="{C3380CC4-5D6E-409C-BE32-E72D297353CC}">
              <c16:uniqueId val="{0000000C-9D24-154F-A776-C530166C04EB}"/>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AvenirNext LT Com" panose="02000503000000020004" pitchFamily="2"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541727016564403"/>
          <c:y val="0.12417004153434272"/>
          <c:w val="0.48916545966871205"/>
          <c:h val="0.75165991693131473"/>
        </c:manualLayout>
      </c:layout>
      <c:doughnutChart>
        <c:varyColors val="1"/>
        <c:ser>
          <c:idx val="0"/>
          <c:order val="0"/>
          <c:tx>
            <c:strRef>
              <c:f>Sheet1!$B$1</c:f>
              <c:strCache>
                <c:ptCount val="1"/>
                <c:pt idx="0">
                  <c:v>Column1</c:v>
                </c:pt>
              </c:strCache>
            </c:strRef>
          </c:tx>
          <c:spPr>
            <a:solidFill>
              <a:srgbClr val="55A2ED"/>
            </a:solidFill>
            <a:ln w="12700"/>
          </c:spPr>
          <c:dPt>
            <c:idx val="0"/>
            <c:bubble3D val="0"/>
            <c:spPr>
              <a:solidFill>
                <a:srgbClr val="2A8BE9"/>
              </a:solidFill>
              <a:ln w="12700">
                <a:noFill/>
              </a:ln>
              <a:effectLst/>
            </c:spPr>
            <c:extLst>
              <c:ext xmlns:c16="http://schemas.microsoft.com/office/drawing/2014/chart" uri="{C3380CC4-5D6E-409C-BE32-E72D297353CC}">
                <c16:uniqueId val="{00000001-9D24-154F-A776-C530166C04EB}"/>
              </c:ext>
            </c:extLst>
          </c:dPt>
          <c:dPt>
            <c:idx val="1"/>
            <c:bubble3D val="0"/>
            <c:spPr>
              <a:solidFill>
                <a:srgbClr val="AAD0F7"/>
              </a:solidFill>
              <a:ln w="12700">
                <a:noFill/>
              </a:ln>
              <a:effectLst/>
            </c:spPr>
            <c:extLst>
              <c:ext xmlns:c16="http://schemas.microsoft.com/office/drawing/2014/chart" uri="{C3380CC4-5D6E-409C-BE32-E72D297353CC}">
                <c16:uniqueId val="{00000003-9D24-154F-A776-C530166C04EB}"/>
              </c:ext>
            </c:extLst>
          </c:dPt>
          <c:dPt>
            <c:idx val="2"/>
            <c:bubble3D val="0"/>
            <c:spPr>
              <a:solidFill>
                <a:srgbClr val="55A2ED"/>
              </a:solidFill>
              <a:ln w="12700">
                <a:solidFill>
                  <a:schemeClr val="lt1"/>
                </a:solidFill>
              </a:ln>
              <a:effectLst/>
            </c:spPr>
            <c:extLst>
              <c:ext xmlns:c16="http://schemas.microsoft.com/office/drawing/2014/chart" uri="{C3380CC4-5D6E-409C-BE32-E72D297353CC}">
                <c16:uniqueId val="{00000005-9D24-154F-A776-C530166C04EB}"/>
              </c:ext>
            </c:extLst>
          </c:dPt>
          <c:dPt>
            <c:idx val="3"/>
            <c:bubble3D val="0"/>
            <c:spPr>
              <a:solidFill>
                <a:srgbClr val="55A2ED"/>
              </a:solidFill>
              <a:ln w="12700">
                <a:solidFill>
                  <a:schemeClr val="lt1"/>
                </a:solidFill>
              </a:ln>
              <a:effectLst/>
            </c:spPr>
            <c:extLst>
              <c:ext xmlns:c16="http://schemas.microsoft.com/office/drawing/2014/chart" uri="{C3380CC4-5D6E-409C-BE32-E72D297353CC}">
                <c16:uniqueId val="{00000007-9D24-154F-A776-C530166C04EB}"/>
              </c:ext>
            </c:extLst>
          </c:dPt>
          <c:dPt>
            <c:idx val="4"/>
            <c:bubble3D val="0"/>
            <c:spPr>
              <a:solidFill>
                <a:srgbClr val="55A2ED"/>
              </a:solidFill>
              <a:ln w="12700">
                <a:solidFill>
                  <a:schemeClr val="lt1"/>
                </a:solidFill>
              </a:ln>
              <a:effectLst/>
            </c:spPr>
            <c:extLst>
              <c:ext xmlns:c16="http://schemas.microsoft.com/office/drawing/2014/chart" uri="{C3380CC4-5D6E-409C-BE32-E72D297353CC}">
                <c16:uniqueId val="{00000009-9D24-154F-A776-C530166C04EB}"/>
              </c:ext>
            </c:extLst>
          </c:dPt>
          <c:dPt>
            <c:idx val="5"/>
            <c:bubble3D val="0"/>
            <c:spPr>
              <a:solidFill>
                <a:srgbClr val="55A2ED"/>
              </a:solidFill>
              <a:ln w="12700">
                <a:solidFill>
                  <a:schemeClr val="lt1"/>
                </a:solidFill>
              </a:ln>
              <a:effectLst/>
            </c:spPr>
            <c:extLst>
              <c:ext xmlns:c16="http://schemas.microsoft.com/office/drawing/2014/chart" uri="{C3380CC4-5D6E-409C-BE32-E72D297353CC}">
                <c16:uniqueId val="{0000000B-9D24-154F-A776-C530166C04EB}"/>
              </c:ext>
            </c:extLst>
          </c:dPt>
          <c:dLbls>
            <c:dLbl>
              <c:idx val="0"/>
              <c:delete val="1"/>
              <c:extLst>
                <c:ext xmlns:c15="http://schemas.microsoft.com/office/drawing/2012/chart" uri="{CE6537A1-D6FC-4f65-9D91-7224C49458BB}"/>
                <c:ext xmlns:c16="http://schemas.microsoft.com/office/drawing/2014/chart" uri="{C3380CC4-5D6E-409C-BE32-E72D297353CC}">
                  <c16:uniqueId val="{00000001-9D24-154F-A776-C530166C04EB}"/>
                </c:ext>
              </c:extLst>
            </c:dLbl>
            <c:dLbl>
              <c:idx val="1"/>
              <c:delete val="1"/>
              <c:extLst>
                <c:ext xmlns:c15="http://schemas.microsoft.com/office/drawing/2012/chart" uri="{CE6537A1-D6FC-4f65-9D91-7224C49458BB}"/>
                <c:ext xmlns:c16="http://schemas.microsoft.com/office/drawing/2014/chart" uri="{C3380CC4-5D6E-409C-BE32-E72D297353CC}">
                  <c16:uniqueId val="{00000003-9D24-154F-A776-C530166C04EB}"/>
                </c:ext>
              </c:extLst>
            </c:dLbl>
            <c:dLbl>
              <c:idx val="2"/>
              <c:layout>
                <c:manualLayout>
                  <c:x val="-0.14158217680983856"/>
                  <c:y val="1.0278373977423124E-2"/>
                </c:manualLayout>
              </c:layout>
              <c:tx>
                <c:rich>
                  <a:bodyPr/>
                  <a:lstStyle/>
                  <a:p>
                    <a:fld id="{235BA6CF-086B-E947-8F35-DF975E383CE1}"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E2B01293-DC25-B44C-94E9-5A8FDA35CB12}"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9D24-154F-A776-C530166C04EB}"/>
                </c:ext>
              </c:extLst>
            </c:dLbl>
            <c:dLbl>
              <c:idx val="3"/>
              <c:layout>
                <c:manualLayout>
                  <c:x val="-0.11426926149281509"/>
                  <c:y val="-5.4817994546257028E-2"/>
                </c:manualLayout>
              </c:layout>
              <c:tx>
                <c:rich>
                  <a:bodyPr/>
                  <a:lstStyle/>
                  <a:p>
                    <a:fld id="{88B0A619-935F-4948-9EAE-6E77836EC2D5}"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992BD42D-A68E-8643-A581-34E97E4181B4}"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7-9D24-154F-A776-C530166C04EB}"/>
                </c:ext>
              </c:extLst>
            </c:dLbl>
            <c:dLbl>
              <c:idx val="4"/>
              <c:layout>
                <c:manualLayout>
                  <c:x val="-0.10256410256410256"/>
                  <c:y val="-9.9357615115090822E-2"/>
                </c:manualLayout>
              </c:layout>
              <c:tx>
                <c:rich>
                  <a:bodyPr/>
                  <a:lstStyle/>
                  <a:p>
                    <a:fld id="{1FA6791F-C116-7D42-A886-A55CF13C7E2A}"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3244BF9D-4BCD-DB47-B99E-9A7FC9751570}"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9-9D24-154F-A776-C530166C04EB}"/>
                </c:ext>
              </c:extLst>
            </c:dLbl>
            <c:dLbl>
              <c:idx val="5"/>
              <c:layout>
                <c:manualLayout>
                  <c:x val="-1.1148272017837236E-2"/>
                  <c:y val="-0.1370449863656425"/>
                </c:manualLayout>
              </c:layout>
              <c:tx>
                <c:rich>
                  <a:bodyPr/>
                  <a:lstStyle/>
                  <a:p>
                    <a:fld id="{700BEC22-D983-E34A-A382-EA2E08C5B475}" type="CATEGORYNAME">
                      <a:rPr lang="en-US" b="0" i="0">
                        <a:latin typeface="AvenirNext LT Com Regular" panose="020B0503020202020204" pitchFamily="34" charset="0"/>
                      </a:rPr>
                      <a:pPr/>
                      <a:t>[CATEGORY NAME]</a:t>
                    </a:fld>
                    <a:r>
                      <a:rPr lang="en-US" b="0" i="0" baseline="0">
                        <a:latin typeface="AvenirNext LT Com Regular" panose="020B0503020202020204" pitchFamily="34" charset="0"/>
                      </a:rPr>
                      <a:t>
</a:t>
                    </a:r>
                    <a:fld id="{F0E16962-88CB-9B4A-B825-DF7CAB807C80}" type="VALUE">
                      <a:rPr lang="en-US" b="0" i="0" baseline="0">
                        <a:latin typeface="AvenirNext LT Com Regular" panose="020B0503020202020204" pitchFamily="34" charset="0"/>
                      </a:rPr>
                      <a:pPr/>
                      <a:t>[VALUE]</a:t>
                    </a:fld>
                    <a:endParaRPr lang="en-US" b="0" i="0" baseline="0">
                      <a:latin typeface="AvenirNext LT Com Regular" panose="020B0503020202020204" pitchFamily="34" charset="0"/>
                    </a:endParaRP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B-9D24-154F-A776-C530166C04EB}"/>
                </c:ext>
              </c:extLst>
            </c:dLbl>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venirNext LT Com" panose="02000503000000020004" pitchFamily="2" charset="0"/>
                    <a:ea typeface="+mn-ea"/>
                    <a:cs typeface="+mn-cs"/>
                  </a:defRPr>
                </a:pPr>
                <a:endParaRPr lang="en-US"/>
              </a:p>
            </c:txP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Sheet1!$A$2:$A$7</c:f>
              <c:strCache>
                <c:ptCount val="2"/>
                <c:pt idx="0">
                  <c:v>Section 1</c:v>
                </c:pt>
                <c:pt idx="1">
                  <c:v>Section 2</c:v>
                </c:pt>
              </c:strCache>
            </c:strRef>
          </c:cat>
          <c:val>
            <c:numRef>
              <c:f>Sheet1!$B$2:$B$7</c:f>
              <c:numCache>
                <c:formatCode>General</c:formatCode>
                <c:ptCount val="6"/>
                <c:pt idx="0">
                  <c:v>86</c:v>
                </c:pt>
                <c:pt idx="1">
                  <c:v>14</c:v>
                </c:pt>
              </c:numCache>
            </c:numRef>
          </c:val>
          <c:extLst>
            <c:ext xmlns:c16="http://schemas.microsoft.com/office/drawing/2014/chart" uri="{C3380CC4-5D6E-409C-BE32-E72D297353CC}">
              <c16:uniqueId val="{0000000C-9D24-154F-A776-C530166C04EB}"/>
            </c:ext>
          </c:extLst>
        </c:ser>
        <c:dLbls>
          <c:showLegendKey val="0"/>
          <c:showVal val="0"/>
          <c:showCatName val="0"/>
          <c:showSerName val="0"/>
          <c:showPercent val="0"/>
          <c:showBubbleSize val="0"/>
          <c:showLeaderLines val="0"/>
        </c:dLbls>
        <c:firstSliceAng val="0"/>
        <c:holeSize val="7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latin typeface="AvenirNext LT Com" panose="02000503000000020004" pitchFamily="2"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4">
  <a:schemeClr val="accent1"/>
</cs:colorStyle>
</file>

<file path=ppt/charts/colors6.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0.02362</cdr:x>
      <cdr:y>0.10919</cdr:y>
    </cdr:from>
    <cdr:to>
      <cdr:x>0.44544</cdr:x>
      <cdr:y>0.16353</cdr:y>
    </cdr:to>
    <cdr:sp macro="" textlink="">
      <cdr:nvSpPr>
        <cdr:cNvPr id="12" name="TextBox 11">
          <a:extLst xmlns:a="http://schemas.openxmlformats.org/drawingml/2006/main">
            <a:ext uri="{FF2B5EF4-FFF2-40B4-BE49-F238E27FC236}">
              <a16:creationId xmlns:a16="http://schemas.microsoft.com/office/drawing/2014/main" id="{8B2F2170-5D29-A475-A7C9-B4A50B455DB0}"/>
            </a:ext>
          </a:extLst>
        </cdr:cNvPr>
        <cdr:cNvSpPr txBox="1"/>
      </cdr:nvSpPr>
      <cdr:spPr>
        <a:xfrm xmlns:a="http://schemas.openxmlformats.org/drawingml/2006/main">
          <a:off x="164464" y="539798"/>
          <a:ext cx="2936528" cy="2686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kern="1200" dirty="0"/>
        </a:p>
      </cdr:txBody>
    </cdr:sp>
  </cdr:relSizeAnchor>
</c:userShapes>
</file>

<file path=ppt/drawings/drawing2.xml><?xml version="1.0" encoding="utf-8"?>
<c:userShapes xmlns:c="http://schemas.openxmlformats.org/drawingml/2006/chart">
  <cdr:relSizeAnchor xmlns:cdr="http://schemas.openxmlformats.org/drawingml/2006/chartDrawing">
    <cdr:from>
      <cdr:x>0.78868</cdr:x>
      <cdr:y>0.04201</cdr:y>
    </cdr:from>
    <cdr:to>
      <cdr:x>0.97901</cdr:x>
      <cdr:y>0.12091</cdr:y>
    </cdr:to>
    <cdr:sp macro="" textlink="">
      <cdr:nvSpPr>
        <cdr:cNvPr id="2" name="TextBox 1">
          <a:extLst xmlns:a="http://schemas.openxmlformats.org/drawingml/2006/main">
            <a:ext uri="{FF2B5EF4-FFF2-40B4-BE49-F238E27FC236}">
              <a16:creationId xmlns:a16="http://schemas.microsoft.com/office/drawing/2014/main" id="{F0D62ACB-854E-0421-D341-5F2B02AA9FB3}"/>
            </a:ext>
          </a:extLst>
        </cdr:cNvPr>
        <cdr:cNvSpPr txBox="1"/>
      </cdr:nvSpPr>
      <cdr:spPr>
        <a:xfrm xmlns:a="http://schemas.openxmlformats.org/drawingml/2006/main">
          <a:off x="8505438" y="194663"/>
          <a:ext cx="2052574" cy="365547"/>
        </a:xfrm>
        <a:prstGeom xmlns:a="http://schemas.openxmlformats.org/drawingml/2006/main" prst="rect">
          <a:avLst/>
        </a:prstGeom>
        <a:solidFill xmlns:a="http://schemas.openxmlformats.org/drawingml/2006/main">
          <a:srgbClr val="083469"/>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600" b="1" i="0" kern="1200" dirty="0">
              <a:solidFill>
                <a:srgbClr val="7FB9F3"/>
              </a:solidFill>
              <a:latin typeface="AvenirNext LT Com Regular" panose="020B0503020202020204" pitchFamily="34" charset="0"/>
            </a:rPr>
            <a:t>Capital</a:t>
          </a:r>
        </a:p>
        <a:p xmlns:a="http://schemas.openxmlformats.org/drawingml/2006/main">
          <a:pPr algn="l"/>
          <a:r>
            <a:rPr lang="en-US" sz="1600" b="1" kern="1200" dirty="0">
              <a:solidFill>
                <a:srgbClr val="7FB9F3"/>
              </a:solidFill>
              <a:latin typeface="AvenirNext LT Com Regular" panose="020B0503020202020204" pitchFamily="34" charset="0"/>
            </a:rPr>
            <a:t>expenditure</a:t>
          </a:r>
          <a:endParaRPr lang="en-US" sz="1600" b="1" i="0" kern="1200" dirty="0">
            <a:solidFill>
              <a:srgbClr val="7FB9F3"/>
            </a:solidFill>
            <a:latin typeface="AvenirNext LT Com Regular" panose="020B0503020202020204" pitchFamily="34" charset="0"/>
          </a:endParaRPr>
        </a:p>
      </cdr:txBody>
    </cdr:sp>
  </cdr:relSizeAnchor>
  <cdr:relSizeAnchor xmlns:cdr="http://schemas.openxmlformats.org/drawingml/2006/chartDrawing">
    <cdr:from>
      <cdr:x>0.78008</cdr:x>
      <cdr:y>0.71532</cdr:y>
    </cdr:from>
    <cdr:to>
      <cdr:x>0.96051</cdr:x>
      <cdr:y>0.7942</cdr:y>
    </cdr:to>
    <cdr:sp macro="" textlink="">
      <cdr:nvSpPr>
        <cdr:cNvPr id="3" name="TextBox 1">
          <a:extLst xmlns:a="http://schemas.openxmlformats.org/drawingml/2006/main">
            <a:ext uri="{FF2B5EF4-FFF2-40B4-BE49-F238E27FC236}">
              <a16:creationId xmlns:a16="http://schemas.microsoft.com/office/drawing/2014/main" id="{A84A3061-31B1-3F86-10AB-FA609D97F270}"/>
            </a:ext>
          </a:extLst>
        </cdr:cNvPr>
        <cdr:cNvSpPr txBox="1"/>
      </cdr:nvSpPr>
      <cdr:spPr>
        <a:xfrm xmlns:a="http://schemas.openxmlformats.org/drawingml/2006/main">
          <a:off x="8412673" y="3314295"/>
          <a:ext cx="1945790" cy="365501"/>
        </a:xfrm>
        <a:prstGeom xmlns:a="http://schemas.openxmlformats.org/drawingml/2006/main" prst="rect">
          <a:avLst/>
        </a:prstGeom>
        <a:solidFill xmlns:a="http://schemas.openxmlformats.org/drawingml/2006/main">
          <a:srgbClr val="083469"/>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600" b="1" i="0" kern="1200" dirty="0">
              <a:solidFill>
                <a:srgbClr val="D0EAE9"/>
              </a:solidFill>
              <a:latin typeface="AvenirNext LT Com Regular" panose="020B0503020202020204" pitchFamily="34" charset="0"/>
            </a:rPr>
            <a:t>Free cash flow</a:t>
          </a:r>
        </a:p>
      </cdr:txBody>
    </cdr:sp>
  </cdr:relSizeAnchor>
</c:userShapes>
</file>

<file path=ppt/drawings/drawing3.xml><?xml version="1.0" encoding="utf-8"?>
<c:userShapes xmlns:c="http://schemas.openxmlformats.org/drawingml/2006/chart">
  <cdr:relSizeAnchor xmlns:cdr="http://schemas.openxmlformats.org/drawingml/2006/chartDrawing">
    <cdr:from>
      <cdr:x>0.86489</cdr:x>
      <cdr:y>0.12095</cdr:y>
    </cdr:from>
    <cdr:to>
      <cdr:x>0.96729</cdr:x>
      <cdr:y>0.2024</cdr:y>
    </cdr:to>
    <cdr:sp macro="" textlink="">
      <cdr:nvSpPr>
        <cdr:cNvPr id="2" name="TextBox 1">
          <a:extLst xmlns:a="http://schemas.openxmlformats.org/drawingml/2006/main">
            <a:ext uri="{FF2B5EF4-FFF2-40B4-BE49-F238E27FC236}">
              <a16:creationId xmlns:a16="http://schemas.microsoft.com/office/drawing/2014/main" id="{B963E824-0DE5-701C-ABC7-70B12019E0F7}"/>
            </a:ext>
          </a:extLst>
        </cdr:cNvPr>
        <cdr:cNvSpPr txBox="1"/>
      </cdr:nvSpPr>
      <cdr:spPr>
        <a:xfrm xmlns:a="http://schemas.openxmlformats.org/drawingml/2006/main">
          <a:off x="7918565" y="495797"/>
          <a:ext cx="937531" cy="333874"/>
        </a:xfrm>
        <a:prstGeom xmlns:a="http://schemas.openxmlformats.org/drawingml/2006/main" prst="rect">
          <a:avLst/>
        </a:prstGeom>
        <a:solidFill xmlns:a="http://schemas.openxmlformats.org/drawingml/2006/main">
          <a:srgbClr val="083469"/>
        </a:solidFill>
      </cdr:spPr>
      <cdr:txBody>
        <a:bodyPr xmlns:a="http://schemas.openxmlformats.org/drawingml/2006/main" vertOverflow="clip" wrap="square" rtlCol="0"/>
        <a:lstStyle xmlns:a="http://schemas.openxmlformats.org/drawingml/2006/main"/>
        <a:p xmlns:a="http://schemas.openxmlformats.org/drawingml/2006/main">
          <a:pPr algn="l"/>
          <a:r>
            <a:rPr lang="en-US" sz="1600" b="1" i="0" kern="1200" dirty="0">
              <a:solidFill>
                <a:srgbClr val="7FB9F3"/>
              </a:solidFill>
              <a:latin typeface="AvenirNext LT Com Regular" panose="020B0503020202020204" pitchFamily="34" charset="0"/>
            </a:rPr>
            <a:t>Passive</a:t>
          </a:r>
        </a:p>
      </cdr:txBody>
    </cdr:sp>
  </cdr:relSizeAnchor>
  <cdr:relSizeAnchor xmlns:cdr="http://schemas.openxmlformats.org/drawingml/2006/chartDrawing">
    <cdr:from>
      <cdr:x>0.86489</cdr:x>
      <cdr:y>0.52064</cdr:y>
    </cdr:from>
    <cdr:to>
      <cdr:x>0.96729</cdr:x>
      <cdr:y>0.60208</cdr:y>
    </cdr:to>
    <cdr:sp macro="" textlink="">
      <cdr:nvSpPr>
        <cdr:cNvPr id="3" name="TextBox 2">
          <a:extLst xmlns:a="http://schemas.openxmlformats.org/drawingml/2006/main">
            <a:ext uri="{FF2B5EF4-FFF2-40B4-BE49-F238E27FC236}">
              <a16:creationId xmlns:a16="http://schemas.microsoft.com/office/drawing/2014/main" id="{FDC548F8-BAAB-9C3A-9047-6B6D1F7B0F1B}"/>
            </a:ext>
          </a:extLst>
        </cdr:cNvPr>
        <cdr:cNvSpPr txBox="1"/>
      </cdr:nvSpPr>
      <cdr:spPr>
        <a:xfrm xmlns:a="http://schemas.openxmlformats.org/drawingml/2006/main">
          <a:off x="7918565" y="2134167"/>
          <a:ext cx="937531" cy="333833"/>
        </a:xfrm>
        <a:prstGeom xmlns:a="http://schemas.openxmlformats.org/drawingml/2006/main" prst="rect">
          <a:avLst/>
        </a:prstGeom>
        <a:solidFill xmlns:a="http://schemas.openxmlformats.org/drawingml/2006/main">
          <a:srgbClr val="083469"/>
        </a:solidFill>
      </cdr:spPr>
      <cdr:txBody>
        <a:bodyPr xmlns:a="http://schemas.openxmlformats.org/drawingml/2006/main" vertOverflow="clip" wrap="square" rtlCol="0"/>
        <a:lstStyle xmlns:a="http://schemas.openxmlformats.org/drawingml/2006/main"/>
        <a:p xmlns:a="http://schemas.openxmlformats.org/drawingml/2006/main">
          <a:pPr algn="l"/>
          <a:r>
            <a:rPr lang="en-US" sz="1600" b="1" i="0" kern="1200" dirty="0">
              <a:solidFill>
                <a:srgbClr val="D0EAE9"/>
              </a:solidFill>
              <a:latin typeface="AvenirNext LT Com Regular" panose="020B0503020202020204" pitchFamily="34" charset="0"/>
            </a:rPr>
            <a:t>Active</a:t>
          </a:r>
        </a:p>
      </cdr:txBody>
    </cdr:sp>
  </cdr:relSizeAnchor>
</c:userShapes>
</file>

<file path=ppt/drawings/drawing4.xml><?xml version="1.0" encoding="utf-8"?>
<c:userShapes xmlns:c="http://schemas.openxmlformats.org/drawingml/2006/chart">
  <cdr:relSizeAnchor xmlns:cdr="http://schemas.openxmlformats.org/drawingml/2006/chartDrawing">
    <cdr:from>
      <cdr:x>0.86786</cdr:x>
      <cdr:y>0.126</cdr:y>
    </cdr:from>
    <cdr:to>
      <cdr:x>0.92784</cdr:x>
      <cdr:y>0.19315</cdr:y>
    </cdr:to>
    <cdr:sp macro="" textlink="">
      <cdr:nvSpPr>
        <cdr:cNvPr id="2" name="TextBox 1">
          <a:extLst xmlns:a="http://schemas.openxmlformats.org/drawingml/2006/main">
            <a:ext uri="{FF2B5EF4-FFF2-40B4-BE49-F238E27FC236}">
              <a16:creationId xmlns:a16="http://schemas.microsoft.com/office/drawing/2014/main" id="{B3001CEF-F67D-2D2B-6C08-A0CDBAF94651}"/>
            </a:ext>
          </a:extLst>
        </cdr:cNvPr>
        <cdr:cNvSpPr txBox="1"/>
      </cdr:nvSpPr>
      <cdr:spPr>
        <a:xfrm xmlns:a="http://schemas.openxmlformats.org/drawingml/2006/main">
          <a:off x="5488652" y="462050"/>
          <a:ext cx="379340" cy="246221"/>
        </a:xfrm>
        <a:prstGeom xmlns:a="http://schemas.openxmlformats.org/drawingml/2006/main" prst="rect">
          <a:avLst/>
        </a:prstGeom>
        <a:ln xmlns:a="http://schemas.openxmlformats.org/drawingml/2006/main" w="12700">
          <a:miter lim="400000"/>
        </a:ln>
      </cdr:spPr>
      <cdr:txBody>
        <a:bodyPr xmlns:a="http://schemas.openxmlformats.org/drawingml/2006/main" vertOverflow="clip" wrap="square" lIns="0" tIns="0" rIns="0" bIns="0" rtlCol="0">
          <a:spAutoFit/>
        </a:bodyPr>
        <a:lstStyle xmlns:a="http://schemas.openxmlformats.org/drawingml/2006/main"/>
        <a:p xmlns:a="http://schemas.openxmlformats.org/drawingml/2006/main">
          <a:r>
            <a:rPr lang="en-US" sz="1600" b="1" kern="1200" dirty="0">
              <a:solidFill>
                <a:srgbClr val="0068AE"/>
              </a:solidFill>
              <a:latin typeface="+mn-lt"/>
            </a:rPr>
            <a:t>41x</a:t>
          </a:r>
        </a:p>
      </cdr:txBody>
    </cdr:sp>
  </cdr:relSizeAnchor>
  <cdr:relSizeAnchor xmlns:cdr="http://schemas.openxmlformats.org/drawingml/2006/chartDrawing">
    <cdr:from>
      <cdr:x>0.91992</cdr:x>
      <cdr:y>0.19921</cdr:y>
    </cdr:from>
    <cdr:to>
      <cdr:x>0.91992</cdr:x>
      <cdr:y>0.25371</cdr:y>
    </cdr:to>
    <cdr:cxnSp macro="">
      <cdr:nvCxnSpPr>
        <cdr:cNvPr id="4" name="Straight Connector 3">
          <a:extLst xmlns:a="http://schemas.openxmlformats.org/drawingml/2006/main">
            <a:ext uri="{FF2B5EF4-FFF2-40B4-BE49-F238E27FC236}">
              <a16:creationId xmlns:a16="http://schemas.microsoft.com/office/drawing/2014/main" id="{E13A41AB-1C6A-5FC4-5612-8A4A61C3FF2A}"/>
            </a:ext>
          </a:extLst>
        </cdr:cNvPr>
        <cdr:cNvCxnSpPr/>
      </cdr:nvCxnSpPr>
      <cdr:spPr>
        <a:xfrm xmlns:a="http://schemas.openxmlformats.org/drawingml/2006/main" flipV="1">
          <a:off x="5817863" y="730496"/>
          <a:ext cx="0" cy="199852"/>
        </a:xfrm>
        <a:prstGeom xmlns:a="http://schemas.openxmlformats.org/drawingml/2006/main" prst="line">
          <a:avLst/>
        </a:prstGeom>
        <a:noFill xmlns:a="http://schemas.openxmlformats.org/drawingml/2006/main"/>
        <a:ln xmlns:a="http://schemas.openxmlformats.org/drawingml/2006/main" w="12700" cap="flat">
          <a:solidFill>
            <a:srgbClr val="0068AE"/>
          </a:solidFill>
          <a:prstDash val="sysDash"/>
          <a:miter lim="400000"/>
        </a:ln>
        <a:effectLst xmlns:a="http://schemas.openxmlformats.org/drawingml/2006/main"/>
        <a:sp3d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none"/>
      </cdr:style>
    </cdr:cxnSp>
  </cdr:relSizeAnchor>
  <cdr:relSizeAnchor xmlns:cdr="http://schemas.openxmlformats.org/drawingml/2006/chartDrawing">
    <cdr:from>
      <cdr:x>0.04459</cdr:x>
      <cdr:y>0.09514</cdr:y>
    </cdr:from>
    <cdr:to>
      <cdr:x>0.06877</cdr:x>
      <cdr:y>0.1455</cdr:y>
    </cdr:to>
    <cdr:sp macro="" textlink="">
      <cdr:nvSpPr>
        <cdr:cNvPr id="3" name="TextBox 2">
          <a:extLst xmlns:a="http://schemas.openxmlformats.org/drawingml/2006/main">
            <a:ext uri="{FF2B5EF4-FFF2-40B4-BE49-F238E27FC236}">
              <a16:creationId xmlns:a16="http://schemas.microsoft.com/office/drawing/2014/main" id="{564F9B12-E0E8-C65E-E896-FC7974D35A00}"/>
            </a:ext>
          </a:extLst>
        </cdr:cNvPr>
        <cdr:cNvSpPr txBox="1"/>
      </cdr:nvSpPr>
      <cdr:spPr>
        <a:xfrm xmlns:a="http://schemas.openxmlformats.org/drawingml/2006/main">
          <a:off x="282014" y="348884"/>
          <a:ext cx="152910" cy="184666"/>
        </a:xfrm>
        <a:prstGeom xmlns:a="http://schemas.openxmlformats.org/drawingml/2006/main" prst="rect">
          <a:avLst/>
        </a:prstGeom>
        <a:ln xmlns:a="http://schemas.openxmlformats.org/drawingml/2006/main" w="12700">
          <a:miter lim="400000"/>
        </a:ln>
      </cdr:spPr>
      <cdr:txBody>
        <a:bodyPr xmlns:a="http://schemas.openxmlformats.org/drawingml/2006/main" vertOverflow="clip" wrap="square" lIns="0" tIns="0" rIns="0" bIns="0" rtlCol="0">
          <a:spAutoFit/>
        </a:bodyPr>
        <a:lstStyle xmlns:a="http://schemas.openxmlformats.org/drawingml/2006/main"/>
        <a:p xmlns:a="http://schemas.openxmlformats.org/drawingml/2006/main">
          <a:r>
            <a:rPr lang="en-US" sz="1200" b="1" kern="1200" dirty="0">
              <a:latin typeface="AvenirNext LT Com Regular" panose="020B0503020202020204" pitchFamily="34" charset="0"/>
            </a:rPr>
            <a:t>x</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467833" y="8662738"/>
            <a:ext cx="4815367" cy="277191"/>
          </a:xfrm>
          <a:prstGeom prst="rect">
            <a:avLst/>
          </a:prstGeom>
        </p:spPr>
        <p:txBody>
          <a:bodyPr vert="horz" lIns="0" tIns="0" rIns="0" bIns="0" rtlCol="0" anchor="b" anchorCtr="0"/>
          <a:lstStyle>
            <a:lvl1pPr algn="l">
              <a:defRPr sz="1200"/>
            </a:lvl1pPr>
          </a:lstStyle>
          <a:p>
            <a:r>
              <a:rPr lang="en-US" sz="800">
                <a:latin typeface="AvenirNext LT Com Regular" panose="020B0503020202020204" pitchFamily="34" charset="0"/>
                <a:cs typeface="Arial" panose="020B0604020202020204" pitchFamily="34" charset="0"/>
              </a:rPr>
              <a:t>© 2026 Capital Group. All rights reserved.</a:t>
            </a:r>
          </a:p>
        </p:txBody>
      </p:sp>
      <p:sp>
        <p:nvSpPr>
          <p:cNvPr id="5" name="Slide Number Placeholder 4"/>
          <p:cNvSpPr>
            <a:spLocks noGrp="1"/>
          </p:cNvSpPr>
          <p:nvPr>
            <p:ph type="sldNum" sz="quarter" idx="3"/>
          </p:nvPr>
        </p:nvSpPr>
        <p:spPr>
          <a:xfrm>
            <a:off x="5283199" y="8660247"/>
            <a:ext cx="1106967" cy="270623"/>
          </a:xfrm>
          <a:prstGeom prst="rect">
            <a:avLst/>
          </a:prstGeom>
        </p:spPr>
        <p:txBody>
          <a:bodyPr vert="horz" lIns="0" tIns="0" rIns="0" bIns="0" rtlCol="0" anchor="b" anchorCtr="0"/>
          <a:lstStyle>
            <a:lvl1pPr algn="r">
              <a:defRPr sz="1200"/>
            </a:lvl1pPr>
          </a:lstStyle>
          <a:p>
            <a:fld id="{36A13049-6E6B-4E42-BAE6-B016CA40E06B}" type="slidenum">
              <a:rPr lang="en-US" sz="800">
                <a:latin typeface="AvenirNext LT Com Regular" panose="020B0503020202020204" pitchFamily="34" charset="0"/>
                <a:cs typeface="Arial" panose="020B0604020202020204" pitchFamily="34" charset="0"/>
              </a:rPr>
              <a:pPr/>
              <a:t>‹#›</a:t>
            </a:fld>
            <a:endParaRPr lang="en-US" sz="800">
              <a:latin typeface="AvenirNext LT Com Regular" panose="020B0503020202020204" pitchFamily="34" charset="0"/>
              <a:cs typeface="Arial" panose="020B0604020202020204" pitchFamily="34" charset="0"/>
            </a:endParaRPr>
          </a:p>
        </p:txBody>
      </p:sp>
      <p:sp>
        <p:nvSpPr>
          <p:cNvPr id="7" name="TextBox 6"/>
          <p:cNvSpPr txBox="1"/>
          <p:nvPr/>
        </p:nvSpPr>
        <p:spPr>
          <a:xfrm>
            <a:off x="467834" y="265815"/>
            <a:ext cx="5922334" cy="276999"/>
          </a:xfrm>
          <a:prstGeom prst="rect">
            <a:avLst/>
          </a:prstGeom>
          <a:noFill/>
        </p:spPr>
        <p:txBody>
          <a:bodyPr wrap="square" lIns="0" tIns="0" rIns="0" bIns="0" rtlCol="0">
            <a:noAutofit/>
          </a:bodyPr>
          <a:lstStyle/>
          <a:p>
            <a:pPr algn="l">
              <a:spcAft>
                <a:spcPts val="2400"/>
              </a:spcAft>
            </a:pPr>
            <a:r>
              <a:rPr lang="en-US" sz="1400" b="1" dirty="0">
                <a:latin typeface="AvenirNext LT Com Regular" panose="020B0503020202020204" pitchFamily="34" charset="0"/>
              </a:rPr>
              <a:t>The case for active judgment: </a:t>
            </a:r>
            <a:r>
              <a:rPr lang="en-US" sz="1200" spc="20" dirty="0">
                <a:latin typeface="AvenirNext LT Com Regular" panose="020B0503020202020204" pitchFamily="34" charset="0"/>
              </a:rPr>
              <a:t>Investing through AI-driven market concentration, disruption and change</a:t>
            </a:r>
            <a:br>
              <a:rPr lang="en-US" sz="1200" spc="20" dirty="0">
                <a:latin typeface="AvenirNext LT Com Regular" panose="020B0503020202020204" pitchFamily="34" charset="0"/>
              </a:rPr>
            </a:br>
            <a:r>
              <a:rPr lang="en-US" sz="1200" spc="20" dirty="0">
                <a:latin typeface="AvenirNext LT Com Regular" panose="020B0503020202020204" pitchFamily="34" charset="0"/>
              </a:rPr>
              <a:t> </a:t>
            </a:r>
          </a:p>
          <a:p>
            <a:pPr algn="l">
              <a:spcAft>
                <a:spcPts val="2400"/>
              </a:spcAft>
            </a:pPr>
            <a:endParaRPr lang="en-US" sz="1200" dirty="0">
              <a:latin typeface="AvenirNext LT Com Regular" panose="020B0503020202020204" pitchFamily="34" charset="0"/>
            </a:endParaRPr>
          </a:p>
        </p:txBody>
      </p:sp>
      <p:cxnSp>
        <p:nvCxnSpPr>
          <p:cNvPr id="9" name="Straight Connector 8"/>
          <p:cNvCxnSpPr/>
          <p:nvPr/>
        </p:nvCxnSpPr>
        <p:spPr>
          <a:xfrm>
            <a:off x="467834" y="812078"/>
            <a:ext cx="5922334"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428508"/>
      </p:ext>
    </p:extLst>
  </p:cSld>
  <p:clrMap bg1="lt1" tx1="dk1" bg2="lt2" tx2="dk2" accent1="accent1" accent2="accent2" accent3="accent3" accent4="accent4" accent5="accent5" accent6="accent6" hlink="hlink" folHlink="folHlink"/>
  <p:hf hd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58BBDF9-DF52-07DD-0D7C-EE8C1E7F2E0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Header Placeholder 2">
            <a:extLst>
              <a:ext uri="{FF2B5EF4-FFF2-40B4-BE49-F238E27FC236}">
                <a16:creationId xmlns:a16="http://schemas.microsoft.com/office/drawing/2014/main" id="{8F4F6C8A-3674-8747-78C5-95BB3C4F3B14}"/>
              </a:ext>
            </a:extLst>
          </p:cNvPr>
          <p:cNvSpPr>
            <a:spLocks noGrp="1"/>
          </p:cNvSpPr>
          <p:nvPr>
            <p:ph type="hdr" sz="quarter"/>
          </p:nvPr>
        </p:nvSpPr>
        <p:spPr>
          <a:xfrm>
            <a:off x="-1" y="-1"/>
            <a:ext cx="4402015" cy="697523"/>
          </a:xfrm>
          <a:prstGeom prst="rect">
            <a:avLst/>
          </a:prstGeom>
        </p:spPr>
        <p:txBody>
          <a:bodyPr vert="horz" lIns="274320" tIns="182880" rIns="91440" bIns="45720" rtlCol="0"/>
          <a:lstStyle>
            <a:lvl1pPr algn="l">
              <a:defRPr sz="1400" b="1" i="0">
                <a:solidFill>
                  <a:schemeClr val="tx1"/>
                </a:solidFill>
                <a:latin typeface="AvenirNext LT Com Regular" panose="020B0503020202020204" pitchFamily="34" charset="0"/>
              </a:defRPr>
            </a:lvl1pPr>
          </a:lstStyle>
          <a:p>
            <a:r>
              <a:rPr lang="en-US"/>
              <a:t>Concentration Deck</a:t>
            </a:r>
            <a:endParaRPr lang="en-US" sz="1400"/>
          </a:p>
        </p:txBody>
      </p:sp>
      <p:sp>
        <p:nvSpPr>
          <p:cNvPr id="4" name="Slide Image Placeholder 3">
            <a:extLst>
              <a:ext uri="{FF2B5EF4-FFF2-40B4-BE49-F238E27FC236}">
                <a16:creationId xmlns:a16="http://schemas.microsoft.com/office/drawing/2014/main" id="{133B0D42-5F47-F170-149E-D43988FBBC7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Footer Placeholder 4">
            <a:extLst>
              <a:ext uri="{FF2B5EF4-FFF2-40B4-BE49-F238E27FC236}">
                <a16:creationId xmlns:a16="http://schemas.microsoft.com/office/drawing/2014/main" id="{97C6DB52-FA4D-1024-A0DD-FF7ADAEF9F9C}"/>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Slide Number Placeholder 5">
            <a:extLst>
              <a:ext uri="{FF2B5EF4-FFF2-40B4-BE49-F238E27FC236}">
                <a16:creationId xmlns:a16="http://schemas.microsoft.com/office/drawing/2014/main" id="{970B4BC4-8CCB-6C7F-3E2F-48CF84EB526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7AE206-2B2A-3F46-862A-8D12E1D024C3}" type="slidenum">
              <a:rPr lang="en-US" smtClean="0"/>
              <a:t>‹#›</a:t>
            </a:fld>
            <a:endParaRPr lang="en-US"/>
          </a:p>
        </p:txBody>
      </p:sp>
    </p:spTree>
    <p:extLst>
      <p:ext uri="{BB962C8B-B14F-4D97-AF65-F5344CB8AC3E}">
        <p14:creationId xmlns:p14="http://schemas.microsoft.com/office/powerpoint/2010/main" val="916759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4474C-CD02-9395-6E38-E302B2FF8D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33E79C-1229-F461-F529-07476E307ADD}"/>
              </a:ext>
            </a:extLst>
          </p:cNvPr>
          <p:cNvSpPr>
            <a:spLocks noGrp="1" noRot="1" noChangeAspect="1"/>
          </p:cNvSpPr>
          <p:nvPr>
            <p:ph type="sldImg"/>
          </p:nvPr>
        </p:nvSpPr>
        <p:spPr>
          <a:xfrm>
            <a:off x="344488" y="1036638"/>
            <a:ext cx="3656012" cy="2057400"/>
          </a:xfrm>
        </p:spPr>
      </p:sp>
      <p:sp>
        <p:nvSpPr>
          <p:cNvPr id="3" name="Notes Placeholder 2">
            <a:extLst>
              <a:ext uri="{FF2B5EF4-FFF2-40B4-BE49-F238E27FC236}">
                <a16:creationId xmlns:a16="http://schemas.microsoft.com/office/drawing/2014/main" id="{82DE8764-80EB-7328-FD5A-442CBB2DD2D4}"/>
              </a:ext>
            </a:extLst>
          </p:cNvPr>
          <p:cNvSpPr>
            <a:spLocks noGrp="1"/>
          </p:cNvSpPr>
          <p:nvPr>
            <p:ph type="body" idx="1"/>
          </p:nvPr>
        </p:nvSpPr>
        <p:spPr>
          <a:xfrm>
            <a:off x="343756" y="3323432"/>
            <a:ext cx="5486400" cy="4289942"/>
          </a:xfrm>
        </p:spPr>
        <p:txBody>
          <a:bodyPr/>
          <a:lstStyle/>
          <a:p>
            <a:r>
              <a:rPr lang="en-US" sz="1200" b="1" kern="1200" dirty="0">
                <a:solidFill>
                  <a:schemeClr val="tx1"/>
                </a:solidFill>
                <a:effectLst/>
                <a:latin typeface="+mn-lt"/>
                <a:ea typeface="+mn-ea"/>
                <a:cs typeface="+mn-cs"/>
              </a:rPr>
              <a:t>Opening message</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Today, I'd like to discuss one of the defining characteristics of the current equity markets: concentration.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Market concentration has reached levels we have not seen in a very long time, and it is one of the reasons Martin Romo, our chair and chief investment officer, recently published a piece about this unique market moment and the need for active judgment.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Capital Group’s job </a:t>
            </a:r>
            <a:r>
              <a:rPr lang="en-US" sz="1200" b="0" i="0" kern="1200" dirty="0">
                <a:solidFill>
                  <a:schemeClr val="tx1"/>
                </a:solidFill>
                <a:effectLst/>
                <a:latin typeface="+mn-lt"/>
                <a:ea typeface="+mn-ea"/>
                <a:cs typeface="+mn-cs"/>
              </a:rPr>
              <a:t>as an active manager </a:t>
            </a:r>
            <a:r>
              <a:rPr lang="en-US" sz="1200" kern="1200" dirty="0">
                <a:solidFill>
                  <a:schemeClr val="tx1"/>
                </a:solidFill>
                <a:effectLst/>
                <a:latin typeface="+mn-lt"/>
                <a:ea typeface="+mn-ea"/>
                <a:cs typeface="+mn-cs"/>
              </a:rPr>
              <a:t>is not to replicate the index.</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Passive allocations are not striving to outpace their benchmarks, rather, they seek to replicate the benchmark’s return pattern. They have no mechanisms to manage valuation risk.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Instead, we seek to:</a:t>
            </a:r>
          </a:p>
          <a:p>
            <a:pPr lvl="0"/>
            <a:r>
              <a:rPr lang="en-US" sz="1200" kern="1200" dirty="0">
                <a:solidFill>
                  <a:schemeClr val="tx1"/>
                </a:solidFill>
                <a:effectLst/>
                <a:latin typeface="+mn-lt"/>
                <a:ea typeface="+mn-ea"/>
                <a:cs typeface="+mn-cs"/>
              </a:rPr>
              <a:t>Invest where deep fundamental research gives conviction. </a:t>
            </a:r>
          </a:p>
          <a:p>
            <a:pPr lvl="0"/>
            <a:r>
              <a:rPr lang="en-US" sz="1200" kern="1200" dirty="0">
                <a:solidFill>
                  <a:schemeClr val="tx1"/>
                </a:solidFill>
                <a:effectLst/>
                <a:latin typeface="+mn-lt"/>
                <a:ea typeface="+mn-ea"/>
                <a:cs typeface="+mn-cs"/>
              </a:rPr>
              <a:t>Research the full scope of opportunities in the value chain that benchmarks may underappreciate. </a:t>
            </a:r>
          </a:p>
          <a:p>
            <a:pPr lvl="0"/>
            <a:r>
              <a:rPr lang="en-US" sz="1200" kern="1200" dirty="0">
                <a:solidFill>
                  <a:schemeClr val="tx1"/>
                </a:solidFill>
                <a:effectLst/>
                <a:latin typeface="+mn-lt"/>
                <a:ea typeface="+mn-ea"/>
                <a:cs typeface="+mn-cs"/>
              </a:rPr>
              <a:t>Provide superior results to indexes and peers on a risk-adjusted basis over the long term.</a:t>
            </a:r>
          </a:p>
          <a:p>
            <a:endParaRPr lang="en-MX" sz="1200" kern="1200">
              <a:solidFill>
                <a:schemeClr val="tx1"/>
              </a:solidFill>
              <a:effectLst/>
              <a:latin typeface="+mn-lt"/>
              <a:ea typeface="+mn-ea"/>
              <a:cs typeface="+mn-cs"/>
            </a:endParaRPr>
          </a:p>
        </p:txBody>
      </p:sp>
      <p:sp>
        <p:nvSpPr>
          <p:cNvPr id="5" name="Slide Number Placeholder 4">
            <a:extLst>
              <a:ext uri="{FF2B5EF4-FFF2-40B4-BE49-F238E27FC236}">
                <a16:creationId xmlns:a16="http://schemas.microsoft.com/office/drawing/2014/main" id="{4F83CF95-D699-B6AD-0448-54340074F808}"/>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1</a:t>
            </a:fld>
            <a:endParaRPr lang="en-US" sz="900"/>
          </a:p>
        </p:txBody>
      </p:sp>
      <p:sp>
        <p:nvSpPr>
          <p:cNvPr id="6" name="Footer Placeholder 1">
            <a:extLst>
              <a:ext uri="{FF2B5EF4-FFF2-40B4-BE49-F238E27FC236}">
                <a16:creationId xmlns:a16="http://schemas.microsoft.com/office/drawing/2014/main" id="{7C064F98-7D68-36CE-4B2D-0D6415B0B089}"/>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7" name="Title">
            <a:extLst>
              <a:ext uri="{FF2B5EF4-FFF2-40B4-BE49-F238E27FC236}">
                <a16:creationId xmlns:a16="http://schemas.microsoft.com/office/drawing/2014/main" id="{9C1CFFD5-8315-8B13-D5CE-82116F1BD5C6}"/>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8" name="Title">
            <a:extLst>
              <a:ext uri="{FF2B5EF4-FFF2-40B4-BE49-F238E27FC236}">
                <a16:creationId xmlns:a16="http://schemas.microsoft.com/office/drawing/2014/main" id="{14A08483-FA73-807C-8915-F97F47325732}"/>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4271952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7CB7-FCC3-C912-082C-A78E0A4CB0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BD6A50-325C-E049-BBC9-54896D02B0A2}"/>
              </a:ext>
            </a:extLst>
          </p:cNvPr>
          <p:cNvSpPr>
            <a:spLocks noGrp="1" noRot="1" noChangeAspect="1"/>
          </p:cNvSpPr>
          <p:nvPr>
            <p:ph type="sldImg"/>
          </p:nvPr>
        </p:nvSpPr>
        <p:spPr>
          <a:xfrm>
            <a:off x="307975" y="1036638"/>
            <a:ext cx="3656013" cy="2057400"/>
          </a:xfrm>
        </p:spPr>
      </p:sp>
      <p:sp>
        <p:nvSpPr>
          <p:cNvPr id="3" name="Notes Placeholder 2">
            <a:extLst>
              <a:ext uri="{FF2B5EF4-FFF2-40B4-BE49-F238E27FC236}">
                <a16:creationId xmlns:a16="http://schemas.microsoft.com/office/drawing/2014/main" id="{23BEC9A8-6FC0-D3B6-6E92-38FBD189CFD1}"/>
              </a:ext>
            </a:extLst>
          </p:cNvPr>
          <p:cNvSpPr>
            <a:spLocks noGrp="1"/>
          </p:cNvSpPr>
          <p:nvPr>
            <p:ph type="body" idx="1"/>
          </p:nvPr>
        </p:nvSpPr>
        <p:spPr>
          <a:xfrm>
            <a:off x="343756" y="3504316"/>
            <a:ext cx="5486400" cy="4967768"/>
          </a:xfrm>
        </p:spPr>
        <p:txBody>
          <a:bodyPr/>
          <a:lstStyle/>
          <a:p>
            <a:r>
              <a:rPr lang="en-US" sz="1200" b="1" kern="1200" dirty="0">
                <a:solidFill>
                  <a:schemeClr val="tx1"/>
                </a:solidFill>
                <a:effectLst/>
                <a:latin typeface="+mn-lt"/>
                <a:ea typeface="+mn-ea"/>
                <a:cs typeface="+mn-cs"/>
              </a:rPr>
              <a:t>Key message </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growth of passive investing may have amplified concentration.</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 the last decade we've seen a dramatic shift in investor behavior.</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A decade ago:</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About two-thirds of U.S. equity funds were actively managed.</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Roughly one-third were passive.</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Today that relationship has reversed. Over half of U.S. equity funds are now passive. This isn't inherently good or bad.</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it does mean many investors may have accumulated greater exposure to the largest companies and most crowded themes depending on the funds they are invested in.</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message is simple:</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what you own.</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Understand your concentration exposure.</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Consider whether additional diversification may improve your portfolio’s resilience.</a:t>
            </a:r>
            <a:endParaRPr lang="en-MX" sz="1200" kern="1200">
              <a:solidFill>
                <a:schemeClr val="tx1"/>
              </a:solidFill>
              <a:effectLst/>
              <a:latin typeface="+mn-lt"/>
              <a:ea typeface="+mn-ea"/>
              <a:cs typeface="+mn-cs"/>
            </a:endParaRPr>
          </a:p>
        </p:txBody>
      </p:sp>
      <p:sp>
        <p:nvSpPr>
          <p:cNvPr id="5" name="Slide Number Placeholder 4">
            <a:extLst>
              <a:ext uri="{FF2B5EF4-FFF2-40B4-BE49-F238E27FC236}">
                <a16:creationId xmlns:a16="http://schemas.microsoft.com/office/drawing/2014/main" id="{23461F07-8D24-129B-1E16-C920815D6D7A}"/>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10</a:t>
            </a:fld>
            <a:endParaRPr lang="en-US" sz="900"/>
          </a:p>
        </p:txBody>
      </p:sp>
      <p:sp>
        <p:nvSpPr>
          <p:cNvPr id="6" name="Footer Placeholder 1">
            <a:extLst>
              <a:ext uri="{FF2B5EF4-FFF2-40B4-BE49-F238E27FC236}">
                <a16:creationId xmlns:a16="http://schemas.microsoft.com/office/drawing/2014/main" id="{FB7EF460-D6A0-936A-86EF-DF5A3FACEAE7}"/>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7" name="Title">
            <a:extLst>
              <a:ext uri="{FF2B5EF4-FFF2-40B4-BE49-F238E27FC236}">
                <a16:creationId xmlns:a16="http://schemas.microsoft.com/office/drawing/2014/main" id="{0E4E39FA-2680-5102-5262-12931A36A116}"/>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8" name="Title">
            <a:extLst>
              <a:ext uri="{FF2B5EF4-FFF2-40B4-BE49-F238E27FC236}">
                <a16:creationId xmlns:a16="http://schemas.microsoft.com/office/drawing/2014/main" id="{F2CA7178-1840-41AE-4BE9-784CE6FAAE5E}"/>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3857466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7A811-44DE-0CCF-FC5F-ADE1CF9D6A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D356D-92E1-59C0-A046-222276602AB7}"/>
              </a:ext>
            </a:extLst>
          </p:cNvPr>
          <p:cNvSpPr>
            <a:spLocks noGrp="1" noRot="1" noChangeAspect="1"/>
          </p:cNvSpPr>
          <p:nvPr>
            <p:ph type="sldImg"/>
          </p:nvPr>
        </p:nvSpPr>
        <p:spPr>
          <a:xfrm>
            <a:off x="307975" y="1062038"/>
            <a:ext cx="3656013" cy="2057400"/>
          </a:xfrm>
        </p:spPr>
      </p:sp>
      <p:sp>
        <p:nvSpPr>
          <p:cNvPr id="3" name="Notes Placeholder 2">
            <a:extLst>
              <a:ext uri="{FF2B5EF4-FFF2-40B4-BE49-F238E27FC236}">
                <a16:creationId xmlns:a16="http://schemas.microsoft.com/office/drawing/2014/main" id="{6C71AA42-2547-92AD-AF74-97D957D91B13}"/>
              </a:ext>
            </a:extLst>
          </p:cNvPr>
          <p:cNvSpPr>
            <a:spLocks noGrp="1"/>
          </p:cNvSpPr>
          <p:nvPr>
            <p:ph type="body" idx="1"/>
          </p:nvPr>
        </p:nvSpPr>
        <p:spPr>
          <a:xfrm>
            <a:off x="344540" y="3538623"/>
            <a:ext cx="5486400" cy="4950314"/>
          </a:xfrm>
        </p:spPr>
        <p:txBody>
          <a:bodyPr/>
          <a:lstStyle/>
          <a:p>
            <a:r>
              <a:rPr lang="en-US" sz="1200" b="1" kern="1200" dirty="0">
                <a:solidFill>
                  <a:schemeClr val="tx1"/>
                </a:solidFill>
                <a:effectLst/>
                <a:latin typeface="+mn-lt"/>
                <a:ea typeface="+mn-ea"/>
                <a:cs typeface="+mn-cs"/>
              </a:rPr>
              <a:t>Key message</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Historically, elevated valuations have created opportunities for active management.</a:t>
            </a:r>
            <a:endParaRPr lang="en-MX" sz="1200" kern="120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Valuations alone are not effective timing tools.</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they are useful indicators of future opportunity.</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Since the ‘70s, when CAPE ratios have been in the 35x to 45x range: </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S&amp;P 500’s average 3-year forward return was -1.5%. </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average actively managed fund’s average 3-year forward return was -1.2%. </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Capital Group American Funds mutual funds average 3-year forward return was 3.9%.</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broad market experienced weak forward returns.</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Martin says in his letter, the Capital System is built for times like these. Past results are not predictive of future results, but Capital Group's investment approach generated positive returns after the S&amp;P 500 CAPE ratio was between 35-45 through security selection and diversification. </a:t>
            </a:r>
          </a:p>
          <a:p>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takeaway is not that markets must decline. The takeaway is that valuation-aware investing becomes increasingly important as valuations rise. We invest for decades, not years or quarters.</a:t>
            </a:r>
            <a:endParaRPr lang="en-MX" sz="1200" kern="1200">
              <a:solidFill>
                <a:schemeClr val="tx1"/>
              </a:solidFill>
              <a:effectLst/>
              <a:latin typeface="+mn-lt"/>
              <a:ea typeface="+mn-ea"/>
              <a:cs typeface="+mn-cs"/>
            </a:endParaRPr>
          </a:p>
        </p:txBody>
      </p:sp>
      <p:sp>
        <p:nvSpPr>
          <p:cNvPr id="6" name="Slide Number Placeholder 4">
            <a:extLst>
              <a:ext uri="{FF2B5EF4-FFF2-40B4-BE49-F238E27FC236}">
                <a16:creationId xmlns:a16="http://schemas.microsoft.com/office/drawing/2014/main" id="{A6599BF5-E988-ABF2-9E8E-25926FFE79EB}"/>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11</a:t>
            </a:fld>
            <a:endParaRPr lang="en-US" sz="900"/>
          </a:p>
        </p:txBody>
      </p:sp>
      <p:sp>
        <p:nvSpPr>
          <p:cNvPr id="7" name="Footer Placeholder 1">
            <a:extLst>
              <a:ext uri="{FF2B5EF4-FFF2-40B4-BE49-F238E27FC236}">
                <a16:creationId xmlns:a16="http://schemas.microsoft.com/office/drawing/2014/main" id="{D499C07C-D75E-2F43-57C8-7453A585FF98}"/>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8" name="Title">
            <a:extLst>
              <a:ext uri="{FF2B5EF4-FFF2-40B4-BE49-F238E27FC236}">
                <a16:creationId xmlns:a16="http://schemas.microsoft.com/office/drawing/2014/main" id="{BDF26DEA-D8F6-2086-EBED-10D7EF26DE2B}"/>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9" name="Title">
            <a:extLst>
              <a:ext uri="{FF2B5EF4-FFF2-40B4-BE49-F238E27FC236}">
                <a16:creationId xmlns:a16="http://schemas.microsoft.com/office/drawing/2014/main" id="{7DBB4910-0C98-6988-EEA7-F47FC9509940}"/>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63825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 y="1036638"/>
            <a:ext cx="3656013" cy="2057400"/>
          </a:xfrm>
        </p:spPr>
      </p:sp>
      <p:sp>
        <p:nvSpPr>
          <p:cNvPr id="3" name="Notes Placeholder 2"/>
          <p:cNvSpPr>
            <a:spLocks noGrp="1"/>
          </p:cNvSpPr>
          <p:nvPr>
            <p:ph type="body" idx="1"/>
          </p:nvPr>
        </p:nvSpPr>
        <p:spPr>
          <a:xfrm>
            <a:off x="343756" y="3504316"/>
            <a:ext cx="5486400" cy="4148814"/>
          </a:xfrm>
        </p:spPr>
        <p:txBody>
          <a:bodyPr/>
          <a:lstStyle/>
          <a:p>
            <a:r>
              <a:rPr lang="en-US" sz="1200" b="1" kern="1200" dirty="0">
                <a:solidFill>
                  <a:schemeClr val="tx1"/>
                </a:solidFill>
                <a:effectLst/>
                <a:latin typeface="+mn-lt"/>
                <a:ea typeface="+mn-ea"/>
                <a:cs typeface="+mn-cs"/>
              </a:rPr>
              <a:t>Key message </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Participate, defend and diversify.</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think investors should focus on three complementary objectives:</a:t>
            </a:r>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MX" sz="1200" b="1"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Participate with growth — </a:t>
            </a:r>
            <a:r>
              <a:rPr lang="en-US" sz="1200" b="0" kern="1200" dirty="0">
                <a:solidFill>
                  <a:schemeClr val="tx1"/>
                </a:solidFill>
                <a:effectLst/>
                <a:latin typeface="+mn-lt"/>
                <a:ea typeface="+mn-ea"/>
                <a:cs typeface="+mn-cs"/>
              </a:rPr>
              <a:t>Capture opportunities created by innovation and long-term secular change.</a:t>
            </a:r>
            <a:endParaRPr lang="en-MX" sz="1200" b="1"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Defend with dividends — </a:t>
            </a:r>
            <a:r>
              <a:rPr lang="en-US" sz="1200" b="0" kern="1200" dirty="0">
                <a:solidFill>
                  <a:schemeClr val="tx1"/>
                </a:solidFill>
                <a:effectLst/>
                <a:latin typeface="+mn-lt"/>
                <a:ea typeface="+mn-ea"/>
                <a:cs typeface="+mn-cs"/>
              </a:rPr>
              <a:t>Own high-quality companies capable of generating durable income and offering some resilience.</a:t>
            </a:r>
            <a:endParaRPr lang="en-MX" sz="1200" b="1"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Diversify internationally — </a:t>
            </a:r>
            <a:r>
              <a:rPr lang="en-US" sz="1200" b="0" kern="1200" dirty="0">
                <a:solidFill>
                  <a:schemeClr val="tx1"/>
                </a:solidFill>
                <a:effectLst/>
                <a:latin typeface="+mn-lt"/>
                <a:ea typeface="+mn-ea"/>
                <a:cs typeface="+mn-cs"/>
              </a:rPr>
              <a:t>Expand opportunity sets beyond the U.S. market and beyond the most crowded themes.</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Ideas: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CGGR is an allocation for the S&amp;P 500 Index or Russell 1000 Growth Index.</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CGDV is an allocation for the S&amp;P 500 Index or Russell 1000 Value Index.</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CGNG is an allocation for the MSCI Emerging Markets Index or MSCI All Country World Index.</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Together, these approaches can help create more resilient portfolios.</a:t>
            </a:r>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MX" sz="1200" b="1" kern="1200">
              <a:solidFill>
                <a:schemeClr val="tx1"/>
              </a:solidFill>
              <a:effectLst/>
              <a:latin typeface="+mn-lt"/>
              <a:ea typeface="+mn-ea"/>
              <a:cs typeface="+mn-cs"/>
            </a:endParaRPr>
          </a:p>
        </p:txBody>
      </p:sp>
      <p:sp>
        <p:nvSpPr>
          <p:cNvPr id="6" name="Slide Number Placeholder 4">
            <a:extLst>
              <a:ext uri="{FF2B5EF4-FFF2-40B4-BE49-F238E27FC236}">
                <a16:creationId xmlns:a16="http://schemas.microsoft.com/office/drawing/2014/main" id="{C0E23DF9-2C33-AA2E-BBAA-A1545C419F03}"/>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12</a:t>
            </a:fld>
            <a:endParaRPr lang="en-US" sz="900"/>
          </a:p>
        </p:txBody>
      </p:sp>
      <p:sp>
        <p:nvSpPr>
          <p:cNvPr id="7" name="Footer Placeholder 1">
            <a:extLst>
              <a:ext uri="{FF2B5EF4-FFF2-40B4-BE49-F238E27FC236}">
                <a16:creationId xmlns:a16="http://schemas.microsoft.com/office/drawing/2014/main" id="{75C9CEA9-2B2F-DA2B-4E15-928525AD9A66}"/>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8" name="Title">
            <a:extLst>
              <a:ext uri="{FF2B5EF4-FFF2-40B4-BE49-F238E27FC236}">
                <a16:creationId xmlns:a16="http://schemas.microsoft.com/office/drawing/2014/main" id="{2D582737-BBB9-9CDA-2D8D-5930743C4138}"/>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9" name="Title">
            <a:extLst>
              <a:ext uri="{FF2B5EF4-FFF2-40B4-BE49-F238E27FC236}">
                <a16:creationId xmlns:a16="http://schemas.microsoft.com/office/drawing/2014/main" id="{B802D5F1-C1D8-0E59-B6D3-F8A9EB2A2CAF}"/>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3408450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B6E7C-8062-D485-7079-07D26FE548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600E28-9644-6E56-D94F-94B12A612CBD}"/>
              </a:ext>
            </a:extLst>
          </p:cNvPr>
          <p:cNvSpPr>
            <a:spLocks noGrp="1" noRot="1" noChangeAspect="1"/>
          </p:cNvSpPr>
          <p:nvPr>
            <p:ph type="sldImg"/>
          </p:nvPr>
        </p:nvSpPr>
        <p:spPr>
          <a:xfrm>
            <a:off x="307975" y="1036638"/>
            <a:ext cx="3656013" cy="2057400"/>
          </a:xfrm>
        </p:spPr>
      </p:sp>
      <p:sp>
        <p:nvSpPr>
          <p:cNvPr id="3" name="Notes Placeholder 2">
            <a:extLst>
              <a:ext uri="{FF2B5EF4-FFF2-40B4-BE49-F238E27FC236}">
                <a16:creationId xmlns:a16="http://schemas.microsoft.com/office/drawing/2014/main" id="{C0437252-61FD-B049-56C6-3C646811032B}"/>
              </a:ext>
            </a:extLst>
          </p:cNvPr>
          <p:cNvSpPr>
            <a:spLocks noGrp="1"/>
          </p:cNvSpPr>
          <p:nvPr>
            <p:ph type="body" idx="1"/>
          </p:nvPr>
        </p:nvSpPr>
        <p:spPr>
          <a:xfrm>
            <a:off x="343756" y="3504315"/>
            <a:ext cx="5486400" cy="4230609"/>
          </a:xfrm>
        </p:spPr>
        <p:txBody>
          <a:bodyPr/>
          <a:lstStyle/>
          <a:p>
            <a:r>
              <a:rPr lang="en-US" sz="1200" b="1" kern="1200" dirty="0">
                <a:solidFill>
                  <a:schemeClr val="tx1"/>
                </a:solidFill>
                <a:effectLst/>
                <a:latin typeface="+mn-lt"/>
                <a:ea typeface="+mn-ea"/>
                <a:cs typeface="+mn-cs"/>
              </a:rPr>
              <a:t>Key message</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Active management means owning what we believe in, not simply what the benchmark holds.</a:t>
            </a:r>
          </a:p>
          <a:p>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positions shown on this slide represent examples of our top holdings relative the benchmark. Some relate directly to AI. Others reflect opportunities outside today's most crowded areas. The common thread is fundamental research.</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Capital Group conducted over 21,000 research meetings last year. </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Capital System is built on diverse perspectives. </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Indexes today expose investors to the risks and returns of one dominant theme. Our process is designed to do the opposite: Combine independent, high-conviction </a:t>
            </a:r>
            <a:r>
              <a:rPr lang="en-US" sz="1200" b="0" i="0" kern="1200" dirty="0">
                <a:solidFill>
                  <a:schemeClr val="tx1"/>
                </a:solidFill>
                <a:effectLst/>
                <a:latin typeface="+mn-lt"/>
                <a:ea typeface="+mn-ea"/>
                <a:cs typeface="+mn-cs"/>
              </a:rPr>
              <a:t>decision-making </a:t>
            </a:r>
            <a:r>
              <a:rPr lang="en-US" sz="1200" kern="1200" dirty="0">
                <a:solidFill>
                  <a:schemeClr val="tx1"/>
                </a:solidFill>
                <a:effectLst/>
                <a:latin typeface="+mn-lt"/>
                <a:ea typeface="+mn-ea"/>
                <a:cs typeface="+mn-cs"/>
              </a:rPr>
              <a:t>with the diversity that comes from multiple perspectives.</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goal is differentiated sources of return rather than benchmark replication.</a:t>
            </a:r>
            <a:endParaRPr lang="en-MX" sz="1200" kern="1200">
              <a:solidFill>
                <a:schemeClr val="tx1"/>
              </a:solidFill>
              <a:effectLst/>
              <a:latin typeface="+mn-lt"/>
              <a:ea typeface="+mn-ea"/>
              <a:cs typeface="+mn-cs"/>
            </a:endParaRPr>
          </a:p>
          <a:p>
            <a:endParaRPr lang="en-US" dirty="0"/>
          </a:p>
        </p:txBody>
      </p:sp>
      <p:sp>
        <p:nvSpPr>
          <p:cNvPr id="6" name="Slide Number Placeholder 4">
            <a:extLst>
              <a:ext uri="{FF2B5EF4-FFF2-40B4-BE49-F238E27FC236}">
                <a16:creationId xmlns:a16="http://schemas.microsoft.com/office/drawing/2014/main" id="{7761FFE3-F161-ACD2-4681-EC3986C56075}"/>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13</a:t>
            </a:fld>
            <a:endParaRPr lang="en-US" sz="900"/>
          </a:p>
        </p:txBody>
      </p:sp>
      <p:sp>
        <p:nvSpPr>
          <p:cNvPr id="7" name="Footer Placeholder 1">
            <a:extLst>
              <a:ext uri="{FF2B5EF4-FFF2-40B4-BE49-F238E27FC236}">
                <a16:creationId xmlns:a16="http://schemas.microsoft.com/office/drawing/2014/main" id="{D4B34EBE-859C-EF29-B1FF-3DB6F41629D9}"/>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8" name="Title">
            <a:extLst>
              <a:ext uri="{FF2B5EF4-FFF2-40B4-BE49-F238E27FC236}">
                <a16:creationId xmlns:a16="http://schemas.microsoft.com/office/drawing/2014/main" id="{7891BC2F-78C3-F719-7486-8E3C8AD08EAE}"/>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9" name="Title">
            <a:extLst>
              <a:ext uri="{FF2B5EF4-FFF2-40B4-BE49-F238E27FC236}">
                <a16:creationId xmlns:a16="http://schemas.microsoft.com/office/drawing/2014/main" id="{CD2775A5-39B7-5243-1822-4220CAB2E60B}"/>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3141908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 y="1036638"/>
            <a:ext cx="3656013" cy="2057400"/>
          </a:xfrm>
        </p:spPr>
      </p:sp>
      <p:sp>
        <p:nvSpPr>
          <p:cNvPr id="3" name="Notes Placeholder 2"/>
          <p:cNvSpPr>
            <a:spLocks noGrp="1"/>
          </p:cNvSpPr>
          <p:nvPr>
            <p:ph type="body" idx="1"/>
          </p:nvPr>
        </p:nvSpPr>
        <p:spPr>
          <a:xfrm>
            <a:off x="343756" y="3504315"/>
            <a:ext cx="5486400" cy="4290569"/>
          </a:xfrm>
        </p:spPr>
        <p:txBody>
          <a:bodyPr/>
          <a:lstStyle/>
          <a:p>
            <a:r>
              <a:rPr lang="en-US" sz="1200" b="1" kern="1200" dirty="0">
                <a:solidFill>
                  <a:schemeClr val="tx1"/>
                </a:solidFill>
                <a:effectLst/>
                <a:latin typeface="+mn-lt"/>
                <a:ea typeface="+mn-ea"/>
                <a:cs typeface="+mn-cs"/>
              </a:rPr>
              <a:t>Key message</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Periods of short-term underperformance have often been followed by stronger results.</a:t>
            </a:r>
          </a:p>
          <a:p>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active strategy outperforms every year.</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Historically, Capital Group American Funds equity-focused mutual funds have lagged their benchmarks roughly one-third of the time.</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when we examine what happened after those periods of lagging performance:</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These funds outperformed their benchmarks approximately two-thirds of subsequent rolling 3- and 5-year periods.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Excess returns averaged roughly 178 to 201 basis points annually for the 3-and 5-year periods.</a:t>
            </a:r>
          </a:p>
          <a:p>
            <a:pPr lvl="0"/>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 pattern reinforces the value of maintaining discipline through market cycles.</a:t>
            </a:r>
            <a:endParaRPr lang="en-MX" sz="1200" kern="1200">
              <a:solidFill>
                <a:schemeClr val="tx1"/>
              </a:solidFill>
              <a:effectLst/>
              <a:latin typeface="+mn-lt"/>
              <a:ea typeface="+mn-ea"/>
              <a:cs typeface="+mn-cs"/>
            </a:endParaRPr>
          </a:p>
        </p:txBody>
      </p:sp>
      <p:sp>
        <p:nvSpPr>
          <p:cNvPr id="6" name="Slide Number Placeholder 4">
            <a:extLst>
              <a:ext uri="{FF2B5EF4-FFF2-40B4-BE49-F238E27FC236}">
                <a16:creationId xmlns:a16="http://schemas.microsoft.com/office/drawing/2014/main" id="{6BBB2240-9754-58CD-CC92-7ECC6B37F0B2}"/>
              </a:ext>
            </a:extLst>
          </p:cNvPr>
          <p:cNvSpPr txBox="1">
            <a:spLocks/>
          </p:cNvSpPr>
          <p:nvPr/>
        </p:nvSpPr>
        <p:spPr>
          <a:xfrm>
            <a:off x="3676794" y="8488937"/>
            <a:ext cx="2971800" cy="458787"/>
          </a:xfrm>
          <a:prstGeom prst="rect">
            <a:avLst/>
          </a:prstGeom>
        </p:spPr>
        <p:txBody>
          <a:bodyPr vert="horz" lIns="91440" tIns="45720" rIns="91440" bIns="45720" rtlCol="0"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2286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fld id="{313BF4A9-858F-4D59-9EF7-6963AF44619B}" type="slidenum">
              <a:rPr lang="en-US" sz="900" smtClean="0"/>
              <a:pPr/>
              <a:t>14</a:t>
            </a:fld>
            <a:endParaRPr lang="en-US" sz="900"/>
          </a:p>
        </p:txBody>
      </p:sp>
      <p:sp>
        <p:nvSpPr>
          <p:cNvPr id="7" name="Footer Placeholder 1">
            <a:extLst>
              <a:ext uri="{FF2B5EF4-FFF2-40B4-BE49-F238E27FC236}">
                <a16:creationId xmlns:a16="http://schemas.microsoft.com/office/drawing/2014/main" id="{F18091AE-C62F-07CE-B3FA-60ADB9EBAFEF}"/>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8" name="Title">
            <a:extLst>
              <a:ext uri="{FF2B5EF4-FFF2-40B4-BE49-F238E27FC236}">
                <a16:creationId xmlns:a16="http://schemas.microsoft.com/office/drawing/2014/main" id="{6F702746-FF08-87AB-F4F2-882122DBCD82}"/>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9" name="Title">
            <a:extLst>
              <a:ext uri="{FF2B5EF4-FFF2-40B4-BE49-F238E27FC236}">
                <a16:creationId xmlns:a16="http://schemas.microsoft.com/office/drawing/2014/main" id="{DFB36E7A-066F-A185-649A-519CDEE5CD71}"/>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1781315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0F904-C463-0234-475C-D166331A62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193811-9922-19C1-5DA1-A675BA3B02D2}"/>
              </a:ext>
            </a:extLst>
          </p:cNvPr>
          <p:cNvSpPr>
            <a:spLocks noGrp="1" noRot="1" noChangeAspect="1"/>
          </p:cNvSpPr>
          <p:nvPr>
            <p:ph type="sldImg"/>
          </p:nvPr>
        </p:nvSpPr>
        <p:spPr>
          <a:xfrm>
            <a:off x="344488" y="1036638"/>
            <a:ext cx="3656012" cy="2057400"/>
          </a:xfrm>
        </p:spPr>
      </p:sp>
      <p:sp>
        <p:nvSpPr>
          <p:cNvPr id="3" name="Notes Placeholder 2">
            <a:extLst>
              <a:ext uri="{FF2B5EF4-FFF2-40B4-BE49-F238E27FC236}">
                <a16:creationId xmlns:a16="http://schemas.microsoft.com/office/drawing/2014/main" id="{85EF16EC-FA10-A537-F6BC-1150CB768AD2}"/>
              </a:ext>
            </a:extLst>
          </p:cNvPr>
          <p:cNvSpPr>
            <a:spLocks noGrp="1"/>
          </p:cNvSpPr>
          <p:nvPr>
            <p:ph type="body" idx="1"/>
          </p:nvPr>
        </p:nvSpPr>
        <p:spPr>
          <a:xfrm>
            <a:off x="343756" y="3504316"/>
            <a:ext cx="5486400" cy="4603046"/>
          </a:xfrm>
        </p:spPr>
        <p:txBody>
          <a:bodyPr/>
          <a:lstStyle/>
          <a:p>
            <a:r>
              <a:rPr lang="en-US" sz="1200" b="1" kern="1200" dirty="0">
                <a:solidFill>
                  <a:schemeClr val="tx1"/>
                </a:solidFill>
                <a:effectLst/>
                <a:latin typeface="+mn-lt"/>
                <a:ea typeface="+mn-ea"/>
                <a:cs typeface="+mn-cs"/>
              </a:rPr>
              <a:t>Key message</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process is designed to navigate concentrated markets.</a:t>
            </a:r>
            <a:endParaRPr lang="en-MX" sz="1200" kern="120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think today's environment requires more than simply owning the benchmark.</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requires: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Collaborative research.</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Diverse perspectives.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long-term investment approach.</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Capital System™ was built around those principles. Today, that means not abandoning innovation but managing portfolios to be more resilient to a wider range of outcomes.</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 long rolling periods, our approach has historically generated strong outcomes through a combination of factors like downside resilience and thoughtful security selection.</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many ways, this is exactly the type of environment our process was designed to navigate.</a:t>
            </a:r>
            <a:endParaRPr lang="en-MX" sz="1200" kern="1200">
              <a:solidFill>
                <a:schemeClr val="tx1"/>
              </a:solidFill>
              <a:effectLst/>
              <a:latin typeface="+mn-lt"/>
              <a:ea typeface="+mn-ea"/>
              <a:cs typeface="+mn-cs"/>
            </a:endParaRPr>
          </a:p>
        </p:txBody>
      </p:sp>
      <p:sp>
        <p:nvSpPr>
          <p:cNvPr id="6" name="Slide Number Placeholder 4">
            <a:extLst>
              <a:ext uri="{FF2B5EF4-FFF2-40B4-BE49-F238E27FC236}">
                <a16:creationId xmlns:a16="http://schemas.microsoft.com/office/drawing/2014/main" id="{25CC0910-C64C-0E49-E0DC-D5B52E7323E2}"/>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15</a:t>
            </a:fld>
            <a:endParaRPr lang="en-US" sz="900"/>
          </a:p>
        </p:txBody>
      </p:sp>
      <p:sp>
        <p:nvSpPr>
          <p:cNvPr id="7" name="Footer Placeholder 1">
            <a:extLst>
              <a:ext uri="{FF2B5EF4-FFF2-40B4-BE49-F238E27FC236}">
                <a16:creationId xmlns:a16="http://schemas.microsoft.com/office/drawing/2014/main" id="{BB13F7BC-9051-12A2-A859-23D6942657F7}"/>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8" name="Title">
            <a:extLst>
              <a:ext uri="{FF2B5EF4-FFF2-40B4-BE49-F238E27FC236}">
                <a16:creationId xmlns:a16="http://schemas.microsoft.com/office/drawing/2014/main" id="{C97C2C0F-46DB-AA5A-9063-8B5176427C91}"/>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9" name="Title">
            <a:extLst>
              <a:ext uri="{FF2B5EF4-FFF2-40B4-BE49-F238E27FC236}">
                <a16:creationId xmlns:a16="http://schemas.microsoft.com/office/drawing/2014/main" id="{93955ED7-9F5A-B767-8B5E-C94A49B2A906}"/>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3544528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97FB0-8348-1743-6AB5-4266E7433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2ED025-2BCB-B85A-7395-1E5A0F598441}"/>
              </a:ext>
            </a:extLst>
          </p:cNvPr>
          <p:cNvSpPr>
            <a:spLocks noGrp="1" noRot="1" noChangeAspect="1"/>
          </p:cNvSpPr>
          <p:nvPr>
            <p:ph type="sldImg"/>
          </p:nvPr>
        </p:nvSpPr>
        <p:spPr>
          <a:xfrm>
            <a:off x="344488" y="1036638"/>
            <a:ext cx="3646487" cy="205105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F7931799-E09A-0398-B760-C0A929786C35}"/>
              </a:ext>
            </a:extLst>
          </p:cNvPr>
          <p:cNvSpPr>
            <a:spLocks noGrp="1"/>
          </p:cNvSpPr>
          <p:nvPr>
            <p:ph type="body" idx="1"/>
          </p:nvPr>
        </p:nvSpPr>
        <p:spPr>
          <a:xfrm>
            <a:off x="343756" y="3497966"/>
            <a:ext cx="5486400" cy="3600450"/>
          </a:xfrm>
          <a:prstGeom prst="rect">
            <a:avLst/>
          </a:prstGeom>
        </p:spPr>
        <p:txBody>
          <a:bodyPr/>
          <a:lstStyle/>
          <a:p>
            <a:r>
              <a:rPr lang="en-US" sz="1200" b="1" kern="1200" dirty="0">
                <a:solidFill>
                  <a:schemeClr val="tx1"/>
                </a:solidFill>
                <a:effectLst/>
                <a:latin typeface="+mn-lt"/>
                <a:ea typeface="+mn-ea"/>
                <a:cs typeface="+mn-cs"/>
              </a:rPr>
              <a:t>Closing statement</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purpose of this presentation is not to argue against innovation, AI or market leadership.</a:t>
            </a:r>
          </a:p>
          <a:p>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to remind investors that concentration creates both opportunity and risk.</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Our objective is to help clients participate in powerful, long-term growth trends while maintaining resilient portfolios through diversification, valuation awareness and active conviction.</a:t>
            </a:r>
            <a:endParaRPr lang="en-MX" sz="1200" kern="1200">
              <a:solidFill>
                <a:schemeClr val="tx1"/>
              </a:solidFill>
              <a:effectLst/>
              <a:latin typeface="+mn-lt"/>
              <a:ea typeface="+mn-ea"/>
              <a:cs typeface="+mn-cs"/>
            </a:endParaRPr>
          </a:p>
        </p:txBody>
      </p:sp>
      <p:sp>
        <p:nvSpPr>
          <p:cNvPr id="4" name="Slide Number Placeholder 4">
            <a:extLst>
              <a:ext uri="{FF2B5EF4-FFF2-40B4-BE49-F238E27FC236}">
                <a16:creationId xmlns:a16="http://schemas.microsoft.com/office/drawing/2014/main" id="{F3FB05D4-57EE-9EC6-C197-51A2901E381A}"/>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16</a:t>
            </a:fld>
            <a:endParaRPr lang="en-US" sz="900"/>
          </a:p>
        </p:txBody>
      </p:sp>
      <p:sp>
        <p:nvSpPr>
          <p:cNvPr id="5" name="Footer Placeholder 1">
            <a:extLst>
              <a:ext uri="{FF2B5EF4-FFF2-40B4-BE49-F238E27FC236}">
                <a16:creationId xmlns:a16="http://schemas.microsoft.com/office/drawing/2014/main" id="{247B13EB-4077-0BB9-4359-8C373D66D3F6}"/>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6" name="Title">
            <a:extLst>
              <a:ext uri="{FF2B5EF4-FFF2-40B4-BE49-F238E27FC236}">
                <a16:creationId xmlns:a16="http://schemas.microsoft.com/office/drawing/2014/main" id="{7F8D5589-B70C-2DE1-E0B2-6B1B90DCE98C}"/>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7" name="Title">
            <a:extLst>
              <a:ext uri="{FF2B5EF4-FFF2-40B4-BE49-F238E27FC236}">
                <a16:creationId xmlns:a16="http://schemas.microsoft.com/office/drawing/2014/main" id="{22F6A45A-C803-E823-A5B0-42072FAF02B6}"/>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1584412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11A57-FF0C-644D-C20A-E9E9CB4C6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2C2A14-AD96-8093-CFCC-312103B8FE05}"/>
              </a:ext>
            </a:extLst>
          </p:cNvPr>
          <p:cNvSpPr>
            <a:spLocks noGrp="1" noRot="1" noChangeAspect="1"/>
          </p:cNvSpPr>
          <p:nvPr>
            <p:ph type="sldImg"/>
          </p:nvPr>
        </p:nvSpPr>
        <p:spPr>
          <a:xfrm>
            <a:off x="307975" y="1036638"/>
            <a:ext cx="3656013" cy="2057400"/>
          </a:xfrm>
        </p:spPr>
      </p:sp>
      <p:sp>
        <p:nvSpPr>
          <p:cNvPr id="3" name="Notes Placeholder 2">
            <a:extLst>
              <a:ext uri="{FF2B5EF4-FFF2-40B4-BE49-F238E27FC236}">
                <a16:creationId xmlns:a16="http://schemas.microsoft.com/office/drawing/2014/main" id="{50707FB8-8F2C-F83E-A113-673BCC8FA7A5}"/>
              </a:ext>
            </a:extLst>
          </p:cNvPr>
          <p:cNvSpPr>
            <a:spLocks noGrp="1"/>
          </p:cNvSpPr>
          <p:nvPr>
            <p:ph type="body" idx="1"/>
          </p:nvPr>
        </p:nvSpPr>
        <p:spPr>
          <a:xfrm>
            <a:off x="307975" y="3504316"/>
            <a:ext cx="5486400" cy="3600450"/>
          </a:xfrm>
        </p:spPr>
        <p:txBody>
          <a:bodyPr/>
          <a:lstStyle/>
          <a:p>
            <a:endParaRPr lang="en-US" dirty="0"/>
          </a:p>
        </p:txBody>
      </p:sp>
      <p:sp>
        <p:nvSpPr>
          <p:cNvPr id="6" name="Slide Number Placeholder 4">
            <a:extLst>
              <a:ext uri="{FF2B5EF4-FFF2-40B4-BE49-F238E27FC236}">
                <a16:creationId xmlns:a16="http://schemas.microsoft.com/office/drawing/2014/main" id="{41E1DDF2-5D43-369F-C06A-D1A289DAFFF7}"/>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17</a:t>
            </a:fld>
            <a:endParaRPr lang="en-US" sz="900"/>
          </a:p>
        </p:txBody>
      </p:sp>
      <p:sp>
        <p:nvSpPr>
          <p:cNvPr id="7" name="Footer Placeholder 1">
            <a:extLst>
              <a:ext uri="{FF2B5EF4-FFF2-40B4-BE49-F238E27FC236}">
                <a16:creationId xmlns:a16="http://schemas.microsoft.com/office/drawing/2014/main" id="{46AEEB3B-C475-1E37-D99E-DE76CBEC488A}"/>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8" name="Title">
            <a:extLst>
              <a:ext uri="{FF2B5EF4-FFF2-40B4-BE49-F238E27FC236}">
                <a16:creationId xmlns:a16="http://schemas.microsoft.com/office/drawing/2014/main" id="{1AA82BF5-62FC-74C4-4499-381918204975}"/>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9" name="Title">
            <a:extLst>
              <a:ext uri="{FF2B5EF4-FFF2-40B4-BE49-F238E27FC236}">
                <a16:creationId xmlns:a16="http://schemas.microsoft.com/office/drawing/2014/main" id="{45998C19-6EB5-FFB3-D76D-712E085AA211}"/>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3281016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 y="1036638"/>
            <a:ext cx="3656013" cy="2057400"/>
          </a:xfrm>
        </p:spPr>
      </p:sp>
      <p:sp>
        <p:nvSpPr>
          <p:cNvPr id="3" name="Notes Placeholder 2"/>
          <p:cNvSpPr>
            <a:spLocks noGrp="1"/>
          </p:cNvSpPr>
          <p:nvPr>
            <p:ph type="body" idx="1"/>
          </p:nvPr>
        </p:nvSpPr>
        <p:spPr>
          <a:xfrm>
            <a:off x="307975" y="3504316"/>
            <a:ext cx="5486400" cy="3600450"/>
          </a:xfrm>
        </p:spPr>
        <p:txBody>
          <a:bodyPr/>
          <a:lstStyle/>
          <a:p>
            <a:endParaRPr lang="en-US" dirty="0"/>
          </a:p>
        </p:txBody>
      </p:sp>
      <p:sp>
        <p:nvSpPr>
          <p:cNvPr id="6" name="Slide Number Placeholder 4">
            <a:extLst>
              <a:ext uri="{FF2B5EF4-FFF2-40B4-BE49-F238E27FC236}">
                <a16:creationId xmlns:a16="http://schemas.microsoft.com/office/drawing/2014/main" id="{1B07BF19-34B7-3FDB-0DAE-DAA6378D919B}"/>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18</a:t>
            </a:fld>
            <a:endParaRPr lang="en-US" sz="900"/>
          </a:p>
        </p:txBody>
      </p:sp>
      <p:sp>
        <p:nvSpPr>
          <p:cNvPr id="7" name="Footer Placeholder 1">
            <a:extLst>
              <a:ext uri="{FF2B5EF4-FFF2-40B4-BE49-F238E27FC236}">
                <a16:creationId xmlns:a16="http://schemas.microsoft.com/office/drawing/2014/main" id="{38C9953C-5A57-FDD6-0E2D-BB54AAC5CFCC}"/>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8" name="Title">
            <a:extLst>
              <a:ext uri="{FF2B5EF4-FFF2-40B4-BE49-F238E27FC236}">
                <a16:creationId xmlns:a16="http://schemas.microsoft.com/office/drawing/2014/main" id="{1D478EF6-F7B6-5C5C-52D1-AB0F8C2D6971}"/>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9" name="Title">
            <a:extLst>
              <a:ext uri="{FF2B5EF4-FFF2-40B4-BE49-F238E27FC236}">
                <a16:creationId xmlns:a16="http://schemas.microsoft.com/office/drawing/2014/main" id="{FCF5D47F-7D44-B7B8-AD5A-73B2D389FC57}"/>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3946698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F9D07-8F72-CFC5-0F45-B52C91452C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A6BD3E-8B80-E46E-0EA7-5E0694834157}"/>
              </a:ext>
            </a:extLst>
          </p:cNvPr>
          <p:cNvSpPr>
            <a:spLocks noGrp="1" noRot="1" noChangeAspect="1"/>
          </p:cNvSpPr>
          <p:nvPr>
            <p:ph type="sldImg"/>
          </p:nvPr>
        </p:nvSpPr>
        <p:spPr>
          <a:xfrm>
            <a:off x="307975" y="1036638"/>
            <a:ext cx="3656013" cy="2057400"/>
          </a:xfrm>
        </p:spPr>
      </p:sp>
      <p:sp>
        <p:nvSpPr>
          <p:cNvPr id="3" name="Notes Placeholder 2">
            <a:extLst>
              <a:ext uri="{FF2B5EF4-FFF2-40B4-BE49-F238E27FC236}">
                <a16:creationId xmlns:a16="http://schemas.microsoft.com/office/drawing/2014/main" id="{3F9D088A-4D91-253A-B240-FC3603E4B85D}"/>
              </a:ext>
            </a:extLst>
          </p:cNvPr>
          <p:cNvSpPr>
            <a:spLocks noGrp="1"/>
          </p:cNvSpPr>
          <p:nvPr>
            <p:ph type="body" idx="1"/>
          </p:nvPr>
        </p:nvSpPr>
        <p:spPr>
          <a:xfrm>
            <a:off x="307975" y="3504316"/>
            <a:ext cx="5486400" cy="3600450"/>
          </a:xfrm>
        </p:spPr>
        <p:txBody>
          <a:bodyPr/>
          <a:lstStyle/>
          <a:p>
            <a:endParaRPr lang="en-US" dirty="0"/>
          </a:p>
        </p:txBody>
      </p:sp>
      <p:sp>
        <p:nvSpPr>
          <p:cNvPr id="6" name="Slide Number Placeholder 4">
            <a:extLst>
              <a:ext uri="{FF2B5EF4-FFF2-40B4-BE49-F238E27FC236}">
                <a16:creationId xmlns:a16="http://schemas.microsoft.com/office/drawing/2014/main" id="{06D702AD-E5B8-5909-1F61-0A182A6D97BE}"/>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19</a:t>
            </a:fld>
            <a:endParaRPr lang="en-US" sz="900"/>
          </a:p>
        </p:txBody>
      </p:sp>
      <p:sp>
        <p:nvSpPr>
          <p:cNvPr id="7" name="Footer Placeholder 1">
            <a:extLst>
              <a:ext uri="{FF2B5EF4-FFF2-40B4-BE49-F238E27FC236}">
                <a16:creationId xmlns:a16="http://schemas.microsoft.com/office/drawing/2014/main" id="{97EA199B-9FA4-C795-3856-04D1494FC461}"/>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8" name="Title">
            <a:extLst>
              <a:ext uri="{FF2B5EF4-FFF2-40B4-BE49-F238E27FC236}">
                <a16:creationId xmlns:a16="http://schemas.microsoft.com/office/drawing/2014/main" id="{89A786BA-2978-2B41-4BBD-0B93F9512F6A}"/>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9" name="Title">
            <a:extLst>
              <a:ext uri="{FF2B5EF4-FFF2-40B4-BE49-F238E27FC236}">
                <a16:creationId xmlns:a16="http://schemas.microsoft.com/office/drawing/2014/main" id="{2873717E-7D41-A76C-107A-794CD0417021}"/>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2905239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488" y="1036638"/>
            <a:ext cx="3646487" cy="2051050"/>
          </a:xfrm>
          <a:prstGeom prst="rect">
            <a:avLst/>
          </a:prstGeom>
          <a:noFill/>
          <a:ln w="12700">
            <a:solidFill>
              <a:prstClr val="black"/>
            </a:solidFill>
          </a:ln>
        </p:spPr>
      </p:sp>
      <p:sp>
        <p:nvSpPr>
          <p:cNvPr id="3" name="Notes Placeholder 2"/>
          <p:cNvSpPr>
            <a:spLocks noGrp="1"/>
          </p:cNvSpPr>
          <p:nvPr>
            <p:ph type="body" idx="1"/>
          </p:nvPr>
        </p:nvSpPr>
        <p:spPr>
          <a:xfrm>
            <a:off x="343756" y="3497966"/>
            <a:ext cx="5486400" cy="3600450"/>
          </a:xfrm>
          <a:prstGeom prst="rect">
            <a:avLst/>
          </a:prstGeom>
        </p:spPr>
        <p:txBody>
          <a:bodyPr/>
          <a:lstStyle/>
          <a:p>
            <a:endParaRPr lang="en-MX" sz="1200" kern="1200">
              <a:solidFill>
                <a:schemeClr val="tx1"/>
              </a:solidFill>
              <a:effectLst/>
              <a:latin typeface="+mn-lt"/>
              <a:ea typeface="+mn-ea"/>
              <a:cs typeface="+mn-cs"/>
            </a:endParaRPr>
          </a:p>
        </p:txBody>
      </p:sp>
      <p:sp>
        <p:nvSpPr>
          <p:cNvPr id="4" name="Slide Number Placeholder 4">
            <a:extLst>
              <a:ext uri="{FF2B5EF4-FFF2-40B4-BE49-F238E27FC236}">
                <a16:creationId xmlns:a16="http://schemas.microsoft.com/office/drawing/2014/main" id="{7580ABFE-5CF5-1F2D-D6AF-BF21DCC0A101}"/>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2</a:t>
            </a:fld>
            <a:endParaRPr lang="en-US" sz="900"/>
          </a:p>
        </p:txBody>
      </p:sp>
      <p:sp>
        <p:nvSpPr>
          <p:cNvPr id="5" name="Footer Placeholder 1">
            <a:extLst>
              <a:ext uri="{FF2B5EF4-FFF2-40B4-BE49-F238E27FC236}">
                <a16:creationId xmlns:a16="http://schemas.microsoft.com/office/drawing/2014/main" id="{558261EA-EFD2-F16E-1F61-2F51EFC1D3BB}"/>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6" name="Title">
            <a:extLst>
              <a:ext uri="{FF2B5EF4-FFF2-40B4-BE49-F238E27FC236}">
                <a16:creationId xmlns:a16="http://schemas.microsoft.com/office/drawing/2014/main" id="{ECFB7A6F-3D7B-39F2-2CF2-502F8193FB15}"/>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7" name="Title">
            <a:extLst>
              <a:ext uri="{FF2B5EF4-FFF2-40B4-BE49-F238E27FC236}">
                <a16:creationId xmlns:a16="http://schemas.microsoft.com/office/drawing/2014/main" id="{8EC20D75-A6D5-47BE-B598-C6DF124F63C3}"/>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20832106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Image Placeholder 7">
            <a:extLst>
              <a:ext uri="{FF2B5EF4-FFF2-40B4-BE49-F238E27FC236}">
                <a16:creationId xmlns:a16="http://schemas.microsoft.com/office/drawing/2014/main" id="{FC67BD56-DDF8-4683-B15D-D759159D6567}"/>
              </a:ext>
            </a:extLst>
          </p:cNvPr>
          <p:cNvSpPr>
            <a:spLocks noGrp="1" noRot="1" noChangeAspect="1"/>
          </p:cNvSpPr>
          <p:nvPr>
            <p:ph type="sldImg"/>
          </p:nvPr>
        </p:nvSpPr>
        <p:spPr>
          <a:xfrm>
            <a:off x="307975" y="1036638"/>
            <a:ext cx="3656013" cy="2057400"/>
          </a:xfrm>
        </p:spPr>
      </p:sp>
      <p:sp>
        <p:nvSpPr>
          <p:cNvPr id="9" name="Notes Placeholder 8">
            <a:extLst>
              <a:ext uri="{FF2B5EF4-FFF2-40B4-BE49-F238E27FC236}">
                <a16:creationId xmlns:a16="http://schemas.microsoft.com/office/drawing/2014/main" id="{171C0E9D-E1CA-434A-9CAB-728C013414A9}"/>
              </a:ext>
            </a:extLst>
          </p:cNvPr>
          <p:cNvSpPr>
            <a:spLocks noGrp="1"/>
          </p:cNvSpPr>
          <p:nvPr>
            <p:ph type="body" idx="1"/>
          </p:nvPr>
        </p:nvSpPr>
        <p:spPr>
          <a:xfrm>
            <a:off x="343756" y="3504316"/>
            <a:ext cx="5486400" cy="3600450"/>
          </a:xfrm>
        </p:spPr>
        <p:txBody>
          <a:bodyPr/>
          <a:lstStyle/>
          <a:p>
            <a:endParaRPr lang="en-US"/>
          </a:p>
        </p:txBody>
      </p:sp>
      <p:sp>
        <p:nvSpPr>
          <p:cNvPr id="3" name="Slide Number Placeholder 4">
            <a:extLst>
              <a:ext uri="{FF2B5EF4-FFF2-40B4-BE49-F238E27FC236}">
                <a16:creationId xmlns:a16="http://schemas.microsoft.com/office/drawing/2014/main" id="{DF41A513-392D-AC6E-0EB2-B17F7FDA7A8C}"/>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20</a:t>
            </a:fld>
            <a:endParaRPr lang="en-US" sz="900"/>
          </a:p>
        </p:txBody>
      </p:sp>
      <p:sp>
        <p:nvSpPr>
          <p:cNvPr id="5" name="Footer Placeholder 1">
            <a:extLst>
              <a:ext uri="{FF2B5EF4-FFF2-40B4-BE49-F238E27FC236}">
                <a16:creationId xmlns:a16="http://schemas.microsoft.com/office/drawing/2014/main" id="{2BB76160-3555-EDAC-44E7-01D9851F9788}"/>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6" name="Title">
            <a:extLst>
              <a:ext uri="{FF2B5EF4-FFF2-40B4-BE49-F238E27FC236}">
                <a16:creationId xmlns:a16="http://schemas.microsoft.com/office/drawing/2014/main" id="{27474A90-46A7-9B37-440C-DC682537769C}"/>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7" name="Title">
            <a:extLst>
              <a:ext uri="{FF2B5EF4-FFF2-40B4-BE49-F238E27FC236}">
                <a16:creationId xmlns:a16="http://schemas.microsoft.com/office/drawing/2014/main" id="{55A71796-5776-473A-2943-5970251CC335}"/>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4136345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1AC22-6991-C933-06B6-1E988A065D35}"/>
            </a:ext>
          </a:extLst>
        </p:cNvPr>
        <p:cNvGrpSpPr/>
        <p:nvPr/>
      </p:nvGrpSpPr>
      <p:grpSpPr>
        <a:xfrm>
          <a:off x="0" y="0"/>
          <a:ext cx="0" cy="0"/>
          <a:chOff x="0" y="0"/>
          <a:chExt cx="0" cy="0"/>
        </a:xfrm>
      </p:grpSpPr>
      <p:sp>
        <p:nvSpPr>
          <p:cNvPr id="8" name="Slide Image Placeholder 7">
            <a:extLst>
              <a:ext uri="{FF2B5EF4-FFF2-40B4-BE49-F238E27FC236}">
                <a16:creationId xmlns:a16="http://schemas.microsoft.com/office/drawing/2014/main" id="{8DC205CF-1950-EF20-5BEF-12A6714862EF}"/>
              </a:ext>
            </a:extLst>
          </p:cNvPr>
          <p:cNvSpPr>
            <a:spLocks noGrp="1" noRot="1" noChangeAspect="1"/>
          </p:cNvSpPr>
          <p:nvPr>
            <p:ph type="sldImg"/>
          </p:nvPr>
        </p:nvSpPr>
        <p:spPr>
          <a:xfrm>
            <a:off x="307975" y="1036638"/>
            <a:ext cx="3656013" cy="2057400"/>
          </a:xfrm>
        </p:spPr>
      </p:sp>
      <p:sp>
        <p:nvSpPr>
          <p:cNvPr id="9" name="Notes Placeholder 8">
            <a:extLst>
              <a:ext uri="{FF2B5EF4-FFF2-40B4-BE49-F238E27FC236}">
                <a16:creationId xmlns:a16="http://schemas.microsoft.com/office/drawing/2014/main" id="{9833DD4A-63E8-F0C3-044A-B17AAE1BC850}"/>
              </a:ext>
            </a:extLst>
          </p:cNvPr>
          <p:cNvSpPr>
            <a:spLocks noGrp="1"/>
          </p:cNvSpPr>
          <p:nvPr>
            <p:ph type="body" idx="1"/>
          </p:nvPr>
        </p:nvSpPr>
        <p:spPr>
          <a:xfrm>
            <a:off x="343756" y="3504316"/>
            <a:ext cx="5486400" cy="3600450"/>
          </a:xfrm>
        </p:spPr>
        <p:txBody>
          <a:bodyPr/>
          <a:lstStyle/>
          <a:p>
            <a:endParaRPr lang="en-US" dirty="0"/>
          </a:p>
        </p:txBody>
      </p:sp>
      <p:sp>
        <p:nvSpPr>
          <p:cNvPr id="3" name="Slide Number Placeholder 4">
            <a:extLst>
              <a:ext uri="{FF2B5EF4-FFF2-40B4-BE49-F238E27FC236}">
                <a16:creationId xmlns:a16="http://schemas.microsoft.com/office/drawing/2014/main" id="{2B60AF68-4CFC-1461-2A6E-B7D9D8527FFD}"/>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21</a:t>
            </a:fld>
            <a:endParaRPr lang="en-US" sz="900"/>
          </a:p>
        </p:txBody>
      </p:sp>
      <p:sp>
        <p:nvSpPr>
          <p:cNvPr id="5" name="Footer Placeholder 1">
            <a:extLst>
              <a:ext uri="{FF2B5EF4-FFF2-40B4-BE49-F238E27FC236}">
                <a16:creationId xmlns:a16="http://schemas.microsoft.com/office/drawing/2014/main" id="{B9631D60-9D60-1D57-8FB0-5BF3407EFE26}"/>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6" name="Title">
            <a:extLst>
              <a:ext uri="{FF2B5EF4-FFF2-40B4-BE49-F238E27FC236}">
                <a16:creationId xmlns:a16="http://schemas.microsoft.com/office/drawing/2014/main" id="{3510135B-8AFB-125D-00FD-636FE63B9CF5}"/>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7" name="Title">
            <a:extLst>
              <a:ext uri="{FF2B5EF4-FFF2-40B4-BE49-F238E27FC236}">
                <a16:creationId xmlns:a16="http://schemas.microsoft.com/office/drawing/2014/main" id="{5D65379C-46C9-CB76-19AD-8E62FF8A37C6}"/>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988025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84F0E-E60F-A30B-C339-54C713D3DF6E}"/>
            </a:ext>
          </a:extLst>
        </p:cNvPr>
        <p:cNvGrpSpPr/>
        <p:nvPr/>
      </p:nvGrpSpPr>
      <p:grpSpPr>
        <a:xfrm>
          <a:off x="0" y="0"/>
          <a:ext cx="0" cy="0"/>
          <a:chOff x="0" y="0"/>
          <a:chExt cx="0" cy="0"/>
        </a:xfrm>
      </p:grpSpPr>
      <p:sp>
        <p:nvSpPr>
          <p:cNvPr id="8" name="Slide Image Placeholder 7">
            <a:extLst>
              <a:ext uri="{FF2B5EF4-FFF2-40B4-BE49-F238E27FC236}">
                <a16:creationId xmlns:a16="http://schemas.microsoft.com/office/drawing/2014/main" id="{C2F37716-88AF-7F89-F1F3-C7BF1E742DBE}"/>
              </a:ext>
            </a:extLst>
          </p:cNvPr>
          <p:cNvSpPr>
            <a:spLocks noGrp="1" noRot="1" noChangeAspect="1"/>
          </p:cNvSpPr>
          <p:nvPr>
            <p:ph type="sldImg"/>
          </p:nvPr>
        </p:nvSpPr>
        <p:spPr>
          <a:xfrm>
            <a:off x="307975" y="1036638"/>
            <a:ext cx="3656013" cy="2057400"/>
          </a:xfrm>
        </p:spPr>
      </p:sp>
      <p:sp>
        <p:nvSpPr>
          <p:cNvPr id="9" name="Notes Placeholder 8">
            <a:extLst>
              <a:ext uri="{FF2B5EF4-FFF2-40B4-BE49-F238E27FC236}">
                <a16:creationId xmlns:a16="http://schemas.microsoft.com/office/drawing/2014/main" id="{6CDBCAB1-BAA3-8498-D741-CDD9EB9B9B77}"/>
              </a:ext>
            </a:extLst>
          </p:cNvPr>
          <p:cNvSpPr>
            <a:spLocks noGrp="1"/>
          </p:cNvSpPr>
          <p:nvPr>
            <p:ph type="body" idx="1"/>
          </p:nvPr>
        </p:nvSpPr>
        <p:spPr>
          <a:xfrm>
            <a:off x="343756" y="3504316"/>
            <a:ext cx="5486400" cy="3600450"/>
          </a:xfrm>
        </p:spPr>
        <p:txBody>
          <a:bodyPr/>
          <a:lstStyle/>
          <a:p>
            <a:endParaRPr lang="en-US" dirty="0"/>
          </a:p>
        </p:txBody>
      </p:sp>
      <p:sp>
        <p:nvSpPr>
          <p:cNvPr id="3" name="Slide Number Placeholder 4">
            <a:extLst>
              <a:ext uri="{FF2B5EF4-FFF2-40B4-BE49-F238E27FC236}">
                <a16:creationId xmlns:a16="http://schemas.microsoft.com/office/drawing/2014/main" id="{DF60F4CE-2CB5-44C4-6EC1-32802DBC71F6}"/>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22</a:t>
            </a:fld>
            <a:endParaRPr lang="en-US" sz="900"/>
          </a:p>
        </p:txBody>
      </p:sp>
      <p:sp>
        <p:nvSpPr>
          <p:cNvPr id="5" name="Footer Placeholder 1">
            <a:extLst>
              <a:ext uri="{FF2B5EF4-FFF2-40B4-BE49-F238E27FC236}">
                <a16:creationId xmlns:a16="http://schemas.microsoft.com/office/drawing/2014/main" id="{0BB0DD0E-1116-B989-0511-068950D30CCC}"/>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6" name="Title">
            <a:extLst>
              <a:ext uri="{FF2B5EF4-FFF2-40B4-BE49-F238E27FC236}">
                <a16:creationId xmlns:a16="http://schemas.microsoft.com/office/drawing/2014/main" id="{9FD45484-3C40-A771-31F3-A3E4639B6374}"/>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7" name="Title">
            <a:extLst>
              <a:ext uri="{FF2B5EF4-FFF2-40B4-BE49-F238E27FC236}">
                <a16:creationId xmlns:a16="http://schemas.microsoft.com/office/drawing/2014/main" id="{D68F866D-742E-A5F9-C087-DB2D34BEF6B4}"/>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1542128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4E8F7-66D1-13A8-6AE5-56945D250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C3DB8-35EA-708D-A582-1546BAA08725}"/>
              </a:ext>
            </a:extLst>
          </p:cNvPr>
          <p:cNvSpPr>
            <a:spLocks noGrp="1" noRot="1" noChangeAspect="1"/>
          </p:cNvSpPr>
          <p:nvPr>
            <p:ph type="sldImg"/>
          </p:nvPr>
        </p:nvSpPr>
        <p:spPr>
          <a:xfrm>
            <a:off x="344488" y="1036638"/>
            <a:ext cx="3656012" cy="2057400"/>
          </a:xfrm>
        </p:spPr>
      </p:sp>
      <p:sp>
        <p:nvSpPr>
          <p:cNvPr id="3" name="Notes Placeholder 2">
            <a:extLst>
              <a:ext uri="{FF2B5EF4-FFF2-40B4-BE49-F238E27FC236}">
                <a16:creationId xmlns:a16="http://schemas.microsoft.com/office/drawing/2014/main" id="{C273F749-3353-9B05-8FF0-E3F43405D828}"/>
              </a:ext>
            </a:extLst>
          </p:cNvPr>
          <p:cNvSpPr>
            <a:spLocks noGrp="1"/>
          </p:cNvSpPr>
          <p:nvPr>
            <p:ph type="body" idx="1"/>
          </p:nvPr>
        </p:nvSpPr>
        <p:spPr>
          <a:xfrm>
            <a:off x="343756" y="3504315"/>
            <a:ext cx="5727260" cy="5225999"/>
          </a:xfrm>
        </p:spPr>
        <p:txBody>
          <a:bodyPr/>
          <a:lstStyle/>
          <a:p>
            <a:r>
              <a:rPr lang="en-US" sz="1200" b="1" kern="1200" dirty="0">
                <a:solidFill>
                  <a:schemeClr val="tx1"/>
                </a:solidFill>
                <a:effectLst/>
                <a:latin typeface="+mn-lt"/>
                <a:ea typeface="+mn-ea"/>
                <a:cs typeface="+mn-cs"/>
              </a:rPr>
              <a:t>Key message</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Today's markets are concentrated in more ways than many investors realize.</a:t>
            </a:r>
          </a:p>
          <a:p>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p>
          <a:p>
            <a:r>
              <a:rPr lang="en-US" sz="1200" kern="1200" dirty="0">
                <a:solidFill>
                  <a:schemeClr val="tx1"/>
                </a:solidFill>
                <a:effectLst/>
                <a:latin typeface="+mn-lt"/>
                <a:ea typeface="+mn-ea"/>
                <a:cs typeface="+mn-cs"/>
              </a:rPr>
              <a:t>While it’s an extraordinary time to be an investor, market extremes call for us to look beneath the surface of the benchmarks. What we see is evidence that the risks are starting to stack.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Concentration is not limited to a handful of large technology companies. It exists across several dimensions simultaneously.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Today we see: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 companies </a:t>
            </a:r>
            <a:r>
              <a:rPr lang="en-US" sz="1200" b="0" i="0" kern="1200" dirty="0">
                <a:solidFill>
                  <a:schemeClr val="tx1"/>
                </a:solidFill>
                <a:effectLst/>
                <a:latin typeface="+mn-lt"/>
                <a:ea typeface="+mn-ea"/>
                <a:cs typeface="+mn-cs"/>
              </a:rPr>
              <a:t>represent </a:t>
            </a:r>
            <a:r>
              <a:rPr lang="en-US" sz="1200" kern="1200" dirty="0">
                <a:solidFill>
                  <a:schemeClr val="tx1"/>
                </a:solidFill>
                <a:effectLst/>
                <a:latin typeface="+mn-lt"/>
                <a:ea typeface="+mn-ea"/>
                <a:cs typeface="+mn-cs"/>
              </a:rPr>
              <a:t>roughly 64% of the MSCI All Country World Index, near the upper end of its 20-year range.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Global equity valuations approach historically elevated levels.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five largest companies </a:t>
            </a:r>
            <a:r>
              <a:rPr lang="en-US" sz="1200" b="0" i="0" kern="1200" dirty="0">
                <a:solidFill>
                  <a:schemeClr val="tx1"/>
                </a:solidFill>
                <a:effectLst/>
                <a:latin typeface="+mn-lt"/>
                <a:ea typeface="+mn-ea"/>
                <a:cs typeface="+mn-cs"/>
              </a:rPr>
              <a:t>represent</a:t>
            </a:r>
            <a:r>
              <a:rPr lang="en-US" sz="1200" kern="1200" dirty="0">
                <a:solidFill>
                  <a:schemeClr val="tx1"/>
                </a:solidFill>
                <a:effectLst/>
                <a:latin typeface="+mn-lt"/>
                <a:ea typeface="+mn-ea"/>
                <a:cs typeface="+mn-cs"/>
              </a:rPr>
              <a:t> approximately 16% of the MSCI ACWI, approaching prior highs.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Semiconductors account for </a:t>
            </a:r>
            <a:r>
              <a:rPr lang="en-US" sz="1200" b="0" i="0" kern="1200" dirty="0">
                <a:solidFill>
                  <a:schemeClr val="tx1"/>
                </a:solidFill>
                <a:effectLst/>
                <a:latin typeface="+mn-lt"/>
                <a:ea typeface="+mn-ea"/>
                <a:cs typeface="+mn-cs"/>
              </a:rPr>
              <a:t>about</a:t>
            </a:r>
            <a:r>
              <a:rPr lang="en-US" sz="1200" kern="1200" dirty="0">
                <a:solidFill>
                  <a:schemeClr val="tx1"/>
                </a:solidFill>
                <a:effectLst/>
                <a:latin typeface="+mn-lt"/>
                <a:ea typeface="+mn-ea"/>
                <a:cs typeface="+mn-cs"/>
              </a:rPr>
              <a:t> 17% of the index, the highest level in two decades.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It’s all tied to a single theme: artificial intelligence. When multiple concentration indicators are elevated at the same time, investors become increasingly dependent on a single investment theme continuing to work.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not a call against the markets or against AI. Our objective is not to suggest that AI or technology are poor investments. Rather, it is to ensure clients understand how much exposure they may already have to that theme by investing in index funds.</a:t>
            </a:r>
          </a:p>
          <a:p>
            <a:r>
              <a:rPr lang="en-US" sz="1200" kern="1200" dirty="0">
                <a:solidFill>
                  <a:schemeClr val="tx1"/>
                </a:solidFill>
                <a:effectLst/>
                <a:latin typeface="+mn-lt"/>
                <a:ea typeface="+mn-ea"/>
                <a:cs typeface="+mn-cs"/>
              </a:rPr>
              <a:t> Suggest: U.S. companies represent</a:t>
            </a:r>
          </a:p>
        </p:txBody>
      </p:sp>
      <p:sp>
        <p:nvSpPr>
          <p:cNvPr id="9" name="Slide Number Placeholder 4">
            <a:extLst>
              <a:ext uri="{FF2B5EF4-FFF2-40B4-BE49-F238E27FC236}">
                <a16:creationId xmlns:a16="http://schemas.microsoft.com/office/drawing/2014/main" id="{7125E05F-1611-85CA-E2D4-A61EDA32838A}"/>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3</a:t>
            </a:fld>
            <a:endParaRPr lang="en-US" sz="900"/>
          </a:p>
        </p:txBody>
      </p:sp>
      <p:sp>
        <p:nvSpPr>
          <p:cNvPr id="10" name="Footer Placeholder 1">
            <a:extLst>
              <a:ext uri="{FF2B5EF4-FFF2-40B4-BE49-F238E27FC236}">
                <a16:creationId xmlns:a16="http://schemas.microsoft.com/office/drawing/2014/main" id="{C631AE01-87B9-11E7-9FA9-5B65B6EACDD1}"/>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11" name="Title">
            <a:extLst>
              <a:ext uri="{FF2B5EF4-FFF2-40B4-BE49-F238E27FC236}">
                <a16:creationId xmlns:a16="http://schemas.microsoft.com/office/drawing/2014/main" id="{83A49DE9-5840-3B08-DF78-D14FADC6DE06}"/>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12" name="Title">
            <a:extLst>
              <a:ext uri="{FF2B5EF4-FFF2-40B4-BE49-F238E27FC236}">
                <a16:creationId xmlns:a16="http://schemas.microsoft.com/office/drawing/2014/main" id="{56F24A85-CF07-D1A8-DF10-3C768312E9D6}"/>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3745567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488" y="1049338"/>
            <a:ext cx="3656012" cy="2057400"/>
          </a:xfrm>
        </p:spPr>
      </p:sp>
      <p:sp>
        <p:nvSpPr>
          <p:cNvPr id="3" name="Notes Placeholder 2"/>
          <p:cNvSpPr>
            <a:spLocks noGrp="1"/>
          </p:cNvSpPr>
          <p:nvPr>
            <p:ph type="body" idx="1"/>
          </p:nvPr>
        </p:nvSpPr>
        <p:spPr>
          <a:xfrm>
            <a:off x="343756" y="3336132"/>
            <a:ext cx="5486400" cy="5365346"/>
          </a:xfrm>
        </p:spPr>
        <p:txBody>
          <a:bodyPr/>
          <a:lstStyle/>
          <a:p>
            <a:r>
              <a:rPr lang="en-US" sz="1200" b="1" kern="1200" dirty="0">
                <a:solidFill>
                  <a:schemeClr val="tx1"/>
                </a:solidFill>
                <a:effectLst/>
                <a:latin typeface="+mn-lt"/>
                <a:ea typeface="+mn-ea"/>
                <a:cs typeface="+mn-cs"/>
              </a:rPr>
              <a:t>Key message</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History suggests concentration is cyclical, not permanent.</a:t>
            </a:r>
            <a:endParaRPr lang="en-MX" sz="1200" kern="120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Markets have repeatedly narrowed around compelling narratives.</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We've seen this before:</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Nifty Fifty era.</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Japan's dominance in the 1980s.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dot-com boom.</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Financials before the global financial crisis.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Today's AI-driven market leadership.</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every case, investors believed the dominant trend would continue indefinitely.</a:t>
            </a:r>
          </a:p>
          <a:p>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Yet, concentration eventually declined as leadership broadened and capital flowed elsewhere.</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example:</a:t>
            </a:r>
          </a:p>
          <a:p>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Japan reached roughly 44% of the MSCI World Index, before declining to levels closer to 8% today.</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top 10 concentration within the S&amp;P 500 Index has risen from roughly 17% a decade ago to approximately 40% today.</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endParaRPr lang="en-MX" sz="1200" kern="1200">
              <a:solidFill>
                <a:schemeClr val="tx1"/>
              </a:solidFill>
              <a:effectLst/>
              <a:latin typeface="+mn-lt"/>
              <a:ea typeface="+mn-ea"/>
              <a:cs typeface="+mn-cs"/>
            </a:endParaRPr>
          </a:p>
          <a:p>
            <a:pPr marL="0" lvl="0" indent="0" algn="l">
              <a:buFont typeface="Arial" panose="020B0604020202020204" pitchFamily="34" charset="0"/>
              <a:buNone/>
            </a:pPr>
            <a:r>
              <a:rPr lang="en-US" sz="1200" kern="1200" dirty="0">
                <a:solidFill>
                  <a:schemeClr val="tx1"/>
                </a:solidFill>
                <a:effectLst/>
                <a:latin typeface="+mn-lt"/>
                <a:ea typeface="+mn-ea"/>
                <a:cs typeface="+mn-cs"/>
              </a:rPr>
              <a:t>The lesson is not that today's leaders will fail. The lesson is that leadership evolves, often in ways investors do not anticipate.</a:t>
            </a:r>
            <a:endParaRPr lang="en-MX" sz="1200" kern="120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Investors invest in index funds for diversification so they would never have to be right about </a:t>
            </a:r>
            <a:r>
              <a:rPr lang="en-US" sz="1200" b="0" i="0" dirty="0">
                <a:solidFill>
                  <a:srgbClr val="222222"/>
                </a:solidFill>
                <a:effectLst/>
                <a:latin typeface="ProximaNova-Regular"/>
              </a:rPr>
              <a:t>only </a:t>
            </a:r>
            <a:r>
              <a:rPr lang="en-US" sz="1200" kern="1200" dirty="0">
                <a:solidFill>
                  <a:schemeClr val="tx1"/>
                </a:solidFill>
                <a:effectLst/>
                <a:latin typeface="+mn-lt"/>
                <a:ea typeface="+mn-ea"/>
                <a:cs typeface="+mn-cs"/>
              </a:rPr>
              <a:t>one thing. Now, two-thirds of the index is related to AI.</a:t>
            </a:r>
            <a:endParaRPr lang="en-MX" sz="1200" kern="1200">
              <a:solidFill>
                <a:schemeClr val="tx1"/>
              </a:solidFill>
              <a:effectLst/>
              <a:latin typeface="+mn-lt"/>
              <a:ea typeface="+mn-ea"/>
              <a:cs typeface="+mn-cs"/>
            </a:endParaRPr>
          </a:p>
        </p:txBody>
      </p:sp>
      <p:sp>
        <p:nvSpPr>
          <p:cNvPr id="5" name="Slide Number Placeholder 4">
            <a:extLst>
              <a:ext uri="{FF2B5EF4-FFF2-40B4-BE49-F238E27FC236}">
                <a16:creationId xmlns:a16="http://schemas.microsoft.com/office/drawing/2014/main" id="{E8CBED89-23FD-E662-426C-9BEDAA5C8865}"/>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4</a:t>
            </a:fld>
            <a:endParaRPr lang="en-US" sz="900"/>
          </a:p>
        </p:txBody>
      </p:sp>
      <p:sp>
        <p:nvSpPr>
          <p:cNvPr id="6" name="Footer Placeholder 1">
            <a:extLst>
              <a:ext uri="{FF2B5EF4-FFF2-40B4-BE49-F238E27FC236}">
                <a16:creationId xmlns:a16="http://schemas.microsoft.com/office/drawing/2014/main" id="{8B1715C1-0A77-C747-F52A-21495DFA73D1}"/>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7" name="Title">
            <a:extLst>
              <a:ext uri="{FF2B5EF4-FFF2-40B4-BE49-F238E27FC236}">
                <a16:creationId xmlns:a16="http://schemas.microsoft.com/office/drawing/2014/main" id="{3EBEC6A7-4E1E-DBBA-88F0-6BF6A320FA21}"/>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8" name="Title">
            <a:extLst>
              <a:ext uri="{FF2B5EF4-FFF2-40B4-BE49-F238E27FC236}">
                <a16:creationId xmlns:a16="http://schemas.microsoft.com/office/drawing/2014/main" id="{76C5A192-EACD-93CA-D2DF-97254CB218B4}"/>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2393512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 y="1036638"/>
            <a:ext cx="3656013" cy="2057400"/>
          </a:xfrm>
        </p:spPr>
      </p:sp>
      <p:sp>
        <p:nvSpPr>
          <p:cNvPr id="3" name="Notes Placeholder 2"/>
          <p:cNvSpPr>
            <a:spLocks noGrp="1"/>
          </p:cNvSpPr>
          <p:nvPr>
            <p:ph type="body" idx="1"/>
          </p:nvPr>
        </p:nvSpPr>
        <p:spPr>
          <a:xfrm>
            <a:off x="343756" y="3504315"/>
            <a:ext cx="5486400" cy="4118997"/>
          </a:xfrm>
        </p:spPr>
        <p:txBody>
          <a:bodyPr/>
          <a:lstStyle/>
          <a:p>
            <a:r>
              <a:rPr lang="en-US" sz="1200" b="1" kern="1200" dirty="0">
                <a:solidFill>
                  <a:schemeClr val="tx1"/>
                </a:solidFill>
                <a:effectLst/>
                <a:latin typeface="+mn-lt"/>
                <a:ea typeface="+mn-ea"/>
                <a:cs typeface="+mn-cs"/>
              </a:rPr>
              <a:t>Key message</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Market leadership changes more often than investors expect.</a:t>
            </a:r>
          </a:p>
          <a:p>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 decade appears obvious in hindsight.</a:t>
            </a:r>
          </a:p>
          <a:p>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history shows that the largest companies of one era often fail to become the largest winners of the next.</a:t>
            </a:r>
          </a:p>
          <a:p>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0" i="0" kern="1200" dirty="0">
                <a:solidFill>
                  <a:schemeClr val="tx1"/>
                </a:solidFill>
                <a:effectLst/>
                <a:latin typeface="+mn-lt"/>
                <a:ea typeface="+mn-ea"/>
                <a:cs typeface="+mn-cs"/>
              </a:rPr>
              <a:t>Energy and Japan dominated the 1980s.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Technology dominated the late 1990s.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China and commodity-related businesses dominated parts of the 2000s.</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Each theme ultimately faded as capital flowed into the opportunity and valuations reset.</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Today's AI leaders may continue to succeed operationally. The question investors should ask is whether current expectations and valuations already reflect much of that success.</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we don’t know when leadership changes, we do know that diversification tends to be the most valuable when it feels least relevant.</a:t>
            </a:r>
            <a:endParaRPr lang="en-MX" sz="1200" kern="1200">
              <a:solidFill>
                <a:schemeClr val="tx1"/>
              </a:solidFill>
              <a:effectLst/>
              <a:latin typeface="+mn-lt"/>
              <a:ea typeface="+mn-ea"/>
              <a:cs typeface="+mn-cs"/>
            </a:endParaRPr>
          </a:p>
        </p:txBody>
      </p:sp>
      <p:sp>
        <p:nvSpPr>
          <p:cNvPr id="5" name="Slide Number Placeholder 4">
            <a:extLst>
              <a:ext uri="{FF2B5EF4-FFF2-40B4-BE49-F238E27FC236}">
                <a16:creationId xmlns:a16="http://schemas.microsoft.com/office/drawing/2014/main" id="{251549E9-167D-234D-5741-CB48E3D0E3C9}"/>
              </a:ext>
            </a:extLst>
          </p:cNvPr>
          <p:cNvSpPr txBox="1">
            <a:spLocks/>
          </p:cNvSpPr>
          <p:nvPr/>
        </p:nvSpPr>
        <p:spPr>
          <a:xfrm>
            <a:off x="3676794" y="8488937"/>
            <a:ext cx="2971800" cy="458787"/>
          </a:xfrm>
          <a:prstGeom prst="rect">
            <a:avLst/>
          </a:prstGeom>
        </p:spPr>
        <p:txBody>
          <a:bodyPr vert="horz" lIns="91440" tIns="45720" rIns="91440" bIns="45720" rtlCol="0"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2286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fld id="{313BF4A9-858F-4D59-9EF7-6963AF44619B}" type="slidenum">
              <a:rPr lang="en-US" sz="900" smtClean="0"/>
              <a:pPr/>
              <a:t>5</a:t>
            </a:fld>
            <a:endParaRPr lang="en-US" sz="900"/>
          </a:p>
        </p:txBody>
      </p:sp>
      <p:sp>
        <p:nvSpPr>
          <p:cNvPr id="6" name="Footer Placeholder 1">
            <a:extLst>
              <a:ext uri="{FF2B5EF4-FFF2-40B4-BE49-F238E27FC236}">
                <a16:creationId xmlns:a16="http://schemas.microsoft.com/office/drawing/2014/main" id="{59E400DB-DAFD-AB1E-A25C-B96BAA592A18}"/>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7" name="Title">
            <a:extLst>
              <a:ext uri="{FF2B5EF4-FFF2-40B4-BE49-F238E27FC236}">
                <a16:creationId xmlns:a16="http://schemas.microsoft.com/office/drawing/2014/main" id="{D947AE84-8D35-6AE4-5D19-5DE1D1935CBC}"/>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8" name="Title">
            <a:extLst>
              <a:ext uri="{FF2B5EF4-FFF2-40B4-BE49-F238E27FC236}">
                <a16:creationId xmlns:a16="http://schemas.microsoft.com/office/drawing/2014/main" id="{433643AD-5256-4FFF-60AD-964F869132D2}"/>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1281054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 y="1036638"/>
            <a:ext cx="3656013" cy="2057400"/>
          </a:xfrm>
        </p:spPr>
      </p:sp>
      <p:sp>
        <p:nvSpPr>
          <p:cNvPr id="3" name="Notes Placeholder 2"/>
          <p:cNvSpPr>
            <a:spLocks noGrp="1"/>
          </p:cNvSpPr>
          <p:nvPr>
            <p:ph type="body" idx="1"/>
          </p:nvPr>
        </p:nvSpPr>
        <p:spPr>
          <a:xfrm>
            <a:off x="343756" y="3259839"/>
            <a:ext cx="5486400" cy="5104671"/>
          </a:xfrm>
        </p:spPr>
        <p:txBody>
          <a:bodyPr/>
          <a:lstStyle/>
          <a:p>
            <a:r>
              <a:rPr lang="en-US" sz="1200" b="1" kern="1200" dirty="0">
                <a:solidFill>
                  <a:schemeClr val="tx1"/>
                </a:solidFill>
                <a:effectLst/>
                <a:latin typeface="+mn-lt"/>
                <a:ea typeface="+mn-ea"/>
                <a:cs typeface="+mn-cs"/>
              </a:rPr>
              <a:t>Key message </a:t>
            </a:r>
          </a:p>
          <a:p>
            <a:r>
              <a:rPr lang="en-US" sz="1200" kern="1200" dirty="0">
                <a:solidFill>
                  <a:schemeClr val="tx1"/>
                </a:solidFill>
                <a:effectLst/>
                <a:latin typeface="+mn-lt"/>
                <a:ea typeface="+mn-ea"/>
                <a:cs typeface="+mn-cs"/>
              </a:rPr>
              <a:t>Concentration is not just a U.S. story.</a:t>
            </a:r>
          </a:p>
          <a:p>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b="1"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Many investors think concentration risk exists only within the S&amp;P 500. In reality, concentration is also visible internationally.</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top 10 holdings in the U.S. market represent nearly 40% of the S&amp;P 500 Index.</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MSCI Emerging Markets Index is similarly concentrated.</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Just a handful of companies account for a substantial portion of emerging markets exposure.</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By comparison, developed international markets, as measured by the MSCI EAFE Index, tend to be more diversified.</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highlights why diversification cannot simply mean investing in different indexes. It requires understanding what's inside those indexes.</a:t>
            </a:r>
            <a:endParaRPr lang="en-MX" sz="1200" kern="1200">
              <a:solidFill>
                <a:schemeClr val="tx1"/>
              </a:solidFill>
              <a:effectLst/>
              <a:latin typeface="+mn-lt"/>
              <a:ea typeface="+mn-ea"/>
              <a:cs typeface="+mn-cs"/>
            </a:endParaRPr>
          </a:p>
        </p:txBody>
      </p:sp>
      <p:sp>
        <p:nvSpPr>
          <p:cNvPr id="5" name="Slide Number Placeholder 4">
            <a:extLst>
              <a:ext uri="{FF2B5EF4-FFF2-40B4-BE49-F238E27FC236}">
                <a16:creationId xmlns:a16="http://schemas.microsoft.com/office/drawing/2014/main" id="{98BAEB3A-9EA0-17E1-DC9B-ADE2E775D548}"/>
              </a:ext>
            </a:extLst>
          </p:cNvPr>
          <p:cNvSpPr txBox="1">
            <a:spLocks/>
          </p:cNvSpPr>
          <p:nvPr/>
        </p:nvSpPr>
        <p:spPr>
          <a:xfrm>
            <a:off x="3676794" y="8488937"/>
            <a:ext cx="2971800" cy="458787"/>
          </a:xfrm>
          <a:prstGeom prst="rect">
            <a:avLst/>
          </a:prstGeom>
        </p:spPr>
        <p:txBody>
          <a:bodyPr vert="horz" lIns="91440" tIns="45720" rIns="91440" bIns="45720" rtlCol="0"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2286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fld id="{313BF4A9-858F-4D59-9EF7-6963AF44619B}" type="slidenum">
              <a:rPr lang="en-US" sz="900" smtClean="0"/>
              <a:pPr/>
              <a:t>6</a:t>
            </a:fld>
            <a:endParaRPr lang="en-US" sz="900"/>
          </a:p>
        </p:txBody>
      </p:sp>
      <p:sp>
        <p:nvSpPr>
          <p:cNvPr id="6" name="Footer Placeholder 1">
            <a:extLst>
              <a:ext uri="{FF2B5EF4-FFF2-40B4-BE49-F238E27FC236}">
                <a16:creationId xmlns:a16="http://schemas.microsoft.com/office/drawing/2014/main" id="{CF8A65E6-E106-508D-8F7C-244D9DF8B1B5}"/>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7" name="Title">
            <a:extLst>
              <a:ext uri="{FF2B5EF4-FFF2-40B4-BE49-F238E27FC236}">
                <a16:creationId xmlns:a16="http://schemas.microsoft.com/office/drawing/2014/main" id="{946891E0-CBE6-048E-031A-B66E3F7240CB}"/>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8" name="Title">
            <a:extLst>
              <a:ext uri="{FF2B5EF4-FFF2-40B4-BE49-F238E27FC236}">
                <a16:creationId xmlns:a16="http://schemas.microsoft.com/office/drawing/2014/main" id="{AE3218B9-FA42-3440-5ADD-33DFDF31D0DB}"/>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1944924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 y="1036638"/>
            <a:ext cx="3656013" cy="2057400"/>
          </a:xfrm>
        </p:spPr>
      </p:sp>
      <p:sp>
        <p:nvSpPr>
          <p:cNvPr id="3" name="Notes Placeholder 2"/>
          <p:cNvSpPr>
            <a:spLocks noGrp="1"/>
          </p:cNvSpPr>
          <p:nvPr>
            <p:ph type="body" idx="1"/>
          </p:nvPr>
        </p:nvSpPr>
        <p:spPr>
          <a:xfrm>
            <a:off x="343756" y="3323431"/>
            <a:ext cx="5486400" cy="4996109"/>
          </a:xfrm>
        </p:spPr>
        <p:txBody>
          <a:bodyPr/>
          <a:lstStyle/>
          <a:p>
            <a:r>
              <a:rPr lang="en-US" sz="1200" b="1" kern="1200" dirty="0">
                <a:solidFill>
                  <a:schemeClr val="tx1"/>
                </a:solidFill>
                <a:effectLst/>
                <a:latin typeface="+mn-lt"/>
                <a:ea typeface="+mn-ea"/>
                <a:cs typeface="+mn-cs"/>
              </a:rPr>
              <a:t>Key message</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AI remains compelling, but the spending required is unprecedented.</a:t>
            </a:r>
          </a:p>
          <a:p>
            <a:endParaRPr lang="en-MX" sz="1200" kern="120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remain constructive on AI. However, investors should understand the magnitude of capital being deployed.</a:t>
            </a:r>
          </a:p>
          <a:p>
            <a:endParaRPr lang="en-MX" sz="1200" kern="120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Hyperscalers</a:t>
            </a:r>
            <a:r>
              <a:rPr lang="en-US" sz="1200" kern="1200" dirty="0">
                <a:solidFill>
                  <a:schemeClr val="tx1"/>
                </a:solidFill>
                <a:effectLst/>
                <a:latin typeface="+mn-lt"/>
                <a:ea typeface="+mn-ea"/>
                <a:cs typeface="+mn-cs"/>
              </a:rPr>
              <a:t> are spending at extraordinary levels to build AI infrastructure.</a:t>
            </a:r>
          </a:p>
          <a:p>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Capital expenditures have accelerated from roughly $100 billion annually just a few years ago to levels approaching $1 trillion by 2027.</a:t>
            </a:r>
          </a:p>
          <a:p>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result:</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Free cash flow is becoming increasingly pressured.</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Some companies are financing large portions of their AI buildout.</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Returns on those investments have yet to be fully proven.</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key question is no longer whether AI is transformative. The question is whether the pace of investment can ultimately generate returns sufficient to justify today's spending levels.</a:t>
            </a:r>
            <a:endParaRPr lang="en-MX" sz="1200" kern="1200">
              <a:solidFill>
                <a:schemeClr val="tx1"/>
              </a:solidFill>
              <a:effectLst/>
              <a:latin typeface="+mn-lt"/>
              <a:ea typeface="+mn-ea"/>
              <a:cs typeface="+mn-cs"/>
            </a:endParaRPr>
          </a:p>
        </p:txBody>
      </p:sp>
      <p:sp>
        <p:nvSpPr>
          <p:cNvPr id="5" name="Slide Number Placeholder 4">
            <a:extLst>
              <a:ext uri="{FF2B5EF4-FFF2-40B4-BE49-F238E27FC236}">
                <a16:creationId xmlns:a16="http://schemas.microsoft.com/office/drawing/2014/main" id="{73D917D4-8F05-032C-072F-BDEEE9985865}"/>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7</a:t>
            </a:fld>
            <a:endParaRPr lang="en-US" sz="900"/>
          </a:p>
        </p:txBody>
      </p:sp>
      <p:sp>
        <p:nvSpPr>
          <p:cNvPr id="6" name="Footer Placeholder 1">
            <a:extLst>
              <a:ext uri="{FF2B5EF4-FFF2-40B4-BE49-F238E27FC236}">
                <a16:creationId xmlns:a16="http://schemas.microsoft.com/office/drawing/2014/main" id="{A6B7FD95-BB70-74B6-F15E-ACFCE0E91D73}"/>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7" name="Title">
            <a:extLst>
              <a:ext uri="{FF2B5EF4-FFF2-40B4-BE49-F238E27FC236}">
                <a16:creationId xmlns:a16="http://schemas.microsoft.com/office/drawing/2014/main" id="{41219725-7A63-19C6-457C-E51147D205D1}"/>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8" name="Title">
            <a:extLst>
              <a:ext uri="{FF2B5EF4-FFF2-40B4-BE49-F238E27FC236}">
                <a16:creationId xmlns:a16="http://schemas.microsoft.com/office/drawing/2014/main" id="{0FC6ABF5-0972-FD22-EB03-17AE4FFBFDBB}"/>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3739528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E7202-EE82-424D-52C4-BA32AF3443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10D4C3-1BE6-753E-529C-206B65F133A0}"/>
              </a:ext>
            </a:extLst>
          </p:cNvPr>
          <p:cNvSpPr>
            <a:spLocks noGrp="1" noRot="1" noChangeAspect="1"/>
          </p:cNvSpPr>
          <p:nvPr>
            <p:ph type="sldImg"/>
          </p:nvPr>
        </p:nvSpPr>
        <p:spPr>
          <a:xfrm>
            <a:off x="307975" y="1036638"/>
            <a:ext cx="3656013" cy="2057400"/>
          </a:xfrm>
        </p:spPr>
      </p:sp>
      <p:sp>
        <p:nvSpPr>
          <p:cNvPr id="3" name="Notes Placeholder 2">
            <a:extLst>
              <a:ext uri="{FF2B5EF4-FFF2-40B4-BE49-F238E27FC236}">
                <a16:creationId xmlns:a16="http://schemas.microsoft.com/office/drawing/2014/main" id="{73CFFBA5-1534-FAB9-2BA2-0A42CB3F1E4A}"/>
              </a:ext>
            </a:extLst>
          </p:cNvPr>
          <p:cNvSpPr>
            <a:spLocks noGrp="1"/>
          </p:cNvSpPr>
          <p:nvPr>
            <p:ph type="body" idx="1"/>
          </p:nvPr>
        </p:nvSpPr>
        <p:spPr>
          <a:xfrm>
            <a:off x="343756" y="3170933"/>
            <a:ext cx="5486400" cy="5586601"/>
          </a:xfrm>
        </p:spPr>
        <p:txBody>
          <a:bodyPr/>
          <a:lstStyle/>
          <a:p>
            <a:r>
              <a:rPr lang="en-US" sz="1200" b="1" kern="1200" dirty="0">
                <a:solidFill>
                  <a:schemeClr val="tx1"/>
                </a:solidFill>
                <a:effectLst/>
                <a:latin typeface="+mn-lt"/>
                <a:ea typeface="+mn-ea"/>
                <a:cs typeface="+mn-cs"/>
              </a:rPr>
              <a:t>Key message</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biggest AI opportunities may extend beyond today's market favorites.</a:t>
            </a:r>
            <a:endParaRPr lang="en-MX" sz="1200" kern="120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Investors often focus exclusively on companies directly enabling AI.</a:t>
            </a:r>
          </a:p>
          <a:p>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That includes: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Semiconductors.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Infrastructure.</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Models.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Applications.</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the opportunity set is significantly broader.</a:t>
            </a:r>
            <a:endParaRPr lang="en-MX" sz="1200" kern="120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Secondary beneficiaries include:</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Utilities supplying power.</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Industrial companies building data center infrastructure.</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Materials companies providing critical inputs.</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 time, the largest beneficiaries may be industries that use </a:t>
            </a:r>
            <a:r>
              <a:rPr lang="en-US" sz="1200" b="1" kern="1200" dirty="0">
                <a:solidFill>
                  <a:schemeClr val="tx1"/>
                </a:solidFill>
                <a:effectLst/>
                <a:latin typeface="+mn-lt"/>
                <a:ea typeface="+mn-ea"/>
                <a:cs typeface="+mn-cs"/>
              </a:rPr>
              <a:t>AI rather than build AI.</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Potential examples include:</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Healthcare, through lower research costs and faster drug development.</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Financials, through automation and productivity gains.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Media and entertainment, through content creation and distribution efficiencies.</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where active research can uncover opportunities index funds may not fully appreciate.</a:t>
            </a:r>
            <a:endParaRPr lang="en-MX" sz="1200" kern="1200">
              <a:solidFill>
                <a:schemeClr val="tx1"/>
              </a:solidFill>
              <a:effectLst/>
              <a:latin typeface="+mn-lt"/>
              <a:ea typeface="+mn-ea"/>
              <a:cs typeface="+mn-cs"/>
            </a:endParaRPr>
          </a:p>
        </p:txBody>
      </p:sp>
      <p:sp>
        <p:nvSpPr>
          <p:cNvPr id="6" name="Slide Number Placeholder 4">
            <a:extLst>
              <a:ext uri="{FF2B5EF4-FFF2-40B4-BE49-F238E27FC236}">
                <a16:creationId xmlns:a16="http://schemas.microsoft.com/office/drawing/2014/main" id="{3C559C96-B2B2-A2D2-BC8E-62C3B9561458}"/>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8</a:t>
            </a:fld>
            <a:endParaRPr lang="en-US" sz="900"/>
          </a:p>
        </p:txBody>
      </p:sp>
      <p:sp>
        <p:nvSpPr>
          <p:cNvPr id="7" name="Footer Placeholder 1">
            <a:extLst>
              <a:ext uri="{FF2B5EF4-FFF2-40B4-BE49-F238E27FC236}">
                <a16:creationId xmlns:a16="http://schemas.microsoft.com/office/drawing/2014/main" id="{7BA4889D-8B71-019B-33B0-CA5BF5C25A06}"/>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8" name="Title">
            <a:extLst>
              <a:ext uri="{FF2B5EF4-FFF2-40B4-BE49-F238E27FC236}">
                <a16:creationId xmlns:a16="http://schemas.microsoft.com/office/drawing/2014/main" id="{C2AB4C07-A437-35E9-A125-AF1F445BA375}"/>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9" name="Title">
            <a:extLst>
              <a:ext uri="{FF2B5EF4-FFF2-40B4-BE49-F238E27FC236}">
                <a16:creationId xmlns:a16="http://schemas.microsoft.com/office/drawing/2014/main" id="{458B27E4-1357-1E6A-8972-FDAE410E4CFA}"/>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2318277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7B808-5BB1-B30E-1268-2AC9E7F532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085540-39E7-2B04-2779-8AD51FA094C7}"/>
              </a:ext>
            </a:extLst>
          </p:cNvPr>
          <p:cNvSpPr>
            <a:spLocks noGrp="1" noRot="1" noChangeAspect="1"/>
          </p:cNvSpPr>
          <p:nvPr>
            <p:ph type="sldImg"/>
          </p:nvPr>
        </p:nvSpPr>
        <p:spPr>
          <a:xfrm>
            <a:off x="307975" y="1062038"/>
            <a:ext cx="3656013" cy="2057400"/>
          </a:xfrm>
        </p:spPr>
      </p:sp>
      <p:sp>
        <p:nvSpPr>
          <p:cNvPr id="3" name="Notes Placeholder 2">
            <a:extLst>
              <a:ext uri="{FF2B5EF4-FFF2-40B4-BE49-F238E27FC236}">
                <a16:creationId xmlns:a16="http://schemas.microsoft.com/office/drawing/2014/main" id="{A627479F-FFCB-8F93-EC2D-ACEA1B60C647}"/>
              </a:ext>
            </a:extLst>
          </p:cNvPr>
          <p:cNvSpPr>
            <a:spLocks noGrp="1"/>
          </p:cNvSpPr>
          <p:nvPr>
            <p:ph type="body" idx="1"/>
          </p:nvPr>
        </p:nvSpPr>
        <p:spPr>
          <a:xfrm>
            <a:off x="372139" y="3538622"/>
            <a:ext cx="5486400" cy="5162855"/>
          </a:xfrm>
        </p:spPr>
        <p:txBody>
          <a:bodyPr/>
          <a:lstStyle/>
          <a:p>
            <a:r>
              <a:rPr lang="en-US" sz="1200" b="1" kern="1200" dirty="0">
                <a:solidFill>
                  <a:schemeClr val="tx1"/>
                </a:solidFill>
                <a:effectLst/>
                <a:latin typeface="+mn-lt"/>
                <a:ea typeface="+mn-ea"/>
                <a:cs typeface="+mn-cs"/>
              </a:rPr>
              <a:t>Key message </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Passive investing still embeds some active decisions.</a:t>
            </a:r>
            <a:endParaRPr lang="en-MX" sz="1200" kern="120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Talking points</a:t>
            </a:r>
            <a:endParaRPr lang="en-MX" sz="1200" b="1"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Passive investing is often viewed as neutral.</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reality, indexes have specific methodologies about which stocks to include. These are active decisions: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Inclusion</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Exclusion</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Weighting</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Growth versus value</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Passive index funds have incorporate these decisions.</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passive funds generally do not do is evaluate:</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b="0" i="0" kern="1200" dirty="0">
                <a:solidFill>
                  <a:schemeClr val="tx1"/>
                </a:solidFill>
                <a:effectLst/>
                <a:latin typeface="+mn-lt"/>
                <a:ea typeface="+mn-ea"/>
                <a:cs typeface="+mn-cs"/>
              </a:rPr>
              <a:t>Stock valuation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Competitive advantage of the business</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Industry outlook</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Company’s management quality</a:t>
            </a:r>
            <a:endParaRPr lang="en-MX" sz="1200" kern="120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Downside risk of the business or industry</a:t>
            </a:r>
            <a:endParaRPr lang="en-MX" sz="1200" kern="120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Capital Group, our research process allows us to evaluate many factors directly through bottom-up fundamental analysis.</a:t>
            </a:r>
            <a:endParaRPr lang="en-MX" sz="1200" kern="120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MX" sz="1200" kern="1200">
              <a:solidFill>
                <a:schemeClr val="tx1"/>
              </a:solidFill>
              <a:effectLst/>
              <a:latin typeface="+mn-lt"/>
              <a:ea typeface="+mn-ea"/>
              <a:cs typeface="+mn-cs"/>
            </a:endParaRPr>
          </a:p>
        </p:txBody>
      </p:sp>
      <p:sp>
        <p:nvSpPr>
          <p:cNvPr id="6" name="Slide Number Placeholder 4">
            <a:extLst>
              <a:ext uri="{FF2B5EF4-FFF2-40B4-BE49-F238E27FC236}">
                <a16:creationId xmlns:a16="http://schemas.microsoft.com/office/drawing/2014/main" id="{FF45D6EC-ACA5-9AA7-BBE3-9127FC476EF0}"/>
              </a:ext>
            </a:extLst>
          </p:cNvPr>
          <p:cNvSpPr>
            <a:spLocks noGrp="1"/>
          </p:cNvSpPr>
          <p:nvPr>
            <p:ph type="sldNum" sz="quarter" idx="5"/>
          </p:nvPr>
        </p:nvSpPr>
        <p:spPr>
          <a:xfrm>
            <a:off x="3676794" y="8488937"/>
            <a:ext cx="2971800" cy="458787"/>
          </a:xfrm>
        </p:spPr>
        <p:txBody>
          <a:bodyPr/>
          <a:lstStyle/>
          <a:p>
            <a:fld id="{313BF4A9-858F-4D59-9EF7-6963AF44619B}" type="slidenum">
              <a:rPr lang="en-US" sz="900" smtClean="0"/>
              <a:pPr/>
              <a:t>9</a:t>
            </a:fld>
            <a:endParaRPr lang="en-US" sz="900"/>
          </a:p>
        </p:txBody>
      </p:sp>
      <p:sp>
        <p:nvSpPr>
          <p:cNvPr id="7" name="Footer Placeholder 1">
            <a:extLst>
              <a:ext uri="{FF2B5EF4-FFF2-40B4-BE49-F238E27FC236}">
                <a16:creationId xmlns:a16="http://schemas.microsoft.com/office/drawing/2014/main" id="{4233C21C-D17B-2B6A-049A-B6ACAA978244}"/>
              </a:ext>
            </a:extLst>
          </p:cNvPr>
          <p:cNvSpPr>
            <a:spLocks noGrp="1"/>
          </p:cNvSpPr>
          <p:nvPr>
            <p:ph type="ftr" sz="quarter" idx="4"/>
          </p:nvPr>
        </p:nvSpPr>
        <p:spPr>
          <a:xfrm>
            <a:off x="343757" y="8718331"/>
            <a:ext cx="5087072" cy="212540"/>
          </a:xfrm>
          <a:prstGeom prst="rect">
            <a:avLst/>
          </a:prstGeom>
        </p:spPr>
        <p:txBody>
          <a:bodyPr vert="horz" lIns="0" tIns="0" rIns="0" bIns="0" rtlCol="0" anchor="b" anchorCtr="0"/>
          <a:lstStyle>
            <a:lvl1pPr algn="l">
              <a:defRPr sz="800" b="0" i="0">
                <a:latin typeface="AvenirNext LT Com Regular" panose="020B0503020202020204" pitchFamily="34" charset="0"/>
              </a:defRPr>
            </a:lvl1pPr>
          </a:lstStyle>
          <a:p>
            <a:r>
              <a:rPr lang="en-US">
                <a:latin typeface="AvenirNext LT Com Regular" panose="020B0503020202020204" pitchFamily="34" charset="0"/>
              </a:rPr>
              <a:t>© 2026 Capital Group. All rights reserved.</a:t>
            </a:r>
          </a:p>
        </p:txBody>
      </p:sp>
      <p:sp>
        <p:nvSpPr>
          <p:cNvPr id="8" name="Title">
            <a:extLst>
              <a:ext uri="{FF2B5EF4-FFF2-40B4-BE49-F238E27FC236}">
                <a16:creationId xmlns:a16="http://schemas.microsoft.com/office/drawing/2014/main" id="{5579AF7D-1874-0D2D-5DB5-D8371E3D6797}"/>
              </a:ext>
            </a:extLst>
          </p:cNvPr>
          <p:cNvSpPr txBox="1">
            <a:spLocks/>
          </p:cNvSpPr>
          <p:nvPr/>
        </p:nvSpPr>
        <p:spPr>
          <a:xfrm>
            <a:off x="216133" y="245645"/>
            <a:ext cx="6553198" cy="38071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2400"/>
              </a:spcAft>
            </a:pPr>
            <a:r>
              <a:rPr lang="en-US" sz="1600" b="1">
                <a:latin typeface="AvenirNext LT Com Regular" panose="020B0503020202020204" pitchFamily="34" charset="0"/>
              </a:rPr>
              <a:t>The case for active judgment:</a:t>
            </a:r>
          </a:p>
        </p:txBody>
      </p:sp>
      <p:sp>
        <p:nvSpPr>
          <p:cNvPr id="9" name="Title">
            <a:extLst>
              <a:ext uri="{FF2B5EF4-FFF2-40B4-BE49-F238E27FC236}">
                <a16:creationId xmlns:a16="http://schemas.microsoft.com/office/drawing/2014/main" id="{6B2A8074-F65F-1229-0545-2768B09E83E9}"/>
              </a:ext>
            </a:extLst>
          </p:cNvPr>
          <p:cNvSpPr txBox="1">
            <a:spLocks/>
          </p:cNvSpPr>
          <p:nvPr/>
        </p:nvSpPr>
        <p:spPr>
          <a:xfrm>
            <a:off x="343756" y="413685"/>
            <a:ext cx="6304837" cy="623172"/>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1400" b="0" spc="20">
                <a:solidFill>
                  <a:schemeClr val="tx1"/>
                </a:solidFill>
                <a:latin typeface="AvenirNext LT Com Regular" panose="020B0503020202020204" pitchFamily="34" charset="0"/>
              </a:rPr>
              <a:t>Investing through AI driven market concentration, disruption and change</a:t>
            </a:r>
            <a:br>
              <a:rPr lang="en-US" sz="1400" b="0" spc="20">
                <a:solidFill>
                  <a:schemeClr val="tx1"/>
                </a:solidFill>
                <a:latin typeface="AvenirNext LT Com Regular" panose="020B0503020202020204" pitchFamily="34" charset="0"/>
              </a:rPr>
            </a:br>
            <a:r>
              <a:rPr lang="en-US" sz="1400" b="0" spc="20">
                <a:solidFill>
                  <a:schemeClr val="tx1"/>
                </a:solidFill>
                <a:latin typeface="AvenirNext LT Com Regular" panose="020B0503020202020204" pitchFamily="34" charset="0"/>
              </a:rPr>
              <a:t> </a:t>
            </a:r>
          </a:p>
        </p:txBody>
      </p:sp>
    </p:spTree>
    <p:extLst>
      <p:ext uri="{BB962C8B-B14F-4D97-AF65-F5344CB8AC3E}">
        <p14:creationId xmlns:p14="http://schemas.microsoft.com/office/powerpoint/2010/main" val="37598857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vr-BR Sapphire-Apr-title">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43BF85-9BCD-0993-052C-7F7B4F5F5153}"/>
              </a:ext>
            </a:extLst>
          </p:cNvPr>
          <p:cNvSpPr/>
          <p:nvPr userDrawn="1"/>
        </p:nvSpPr>
        <p:spPr>
          <a:xfrm>
            <a:off x="0" y="0"/>
            <a:ext cx="3058160" cy="6858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nvGrpSpPr>
          <p:cNvPr id="32" name="Grid" hidden="1">
            <a:extLst>
              <a:ext uri="{FF2B5EF4-FFF2-40B4-BE49-F238E27FC236}">
                <a16:creationId xmlns:a16="http://schemas.microsoft.com/office/drawing/2014/main" id="{A7718BBF-BA44-D341-9B9B-D9B86336C4D0}"/>
              </a:ext>
            </a:extLst>
          </p:cNvPr>
          <p:cNvGrpSpPr/>
          <p:nvPr userDrawn="1"/>
        </p:nvGrpSpPr>
        <p:grpSpPr>
          <a:xfrm>
            <a:off x="0" y="0"/>
            <a:ext cx="12192000" cy="6858000"/>
            <a:chOff x="0" y="0"/>
            <a:chExt cx="12192000" cy="6858000"/>
          </a:xfrm>
        </p:grpSpPr>
        <p:cxnSp>
          <p:nvCxnSpPr>
            <p:cNvPr id="18" name="Straight Connector 17">
              <a:extLst>
                <a:ext uri="{FF2B5EF4-FFF2-40B4-BE49-F238E27FC236}">
                  <a16:creationId xmlns:a16="http://schemas.microsoft.com/office/drawing/2014/main" id="{95A162ED-80C3-E566-2F53-53378E80EC44}"/>
                </a:ext>
              </a:extLst>
            </p:cNvPr>
            <p:cNvCxnSpPr>
              <a:cxnSpLocks/>
            </p:cNvCxnSpPr>
            <p:nvPr userDrawn="1"/>
          </p:nvCxnSpPr>
          <p:spPr>
            <a:xfrm>
              <a:off x="0" y="8568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1" name="Straight Connector 20">
              <a:extLst>
                <a:ext uri="{FF2B5EF4-FFF2-40B4-BE49-F238E27FC236}">
                  <a16:creationId xmlns:a16="http://schemas.microsoft.com/office/drawing/2014/main" id="{679FAB2C-9175-D23B-F6B2-31D2112F8016}"/>
                </a:ext>
              </a:extLst>
            </p:cNvPr>
            <p:cNvCxnSpPr>
              <a:cxnSpLocks/>
            </p:cNvCxnSpPr>
            <p:nvPr userDrawn="1"/>
          </p:nvCxnSpPr>
          <p:spPr>
            <a:xfrm>
              <a:off x="0" y="17136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2" name="Straight Connector 21">
              <a:extLst>
                <a:ext uri="{FF2B5EF4-FFF2-40B4-BE49-F238E27FC236}">
                  <a16:creationId xmlns:a16="http://schemas.microsoft.com/office/drawing/2014/main" id="{2EC7151B-9F47-D3BA-A841-A2F06A37C540}"/>
                </a:ext>
              </a:extLst>
            </p:cNvPr>
            <p:cNvCxnSpPr>
              <a:cxnSpLocks/>
            </p:cNvCxnSpPr>
            <p:nvPr userDrawn="1"/>
          </p:nvCxnSpPr>
          <p:spPr>
            <a:xfrm>
              <a:off x="0" y="25695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3" name="Straight Connector 22">
              <a:extLst>
                <a:ext uri="{FF2B5EF4-FFF2-40B4-BE49-F238E27FC236}">
                  <a16:creationId xmlns:a16="http://schemas.microsoft.com/office/drawing/2014/main" id="{3E329D75-5C15-4A09-247C-CF1AE1ACBC54}"/>
                </a:ext>
              </a:extLst>
            </p:cNvPr>
            <p:cNvCxnSpPr>
              <a:cxnSpLocks/>
            </p:cNvCxnSpPr>
            <p:nvPr userDrawn="1"/>
          </p:nvCxnSpPr>
          <p:spPr>
            <a:xfrm>
              <a:off x="0" y="34263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4" name="Straight Connector 23">
              <a:extLst>
                <a:ext uri="{FF2B5EF4-FFF2-40B4-BE49-F238E27FC236}">
                  <a16:creationId xmlns:a16="http://schemas.microsoft.com/office/drawing/2014/main" id="{DB9C7909-7B50-1DA1-D5A2-027CFE461227}"/>
                </a:ext>
              </a:extLst>
            </p:cNvPr>
            <p:cNvCxnSpPr>
              <a:cxnSpLocks/>
            </p:cNvCxnSpPr>
            <p:nvPr userDrawn="1"/>
          </p:nvCxnSpPr>
          <p:spPr>
            <a:xfrm>
              <a:off x="0" y="4271665"/>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5" name="Straight Connector 24">
              <a:extLst>
                <a:ext uri="{FF2B5EF4-FFF2-40B4-BE49-F238E27FC236}">
                  <a16:creationId xmlns:a16="http://schemas.microsoft.com/office/drawing/2014/main" id="{7CAFAF8B-41B1-6259-FF73-87688A9EF158}"/>
                </a:ext>
              </a:extLst>
            </p:cNvPr>
            <p:cNvCxnSpPr>
              <a:cxnSpLocks/>
            </p:cNvCxnSpPr>
            <p:nvPr userDrawn="1"/>
          </p:nvCxnSpPr>
          <p:spPr>
            <a:xfrm>
              <a:off x="0" y="5128465"/>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6" name="Straight Connector 25">
              <a:extLst>
                <a:ext uri="{FF2B5EF4-FFF2-40B4-BE49-F238E27FC236}">
                  <a16:creationId xmlns:a16="http://schemas.microsoft.com/office/drawing/2014/main" id="{B166AD33-1B5F-6297-11BA-DB560E1BA071}"/>
                </a:ext>
              </a:extLst>
            </p:cNvPr>
            <p:cNvCxnSpPr>
              <a:cxnSpLocks/>
            </p:cNvCxnSpPr>
            <p:nvPr userDrawn="1"/>
          </p:nvCxnSpPr>
          <p:spPr>
            <a:xfrm>
              <a:off x="0" y="59976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30" name="Straight Connector 29">
              <a:extLst>
                <a:ext uri="{FF2B5EF4-FFF2-40B4-BE49-F238E27FC236}">
                  <a16:creationId xmlns:a16="http://schemas.microsoft.com/office/drawing/2014/main" id="{89568732-5D77-7A8D-693B-76A978406422}"/>
                </a:ext>
              </a:extLst>
            </p:cNvPr>
            <p:cNvCxnSpPr>
              <a:cxnSpLocks/>
            </p:cNvCxnSpPr>
            <p:nvPr userDrawn="1"/>
          </p:nvCxnSpPr>
          <p:spPr>
            <a:xfrm>
              <a:off x="11335200" y="0"/>
              <a:ext cx="0" cy="685800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31" name="Straight Connector 30">
              <a:extLst>
                <a:ext uri="{FF2B5EF4-FFF2-40B4-BE49-F238E27FC236}">
                  <a16:creationId xmlns:a16="http://schemas.microsoft.com/office/drawing/2014/main" id="{CB8CCCB5-289F-C34C-73EB-9D98071258EC}"/>
                </a:ext>
              </a:extLst>
            </p:cNvPr>
            <p:cNvCxnSpPr>
              <a:cxnSpLocks/>
            </p:cNvCxnSpPr>
            <p:nvPr userDrawn="1"/>
          </p:nvCxnSpPr>
          <p:spPr>
            <a:xfrm>
              <a:off x="856800" y="0"/>
              <a:ext cx="0" cy="685800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grpSp>
      <p:sp>
        <p:nvSpPr>
          <p:cNvPr id="41" name="Text Placeholder 27">
            <a:extLst>
              <a:ext uri="{FF2B5EF4-FFF2-40B4-BE49-F238E27FC236}">
                <a16:creationId xmlns:a16="http://schemas.microsoft.com/office/drawing/2014/main" id="{D7BEC823-C298-AD4F-7871-6EC43DA7E902}"/>
              </a:ext>
            </a:extLst>
          </p:cNvPr>
          <p:cNvSpPr>
            <a:spLocks noGrp="1"/>
          </p:cNvSpPr>
          <p:nvPr>
            <p:ph type="body" sz="quarter" idx="15" hasCustomPrompt="1"/>
          </p:nvPr>
        </p:nvSpPr>
        <p:spPr>
          <a:xfrm>
            <a:off x="5731539" y="1472277"/>
            <a:ext cx="3991953" cy="180090"/>
          </a:xfrm>
          <a:ln w="12700">
            <a:miter lim="400000"/>
          </a:ln>
        </p:spPr>
        <p:txBody>
          <a:bodyPr wrap="square" lIns="0" tIns="0" rIns="0" bIns="0" anchor="b" anchorCtr="0">
            <a:noAutofit/>
          </a:bodyPr>
          <a:lstStyle>
            <a:lvl1pPr>
              <a:defRPr lang="en-GB" sz="1000" b="1" i="0" cap="all" spc="200" baseline="0" dirty="0">
                <a:solidFill>
                  <a:schemeClr val="accent2"/>
                </a:solidFill>
                <a:latin typeface="AvenirNext LT Com Medium" panose="020B0803020202020204" pitchFamily="34" charset="0"/>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spcAft>
                <a:spcPts val="0"/>
              </a:spcAft>
            </a:pPr>
            <a:r>
              <a:rPr lang="en-US"/>
              <a:t>CLICK TO EDIT MASTER TEXT STYLES</a:t>
            </a:r>
            <a:endParaRPr lang="en-GB"/>
          </a:p>
        </p:txBody>
      </p:sp>
      <p:sp>
        <p:nvSpPr>
          <p:cNvPr id="42" name="Title">
            <a:extLst>
              <a:ext uri="{FF2B5EF4-FFF2-40B4-BE49-F238E27FC236}">
                <a16:creationId xmlns:a16="http://schemas.microsoft.com/office/drawing/2014/main" id="{9B085847-9C41-FC49-1A6A-F120747286A3}"/>
              </a:ext>
            </a:extLst>
          </p:cNvPr>
          <p:cNvSpPr txBox="1">
            <a:spLocks noGrp="1"/>
          </p:cNvSpPr>
          <p:nvPr>
            <p:ph type="title"/>
          </p:nvPr>
        </p:nvSpPr>
        <p:spPr>
          <a:xfrm>
            <a:off x="5730241" y="1831589"/>
            <a:ext cx="3992879" cy="1198631"/>
          </a:xfrm>
          <a:prstGeom prst="rect">
            <a:avLst/>
          </a:prstGeom>
        </p:spPr>
        <p:txBody>
          <a:bodyPr wrap="square" lIns="0" tIns="0" rIns="0" bIns="0" anchor="t" anchorCtr="0">
            <a:noAutofit/>
          </a:bodyPr>
          <a:lstStyle>
            <a:lvl1pPr>
              <a:lnSpc>
                <a:spcPct val="95000"/>
              </a:lnSpc>
              <a:spcAft>
                <a:spcPts val="0"/>
              </a:spcAft>
              <a:defRPr sz="3600" b="1" dirty="0">
                <a:solidFill>
                  <a:srgbClr val="FFFFFF"/>
                </a:solidFill>
                <a:latin typeface="AvenirNext LT Com Medium" panose="020B0803020202020204" pitchFamily="34" charset="0"/>
              </a:defRPr>
            </a:lvl1pPr>
          </a:lstStyle>
          <a:p>
            <a:pPr lvl="0"/>
            <a:r>
              <a:rPr lang="en-US"/>
              <a:t>Click to edit Master title style</a:t>
            </a:r>
            <a:endParaRPr/>
          </a:p>
        </p:txBody>
      </p:sp>
      <p:sp>
        <p:nvSpPr>
          <p:cNvPr id="3" name="Subtitle">
            <a:extLst>
              <a:ext uri="{FF2B5EF4-FFF2-40B4-BE49-F238E27FC236}">
                <a16:creationId xmlns:a16="http://schemas.microsoft.com/office/drawing/2014/main" id="{CA196BA8-9E37-DAE4-BB51-01320C83F0EC}"/>
              </a:ext>
            </a:extLst>
          </p:cNvPr>
          <p:cNvSpPr>
            <a:spLocks noGrp="1"/>
          </p:cNvSpPr>
          <p:nvPr>
            <p:ph type="body" sz="quarter" idx="13"/>
          </p:nvPr>
        </p:nvSpPr>
        <p:spPr>
          <a:xfrm>
            <a:off x="5730240" y="4360867"/>
            <a:ext cx="3992880" cy="1000760"/>
          </a:xfrm>
          <a:prstGeom prst="rect">
            <a:avLst/>
          </a:prstGeom>
          <a:ln w="12700">
            <a:miter lim="400000"/>
          </a:ln>
        </p:spPr>
        <p:txBody>
          <a:bodyPr wrap="square" lIns="0" tIns="0" rIns="0" bIns="0" anchor="b" anchorCtr="0">
            <a:noAutofit/>
          </a:bodyPr>
          <a:lstStyle>
            <a:lvl1pPr marL="0" indent="0">
              <a:lnSpc>
                <a:spcPct val="100000"/>
              </a:lnSpc>
              <a:spcBef>
                <a:spcPts val="0"/>
              </a:spcBef>
              <a:spcAft>
                <a:spcPts val="0"/>
              </a:spcAft>
              <a:buNone/>
              <a:tabLst>
                <a:tab pos="476250" algn="l"/>
              </a:tabLst>
              <a:defRPr lang="en-US" sz="2400" b="1" i="0" dirty="0">
                <a:solidFill>
                  <a:schemeClr val="accent2"/>
                </a:solidFill>
                <a:latin typeface="AvenirNext LT Com Regular" panose="020B0503020202020204" pitchFamily="34" charset="0"/>
                <a:ea typeface="+mn-ea"/>
                <a:cs typeface="+mn-cs"/>
              </a:defRPr>
            </a:lvl1pPr>
          </a:lstStyle>
          <a:p>
            <a:pPr lvl="0">
              <a:lnSpc>
                <a:spcPct val="100000"/>
              </a:lnSpc>
              <a:spcAft>
                <a:spcPts val="0"/>
              </a:spcAft>
              <a:buFontTx/>
              <a:tabLst>
                <a:tab pos="476250" algn="l"/>
              </a:tabLst>
            </a:pPr>
            <a:r>
              <a:rPr lang="en-US"/>
              <a:t>Click to edit Master text styles</a:t>
            </a:r>
          </a:p>
        </p:txBody>
      </p:sp>
      <p:sp>
        <p:nvSpPr>
          <p:cNvPr id="29" name="Text Placeholder 27">
            <a:extLst>
              <a:ext uri="{FF2B5EF4-FFF2-40B4-BE49-F238E27FC236}">
                <a16:creationId xmlns:a16="http://schemas.microsoft.com/office/drawing/2014/main" id="{0089AFAA-FBE9-1713-4CDE-3DFC85EA1E7A}"/>
              </a:ext>
            </a:extLst>
          </p:cNvPr>
          <p:cNvSpPr>
            <a:spLocks noGrp="1"/>
          </p:cNvSpPr>
          <p:nvPr>
            <p:ph type="body" sz="quarter" idx="16" hasCustomPrompt="1"/>
          </p:nvPr>
        </p:nvSpPr>
        <p:spPr>
          <a:xfrm>
            <a:off x="457200" y="5303520"/>
            <a:ext cx="2085703" cy="1191895"/>
          </a:xfrm>
          <a:ln w="12700">
            <a:miter lim="400000"/>
          </a:ln>
        </p:spPr>
        <p:txBody>
          <a:bodyPr wrap="square" lIns="0" tIns="0" rIns="0" bIns="0" anchor="b" anchorCtr="0">
            <a:noAutofit/>
          </a:bodyPr>
          <a:lstStyle>
            <a:lvl1pPr hangingPunct="1">
              <a:lnSpc>
                <a:spcPct val="100000"/>
              </a:lnSpc>
              <a:spcAft>
                <a:spcPts val="300"/>
              </a:spcAft>
              <a:defRPr lang="en-GB" sz="800" b="0" i="0" dirty="0">
                <a:solidFill>
                  <a:schemeClr val="tx1"/>
                </a:solidFill>
                <a:latin typeface="AvenirNext LT Com Regular" panose="020B0503020202020204" pitchFamily="34" charset="0"/>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hangingPunct="1"/>
            <a:r>
              <a:rPr lang="en-GB" sz="800" b="0" i="0">
                <a:solidFill>
                  <a:schemeClr val="tx1"/>
                </a:solidFill>
                <a:latin typeface="AvenirNext LT Com Regular" panose="020B0503020202020204" pitchFamily="34" charset="0"/>
              </a:rPr>
              <a:t>For internal use only.</a:t>
            </a:r>
          </a:p>
        </p:txBody>
      </p:sp>
      <p:pic>
        <p:nvPicPr>
          <p:cNvPr id="5" name="CG Logo TM" hidden="1">
            <a:extLst>
              <a:ext uri="{FF2B5EF4-FFF2-40B4-BE49-F238E27FC236}">
                <a16:creationId xmlns:a16="http://schemas.microsoft.com/office/drawing/2014/main" id="{7ECC2379-1EDC-8D71-6B6B-A7395594A4D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57251" y="5143426"/>
            <a:ext cx="940576" cy="853200"/>
          </a:xfrm>
          <a:prstGeom prst="rect">
            <a:avLst/>
          </a:prstGeom>
        </p:spPr>
      </p:pic>
      <p:grpSp>
        <p:nvGrpSpPr>
          <p:cNvPr id="7" name="Aperture">
            <a:extLst>
              <a:ext uri="{FF2B5EF4-FFF2-40B4-BE49-F238E27FC236}">
                <a16:creationId xmlns:a16="http://schemas.microsoft.com/office/drawing/2014/main" id="{5F760544-6194-69D0-0898-07E29871B1F3}"/>
              </a:ext>
            </a:extLst>
          </p:cNvPr>
          <p:cNvGrpSpPr/>
          <p:nvPr userDrawn="1"/>
        </p:nvGrpSpPr>
        <p:grpSpPr>
          <a:xfrm>
            <a:off x="2946400" y="0"/>
            <a:ext cx="9245600" cy="6858000"/>
            <a:chOff x="3952239" y="57969"/>
            <a:chExt cx="9245600" cy="6858000"/>
          </a:xfrm>
        </p:grpSpPr>
        <p:sp>
          <p:nvSpPr>
            <p:cNvPr id="12" name="Freeform: Shape 8">
              <a:extLst>
                <a:ext uri="{FF2B5EF4-FFF2-40B4-BE49-F238E27FC236}">
                  <a16:creationId xmlns:a16="http://schemas.microsoft.com/office/drawing/2014/main" id="{79128D62-E7AB-A43C-A2FF-3E7D1908AF02}"/>
                </a:ext>
              </a:extLst>
            </p:cNvPr>
            <p:cNvSpPr/>
            <p:nvPr userDrawn="1"/>
          </p:nvSpPr>
          <p:spPr>
            <a:xfrm>
              <a:off x="3952239" y="1168894"/>
              <a:ext cx="7110169" cy="5747075"/>
            </a:xfrm>
            <a:custGeom>
              <a:avLst/>
              <a:gdLst>
                <a:gd name="csX0" fmla="*/ 0 w 10843260"/>
                <a:gd name="csY0" fmla="*/ 0 h 5890260"/>
                <a:gd name="csX1" fmla="*/ 10843260 w 10843260"/>
                <a:gd name="csY1" fmla="*/ 0 h 5890260"/>
                <a:gd name="csX2" fmla="*/ 10843260 w 10843260"/>
                <a:gd name="csY2" fmla="*/ 5890260 h 5890260"/>
              </a:gdLst>
              <a:ahLst/>
              <a:cxnLst>
                <a:cxn ang="0">
                  <a:pos x="csX0" y="csY0"/>
                </a:cxn>
                <a:cxn ang="0">
                  <a:pos x="csX1" y="csY1"/>
                </a:cxn>
                <a:cxn ang="0">
                  <a:pos x="csX2" y="csY2"/>
                </a:cxn>
              </a:cxnLst>
              <a:rect l="l" t="t" r="r" b="b"/>
              <a:pathLst>
                <a:path w="10843260" h="5890260">
                  <a:moveTo>
                    <a:pt x="0" y="0"/>
                  </a:moveTo>
                  <a:lnTo>
                    <a:pt x="10843260" y="0"/>
                  </a:lnTo>
                  <a:lnTo>
                    <a:pt x="10843260" y="5890260"/>
                  </a:lnTo>
                </a:path>
              </a:pathLst>
            </a:custGeom>
            <a:noFill/>
            <a:ln w="139700" cap="flat">
              <a:solidFill>
                <a:schemeClr val="bg1"/>
              </a:solidFill>
              <a:miter lim="400000"/>
            </a:ln>
            <a:effectLst/>
            <a:sp3d/>
          </p:spPr>
          <p:style>
            <a:lnRef idx="0">
              <a:scrgbClr r="0" g="0" b="0"/>
            </a:lnRef>
            <a:fillRef idx="0">
              <a:scrgbClr r="0" g="0" b="0"/>
            </a:fillRef>
            <a:effectRef idx="0">
              <a:scrgbClr r="0" g="0" b="0"/>
            </a:effectRef>
            <a:fontRef idx="none"/>
          </p:style>
          <p:txBody>
            <a:bodyPr wrap="square" rtlCol="0" anchor="t" anchorCtr="0">
              <a:noAutofit/>
            </a:bodyPr>
            <a:lstStyle/>
            <a:p>
              <a:pPr algn="ctr"/>
              <a:endParaRPr lang="en-GB" b="0" i="0">
                <a:latin typeface="AvenirNext LT Com Regular" panose="020B0503020202020204" pitchFamily="34" charset="0"/>
                <a:cs typeface="Arial" panose="020B0604020202020204" pitchFamily="34" charset="0"/>
              </a:endParaRPr>
            </a:p>
          </p:txBody>
        </p:sp>
        <p:sp>
          <p:nvSpPr>
            <p:cNvPr id="13" name="Freeform: Shape 9">
              <a:extLst>
                <a:ext uri="{FF2B5EF4-FFF2-40B4-BE49-F238E27FC236}">
                  <a16:creationId xmlns:a16="http://schemas.microsoft.com/office/drawing/2014/main" id="{31CC4329-4ED9-7086-4D63-E04568A6993B}"/>
                </a:ext>
              </a:extLst>
            </p:cNvPr>
            <p:cNvSpPr/>
            <p:nvPr userDrawn="1"/>
          </p:nvSpPr>
          <p:spPr>
            <a:xfrm>
              <a:off x="6430944" y="57969"/>
              <a:ext cx="6766895" cy="5741569"/>
            </a:xfrm>
            <a:custGeom>
              <a:avLst/>
              <a:gdLst>
                <a:gd name="csX0" fmla="*/ 0 w 8280400"/>
                <a:gd name="csY0" fmla="*/ 0 h 5842000"/>
                <a:gd name="csX1" fmla="*/ 0 w 8280400"/>
                <a:gd name="csY1" fmla="*/ 5842000 h 5842000"/>
                <a:gd name="csX2" fmla="*/ 8280400 w 8280400"/>
                <a:gd name="csY2" fmla="*/ 5842000 h 5842000"/>
              </a:gdLst>
              <a:ahLst/>
              <a:cxnLst>
                <a:cxn ang="0">
                  <a:pos x="csX0" y="csY0"/>
                </a:cxn>
                <a:cxn ang="0">
                  <a:pos x="csX1" y="csY1"/>
                </a:cxn>
                <a:cxn ang="0">
                  <a:pos x="csX2" y="csY2"/>
                </a:cxn>
              </a:cxnLst>
              <a:rect l="l" t="t" r="r" b="b"/>
              <a:pathLst>
                <a:path w="8280400" h="5842000">
                  <a:moveTo>
                    <a:pt x="0" y="0"/>
                  </a:moveTo>
                  <a:lnTo>
                    <a:pt x="0" y="5842000"/>
                  </a:lnTo>
                  <a:lnTo>
                    <a:pt x="8280400" y="5842000"/>
                  </a:lnTo>
                </a:path>
              </a:pathLst>
            </a:custGeom>
            <a:noFill/>
            <a:ln w="139700" cap="flat">
              <a:solidFill>
                <a:schemeClr val="bg1"/>
              </a:solidFill>
              <a:miter lim="400000"/>
            </a:ln>
            <a:effectLst/>
            <a:sp3d/>
          </p:spPr>
          <p:style>
            <a:lnRef idx="0">
              <a:scrgbClr r="0" g="0" b="0"/>
            </a:lnRef>
            <a:fillRef idx="0">
              <a:scrgbClr r="0" g="0" b="0"/>
            </a:fillRef>
            <a:effectRef idx="0">
              <a:scrgbClr r="0" g="0" b="0"/>
            </a:effectRef>
            <a:fontRef idx="none"/>
          </p:style>
          <p:txBody>
            <a:bodyPr wrap="square" rtlCol="0" anchor="t" anchorCtr="0">
              <a:noAutofit/>
            </a:bodyPr>
            <a:lstStyle/>
            <a:p>
              <a:pPr lvl="0"/>
              <a:endParaRPr lang="en-GB" b="0" i="0">
                <a:latin typeface="AvenirNext LT Com Regular" panose="020B0503020202020204" pitchFamily="34" charset="0"/>
                <a:cs typeface="Arial" panose="020B0604020202020204" pitchFamily="34" charset="0"/>
              </a:endParaRPr>
            </a:p>
          </p:txBody>
        </p:sp>
      </p:grpSp>
      <p:pic>
        <p:nvPicPr>
          <p:cNvPr id="6" name="CG Logo TM">
            <a:extLst>
              <a:ext uri="{FF2B5EF4-FFF2-40B4-BE49-F238E27FC236}">
                <a16:creationId xmlns:a16="http://schemas.microsoft.com/office/drawing/2014/main" id="{225DAC1C-26ED-AA27-030C-A7ED7E3A88E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57200" y="462828"/>
            <a:ext cx="1188000" cy="1077639"/>
          </a:xfrm>
          <a:prstGeom prst="rect">
            <a:avLst/>
          </a:prstGeom>
        </p:spPr>
      </p:pic>
    </p:spTree>
    <p:extLst>
      <p:ext uri="{BB962C8B-B14F-4D97-AF65-F5344CB8AC3E}">
        <p14:creationId xmlns:p14="http://schemas.microsoft.com/office/powerpoint/2010/main" val="643190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1Line-BRSapphBox-3Col">
    <p:spTree>
      <p:nvGrpSpPr>
        <p:cNvPr id="1" name=""/>
        <p:cNvGrpSpPr/>
        <p:nvPr/>
      </p:nvGrpSpPr>
      <p:grpSpPr>
        <a:xfrm>
          <a:off x="0" y="0"/>
          <a:ext cx="0" cy="0"/>
          <a:chOff x="0" y="0"/>
          <a:chExt cx="0" cy="0"/>
        </a:xfrm>
      </p:grpSpPr>
      <p:sp>
        <p:nvSpPr>
          <p:cNvPr id="10" name="Body">
            <a:extLst>
              <a:ext uri="{FF2B5EF4-FFF2-40B4-BE49-F238E27FC236}">
                <a16:creationId xmlns:a16="http://schemas.microsoft.com/office/drawing/2014/main" id="{A2910F7D-E709-868B-C70D-C893E79D6292}"/>
              </a:ext>
            </a:extLst>
          </p:cNvPr>
          <p:cNvSpPr>
            <a:spLocks noGrp="1" noChangeAspect="1"/>
          </p:cNvSpPr>
          <p:nvPr>
            <p:ph type="body" sz="quarter" idx="25"/>
          </p:nvPr>
        </p:nvSpPr>
        <p:spPr>
          <a:xfrm>
            <a:off x="8167053" y="1805940"/>
            <a:ext cx="3566160" cy="3566160"/>
          </a:xfrm>
          <a:solidFill>
            <a:schemeClr val="bg2"/>
          </a:solidFill>
        </p:spPr>
        <p:txBody>
          <a:bodyPr lIns="180000" tIns="180000" rIns="180000" bIns="180000" anchor="ctr" anchorCtr="0">
            <a:noAutofit/>
          </a:bodyPr>
          <a:lstStyle>
            <a:lvl1pPr marL="0" indent="0" algn="ctr">
              <a:spcBef>
                <a:spcPts val="0"/>
              </a:spcBef>
              <a:buClrTx/>
              <a:buFont typeface="AvenirNext LT Com Medium" panose="020B0803020202020204" pitchFamily="34" charset="0"/>
              <a:buNone/>
              <a:tabLst/>
              <a:defRPr sz="2400" b="1" i="0" baseline="0">
                <a:solidFill>
                  <a:schemeClr val="bg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aseline="0">
                <a:latin typeface="AvenirNext LT Com Regular" panose="020B0503020202020204" pitchFamily="34" charset="0"/>
              </a:defRPr>
            </a:lvl2pPr>
            <a:lvl3pPr marL="576000" indent="-144000">
              <a:spcBef>
                <a:spcPts val="0"/>
              </a:spcBef>
              <a:buClrTx/>
              <a:buFont typeface="Arial" panose="020B0604020202020204" pitchFamily="34" charset="0"/>
              <a:buChar char="•"/>
              <a:defRPr baseline="0">
                <a:latin typeface="AvenirNext LT Com Regular" panose="020B0503020202020204" pitchFamily="34" charset="0"/>
              </a:defRPr>
            </a:lvl3pPr>
          </a:lstStyle>
          <a:p>
            <a:pPr lvl="0"/>
            <a:r>
              <a:rPr lang="en-US"/>
              <a:t>Click to edit Master text styles</a:t>
            </a:r>
          </a:p>
        </p:txBody>
      </p:sp>
      <p:sp>
        <p:nvSpPr>
          <p:cNvPr id="9" name="Body">
            <a:extLst>
              <a:ext uri="{FF2B5EF4-FFF2-40B4-BE49-F238E27FC236}">
                <a16:creationId xmlns:a16="http://schemas.microsoft.com/office/drawing/2014/main" id="{5C3F1A41-9BF8-58D2-81E4-2938A6C50076}"/>
              </a:ext>
            </a:extLst>
          </p:cNvPr>
          <p:cNvSpPr>
            <a:spLocks noGrp="1" noChangeAspect="1"/>
          </p:cNvSpPr>
          <p:nvPr>
            <p:ph type="body" sz="quarter" idx="24"/>
          </p:nvPr>
        </p:nvSpPr>
        <p:spPr>
          <a:xfrm>
            <a:off x="4314733" y="1805940"/>
            <a:ext cx="3566160" cy="3566160"/>
          </a:xfrm>
          <a:solidFill>
            <a:schemeClr val="bg2"/>
          </a:solidFill>
        </p:spPr>
        <p:txBody>
          <a:bodyPr lIns="180000" tIns="180000" rIns="180000" bIns="180000" anchor="ctr" anchorCtr="0">
            <a:noAutofit/>
          </a:bodyPr>
          <a:lstStyle>
            <a:lvl1pPr marL="0" indent="0" algn="ctr">
              <a:spcBef>
                <a:spcPts val="0"/>
              </a:spcBef>
              <a:buClrTx/>
              <a:buFont typeface="AvenirNext LT Com Medium" panose="020B0803020202020204" pitchFamily="34" charset="0"/>
              <a:buNone/>
              <a:tabLst/>
              <a:defRPr sz="2400" b="1" i="0" baseline="0">
                <a:solidFill>
                  <a:schemeClr val="bg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aseline="0">
                <a:latin typeface="AvenirNext LT Com Regular" panose="020B0503020202020204" pitchFamily="34" charset="0"/>
              </a:defRPr>
            </a:lvl2pPr>
            <a:lvl3pPr marL="576000" indent="-144000">
              <a:spcBef>
                <a:spcPts val="0"/>
              </a:spcBef>
              <a:buClrTx/>
              <a:buFont typeface="Arial" panose="020B0604020202020204" pitchFamily="34" charset="0"/>
              <a:buChar char="•"/>
              <a:defRPr baseline="0">
                <a:latin typeface="AvenirNext LT Com Regular" panose="020B0503020202020204" pitchFamily="34" charset="0"/>
              </a:defRPr>
            </a:lvl3pPr>
          </a:lstStyle>
          <a:p>
            <a:pPr lvl="0"/>
            <a:r>
              <a:rPr lang="en-US"/>
              <a:t>Click to edit Master text styles</a:t>
            </a:r>
          </a:p>
        </p:txBody>
      </p:sp>
      <p:sp>
        <p:nvSpPr>
          <p:cNvPr id="4" name="Slide Number (Black)"/>
          <p:cNvSpPr>
            <a:spLocks noGrp="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457200" y="457201"/>
            <a:ext cx="11234738" cy="571500"/>
          </a:xfrm>
        </p:spPr>
        <p:txBody>
          <a:bodyPr wrap="square" anchor="t" anchorCtr="0">
            <a:noAutofit/>
          </a:bodyPr>
          <a:lstStyle>
            <a:lvl1pPr>
              <a:defRPr b="1" i="0">
                <a:latin typeface="AvenirNext LT Com Medium" panose="020B0503020202020204" pitchFamily="34" charset="0"/>
              </a:defRPr>
            </a:lvl1pPr>
          </a:lstStyle>
          <a:p>
            <a:r>
              <a:rPr lang="en-US"/>
              <a:t>Click to edit Master title style</a:t>
            </a:r>
          </a:p>
        </p:txBody>
      </p:sp>
      <p:sp>
        <p:nvSpPr>
          <p:cNvPr id="3" name="Footer Placeholder 2"/>
          <p:cNvSpPr>
            <a:spLocks noGrp="1"/>
          </p:cNvSpPr>
          <p:nvPr>
            <p:ph type="ftr" sz="quarter" idx="10"/>
          </p:nvPr>
        </p:nvSpPr>
        <p:spPr>
          <a:xfrm>
            <a:off x="457200" y="5952241"/>
            <a:ext cx="11276013" cy="318384"/>
          </a:xfrm>
        </p:spPr>
        <p:txBody>
          <a:bodyPr>
            <a:noAutofit/>
          </a:bodyPr>
          <a:lstStyle>
            <a:lvl1pPr>
              <a:lnSpc>
                <a:spcPct val="100000"/>
              </a:lnSpc>
              <a:defRPr b="0" i="0" baseline="0">
                <a:latin typeface="AvenirNext LT Com Regular" panose="020B0503020202020204" pitchFamily="34" charset="0"/>
              </a:defRPr>
            </a:lvl1pPr>
          </a:lstStyle>
          <a:p>
            <a:pPr hangingPunct="1"/>
            <a:endParaRPr lang="en-GB"/>
          </a:p>
        </p:txBody>
      </p:sp>
      <p:sp>
        <p:nvSpPr>
          <p:cNvPr id="2" name="Body">
            <a:extLst>
              <a:ext uri="{FF2B5EF4-FFF2-40B4-BE49-F238E27FC236}">
                <a16:creationId xmlns:a16="http://schemas.microsoft.com/office/drawing/2014/main" id="{E9FA75EB-B0CA-C85D-94FB-CB491F3B9B69}"/>
              </a:ext>
            </a:extLst>
          </p:cNvPr>
          <p:cNvSpPr>
            <a:spLocks noGrp="1" noChangeAspect="1"/>
          </p:cNvSpPr>
          <p:nvPr>
            <p:ph type="body" sz="quarter" idx="23"/>
          </p:nvPr>
        </p:nvSpPr>
        <p:spPr>
          <a:xfrm>
            <a:off x="462413" y="1805940"/>
            <a:ext cx="3566160" cy="3566160"/>
          </a:xfrm>
          <a:solidFill>
            <a:schemeClr val="bg2"/>
          </a:solidFill>
        </p:spPr>
        <p:txBody>
          <a:bodyPr lIns="180000" tIns="180000" rIns="180000" bIns="180000" anchor="ctr" anchorCtr="0">
            <a:noAutofit/>
          </a:bodyPr>
          <a:lstStyle>
            <a:lvl1pPr marL="0" indent="0" algn="ctr">
              <a:spcBef>
                <a:spcPts val="0"/>
              </a:spcBef>
              <a:buClrTx/>
              <a:buFont typeface="AvenirNext LT Com Medium" panose="020B0803020202020204" pitchFamily="34" charset="0"/>
              <a:buNone/>
              <a:tabLst/>
              <a:defRPr sz="2400" b="1" i="0" baseline="0">
                <a:solidFill>
                  <a:schemeClr val="bg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aseline="0">
                <a:latin typeface="AvenirNext LT Com Regular" panose="020B0503020202020204" pitchFamily="34" charset="0"/>
              </a:defRPr>
            </a:lvl2pPr>
            <a:lvl3pPr marL="576000" indent="-144000">
              <a:spcBef>
                <a:spcPts val="0"/>
              </a:spcBef>
              <a:buClrTx/>
              <a:buFont typeface="Arial" panose="020B0604020202020204" pitchFamily="34" charset="0"/>
              <a:buChar char="•"/>
              <a:defRPr baseline="0">
                <a:latin typeface="AvenirNext LT Com Regular" panose="020B0503020202020204" pitchFamily="34" charset="0"/>
              </a:defRPr>
            </a:lvl3pPr>
          </a:lstStyle>
          <a:p>
            <a:pPr lvl="0"/>
            <a:r>
              <a:rPr lang="en-US"/>
              <a:t>Click to edit Master text styles</a:t>
            </a:r>
          </a:p>
        </p:txBody>
      </p:sp>
      <p:sp>
        <p:nvSpPr>
          <p:cNvPr id="6" name="Subtitle">
            <a:extLst>
              <a:ext uri="{FF2B5EF4-FFF2-40B4-BE49-F238E27FC236}">
                <a16:creationId xmlns:a16="http://schemas.microsoft.com/office/drawing/2014/main" id="{13BA8D97-BABE-E8AB-71E9-46048F5B5E5E}"/>
              </a:ext>
            </a:extLst>
          </p:cNvPr>
          <p:cNvSpPr>
            <a:spLocks noGrp="1"/>
          </p:cNvSpPr>
          <p:nvPr>
            <p:ph type="body" sz="quarter" idx="15" hasCustomPrompt="1"/>
          </p:nvPr>
        </p:nvSpPr>
        <p:spPr>
          <a:xfrm>
            <a:off x="457200" y="1028700"/>
            <a:ext cx="11276013" cy="228600"/>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Tree>
    <p:extLst>
      <p:ext uri="{BB962C8B-B14F-4D97-AF65-F5344CB8AC3E}">
        <p14:creationId xmlns:p14="http://schemas.microsoft.com/office/powerpoint/2010/main" val="1291753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L-Title-1Line-Text-1Col">
    <p:spTree>
      <p:nvGrpSpPr>
        <p:cNvPr id="1" name=""/>
        <p:cNvGrpSpPr/>
        <p:nvPr/>
      </p:nvGrpSpPr>
      <p:grpSpPr>
        <a:xfrm>
          <a:off x="0" y="0"/>
          <a:ext cx="0" cy="0"/>
          <a:chOff x="0" y="0"/>
          <a:chExt cx="0" cy="0"/>
        </a:xfrm>
      </p:grpSpPr>
      <p:sp>
        <p:nvSpPr>
          <p:cNvPr id="4" name="Slide Number (Black)"/>
          <p:cNvSpPr>
            <a:spLocks noGrp="1" noRot="1" noMove="1" noResize="1" noEditPoints="1" noAdjustHandles="1" noChangeArrowheads="1" noChangeShapeType="1"/>
          </p:cNvSpPr>
          <p:nvPr>
            <p:ph type="sldNum" sz="quarter" idx="11"/>
          </p:nvPr>
        </p:nvSpPr>
        <p:spPr/>
        <p:txBody>
          <a:bodyPr/>
          <a:lstStyle>
            <a:lvl1pPr>
              <a:defRPr b="0" i="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7" name="Photo Fill BrSap (Lhorz1/2)">
            <a:extLst>
              <a:ext uri="{FF2B5EF4-FFF2-40B4-BE49-F238E27FC236}">
                <a16:creationId xmlns:a16="http://schemas.microsoft.com/office/drawing/2014/main" id="{CF735E78-445B-921D-014C-093B0A2CE612}"/>
              </a:ext>
            </a:extLst>
          </p:cNvPr>
          <p:cNvSpPr>
            <a:spLocks noGrp="1" noRot="1" noMove="1" noResize="1" noEditPoints="1" noAdjustHandles="1" noChangeArrowheads="1" noChangeShapeType="1"/>
          </p:cNvSpPr>
          <p:nvPr userDrawn="1"/>
        </p:nvSpPr>
        <p:spPr>
          <a:xfrm>
            <a:off x="-1" y="0"/>
            <a:ext cx="5943600" cy="6858000"/>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 name="Photo Placeholder (Lhorz1/2)"/>
          <p:cNvSpPr>
            <a:spLocks noGrp="1" noRot="1" noMove="1" noResize="1" noEditPoints="1" noAdjustHandles="1" noChangeArrowheads="1" noChangeShapeType="1"/>
          </p:cNvSpPr>
          <p:nvPr>
            <p:ph type="pic" sz="quarter" idx="16"/>
          </p:nvPr>
        </p:nvSpPr>
        <p:spPr>
          <a:xfrm>
            <a:off x="-1" y="0"/>
            <a:ext cx="5943600" cy="6858000"/>
          </a:xfrm>
          <a:solidFill>
            <a:schemeClr val="bg2"/>
          </a:solidFill>
        </p:spPr>
        <p:txBody>
          <a:bodyPr anchor="t" anchorCtr="1">
            <a:noAutofit/>
          </a:bodyPr>
          <a:lstStyle>
            <a:lvl1pPr marL="0" indent="0">
              <a:buNone/>
              <a:defRPr b="0" i="0">
                <a:solidFill>
                  <a:schemeClr val="bg1"/>
                </a:solidFill>
                <a:latin typeface="AvenirNext LT Com Regular" panose="020B0503020202020204" pitchFamily="34" charset="0"/>
              </a:defRPr>
            </a:lvl1pPr>
          </a:lstStyle>
          <a:p>
            <a:r>
              <a:rPr lang="en-US"/>
              <a:t>Click icon to add picture</a:t>
            </a:r>
          </a:p>
        </p:txBody>
      </p:sp>
      <p:sp>
        <p:nvSpPr>
          <p:cNvPr id="2" name="Title 1"/>
          <p:cNvSpPr>
            <a:spLocks noGrp="1"/>
          </p:cNvSpPr>
          <p:nvPr>
            <p:ph type="title" hasCustomPrompt="1"/>
          </p:nvPr>
        </p:nvSpPr>
        <p:spPr>
          <a:xfrm>
            <a:off x="6199188" y="457200"/>
            <a:ext cx="5534025" cy="571500"/>
          </a:xfrm>
        </p:spPr>
        <p:txBody>
          <a:bodyPr wrap="square" lIns="0" tIns="0" rIns="0" bIns="0" anchor="t" anchorCtr="0">
            <a:noAutofit/>
          </a:bodyPr>
          <a:lstStyle>
            <a:lvl1pPr>
              <a:defRPr kumimoji="0" lang="en-US" sz="2800" b="1" i="0" u="none" strike="noStrike" cap="none" spc="0" normalizeH="0" baseline="0" dirty="0">
                <a:ln>
                  <a:noFill/>
                </a:ln>
                <a:solidFill>
                  <a:schemeClr val="tx1"/>
                </a:solidFill>
                <a:effectLst/>
                <a:uFillTx/>
                <a:latin typeface="AvenirNext LT Com Medium" panose="020B0503020202020204" pitchFamily="34" charset="0"/>
                <a:ea typeface="+mn-ea"/>
                <a:cs typeface="+mn-cs"/>
                <a:sym typeface="AvenirNext LT Com Regular"/>
              </a:defRPr>
            </a:lvl1pPr>
          </a:lstStyle>
          <a:p>
            <a:pPr lvl="0" fontAlgn="auto"/>
            <a:r>
              <a:rPr lang="en-US"/>
              <a:t>Title text</a:t>
            </a:r>
          </a:p>
        </p:txBody>
      </p:sp>
      <p:sp>
        <p:nvSpPr>
          <p:cNvPr id="9" name="Body">
            <a:extLst>
              <a:ext uri="{FF2B5EF4-FFF2-40B4-BE49-F238E27FC236}">
                <a16:creationId xmlns:a16="http://schemas.microsoft.com/office/drawing/2014/main" id="{9B636806-2552-D297-5C24-EC0BF7DF6444}"/>
              </a:ext>
            </a:extLst>
          </p:cNvPr>
          <p:cNvSpPr>
            <a:spLocks noGrp="1"/>
          </p:cNvSpPr>
          <p:nvPr>
            <p:ph type="body" sz="quarter" idx="14"/>
          </p:nvPr>
        </p:nvSpPr>
        <p:spPr>
          <a:xfrm>
            <a:off x="6199188" y="1485900"/>
            <a:ext cx="5548312" cy="4114800"/>
          </a:xfrm>
          <a:ln w="12700">
            <a:miter lim="400000"/>
          </a:ln>
        </p:spPr>
        <p:txBody>
          <a:bodyPr wrap="square" lIns="0" tIns="0" rIns="0" bIns="0" anchor="t" anchorCtr="0">
            <a:noAutofit/>
          </a:bodyPr>
          <a:lstStyle>
            <a:lvl1pPr marL="216000" indent="-216000">
              <a:spcBef>
                <a:spcPts val="0"/>
              </a:spcBef>
              <a:buClrTx/>
              <a:buSzPct val="110000"/>
              <a:buFont typeface="Wingdings" pitchFamily="2" charset="2"/>
              <a:buChar char="§"/>
              <a:tabLst/>
              <a:defRPr lang="en-US" dirty="0"/>
            </a:lvl1pPr>
            <a:lvl2pPr marL="432000" indent="-216000">
              <a:spcBef>
                <a:spcPts val="0"/>
              </a:spcBef>
              <a:buClrTx/>
              <a:buFont typeface="Arial" panose="020B0604020202020204" pitchFamily="34" charset="0"/>
              <a:buChar char="–"/>
              <a:defRPr lang="en-US"/>
            </a:lvl2pPr>
            <a:lvl3pPr marL="576000" indent="-144000">
              <a:spcBef>
                <a:spcPts val="0"/>
              </a:spcBef>
              <a:buClrTx/>
              <a:buFont typeface="AvenirNext LT Com Regular"/>
              <a:buChar char="•"/>
              <a:defRPr lang="en-US" dirty="0"/>
            </a:lvl3pPr>
          </a:lstStyle>
          <a:p>
            <a:pPr marL="216000" lvl="0" indent="-216000">
              <a:buSzPct val="110000"/>
              <a:buFont typeface="Wingdings" pitchFamily="2" charset="2"/>
              <a:buChar char="§"/>
            </a:pPr>
            <a:r>
              <a:rPr lang="en-US"/>
              <a:t>Click to edit Master text styles</a:t>
            </a:r>
          </a:p>
          <a:p>
            <a:pPr marL="216000" lvl="1" indent="-216000">
              <a:buSzPct val="110000"/>
              <a:buFont typeface="Wingdings" pitchFamily="2" charset="2"/>
              <a:buChar char="§"/>
            </a:pPr>
            <a:r>
              <a:rPr lang="en-US"/>
              <a:t>Second level</a:t>
            </a:r>
          </a:p>
          <a:p>
            <a:pPr marL="216000" lvl="2" indent="-216000">
              <a:buSzPct val="110000"/>
              <a:buFont typeface="Wingdings" pitchFamily="2" charset="2"/>
              <a:buChar char="§"/>
            </a:pPr>
            <a:r>
              <a:rPr lang="en-US"/>
              <a:t>Third level</a:t>
            </a:r>
          </a:p>
        </p:txBody>
      </p:sp>
      <p:sp>
        <p:nvSpPr>
          <p:cNvPr id="5" name="Subtitle">
            <a:extLst>
              <a:ext uri="{FF2B5EF4-FFF2-40B4-BE49-F238E27FC236}">
                <a16:creationId xmlns:a16="http://schemas.microsoft.com/office/drawing/2014/main" id="{9DA510F6-8DD3-09F8-BAAC-C0662318F3B5}"/>
              </a:ext>
            </a:extLst>
          </p:cNvPr>
          <p:cNvSpPr>
            <a:spLocks noGrp="1"/>
          </p:cNvSpPr>
          <p:nvPr>
            <p:ph type="body" sz="quarter" idx="17" hasCustomPrompt="1"/>
          </p:nvPr>
        </p:nvSpPr>
        <p:spPr>
          <a:xfrm>
            <a:off x="6199187" y="1028700"/>
            <a:ext cx="5534025" cy="228600"/>
          </a:xfrm>
          <a:ln w="12700">
            <a:miter lim="400000"/>
          </a:ln>
        </p:spPr>
        <p:txBody>
          <a:bodyPr wrap="square" lIns="0" tIns="0" rIns="0" bIns="0" anchor="t" anchorCtr="0">
            <a:noAutofit/>
          </a:bodyPr>
          <a:lstStyle>
            <a:lvl1pPr>
              <a:lnSpc>
                <a:spcPct val="100000"/>
              </a:lnSpc>
              <a:defRPr lang="en-US" sz="1800" b="1" i="0" dirty="0">
                <a:solidFill>
                  <a:schemeClr val="bg2"/>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8" name="Footer Placeholder 2">
            <a:extLst>
              <a:ext uri="{FF2B5EF4-FFF2-40B4-BE49-F238E27FC236}">
                <a16:creationId xmlns:a16="http://schemas.microsoft.com/office/drawing/2014/main" id="{DABD9F10-B08C-E8E6-67D7-688E57F0EA4B}"/>
              </a:ext>
            </a:extLst>
          </p:cNvPr>
          <p:cNvSpPr>
            <a:spLocks noGrp="1"/>
          </p:cNvSpPr>
          <p:nvPr>
            <p:ph type="ftr" sz="quarter" idx="10"/>
          </p:nvPr>
        </p:nvSpPr>
        <p:spPr>
          <a:xfrm>
            <a:off x="6199188" y="6015789"/>
            <a:ext cx="5534025" cy="254837"/>
          </a:xfrm>
        </p:spPr>
        <p:txBody>
          <a:bodyPr wrap="square">
            <a:noAutofit/>
          </a:bodyPr>
          <a:lstStyle>
            <a:lvl1pPr>
              <a:lnSpc>
                <a:spcPct val="100000"/>
              </a:lnSpc>
              <a:defRPr b="0" i="0" baseline="0">
                <a:latin typeface="AvenirNext LT Com Regular" panose="020B0503020202020204" pitchFamily="34" charset="0"/>
              </a:defRPr>
            </a:lvl1pPr>
          </a:lstStyle>
          <a:p>
            <a:pPr hangingPunct="1"/>
            <a:endParaRPr lang="en-GB"/>
          </a:p>
        </p:txBody>
      </p:sp>
      <p:sp>
        <p:nvSpPr>
          <p:cNvPr id="11" name="CG Folio">
            <a:extLst>
              <a:ext uri="{FF2B5EF4-FFF2-40B4-BE49-F238E27FC236}">
                <a16:creationId xmlns:a16="http://schemas.microsoft.com/office/drawing/2014/main" id="{C170203D-EC42-F46D-DEAE-E820B73FB77B}"/>
              </a:ext>
            </a:extLst>
          </p:cNvPr>
          <p:cNvSpPr txBox="1">
            <a:spLocks/>
          </p:cNvSpPr>
          <p:nvPr userDrawn="1"/>
        </p:nvSpPr>
        <p:spPr>
          <a:xfrm>
            <a:off x="457198" y="6309360"/>
            <a:ext cx="5529265"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bg1"/>
                </a:solidFill>
                <a:latin typeface="AvenirNext LT Com Regular" panose="020B0503020202020204" pitchFamily="34" charset="0"/>
              </a:rPr>
              <a:t>For internal use only.</a:t>
            </a:r>
          </a:p>
        </p:txBody>
      </p:sp>
    </p:spTree>
    <p:extLst>
      <p:ext uri="{BB962C8B-B14F-4D97-AF65-F5344CB8AC3E}">
        <p14:creationId xmlns:p14="http://schemas.microsoft.com/office/powerpoint/2010/main" val="112989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R-Title-2Line-Text-1Col-BRS">
    <p:bg>
      <p:bgPr>
        <a:solidFill>
          <a:schemeClr val="bg2"/>
        </a:solidFill>
        <a:effectLst/>
      </p:bgPr>
    </p:bg>
    <p:spTree>
      <p:nvGrpSpPr>
        <p:cNvPr id="1" name=""/>
        <p:cNvGrpSpPr/>
        <p:nvPr/>
      </p:nvGrpSpPr>
      <p:grpSpPr>
        <a:xfrm>
          <a:off x="0" y="0"/>
          <a:ext cx="0" cy="0"/>
          <a:chOff x="0" y="0"/>
          <a:chExt cx="0" cy="0"/>
        </a:xfrm>
      </p:grpSpPr>
      <p:sp>
        <p:nvSpPr>
          <p:cNvPr id="5" name="Title (2-line)">
            <a:extLst>
              <a:ext uri="{FF2B5EF4-FFF2-40B4-BE49-F238E27FC236}">
                <a16:creationId xmlns:a16="http://schemas.microsoft.com/office/drawing/2014/main" id="{7C32ACDB-F9F3-C8EC-A524-66F0FDB7CF11}"/>
              </a:ext>
            </a:extLst>
          </p:cNvPr>
          <p:cNvSpPr>
            <a:spLocks noGrp="1"/>
          </p:cNvSpPr>
          <p:nvPr>
            <p:ph type="title"/>
          </p:nvPr>
        </p:nvSpPr>
        <p:spPr>
          <a:xfrm>
            <a:off x="457198" y="457199"/>
            <a:ext cx="5529263" cy="936885"/>
          </a:xfrm>
        </p:spPr>
        <p:txBody>
          <a:bodyPr wrap="square" lIns="0" tIns="0" rIns="0" bIns="0" anchor="t" anchorCtr="0">
            <a:noAutofit/>
          </a:bodyPr>
          <a:lstStyle>
            <a:lvl1pPr>
              <a:defRPr lang="en-US" b="1" i="0" dirty="0">
                <a:solidFill>
                  <a:schemeClr val="bg1"/>
                </a:solidFill>
                <a:latin typeface="AvenirNext LT Com Medium" panose="020B0503020202020204" pitchFamily="34" charset="0"/>
              </a:defRPr>
            </a:lvl1pPr>
          </a:lstStyle>
          <a:p>
            <a:pPr lvl="0" fontAlgn="auto"/>
            <a:r>
              <a:rPr lang="en-US"/>
              <a:t>Click to edit Master title style</a:t>
            </a:r>
          </a:p>
        </p:txBody>
      </p:sp>
      <p:sp>
        <p:nvSpPr>
          <p:cNvPr id="16" name="Subtitle"/>
          <p:cNvSpPr>
            <a:spLocks noGrp="1"/>
          </p:cNvSpPr>
          <p:nvPr>
            <p:ph type="body" sz="quarter" idx="15" hasCustomPrompt="1"/>
          </p:nvPr>
        </p:nvSpPr>
        <p:spPr>
          <a:xfrm>
            <a:off x="457198" y="1407536"/>
            <a:ext cx="5529263" cy="269488"/>
          </a:xfrm>
          <a:ln w="12700">
            <a:miter lim="400000"/>
          </a:ln>
        </p:spPr>
        <p:txBody>
          <a:bodyPr wrap="square" lIns="0" tIns="0" rIns="0" bIns="0" anchor="t" anchorCtr="0">
            <a:noAutofit/>
          </a:bodyPr>
          <a:lstStyle>
            <a:lvl1pPr>
              <a:lnSpc>
                <a:spcPct val="100000"/>
              </a:lnSpc>
              <a:defRPr lang="en-US" sz="1800" b="1" dirty="0">
                <a:solidFill>
                  <a:schemeClr val="accent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14" name="Body"/>
          <p:cNvSpPr>
            <a:spLocks noGrp="1"/>
          </p:cNvSpPr>
          <p:nvPr>
            <p:ph type="body" sz="quarter" idx="14"/>
          </p:nvPr>
        </p:nvSpPr>
        <p:spPr>
          <a:xfrm>
            <a:off x="457198" y="2023672"/>
            <a:ext cx="5529263" cy="3577028"/>
          </a:xfrm>
          <a:ln w="12700">
            <a:miter lim="400000"/>
          </a:ln>
        </p:spPr>
        <p:txBody>
          <a:bodyPr wrap="square" lIns="0" tIns="0" rIns="0" bIns="0" anchor="t" anchorCtr="0">
            <a:noAutofit/>
          </a:bodyPr>
          <a:lstStyle>
            <a:lvl1pPr marL="216000" indent="-216000">
              <a:spcBef>
                <a:spcPts val="0"/>
              </a:spcBef>
              <a:buClrTx/>
              <a:buSzPct val="110000"/>
              <a:buFont typeface="Wingdings" pitchFamily="2" charset="2"/>
              <a:buChar char="§"/>
              <a:tabLst/>
              <a:defRPr lang="en-US">
                <a:solidFill>
                  <a:schemeClr val="bg1"/>
                </a:solidFill>
              </a:defRPr>
            </a:lvl1pPr>
            <a:lvl2pPr marL="432000" indent="-216000">
              <a:spcBef>
                <a:spcPts val="0"/>
              </a:spcBef>
              <a:buFont typeface="Arial" panose="020B0604020202020204" pitchFamily="34" charset="0"/>
              <a:buChar char="–"/>
              <a:defRPr lang="en-US" dirty="0">
                <a:solidFill>
                  <a:schemeClr val="bg1"/>
                </a:solidFill>
              </a:defRPr>
            </a:lvl2pPr>
            <a:lvl3pPr marL="576000" indent="-144000">
              <a:spcBef>
                <a:spcPts val="0"/>
              </a:spcBef>
              <a:buFont typeface="AvenirNext LT Com Regular"/>
              <a:buChar char="•"/>
              <a:defRPr lang="en-US" dirty="0">
                <a:solidFill>
                  <a:schemeClr val="bg1"/>
                </a:solidFill>
              </a:defRPr>
            </a:lvl3pPr>
          </a:lstStyle>
          <a:p>
            <a:pPr marL="216000" lvl="0" indent="-216000">
              <a:buSzPct val="110000"/>
              <a:buFont typeface="Wingdings" pitchFamily="2" charset="2"/>
              <a:buChar char="§"/>
            </a:pPr>
            <a:r>
              <a:rPr lang="en-US"/>
              <a:t>Click to edit Master text styles</a:t>
            </a:r>
          </a:p>
          <a:p>
            <a:pPr marL="216000" lvl="1" indent="-216000">
              <a:buSzPct val="110000"/>
              <a:buFont typeface="Wingdings" pitchFamily="2" charset="2"/>
              <a:buChar char="§"/>
            </a:pPr>
            <a:r>
              <a:rPr lang="en-US"/>
              <a:t>Second level</a:t>
            </a:r>
          </a:p>
          <a:p>
            <a:pPr marL="216000" lvl="2" indent="-216000">
              <a:buSzPct val="110000"/>
              <a:buFont typeface="Wingdings" pitchFamily="2" charset="2"/>
              <a:buChar char="§"/>
            </a:pPr>
            <a:r>
              <a:rPr lang="en-US"/>
              <a:t>Third level</a:t>
            </a:r>
          </a:p>
        </p:txBody>
      </p:sp>
      <p:sp>
        <p:nvSpPr>
          <p:cNvPr id="2" name="Footer Placeholder 1">
            <a:extLst>
              <a:ext uri="{FF2B5EF4-FFF2-40B4-BE49-F238E27FC236}">
                <a16:creationId xmlns:a16="http://schemas.microsoft.com/office/drawing/2014/main" id="{0647C31B-BE7D-9000-3901-1B57DAF2730F}"/>
              </a:ext>
            </a:extLst>
          </p:cNvPr>
          <p:cNvSpPr>
            <a:spLocks noGrp="1"/>
          </p:cNvSpPr>
          <p:nvPr>
            <p:ph type="ftr" sz="quarter" idx="18"/>
          </p:nvPr>
        </p:nvSpPr>
        <p:spPr>
          <a:xfrm>
            <a:off x="457198" y="6006856"/>
            <a:ext cx="5529263" cy="266759"/>
          </a:xfrm>
        </p:spPr>
        <p:txBody>
          <a:bodyPr/>
          <a:lstStyle>
            <a:lvl1pPr>
              <a:defRPr b="0" i="0">
                <a:solidFill>
                  <a:schemeClr val="bg1"/>
                </a:solidFill>
                <a:latin typeface="AvenirNext LT Com Regular" panose="020B0503020202020204" pitchFamily="34" charset="0"/>
              </a:defRPr>
            </a:lvl1pPr>
          </a:lstStyle>
          <a:p>
            <a:pPr hangingPunct="1"/>
            <a:endParaRPr lang="en-GB"/>
          </a:p>
        </p:txBody>
      </p:sp>
      <p:sp>
        <p:nvSpPr>
          <p:cNvPr id="3" name="CG Folio">
            <a:extLst>
              <a:ext uri="{FF2B5EF4-FFF2-40B4-BE49-F238E27FC236}">
                <a16:creationId xmlns:a16="http://schemas.microsoft.com/office/drawing/2014/main" id="{248DA917-132C-ACDA-4762-F50163CD1091}"/>
              </a:ext>
            </a:extLst>
          </p:cNvPr>
          <p:cNvSpPr txBox="1">
            <a:spLocks/>
          </p:cNvSpPr>
          <p:nvPr userDrawn="1"/>
        </p:nvSpPr>
        <p:spPr>
          <a:xfrm>
            <a:off x="457198" y="6309360"/>
            <a:ext cx="5529265"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bg1"/>
                </a:solidFill>
                <a:latin typeface="AvenirNext LT Com Regular" panose="020B0503020202020204" pitchFamily="34" charset="0"/>
              </a:rPr>
              <a:t>For internal use only.</a:t>
            </a:r>
          </a:p>
        </p:txBody>
      </p:sp>
      <p:sp>
        <p:nvSpPr>
          <p:cNvPr id="7" name="Photo Fill BrSap (Lhorz1/2)">
            <a:extLst>
              <a:ext uri="{FF2B5EF4-FFF2-40B4-BE49-F238E27FC236}">
                <a16:creationId xmlns:a16="http://schemas.microsoft.com/office/drawing/2014/main" id="{54733099-9783-FDB4-1945-036BC0C3C2E5}"/>
              </a:ext>
            </a:extLst>
          </p:cNvPr>
          <p:cNvSpPr>
            <a:spLocks noGrp="1" noRot="1" noMove="1" noResize="1" noEditPoints="1" noAdjustHandles="1" noChangeArrowheads="1" noChangeShapeType="1"/>
          </p:cNvSpPr>
          <p:nvPr userDrawn="1"/>
        </p:nvSpPr>
        <p:spPr>
          <a:xfrm>
            <a:off x="6248400" y="0"/>
            <a:ext cx="5943600" cy="6858000"/>
          </a:xfrm>
          <a:prstGeom prst="rect">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8" name="Photo Placeholder (Lhorz1/2)">
            <a:extLst>
              <a:ext uri="{FF2B5EF4-FFF2-40B4-BE49-F238E27FC236}">
                <a16:creationId xmlns:a16="http://schemas.microsoft.com/office/drawing/2014/main" id="{CEBA125A-62DD-B552-C790-CBC1E7492C28}"/>
              </a:ext>
            </a:extLst>
          </p:cNvPr>
          <p:cNvSpPr>
            <a:spLocks noGrp="1" noRot="1" noMove="1" noResize="1" noEditPoints="1" noAdjustHandles="1" noChangeArrowheads="1" noChangeShapeType="1"/>
          </p:cNvSpPr>
          <p:nvPr>
            <p:ph type="pic" sz="quarter" idx="16"/>
          </p:nvPr>
        </p:nvSpPr>
        <p:spPr>
          <a:xfrm>
            <a:off x="6248400" y="0"/>
            <a:ext cx="5943600" cy="6858000"/>
          </a:xfrm>
          <a:solidFill>
            <a:schemeClr val="bg1"/>
          </a:solidFill>
        </p:spPr>
        <p:txBody>
          <a:bodyPr anchor="t" anchorCtr="1">
            <a:noAutofit/>
          </a:bodyPr>
          <a:lstStyle>
            <a:lvl1pPr marL="0" indent="0">
              <a:buNone/>
              <a:defRPr b="0" i="0">
                <a:solidFill>
                  <a:schemeClr val="tx1"/>
                </a:solidFill>
                <a:latin typeface="AvenirNext LT Com Regular" panose="020B0503020202020204" pitchFamily="34" charset="0"/>
              </a:defRPr>
            </a:lvl1pPr>
          </a:lstStyle>
          <a:p>
            <a:r>
              <a:rPr lang="en-US"/>
              <a:t>Click icon to add picture</a:t>
            </a:r>
          </a:p>
        </p:txBody>
      </p:sp>
      <p:sp>
        <p:nvSpPr>
          <p:cNvPr id="4" name="Slide Number (Black)"/>
          <p:cNvSpPr>
            <a:spLocks noGrp="1"/>
          </p:cNvSpPr>
          <p:nvPr>
            <p:ph type="sldNum" sz="quarter" idx="11"/>
          </p:nvPr>
        </p:nvSpPr>
        <p:spPr/>
        <p:txBody>
          <a:bodyPr/>
          <a:lstStyle>
            <a:lvl1pPr>
              <a:defRPr b="0" i="0" baseline="0">
                <a:solidFill>
                  <a:schemeClr val="bg1"/>
                </a:solidFill>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Tree>
    <p:extLst>
      <p:ext uri="{BB962C8B-B14F-4D97-AF65-F5344CB8AC3E}">
        <p14:creationId xmlns:p14="http://schemas.microsoft.com/office/powerpoint/2010/main" val="76367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Title-Subtitle-Body-Eyebrow-dark">
    <p:bg>
      <p:bgPr>
        <a:solidFill>
          <a:schemeClr val="tx2"/>
        </a:solidFill>
        <a:effectLst/>
      </p:bgPr>
    </p:bg>
    <p:spTree>
      <p:nvGrpSpPr>
        <p:cNvPr id="1" name=""/>
        <p:cNvGrpSpPr/>
        <p:nvPr/>
      </p:nvGrpSpPr>
      <p:grpSpPr>
        <a:xfrm>
          <a:off x="0" y="0"/>
          <a:ext cx="0" cy="0"/>
          <a:chOff x="0" y="0"/>
          <a:chExt cx="0" cy="0"/>
        </a:xfrm>
      </p:grpSpPr>
      <p:sp>
        <p:nvSpPr>
          <p:cNvPr id="5" name="Title (2-line)">
            <a:extLst>
              <a:ext uri="{FF2B5EF4-FFF2-40B4-BE49-F238E27FC236}">
                <a16:creationId xmlns:a16="http://schemas.microsoft.com/office/drawing/2014/main" id="{7C32ACDB-F9F3-C8EC-A524-66F0FDB7CF11}"/>
              </a:ext>
            </a:extLst>
          </p:cNvPr>
          <p:cNvSpPr>
            <a:spLocks noGrp="1"/>
          </p:cNvSpPr>
          <p:nvPr>
            <p:ph type="title"/>
          </p:nvPr>
        </p:nvSpPr>
        <p:spPr>
          <a:xfrm>
            <a:off x="457198" y="457200"/>
            <a:ext cx="5529263" cy="571500"/>
          </a:xfrm>
        </p:spPr>
        <p:txBody>
          <a:bodyPr wrap="square" lIns="0" tIns="0" rIns="0" bIns="0" anchor="t" anchorCtr="0">
            <a:noAutofit/>
          </a:bodyPr>
          <a:lstStyle>
            <a:lvl1pPr>
              <a:defRPr lang="en-US" b="1" i="0" dirty="0">
                <a:solidFill>
                  <a:schemeClr val="bg1"/>
                </a:solidFill>
                <a:latin typeface="AvenirNext LT Com Medium" panose="020B0503020202020204" pitchFamily="34" charset="0"/>
              </a:defRPr>
            </a:lvl1pPr>
          </a:lstStyle>
          <a:p>
            <a:pPr lvl="0" fontAlgn="auto"/>
            <a:r>
              <a:rPr lang="en-US"/>
              <a:t>Click to edit Master title style</a:t>
            </a:r>
          </a:p>
        </p:txBody>
      </p:sp>
      <p:sp>
        <p:nvSpPr>
          <p:cNvPr id="16" name="Subtitle"/>
          <p:cNvSpPr>
            <a:spLocks noGrp="1"/>
          </p:cNvSpPr>
          <p:nvPr>
            <p:ph type="body" sz="quarter" idx="15" hasCustomPrompt="1"/>
          </p:nvPr>
        </p:nvSpPr>
        <p:spPr>
          <a:xfrm>
            <a:off x="457198" y="1028700"/>
            <a:ext cx="5529263" cy="228600"/>
          </a:xfrm>
          <a:ln w="12700">
            <a:miter lim="400000"/>
          </a:ln>
        </p:spPr>
        <p:txBody>
          <a:bodyPr wrap="square" lIns="0" tIns="0" rIns="0" bIns="0" anchor="t" anchorCtr="0">
            <a:noAutofit/>
          </a:bodyPr>
          <a:lstStyle>
            <a:lvl1pPr>
              <a:lnSpc>
                <a:spcPct val="100000"/>
              </a:lnSpc>
              <a:defRPr lang="en-US" sz="1800" b="1" dirty="0">
                <a:solidFill>
                  <a:schemeClr val="accent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14" name="Body"/>
          <p:cNvSpPr>
            <a:spLocks noGrp="1"/>
          </p:cNvSpPr>
          <p:nvPr>
            <p:ph type="body" sz="quarter" idx="14"/>
          </p:nvPr>
        </p:nvSpPr>
        <p:spPr>
          <a:xfrm>
            <a:off x="457198" y="1485900"/>
            <a:ext cx="5529263" cy="4114800"/>
          </a:xfrm>
          <a:ln w="12700">
            <a:miter lim="400000"/>
          </a:ln>
        </p:spPr>
        <p:txBody>
          <a:bodyPr wrap="square" lIns="0" tIns="0" rIns="0" bIns="0" anchor="t" anchorCtr="0">
            <a:noAutofit/>
          </a:bodyPr>
          <a:lstStyle>
            <a:lvl1pPr marL="216000" indent="-216000">
              <a:spcBef>
                <a:spcPts val="0"/>
              </a:spcBef>
              <a:buClrTx/>
              <a:buSzPct val="110000"/>
              <a:buFont typeface="Wingdings" pitchFamily="2" charset="2"/>
              <a:buChar char="§"/>
              <a:tabLst/>
              <a:defRPr lang="en-US">
                <a:solidFill>
                  <a:schemeClr val="bg1"/>
                </a:solidFill>
              </a:defRPr>
            </a:lvl1pPr>
            <a:lvl2pPr marL="432000" indent="-216000">
              <a:spcBef>
                <a:spcPts val="0"/>
              </a:spcBef>
              <a:buFont typeface="Arial" panose="020B0604020202020204" pitchFamily="34" charset="0"/>
              <a:buChar char="–"/>
              <a:defRPr lang="en-US" dirty="0">
                <a:solidFill>
                  <a:schemeClr val="bg1"/>
                </a:solidFill>
              </a:defRPr>
            </a:lvl2pPr>
            <a:lvl3pPr marL="576000" indent="-144000">
              <a:spcBef>
                <a:spcPts val="0"/>
              </a:spcBef>
              <a:buFont typeface="AvenirNext LT Com Regular"/>
              <a:buChar char="•"/>
              <a:defRPr lang="en-US" dirty="0">
                <a:solidFill>
                  <a:schemeClr val="bg1"/>
                </a:solidFill>
              </a:defRPr>
            </a:lvl3pPr>
          </a:lstStyle>
          <a:p>
            <a:pPr marL="216000" lvl="0" indent="-216000">
              <a:buSzPct val="110000"/>
              <a:buFont typeface="Wingdings" pitchFamily="2" charset="2"/>
              <a:buChar char="§"/>
            </a:pPr>
            <a:r>
              <a:rPr lang="en-US"/>
              <a:t>Click to edit Master text styles</a:t>
            </a:r>
          </a:p>
          <a:p>
            <a:pPr marL="216000" lvl="1" indent="-216000">
              <a:buSzPct val="110000"/>
              <a:buFont typeface="Wingdings" pitchFamily="2" charset="2"/>
              <a:buChar char="§"/>
            </a:pPr>
            <a:r>
              <a:rPr lang="en-US"/>
              <a:t>Second level</a:t>
            </a:r>
          </a:p>
          <a:p>
            <a:pPr marL="216000" lvl="2" indent="-216000">
              <a:buSzPct val="110000"/>
              <a:buFont typeface="Wingdings" pitchFamily="2" charset="2"/>
              <a:buChar char="§"/>
            </a:pPr>
            <a:r>
              <a:rPr lang="en-US"/>
              <a:t>Third level</a:t>
            </a:r>
          </a:p>
        </p:txBody>
      </p:sp>
      <p:sp>
        <p:nvSpPr>
          <p:cNvPr id="2" name="Footer Placeholder 1">
            <a:extLst>
              <a:ext uri="{FF2B5EF4-FFF2-40B4-BE49-F238E27FC236}">
                <a16:creationId xmlns:a16="http://schemas.microsoft.com/office/drawing/2014/main" id="{0647C31B-BE7D-9000-3901-1B57DAF2730F}"/>
              </a:ext>
            </a:extLst>
          </p:cNvPr>
          <p:cNvSpPr>
            <a:spLocks noGrp="1"/>
          </p:cNvSpPr>
          <p:nvPr>
            <p:ph type="ftr" sz="quarter" idx="18"/>
          </p:nvPr>
        </p:nvSpPr>
        <p:spPr>
          <a:xfrm>
            <a:off x="457198" y="6006856"/>
            <a:ext cx="5529263" cy="266759"/>
          </a:xfrm>
        </p:spPr>
        <p:txBody>
          <a:bodyPr/>
          <a:lstStyle>
            <a:lvl1pPr>
              <a:defRPr b="0" i="0">
                <a:solidFill>
                  <a:schemeClr val="bg1"/>
                </a:solidFill>
                <a:latin typeface="AvenirNext LT Com Regular" panose="020B0503020202020204" pitchFamily="34" charset="0"/>
              </a:defRPr>
            </a:lvl1pPr>
          </a:lstStyle>
          <a:p>
            <a:pPr hangingPunct="1"/>
            <a:endParaRPr lang="en-GB"/>
          </a:p>
        </p:txBody>
      </p:sp>
      <p:sp>
        <p:nvSpPr>
          <p:cNvPr id="3" name="CG Folio">
            <a:extLst>
              <a:ext uri="{FF2B5EF4-FFF2-40B4-BE49-F238E27FC236}">
                <a16:creationId xmlns:a16="http://schemas.microsoft.com/office/drawing/2014/main" id="{248DA917-132C-ACDA-4762-F50163CD1091}"/>
              </a:ext>
            </a:extLst>
          </p:cNvPr>
          <p:cNvSpPr txBox="1">
            <a:spLocks/>
          </p:cNvSpPr>
          <p:nvPr userDrawn="1"/>
        </p:nvSpPr>
        <p:spPr>
          <a:xfrm>
            <a:off x="457198" y="6309360"/>
            <a:ext cx="5529265"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bg1"/>
                </a:solidFill>
                <a:latin typeface="AvenirNext LT Com Regular" panose="020B0503020202020204" pitchFamily="34" charset="0"/>
              </a:rPr>
              <a:t>For internal use only.</a:t>
            </a:r>
          </a:p>
        </p:txBody>
      </p:sp>
      <p:sp>
        <p:nvSpPr>
          <p:cNvPr id="7" name="Photo Fill BrSap (Lhorz1/2)">
            <a:extLst>
              <a:ext uri="{FF2B5EF4-FFF2-40B4-BE49-F238E27FC236}">
                <a16:creationId xmlns:a16="http://schemas.microsoft.com/office/drawing/2014/main" id="{54733099-9783-FDB4-1945-036BC0C3C2E5}"/>
              </a:ext>
            </a:extLst>
          </p:cNvPr>
          <p:cNvSpPr>
            <a:spLocks noGrp="1" noRot="1" noMove="1" noResize="1" noEditPoints="1" noAdjustHandles="1" noChangeArrowheads="1" noChangeShapeType="1"/>
          </p:cNvSpPr>
          <p:nvPr userDrawn="1"/>
        </p:nvSpPr>
        <p:spPr>
          <a:xfrm>
            <a:off x="6248400" y="0"/>
            <a:ext cx="5943600" cy="6858000"/>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8" name="Photo Placeholder (Lhorz1/2)">
            <a:extLst>
              <a:ext uri="{FF2B5EF4-FFF2-40B4-BE49-F238E27FC236}">
                <a16:creationId xmlns:a16="http://schemas.microsoft.com/office/drawing/2014/main" id="{CEBA125A-62DD-B552-C790-CBC1E7492C28}"/>
              </a:ext>
            </a:extLst>
          </p:cNvPr>
          <p:cNvSpPr>
            <a:spLocks noGrp="1" noRot="1" noMove="1" noResize="1" noEditPoints="1" noAdjustHandles="1" noChangeArrowheads="1" noChangeShapeType="1"/>
          </p:cNvSpPr>
          <p:nvPr>
            <p:ph type="pic" sz="quarter" idx="16"/>
          </p:nvPr>
        </p:nvSpPr>
        <p:spPr>
          <a:xfrm>
            <a:off x="6248400" y="0"/>
            <a:ext cx="5943600" cy="6858000"/>
          </a:xfrm>
          <a:solidFill>
            <a:schemeClr val="bg1"/>
          </a:solidFill>
        </p:spPr>
        <p:txBody>
          <a:bodyPr anchor="t" anchorCtr="1">
            <a:noAutofit/>
          </a:bodyPr>
          <a:lstStyle>
            <a:lvl1pPr marL="0" indent="0">
              <a:buNone/>
              <a:defRPr b="0" i="0">
                <a:solidFill>
                  <a:schemeClr val="tx1"/>
                </a:solidFill>
                <a:latin typeface="AvenirNext LT Com Regular" panose="020B0503020202020204" pitchFamily="34" charset="0"/>
              </a:defRPr>
            </a:lvl1pPr>
          </a:lstStyle>
          <a:p>
            <a:r>
              <a:rPr lang="en-US"/>
              <a:t>Click icon to add picture</a:t>
            </a:r>
          </a:p>
        </p:txBody>
      </p:sp>
      <p:sp>
        <p:nvSpPr>
          <p:cNvPr id="4" name="Slide Number (Black)"/>
          <p:cNvSpPr>
            <a:spLocks noGrp="1"/>
          </p:cNvSpPr>
          <p:nvPr>
            <p:ph type="sldNum" sz="quarter" idx="11"/>
          </p:nvPr>
        </p:nvSpPr>
        <p:spPr/>
        <p:txBody>
          <a:bodyPr/>
          <a:lstStyle>
            <a:lvl1pPr>
              <a:defRPr b="0" i="0" baseline="0">
                <a:solidFill>
                  <a:schemeClr val="bg1"/>
                </a:solidFill>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Tree>
    <p:extLst>
      <p:ext uri="{BB962C8B-B14F-4D97-AF65-F5344CB8AC3E}">
        <p14:creationId xmlns:p14="http://schemas.microsoft.com/office/powerpoint/2010/main" val="2377204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Subtitle-4list-dark">
    <p:bg>
      <p:bgPr>
        <a:solidFill>
          <a:schemeClr val="bg2"/>
        </a:solidFill>
        <a:effectLst/>
      </p:bgPr>
    </p:bg>
    <p:spTree>
      <p:nvGrpSpPr>
        <p:cNvPr id="1" name=""/>
        <p:cNvGrpSpPr/>
        <p:nvPr/>
      </p:nvGrpSpPr>
      <p:grpSpPr>
        <a:xfrm>
          <a:off x="0" y="0"/>
          <a:ext cx="0" cy="0"/>
          <a:chOff x="0" y="0"/>
          <a:chExt cx="0" cy="0"/>
        </a:xfrm>
      </p:grpSpPr>
      <p:sp>
        <p:nvSpPr>
          <p:cNvPr id="5" name="Title (2-line)">
            <a:extLst>
              <a:ext uri="{FF2B5EF4-FFF2-40B4-BE49-F238E27FC236}">
                <a16:creationId xmlns:a16="http://schemas.microsoft.com/office/drawing/2014/main" id="{7C32ACDB-F9F3-C8EC-A524-66F0FDB7CF11}"/>
              </a:ext>
            </a:extLst>
          </p:cNvPr>
          <p:cNvSpPr>
            <a:spLocks noGrp="1"/>
          </p:cNvSpPr>
          <p:nvPr>
            <p:ph type="title"/>
          </p:nvPr>
        </p:nvSpPr>
        <p:spPr>
          <a:xfrm>
            <a:off x="457198" y="457200"/>
            <a:ext cx="11276015" cy="571500"/>
          </a:xfrm>
        </p:spPr>
        <p:txBody>
          <a:bodyPr wrap="square" lIns="0" tIns="0" rIns="0" bIns="0" anchor="t" anchorCtr="0">
            <a:noAutofit/>
          </a:bodyPr>
          <a:lstStyle>
            <a:lvl1pPr>
              <a:defRPr lang="en-US" b="1" i="0" dirty="0">
                <a:solidFill>
                  <a:schemeClr val="bg1"/>
                </a:solidFill>
                <a:latin typeface="AvenirNext LT Com Medium" panose="020B0503020202020204" pitchFamily="34" charset="0"/>
              </a:defRPr>
            </a:lvl1pPr>
          </a:lstStyle>
          <a:p>
            <a:pPr lvl="0" fontAlgn="auto"/>
            <a:r>
              <a:rPr lang="en-US"/>
              <a:t>Click to edit Master title style</a:t>
            </a:r>
          </a:p>
        </p:txBody>
      </p:sp>
      <p:sp>
        <p:nvSpPr>
          <p:cNvPr id="16" name="Subtitle"/>
          <p:cNvSpPr>
            <a:spLocks noGrp="1"/>
          </p:cNvSpPr>
          <p:nvPr>
            <p:ph type="body" sz="quarter" idx="15" hasCustomPrompt="1"/>
          </p:nvPr>
        </p:nvSpPr>
        <p:spPr>
          <a:xfrm>
            <a:off x="457198" y="1028700"/>
            <a:ext cx="11276015" cy="228600"/>
          </a:xfrm>
          <a:ln w="12700">
            <a:miter lim="400000"/>
          </a:ln>
        </p:spPr>
        <p:txBody>
          <a:bodyPr wrap="square" lIns="0" tIns="0" rIns="0" bIns="0" anchor="t" anchorCtr="0">
            <a:noAutofit/>
          </a:bodyPr>
          <a:lstStyle>
            <a:lvl1pPr>
              <a:lnSpc>
                <a:spcPct val="100000"/>
              </a:lnSpc>
              <a:defRPr lang="en-US" sz="1800" b="1" dirty="0">
                <a:solidFill>
                  <a:schemeClr val="accent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2" name="Footer Placeholder 1">
            <a:extLst>
              <a:ext uri="{FF2B5EF4-FFF2-40B4-BE49-F238E27FC236}">
                <a16:creationId xmlns:a16="http://schemas.microsoft.com/office/drawing/2014/main" id="{0647C31B-BE7D-9000-3901-1B57DAF2730F}"/>
              </a:ext>
            </a:extLst>
          </p:cNvPr>
          <p:cNvSpPr>
            <a:spLocks noGrp="1"/>
          </p:cNvSpPr>
          <p:nvPr>
            <p:ph type="ftr" sz="quarter" idx="18"/>
          </p:nvPr>
        </p:nvSpPr>
        <p:spPr>
          <a:xfrm>
            <a:off x="457198" y="6006856"/>
            <a:ext cx="11276015" cy="266759"/>
          </a:xfrm>
        </p:spPr>
        <p:txBody>
          <a:bodyPr/>
          <a:lstStyle>
            <a:lvl1pPr>
              <a:defRPr b="0" i="0">
                <a:solidFill>
                  <a:schemeClr val="bg1"/>
                </a:solidFill>
                <a:latin typeface="AvenirNext LT Com Regular" panose="020B0503020202020204" pitchFamily="34" charset="0"/>
              </a:defRPr>
            </a:lvl1pPr>
          </a:lstStyle>
          <a:p>
            <a:pPr hangingPunct="1"/>
            <a:endParaRPr lang="en-GB"/>
          </a:p>
        </p:txBody>
      </p:sp>
      <p:sp>
        <p:nvSpPr>
          <p:cNvPr id="3" name="CG Folio">
            <a:extLst>
              <a:ext uri="{FF2B5EF4-FFF2-40B4-BE49-F238E27FC236}">
                <a16:creationId xmlns:a16="http://schemas.microsoft.com/office/drawing/2014/main" id="{248DA917-132C-ACDA-4762-F50163CD1091}"/>
              </a:ext>
            </a:extLst>
          </p:cNvPr>
          <p:cNvSpPr txBox="1">
            <a:spLocks/>
          </p:cNvSpPr>
          <p:nvPr userDrawn="1"/>
        </p:nvSpPr>
        <p:spPr>
          <a:xfrm>
            <a:off x="457198" y="6309360"/>
            <a:ext cx="5529265"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bg1"/>
                </a:solidFill>
                <a:latin typeface="AvenirNext LT Com Regular" panose="020B0503020202020204" pitchFamily="34" charset="0"/>
              </a:rPr>
              <a:t>For internal use only.</a:t>
            </a:r>
          </a:p>
        </p:txBody>
      </p:sp>
      <p:sp>
        <p:nvSpPr>
          <p:cNvPr id="4" name="Slide Number (Black)"/>
          <p:cNvSpPr>
            <a:spLocks noGrp="1"/>
          </p:cNvSpPr>
          <p:nvPr>
            <p:ph type="sldNum" sz="quarter" idx="11"/>
          </p:nvPr>
        </p:nvSpPr>
        <p:spPr/>
        <p:txBody>
          <a:bodyPr/>
          <a:lstStyle>
            <a:lvl1pPr>
              <a:defRPr b="0" i="0" baseline="0">
                <a:solidFill>
                  <a:schemeClr val="bg1"/>
                </a:solidFill>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12" name="Body">
            <a:extLst>
              <a:ext uri="{FF2B5EF4-FFF2-40B4-BE49-F238E27FC236}">
                <a16:creationId xmlns:a16="http://schemas.microsoft.com/office/drawing/2014/main" id="{A6D73786-580D-5BC4-F208-22E7FF199A2D}"/>
              </a:ext>
            </a:extLst>
          </p:cNvPr>
          <p:cNvSpPr>
            <a:spLocks noGrp="1"/>
          </p:cNvSpPr>
          <p:nvPr>
            <p:ph type="body" sz="quarter" idx="19"/>
          </p:nvPr>
        </p:nvSpPr>
        <p:spPr>
          <a:xfrm>
            <a:off x="464607" y="1562100"/>
            <a:ext cx="2613660" cy="4114800"/>
          </a:xfrm>
          <a:solidFill>
            <a:schemeClr val="accent2"/>
          </a:solidFill>
        </p:spPr>
        <p:txBody>
          <a:bodyPr wrap="square"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solidFill>
                  <a:schemeClr val="tx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solidFill>
                  <a:schemeClr val="tx1"/>
                </a:solidFill>
                <a:latin typeface="AvenirNext LT Com Regular" panose="020B0503020202020204" pitchFamily="34" charset="0"/>
              </a:defRPr>
            </a:lvl2pPr>
            <a:lvl3pPr marL="576000" indent="-144000">
              <a:spcBef>
                <a:spcPts val="0"/>
              </a:spcBef>
              <a:buClrTx/>
              <a:buFont typeface="AvenirNext LT Com Regular"/>
              <a:buChar char="•"/>
              <a:defRPr b="0" i="0" baseline="0">
                <a:solidFill>
                  <a:schemeClr val="tx1"/>
                </a:solidFill>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6" name="Body">
            <a:extLst>
              <a:ext uri="{FF2B5EF4-FFF2-40B4-BE49-F238E27FC236}">
                <a16:creationId xmlns:a16="http://schemas.microsoft.com/office/drawing/2014/main" id="{B4CF303A-7CA7-DD52-7E61-0FB664A4EEE8}"/>
              </a:ext>
            </a:extLst>
          </p:cNvPr>
          <p:cNvSpPr>
            <a:spLocks noGrp="1"/>
          </p:cNvSpPr>
          <p:nvPr>
            <p:ph type="body" sz="quarter" idx="20"/>
          </p:nvPr>
        </p:nvSpPr>
        <p:spPr>
          <a:xfrm>
            <a:off x="3338688" y="1562100"/>
            <a:ext cx="2613660" cy="4114800"/>
          </a:xfrm>
          <a:solidFill>
            <a:schemeClr val="accent2"/>
          </a:solidFill>
        </p:spPr>
        <p:txBody>
          <a:bodyPr wrap="square"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solidFill>
                  <a:schemeClr val="tx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solidFill>
                  <a:schemeClr val="tx1"/>
                </a:solidFill>
                <a:latin typeface="AvenirNext LT Com Regular" panose="020B0503020202020204" pitchFamily="34" charset="0"/>
              </a:defRPr>
            </a:lvl2pPr>
            <a:lvl3pPr marL="576000" indent="-144000">
              <a:spcBef>
                <a:spcPts val="0"/>
              </a:spcBef>
              <a:buClrTx/>
              <a:buFont typeface="AvenirNext LT Com Regular"/>
              <a:buChar char="•"/>
              <a:defRPr b="0" i="0" baseline="0">
                <a:solidFill>
                  <a:schemeClr val="tx1"/>
                </a:solidFill>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7" name="Body">
            <a:extLst>
              <a:ext uri="{FF2B5EF4-FFF2-40B4-BE49-F238E27FC236}">
                <a16:creationId xmlns:a16="http://schemas.microsoft.com/office/drawing/2014/main" id="{DF141B29-A6F2-A186-72C3-8AC3B2D07B5D}"/>
              </a:ext>
            </a:extLst>
          </p:cNvPr>
          <p:cNvSpPr>
            <a:spLocks noGrp="1"/>
          </p:cNvSpPr>
          <p:nvPr>
            <p:ph type="body" sz="quarter" idx="21"/>
          </p:nvPr>
        </p:nvSpPr>
        <p:spPr>
          <a:xfrm>
            <a:off x="6212769" y="1562100"/>
            <a:ext cx="2613660" cy="4114800"/>
          </a:xfrm>
          <a:solidFill>
            <a:schemeClr val="accent2"/>
          </a:solidFill>
        </p:spPr>
        <p:txBody>
          <a:bodyPr wrap="square"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solidFill>
                  <a:schemeClr val="tx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solidFill>
                  <a:schemeClr val="tx1"/>
                </a:solidFill>
                <a:latin typeface="AvenirNext LT Com Regular" panose="020B0503020202020204" pitchFamily="34" charset="0"/>
              </a:defRPr>
            </a:lvl2pPr>
            <a:lvl3pPr marL="576000" indent="-144000">
              <a:spcBef>
                <a:spcPts val="0"/>
              </a:spcBef>
              <a:buClrTx/>
              <a:buFont typeface="AvenirNext LT Com Regular"/>
              <a:buChar char="•"/>
              <a:defRPr b="0" i="0" baseline="0">
                <a:solidFill>
                  <a:schemeClr val="tx1"/>
                </a:solidFill>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8" name="Body">
            <a:extLst>
              <a:ext uri="{FF2B5EF4-FFF2-40B4-BE49-F238E27FC236}">
                <a16:creationId xmlns:a16="http://schemas.microsoft.com/office/drawing/2014/main" id="{B423A405-89B9-6FD5-1727-54209EE89156}"/>
              </a:ext>
            </a:extLst>
          </p:cNvPr>
          <p:cNvSpPr>
            <a:spLocks noGrp="1"/>
          </p:cNvSpPr>
          <p:nvPr>
            <p:ph type="body" sz="quarter" idx="22"/>
          </p:nvPr>
        </p:nvSpPr>
        <p:spPr>
          <a:xfrm>
            <a:off x="9086850" y="1562100"/>
            <a:ext cx="2613660" cy="4114800"/>
          </a:xfrm>
          <a:solidFill>
            <a:schemeClr val="accent2"/>
          </a:solidFill>
        </p:spPr>
        <p:txBody>
          <a:bodyPr wrap="square"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solidFill>
                  <a:schemeClr val="tx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solidFill>
                  <a:schemeClr val="tx1"/>
                </a:solidFill>
                <a:latin typeface="AvenirNext LT Com Regular" panose="020B0503020202020204" pitchFamily="34" charset="0"/>
              </a:defRPr>
            </a:lvl2pPr>
            <a:lvl3pPr marL="576000" indent="-144000">
              <a:spcBef>
                <a:spcPts val="0"/>
              </a:spcBef>
              <a:buClrTx/>
              <a:buFont typeface="AvenirNext LT Com Regular"/>
              <a:buChar char="•"/>
              <a:defRPr b="0" i="0" baseline="0">
                <a:solidFill>
                  <a:schemeClr val="tx1"/>
                </a:solidFill>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3219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1Line-LGreyBoxText-2x2">
    <p:spTree>
      <p:nvGrpSpPr>
        <p:cNvPr id="1" name=""/>
        <p:cNvGrpSpPr/>
        <p:nvPr/>
      </p:nvGrpSpPr>
      <p:grpSpPr>
        <a:xfrm>
          <a:off x="0" y="0"/>
          <a:ext cx="0" cy="0"/>
          <a:chOff x="0" y="0"/>
          <a:chExt cx="0" cy="0"/>
        </a:xfrm>
      </p:grpSpPr>
      <p:sp>
        <p:nvSpPr>
          <p:cNvPr id="4" name="Slide Number (Black)"/>
          <p:cNvSpPr>
            <a:spLocks noGrp="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457200" y="468086"/>
            <a:ext cx="11234738" cy="560614"/>
          </a:xfrm>
        </p:spPr>
        <p:txBody>
          <a:bodyPr anchor="t" anchorCtr="0">
            <a:noAutofit/>
          </a:bodyPr>
          <a:lstStyle>
            <a:lvl1pPr>
              <a:defRPr b="1" i="0">
                <a:latin typeface="AvenirNext LT Com Medium" panose="020B0503020202020204" pitchFamily="34" charset="0"/>
              </a:defRPr>
            </a:lvl1pPr>
          </a:lstStyle>
          <a:p>
            <a:r>
              <a:rPr lang="en-US"/>
              <a:t>Click to edit Master title style</a:t>
            </a:r>
          </a:p>
        </p:txBody>
      </p:sp>
      <p:sp>
        <p:nvSpPr>
          <p:cNvPr id="14" name="Body"/>
          <p:cNvSpPr>
            <a:spLocks noGrp="1"/>
          </p:cNvSpPr>
          <p:nvPr>
            <p:ph type="body" sz="quarter" idx="14"/>
          </p:nvPr>
        </p:nvSpPr>
        <p:spPr>
          <a:xfrm>
            <a:off x="457200" y="1562100"/>
            <a:ext cx="5522458" cy="2057400"/>
          </a:xfrm>
          <a:solidFill>
            <a:schemeClr val="accent3"/>
          </a:solidFill>
        </p:spPr>
        <p:txBody>
          <a:bodyPr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latin typeface="AvenirNext LT Com Regular" panose="020B0503020202020204" pitchFamily="34" charset="0"/>
              </a:defRPr>
            </a:lvl2pPr>
            <a:lvl3pPr marL="576000" indent="-144000">
              <a:spcBef>
                <a:spcPts val="0"/>
              </a:spcBef>
              <a:buClrTx/>
              <a:buFont typeface="AvenirNext LT Com Regular"/>
              <a:buChar char="•"/>
              <a:defRPr b="0" i="0" baseline="0">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8" name="Subtitle">
            <a:extLst>
              <a:ext uri="{FF2B5EF4-FFF2-40B4-BE49-F238E27FC236}">
                <a16:creationId xmlns:a16="http://schemas.microsoft.com/office/drawing/2014/main" id="{B47ADF9C-CA8E-6640-06B1-D363D1B60A90}"/>
              </a:ext>
            </a:extLst>
          </p:cNvPr>
          <p:cNvSpPr>
            <a:spLocks noGrp="1"/>
          </p:cNvSpPr>
          <p:nvPr>
            <p:ph type="body" sz="quarter" idx="15" hasCustomPrompt="1"/>
          </p:nvPr>
        </p:nvSpPr>
        <p:spPr>
          <a:xfrm>
            <a:off x="457200" y="1028699"/>
            <a:ext cx="11234738" cy="228601"/>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9" name="Footer Placeholder 1">
            <a:extLst>
              <a:ext uri="{FF2B5EF4-FFF2-40B4-BE49-F238E27FC236}">
                <a16:creationId xmlns:a16="http://schemas.microsoft.com/office/drawing/2014/main" id="{2EA4C543-5FF0-641A-11FC-7B99F52C6D6B}"/>
              </a:ext>
            </a:extLst>
          </p:cNvPr>
          <p:cNvSpPr>
            <a:spLocks noGrp="1"/>
          </p:cNvSpPr>
          <p:nvPr>
            <p:ph type="ftr" sz="quarter" idx="19"/>
          </p:nvPr>
        </p:nvSpPr>
        <p:spPr>
          <a:xfrm>
            <a:off x="457200" y="6006856"/>
            <a:ext cx="11276013" cy="266759"/>
          </a:xfrm>
        </p:spPr>
        <p:txBody>
          <a:bodyPr/>
          <a:lstStyle>
            <a:lvl1pPr>
              <a:defRPr b="0" i="0">
                <a:latin typeface="AvenirNext LT Com Regular" panose="020B0503020202020204" pitchFamily="34" charset="0"/>
              </a:defRPr>
            </a:lvl1pPr>
          </a:lstStyle>
          <a:p>
            <a:pPr hangingPunct="1"/>
            <a:endParaRPr lang="en-GB"/>
          </a:p>
        </p:txBody>
      </p:sp>
      <p:sp>
        <p:nvSpPr>
          <p:cNvPr id="3" name="Body">
            <a:extLst>
              <a:ext uri="{FF2B5EF4-FFF2-40B4-BE49-F238E27FC236}">
                <a16:creationId xmlns:a16="http://schemas.microsoft.com/office/drawing/2014/main" id="{F50AFFCF-D0E1-90F8-ABDF-6D5DC20A4F39}"/>
              </a:ext>
            </a:extLst>
          </p:cNvPr>
          <p:cNvSpPr>
            <a:spLocks noGrp="1"/>
          </p:cNvSpPr>
          <p:nvPr>
            <p:ph type="body" sz="quarter" idx="20"/>
          </p:nvPr>
        </p:nvSpPr>
        <p:spPr>
          <a:xfrm>
            <a:off x="6210755" y="1562100"/>
            <a:ext cx="5522458" cy="2057400"/>
          </a:xfrm>
          <a:solidFill>
            <a:schemeClr val="accent3"/>
          </a:solidFill>
        </p:spPr>
        <p:txBody>
          <a:bodyPr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latin typeface="AvenirNext LT Com Regular" panose="020B0503020202020204" pitchFamily="34" charset="0"/>
              </a:defRPr>
            </a:lvl2pPr>
            <a:lvl3pPr marL="576000" indent="-144000">
              <a:spcBef>
                <a:spcPts val="0"/>
              </a:spcBef>
              <a:buClrTx/>
              <a:buFont typeface="AvenirNext LT Com Regular"/>
              <a:buChar char="•"/>
              <a:defRPr b="0" i="0" baseline="0">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10" name="Body">
            <a:extLst>
              <a:ext uri="{FF2B5EF4-FFF2-40B4-BE49-F238E27FC236}">
                <a16:creationId xmlns:a16="http://schemas.microsoft.com/office/drawing/2014/main" id="{B6EB626D-2525-B9C3-6C1E-CDBD03ED11E8}"/>
              </a:ext>
            </a:extLst>
          </p:cNvPr>
          <p:cNvSpPr>
            <a:spLocks noGrp="1"/>
          </p:cNvSpPr>
          <p:nvPr>
            <p:ph type="body" sz="quarter" idx="21"/>
          </p:nvPr>
        </p:nvSpPr>
        <p:spPr>
          <a:xfrm>
            <a:off x="457200" y="3877056"/>
            <a:ext cx="5522458" cy="2057400"/>
          </a:xfrm>
          <a:solidFill>
            <a:schemeClr val="accent3"/>
          </a:solidFill>
        </p:spPr>
        <p:txBody>
          <a:bodyPr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latin typeface="AvenirNext LT Com Regular" panose="020B0503020202020204" pitchFamily="34" charset="0"/>
              </a:defRPr>
            </a:lvl2pPr>
            <a:lvl3pPr marL="576000" indent="-144000">
              <a:spcBef>
                <a:spcPts val="0"/>
              </a:spcBef>
              <a:buClrTx/>
              <a:buFont typeface="AvenirNext LT Com Regular"/>
              <a:buChar char="•"/>
              <a:defRPr b="0" i="0" baseline="0">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11" name="Body">
            <a:extLst>
              <a:ext uri="{FF2B5EF4-FFF2-40B4-BE49-F238E27FC236}">
                <a16:creationId xmlns:a16="http://schemas.microsoft.com/office/drawing/2014/main" id="{8F49C068-1A10-0B02-D5F0-1DF2337FB986}"/>
              </a:ext>
            </a:extLst>
          </p:cNvPr>
          <p:cNvSpPr>
            <a:spLocks noGrp="1"/>
          </p:cNvSpPr>
          <p:nvPr>
            <p:ph type="body" sz="quarter" idx="22"/>
          </p:nvPr>
        </p:nvSpPr>
        <p:spPr>
          <a:xfrm>
            <a:off x="6210755" y="3877056"/>
            <a:ext cx="5522458" cy="2057400"/>
          </a:xfrm>
          <a:solidFill>
            <a:schemeClr val="accent3"/>
          </a:solidFill>
        </p:spPr>
        <p:txBody>
          <a:bodyPr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latin typeface="AvenirNext LT Com Regular" panose="020B0503020202020204" pitchFamily="34" charset="0"/>
              </a:defRPr>
            </a:lvl2pPr>
            <a:lvl3pPr marL="576000" indent="-144000">
              <a:spcBef>
                <a:spcPts val="0"/>
              </a:spcBef>
              <a:buClrTx/>
              <a:buFont typeface="AvenirNext LT Com Regular"/>
              <a:buChar char="•"/>
              <a:defRPr b="0" i="0" baseline="0">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27170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Title-1Line-Text-3Col">
    <p:spTree>
      <p:nvGrpSpPr>
        <p:cNvPr id="1" name=""/>
        <p:cNvGrpSpPr/>
        <p:nvPr/>
      </p:nvGrpSpPr>
      <p:grpSpPr>
        <a:xfrm>
          <a:off x="0" y="0"/>
          <a:ext cx="0" cy="0"/>
          <a:chOff x="0" y="0"/>
          <a:chExt cx="0" cy="0"/>
        </a:xfrm>
      </p:grpSpPr>
      <p:sp>
        <p:nvSpPr>
          <p:cNvPr id="4" name="Slide Number (Black)"/>
          <p:cNvSpPr>
            <a:spLocks noGrp="1" noRot="1" noMove="1" noResize="1" noEditPoints="1" noAdjustHandles="1" noChangeArrowheads="1" noChangeShapeType="1"/>
          </p:cNvSpPr>
          <p:nvPr>
            <p:ph type="sldNum" sz="quarter" idx="11"/>
          </p:nvPr>
        </p:nvSpPr>
        <p:spPr/>
        <p:txBody>
          <a:bodyPr/>
          <a:lstStyle>
            <a:lvl1pPr>
              <a:defRPr b="0" i="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7" name="Photo Fill BrSap (Lhorz1/2)">
            <a:extLst>
              <a:ext uri="{FF2B5EF4-FFF2-40B4-BE49-F238E27FC236}">
                <a16:creationId xmlns:a16="http://schemas.microsoft.com/office/drawing/2014/main" id="{CF735E78-445B-921D-014C-093B0A2CE612}"/>
              </a:ext>
            </a:extLst>
          </p:cNvPr>
          <p:cNvSpPr>
            <a:spLocks/>
          </p:cNvSpPr>
          <p:nvPr userDrawn="1"/>
        </p:nvSpPr>
        <p:spPr>
          <a:xfrm>
            <a:off x="-2" y="0"/>
            <a:ext cx="12192001" cy="2286000"/>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 name="Photo Placeholder (Lhorz1/2)"/>
          <p:cNvSpPr>
            <a:spLocks noGrp="1"/>
          </p:cNvSpPr>
          <p:nvPr>
            <p:ph type="pic" sz="quarter" idx="16"/>
          </p:nvPr>
        </p:nvSpPr>
        <p:spPr>
          <a:xfrm>
            <a:off x="-2" y="0"/>
            <a:ext cx="12192002" cy="2286000"/>
          </a:xfrm>
          <a:solidFill>
            <a:schemeClr val="bg2"/>
          </a:solidFill>
        </p:spPr>
        <p:txBody>
          <a:bodyPr anchor="t" anchorCtr="1">
            <a:noAutofit/>
          </a:bodyPr>
          <a:lstStyle>
            <a:lvl1pPr marL="0" indent="0">
              <a:buNone/>
              <a:defRPr b="0" i="0">
                <a:solidFill>
                  <a:schemeClr val="bg1"/>
                </a:solidFill>
                <a:latin typeface="AvenirNext LT Com Regular" panose="020B0503020202020204" pitchFamily="34" charset="0"/>
              </a:defRPr>
            </a:lvl1pPr>
          </a:lstStyle>
          <a:p>
            <a:r>
              <a:rPr lang="en-US"/>
              <a:t>Click icon to add picture</a:t>
            </a:r>
          </a:p>
        </p:txBody>
      </p:sp>
      <p:sp>
        <p:nvSpPr>
          <p:cNvPr id="2" name="Title 1"/>
          <p:cNvSpPr>
            <a:spLocks noGrp="1"/>
          </p:cNvSpPr>
          <p:nvPr>
            <p:ph type="title" hasCustomPrompt="1"/>
          </p:nvPr>
        </p:nvSpPr>
        <p:spPr>
          <a:xfrm>
            <a:off x="457201" y="2514600"/>
            <a:ext cx="11276012" cy="488482"/>
          </a:xfrm>
        </p:spPr>
        <p:txBody>
          <a:bodyPr wrap="square" lIns="0" tIns="0" rIns="0" bIns="0" anchor="t" anchorCtr="0">
            <a:noAutofit/>
          </a:bodyPr>
          <a:lstStyle>
            <a:lvl1pPr>
              <a:defRPr lang="en-US" dirty="0">
                <a:solidFill>
                  <a:schemeClr val="tx1"/>
                </a:solidFill>
              </a:defRPr>
            </a:lvl1pPr>
          </a:lstStyle>
          <a:p>
            <a:pPr lvl="0" fontAlgn="auto"/>
            <a:r>
              <a:rPr lang="en-US"/>
              <a:t>Title text</a:t>
            </a:r>
          </a:p>
        </p:txBody>
      </p:sp>
      <p:sp>
        <p:nvSpPr>
          <p:cNvPr id="9" name="Body">
            <a:extLst>
              <a:ext uri="{FF2B5EF4-FFF2-40B4-BE49-F238E27FC236}">
                <a16:creationId xmlns:a16="http://schemas.microsoft.com/office/drawing/2014/main" id="{9B636806-2552-D297-5C24-EC0BF7DF6444}"/>
              </a:ext>
            </a:extLst>
          </p:cNvPr>
          <p:cNvSpPr>
            <a:spLocks noGrp="1"/>
          </p:cNvSpPr>
          <p:nvPr>
            <p:ph type="body" sz="quarter" idx="14"/>
          </p:nvPr>
        </p:nvSpPr>
        <p:spPr>
          <a:xfrm>
            <a:off x="457201" y="3543300"/>
            <a:ext cx="11276012" cy="2057400"/>
          </a:xfrm>
          <a:ln w="12700">
            <a:miter lim="400000"/>
          </a:ln>
        </p:spPr>
        <p:txBody>
          <a:bodyPr wrap="square" lIns="0" tIns="0" rIns="0" bIns="0" numCol="3" spcCol="228600" anchor="t" anchorCtr="0">
            <a:noAutofit/>
          </a:bodyPr>
          <a:lstStyle>
            <a:lvl1pPr marL="216000" indent="-216000">
              <a:spcBef>
                <a:spcPts val="0"/>
              </a:spcBef>
              <a:buClrTx/>
              <a:buSzPct val="110000"/>
              <a:buFont typeface="Wingdings" pitchFamily="2" charset="2"/>
              <a:buChar char="§"/>
              <a:tabLst/>
              <a:defRPr lang="en-US" b="1" dirty="0"/>
            </a:lvl1pPr>
            <a:lvl2pPr marL="432000" indent="-216000">
              <a:spcBef>
                <a:spcPts val="0"/>
              </a:spcBef>
              <a:buClrTx/>
              <a:buFont typeface="Arial" panose="020B0604020202020204" pitchFamily="34" charset="0"/>
              <a:buChar char="–"/>
              <a:defRPr lang="en-US" b="1"/>
            </a:lvl2pPr>
            <a:lvl3pPr marL="576000" indent="-144000">
              <a:spcBef>
                <a:spcPts val="0"/>
              </a:spcBef>
              <a:buClrTx/>
              <a:buFont typeface="AvenirNext LT Com Regular"/>
              <a:buChar char="•"/>
              <a:defRPr lang="en-US" b="1" dirty="0"/>
            </a:lvl3pPr>
          </a:lstStyle>
          <a:p>
            <a:pPr marL="216000" lvl="0" indent="-216000">
              <a:buSzPct val="110000"/>
              <a:buFont typeface="Wingdings" pitchFamily="2" charset="2"/>
              <a:buChar char="§"/>
            </a:pPr>
            <a:r>
              <a:rPr lang="en-US"/>
              <a:t>Click to edit Master text styles</a:t>
            </a:r>
          </a:p>
          <a:p>
            <a:pPr marL="216000" lvl="1" indent="-216000">
              <a:buSzPct val="110000"/>
              <a:buFont typeface="Wingdings" pitchFamily="2" charset="2"/>
              <a:buChar char="§"/>
            </a:pPr>
            <a:r>
              <a:rPr lang="en-US"/>
              <a:t>Second level</a:t>
            </a:r>
          </a:p>
          <a:p>
            <a:pPr marL="216000" lvl="2" indent="-216000">
              <a:buSzPct val="110000"/>
              <a:buFont typeface="Wingdings" pitchFamily="2" charset="2"/>
              <a:buChar char="§"/>
            </a:pPr>
            <a:r>
              <a:rPr lang="en-US"/>
              <a:t>Third level</a:t>
            </a:r>
          </a:p>
        </p:txBody>
      </p:sp>
      <p:sp>
        <p:nvSpPr>
          <p:cNvPr id="5" name="Subtitle">
            <a:extLst>
              <a:ext uri="{FF2B5EF4-FFF2-40B4-BE49-F238E27FC236}">
                <a16:creationId xmlns:a16="http://schemas.microsoft.com/office/drawing/2014/main" id="{9DA510F6-8DD3-09F8-BAAC-C0662318F3B5}"/>
              </a:ext>
            </a:extLst>
          </p:cNvPr>
          <p:cNvSpPr>
            <a:spLocks noGrp="1"/>
          </p:cNvSpPr>
          <p:nvPr>
            <p:ph type="body" sz="quarter" idx="17" hasCustomPrompt="1"/>
          </p:nvPr>
        </p:nvSpPr>
        <p:spPr>
          <a:xfrm>
            <a:off x="457199" y="3012948"/>
            <a:ext cx="11276013" cy="301752"/>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8" name="Footer Placeholder 2">
            <a:extLst>
              <a:ext uri="{FF2B5EF4-FFF2-40B4-BE49-F238E27FC236}">
                <a16:creationId xmlns:a16="http://schemas.microsoft.com/office/drawing/2014/main" id="{DABD9F10-B08C-E8E6-67D7-688E57F0EA4B}"/>
              </a:ext>
            </a:extLst>
          </p:cNvPr>
          <p:cNvSpPr>
            <a:spLocks noGrp="1"/>
          </p:cNvSpPr>
          <p:nvPr>
            <p:ph type="ftr" sz="quarter" idx="10"/>
          </p:nvPr>
        </p:nvSpPr>
        <p:spPr>
          <a:xfrm>
            <a:off x="457200" y="5986915"/>
            <a:ext cx="11276013" cy="283712"/>
          </a:xfrm>
        </p:spPr>
        <p:txBody>
          <a:bodyPr wrap="square">
            <a:noAutofit/>
          </a:bodyPr>
          <a:lstStyle>
            <a:lvl1pPr>
              <a:lnSpc>
                <a:spcPct val="100000"/>
              </a:lnSpc>
              <a:defRPr b="0" i="0" baseline="0">
                <a:latin typeface="AvenirNext LT Com Regular" panose="020B0503020202020204" pitchFamily="34" charset="0"/>
              </a:defRPr>
            </a:lvl1pPr>
          </a:lstStyle>
          <a:p>
            <a:pPr hangingPunct="1"/>
            <a:endParaRPr lang="en-GB"/>
          </a:p>
        </p:txBody>
      </p:sp>
    </p:spTree>
    <p:extLst>
      <p:ext uri="{BB962C8B-B14F-4D97-AF65-F5344CB8AC3E}">
        <p14:creationId xmlns:p14="http://schemas.microsoft.com/office/powerpoint/2010/main" val="3047491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PhotoT-Title-1Line-Text-3Col_BRS">
    <p:bg>
      <p:bgPr>
        <a:solidFill>
          <a:schemeClr val="bg2"/>
        </a:solidFill>
        <a:effectLst/>
      </p:bgPr>
    </p:bg>
    <p:spTree>
      <p:nvGrpSpPr>
        <p:cNvPr id="1" name=""/>
        <p:cNvGrpSpPr/>
        <p:nvPr/>
      </p:nvGrpSpPr>
      <p:grpSpPr>
        <a:xfrm>
          <a:off x="0" y="0"/>
          <a:ext cx="0" cy="0"/>
          <a:chOff x="0" y="0"/>
          <a:chExt cx="0" cy="0"/>
        </a:xfrm>
      </p:grpSpPr>
      <p:sp>
        <p:nvSpPr>
          <p:cNvPr id="5" name="Title (2-line)">
            <a:extLst>
              <a:ext uri="{FF2B5EF4-FFF2-40B4-BE49-F238E27FC236}">
                <a16:creationId xmlns:a16="http://schemas.microsoft.com/office/drawing/2014/main" id="{7C32ACDB-F9F3-C8EC-A524-66F0FDB7CF11}"/>
              </a:ext>
            </a:extLst>
          </p:cNvPr>
          <p:cNvSpPr>
            <a:spLocks noGrp="1"/>
          </p:cNvSpPr>
          <p:nvPr>
            <p:ph type="title"/>
          </p:nvPr>
        </p:nvSpPr>
        <p:spPr>
          <a:xfrm>
            <a:off x="457198" y="2514601"/>
            <a:ext cx="11276015" cy="478856"/>
          </a:xfrm>
        </p:spPr>
        <p:txBody>
          <a:bodyPr wrap="square" lIns="0" tIns="0" rIns="0" bIns="0" anchor="t" anchorCtr="0">
            <a:noAutofit/>
          </a:bodyPr>
          <a:lstStyle>
            <a:lvl1pPr>
              <a:defRPr lang="en-US" b="1" i="0" dirty="0">
                <a:solidFill>
                  <a:schemeClr val="bg1"/>
                </a:solidFill>
                <a:latin typeface="AvenirNext LT Com Medium" panose="020B0503020202020204" pitchFamily="34" charset="0"/>
              </a:defRPr>
            </a:lvl1pPr>
          </a:lstStyle>
          <a:p>
            <a:pPr lvl="0" fontAlgn="auto"/>
            <a:r>
              <a:rPr lang="en-US"/>
              <a:t>Click to edit Master title style</a:t>
            </a:r>
          </a:p>
        </p:txBody>
      </p:sp>
      <p:sp>
        <p:nvSpPr>
          <p:cNvPr id="16" name="Subtitle"/>
          <p:cNvSpPr>
            <a:spLocks noGrp="1"/>
          </p:cNvSpPr>
          <p:nvPr>
            <p:ph type="body" sz="quarter" idx="15" hasCustomPrompt="1"/>
          </p:nvPr>
        </p:nvSpPr>
        <p:spPr>
          <a:xfrm>
            <a:off x="457198" y="3018743"/>
            <a:ext cx="11276015" cy="301752"/>
          </a:xfrm>
          <a:ln w="12700">
            <a:miter lim="400000"/>
          </a:ln>
        </p:spPr>
        <p:txBody>
          <a:bodyPr wrap="square" lIns="0" tIns="0" rIns="0" bIns="0" anchor="t" anchorCtr="0">
            <a:noAutofit/>
          </a:bodyPr>
          <a:lstStyle>
            <a:lvl1pPr>
              <a:lnSpc>
                <a:spcPct val="100000"/>
              </a:lnSpc>
              <a:defRPr lang="en-US" sz="1800" b="1" dirty="0">
                <a:solidFill>
                  <a:schemeClr val="accent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14" name="Body"/>
          <p:cNvSpPr>
            <a:spLocks noGrp="1"/>
          </p:cNvSpPr>
          <p:nvPr>
            <p:ph type="body" sz="quarter" idx="14"/>
          </p:nvPr>
        </p:nvSpPr>
        <p:spPr>
          <a:xfrm>
            <a:off x="457198" y="3543301"/>
            <a:ext cx="11276015" cy="2057400"/>
          </a:xfrm>
          <a:ln w="12700">
            <a:miter lim="400000"/>
          </a:ln>
        </p:spPr>
        <p:txBody>
          <a:bodyPr wrap="square" lIns="0" tIns="0" rIns="0" bIns="0" numCol="3" spcCol="228600" anchor="t" anchorCtr="0">
            <a:noAutofit/>
          </a:bodyPr>
          <a:lstStyle>
            <a:lvl1pPr marL="216000" indent="-216000">
              <a:spcBef>
                <a:spcPts val="0"/>
              </a:spcBef>
              <a:buClrTx/>
              <a:buSzPct val="110000"/>
              <a:buFont typeface="Wingdings" pitchFamily="2" charset="2"/>
              <a:buChar char="§"/>
              <a:tabLst/>
              <a:defRPr lang="en-US" b="1">
                <a:solidFill>
                  <a:schemeClr val="bg1"/>
                </a:solidFill>
              </a:defRPr>
            </a:lvl1pPr>
            <a:lvl2pPr marL="432000" indent="-216000">
              <a:spcBef>
                <a:spcPts val="0"/>
              </a:spcBef>
              <a:buFont typeface="Arial" panose="020B0604020202020204" pitchFamily="34" charset="0"/>
              <a:buChar char="–"/>
              <a:defRPr lang="en-US" b="1" dirty="0">
                <a:solidFill>
                  <a:schemeClr val="bg1"/>
                </a:solidFill>
              </a:defRPr>
            </a:lvl2pPr>
            <a:lvl3pPr marL="576000" indent="-144000">
              <a:spcBef>
                <a:spcPts val="0"/>
              </a:spcBef>
              <a:buFont typeface="AvenirNext LT Com Regular"/>
              <a:buChar char="•"/>
              <a:defRPr lang="en-US" b="1" dirty="0">
                <a:solidFill>
                  <a:schemeClr val="bg1"/>
                </a:solidFill>
              </a:defRPr>
            </a:lvl3pPr>
          </a:lstStyle>
          <a:p>
            <a:pPr marL="216000" lvl="0" indent="-216000">
              <a:buSzPct val="110000"/>
              <a:buFont typeface="Wingdings" pitchFamily="2" charset="2"/>
              <a:buChar char="§"/>
            </a:pPr>
            <a:r>
              <a:rPr lang="en-US"/>
              <a:t>Click to edit Master text styles</a:t>
            </a:r>
          </a:p>
          <a:p>
            <a:pPr marL="216000" lvl="1" indent="-216000">
              <a:buSzPct val="110000"/>
              <a:buFont typeface="Wingdings" pitchFamily="2" charset="2"/>
              <a:buChar char="§"/>
            </a:pPr>
            <a:r>
              <a:rPr lang="en-US"/>
              <a:t>Second level</a:t>
            </a:r>
          </a:p>
          <a:p>
            <a:pPr marL="216000" lvl="2" indent="-216000">
              <a:buSzPct val="110000"/>
              <a:buFont typeface="Wingdings" pitchFamily="2" charset="2"/>
              <a:buChar char="§"/>
            </a:pPr>
            <a:r>
              <a:rPr lang="en-US"/>
              <a:t>Third level</a:t>
            </a:r>
          </a:p>
        </p:txBody>
      </p:sp>
      <p:sp>
        <p:nvSpPr>
          <p:cNvPr id="2" name="Footer Placeholder 1">
            <a:extLst>
              <a:ext uri="{FF2B5EF4-FFF2-40B4-BE49-F238E27FC236}">
                <a16:creationId xmlns:a16="http://schemas.microsoft.com/office/drawing/2014/main" id="{0647C31B-BE7D-9000-3901-1B57DAF2730F}"/>
              </a:ext>
            </a:extLst>
          </p:cNvPr>
          <p:cNvSpPr>
            <a:spLocks noGrp="1"/>
          </p:cNvSpPr>
          <p:nvPr>
            <p:ph type="ftr" sz="quarter" idx="18"/>
          </p:nvPr>
        </p:nvSpPr>
        <p:spPr>
          <a:xfrm>
            <a:off x="457197" y="5948413"/>
            <a:ext cx="11276015" cy="325202"/>
          </a:xfrm>
        </p:spPr>
        <p:txBody>
          <a:bodyPr/>
          <a:lstStyle>
            <a:lvl1pPr>
              <a:defRPr b="0" i="0">
                <a:solidFill>
                  <a:schemeClr val="bg1"/>
                </a:solidFill>
                <a:latin typeface="AvenirNext LT Com Regular" panose="020B0503020202020204" pitchFamily="34" charset="0"/>
              </a:defRPr>
            </a:lvl1pPr>
          </a:lstStyle>
          <a:p>
            <a:pPr hangingPunct="1"/>
            <a:endParaRPr lang="en-GB"/>
          </a:p>
        </p:txBody>
      </p:sp>
      <p:sp>
        <p:nvSpPr>
          <p:cNvPr id="3" name="CG Folio">
            <a:extLst>
              <a:ext uri="{FF2B5EF4-FFF2-40B4-BE49-F238E27FC236}">
                <a16:creationId xmlns:a16="http://schemas.microsoft.com/office/drawing/2014/main" id="{248DA917-132C-ACDA-4762-F50163CD1091}"/>
              </a:ext>
            </a:extLst>
          </p:cNvPr>
          <p:cNvSpPr txBox="1">
            <a:spLocks/>
          </p:cNvSpPr>
          <p:nvPr userDrawn="1"/>
        </p:nvSpPr>
        <p:spPr>
          <a:xfrm>
            <a:off x="457198" y="6309360"/>
            <a:ext cx="5529265"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bg1"/>
                </a:solidFill>
                <a:latin typeface="AvenirNext LT Com Regular" panose="020B0503020202020204" pitchFamily="34" charset="0"/>
              </a:rPr>
              <a:t>For internal use only.</a:t>
            </a:r>
          </a:p>
        </p:txBody>
      </p:sp>
      <p:sp>
        <p:nvSpPr>
          <p:cNvPr id="7" name="Photo Fill BrSap (Lhorz1/2)">
            <a:extLst>
              <a:ext uri="{FF2B5EF4-FFF2-40B4-BE49-F238E27FC236}">
                <a16:creationId xmlns:a16="http://schemas.microsoft.com/office/drawing/2014/main" id="{54733099-9783-FDB4-1945-036BC0C3C2E5}"/>
              </a:ext>
            </a:extLst>
          </p:cNvPr>
          <p:cNvSpPr>
            <a:spLocks/>
          </p:cNvSpPr>
          <p:nvPr userDrawn="1"/>
        </p:nvSpPr>
        <p:spPr>
          <a:xfrm>
            <a:off x="0" y="0"/>
            <a:ext cx="12192000" cy="2286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8" name="Photo Placeholder (Lhorz1/2)">
            <a:extLst>
              <a:ext uri="{FF2B5EF4-FFF2-40B4-BE49-F238E27FC236}">
                <a16:creationId xmlns:a16="http://schemas.microsoft.com/office/drawing/2014/main" id="{CEBA125A-62DD-B552-C790-CBC1E7492C28}"/>
              </a:ext>
            </a:extLst>
          </p:cNvPr>
          <p:cNvSpPr>
            <a:spLocks noGrp="1"/>
          </p:cNvSpPr>
          <p:nvPr>
            <p:ph type="pic" sz="quarter" idx="16"/>
          </p:nvPr>
        </p:nvSpPr>
        <p:spPr>
          <a:xfrm>
            <a:off x="0" y="0"/>
            <a:ext cx="12192000" cy="2286000"/>
          </a:xfrm>
          <a:solidFill>
            <a:schemeClr val="bg1"/>
          </a:solidFill>
        </p:spPr>
        <p:txBody>
          <a:bodyPr anchor="t" anchorCtr="1">
            <a:noAutofit/>
          </a:bodyPr>
          <a:lstStyle>
            <a:lvl1pPr marL="0" indent="0">
              <a:buNone/>
              <a:defRPr b="0" i="0">
                <a:solidFill>
                  <a:schemeClr val="tx1"/>
                </a:solidFill>
                <a:latin typeface="AvenirNext LT Com Regular" panose="020B0503020202020204" pitchFamily="34" charset="0"/>
              </a:defRPr>
            </a:lvl1pPr>
          </a:lstStyle>
          <a:p>
            <a:r>
              <a:rPr lang="en-US"/>
              <a:t>Click icon to add picture</a:t>
            </a:r>
          </a:p>
        </p:txBody>
      </p:sp>
      <p:sp>
        <p:nvSpPr>
          <p:cNvPr id="4" name="Slide Number (Black)"/>
          <p:cNvSpPr>
            <a:spLocks noGrp="1"/>
          </p:cNvSpPr>
          <p:nvPr>
            <p:ph type="sldNum" sz="quarter" idx="11"/>
          </p:nvPr>
        </p:nvSpPr>
        <p:spPr/>
        <p:txBody>
          <a:bodyPr/>
          <a:lstStyle>
            <a:lvl1pPr>
              <a:defRPr b="0" i="0" baseline="0">
                <a:solidFill>
                  <a:schemeClr val="bg1"/>
                </a:solidFill>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Tree>
    <p:extLst>
      <p:ext uri="{BB962C8B-B14F-4D97-AF65-F5344CB8AC3E}">
        <p14:creationId xmlns:p14="http://schemas.microsoft.com/office/powerpoint/2010/main" val="672756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Quote-Photo-BRS">
    <p:bg>
      <p:bgPr>
        <a:solidFill>
          <a:schemeClr val="bg2"/>
        </a:solidFill>
        <a:effectLst/>
      </p:bgPr>
    </p:bg>
    <p:spTree>
      <p:nvGrpSpPr>
        <p:cNvPr id="1" name=""/>
        <p:cNvGrpSpPr/>
        <p:nvPr/>
      </p:nvGrpSpPr>
      <p:grpSpPr>
        <a:xfrm>
          <a:off x="0" y="0"/>
          <a:ext cx="0" cy="0"/>
          <a:chOff x="0" y="0"/>
          <a:chExt cx="0" cy="0"/>
        </a:xfrm>
      </p:grpSpPr>
      <p:sp>
        <p:nvSpPr>
          <p:cNvPr id="3" name="Photo Fill BrSap (Rhorz1/2)">
            <a:extLst>
              <a:ext uri="{FF2B5EF4-FFF2-40B4-BE49-F238E27FC236}">
                <a16:creationId xmlns:a16="http://schemas.microsoft.com/office/drawing/2014/main" id="{08DA32AF-5AFA-B6BF-163B-3562C70ECDD6}"/>
              </a:ext>
            </a:extLst>
          </p:cNvPr>
          <p:cNvSpPr>
            <a:spLocks/>
          </p:cNvSpPr>
          <p:nvPr userDrawn="1"/>
        </p:nvSpPr>
        <p:spPr>
          <a:xfrm>
            <a:off x="8201025" y="0"/>
            <a:ext cx="3990976" cy="6858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 name="Photo Placeholder (Rhorz1/2)"/>
          <p:cNvSpPr>
            <a:spLocks noGrp="1"/>
          </p:cNvSpPr>
          <p:nvPr>
            <p:ph type="pic" sz="quarter" idx="16"/>
          </p:nvPr>
        </p:nvSpPr>
        <p:spPr>
          <a:xfrm>
            <a:off x="8201025" y="0"/>
            <a:ext cx="3990974" cy="6858000"/>
          </a:xfrm>
        </p:spPr>
        <p:txBody>
          <a:bodyPr anchor="t" anchorCtr="1">
            <a:noAutofit/>
          </a:bodyPr>
          <a:lstStyle>
            <a:lvl1pPr marL="0" indent="0">
              <a:buNone/>
              <a:defRPr b="0" i="0">
                <a:latin typeface="AvenirNext LT Com Regular" panose="020B0503020202020204" pitchFamily="34" charset="0"/>
              </a:defRPr>
            </a:lvl1pPr>
          </a:lstStyle>
          <a:p>
            <a:r>
              <a:rPr lang="en-US"/>
              <a:t>Click icon to add picture</a:t>
            </a:r>
          </a:p>
        </p:txBody>
      </p:sp>
      <p:sp>
        <p:nvSpPr>
          <p:cNvPr id="9" name="Body">
            <a:extLst>
              <a:ext uri="{FF2B5EF4-FFF2-40B4-BE49-F238E27FC236}">
                <a16:creationId xmlns:a16="http://schemas.microsoft.com/office/drawing/2014/main" id="{9B636806-2552-D297-5C24-EC0BF7DF6444}"/>
              </a:ext>
            </a:extLst>
          </p:cNvPr>
          <p:cNvSpPr>
            <a:spLocks noGrp="1"/>
          </p:cNvSpPr>
          <p:nvPr>
            <p:ph type="body" sz="quarter" idx="14"/>
          </p:nvPr>
        </p:nvSpPr>
        <p:spPr>
          <a:xfrm>
            <a:off x="1184274" y="1028700"/>
            <a:ext cx="6370956" cy="2286000"/>
          </a:xfrm>
        </p:spPr>
        <p:txBody>
          <a:bodyPr anchor="b" anchorCtr="0"/>
          <a:lstStyle>
            <a:lvl1pPr marL="9525" indent="-9525">
              <a:spcBef>
                <a:spcPts val="0"/>
              </a:spcBef>
              <a:spcAft>
                <a:spcPts val="0"/>
              </a:spcAft>
              <a:buClrTx/>
              <a:buFont typeface="AvenirNext LT Com Medium" panose="020B0803020202020204" pitchFamily="34" charset="0"/>
              <a:buNone/>
              <a:tabLst/>
              <a:defRPr sz="3600" b="0" i="0" baseline="0">
                <a:solidFill>
                  <a:schemeClr val="bg1"/>
                </a:solidFill>
                <a:latin typeface="AvenirNext LT Com Medium" panose="020B0803020202020204" pitchFamily="34" charset="0"/>
              </a:defRPr>
            </a:lvl1pPr>
            <a:lvl2pPr marL="432000" indent="-216000">
              <a:spcBef>
                <a:spcPts val="0"/>
              </a:spcBef>
              <a:buClrTx/>
              <a:buFont typeface="Arial" panose="020B0604020202020204" pitchFamily="34" charset="0"/>
              <a:buNone/>
              <a:defRPr sz="1400" baseline="0">
                <a:latin typeface="AvenirNext LT Com" panose="02000503000000020004" pitchFamily="2" charset="0"/>
              </a:defRPr>
            </a:lvl2pPr>
            <a:lvl3pPr marL="576000" indent="-144000">
              <a:spcBef>
                <a:spcPts val="0"/>
              </a:spcBef>
              <a:buClrTx/>
              <a:buFont typeface="Arial" panose="020B0604020202020204" pitchFamily="34" charset="0"/>
              <a:buNone/>
              <a:defRPr sz="1400" baseline="0">
                <a:latin typeface="AvenirNext LT Com" panose="02000503000000020004" pitchFamily="2" charset="0"/>
              </a:defRPr>
            </a:lvl3pPr>
          </a:lstStyle>
          <a:p>
            <a:pPr lvl="0"/>
            <a:r>
              <a:rPr lang="en-US"/>
              <a:t>Click to edit Master text styles</a:t>
            </a:r>
          </a:p>
        </p:txBody>
      </p:sp>
      <p:sp>
        <p:nvSpPr>
          <p:cNvPr id="10" name="Footer Placeholder 2">
            <a:extLst>
              <a:ext uri="{FF2B5EF4-FFF2-40B4-BE49-F238E27FC236}">
                <a16:creationId xmlns:a16="http://schemas.microsoft.com/office/drawing/2014/main" id="{BD74D854-282E-329A-D120-00C72856E53C}"/>
              </a:ext>
            </a:extLst>
          </p:cNvPr>
          <p:cNvSpPr>
            <a:spLocks noGrp="1"/>
          </p:cNvSpPr>
          <p:nvPr>
            <p:ph type="ftr" sz="quarter" idx="10"/>
          </p:nvPr>
        </p:nvSpPr>
        <p:spPr>
          <a:xfrm>
            <a:off x="457201" y="5975862"/>
            <a:ext cx="6472238" cy="294763"/>
          </a:xfrm>
        </p:spPr>
        <p:txBody>
          <a:bodyPr wrap="square">
            <a:noAutofit/>
          </a:bodyPr>
          <a:lstStyle>
            <a:lvl1pPr>
              <a:lnSpc>
                <a:spcPct val="100000"/>
              </a:lnSpc>
              <a:defRPr b="0" i="0" baseline="0">
                <a:solidFill>
                  <a:schemeClr val="bg1"/>
                </a:solidFill>
                <a:latin typeface="AvenirNext LT Com Regular" panose="020B0503020202020204" pitchFamily="34" charset="0"/>
              </a:defRPr>
            </a:lvl1pPr>
          </a:lstStyle>
          <a:p>
            <a:pPr hangingPunct="1"/>
            <a:endParaRPr lang="en-GB"/>
          </a:p>
        </p:txBody>
      </p:sp>
      <p:sp>
        <p:nvSpPr>
          <p:cNvPr id="5" name="Body">
            <a:extLst>
              <a:ext uri="{FF2B5EF4-FFF2-40B4-BE49-F238E27FC236}">
                <a16:creationId xmlns:a16="http://schemas.microsoft.com/office/drawing/2014/main" id="{5D53989E-1B29-7ADC-C0C9-537FB182EC63}"/>
              </a:ext>
            </a:extLst>
          </p:cNvPr>
          <p:cNvSpPr>
            <a:spLocks noGrp="1"/>
          </p:cNvSpPr>
          <p:nvPr>
            <p:ph type="body" sz="quarter" idx="17"/>
          </p:nvPr>
        </p:nvSpPr>
        <p:spPr>
          <a:xfrm>
            <a:off x="1184273" y="3600450"/>
            <a:ext cx="6370956" cy="1485900"/>
          </a:xfrm>
        </p:spPr>
        <p:txBody>
          <a:bodyPr anchor="t" anchorCtr="0"/>
          <a:lstStyle>
            <a:lvl1pPr marL="0" indent="0">
              <a:spcBef>
                <a:spcPts val="0"/>
              </a:spcBef>
              <a:spcAft>
                <a:spcPts val="0"/>
              </a:spcAft>
              <a:buClrTx/>
              <a:buFont typeface="AvenirNext LT Com Medium" panose="020B0803020202020204" pitchFamily="34" charset="0"/>
              <a:buNone/>
              <a:tabLst/>
              <a:defRPr sz="1600" b="1" i="0" baseline="0">
                <a:solidFill>
                  <a:schemeClr val="bg1"/>
                </a:solidFill>
                <a:latin typeface="AvenirNext LT Com Regular" panose="020B0503020202020204" pitchFamily="34" charset="0"/>
              </a:defRPr>
            </a:lvl1pPr>
            <a:lvl2pPr marL="432000" indent="-216000">
              <a:spcBef>
                <a:spcPts val="0"/>
              </a:spcBef>
              <a:buClrTx/>
              <a:buFont typeface="Arial" panose="020B0604020202020204" pitchFamily="34" charset="0"/>
              <a:buNone/>
              <a:defRPr sz="1400" baseline="0">
                <a:latin typeface="AvenirNext LT Com" panose="02000503000000020004" pitchFamily="2" charset="0"/>
              </a:defRPr>
            </a:lvl2pPr>
            <a:lvl3pPr marL="576000" indent="-144000">
              <a:spcBef>
                <a:spcPts val="0"/>
              </a:spcBef>
              <a:buClrTx/>
              <a:buFont typeface="Arial" panose="020B0604020202020204" pitchFamily="34" charset="0"/>
              <a:buNone/>
              <a:defRPr sz="1400" baseline="0">
                <a:latin typeface="AvenirNext LT Com" panose="02000503000000020004" pitchFamily="2" charset="0"/>
              </a:defRPr>
            </a:lvl3pPr>
          </a:lstStyle>
          <a:p>
            <a:pPr lvl="0"/>
            <a:r>
              <a:rPr lang="en-US"/>
              <a:t>Click to edit Master text styles</a:t>
            </a:r>
          </a:p>
        </p:txBody>
      </p:sp>
      <p:sp useBgFill="1">
        <p:nvSpPr>
          <p:cNvPr id="7" name="CG Folio">
            <a:extLst>
              <a:ext uri="{FF2B5EF4-FFF2-40B4-BE49-F238E27FC236}">
                <a16:creationId xmlns:a16="http://schemas.microsoft.com/office/drawing/2014/main" id="{AB3974E5-AE03-4757-9D30-B36EF41C2D86}"/>
              </a:ext>
            </a:extLst>
          </p:cNvPr>
          <p:cNvSpPr txBox="1">
            <a:spLocks/>
          </p:cNvSpPr>
          <p:nvPr userDrawn="1"/>
        </p:nvSpPr>
        <p:spPr>
          <a:xfrm>
            <a:off x="457198" y="6309360"/>
            <a:ext cx="5529265"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bg1"/>
                </a:solidFill>
                <a:latin typeface="AvenirNext LT Com Regular" panose="020B0503020202020204" pitchFamily="34" charset="0"/>
              </a:rPr>
              <a:t>For internal use only.</a:t>
            </a:r>
          </a:p>
        </p:txBody>
      </p:sp>
      <p:sp>
        <p:nvSpPr>
          <p:cNvPr id="4" name="Slide Number (White)"/>
          <p:cNvSpPr>
            <a:spLocks noGrp="1" noRot="1" noMove="1" noResize="1" noEditPoints="1" noAdjustHandles="1" noChangeArrowheads="1" noChangeShapeType="1"/>
          </p:cNvSpPr>
          <p:nvPr>
            <p:ph type="sldNum" sz="quarter" idx="11"/>
          </p:nvPr>
        </p:nvSpPr>
        <p:spPr/>
        <p:txBody>
          <a:bodyPr/>
          <a:lstStyle>
            <a:lvl1pPr>
              <a:defRPr b="0" i="0">
                <a:solidFill>
                  <a:schemeClr val="tx1"/>
                </a:solidFill>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Tree>
    <p:extLst>
      <p:ext uri="{BB962C8B-B14F-4D97-AF65-F5344CB8AC3E}">
        <p14:creationId xmlns:p14="http://schemas.microsoft.com/office/powerpoint/2010/main" val="2223945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vider-Bullets-White">
    <p:bg>
      <p:bgPr>
        <a:solidFill>
          <a:schemeClr val="bg1"/>
        </a:solidFill>
        <a:effectLst/>
      </p:bgPr>
    </p:bg>
    <p:spTree>
      <p:nvGrpSpPr>
        <p:cNvPr id="1" name=""/>
        <p:cNvGrpSpPr/>
        <p:nvPr/>
      </p:nvGrpSpPr>
      <p:grpSpPr>
        <a:xfrm>
          <a:off x="0" y="0"/>
          <a:ext cx="0" cy="0"/>
          <a:chOff x="0" y="0"/>
          <a:chExt cx="0" cy="0"/>
        </a:xfrm>
      </p:grpSpPr>
      <p:sp>
        <p:nvSpPr>
          <p:cNvPr id="2" name="Text Placeholder 27">
            <a:extLst>
              <a:ext uri="{FF2B5EF4-FFF2-40B4-BE49-F238E27FC236}">
                <a16:creationId xmlns:a16="http://schemas.microsoft.com/office/drawing/2014/main" id="{5630F126-6F64-9744-1757-386576EF04F0}"/>
              </a:ext>
            </a:extLst>
          </p:cNvPr>
          <p:cNvSpPr>
            <a:spLocks noGrp="1"/>
          </p:cNvSpPr>
          <p:nvPr>
            <p:ph type="body" sz="quarter" idx="15" hasCustomPrompt="1"/>
          </p:nvPr>
        </p:nvSpPr>
        <p:spPr>
          <a:xfrm>
            <a:off x="889245" y="1485900"/>
            <a:ext cx="6171965" cy="184666"/>
          </a:xfrm>
          <a:ln w="12700">
            <a:miter lim="400000"/>
          </a:ln>
        </p:spPr>
        <p:txBody>
          <a:bodyPr wrap="square" lIns="0" tIns="0" rIns="0" bIns="0" anchor="b" anchorCtr="0">
            <a:noAutofit/>
          </a:bodyPr>
          <a:lstStyle>
            <a:lvl1pPr>
              <a:defRPr lang="en-GB" sz="1000" b="1" i="0" cap="all" spc="200" dirty="0">
                <a:solidFill>
                  <a:schemeClr val="bg2"/>
                </a:solidFill>
                <a:latin typeface="AvenirNext LT Com Medium" panose="020B0503020202020204" pitchFamily="34" charset="0"/>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spcAft>
                <a:spcPts val="0"/>
              </a:spcAft>
            </a:pPr>
            <a:r>
              <a:rPr lang="en-US"/>
              <a:t>CLICK TO EDIT MASTER TEXT STYLES</a:t>
            </a:r>
            <a:endParaRPr lang="en-GB"/>
          </a:p>
        </p:txBody>
      </p:sp>
      <p:sp>
        <p:nvSpPr>
          <p:cNvPr id="5" name="Title">
            <a:extLst>
              <a:ext uri="{FF2B5EF4-FFF2-40B4-BE49-F238E27FC236}">
                <a16:creationId xmlns:a16="http://schemas.microsoft.com/office/drawing/2014/main" id="{D4FBFF53-8079-8961-F4A8-4635620B6C67}"/>
              </a:ext>
            </a:extLst>
          </p:cNvPr>
          <p:cNvSpPr txBox="1">
            <a:spLocks noGrp="1"/>
          </p:cNvSpPr>
          <p:nvPr>
            <p:ph type="title"/>
          </p:nvPr>
        </p:nvSpPr>
        <p:spPr>
          <a:xfrm>
            <a:off x="889246" y="1682255"/>
            <a:ext cx="9150104" cy="1632445"/>
          </a:xfrm>
          <a:prstGeom prst="rect">
            <a:avLst/>
          </a:prstGeom>
        </p:spPr>
        <p:txBody>
          <a:bodyPr wrap="square" anchor="t" anchorCtr="0">
            <a:noAutofit/>
          </a:bodyPr>
          <a:lstStyle>
            <a:lvl1pPr>
              <a:lnSpc>
                <a:spcPct val="95000"/>
              </a:lnSpc>
              <a:spcAft>
                <a:spcPts val="0"/>
              </a:spcAft>
              <a:defRPr kumimoji="0" sz="4000" b="1" i="0" u="none" strike="noStrike" cap="none" spc="0" normalizeH="0" baseline="0" dirty="0">
                <a:ln>
                  <a:noFill/>
                </a:ln>
                <a:solidFill>
                  <a:schemeClr val="tx1"/>
                </a:solidFill>
                <a:effectLst/>
                <a:uFillTx/>
                <a:latin typeface="AvenirNext LT Com Medium" panose="020B0503020202020204" pitchFamily="34" charset="0"/>
                <a:ea typeface="+mn-ea"/>
                <a:cs typeface="+mn-cs"/>
                <a:sym typeface="AvenirNext LT Com Regular"/>
              </a:defRPr>
            </a:lvl1pPr>
          </a:lstStyle>
          <a:p>
            <a:r>
              <a:rPr lang="en-US"/>
              <a:t>Click to edit Master title style</a:t>
            </a:r>
            <a:endParaRPr/>
          </a:p>
        </p:txBody>
      </p:sp>
      <p:sp>
        <p:nvSpPr>
          <p:cNvPr id="6" name="Footer Placeholder 1">
            <a:extLst>
              <a:ext uri="{FF2B5EF4-FFF2-40B4-BE49-F238E27FC236}">
                <a16:creationId xmlns:a16="http://schemas.microsoft.com/office/drawing/2014/main" id="{F0F2654C-38A5-9FD9-F703-93EBE3DD5686}"/>
              </a:ext>
            </a:extLst>
          </p:cNvPr>
          <p:cNvSpPr>
            <a:spLocks noGrp="1"/>
          </p:cNvSpPr>
          <p:nvPr>
            <p:ph type="ftr" sz="quarter" idx="18"/>
          </p:nvPr>
        </p:nvSpPr>
        <p:spPr>
          <a:xfrm>
            <a:off x="889245" y="5931876"/>
            <a:ext cx="10843967" cy="341739"/>
          </a:xfrm>
        </p:spPr>
        <p:txBody>
          <a:bodyPr/>
          <a:lstStyle>
            <a:lvl1pPr>
              <a:defRPr b="0" i="0">
                <a:solidFill>
                  <a:schemeClr val="tx1"/>
                </a:solidFill>
                <a:latin typeface="AvenirNext LT Com Regular" panose="020B0503020202020204" pitchFamily="34" charset="0"/>
              </a:defRPr>
            </a:lvl1pPr>
          </a:lstStyle>
          <a:p>
            <a:pPr hangingPunct="1"/>
            <a:endParaRPr lang="en-GB"/>
          </a:p>
        </p:txBody>
      </p:sp>
      <p:sp>
        <p:nvSpPr>
          <p:cNvPr id="11" name="Slide Number (Black)">
            <a:extLst>
              <a:ext uri="{FF2B5EF4-FFF2-40B4-BE49-F238E27FC236}">
                <a16:creationId xmlns:a16="http://schemas.microsoft.com/office/drawing/2014/main" id="{8E6702B6-CC3A-691B-39AE-DE73187C5F40}"/>
              </a:ext>
            </a:extLst>
          </p:cNvPr>
          <p:cNvSpPr>
            <a:spLocks noGrp="1"/>
          </p:cNvSpPr>
          <p:nvPr>
            <p:ph type="sldNum" sz="quarter" idx="11"/>
          </p:nvPr>
        </p:nvSpPr>
        <p:spPr>
          <a:xfrm>
            <a:off x="9807575" y="6309360"/>
            <a:ext cx="1925638" cy="182880"/>
          </a:xfrm>
        </p:spPr>
        <p:txBody>
          <a:bodyPr/>
          <a:lstStyle>
            <a:lvl1pPr>
              <a:defRPr b="0" i="0">
                <a:solidFill>
                  <a:schemeClr val="tx1"/>
                </a:solidFill>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4" name="Body">
            <a:extLst>
              <a:ext uri="{FF2B5EF4-FFF2-40B4-BE49-F238E27FC236}">
                <a16:creationId xmlns:a16="http://schemas.microsoft.com/office/drawing/2014/main" id="{3B58A466-6D40-39E1-3DF6-E831B0055CC5}"/>
              </a:ext>
            </a:extLst>
          </p:cNvPr>
          <p:cNvSpPr>
            <a:spLocks noGrp="1"/>
          </p:cNvSpPr>
          <p:nvPr>
            <p:ph type="body" sz="quarter" idx="14"/>
          </p:nvPr>
        </p:nvSpPr>
        <p:spPr>
          <a:xfrm>
            <a:off x="889245" y="3336747"/>
            <a:ext cx="9150104" cy="2013306"/>
          </a:xfrm>
        </p:spPr>
        <p:txBody>
          <a:bodyPr/>
          <a:lstStyle>
            <a:lvl1pPr marL="295275" indent="-280988">
              <a:spcBef>
                <a:spcPts val="0"/>
              </a:spcBef>
              <a:buClrTx/>
              <a:buSzPct val="110000"/>
              <a:buFont typeface="Wingdings" pitchFamily="2" charset="2"/>
              <a:buChar char="§"/>
              <a:tabLst/>
              <a:defRPr sz="2400" b="1" i="0" baseline="0">
                <a:solidFill>
                  <a:schemeClr val="tx1"/>
                </a:solidFill>
                <a:latin typeface="AvenirNext LT Com Regular" panose="020B0503020202020204" pitchFamily="34" charset="0"/>
              </a:defRPr>
            </a:lvl1pPr>
            <a:lvl2pPr marL="432000" indent="-216000">
              <a:spcBef>
                <a:spcPts val="0"/>
              </a:spcBef>
              <a:buFont typeface="Arial" panose="020B0604020202020204" pitchFamily="34" charset="0"/>
              <a:buChar char="–"/>
              <a:defRPr sz="2000" baseline="0">
                <a:solidFill>
                  <a:schemeClr val="bg1"/>
                </a:solidFill>
                <a:latin typeface="AvenirNext LT Com" panose="02000503000000020004" pitchFamily="2" charset="0"/>
              </a:defRPr>
            </a:lvl2pPr>
            <a:lvl3pPr marL="576000" indent="-144000">
              <a:spcBef>
                <a:spcPts val="0"/>
              </a:spcBef>
              <a:buFont typeface="Arial" panose="020B0604020202020204" pitchFamily="34" charset="0"/>
              <a:buChar char="•"/>
              <a:defRPr sz="2000" baseline="0">
                <a:solidFill>
                  <a:schemeClr val="bg1"/>
                </a:solidFill>
                <a:latin typeface="AvenirNext LT Com" panose="02000503000000020004" pitchFamily="2" charset="0"/>
              </a:defRPr>
            </a:lvl3pPr>
          </a:lstStyle>
          <a:p>
            <a:pPr lvl="0"/>
            <a:r>
              <a:rPr lang="en-US"/>
              <a:t>Click to edit Master text styles</a:t>
            </a:r>
          </a:p>
        </p:txBody>
      </p:sp>
      <p:sp>
        <p:nvSpPr>
          <p:cNvPr id="3" name="Rectangle 2">
            <a:extLst>
              <a:ext uri="{FF2B5EF4-FFF2-40B4-BE49-F238E27FC236}">
                <a16:creationId xmlns:a16="http://schemas.microsoft.com/office/drawing/2014/main" id="{5E78DBC9-5B81-85CB-E183-04301D31D66E}"/>
              </a:ext>
            </a:extLst>
          </p:cNvPr>
          <p:cNvSpPr/>
          <p:nvPr userDrawn="1"/>
        </p:nvSpPr>
        <p:spPr>
          <a:xfrm>
            <a:off x="0" y="0"/>
            <a:ext cx="457200" cy="6858000"/>
          </a:xfrm>
          <a:prstGeom prst="rect">
            <a:avLst/>
          </a:prstGeom>
          <a:solidFill>
            <a:schemeClr val="bg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8" name="CG Folio">
            <a:extLst>
              <a:ext uri="{FF2B5EF4-FFF2-40B4-BE49-F238E27FC236}">
                <a16:creationId xmlns:a16="http://schemas.microsoft.com/office/drawing/2014/main" id="{A92D7A3F-F7FD-2A89-6EA6-ADF6D7B5FC40}"/>
              </a:ext>
            </a:extLst>
          </p:cNvPr>
          <p:cNvSpPr txBox="1">
            <a:spLocks/>
          </p:cNvSpPr>
          <p:nvPr userDrawn="1"/>
        </p:nvSpPr>
        <p:spPr>
          <a:xfrm>
            <a:off x="879475" y="6309360"/>
            <a:ext cx="5719797"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tx1"/>
                </a:solidFill>
                <a:latin typeface="AvenirNext LT Com Regular" panose="020B0503020202020204" pitchFamily="34" charset="0"/>
              </a:rPr>
              <a:t>For internal use only.</a:t>
            </a:r>
          </a:p>
        </p:txBody>
      </p:sp>
    </p:spTree>
    <p:extLst>
      <p:ext uri="{BB962C8B-B14F-4D97-AF65-F5344CB8AC3E}">
        <p14:creationId xmlns:p14="http://schemas.microsoft.com/office/powerpoint/2010/main" val="311427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vr-White-Apr Image-Sm Ap">
    <p:bg>
      <p:bgPr>
        <a:solidFill>
          <a:schemeClr val="bg1"/>
        </a:solidFill>
        <a:effectLst/>
      </p:bgPr>
    </p:bg>
    <p:spTree>
      <p:nvGrpSpPr>
        <p:cNvPr id="1" name=""/>
        <p:cNvGrpSpPr/>
        <p:nvPr/>
      </p:nvGrpSpPr>
      <p:grpSpPr>
        <a:xfrm>
          <a:off x="0" y="0"/>
          <a:ext cx="0" cy="0"/>
          <a:chOff x="0" y="0"/>
          <a:chExt cx="0" cy="0"/>
        </a:xfrm>
      </p:grpSpPr>
      <p:grpSp>
        <p:nvGrpSpPr>
          <p:cNvPr id="32" name="Grid" hidden="1">
            <a:extLst>
              <a:ext uri="{FF2B5EF4-FFF2-40B4-BE49-F238E27FC236}">
                <a16:creationId xmlns:a16="http://schemas.microsoft.com/office/drawing/2014/main" id="{A7718BBF-BA44-D341-9B9B-D9B86336C4D0}"/>
              </a:ext>
            </a:extLst>
          </p:cNvPr>
          <p:cNvGrpSpPr/>
          <p:nvPr userDrawn="1"/>
        </p:nvGrpSpPr>
        <p:grpSpPr>
          <a:xfrm>
            <a:off x="0" y="0"/>
            <a:ext cx="12192000" cy="6858000"/>
            <a:chOff x="0" y="0"/>
            <a:chExt cx="12192000" cy="6858000"/>
          </a:xfrm>
        </p:grpSpPr>
        <p:cxnSp>
          <p:nvCxnSpPr>
            <p:cNvPr id="18" name="Straight Connector 17">
              <a:extLst>
                <a:ext uri="{FF2B5EF4-FFF2-40B4-BE49-F238E27FC236}">
                  <a16:creationId xmlns:a16="http://schemas.microsoft.com/office/drawing/2014/main" id="{95A162ED-80C3-E566-2F53-53378E80EC44}"/>
                </a:ext>
              </a:extLst>
            </p:cNvPr>
            <p:cNvCxnSpPr>
              <a:cxnSpLocks/>
            </p:cNvCxnSpPr>
            <p:nvPr userDrawn="1"/>
          </p:nvCxnSpPr>
          <p:spPr>
            <a:xfrm>
              <a:off x="0" y="8568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1" name="Straight Connector 20">
              <a:extLst>
                <a:ext uri="{FF2B5EF4-FFF2-40B4-BE49-F238E27FC236}">
                  <a16:creationId xmlns:a16="http://schemas.microsoft.com/office/drawing/2014/main" id="{679FAB2C-9175-D23B-F6B2-31D2112F8016}"/>
                </a:ext>
              </a:extLst>
            </p:cNvPr>
            <p:cNvCxnSpPr>
              <a:cxnSpLocks/>
            </p:cNvCxnSpPr>
            <p:nvPr userDrawn="1"/>
          </p:nvCxnSpPr>
          <p:spPr>
            <a:xfrm>
              <a:off x="0" y="17136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2" name="Straight Connector 21">
              <a:extLst>
                <a:ext uri="{FF2B5EF4-FFF2-40B4-BE49-F238E27FC236}">
                  <a16:creationId xmlns:a16="http://schemas.microsoft.com/office/drawing/2014/main" id="{2EC7151B-9F47-D3BA-A841-A2F06A37C540}"/>
                </a:ext>
              </a:extLst>
            </p:cNvPr>
            <p:cNvCxnSpPr>
              <a:cxnSpLocks/>
            </p:cNvCxnSpPr>
            <p:nvPr userDrawn="1"/>
          </p:nvCxnSpPr>
          <p:spPr>
            <a:xfrm>
              <a:off x="0" y="25695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3" name="Straight Connector 22">
              <a:extLst>
                <a:ext uri="{FF2B5EF4-FFF2-40B4-BE49-F238E27FC236}">
                  <a16:creationId xmlns:a16="http://schemas.microsoft.com/office/drawing/2014/main" id="{3E329D75-5C15-4A09-247C-CF1AE1ACBC54}"/>
                </a:ext>
              </a:extLst>
            </p:cNvPr>
            <p:cNvCxnSpPr>
              <a:cxnSpLocks/>
            </p:cNvCxnSpPr>
            <p:nvPr userDrawn="1"/>
          </p:nvCxnSpPr>
          <p:spPr>
            <a:xfrm>
              <a:off x="0" y="34263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4" name="Straight Connector 23">
              <a:extLst>
                <a:ext uri="{FF2B5EF4-FFF2-40B4-BE49-F238E27FC236}">
                  <a16:creationId xmlns:a16="http://schemas.microsoft.com/office/drawing/2014/main" id="{DB9C7909-7B50-1DA1-D5A2-027CFE461227}"/>
                </a:ext>
              </a:extLst>
            </p:cNvPr>
            <p:cNvCxnSpPr>
              <a:cxnSpLocks/>
            </p:cNvCxnSpPr>
            <p:nvPr userDrawn="1"/>
          </p:nvCxnSpPr>
          <p:spPr>
            <a:xfrm>
              <a:off x="0" y="4271665"/>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5" name="Straight Connector 24">
              <a:extLst>
                <a:ext uri="{FF2B5EF4-FFF2-40B4-BE49-F238E27FC236}">
                  <a16:creationId xmlns:a16="http://schemas.microsoft.com/office/drawing/2014/main" id="{7CAFAF8B-41B1-6259-FF73-87688A9EF158}"/>
                </a:ext>
              </a:extLst>
            </p:cNvPr>
            <p:cNvCxnSpPr>
              <a:cxnSpLocks/>
            </p:cNvCxnSpPr>
            <p:nvPr userDrawn="1"/>
          </p:nvCxnSpPr>
          <p:spPr>
            <a:xfrm>
              <a:off x="0" y="5128465"/>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6" name="Straight Connector 25">
              <a:extLst>
                <a:ext uri="{FF2B5EF4-FFF2-40B4-BE49-F238E27FC236}">
                  <a16:creationId xmlns:a16="http://schemas.microsoft.com/office/drawing/2014/main" id="{B166AD33-1B5F-6297-11BA-DB560E1BA071}"/>
                </a:ext>
              </a:extLst>
            </p:cNvPr>
            <p:cNvCxnSpPr>
              <a:cxnSpLocks/>
            </p:cNvCxnSpPr>
            <p:nvPr userDrawn="1"/>
          </p:nvCxnSpPr>
          <p:spPr>
            <a:xfrm>
              <a:off x="0" y="59976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30" name="Straight Connector 29">
              <a:extLst>
                <a:ext uri="{FF2B5EF4-FFF2-40B4-BE49-F238E27FC236}">
                  <a16:creationId xmlns:a16="http://schemas.microsoft.com/office/drawing/2014/main" id="{89568732-5D77-7A8D-693B-76A978406422}"/>
                </a:ext>
              </a:extLst>
            </p:cNvPr>
            <p:cNvCxnSpPr>
              <a:cxnSpLocks/>
            </p:cNvCxnSpPr>
            <p:nvPr userDrawn="1"/>
          </p:nvCxnSpPr>
          <p:spPr>
            <a:xfrm>
              <a:off x="11335200" y="0"/>
              <a:ext cx="0" cy="685800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31" name="Straight Connector 30">
              <a:extLst>
                <a:ext uri="{FF2B5EF4-FFF2-40B4-BE49-F238E27FC236}">
                  <a16:creationId xmlns:a16="http://schemas.microsoft.com/office/drawing/2014/main" id="{CB8CCCB5-289F-C34C-73EB-9D98071258EC}"/>
                </a:ext>
              </a:extLst>
            </p:cNvPr>
            <p:cNvCxnSpPr>
              <a:cxnSpLocks/>
            </p:cNvCxnSpPr>
            <p:nvPr userDrawn="1"/>
          </p:nvCxnSpPr>
          <p:spPr>
            <a:xfrm>
              <a:off x="856800" y="0"/>
              <a:ext cx="0" cy="685800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grpSp>
      <p:sp>
        <p:nvSpPr>
          <p:cNvPr id="41" name="Text Placeholder 27">
            <a:extLst>
              <a:ext uri="{FF2B5EF4-FFF2-40B4-BE49-F238E27FC236}">
                <a16:creationId xmlns:a16="http://schemas.microsoft.com/office/drawing/2014/main" id="{D7BEC823-C298-AD4F-7871-6EC43DA7E902}"/>
              </a:ext>
            </a:extLst>
          </p:cNvPr>
          <p:cNvSpPr>
            <a:spLocks noGrp="1"/>
          </p:cNvSpPr>
          <p:nvPr>
            <p:ph type="body" sz="quarter" idx="15" hasCustomPrompt="1"/>
          </p:nvPr>
        </p:nvSpPr>
        <p:spPr>
          <a:xfrm>
            <a:off x="458484" y="2286000"/>
            <a:ext cx="5740655" cy="184666"/>
          </a:xfrm>
          <a:ln w="12700">
            <a:miter lim="400000"/>
          </a:ln>
        </p:spPr>
        <p:txBody>
          <a:bodyPr wrap="square" lIns="0" tIns="0" rIns="0" bIns="0" anchor="b" anchorCtr="0">
            <a:noAutofit/>
          </a:bodyPr>
          <a:lstStyle>
            <a:lvl1pPr>
              <a:defRPr lang="en-GB" sz="1000" b="1" i="0" cap="all" spc="200" baseline="0" dirty="0">
                <a:solidFill>
                  <a:schemeClr val="bg2"/>
                </a:solidFill>
                <a:latin typeface="AvenirNext LT Com Medium" panose="020B0803020202020204" pitchFamily="34" charset="0"/>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spcAft>
                <a:spcPts val="0"/>
              </a:spcAft>
            </a:pPr>
            <a:r>
              <a:rPr lang="en-US"/>
              <a:t>CLICK TO EDIT MASTER TEXT STYLES</a:t>
            </a:r>
            <a:endParaRPr lang="en-GB"/>
          </a:p>
        </p:txBody>
      </p:sp>
      <p:sp>
        <p:nvSpPr>
          <p:cNvPr id="42" name="Title">
            <a:extLst>
              <a:ext uri="{FF2B5EF4-FFF2-40B4-BE49-F238E27FC236}">
                <a16:creationId xmlns:a16="http://schemas.microsoft.com/office/drawing/2014/main" id="{9B085847-9C41-FC49-1A6A-F120747286A3}"/>
              </a:ext>
            </a:extLst>
          </p:cNvPr>
          <p:cNvSpPr txBox="1">
            <a:spLocks noGrp="1"/>
          </p:cNvSpPr>
          <p:nvPr>
            <p:ph type="title"/>
          </p:nvPr>
        </p:nvSpPr>
        <p:spPr>
          <a:xfrm>
            <a:off x="457201" y="2619433"/>
            <a:ext cx="5741987" cy="1364738"/>
          </a:xfrm>
          <a:prstGeom prst="rect">
            <a:avLst/>
          </a:prstGeom>
        </p:spPr>
        <p:txBody>
          <a:bodyPr wrap="square" lIns="0" tIns="0" rIns="0" bIns="0" anchor="t" anchorCtr="0">
            <a:noAutofit/>
          </a:bodyPr>
          <a:lstStyle>
            <a:lvl1pPr>
              <a:lnSpc>
                <a:spcPct val="90000"/>
              </a:lnSpc>
              <a:spcAft>
                <a:spcPts val="0"/>
              </a:spcAft>
              <a:defRPr sz="3600" b="1" dirty="0">
                <a:solidFill>
                  <a:schemeClr val="tx1"/>
                </a:solidFill>
                <a:latin typeface="AvenirNext LT Com Medium" panose="020B0803020202020204" pitchFamily="34" charset="0"/>
              </a:defRPr>
            </a:lvl1pPr>
          </a:lstStyle>
          <a:p>
            <a:pPr lvl="0"/>
            <a:r>
              <a:rPr lang="en-US"/>
              <a:t>Click to edit Master title style</a:t>
            </a:r>
            <a:endParaRPr/>
          </a:p>
        </p:txBody>
      </p:sp>
      <p:grpSp>
        <p:nvGrpSpPr>
          <p:cNvPr id="8" name="Aperture">
            <a:extLst>
              <a:ext uri="{FF2B5EF4-FFF2-40B4-BE49-F238E27FC236}">
                <a16:creationId xmlns:a16="http://schemas.microsoft.com/office/drawing/2014/main" id="{50C01B64-0EF6-AEC0-24AE-78AF52639D6D}"/>
              </a:ext>
            </a:extLst>
          </p:cNvPr>
          <p:cNvGrpSpPr/>
          <p:nvPr userDrawn="1"/>
        </p:nvGrpSpPr>
        <p:grpSpPr>
          <a:xfrm>
            <a:off x="0" y="0"/>
            <a:ext cx="12192000" cy="6852976"/>
            <a:chOff x="-3704283" y="-1388181"/>
            <a:chExt cx="17362284" cy="9759132"/>
          </a:xfrm>
        </p:grpSpPr>
        <p:sp>
          <p:nvSpPr>
            <p:cNvPr id="9" name="Freeform: Shape 8">
              <a:extLst>
                <a:ext uri="{FF2B5EF4-FFF2-40B4-BE49-F238E27FC236}">
                  <a16:creationId xmlns:a16="http://schemas.microsoft.com/office/drawing/2014/main" id="{77B047F0-E182-019C-5EB7-FCEBBA1E6054}"/>
                </a:ext>
              </a:extLst>
            </p:cNvPr>
            <p:cNvSpPr/>
            <p:nvPr userDrawn="1"/>
          </p:nvSpPr>
          <p:spPr>
            <a:xfrm>
              <a:off x="-3704283" y="1171267"/>
              <a:ext cx="14773000" cy="7199684"/>
            </a:xfrm>
            <a:custGeom>
              <a:avLst/>
              <a:gdLst>
                <a:gd name="csX0" fmla="*/ 0 w 10843260"/>
                <a:gd name="csY0" fmla="*/ 0 h 5890260"/>
                <a:gd name="csX1" fmla="*/ 10843260 w 10843260"/>
                <a:gd name="csY1" fmla="*/ 0 h 5890260"/>
                <a:gd name="csX2" fmla="*/ 10843260 w 10843260"/>
                <a:gd name="csY2" fmla="*/ 5890260 h 5890260"/>
              </a:gdLst>
              <a:ahLst/>
              <a:cxnLst>
                <a:cxn ang="0">
                  <a:pos x="csX0" y="csY0"/>
                </a:cxn>
                <a:cxn ang="0">
                  <a:pos x="csX1" y="csY1"/>
                </a:cxn>
                <a:cxn ang="0">
                  <a:pos x="csX2" y="csY2"/>
                </a:cxn>
              </a:cxnLst>
              <a:rect l="l" t="t" r="r" b="b"/>
              <a:pathLst>
                <a:path w="10843260" h="5890260">
                  <a:moveTo>
                    <a:pt x="0" y="0"/>
                  </a:moveTo>
                  <a:lnTo>
                    <a:pt x="10843260" y="0"/>
                  </a:lnTo>
                  <a:lnTo>
                    <a:pt x="10843260" y="5890260"/>
                  </a:lnTo>
                </a:path>
              </a:pathLst>
            </a:custGeom>
            <a:noFill/>
            <a:ln w="139700" cap="flat">
              <a:solidFill>
                <a:schemeClr val="bg2"/>
              </a:solidFill>
              <a:miter lim="400000"/>
            </a:ln>
            <a:effectLst/>
            <a:sp3d/>
          </p:spPr>
          <p:style>
            <a:lnRef idx="0">
              <a:scrgbClr r="0" g="0" b="0"/>
            </a:lnRef>
            <a:fillRef idx="0">
              <a:scrgbClr r="0" g="0" b="0"/>
            </a:fillRef>
            <a:effectRef idx="0">
              <a:scrgbClr r="0" g="0" b="0"/>
            </a:effectRef>
            <a:fontRef idx="none"/>
          </p:style>
          <p:txBody>
            <a:bodyPr wrap="square" rtlCol="0" anchor="t" anchorCtr="0">
              <a:noAutofit/>
            </a:bodyPr>
            <a:lstStyle/>
            <a:p>
              <a:pPr algn="ctr"/>
              <a:endParaRPr lang="en-GB" b="0" i="0">
                <a:latin typeface="AvenirNext LT Com Regular" panose="020B0503020202020204" pitchFamily="34" charset="0"/>
                <a:cs typeface="Arial" panose="020B0604020202020204" pitchFamily="34" charset="0"/>
              </a:endParaRPr>
            </a:p>
          </p:txBody>
        </p:sp>
        <p:sp>
          <p:nvSpPr>
            <p:cNvPr id="10" name="Freeform: Shape 9">
              <a:extLst>
                <a:ext uri="{FF2B5EF4-FFF2-40B4-BE49-F238E27FC236}">
                  <a16:creationId xmlns:a16="http://schemas.microsoft.com/office/drawing/2014/main" id="{F168E1D9-7C87-52E3-6CBA-FFB3A93A28DE}"/>
                </a:ext>
              </a:extLst>
            </p:cNvPr>
            <p:cNvSpPr/>
            <p:nvPr userDrawn="1"/>
          </p:nvSpPr>
          <p:spPr>
            <a:xfrm>
              <a:off x="6404456" y="-1388181"/>
              <a:ext cx="7253545" cy="7214968"/>
            </a:xfrm>
            <a:custGeom>
              <a:avLst/>
              <a:gdLst>
                <a:gd name="csX0" fmla="*/ 0 w 8280400"/>
                <a:gd name="csY0" fmla="*/ 0 h 5842000"/>
                <a:gd name="csX1" fmla="*/ 0 w 8280400"/>
                <a:gd name="csY1" fmla="*/ 5842000 h 5842000"/>
                <a:gd name="csX2" fmla="*/ 8280400 w 8280400"/>
                <a:gd name="csY2" fmla="*/ 5842000 h 5842000"/>
              </a:gdLst>
              <a:ahLst/>
              <a:cxnLst>
                <a:cxn ang="0">
                  <a:pos x="csX0" y="csY0"/>
                </a:cxn>
                <a:cxn ang="0">
                  <a:pos x="csX1" y="csY1"/>
                </a:cxn>
                <a:cxn ang="0">
                  <a:pos x="csX2" y="csY2"/>
                </a:cxn>
              </a:cxnLst>
              <a:rect l="l" t="t" r="r" b="b"/>
              <a:pathLst>
                <a:path w="8280400" h="5842000">
                  <a:moveTo>
                    <a:pt x="0" y="0"/>
                  </a:moveTo>
                  <a:lnTo>
                    <a:pt x="0" y="5842000"/>
                  </a:lnTo>
                  <a:lnTo>
                    <a:pt x="8280400" y="5842000"/>
                  </a:lnTo>
                </a:path>
              </a:pathLst>
            </a:custGeom>
            <a:noFill/>
            <a:ln w="139700" cap="flat">
              <a:solidFill>
                <a:schemeClr val="bg2"/>
              </a:solidFill>
              <a:miter lim="400000"/>
            </a:ln>
            <a:effectLst/>
            <a:sp3d/>
          </p:spPr>
          <p:style>
            <a:lnRef idx="0">
              <a:scrgbClr r="0" g="0" b="0"/>
            </a:lnRef>
            <a:fillRef idx="0">
              <a:scrgbClr r="0" g="0" b="0"/>
            </a:fillRef>
            <a:effectRef idx="0">
              <a:scrgbClr r="0" g="0" b="0"/>
            </a:effectRef>
            <a:fontRef idx="none"/>
          </p:style>
          <p:txBody>
            <a:bodyPr wrap="square" rtlCol="0" anchor="t" anchorCtr="0">
              <a:noAutofit/>
            </a:bodyPr>
            <a:lstStyle/>
            <a:p>
              <a:pPr lvl="0"/>
              <a:endParaRPr lang="en-GB" b="0" i="0">
                <a:latin typeface="AvenirNext LT Com Regular" panose="020B0503020202020204" pitchFamily="34" charset="0"/>
                <a:cs typeface="Arial" panose="020B0604020202020204" pitchFamily="34" charset="0"/>
              </a:endParaRPr>
            </a:p>
          </p:txBody>
        </p:sp>
      </p:grpSp>
      <p:sp>
        <p:nvSpPr>
          <p:cNvPr id="3" name="Subtitle">
            <a:extLst>
              <a:ext uri="{FF2B5EF4-FFF2-40B4-BE49-F238E27FC236}">
                <a16:creationId xmlns:a16="http://schemas.microsoft.com/office/drawing/2014/main" id="{CA196BA8-9E37-DAE4-BB51-01320C83F0EC}"/>
              </a:ext>
            </a:extLst>
          </p:cNvPr>
          <p:cNvSpPr>
            <a:spLocks noGrp="1"/>
          </p:cNvSpPr>
          <p:nvPr>
            <p:ph type="body" sz="quarter" idx="13"/>
          </p:nvPr>
        </p:nvSpPr>
        <p:spPr>
          <a:xfrm>
            <a:off x="457200" y="3994221"/>
            <a:ext cx="5741988" cy="577779"/>
          </a:xfrm>
          <a:prstGeom prst="rect">
            <a:avLst/>
          </a:prstGeom>
          <a:ln w="12700">
            <a:miter lim="400000"/>
          </a:ln>
        </p:spPr>
        <p:txBody>
          <a:bodyPr wrap="square" lIns="0" tIns="0" rIns="0" bIns="0" anchor="t" anchorCtr="0">
            <a:noAutofit/>
          </a:bodyPr>
          <a:lstStyle>
            <a:lvl1pPr marL="0" indent="0">
              <a:lnSpc>
                <a:spcPct val="90000"/>
              </a:lnSpc>
              <a:spcBef>
                <a:spcPts val="0"/>
              </a:spcBef>
              <a:spcAft>
                <a:spcPts val="0"/>
              </a:spcAft>
              <a:buNone/>
              <a:tabLst>
                <a:tab pos="476250" algn="l"/>
              </a:tabLst>
              <a:defRPr lang="en-US" sz="2400" b="1" i="0" dirty="0">
                <a:solidFill>
                  <a:schemeClr val="bg2"/>
                </a:solidFill>
                <a:latin typeface="AvenirNext LT Com Regular" panose="020B0503020202020204" pitchFamily="34" charset="0"/>
                <a:ea typeface="+mn-ea"/>
                <a:cs typeface="+mn-cs"/>
              </a:defRPr>
            </a:lvl1pPr>
          </a:lstStyle>
          <a:p>
            <a:pPr lvl="0">
              <a:lnSpc>
                <a:spcPct val="100000"/>
              </a:lnSpc>
              <a:spcAft>
                <a:spcPts val="0"/>
              </a:spcAft>
              <a:buFontTx/>
              <a:tabLst>
                <a:tab pos="476250" algn="l"/>
              </a:tabLst>
            </a:pPr>
            <a:r>
              <a:rPr lang="en-US"/>
              <a:t>Click to edit Master text styles</a:t>
            </a:r>
          </a:p>
        </p:txBody>
      </p:sp>
      <p:sp>
        <p:nvSpPr>
          <p:cNvPr id="29" name="Text Placeholder 27">
            <a:extLst>
              <a:ext uri="{FF2B5EF4-FFF2-40B4-BE49-F238E27FC236}">
                <a16:creationId xmlns:a16="http://schemas.microsoft.com/office/drawing/2014/main" id="{0089AFAA-FBE9-1713-4CDE-3DFC85EA1E7A}"/>
              </a:ext>
            </a:extLst>
          </p:cNvPr>
          <p:cNvSpPr>
            <a:spLocks noGrp="1"/>
          </p:cNvSpPr>
          <p:nvPr>
            <p:ph type="body" sz="quarter" idx="16" hasCustomPrompt="1"/>
          </p:nvPr>
        </p:nvSpPr>
        <p:spPr>
          <a:xfrm>
            <a:off x="457199" y="5953125"/>
            <a:ext cx="5486400" cy="548640"/>
          </a:xfrm>
          <a:ln w="12700">
            <a:miter lim="400000"/>
          </a:ln>
        </p:spPr>
        <p:txBody>
          <a:bodyPr wrap="square" lIns="0" tIns="0" rIns="0" bIns="0" anchor="b" anchorCtr="0">
            <a:noAutofit/>
          </a:bodyPr>
          <a:lstStyle>
            <a:lvl1pPr hangingPunct="1">
              <a:lnSpc>
                <a:spcPct val="100000"/>
              </a:lnSpc>
              <a:spcAft>
                <a:spcPts val="300"/>
              </a:spcAft>
              <a:defRPr lang="en-GB" sz="800" b="0" i="0" dirty="0">
                <a:solidFill>
                  <a:schemeClr val="tx1"/>
                </a:solidFill>
                <a:latin typeface="AvenirNext LT Com Regular" panose="020B0503020202020204" pitchFamily="34" charset="0"/>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hangingPunct="1"/>
            <a:r>
              <a:rPr lang="en-GB" sz="800" b="0" i="0">
                <a:solidFill>
                  <a:schemeClr val="tx1"/>
                </a:solidFill>
                <a:latin typeface="AvenirNext LT Com Regular" panose="020B0503020202020204" pitchFamily="34" charset="0"/>
              </a:rPr>
              <a:t>For internal use only.</a:t>
            </a:r>
          </a:p>
        </p:txBody>
      </p:sp>
      <p:pic>
        <p:nvPicPr>
          <p:cNvPr id="5" name="CG Logo TM" hidden="1">
            <a:extLst>
              <a:ext uri="{FF2B5EF4-FFF2-40B4-BE49-F238E27FC236}">
                <a16:creationId xmlns:a16="http://schemas.microsoft.com/office/drawing/2014/main" id="{7ECC2379-1EDC-8D71-6B6B-A7395594A4D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57251" y="5143426"/>
            <a:ext cx="940576" cy="853200"/>
          </a:xfrm>
          <a:prstGeom prst="rect">
            <a:avLst/>
          </a:prstGeom>
        </p:spPr>
      </p:pic>
      <p:sp>
        <p:nvSpPr>
          <p:cNvPr id="40" name="Online Image Placeholder 39">
            <a:extLst>
              <a:ext uri="{FF2B5EF4-FFF2-40B4-BE49-F238E27FC236}">
                <a16:creationId xmlns:a16="http://schemas.microsoft.com/office/drawing/2014/main" id="{191DC35F-955A-1B52-0473-FF7D4768FD6B}"/>
              </a:ext>
            </a:extLst>
          </p:cNvPr>
          <p:cNvSpPr>
            <a:spLocks noGrp="1" noChangeAspect="1"/>
          </p:cNvSpPr>
          <p:nvPr>
            <p:ph type="clipArt" sz="quarter" idx="18"/>
          </p:nvPr>
        </p:nvSpPr>
        <p:spPr>
          <a:xfrm>
            <a:off x="7171260" y="1865374"/>
            <a:ext cx="3136392" cy="3136393"/>
          </a:xfrm>
        </p:spPr>
        <p:txBody>
          <a:bodyPr/>
          <a:lstStyle/>
          <a:p>
            <a:r>
              <a:rPr lang="en-US"/>
              <a:t>Click icon to add online image</a:t>
            </a:r>
          </a:p>
        </p:txBody>
      </p:sp>
      <p:sp>
        <p:nvSpPr>
          <p:cNvPr id="2" name="Text Placeholder 27">
            <a:extLst>
              <a:ext uri="{FF2B5EF4-FFF2-40B4-BE49-F238E27FC236}">
                <a16:creationId xmlns:a16="http://schemas.microsoft.com/office/drawing/2014/main" id="{1AE01D95-7693-B1EF-965C-BAC71718ACBD}"/>
              </a:ext>
            </a:extLst>
          </p:cNvPr>
          <p:cNvSpPr>
            <a:spLocks noGrp="1"/>
          </p:cNvSpPr>
          <p:nvPr>
            <p:ph type="body" sz="quarter" idx="19" hasCustomPrompt="1"/>
          </p:nvPr>
        </p:nvSpPr>
        <p:spPr>
          <a:xfrm>
            <a:off x="457200" y="4719044"/>
            <a:ext cx="2085703" cy="272686"/>
          </a:xfrm>
          <a:ln w="12700">
            <a:miter lim="400000"/>
          </a:ln>
        </p:spPr>
        <p:txBody>
          <a:bodyPr wrap="square" lIns="0" tIns="0" rIns="0" bIns="0">
            <a:noAutofit/>
          </a:bodyPr>
          <a:lstStyle>
            <a:lvl1pPr>
              <a:lnSpc>
                <a:spcPct val="100000"/>
              </a:lnSpc>
              <a:spcAft>
                <a:spcPts val="300"/>
              </a:spcAft>
              <a:defRPr lang="en-GB" sz="1100" dirty="0">
                <a:solidFill>
                  <a:schemeClr val="tx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en-US"/>
              <a:t>Click to edit master text styles</a:t>
            </a:r>
            <a:endParaRPr lang="en-GB"/>
          </a:p>
        </p:txBody>
      </p:sp>
      <p:pic>
        <p:nvPicPr>
          <p:cNvPr id="6" name="CG Logo TM">
            <a:extLst>
              <a:ext uri="{FF2B5EF4-FFF2-40B4-BE49-F238E27FC236}">
                <a16:creationId xmlns:a16="http://schemas.microsoft.com/office/drawing/2014/main" id="{47CE0F52-09DD-6F83-2D80-48E96EDA5F8D}"/>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57200" y="457200"/>
            <a:ext cx="943200" cy="855580"/>
          </a:xfrm>
          <a:prstGeom prst="rect">
            <a:avLst/>
          </a:prstGeom>
        </p:spPr>
      </p:pic>
    </p:spTree>
    <p:extLst>
      <p:ext uri="{BB962C8B-B14F-4D97-AF65-F5344CB8AC3E}">
        <p14:creationId xmlns:p14="http://schemas.microsoft.com/office/powerpoint/2010/main" val="9720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steps-BrSap">
    <p:bg>
      <p:bgPr>
        <a:solidFill>
          <a:schemeClr val="bg2"/>
        </a:solidFill>
        <a:effectLst/>
      </p:bgPr>
    </p:bg>
    <p:spTree>
      <p:nvGrpSpPr>
        <p:cNvPr id="1" name=""/>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1283CCE7-0016-6B01-D7E1-D847B23090B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27">
            <a:extLst>
              <a:ext uri="{FF2B5EF4-FFF2-40B4-BE49-F238E27FC236}">
                <a16:creationId xmlns:a16="http://schemas.microsoft.com/office/drawing/2014/main" id="{5630F126-6F64-9744-1757-386576EF04F0}"/>
              </a:ext>
            </a:extLst>
          </p:cNvPr>
          <p:cNvSpPr>
            <a:spLocks noGrp="1"/>
          </p:cNvSpPr>
          <p:nvPr>
            <p:ph type="body" sz="quarter" idx="15" hasCustomPrompt="1"/>
          </p:nvPr>
        </p:nvSpPr>
        <p:spPr>
          <a:xfrm>
            <a:off x="457200" y="1485900"/>
            <a:ext cx="5966371" cy="184666"/>
          </a:xfrm>
          <a:ln w="12700">
            <a:miter lim="400000"/>
          </a:ln>
        </p:spPr>
        <p:txBody>
          <a:bodyPr wrap="square" lIns="0" tIns="0" rIns="0" bIns="0" anchor="b" anchorCtr="0">
            <a:noAutofit/>
          </a:bodyPr>
          <a:lstStyle>
            <a:lvl1pPr>
              <a:defRPr lang="en-GB" sz="1000" b="1" i="0" cap="all" spc="200" dirty="0">
                <a:solidFill>
                  <a:schemeClr val="accent2"/>
                </a:solidFill>
                <a:latin typeface="AvenirNext LT Com Medium" panose="020B0503020202020204" pitchFamily="34" charset="0"/>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spcAft>
                <a:spcPts val="0"/>
              </a:spcAft>
            </a:pPr>
            <a:r>
              <a:rPr lang="en-US"/>
              <a:t>CLICK TO EDIT MASTER TEXT STYLES</a:t>
            </a:r>
            <a:endParaRPr lang="en-GB"/>
          </a:p>
        </p:txBody>
      </p:sp>
      <p:sp>
        <p:nvSpPr>
          <p:cNvPr id="5" name="Title">
            <a:extLst>
              <a:ext uri="{FF2B5EF4-FFF2-40B4-BE49-F238E27FC236}">
                <a16:creationId xmlns:a16="http://schemas.microsoft.com/office/drawing/2014/main" id="{D4FBFF53-8079-8961-F4A8-4635620B6C67}"/>
              </a:ext>
            </a:extLst>
          </p:cNvPr>
          <p:cNvSpPr txBox="1">
            <a:spLocks noGrp="1"/>
          </p:cNvSpPr>
          <p:nvPr>
            <p:ph type="title"/>
          </p:nvPr>
        </p:nvSpPr>
        <p:spPr>
          <a:xfrm>
            <a:off x="457201" y="1682255"/>
            <a:ext cx="9582150" cy="1632445"/>
          </a:xfrm>
          <a:prstGeom prst="rect">
            <a:avLst/>
          </a:prstGeom>
        </p:spPr>
        <p:txBody>
          <a:bodyPr wrap="square" anchor="t" anchorCtr="0">
            <a:noAutofit/>
          </a:bodyPr>
          <a:lstStyle>
            <a:lvl1pPr>
              <a:lnSpc>
                <a:spcPct val="95000"/>
              </a:lnSpc>
              <a:spcAft>
                <a:spcPts val="0"/>
              </a:spcAft>
              <a:defRPr kumimoji="0" sz="4000" b="1" i="0" u="none" strike="noStrike" cap="none" spc="0" normalizeH="0" baseline="0" dirty="0">
                <a:ln>
                  <a:noFill/>
                </a:ln>
                <a:solidFill>
                  <a:srgbClr val="FFFFFF"/>
                </a:solidFill>
                <a:effectLst/>
                <a:uFillTx/>
                <a:latin typeface="AvenirNext LT Com Medium" panose="020B0503020202020204" pitchFamily="34" charset="0"/>
                <a:ea typeface="+mn-ea"/>
                <a:cs typeface="+mn-cs"/>
                <a:sym typeface="AvenirNext LT Com Regular"/>
              </a:defRPr>
            </a:lvl1pPr>
          </a:lstStyle>
          <a:p>
            <a:r>
              <a:rPr lang="en-US"/>
              <a:t>Click to edit Master title style</a:t>
            </a:r>
            <a:endParaRPr/>
          </a:p>
        </p:txBody>
      </p:sp>
      <p:sp>
        <p:nvSpPr>
          <p:cNvPr id="6" name="Footer Placeholder 1">
            <a:extLst>
              <a:ext uri="{FF2B5EF4-FFF2-40B4-BE49-F238E27FC236}">
                <a16:creationId xmlns:a16="http://schemas.microsoft.com/office/drawing/2014/main" id="{F0F2654C-38A5-9FD9-F703-93EBE3DD5686}"/>
              </a:ext>
            </a:extLst>
          </p:cNvPr>
          <p:cNvSpPr>
            <a:spLocks noGrp="1"/>
          </p:cNvSpPr>
          <p:nvPr>
            <p:ph type="ftr" sz="quarter" idx="18"/>
          </p:nvPr>
        </p:nvSpPr>
        <p:spPr>
          <a:xfrm>
            <a:off x="457200" y="6006856"/>
            <a:ext cx="11276013" cy="266759"/>
          </a:xfrm>
        </p:spPr>
        <p:txBody>
          <a:bodyPr/>
          <a:lstStyle>
            <a:lvl1pPr>
              <a:defRPr b="0" i="0">
                <a:solidFill>
                  <a:schemeClr val="bg1"/>
                </a:solidFill>
                <a:latin typeface="AvenirNext LT Com Regular" panose="020B0503020202020204" pitchFamily="34" charset="0"/>
              </a:defRPr>
            </a:lvl1pPr>
          </a:lstStyle>
          <a:p>
            <a:pPr hangingPunct="1"/>
            <a:endParaRPr lang="en-GB"/>
          </a:p>
        </p:txBody>
      </p:sp>
      <p:sp>
        <p:nvSpPr>
          <p:cNvPr id="11" name="Slide Number (Black)">
            <a:extLst>
              <a:ext uri="{FF2B5EF4-FFF2-40B4-BE49-F238E27FC236}">
                <a16:creationId xmlns:a16="http://schemas.microsoft.com/office/drawing/2014/main" id="{8E6702B6-CC3A-691B-39AE-DE73187C5F40}"/>
              </a:ext>
            </a:extLst>
          </p:cNvPr>
          <p:cNvSpPr>
            <a:spLocks noGrp="1"/>
          </p:cNvSpPr>
          <p:nvPr>
            <p:ph type="sldNum" sz="quarter" idx="11"/>
          </p:nvPr>
        </p:nvSpPr>
        <p:spPr>
          <a:xfrm>
            <a:off x="9807575" y="6309360"/>
            <a:ext cx="1925638" cy="182880"/>
          </a:xfrm>
        </p:spPr>
        <p:txBody>
          <a:bodyPr/>
          <a:lstStyle>
            <a:lvl1pPr>
              <a:defRPr b="0" i="0">
                <a:solidFill>
                  <a:schemeClr val="bg1"/>
                </a:solidFill>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4" name="Body">
            <a:extLst>
              <a:ext uri="{FF2B5EF4-FFF2-40B4-BE49-F238E27FC236}">
                <a16:creationId xmlns:a16="http://schemas.microsoft.com/office/drawing/2014/main" id="{3B58A466-6D40-39E1-3DF6-E831B0055CC5}"/>
              </a:ext>
            </a:extLst>
          </p:cNvPr>
          <p:cNvSpPr>
            <a:spLocks noGrp="1"/>
          </p:cNvSpPr>
          <p:nvPr>
            <p:ph type="body" sz="quarter" idx="14"/>
          </p:nvPr>
        </p:nvSpPr>
        <p:spPr>
          <a:xfrm>
            <a:off x="457200" y="3336747"/>
            <a:ext cx="9582150" cy="2013306"/>
          </a:xfrm>
        </p:spPr>
        <p:txBody>
          <a:bodyPr/>
          <a:lstStyle>
            <a:lvl1pPr marL="295275" indent="-280988">
              <a:spcBef>
                <a:spcPts val="0"/>
              </a:spcBef>
              <a:buClrTx/>
              <a:buSzPct val="110000"/>
              <a:buFont typeface="Wingdings" pitchFamily="2" charset="2"/>
              <a:buChar char="§"/>
              <a:tabLst/>
              <a:defRPr sz="2400" b="1" i="0" baseline="0">
                <a:solidFill>
                  <a:schemeClr val="bg1"/>
                </a:solidFill>
                <a:latin typeface="AvenirNext LT Com Regular" panose="020B0503020202020204" pitchFamily="34" charset="0"/>
              </a:defRPr>
            </a:lvl1pPr>
            <a:lvl2pPr marL="432000" indent="-216000">
              <a:spcBef>
                <a:spcPts val="0"/>
              </a:spcBef>
              <a:buFont typeface="Arial" panose="020B0604020202020204" pitchFamily="34" charset="0"/>
              <a:buChar char="–"/>
              <a:defRPr sz="2000" baseline="0">
                <a:solidFill>
                  <a:schemeClr val="bg1"/>
                </a:solidFill>
                <a:latin typeface="AvenirNext LT Com" panose="02000503000000020004" pitchFamily="2" charset="0"/>
              </a:defRPr>
            </a:lvl2pPr>
            <a:lvl3pPr marL="576000" indent="-144000">
              <a:spcBef>
                <a:spcPts val="0"/>
              </a:spcBef>
              <a:buFont typeface="Arial" panose="020B0604020202020204" pitchFamily="34" charset="0"/>
              <a:buChar char="•"/>
              <a:defRPr sz="2000" baseline="0">
                <a:solidFill>
                  <a:schemeClr val="bg1"/>
                </a:solidFill>
                <a:latin typeface="AvenirNext LT Com" panose="02000503000000020004" pitchFamily="2" charset="0"/>
              </a:defRPr>
            </a:lvl3pPr>
          </a:lstStyle>
          <a:p>
            <a:pPr lvl="0"/>
            <a:r>
              <a:rPr lang="en-US"/>
              <a:t>Click to edit Master text styles</a:t>
            </a:r>
          </a:p>
        </p:txBody>
      </p:sp>
    </p:spTree>
    <p:extLst>
      <p:ext uri="{BB962C8B-B14F-4D97-AF65-F5344CB8AC3E}">
        <p14:creationId xmlns:p14="http://schemas.microsoft.com/office/powerpoint/2010/main" val="27508954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DkSap">
    <p:bg>
      <p:bgPr>
        <a:solidFill>
          <a:schemeClr val="tx2"/>
        </a:solidFill>
        <a:effectLst/>
      </p:bgPr>
    </p:bg>
    <p:spTree>
      <p:nvGrpSpPr>
        <p:cNvPr id="1" name=""/>
        <p:cNvGrpSpPr/>
        <p:nvPr/>
      </p:nvGrpSpPr>
      <p:grpSpPr>
        <a:xfrm>
          <a:off x="0" y="0"/>
          <a:ext cx="0" cy="0"/>
          <a:chOff x="0" y="0"/>
          <a:chExt cx="0" cy="0"/>
        </a:xfrm>
      </p:grpSpPr>
      <p:sp>
        <p:nvSpPr>
          <p:cNvPr id="2" name="Text Placeholder 27">
            <a:extLst>
              <a:ext uri="{FF2B5EF4-FFF2-40B4-BE49-F238E27FC236}">
                <a16:creationId xmlns:a16="http://schemas.microsoft.com/office/drawing/2014/main" id="{5630F126-6F64-9744-1757-386576EF04F0}"/>
              </a:ext>
            </a:extLst>
          </p:cNvPr>
          <p:cNvSpPr>
            <a:spLocks noGrp="1"/>
          </p:cNvSpPr>
          <p:nvPr>
            <p:ph type="body" sz="quarter" idx="15" hasCustomPrompt="1"/>
          </p:nvPr>
        </p:nvSpPr>
        <p:spPr>
          <a:xfrm>
            <a:off x="457200" y="1485900"/>
            <a:ext cx="5966371" cy="184666"/>
          </a:xfrm>
          <a:ln w="12700">
            <a:miter lim="400000"/>
          </a:ln>
        </p:spPr>
        <p:txBody>
          <a:bodyPr wrap="square" lIns="0" tIns="0" rIns="0" bIns="0" anchor="b" anchorCtr="0">
            <a:noAutofit/>
          </a:bodyPr>
          <a:lstStyle>
            <a:lvl1pPr>
              <a:defRPr lang="en-GB" sz="1000" b="1" i="0" cap="all" spc="200" dirty="0">
                <a:solidFill>
                  <a:schemeClr val="accent2"/>
                </a:solidFill>
                <a:latin typeface="AvenirNext LT Com Medium" panose="020B0503020202020204" pitchFamily="34" charset="0"/>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spcAft>
                <a:spcPts val="0"/>
              </a:spcAft>
            </a:pPr>
            <a:r>
              <a:rPr lang="en-US"/>
              <a:t>CLICK TO EDIT MASTER TEXT STYLES</a:t>
            </a:r>
            <a:endParaRPr lang="en-GB"/>
          </a:p>
        </p:txBody>
      </p:sp>
      <p:sp>
        <p:nvSpPr>
          <p:cNvPr id="5" name="Title">
            <a:extLst>
              <a:ext uri="{FF2B5EF4-FFF2-40B4-BE49-F238E27FC236}">
                <a16:creationId xmlns:a16="http://schemas.microsoft.com/office/drawing/2014/main" id="{D4FBFF53-8079-8961-F4A8-4635620B6C67}"/>
              </a:ext>
            </a:extLst>
          </p:cNvPr>
          <p:cNvSpPr txBox="1">
            <a:spLocks noGrp="1"/>
          </p:cNvSpPr>
          <p:nvPr>
            <p:ph type="title"/>
          </p:nvPr>
        </p:nvSpPr>
        <p:spPr>
          <a:xfrm>
            <a:off x="457201" y="1682255"/>
            <a:ext cx="9582150" cy="1632445"/>
          </a:xfrm>
          <a:prstGeom prst="rect">
            <a:avLst/>
          </a:prstGeom>
        </p:spPr>
        <p:txBody>
          <a:bodyPr wrap="square" anchor="t" anchorCtr="0">
            <a:noAutofit/>
          </a:bodyPr>
          <a:lstStyle>
            <a:lvl1pPr>
              <a:lnSpc>
                <a:spcPct val="95000"/>
              </a:lnSpc>
              <a:spcAft>
                <a:spcPts val="0"/>
              </a:spcAft>
              <a:defRPr kumimoji="0" sz="4000" b="1" i="0" u="none" strike="noStrike" cap="none" spc="0" normalizeH="0" baseline="0" dirty="0">
                <a:ln>
                  <a:noFill/>
                </a:ln>
                <a:solidFill>
                  <a:srgbClr val="FFFFFF"/>
                </a:solidFill>
                <a:effectLst/>
                <a:uFillTx/>
                <a:latin typeface="AvenirNext LT Com Medium" panose="020B0503020202020204" pitchFamily="34" charset="0"/>
                <a:ea typeface="+mn-ea"/>
                <a:cs typeface="+mn-cs"/>
                <a:sym typeface="AvenirNext LT Com Regular"/>
              </a:defRPr>
            </a:lvl1pPr>
          </a:lstStyle>
          <a:p>
            <a:r>
              <a:rPr lang="en-US"/>
              <a:t>Click to edit Master title style</a:t>
            </a:r>
          </a:p>
        </p:txBody>
      </p:sp>
      <p:sp>
        <p:nvSpPr>
          <p:cNvPr id="6" name="Footer Placeholder 1">
            <a:extLst>
              <a:ext uri="{FF2B5EF4-FFF2-40B4-BE49-F238E27FC236}">
                <a16:creationId xmlns:a16="http://schemas.microsoft.com/office/drawing/2014/main" id="{F0F2654C-38A5-9FD9-F703-93EBE3DD5686}"/>
              </a:ext>
            </a:extLst>
          </p:cNvPr>
          <p:cNvSpPr>
            <a:spLocks noGrp="1"/>
          </p:cNvSpPr>
          <p:nvPr>
            <p:ph type="ftr" sz="quarter" idx="18"/>
          </p:nvPr>
        </p:nvSpPr>
        <p:spPr>
          <a:xfrm>
            <a:off x="457200" y="6006856"/>
            <a:ext cx="11276013" cy="266759"/>
          </a:xfrm>
        </p:spPr>
        <p:txBody>
          <a:bodyPr/>
          <a:lstStyle>
            <a:lvl1pPr>
              <a:defRPr b="0" i="0">
                <a:solidFill>
                  <a:schemeClr val="bg1"/>
                </a:solidFill>
                <a:latin typeface="AvenirNext LT Com Regular" panose="020B0503020202020204" pitchFamily="34" charset="0"/>
              </a:defRPr>
            </a:lvl1pPr>
          </a:lstStyle>
          <a:p>
            <a:pPr hangingPunct="1"/>
            <a:endParaRPr lang="en-GB"/>
          </a:p>
        </p:txBody>
      </p:sp>
      <p:sp>
        <p:nvSpPr>
          <p:cNvPr id="7" name="CG Folio">
            <a:extLst>
              <a:ext uri="{FF2B5EF4-FFF2-40B4-BE49-F238E27FC236}">
                <a16:creationId xmlns:a16="http://schemas.microsoft.com/office/drawing/2014/main" id="{F61054C4-E543-9AE6-07E5-0119054B3312}"/>
              </a:ext>
            </a:extLst>
          </p:cNvPr>
          <p:cNvSpPr txBox="1">
            <a:spLocks/>
          </p:cNvSpPr>
          <p:nvPr userDrawn="1"/>
        </p:nvSpPr>
        <p:spPr>
          <a:xfrm>
            <a:off x="457198" y="6309360"/>
            <a:ext cx="5529265" cy="182880"/>
          </a:xfrm>
          <a:prstGeom prst="rect">
            <a:avLst/>
          </a:prstGeom>
          <a:noFill/>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bg1"/>
                </a:solidFill>
                <a:latin typeface="AvenirNext LT Com Regular" panose="020B0503020202020204" pitchFamily="34" charset="0"/>
              </a:rPr>
              <a:t>For internal use only.</a:t>
            </a:r>
          </a:p>
        </p:txBody>
      </p:sp>
      <p:sp>
        <p:nvSpPr>
          <p:cNvPr id="11" name="Slide Number (Black)">
            <a:extLst>
              <a:ext uri="{FF2B5EF4-FFF2-40B4-BE49-F238E27FC236}">
                <a16:creationId xmlns:a16="http://schemas.microsoft.com/office/drawing/2014/main" id="{8E6702B6-CC3A-691B-39AE-DE73187C5F40}"/>
              </a:ext>
            </a:extLst>
          </p:cNvPr>
          <p:cNvSpPr>
            <a:spLocks noGrp="1"/>
          </p:cNvSpPr>
          <p:nvPr>
            <p:ph type="sldNum" sz="quarter" idx="11"/>
          </p:nvPr>
        </p:nvSpPr>
        <p:spPr>
          <a:xfrm>
            <a:off x="9807575" y="6309360"/>
            <a:ext cx="1925638" cy="182880"/>
          </a:xfrm>
        </p:spPr>
        <p:txBody>
          <a:bodyPr/>
          <a:lstStyle>
            <a:lvl1pPr>
              <a:defRPr b="0" i="0">
                <a:solidFill>
                  <a:schemeClr val="bg1"/>
                </a:solidFill>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4" name="Body">
            <a:extLst>
              <a:ext uri="{FF2B5EF4-FFF2-40B4-BE49-F238E27FC236}">
                <a16:creationId xmlns:a16="http://schemas.microsoft.com/office/drawing/2014/main" id="{3B58A466-6D40-39E1-3DF6-E831B0055CC5}"/>
              </a:ext>
            </a:extLst>
          </p:cNvPr>
          <p:cNvSpPr>
            <a:spLocks noGrp="1"/>
          </p:cNvSpPr>
          <p:nvPr>
            <p:ph type="body" sz="quarter" idx="14"/>
          </p:nvPr>
        </p:nvSpPr>
        <p:spPr>
          <a:xfrm>
            <a:off x="457200" y="3336747"/>
            <a:ext cx="9582150" cy="2013306"/>
          </a:xfrm>
        </p:spPr>
        <p:txBody>
          <a:bodyPr/>
          <a:lstStyle>
            <a:lvl1pPr marL="17463" indent="-3175">
              <a:spcBef>
                <a:spcPts val="0"/>
              </a:spcBef>
              <a:buClrTx/>
              <a:buSzPct val="110000"/>
              <a:buFont typeface="Wingdings" pitchFamily="2" charset="2"/>
              <a:buNone/>
              <a:tabLst/>
              <a:defRPr sz="2400" b="1" i="0" baseline="0">
                <a:solidFill>
                  <a:schemeClr val="accent2"/>
                </a:solidFill>
                <a:latin typeface="AvenirNext LT Com Regular" panose="020B0503020202020204" pitchFamily="34" charset="0"/>
              </a:defRPr>
            </a:lvl1pPr>
            <a:lvl2pPr marL="432000" indent="-216000">
              <a:spcBef>
                <a:spcPts val="0"/>
              </a:spcBef>
              <a:buFont typeface="Arial" panose="020B0604020202020204" pitchFamily="34" charset="0"/>
              <a:buChar char="–"/>
              <a:defRPr sz="2000" baseline="0">
                <a:solidFill>
                  <a:schemeClr val="bg1"/>
                </a:solidFill>
                <a:latin typeface="AvenirNext LT Com" panose="02000503000000020004" pitchFamily="2" charset="0"/>
              </a:defRPr>
            </a:lvl2pPr>
            <a:lvl3pPr marL="576000" indent="-144000">
              <a:spcBef>
                <a:spcPts val="0"/>
              </a:spcBef>
              <a:buFont typeface="Arial" panose="020B0604020202020204" pitchFamily="34" charset="0"/>
              <a:buChar char="•"/>
              <a:defRPr sz="2000" baseline="0">
                <a:solidFill>
                  <a:schemeClr val="bg1"/>
                </a:solidFill>
                <a:latin typeface="AvenirNext LT Com" panose="02000503000000020004" pitchFamily="2" charset="0"/>
              </a:defRPr>
            </a:lvl3pPr>
          </a:lstStyle>
          <a:p>
            <a:pPr lvl="0"/>
            <a:r>
              <a:rPr lang="en-US"/>
              <a:t>Click to edit Master text styles</a:t>
            </a:r>
          </a:p>
        </p:txBody>
      </p:sp>
    </p:spTree>
    <p:extLst>
      <p:ext uri="{BB962C8B-B14F-4D97-AF65-F5344CB8AC3E}">
        <p14:creationId xmlns:p14="http://schemas.microsoft.com/office/powerpoint/2010/main" val="84325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1Line-Column-Chart">
    <p:spTree>
      <p:nvGrpSpPr>
        <p:cNvPr id="1" name=""/>
        <p:cNvGrpSpPr/>
        <p:nvPr/>
      </p:nvGrpSpPr>
      <p:grpSpPr>
        <a:xfrm>
          <a:off x="0" y="0"/>
          <a:ext cx="0" cy="0"/>
          <a:chOff x="0" y="0"/>
          <a:chExt cx="0" cy="0"/>
        </a:xfrm>
      </p:grpSpPr>
      <p:sp>
        <p:nvSpPr>
          <p:cNvPr id="8" name="Chart Placeholder 7">
            <a:extLst>
              <a:ext uri="{FF2B5EF4-FFF2-40B4-BE49-F238E27FC236}">
                <a16:creationId xmlns:a16="http://schemas.microsoft.com/office/drawing/2014/main" id="{7D88A743-C82D-C12E-ABBA-E71D50630461}"/>
              </a:ext>
            </a:extLst>
          </p:cNvPr>
          <p:cNvSpPr>
            <a:spLocks noGrp="1"/>
          </p:cNvSpPr>
          <p:nvPr>
            <p:ph type="chart" sz="quarter" idx="17" hasCustomPrompt="1"/>
          </p:nvPr>
        </p:nvSpPr>
        <p:spPr>
          <a:xfrm>
            <a:off x="457200" y="2285999"/>
            <a:ext cx="11276013" cy="3646967"/>
          </a:xfrm>
        </p:spPr>
        <p:txBody>
          <a:bodyPr/>
          <a:lstStyle/>
          <a:p>
            <a:r>
              <a:rPr lang="en-US"/>
              <a:t>Click icon to add Column chart</a:t>
            </a:r>
            <a:endParaRPr lang="en-GB"/>
          </a:p>
        </p:txBody>
      </p:sp>
      <p:sp>
        <p:nvSpPr>
          <p:cNvPr id="4" name="Slide Number (Black)"/>
          <p:cNvSpPr>
            <a:spLocks noGrp="1" noRot="1" noMove="1" noResize="1" noEditPoints="1" noAdjustHandles="1" noChangeArrowheads="1" noChangeShapeType="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457200" y="457200"/>
            <a:ext cx="11276013" cy="571500"/>
          </a:xfrm>
        </p:spPr>
        <p:txBody>
          <a:bodyPr/>
          <a:lstStyle>
            <a:lvl1pPr>
              <a:defRPr b="1" i="0">
                <a:latin typeface="AvenirNext LT Com Medium" panose="020B0503020202020204" pitchFamily="34" charset="0"/>
              </a:defRPr>
            </a:lvl1pPr>
          </a:lstStyle>
          <a:p>
            <a:r>
              <a:rPr lang="en-US"/>
              <a:t>Click to edit Master title style</a:t>
            </a:r>
          </a:p>
        </p:txBody>
      </p:sp>
      <p:sp>
        <p:nvSpPr>
          <p:cNvPr id="3" name="Footer Placeholder 2"/>
          <p:cNvSpPr>
            <a:spLocks noGrp="1"/>
          </p:cNvSpPr>
          <p:nvPr>
            <p:ph type="ftr" sz="quarter" idx="10"/>
          </p:nvPr>
        </p:nvSpPr>
        <p:spPr>
          <a:xfrm>
            <a:off x="457200" y="6060558"/>
            <a:ext cx="11276013" cy="210068"/>
          </a:xfrm>
        </p:spPr>
        <p:txBody>
          <a:bodyPr>
            <a:noAutofit/>
          </a:bodyPr>
          <a:lstStyle>
            <a:lvl1pPr>
              <a:lnSpc>
                <a:spcPct val="100000"/>
              </a:lnSpc>
              <a:defRPr b="0" i="0" baseline="0">
                <a:latin typeface="AvenirNext LT Com Regular" panose="020B0503020202020204" pitchFamily="34" charset="0"/>
              </a:defRPr>
            </a:lvl1pPr>
          </a:lstStyle>
          <a:p>
            <a:pPr hangingPunct="1"/>
            <a:endParaRPr lang="en-GB"/>
          </a:p>
        </p:txBody>
      </p:sp>
      <p:sp>
        <p:nvSpPr>
          <p:cNvPr id="7" name="Chart Title Placeholder">
            <a:extLst>
              <a:ext uri="{FF2B5EF4-FFF2-40B4-BE49-F238E27FC236}">
                <a16:creationId xmlns:a16="http://schemas.microsoft.com/office/drawing/2014/main" id="{FB35523F-45ED-C101-0048-066A9DABF9C0}"/>
              </a:ext>
            </a:extLst>
          </p:cNvPr>
          <p:cNvSpPr>
            <a:spLocks noGrp="1"/>
          </p:cNvSpPr>
          <p:nvPr>
            <p:ph type="body" sz="quarter" idx="16" hasCustomPrompt="1"/>
          </p:nvPr>
        </p:nvSpPr>
        <p:spPr>
          <a:xfrm>
            <a:off x="457993" y="1683327"/>
            <a:ext cx="11276013" cy="602673"/>
          </a:xfrm>
        </p:spPr>
        <p:txBody>
          <a:bodyPr/>
          <a:lstStyle>
            <a:lvl1pPr>
              <a:spcAft>
                <a:spcPts val="0"/>
              </a:spcAft>
              <a:defRPr b="1"/>
            </a:lvl1pPr>
            <a:lvl2pPr marL="0" indent="0">
              <a:spcAft>
                <a:spcPts val="0"/>
              </a:spcAft>
              <a:defRPr sz="1600"/>
            </a:lvl2pPr>
          </a:lstStyle>
          <a:p>
            <a:pPr lvl="0"/>
            <a:r>
              <a:rPr lang="en-US"/>
              <a:t>Click to edit Chart title</a:t>
            </a:r>
          </a:p>
          <a:p>
            <a:pPr lvl="1"/>
            <a:r>
              <a:rPr lang="en-US"/>
              <a:t>Click to edits Chart subtitle</a:t>
            </a:r>
            <a:endParaRPr lang="en-GB"/>
          </a:p>
        </p:txBody>
      </p:sp>
      <p:sp>
        <p:nvSpPr>
          <p:cNvPr id="2" name="Subtitle">
            <a:extLst>
              <a:ext uri="{FF2B5EF4-FFF2-40B4-BE49-F238E27FC236}">
                <a16:creationId xmlns:a16="http://schemas.microsoft.com/office/drawing/2014/main" id="{C4EB6F7B-4D78-5388-9218-C026C51DA9AF}"/>
              </a:ext>
            </a:extLst>
          </p:cNvPr>
          <p:cNvSpPr>
            <a:spLocks noGrp="1"/>
          </p:cNvSpPr>
          <p:nvPr>
            <p:ph type="body" sz="quarter" idx="15" hasCustomPrompt="1"/>
          </p:nvPr>
        </p:nvSpPr>
        <p:spPr>
          <a:xfrm>
            <a:off x="457200" y="1028699"/>
            <a:ext cx="11276013" cy="457201"/>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Tree>
    <p:extLst>
      <p:ext uri="{BB962C8B-B14F-4D97-AF65-F5344CB8AC3E}">
        <p14:creationId xmlns:p14="http://schemas.microsoft.com/office/powerpoint/2010/main" val="191727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1Line-Bar-Chart">
    <p:spTree>
      <p:nvGrpSpPr>
        <p:cNvPr id="1" name=""/>
        <p:cNvGrpSpPr/>
        <p:nvPr/>
      </p:nvGrpSpPr>
      <p:grpSpPr>
        <a:xfrm>
          <a:off x="0" y="0"/>
          <a:ext cx="0" cy="0"/>
          <a:chOff x="0" y="0"/>
          <a:chExt cx="0" cy="0"/>
        </a:xfrm>
      </p:grpSpPr>
      <p:sp>
        <p:nvSpPr>
          <p:cNvPr id="8" name="Chart Placeholder 7">
            <a:extLst>
              <a:ext uri="{FF2B5EF4-FFF2-40B4-BE49-F238E27FC236}">
                <a16:creationId xmlns:a16="http://schemas.microsoft.com/office/drawing/2014/main" id="{7D88A743-C82D-C12E-ABBA-E71D50630461}"/>
              </a:ext>
            </a:extLst>
          </p:cNvPr>
          <p:cNvSpPr>
            <a:spLocks noGrp="1"/>
          </p:cNvSpPr>
          <p:nvPr>
            <p:ph type="chart" sz="quarter" idx="17" hasCustomPrompt="1"/>
          </p:nvPr>
        </p:nvSpPr>
        <p:spPr>
          <a:xfrm>
            <a:off x="457200" y="2285999"/>
            <a:ext cx="11276013" cy="3646967"/>
          </a:xfrm>
        </p:spPr>
        <p:txBody>
          <a:bodyPr/>
          <a:lstStyle/>
          <a:p>
            <a:r>
              <a:rPr lang="en-US"/>
              <a:t>Click icon to add Bar chart</a:t>
            </a:r>
            <a:endParaRPr lang="en-GB"/>
          </a:p>
        </p:txBody>
      </p:sp>
      <p:sp>
        <p:nvSpPr>
          <p:cNvPr id="4" name="Slide Number (Black)"/>
          <p:cNvSpPr>
            <a:spLocks noGrp="1" noRot="1" noMove="1" noResize="1" noEditPoints="1" noAdjustHandles="1" noChangeArrowheads="1" noChangeShapeType="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457200" y="457200"/>
            <a:ext cx="11276013" cy="571500"/>
          </a:xfrm>
        </p:spPr>
        <p:txBody>
          <a:bodyPr/>
          <a:lstStyle>
            <a:lvl1pPr>
              <a:defRPr b="1" i="0">
                <a:latin typeface="AvenirNext LT Com Medium" panose="020B0503020202020204" pitchFamily="34" charset="0"/>
              </a:defRPr>
            </a:lvl1pPr>
          </a:lstStyle>
          <a:p>
            <a:r>
              <a:rPr lang="en-US"/>
              <a:t>Click to edit Master title style</a:t>
            </a:r>
          </a:p>
        </p:txBody>
      </p:sp>
      <p:sp>
        <p:nvSpPr>
          <p:cNvPr id="3" name="Footer Placeholder 2"/>
          <p:cNvSpPr>
            <a:spLocks noGrp="1"/>
          </p:cNvSpPr>
          <p:nvPr>
            <p:ph type="ftr" sz="quarter" idx="10"/>
          </p:nvPr>
        </p:nvSpPr>
        <p:spPr>
          <a:xfrm>
            <a:off x="457200" y="6060558"/>
            <a:ext cx="11276013" cy="210068"/>
          </a:xfrm>
        </p:spPr>
        <p:txBody>
          <a:bodyPr>
            <a:noAutofit/>
          </a:bodyPr>
          <a:lstStyle>
            <a:lvl1pPr>
              <a:lnSpc>
                <a:spcPct val="100000"/>
              </a:lnSpc>
              <a:defRPr b="0" i="0" baseline="0">
                <a:latin typeface="AvenirNext LT Com Regular" panose="020B0503020202020204" pitchFamily="34" charset="0"/>
              </a:defRPr>
            </a:lvl1pPr>
          </a:lstStyle>
          <a:p>
            <a:pPr hangingPunct="1"/>
            <a:endParaRPr lang="en-GB"/>
          </a:p>
        </p:txBody>
      </p:sp>
      <p:sp>
        <p:nvSpPr>
          <p:cNvPr id="7" name="Chart Title Placeholder">
            <a:extLst>
              <a:ext uri="{FF2B5EF4-FFF2-40B4-BE49-F238E27FC236}">
                <a16:creationId xmlns:a16="http://schemas.microsoft.com/office/drawing/2014/main" id="{FB35523F-45ED-C101-0048-066A9DABF9C0}"/>
              </a:ext>
            </a:extLst>
          </p:cNvPr>
          <p:cNvSpPr>
            <a:spLocks noGrp="1"/>
          </p:cNvSpPr>
          <p:nvPr>
            <p:ph type="body" sz="quarter" idx="16" hasCustomPrompt="1"/>
          </p:nvPr>
        </p:nvSpPr>
        <p:spPr>
          <a:xfrm>
            <a:off x="457993" y="1683327"/>
            <a:ext cx="11276013" cy="602673"/>
          </a:xfrm>
        </p:spPr>
        <p:txBody>
          <a:bodyPr/>
          <a:lstStyle>
            <a:lvl1pPr>
              <a:spcAft>
                <a:spcPts val="0"/>
              </a:spcAft>
              <a:defRPr b="1"/>
            </a:lvl1pPr>
            <a:lvl2pPr marL="0" indent="0">
              <a:spcAft>
                <a:spcPts val="0"/>
              </a:spcAft>
              <a:defRPr sz="1600"/>
            </a:lvl2pPr>
          </a:lstStyle>
          <a:p>
            <a:pPr lvl="0"/>
            <a:r>
              <a:rPr lang="en-US"/>
              <a:t>Click to edit Chart title</a:t>
            </a:r>
          </a:p>
          <a:p>
            <a:pPr lvl="1"/>
            <a:r>
              <a:rPr lang="en-US"/>
              <a:t>Click to edits Chart subtitle</a:t>
            </a:r>
            <a:endParaRPr lang="en-GB"/>
          </a:p>
        </p:txBody>
      </p:sp>
      <p:sp>
        <p:nvSpPr>
          <p:cNvPr id="2" name="Subtitle">
            <a:extLst>
              <a:ext uri="{FF2B5EF4-FFF2-40B4-BE49-F238E27FC236}">
                <a16:creationId xmlns:a16="http://schemas.microsoft.com/office/drawing/2014/main" id="{C4EB6F7B-4D78-5388-9218-C026C51DA9AF}"/>
              </a:ext>
            </a:extLst>
          </p:cNvPr>
          <p:cNvSpPr>
            <a:spLocks noGrp="1"/>
          </p:cNvSpPr>
          <p:nvPr>
            <p:ph type="body" sz="quarter" idx="15" hasCustomPrompt="1"/>
          </p:nvPr>
        </p:nvSpPr>
        <p:spPr>
          <a:xfrm>
            <a:off x="457200" y="1028699"/>
            <a:ext cx="11276013" cy="457201"/>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Tree>
    <p:extLst>
      <p:ext uri="{BB962C8B-B14F-4D97-AF65-F5344CB8AC3E}">
        <p14:creationId xmlns:p14="http://schemas.microsoft.com/office/powerpoint/2010/main" val="2535176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1Line-Line-Chart">
    <p:spTree>
      <p:nvGrpSpPr>
        <p:cNvPr id="1" name=""/>
        <p:cNvGrpSpPr/>
        <p:nvPr/>
      </p:nvGrpSpPr>
      <p:grpSpPr>
        <a:xfrm>
          <a:off x="0" y="0"/>
          <a:ext cx="0" cy="0"/>
          <a:chOff x="0" y="0"/>
          <a:chExt cx="0" cy="0"/>
        </a:xfrm>
      </p:grpSpPr>
      <p:sp>
        <p:nvSpPr>
          <p:cNvPr id="8" name="Chart Placeholder 7">
            <a:extLst>
              <a:ext uri="{FF2B5EF4-FFF2-40B4-BE49-F238E27FC236}">
                <a16:creationId xmlns:a16="http://schemas.microsoft.com/office/drawing/2014/main" id="{7D88A743-C82D-C12E-ABBA-E71D50630461}"/>
              </a:ext>
            </a:extLst>
          </p:cNvPr>
          <p:cNvSpPr>
            <a:spLocks noGrp="1"/>
          </p:cNvSpPr>
          <p:nvPr>
            <p:ph type="chart" sz="quarter" idx="17" hasCustomPrompt="1"/>
          </p:nvPr>
        </p:nvSpPr>
        <p:spPr>
          <a:xfrm>
            <a:off x="457200" y="2285999"/>
            <a:ext cx="11276013" cy="3646967"/>
          </a:xfrm>
        </p:spPr>
        <p:txBody>
          <a:bodyPr/>
          <a:lstStyle/>
          <a:p>
            <a:r>
              <a:rPr lang="en-US"/>
              <a:t>Click icon to add Line chart</a:t>
            </a:r>
            <a:endParaRPr lang="en-GB"/>
          </a:p>
        </p:txBody>
      </p:sp>
      <p:sp>
        <p:nvSpPr>
          <p:cNvPr id="4" name="Slide Number (Black)"/>
          <p:cNvSpPr>
            <a:spLocks noGrp="1" noRot="1" noMove="1" noResize="1" noEditPoints="1" noAdjustHandles="1" noChangeArrowheads="1" noChangeShapeType="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457200" y="457200"/>
            <a:ext cx="11276013" cy="571500"/>
          </a:xfrm>
        </p:spPr>
        <p:txBody>
          <a:bodyPr/>
          <a:lstStyle>
            <a:lvl1pPr>
              <a:defRPr b="1" i="0">
                <a:latin typeface="AvenirNext LT Com Medium" panose="020B0503020202020204" pitchFamily="34" charset="0"/>
              </a:defRPr>
            </a:lvl1pPr>
          </a:lstStyle>
          <a:p>
            <a:r>
              <a:rPr lang="en-US"/>
              <a:t>Click to edit Master title style</a:t>
            </a:r>
          </a:p>
        </p:txBody>
      </p:sp>
      <p:sp>
        <p:nvSpPr>
          <p:cNvPr id="3" name="Footer Placeholder 2"/>
          <p:cNvSpPr>
            <a:spLocks noGrp="1"/>
          </p:cNvSpPr>
          <p:nvPr>
            <p:ph type="ftr" sz="quarter" idx="10"/>
          </p:nvPr>
        </p:nvSpPr>
        <p:spPr>
          <a:xfrm>
            <a:off x="457200" y="6060558"/>
            <a:ext cx="11276013" cy="210068"/>
          </a:xfrm>
        </p:spPr>
        <p:txBody>
          <a:bodyPr>
            <a:noAutofit/>
          </a:bodyPr>
          <a:lstStyle>
            <a:lvl1pPr>
              <a:lnSpc>
                <a:spcPct val="100000"/>
              </a:lnSpc>
              <a:defRPr b="0" i="0" baseline="0">
                <a:latin typeface="AvenirNext LT Com Regular" panose="020B0503020202020204" pitchFamily="34" charset="0"/>
              </a:defRPr>
            </a:lvl1pPr>
          </a:lstStyle>
          <a:p>
            <a:pPr hangingPunct="1"/>
            <a:endParaRPr lang="en-GB"/>
          </a:p>
        </p:txBody>
      </p:sp>
      <p:sp>
        <p:nvSpPr>
          <p:cNvPr id="7" name="Chart Title Placeholder">
            <a:extLst>
              <a:ext uri="{FF2B5EF4-FFF2-40B4-BE49-F238E27FC236}">
                <a16:creationId xmlns:a16="http://schemas.microsoft.com/office/drawing/2014/main" id="{FB35523F-45ED-C101-0048-066A9DABF9C0}"/>
              </a:ext>
            </a:extLst>
          </p:cNvPr>
          <p:cNvSpPr>
            <a:spLocks noGrp="1"/>
          </p:cNvSpPr>
          <p:nvPr>
            <p:ph type="body" sz="quarter" idx="16" hasCustomPrompt="1"/>
          </p:nvPr>
        </p:nvSpPr>
        <p:spPr>
          <a:xfrm>
            <a:off x="457993" y="1683327"/>
            <a:ext cx="11276013" cy="602673"/>
          </a:xfrm>
        </p:spPr>
        <p:txBody>
          <a:bodyPr/>
          <a:lstStyle>
            <a:lvl1pPr>
              <a:spcAft>
                <a:spcPts val="0"/>
              </a:spcAft>
              <a:defRPr b="1"/>
            </a:lvl1pPr>
            <a:lvl2pPr marL="0" indent="0">
              <a:spcAft>
                <a:spcPts val="0"/>
              </a:spcAft>
              <a:defRPr sz="1600"/>
            </a:lvl2pPr>
          </a:lstStyle>
          <a:p>
            <a:pPr lvl="0"/>
            <a:r>
              <a:rPr lang="en-US"/>
              <a:t>Click to edit Chart title</a:t>
            </a:r>
          </a:p>
          <a:p>
            <a:pPr lvl="1"/>
            <a:r>
              <a:rPr lang="en-US"/>
              <a:t>Click to edits Chart subtitle</a:t>
            </a:r>
            <a:endParaRPr lang="en-GB"/>
          </a:p>
        </p:txBody>
      </p:sp>
      <p:sp>
        <p:nvSpPr>
          <p:cNvPr id="2" name="Subtitle">
            <a:extLst>
              <a:ext uri="{FF2B5EF4-FFF2-40B4-BE49-F238E27FC236}">
                <a16:creationId xmlns:a16="http://schemas.microsoft.com/office/drawing/2014/main" id="{C4EB6F7B-4D78-5388-9218-C026C51DA9AF}"/>
              </a:ext>
            </a:extLst>
          </p:cNvPr>
          <p:cNvSpPr>
            <a:spLocks noGrp="1"/>
          </p:cNvSpPr>
          <p:nvPr>
            <p:ph type="body" sz="quarter" idx="15" hasCustomPrompt="1"/>
          </p:nvPr>
        </p:nvSpPr>
        <p:spPr>
          <a:xfrm>
            <a:off x="457200" y="1028699"/>
            <a:ext cx="11276013" cy="457201"/>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Tree>
    <p:extLst>
      <p:ext uri="{BB962C8B-B14F-4D97-AF65-F5344CB8AC3E}">
        <p14:creationId xmlns:p14="http://schemas.microsoft.com/office/powerpoint/2010/main" val="734607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1-line) 2xPie-chart">
    <p:spTree>
      <p:nvGrpSpPr>
        <p:cNvPr id="1" name=""/>
        <p:cNvGrpSpPr/>
        <p:nvPr/>
      </p:nvGrpSpPr>
      <p:grpSpPr>
        <a:xfrm>
          <a:off x="0" y="0"/>
          <a:ext cx="0" cy="0"/>
          <a:chOff x="0" y="0"/>
          <a:chExt cx="0" cy="0"/>
        </a:xfrm>
      </p:grpSpPr>
      <p:sp>
        <p:nvSpPr>
          <p:cNvPr id="4" name="Slide Number (Black)"/>
          <p:cNvSpPr>
            <a:spLocks noGrp="1" noRot="1" noMove="1" noResize="1" noEditPoints="1" noAdjustHandles="1" noChangeArrowheads="1" noChangeShapeType="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457200" y="457200"/>
            <a:ext cx="11276013" cy="571500"/>
          </a:xfrm>
        </p:spPr>
        <p:txBody>
          <a:bodyPr/>
          <a:lstStyle>
            <a:lvl1pPr>
              <a:defRPr b="1" i="0">
                <a:latin typeface="AvenirNext LT Com Medium" panose="020B0503020202020204" pitchFamily="34" charset="0"/>
              </a:defRPr>
            </a:lvl1pPr>
          </a:lstStyle>
          <a:p>
            <a:r>
              <a:rPr lang="en-US"/>
              <a:t>Click to edit Master title style</a:t>
            </a:r>
          </a:p>
        </p:txBody>
      </p:sp>
      <p:sp>
        <p:nvSpPr>
          <p:cNvPr id="7" name="Chart Title Placeholder">
            <a:extLst>
              <a:ext uri="{FF2B5EF4-FFF2-40B4-BE49-F238E27FC236}">
                <a16:creationId xmlns:a16="http://schemas.microsoft.com/office/drawing/2014/main" id="{FB35523F-45ED-C101-0048-066A9DABF9C0}"/>
              </a:ext>
            </a:extLst>
          </p:cNvPr>
          <p:cNvSpPr>
            <a:spLocks noGrp="1"/>
          </p:cNvSpPr>
          <p:nvPr>
            <p:ph type="body" sz="quarter" idx="16" hasCustomPrompt="1"/>
          </p:nvPr>
        </p:nvSpPr>
        <p:spPr>
          <a:xfrm>
            <a:off x="486789" y="1638942"/>
            <a:ext cx="5499674" cy="516808"/>
          </a:xfrm>
        </p:spPr>
        <p:txBody>
          <a:bodyPr/>
          <a:lstStyle>
            <a:lvl1pPr>
              <a:spcAft>
                <a:spcPts val="0"/>
              </a:spcAft>
              <a:defRPr b="1" i="0">
                <a:latin typeface="AvenirNext LT Com Regular" panose="020B0503020202020204" pitchFamily="34" charset="0"/>
              </a:defRPr>
            </a:lvl1pPr>
            <a:lvl2pPr marL="0" indent="0">
              <a:spcAft>
                <a:spcPts val="0"/>
              </a:spcAft>
              <a:defRPr sz="1600" b="0" i="0">
                <a:latin typeface="AvenirNext LT Com Regular" panose="020B0503020202020204" pitchFamily="34" charset="0"/>
              </a:defRPr>
            </a:lvl2pPr>
          </a:lstStyle>
          <a:p>
            <a:pPr lvl="0"/>
            <a:r>
              <a:rPr lang="en-US"/>
              <a:t>Click to edit chart title</a:t>
            </a:r>
          </a:p>
          <a:p>
            <a:pPr lvl="1"/>
            <a:r>
              <a:rPr lang="en-US"/>
              <a:t>Click to edits chart subtitle</a:t>
            </a:r>
            <a:endParaRPr lang="en-GB"/>
          </a:p>
        </p:txBody>
      </p:sp>
      <p:sp>
        <p:nvSpPr>
          <p:cNvPr id="2" name="Chart Title Placeholder">
            <a:extLst>
              <a:ext uri="{FF2B5EF4-FFF2-40B4-BE49-F238E27FC236}">
                <a16:creationId xmlns:a16="http://schemas.microsoft.com/office/drawing/2014/main" id="{B5972398-F9A6-C9C2-8DB0-58AF96A93D39}"/>
              </a:ext>
            </a:extLst>
          </p:cNvPr>
          <p:cNvSpPr>
            <a:spLocks noGrp="1"/>
          </p:cNvSpPr>
          <p:nvPr>
            <p:ph type="body" sz="quarter" idx="18" hasCustomPrompt="1"/>
          </p:nvPr>
        </p:nvSpPr>
        <p:spPr>
          <a:xfrm>
            <a:off x="6199188" y="1638942"/>
            <a:ext cx="5534025" cy="516808"/>
          </a:xfrm>
        </p:spPr>
        <p:txBody>
          <a:bodyPr/>
          <a:lstStyle>
            <a:lvl1pPr>
              <a:spcAft>
                <a:spcPts val="0"/>
              </a:spcAft>
              <a:defRPr b="1" i="0">
                <a:latin typeface="AvenirNext LT Com Regular" panose="020B0503020202020204" pitchFamily="34" charset="0"/>
              </a:defRPr>
            </a:lvl1pPr>
            <a:lvl2pPr marL="0" indent="0">
              <a:spcAft>
                <a:spcPts val="0"/>
              </a:spcAft>
              <a:defRPr sz="1600" b="0" i="0">
                <a:latin typeface="AvenirNext LT Com Regular" panose="020B0503020202020204" pitchFamily="34" charset="0"/>
              </a:defRPr>
            </a:lvl2pPr>
          </a:lstStyle>
          <a:p>
            <a:pPr lvl="0"/>
            <a:r>
              <a:rPr lang="en-US"/>
              <a:t>Click to edit chart title</a:t>
            </a:r>
          </a:p>
          <a:p>
            <a:pPr lvl="1"/>
            <a:r>
              <a:rPr lang="en-US"/>
              <a:t>Click to edits chart subtitle</a:t>
            </a:r>
            <a:endParaRPr lang="en-GB"/>
          </a:p>
        </p:txBody>
      </p:sp>
      <p:sp>
        <p:nvSpPr>
          <p:cNvPr id="6" name="Subtitle">
            <a:extLst>
              <a:ext uri="{FF2B5EF4-FFF2-40B4-BE49-F238E27FC236}">
                <a16:creationId xmlns:a16="http://schemas.microsoft.com/office/drawing/2014/main" id="{6127E5C3-BC80-8695-1678-4449BE797995}"/>
              </a:ext>
            </a:extLst>
          </p:cNvPr>
          <p:cNvSpPr>
            <a:spLocks noGrp="1"/>
          </p:cNvSpPr>
          <p:nvPr>
            <p:ph type="body" sz="quarter" idx="15" hasCustomPrompt="1"/>
          </p:nvPr>
        </p:nvSpPr>
        <p:spPr>
          <a:xfrm>
            <a:off x="457200" y="1028699"/>
            <a:ext cx="11276013" cy="457201"/>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8" name="Footer Placeholder 2">
            <a:extLst>
              <a:ext uri="{FF2B5EF4-FFF2-40B4-BE49-F238E27FC236}">
                <a16:creationId xmlns:a16="http://schemas.microsoft.com/office/drawing/2014/main" id="{2F4FA23E-236B-C83F-C78B-019F52C495E1}"/>
              </a:ext>
            </a:extLst>
          </p:cNvPr>
          <p:cNvSpPr>
            <a:spLocks noGrp="1"/>
          </p:cNvSpPr>
          <p:nvPr>
            <p:ph type="ftr" sz="quarter" idx="10"/>
          </p:nvPr>
        </p:nvSpPr>
        <p:spPr>
          <a:xfrm>
            <a:off x="457200" y="6060558"/>
            <a:ext cx="11276013" cy="210068"/>
          </a:xfrm>
        </p:spPr>
        <p:txBody>
          <a:bodyPr>
            <a:noAutofit/>
          </a:bodyPr>
          <a:lstStyle>
            <a:lvl1pPr>
              <a:lnSpc>
                <a:spcPct val="100000"/>
              </a:lnSpc>
              <a:defRPr b="0" i="0" baseline="0">
                <a:latin typeface="AvenirNext LT Com Regular" panose="020B0503020202020204" pitchFamily="34" charset="0"/>
              </a:defRPr>
            </a:lvl1pPr>
          </a:lstStyle>
          <a:p>
            <a:pPr hangingPunct="1"/>
            <a:endParaRPr lang="en-GB"/>
          </a:p>
        </p:txBody>
      </p:sp>
      <p:sp>
        <p:nvSpPr>
          <p:cNvPr id="11" name="Chart Placeholder 7">
            <a:extLst>
              <a:ext uri="{FF2B5EF4-FFF2-40B4-BE49-F238E27FC236}">
                <a16:creationId xmlns:a16="http://schemas.microsoft.com/office/drawing/2014/main" id="{B32248A1-AB81-C858-962A-B6998083D30B}"/>
              </a:ext>
            </a:extLst>
          </p:cNvPr>
          <p:cNvSpPr>
            <a:spLocks noGrp="1"/>
          </p:cNvSpPr>
          <p:nvPr>
            <p:ph type="chart" sz="quarter" idx="17" hasCustomPrompt="1"/>
          </p:nvPr>
        </p:nvSpPr>
        <p:spPr>
          <a:xfrm>
            <a:off x="457200" y="2286000"/>
            <a:ext cx="5529263" cy="3646966"/>
          </a:xfrm>
        </p:spPr>
        <p:txBody>
          <a:bodyPr/>
          <a:lstStyle/>
          <a:p>
            <a:r>
              <a:rPr lang="en-US"/>
              <a:t>Click icon to add Pie chart</a:t>
            </a:r>
            <a:endParaRPr lang="en-GB"/>
          </a:p>
        </p:txBody>
      </p:sp>
      <p:sp>
        <p:nvSpPr>
          <p:cNvPr id="12" name="Chart Placeholder 7">
            <a:extLst>
              <a:ext uri="{FF2B5EF4-FFF2-40B4-BE49-F238E27FC236}">
                <a16:creationId xmlns:a16="http://schemas.microsoft.com/office/drawing/2014/main" id="{8E0B8776-8AB4-2AC7-52A2-30FE0EE24BB2}"/>
              </a:ext>
            </a:extLst>
          </p:cNvPr>
          <p:cNvSpPr>
            <a:spLocks noGrp="1"/>
          </p:cNvSpPr>
          <p:nvPr>
            <p:ph type="chart" sz="quarter" idx="19" hasCustomPrompt="1"/>
          </p:nvPr>
        </p:nvSpPr>
        <p:spPr>
          <a:xfrm>
            <a:off x="6199188" y="2286000"/>
            <a:ext cx="5529263" cy="3646966"/>
          </a:xfrm>
        </p:spPr>
        <p:txBody>
          <a:bodyPr/>
          <a:lstStyle/>
          <a:p>
            <a:r>
              <a:rPr lang="en-US"/>
              <a:t>Click icon to add Pie chart</a:t>
            </a:r>
            <a:endParaRPr lang="en-GB"/>
          </a:p>
        </p:txBody>
      </p:sp>
    </p:spTree>
    <p:extLst>
      <p:ext uri="{BB962C8B-B14F-4D97-AF65-F5344CB8AC3E}">
        <p14:creationId xmlns:p14="http://schemas.microsoft.com/office/powerpoint/2010/main" val="180130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1-line) Table">
    <p:spTree>
      <p:nvGrpSpPr>
        <p:cNvPr id="1" name=""/>
        <p:cNvGrpSpPr/>
        <p:nvPr/>
      </p:nvGrpSpPr>
      <p:grpSpPr>
        <a:xfrm>
          <a:off x="0" y="0"/>
          <a:ext cx="0" cy="0"/>
          <a:chOff x="0" y="0"/>
          <a:chExt cx="0" cy="0"/>
        </a:xfrm>
      </p:grpSpPr>
      <p:sp>
        <p:nvSpPr>
          <p:cNvPr id="4" name="Slide Number (Black)"/>
          <p:cNvSpPr>
            <a:spLocks noGrp="1" noRot="1" noMove="1" noResize="1" noEditPoints="1" noAdjustHandles="1" noChangeArrowheads="1" noChangeShapeType="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457200" y="457200"/>
            <a:ext cx="11276013" cy="554304"/>
          </a:xfrm>
        </p:spPr>
        <p:txBody>
          <a:bodyPr/>
          <a:lstStyle>
            <a:lvl1pPr>
              <a:defRPr b="1" i="0">
                <a:latin typeface="AvenirNext LT Com Medium" panose="020B0503020202020204" pitchFamily="34" charset="0"/>
              </a:defRPr>
            </a:lvl1pPr>
          </a:lstStyle>
          <a:p>
            <a:r>
              <a:rPr lang="en-US"/>
              <a:t>Click to edit Master title style</a:t>
            </a:r>
          </a:p>
        </p:txBody>
      </p:sp>
      <p:sp>
        <p:nvSpPr>
          <p:cNvPr id="7" name="Chart Title Placeholder">
            <a:extLst>
              <a:ext uri="{FF2B5EF4-FFF2-40B4-BE49-F238E27FC236}">
                <a16:creationId xmlns:a16="http://schemas.microsoft.com/office/drawing/2014/main" id="{FB35523F-45ED-C101-0048-066A9DABF9C0}"/>
              </a:ext>
            </a:extLst>
          </p:cNvPr>
          <p:cNvSpPr>
            <a:spLocks noGrp="1"/>
          </p:cNvSpPr>
          <p:nvPr>
            <p:ph type="body" sz="quarter" idx="16" hasCustomPrompt="1"/>
          </p:nvPr>
        </p:nvSpPr>
        <p:spPr>
          <a:xfrm>
            <a:off x="457200" y="1531938"/>
            <a:ext cx="11276013" cy="516808"/>
          </a:xfrm>
        </p:spPr>
        <p:txBody>
          <a:bodyPr/>
          <a:lstStyle>
            <a:lvl1pPr>
              <a:spcAft>
                <a:spcPts val="0"/>
              </a:spcAft>
              <a:defRPr b="1" i="0">
                <a:latin typeface="AvenirNext LT Com Regular" panose="020B0503020202020204" pitchFamily="34" charset="0"/>
              </a:defRPr>
            </a:lvl1pPr>
            <a:lvl2pPr marL="0" indent="0">
              <a:spcAft>
                <a:spcPts val="0"/>
              </a:spcAft>
              <a:defRPr sz="1600" b="0" i="0">
                <a:latin typeface="AvenirNext LT Com Regular" panose="020B0503020202020204" pitchFamily="34" charset="0"/>
              </a:defRPr>
            </a:lvl2pPr>
          </a:lstStyle>
          <a:p>
            <a:pPr lvl="0"/>
            <a:r>
              <a:rPr lang="en-US"/>
              <a:t>Click to edit Table title</a:t>
            </a:r>
          </a:p>
          <a:p>
            <a:pPr lvl="1"/>
            <a:r>
              <a:rPr lang="en-US"/>
              <a:t>Click to edits Table subtitle</a:t>
            </a:r>
            <a:endParaRPr lang="en-GB"/>
          </a:p>
        </p:txBody>
      </p:sp>
      <p:sp>
        <p:nvSpPr>
          <p:cNvPr id="2" name="Subtitle">
            <a:extLst>
              <a:ext uri="{FF2B5EF4-FFF2-40B4-BE49-F238E27FC236}">
                <a16:creationId xmlns:a16="http://schemas.microsoft.com/office/drawing/2014/main" id="{C5B35EA2-B222-9ECE-2285-8BCA839BE9C2}"/>
              </a:ext>
            </a:extLst>
          </p:cNvPr>
          <p:cNvSpPr>
            <a:spLocks noGrp="1"/>
          </p:cNvSpPr>
          <p:nvPr>
            <p:ph type="body" sz="quarter" idx="15" hasCustomPrompt="1"/>
          </p:nvPr>
        </p:nvSpPr>
        <p:spPr>
          <a:xfrm>
            <a:off x="457200" y="1028699"/>
            <a:ext cx="11276013" cy="457201"/>
          </a:xfrm>
          <a:ln w="12700">
            <a:miter lim="400000"/>
          </a:ln>
        </p:spPr>
        <p:txBody>
          <a:bodyPr wrap="square" lIns="0" tIns="0" rIns="0" bIns="0" anchor="t" anchorCtr="0">
            <a:noAutofit/>
          </a:bodyPr>
          <a:lstStyle>
            <a:lvl1pPr>
              <a:lnSpc>
                <a:spcPct val="100000"/>
              </a:lnSpc>
              <a:defRPr lang="en-US" sz="1800" b="1" i="0" dirty="0">
                <a:solidFill>
                  <a:schemeClr val="bg2"/>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6" name="Footer Placeholder 2">
            <a:extLst>
              <a:ext uri="{FF2B5EF4-FFF2-40B4-BE49-F238E27FC236}">
                <a16:creationId xmlns:a16="http://schemas.microsoft.com/office/drawing/2014/main" id="{D3C6E3B1-783E-79EA-E4F5-3C13BB9BC0DF}"/>
              </a:ext>
            </a:extLst>
          </p:cNvPr>
          <p:cNvSpPr>
            <a:spLocks noGrp="1"/>
          </p:cNvSpPr>
          <p:nvPr>
            <p:ph type="ftr" sz="quarter" idx="10"/>
          </p:nvPr>
        </p:nvSpPr>
        <p:spPr>
          <a:xfrm>
            <a:off x="457200" y="6060558"/>
            <a:ext cx="11276013" cy="210068"/>
          </a:xfrm>
        </p:spPr>
        <p:txBody>
          <a:bodyPr>
            <a:noAutofit/>
          </a:bodyPr>
          <a:lstStyle>
            <a:lvl1pPr>
              <a:lnSpc>
                <a:spcPct val="100000"/>
              </a:lnSpc>
              <a:defRPr b="0" i="0" baseline="0">
                <a:latin typeface="AvenirNext LT Com Regular" panose="020B0503020202020204" pitchFamily="34" charset="0"/>
              </a:defRPr>
            </a:lvl1pPr>
          </a:lstStyle>
          <a:p>
            <a:pPr hangingPunct="1"/>
            <a:endParaRPr lang="en-GB"/>
          </a:p>
        </p:txBody>
      </p:sp>
    </p:spTree>
    <p:extLst>
      <p:ext uri="{BB962C8B-B14F-4D97-AF65-F5344CB8AC3E}">
        <p14:creationId xmlns:p14="http://schemas.microsoft.com/office/powerpoint/2010/main" val="824844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sclaimer / Disclosure">
    <p:spTree>
      <p:nvGrpSpPr>
        <p:cNvPr id="1" name=""/>
        <p:cNvGrpSpPr/>
        <p:nvPr/>
      </p:nvGrpSpPr>
      <p:grpSpPr>
        <a:xfrm>
          <a:off x="0" y="0"/>
          <a:ext cx="0" cy="0"/>
          <a:chOff x="0" y="0"/>
          <a:chExt cx="0" cy="0"/>
        </a:xfrm>
      </p:grpSpPr>
      <p:sp>
        <p:nvSpPr>
          <p:cNvPr id="4" name="Slide Number (Black)"/>
          <p:cNvSpPr>
            <a:spLocks noGrp="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457200" y="457200"/>
            <a:ext cx="11276013" cy="571500"/>
          </a:xfrm>
        </p:spPr>
        <p:txBody>
          <a:bodyPr/>
          <a:lstStyle>
            <a:lvl1pPr>
              <a:defRPr b="1" i="0">
                <a:latin typeface="AvenirNext LT Com Medium" panose="020B0503020202020204" pitchFamily="34" charset="0"/>
              </a:defRPr>
            </a:lvl1pPr>
          </a:lstStyle>
          <a:p>
            <a:r>
              <a:rPr lang="en-US"/>
              <a:t>Click to edit Master title style</a:t>
            </a:r>
          </a:p>
        </p:txBody>
      </p:sp>
      <p:sp>
        <p:nvSpPr>
          <p:cNvPr id="14" name="Body"/>
          <p:cNvSpPr>
            <a:spLocks noGrp="1"/>
          </p:cNvSpPr>
          <p:nvPr>
            <p:ph type="body" sz="quarter" idx="14"/>
          </p:nvPr>
        </p:nvSpPr>
        <p:spPr>
          <a:xfrm>
            <a:off x="457200" y="1485900"/>
            <a:ext cx="11276013" cy="4114800"/>
          </a:xfrm>
        </p:spPr>
        <p:txBody>
          <a:bodyPr/>
          <a:lstStyle>
            <a:lvl1pPr marL="0" indent="0">
              <a:spcBef>
                <a:spcPts val="0"/>
              </a:spcBef>
              <a:spcAft>
                <a:spcPts val="400"/>
              </a:spcAft>
              <a:buClrTx/>
              <a:buFont typeface="AvenirNext LT Com Medium" panose="020B0803020202020204" pitchFamily="34" charset="0"/>
              <a:buNone/>
              <a:tabLst/>
              <a:defRPr sz="1100" b="0" i="0" baseline="0">
                <a:latin typeface="AvenirNext LT Com Regular" panose="020B0503020202020204" pitchFamily="34" charset="0"/>
              </a:defRPr>
            </a:lvl1pPr>
            <a:lvl2pPr marL="432000" indent="-216000">
              <a:spcBef>
                <a:spcPts val="0"/>
              </a:spcBef>
              <a:buClrTx/>
              <a:buFont typeface="Arial" panose="020B0604020202020204" pitchFamily="34" charset="0"/>
              <a:buNone/>
              <a:defRPr sz="1400" baseline="0">
                <a:latin typeface="AvenirNext LT Com" panose="02000503000000020004" pitchFamily="2" charset="0"/>
              </a:defRPr>
            </a:lvl2pPr>
            <a:lvl3pPr marL="576000" indent="-144000">
              <a:spcBef>
                <a:spcPts val="0"/>
              </a:spcBef>
              <a:buClrTx/>
              <a:buFont typeface="Arial" panose="020B0604020202020204" pitchFamily="34" charset="0"/>
              <a:buNone/>
              <a:defRPr baseline="0">
                <a:latin typeface="AvenirNext LT Com" panose="02000503000000020004" pitchFamily="2" charset="0"/>
              </a:defRPr>
            </a:lvl3pPr>
          </a:lstStyle>
          <a:p>
            <a:pPr lvl="0"/>
            <a:r>
              <a:rPr lang="en-US"/>
              <a:t>Click to edit Master text styles</a:t>
            </a:r>
          </a:p>
        </p:txBody>
      </p:sp>
    </p:spTree>
    <p:extLst>
      <p:ext uri="{BB962C8B-B14F-4D97-AF65-F5344CB8AC3E}">
        <p14:creationId xmlns:p14="http://schemas.microsoft.com/office/powerpoint/2010/main" val="1253705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B662D-FDFA-1C88-ECAC-9F82203007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83A3CD-1185-ED61-29AF-384F5EEB1D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611EA8-468D-337F-65DB-4D4B8EE09819}"/>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5" name="Footer Placeholder 4">
            <a:extLst>
              <a:ext uri="{FF2B5EF4-FFF2-40B4-BE49-F238E27FC236}">
                <a16:creationId xmlns:a16="http://schemas.microsoft.com/office/drawing/2014/main" id="{BFB507A5-B070-5292-0D24-CEAC195E76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12FA9A-A016-E506-693B-E0232B8764BA}"/>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8700145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071B8-AD51-A73E-18DA-E588BDAE0B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A9D192-D0F8-EE16-B9A2-F18AC3B2F7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D78802-91EF-7B14-E01A-45ED30E4F543}"/>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5" name="Footer Placeholder 4">
            <a:extLst>
              <a:ext uri="{FF2B5EF4-FFF2-40B4-BE49-F238E27FC236}">
                <a16:creationId xmlns:a16="http://schemas.microsoft.com/office/drawing/2014/main" id="{56F431AA-DA3C-AA94-6DB7-B95DC3EC7F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65248D-F45A-759D-9F5E-118E0F2B62AC}"/>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2322889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vr-BR Sapphire-Apr Image-Sm Ap">
    <p:bg>
      <p:bgPr>
        <a:solidFill>
          <a:schemeClr val="bg2"/>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404E805-D498-0697-B92A-78B3CE5E6F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Online Image Placeholder 39">
            <a:extLst>
              <a:ext uri="{FF2B5EF4-FFF2-40B4-BE49-F238E27FC236}">
                <a16:creationId xmlns:a16="http://schemas.microsoft.com/office/drawing/2014/main" id="{AE549A4B-F180-01A5-75A1-08EF1562B7A4}"/>
              </a:ext>
            </a:extLst>
          </p:cNvPr>
          <p:cNvSpPr>
            <a:spLocks noGrp="1" noChangeAspect="1"/>
          </p:cNvSpPr>
          <p:nvPr>
            <p:ph type="clipArt" sz="quarter" idx="18"/>
          </p:nvPr>
        </p:nvSpPr>
        <p:spPr>
          <a:xfrm>
            <a:off x="7171260" y="1865374"/>
            <a:ext cx="3136392" cy="3136393"/>
          </a:xfrm>
        </p:spPr>
        <p:txBody>
          <a:bodyPr/>
          <a:lstStyle>
            <a:lvl1pPr algn="ctr">
              <a:defRPr>
                <a:solidFill>
                  <a:schemeClr val="bg1"/>
                </a:solidFill>
              </a:defRPr>
            </a:lvl1pPr>
          </a:lstStyle>
          <a:p>
            <a:r>
              <a:rPr lang="en-US"/>
              <a:t>Click icon to add online image</a:t>
            </a:r>
          </a:p>
        </p:txBody>
      </p:sp>
      <p:grpSp>
        <p:nvGrpSpPr>
          <p:cNvPr id="32" name="Grid" hidden="1">
            <a:extLst>
              <a:ext uri="{FF2B5EF4-FFF2-40B4-BE49-F238E27FC236}">
                <a16:creationId xmlns:a16="http://schemas.microsoft.com/office/drawing/2014/main" id="{A7718BBF-BA44-D341-9B9B-D9B86336C4D0}"/>
              </a:ext>
            </a:extLst>
          </p:cNvPr>
          <p:cNvGrpSpPr/>
          <p:nvPr userDrawn="1"/>
        </p:nvGrpSpPr>
        <p:grpSpPr>
          <a:xfrm>
            <a:off x="0" y="0"/>
            <a:ext cx="12192000" cy="6858000"/>
            <a:chOff x="0" y="0"/>
            <a:chExt cx="12192000" cy="6858000"/>
          </a:xfrm>
        </p:grpSpPr>
        <p:cxnSp>
          <p:nvCxnSpPr>
            <p:cNvPr id="18" name="Straight Connector 17">
              <a:extLst>
                <a:ext uri="{FF2B5EF4-FFF2-40B4-BE49-F238E27FC236}">
                  <a16:creationId xmlns:a16="http://schemas.microsoft.com/office/drawing/2014/main" id="{95A162ED-80C3-E566-2F53-53378E80EC44}"/>
                </a:ext>
              </a:extLst>
            </p:cNvPr>
            <p:cNvCxnSpPr>
              <a:cxnSpLocks/>
            </p:cNvCxnSpPr>
            <p:nvPr userDrawn="1"/>
          </p:nvCxnSpPr>
          <p:spPr>
            <a:xfrm>
              <a:off x="0" y="8568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1" name="Straight Connector 20">
              <a:extLst>
                <a:ext uri="{FF2B5EF4-FFF2-40B4-BE49-F238E27FC236}">
                  <a16:creationId xmlns:a16="http://schemas.microsoft.com/office/drawing/2014/main" id="{679FAB2C-9175-D23B-F6B2-31D2112F8016}"/>
                </a:ext>
              </a:extLst>
            </p:cNvPr>
            <p:cNvCxnSpPr>
              <a:cxnSpLocks/>
            </p:cNvCxnSpPr>
            <p:nvPr userDrawn="1"/>
          </p:nvCxnSpPr>
          <p:spPr>
            <a:xfrm>
              <a:off x="0" y="17136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2" name="Straight Connector 21">
              <a:extLst>
                <a:ext uri="{FF2B5EF4-FFF2-40B4-BE49-F238E27FC236}">
                  <a16:creationId xmlns:a16="http://schemas.microsoft.com/office/drawing/2014/main" id="{2EC7151B-9F47-D3BA-A841-A2F06A37C540}"/>
                </a:ext>
              </a:extLst>
            </p:cNvPr>
            <p:cNvCxnSpPr>
              <a:cxnSpLocks/>
            </p:cNvCxnSpPr>
            <p:nvPr userDrawn="1"/>
          </p:nvCxnSpPr>
          <p:spPr>
            <a:xfrm>
              <a:off x="0" y="25695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3" name="Straight Connector 22">
              <a:extLst>
                <a:ext uri="{FF2B5EF4-FFF2-40B4-BE49-F238E27FC236}">
                  <a16:creationId xmlns:a16="http://schemas.microsoft.com/office/drawing/2014/main" id="{3E329D75-5C15-4A09-247C-CF1AE1ACBC54}"/>
                </a:ext>
              </a:extLst>
            </p:cNvPr>
            <p:cNvCxnSpPr>
              <a:cxnSpLocks/>
            </p:cNvCxnSpPr>
            <p:nvPr userDrawn="1"/>
          </p:nvCxnSpPr>
          <p:spPr>
            <a:xfrm>
              <a:off x="0" y="34263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4" name="Straight Connector 23">
              <a:extLst>
                <a:ext uri="{FF2B5EF4-FFF2-40B4-BE49-F238E27FC236}">
                  <a16:creationId xmlns:a16="http://schemas.microsoft.com/office/drawing/2014/main" id="{DB9C7909-7B50-1DA1-D5A2-027CFE461227}"/>
                </a:ext>
              </a:extLst>
            </p:cNvPr>
            <p:cNvCxnSpPr>
              <a:cxnSpLocks/>
            </p:cNvCxnSpPr>
            <p:nvPr userDrawn="1"/>
          </p:nvCxnSpPr>
          <p:spPr>
            <a:xfrm>
              <a:off x="0" y="4271665"/>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5" name="Straight Connector 24">
              <a:extLst>
                <a:ext uri="{FF2B5EF4-FFF2-40B4-BE49-F238E27FC236}">
                  <a16:creationId xmlns:a16="http://schemas.microsoft.com/office/drawing/2014/main" id="{7CAFAF8B-41B1-6259-FF73-87688A9EF158}"/>
                </a:ext>
              </a:extLst>
            </p:cNvPr>
            <p:cNvCxnSpPr>
              <a:cxnSpLocks/>
            </p:cNvCxnSpPr>
            <p:nvPr userDrawn="1"/>
          </p:nvCxnSpPr>
          <p:spPr>
            <a:xfrm>
              <a:off x="0" y="5128465"/>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26" name="Straight Connector 25">
              <a:extLst>
                <a:ext uri="{FF2B5EF4-FFF2-40B4-BE49-F238E27FC236}">
                  <a16:creationId xmlns:a16="http://schemas.microsoft.com/office/drawing/2014/main" id="{B166AD33-1B5F-6297-11BA-DB560E1BA071}"/>
                </a:ext>
              </a:extLst>
            </p:cNvPr>
            <p:cNvCxnSpPr>
              <a:cxnSpLocks/>
            </p:cNvCxnSpPr>
            <p:nvPr userDrawn="1"/>
          </p:nvCxnSpPr>
          <p:spPr>
            <a:xfrm>
              <a:off x="0" y="5997600"/>
              <a:ext cx="12192000" cy="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30" name="Straight Connector 29">
              <a:extLst>
                <a:ext uri="{FF2B5EF4-FFF2-40B4-BE49-F238E27FC236}">
                  <a16:creationId xmlns:a16="http://schemas.microsoft.com/office/drawing/2014/main" id="{89568732-5D77-7A8D-693B-76A978406422}"/>
                </a:ext>
              </a:extLst>
            </p:cNvPr>
            <p:cNvCxnSpPr>
              <a:cxnSpLocks/>
            </p:cNvCxnSpPr>
            <p:nvPr userDrawn="1"/>
          </p:nvCxnSpPr>
          <p:spPr>
            <a:xfrm>
              <a:off x="11335200" y="0"/>
              <a:ext cx="0" cy="685800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cxnSp>
          <p:nvCxnSpPr>
            <p:cNvPr id="31" name="Straight Connector 30">
              <a:extLst>
                <a:ext uri="{FF2B5EF4-FFF2-40B4-BE49-F238E27FC236}">
                  <a16:creationId xmlns:a16="http://schemas.microsoft.com/office/drawing/2014/main" id="{CB8CCCB5-289F-C34C-73EB-9D98071258EC}"/>
                </a:ext>
              </a:extLst>
            </p:cNvPr>
            <p:cNvCxnSpPr>
              <a:cxnSpLocks/>
            </p:cNvCxnSpPr>
            <p:nvPr userDrawn="1"/>
          </p:nvCxnSpPr>
          <p:spPr>
            <a:xfrm>
              <a:off x="856800" y="0"/>
              <a:ext cx="0" cy="6858000"/>
            </a:xfrm>
            <a:prstGeom prst="line">
              <a:avLst/>
            </a:prstGeom>
            <a:noFill/>
            <a:ln w="6350" cap="flat">
              <a:solidFill>
                <a:srgbClr val="FFC000"/>
              </a:solidFill>
              <a:prstDash val="dash"/>
              <a:miter lim="400000"/>
            </a:ln>
            <a:effectLst/>
            <a:sp3d/>
          </p:spPr>
          <p:style>
            <a:lnRef idx="0">
              <a:scrgbClr r="0" g="0" b="0"/>
            </a:lnRef>
            <a:fillRef idx="0">
              <a:scrgbClr r="0" g="0" b="0"/>
            </a:fillRef>
            <a:effectRef idx="0">
              <a:scrgbClr r="0" g="0" b="0"/>
            </a:effectRef>
            <a:fontRef idx="none"/>
          </p:style>
        </p:cxnSp>
      </p:grpSp>
      <p:sp>
        <p:nvSpPr>
          <p:cNvPr id="41" name="Text Placeholder 27">
            <a:extLst>
              <a:ext uri="{FF2B5EF4-FFF2-40B4-BE49-F238E27FC236}">
                <a16:creationId xmlns:a16="http://schemas.microsoft.com/office/drawing/2014/main" id="{D7BEC823-C298-AD4F-7871-6EC43DA7E902}"/>
              </a:ext>
            </a:extLst>
          </p:cNvPr>
          <p:cNvSpPr>
            <a:spLocks noGrp="1"/>
          </p:cNvSpPr>
          <p:nvPr>
            <p:ph type="body" sz="quarter" idx="15" hasCustomPrompt="1"/>
          </p:nvPr>
        </p:nvSpPr>
        <p:spPr>
          <a:xfrm>
            <a:off x="458484" y="2286000"/>
            <a:ext cx="5740655" cy="184666"/>
          </a:xfrm>
          <a:ln w="12700">
            <a:miter lim="400000"/>
          </a:ln>
        </p:spPr>
        <p:txBody>
          <a:bodyPr wrap="square" lIns="0" tIns="0" rIns="0" bIns="0" anchor="b" anchorCtr="0">
            <a:noAutofit/>
          </a:bodyPr>
          <a:lstStyle>
            <a:lvl1pPr>
              <a:defRPr lang="en-GB" sz="1000" b="1" i="0" cap="all" spc="200" baseline="0" dirty="0">
                <a:solidFill>
                  <a:schemeClr val="bg1"/>
                </a:solidFill>
                <a:latin typeface="AvenirNext LT Com Medium" panose="020B0803020202020204" pitchFamily="34" charset="0"/>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spcAft>
                <a:spcPts val="0"/>
              </a:spcAft>
            </a:pPr>
            <a:r>
              <a:rPr lang="en-US"/>
              <a:t>CLICK TO EDIT MASTER TEXT STYLES</a:t>
            </a:r>
            <a:endParaRPr lang="en-GB"/>
          </a:p>
        </p:txBody>
      </p:sp>
      <p:sp>
        <p:nvSpPr>
          <p:cNvPr id="42" name="Title">
            <a:extLst>
              <a:ext uri="{FF2B5EF4-FFF2-40B4-BE49-F238E27FC236}">
                <a16:creationId xmlns:a16="http://schemas.microsoft.com/office/drawing/2014/main" id="{9B085847-9C41-FC49-1A6A-F120747286A3}"/>
              </a:ext>
            </a:extLst>
          </p:cNvPr>
          <p:cNvSpPr txBox="1">
            <a:spLocks noGrp="1"/>
          </p:cNvSpPr>
          <p:nvPr>
            <p:ph type="title"/>
          </p:nvPr>
        </p:nvSpPr>
        <p:spPr>
          <a:xfrm>
            <a:off x="457201" y="2619433"/>
            <a:ext cx="5741987" cy="1364738"/>
          </a:xfrm>
          <a:prstGeom prst="rect">
            <a:avLst/>
          </a:prstGeom>
        </p:spPr>
        <p:txBody>
          <a:bodyPr wrap="square" lIns="0" tIns="0" rIns="0" bIns="0" anchor="t" anchorCtr="0">
            <a:noAutofit/>
          </a:bodyPr>
          <a:lstStyle>
            <a:lvl1pPr>
              <a:lnSpc>
                <a:spcPct val="90000"/>
              </a:lnSpc>
              <a:spcAft>
                <a:spcPts val="0"/>
              </a:spcAft>
              <a:defRPr sz="3600" b="1" dirty="0">
                <a:solidFill>
                  <a:schemeClr val="bg1"/>
                </a:solidFill>
                <a:latin typeface="AvenirNext LT Com Medium" panose="020B0803020202020204" pitchFamily="34" charset="0"/>
              </a:defRPr>
            </a:lvl1pPr>
          </a:lstStyle>
          <a:p>
            <a:pPr lvl="0"/>
            <a:r>
              <a:rPr lang="en-US"/>
              <a:t>Click to edit Master title style</a:t>
            </a:r>
            <a:endParaRPr/>
          </a:p>
        </p:txBody>
      </p:sp>
      <p:sp>
        <p:nvSpPr>
          <p:cNvPr id="3" name="Subtitle">
            <a:extLst>
              <a:ext uri="{FF2B5EF4-FFF2-40B4-BE49-F238E27FC236}">
                <a16:creationId xmlns:a16="http://schemas.microsoft.com/office/drawing/2014/main" id="{CA196BA8-9E37-DAE4-BB51-01320C83F0EC}"/>
              </a:ext>
            </a:extLst>
          </p:cNvPr>
          <p:cNvSpPr>
            <a:spLocks noGrp="1"/>
          </p:cNvSpPr>
          <p:nvPr>
            <p:ph type="body" sz="quarter" idx="13"/>
          </p:nvPr>
        </p:nvSpPr>
        <p:spPr>
          <a:xfrm>
            <a:off x="457200" y="3994221"/>
            <a:ext cx="5741988" cy="577779"/>
          </a:xfrm>
          <a:prstGeom prst="rect">
            <a:avLst/>
          </a:prstGeom>
          <a:ln w="12700">
            <a:miter lim="400000"/>
          </a:ln>
        </p:spPr>
        <p:txBody>
          <a:bodyPr wrap="square" lIns="0" tIns="0" rIns="0" bIns="0" anchor="t" anchorCtr="0">
            <a:noAutofit/>
          </a:bodyPr>
          <a:lstStyle>
            <a:lvl1pPr marL="0" indent="0">
              <a:lnSpc>
                <a:spcPct val="90000"/>
              </a:lnSpc>
              <a:spcBef>
                <a:spcPts val="0"/>
              </a:spcBef>
              <a:spcAft>
                <a:spcPts val="0"/>
              </a:spcAft>
              <a:buNone/>
              <a:tabLst>
                <a:tab pos="476250" algn="l"/>
              </a:tabLst>
              <a:defRPr lang="en-US" sz="2400" b="1" i="0" dirty="0">
                <a:solidFill>
                  <a:schemeClr val="bg1"/>
                </a:solidFill>
                <a:latin typeface="AvenirNext LT Com Regular" panose="020B0503020202020204" pitchFamily="34" charset="0"/>
                <a:ea typeface="+mn-ea"/>
                <a:cs typeface="+mn-cs"/>
              </a:defRPr>
            </a:lvl1pPr>
          </a:lstStyle>
          <a:p>
            <a:pPr lvl="0">
              <a:lnSpc>
                <a:spcPct val="100000"/>
              </a:lnSpc>
              <a:spcAft>
                <a:spcPts val="0"/>
              </a:spcAft>
              <a:buFontTx/>
              <a:tabLst>
                <a:tab pos="476250" algn="l"/>
              </a:tabLst>
            </a:pPr>
            <a:r>
              <a:rPr lang="en-US"/>
              <a:t>Click to edit Master text styles</a:t>
            </a:r>
          </a:p>
        </p:txBody>
      </p:sp>
      <p:pic>
        <p:nvPicPr>
          <p:cNvPr id="5" name="CG Logo TM" hidden="1">
            <a:extLst>
              <a:ext uri="{FF2B5EF4-FFF2-40B4-BE49-F238E27FC236}">
                <a16:creationId xmlns:a16="http://schemas.microsoft.com/office/drawing/2014/main" id="{7ECC2379-1EDC-8D71-6B6B-A7395594A4D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57251" y="5143426"/>
            <a:ext cx="940576" cy="853200"/>
          </a:xfrm>
          <a:prstGeom prst="rect">
            <a:avLst/>
          </a:prstGeom>
        </p:spPr>
      </p:pic>
      <p:sp>
        <p:nvSpPr>
          <p:cNvPr id="2" name="Text Placeholder 27">
            <a:extLst>
              <a:ext uri="{FF2B5EF4-FFF2-40B4-BE49-F238E27FC236}">
                <a16:creationId xmlns:a16="http://schemas.microsoft.com/office/drawing/2014/main" id="{1AE01D95-7693-B1EF-965C-BAC71718ACBD}"/>
              </a:ext>
            </a:extLst>
          </p:cNvPr>
          <p:cNvSpPr>
            <a:spLocks noGrp="1"/>
          </p:cNvSpPr>
          <p:nvPr>
            <p:ph type="body" sz="quarter" idx="19" hasCustomPrompt="1"/>
          </p:nvPr>
        </p:nvSpPr>
        <p:spPr>
          <a:xfrm>
            <a:off x="457200" y="4719044"/>
            <a:ext cx="2085703" cy="272686"/>
          </a:xfrm>
          <a:ln w="12700">
            <a:miter lim="400000"/>
          </a:ln>
        </p:spPr>
        <p:txBody>
          <a:bodyPr wrap="square" lIns="0" tIns="0" rIns="0" bIns="0">
            <a:noAutofit/>
          </a:bodyPr>
          <a:lstStyle>
            <a:lvl1pPr>
              <a:lnSpc>
                <a:spcPct val="100000"/>
              </a:lnSpc>
              <a:spcAft>
                <a:spcPts val="300"/>
              </a:spcAft>
              <a:defRPr lang="en-GB" sz="1100" dirty="0">
                <a:solidFill>
                  <a:schemeClr val="bg1"/>
                </a:solidFill>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en-US"/>
              <a:t>Click to edit master text styles</a:t>
            </a:r>
            <a:endParaRPr lang="en-GB"/>
          </a:p>
        </p:txBody>
      </p:sp>
    </p:spTree>
    <p:extLst>
      <p:ext uri="{BB962C8B-B14F-4D97-AF65-F5344CB8AC3E}">
        <p14:creationId xmlns:p14="http://schemas.microsoft.com/office/powerpoint/2010/main" val="146539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B662D-FDFA-1C88-ECAC-9F82203007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83A3CD-1185-ED61-29AF-384F5EEB1D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611EA8-468D-337F-65DB-4D4B8EE09819}"/>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5" name="Footer Placeholder 4">
            <a:extLst>
              <a:ext uri="{FF2B5EF4-FFF2-40B4-BE49-F238E27FC236}">
                <a16:creationId xmlns:a16="http://schemas.microsoft.com/office/drawing/2014/main" id="{BFB507A5-B070-5292-0D24-CEAC195E76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12FA9A-A016-E506-693B-E0232B8764BA}"/>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26471113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B9A56-8000-B656-3718-CA4E3BA1F5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E2872F-DCBD-581F-33ED-7C1CD344C35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343CC0-6447-3BE0-095C-F748C463DFE4}"/>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5" name="Footer Placeholder 4">
            <a:extLst>
              <a:ext uri="{FF2B5EF4-FFF2-40B4-BE49-F238E27FC236}">
                <a16:creationId xmlns:a16="http://schemas.microsoft.com/office/drawing/2014/main" id="{442A0CCF-DBC9-5B76-A6D1-B19F2CCDE0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1A9136-F064-666A-9328-DDE24D95D7A8}"/>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11032354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E917F-EC3F-4ABC-B9AE-5F65183B49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CF9761-0109-3E1C-5A35-AA15736414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92AAA2-0264-A34F-78D7-BCFF2EFFC5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5A59BB-2706-2176-E507-AFBCA93AE175}"/>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6" name="Footer Placeholder 5">
            <a:extLst>
              <a:ext uri="{FF2B5EF4-FFF2-40B4-BE49-F238E27FC236}">
                <a16:creationId xmlns:a16="http://schemas.microsoft.com/office/drawing/2014/main" id="{5914B451-313F-3FC1-C593-A7BE2E943F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F43361-D258-5450-693B-FA40878DCC0F}"/>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14176194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FAAD4-9529-2BBF-ECA8-6E57182EEE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C3FC1-D392-72BB-F1B8-41E5F2269B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757DF6-15BA-72EE-321F-AF957C1E8F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1700BE-0A1A-629D-4865-CA00916FBE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355D72-F6F9-48EB-98D8-2148813371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13DB2C-2334-9164-F6DB-96CC25BEF61A}"/>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8" name="Footer Placeholder 7">
            <a:extLst>
              <a:ext uri="{FF2B5EF4-FFF2-40B4-BE49-F238E27FC236}">
                <a16:creationId xmlns:a16="http://schemas.microsoft.com/office/drawing/2014/main" id="{053256AD-1C67-F9EA-626E-D8D296FFF8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886BB46-8EAB-56EB-9EA2-F406A20D6FA2}"/>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32427736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3D5DC-AF52-E5FC-2B9D-9DDE4F4703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4E0EA2-C49D-A310-BB1D-6787BAD8A8F7}"/>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4" name="Footer Placeholder 3">
            <a:extLst>
              <a:ext uri="{FF2B5EF4-FFF2-40B4-BE49-F238E27FC236}">
                <a16:creationId xmlns:a16="http://schemas.microsoft.com/office/drawing/2014/main" id="{03879D91-AB4F-94FB-A04D-D8A1FBC1CB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3C584B-0810-EECC-2FF2-A69E5D48CB55}"/>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12126195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F5BEB2-E2A1-127F-66AC-BC03B0F8495A}"/>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3" name="Footer Placeholder 2">
            <a:extLst>
              <a:ext uri="{FF2B5EF4-FFF2-40B4-BE49-F238E27FC236}">
                <a16:creationId xmlns:a16="http://schemas.microsoft.com/office/drawing/2014/main" id="{E7B4E4AD-A728-B2DA-719C-C8AE0214BF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CFC7F3-0A90-97C5-E25F-1A6596F2020A}"/>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29587558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7B720-8DF4-4391-6A30-65EA0AD714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6D7A47-DE1F-C54B-63F0-A985D52B45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EC025E-3964-15D6-2729-5ED7280469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577F3D-576F-4D41-BA6C-108743F73417}"/>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6" name="Footer Placeholder 5">
            <a:extLst>
              <a:ext uri="{FF2B5EF4-FFF2-40B4-BE49-F238E27FC236}">
                <a16:creationId xmlns:a16="http://schemas.microsoft.com/office/drawing/2014/main" id="{7449A93E-4E47-D4FC-ED55-0A767C6F53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867D34-8AFF-A338-D5B9-9D3A4181D5F5}"/>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14835982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4F072-80DD-5015-3464-76B71CD7F5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6EE2C4B-304A-1D1F-E5CC-956CEE64F9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7EC07B-5138-35A0-6AD6-96B475607E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0A6C3F-35CC-2C58-935B-94B4988C739D}"/>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6" name="Footer Placeholder 5">
            <a:extLst>
              <a:ext uri="{FF2B5EF4-FFF2-40B4-BE49-F238E27FC236}">
                <a16:creationId xmlns:a16="http://schemas.microsoft.com/office/drawing/2014/main" id="{CC09D148-275B-76A3-551B-FD313CB73A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5D1138-5E50-CDB3-51AD-91A7E2C3F687}"/>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33697920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9B09-7CF7-4A42-5643-E3987D85A9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CC2AE3-FBA8-D3C5-707D-302F07200E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8DB543-B084-4CA8-3B3C-869271EA78B1}"/>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5" name="Footer Placeholder 4">
            <a:extLst>
              <a:ext uri="{FF2B5EF4-FFF2-40B4-BE49-F238E27FC236}">
                <a16:creationId xmlns:a16="http://schemas.microsoft.com/office/drawing/2014/main" id="{8657E1CC-CD5B-E411-640E-67FBE3B219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7ABEF2-2614-A044-7BA6-F5C33BCDA565}"/>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19333510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810648-F153-DD49-D0C2-88BDFC05CB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F926F2-614A-EB0C-288B-D508FD7E03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CCE2D3-4EA6-EAF7-B10B-9B03FB018AC4}"/>
              </a:ext>
            </a:extLst>
          </p:cNvPr>
          <p:cNvSpPr>
            <a:spLocks noGrp="1"/>
          </p:cNvSpPr>
          <p:nvPr>
            <p:ph type="dt" sz="half" idx="10"/>
          </p:nvPr>
        </p:nvSpPr>
        <p:spPr/>
        <p:txBody>
          <a:bodyPr/>
          <a:lstStyle/>
          <a:p>
            <a:fld id="{168048E6-A0BA-4B37-A240-A54EA5B7961A}" type="datetimeFigureOut">
              <a:rPr lang="en-US" smtClean="0"/>
              <a:t>9/1/26</a:t>
            </a:fld>
            <a:endParaRPr lang="en-US"/>
          </a:p>
        </p:txBody>
      </p:sp>
      <p:sp>
        <p:nvSpPr>
          <p:cNvPr id="5" name="Footer Placeholder 4">
            <a:extLst>
              <a:ext uri="{FF2B5EF4-FFF2-40B4-BE49-F238E27FC236}">
                <a16:creationId xmlns:a16="http://schemas.microsoft.com/office/drawing/2014/main" id="{FABBCED3-614B-7C58-361F-7F6AAEC611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56E01A-B61C-84F9-0199-363DFC478615}"/>
              </a:ext>
            </a:extLst>
          </p:cNvPr>
          <p:cNvSpPr>
            <a:spLocks noGrp="1"/>
          </p:cNvSpPr>
          <p:nvPr>
            <p:ph type="sldNum" sz="quarter" idx="12"/>
          </p:nvPr>
        </p:nvSpPr>
        <p:spPr/>
        <p:txBody>
          <a:bodyPr/>
          <a:lstStyle/>
          <a:p>
            <a:fld id="{4B01877E-6A20-4C4B-9777-A3A03EACEF1F}" type="slidenum">
              <a:rPr lang="en-US" smtClean="0"/>
              <a:t>‹#›</a:t>
            </a:fld>
            <a:endParaRPr lang="en-US"/>
          </a:p>
        </p:txBody>
      </p:sp>
    </p:spTree>
    <p:extLst>
      <p:ext uri="{BB962C8B-B14F-4D97-AF65-F5344CB8AC3E}">
        <p14:creationId xmlns:p14="http://schemas.microsoft.com/office/powerpoint/2010/main" val="3098213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Subtitle-Body-Eyebrow">
    <p:spTree>
      <p:nvGrpSpPr>
        <p:cNvPr id="1" name=""/>
        <p:cNvGrpSpPr/>
        <p:nvPr/>
      </p:nvGrpSpPr>
      <p:grpSpPr>
        <a:xfrm>
          <a:off x="0" y="0"/>
          <a:ext cx="0" cy="0"/>
          <a:chOff x="0" y="0"/>
          <a:chExt cx="0" cy="0"/>
        </a:xfrm>
      </p:grpSpPr>
      <p:sp>
        <p:nvSpPr>
          <p:cNvPr id="4" name="Slide Number (Black)"/>
          <p:cNvSpPr>
            <a:spLocks noGrp="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2-line)">
            <a:extLst>
              <a:ext uri="{FF2B5EF4-FFF2-40B4-BE49-F238E27FC236}">
                <a16:creationId xmlns:a16="http://schemas.microsoft.com/office/drawing/2014/main" id="{7C32ACDB-F9F3-C8EC-A524-66F0FDB7CF11}"/>
              </a:ext>
            </a:extLst>
          </p:cNvPr>
          <p:cNvSpPr>
            <a:spLocks noGrp="1"/>
          </p:cNvSpPr>
          <p:nvPr>
            <p:ph type="title"/>
          </p:nvPr>
        </p:nvSpPr>
        <p:spPr>
          <a:xfrm>
            <a:off x="457200" y="457200"/>
            <a:ext cx="11276013" cy="571500"/>
          </a:xfrm>
        </p:spPr>
        <p:txBody>
          <a:bodyPr wrap="square" lIns="0" tIns="0" rIns="0" bIns="0" anchor="t" anchorCtr="0">
            <a:noAutofit/>
          </a:bodyPr>
          <a:lstStyle>
            <a:lvl1pPr>
              <a:defRPr lang="en-US" b="1" i="0" dirty="0">
                <a:latin typeface="AvenirNext LT Com Medium" panose="020B0503020202020204" pitchFamily="34" charset="0"/>
              </a:defRPr>
            </a:lvl1pPr>
          </a:lstStyle>
          <a:p>
            <a:pPr lvl="0" fontAlgn="auto"/>
            <a:r>
              <a:rPr lang="en-US"/>
              <a:t>Click to edit Master title style</a:t>
            </a:r>
          </a:p>
        </p:txBody>
      </p:sp>
      <p:sp>
        <p:nvSpPr>
          <p:cNvPr id="16" name="Subtitle"/>
          <p:cNvSpPr>
            <a:spLocks noGrp="1"/>
          </p:cNvSpPr>
          <p:nvPr>
            <p:ph type="body" sz="quarter" idx="15" hasCustomPrompt="1"/>
          </p:nvPr>
        </p:nvSpPr>
        <p:spPr>
          <a:xfrm>
            <a:off x="457993" y="1028700"/>
            <a:ext cx="11276013" cy="228600"/>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14" name="Body"/>
          <p:cNvSpPr>
            <a:spLocks noGrp="1"/>
          </p:cNvSpPr>
          <p:nvPr>
            <p:ph type="body" sz="quarter" idx="14"/>
          </p:nvPr>
        </p:nvSpPr>
        <p:spPr>
          <a:xfrm>
            <a:off x="457200" y="1485900"/>
            <a:ext cx="11276013" cy="4114800"/>
          </a:xfrm>
        </p:spPr>
        <p:txBody>
          <a:bodyPr wrap="square" anchor="t" anchorCtr="0">
            <a:noAutofit/>
          </a:bodyPr>
          <a:lstStyle>
            <a:lvl1pPr marL="216000" indent="-216000">
              <a:spcBef>
                <a:spcPts val="0"/>
              </a:spcBef>
              <a:buClrTx/>
              <a:buSzPct val="110000"/>
              <a:buFont typeface="Wingdings" pitchFamily="2" charset="2"/>
              <a:buChar char="§"/>
              <a:tabLst/>
              <a:defRPr sz="1600" b="0" i="0" baseline="0">
                <a:latin typeface="AvenirNext LT Com Regular" panose="020B0503020202020204" pitchFamily="34" charset="0"/>
              </a:defRPr>
            </a:lvl1pPr>
            <a:lvl2pPr marL="432000" indent="-216000">
              <a:spcBef>
                <a:spcPts val="0"/>
              </a:spcBef>
              <a:buFont typeface="Arial" panose="020B0604020202020204" pitchFamily="34" charset="0"/>
              <a:buChar char="–"/>
              <a:defRPr sz="1400" b="0" i="0" baseline="0">
                <a:latin typeface="AvenirNext LT Com Regular" panose="020B0503020202020204" pitchFamily="34" charset="0"/>
              </a:defRPr>
            </a:lvl2pPr>
            <a:lvl3pPr marL="576000" indent="-144000">
              <a:spcBef>
                <a:spcPts val="0"/>
              </a:spcBef>
              <a:buFont typeface="AvenirNext LT Com Regular"/>
              <a:buChar char="•"/>
              <a:defRPr sz="1400" b="0" i="0" baseline="0">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6" name="Eyebrow - Slide (BtSap)">
            <a:extLst>
              <a:ext uri="{FF2B5EF4-FFF2-40B4-BE49-F238E27FC236}">
                <a16:creationId xmlns:a16="http://schemas.microsoft.com/office/drawing/2014/main" id="{5F373C4C-70C9-2855-C551-8396DFC0F80B}"/>
              </a:ext>
            </a:extLst>
          </p:cNvPr>
          <p:cNvSpPr>
            <a:spLocks noGrp="1"/>
          </p:cNvSpPr>
          <p:nvPr>
            <p:ph type="body" sz="quarter" idx="17" hasCustomPrompt="1"/>
          </p:nvPr>
        </p:nvSpPr>
        <p:spPr>
          <a:xfrm>
            <a:off x="458875" y="306475"/>
            <a:ext cx="5637125" cy="146957"/>
          </a:xfrm>
        </p:spPr>
        <p:txBody>
          <a:bodyPr wrap="square" anchor="t" anchorCtr="0">
            <a:noAutofit/>
          </a:bodyPr>
          <a:lstStyle>
            <a:lvl1pPr>
              <a:spcAft>
                <a:spcPts val="0"/>
              </a:spcAft>
              <a:defRPr sz="1000" b="1" i="0" cap="all" spc="250" baseline="0">
                <a:solidFill>
                  <a:schemeClr val="bg2"/>
                </a:solidFill>
                <a:latin typeface="AvenirNext LT Com Medium" panose="020B0503020202020204" pitchFamily="34" charset="0"/>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en-US"/>
              <a:t>CLICK TO EDIT MASTER TEXT STYLES</a:t>
            </a:r>
            <a:endParaRPr lang="en-GB"/>
          </a:p>
        </p:txBody>
      </p:sp>
      <p:sp>
        <p:nvSpPr>
          <p:cNvPr id="2" name="Footer Placeholder 1">
            <a:extLst>
              <a:ext uri="{FF2B5EF4-FFF2-40B4-BE49-F238E27FC236}">
                <a16:creationId xmlns:a16="http://schemas.microsoft.com/office/drawing/2014/main" id="{0647C31B-BE7D-9000-3901-1B57DAF2730F}"/>
              </a:ext>
            </a:extLst>
          </p:cNvPr>
          <p:cNvSpPr>
            <a:spLocks noGrp="1"/>
          </p:cNvSpPr>
          <p:nvPr>
            <p:ph type="ftr" sz="quarter" idx="18"/>
          </p:nvPr>
        </p:nvSpPr>
        <p:spPr/>
        <p:txBody>
          <a:bodyPr/>
          <a:lstStyle>
            <a:lvl1pPr>
              <a:defRPr b="0" i="0">
                <a:latin typeface="AvenirNext LT Com Regular" panose="020B0503020202020204" pitchFamily="34" charset="0"/>
              </a:defRPr>
            </a:lvl1pPr>
          </a:lstStyle>
          <a:p>
            <a:pPr hangingPunct="1"/>
            <a:endParaRPr lang="en-GB"/>
          </a:p>
        </p:txBody>
      </p:sp>
    </p:spTree>
    <p:extLst>
      <p:ext uri="{BB962C8B-B14F-4D97-AF65-F5344CB8AC3E}">
        <p14:creationId xmlns:p14="http://schemas.microsoft.com/office/powerpoint/2010/main" val="158931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Subtitle-Body-Eyebrow-dark">
    <p:bg>
      <p:bgPr>
        <a:solidFill>
          <a:schemeClr val="tx2"/>
        </a:solidFill>
        <a:effectLst/>
      </p:bgPr>
    </p:bg>
    <p:spTree>
      <p:nvGrpSpPr>
        <p:cNvPr id="1" name=""/>
        <p:cNvGrpSpPr/>
        <p:nvPr/>
      </p:nvGrpSpPr>
      <p:grpSpPr>
        <a:xfrm>
          <a:off x="0" y="0"/>
          <a:ext cx="0" cy="0"/>
          <a:chOff x="0" y="0"/>
          <a:chExt cx="0" cy="0"/>
        </a:xfrm>
      </p:grpSpPr>
      <p:sp>
        <p:nvSpPr>
          <p:cNvPr id="4" name="Slide Number (Black)"/>
          <p:cNvSpPr>
            <a:spLocks noGrp="1"/>
          </p:cNvSpPr>
          <p:nvPr>
            <p:ph type="sldNum" sz="quarter" idx="11"/>
          </p:nvPr>
        </p:nvSpPr>
        <p:spPr/>
        <p:txBody>
          <a:bodyPr/>
          <a:lstStyle>
            <a:lvl1pPr>
              <a:defRPr b="0" i="0" baseline="0">
                <a:solidFill>
                  <a:schemeClr val="bg1"/>
                </a:solidFill>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2-line)">
            <a:extLst>
              <a:ext uri="{FF2B5EF4-FFF2-40B4-BE49-F238E27FC236}">
                <a16:creationId xmlns:a16="http://schemas.microsoft.com/office/drawing/2014/main" id="{7C32ACDB-F9F3-C8EC-A524-66F0FDB7CF11}"/>
              </a:ext>
            </a:extLst>
          </p:cNvPr>
          <p:cNvSpPr>
            <a:spLocks noGrp="1"/>
          </p:cNvSpPr>
          <p:nvPr>
            <p:ph type="title"/>
          </p:nvPr>
        </p:nvSpPr>
        <p:spPr>
          <a:xfrm>
            <a:off x="457200" y="457200"/>
            <a:ext cx="11276013" cy="571500"/>
          </a:xfrm>
        </p:spPr>
        <p:txBody>
          <a:bodyPr wrap="square" lIns="0" tIns="0" rIns="0" bIns="0" anchor="t" anchorCtr="0">
            <a:noAutofit/>
          </a:bodyPr>
          <a:lstStyle>
            <a:lvl1pPr>
              <a:defRPr lang="en-US" b="1" i="0" dirty="0">
                <a:solidFill>
                  <a:schemeClr val="bg1"/>
                </a:solidFill>
                <a:latin typeface="AvenirNext LT Com Medium" panose="020B0503020202020204" pitchFamily="34" charset="0"/>
              </a:defRPr>
            </a:lvl1pPr>
          </a:lstStyle>
          <a:p>
            <a:pPr lvl="0" fontAlgn="auto"/>
            <a:r>
              <a:rPr lang="en-US"/>
              <a:t>Click to edit Master title style</a:t>
            </a:r>
          </a:p>
        </p:txBody>
      </p:sp>
      <p:sp>
        <p:nvSpPr>
          <p:cNvPr id="16" name="Subtitle"/>
          <p:cNvSpPr>
            <a:spLocks noGrp="1"/>
          </p:cNvSpPr>
          <p:nvPr>
            <p:ph type="body" sz="quarter" idx="15" hasCustomPrompt="1"/>
          </p:nvPr>
        </p:nvSpPr>
        <p:spPr>
          <a:xfrm>
            <a:off x="457993" y="1028700"/>
            <a:ext cx="11276013" cy="228600"/>
          </a:xfrm>
          <a:ln w="12700">
            <a:miter lim="400000"/>
          </a:ln>
        </p:spPr>
        <p:txBody>
          <a:bodyPr wrap="square" lIns="0" tIns="0" rIns="0" bIns="0" anchor="t" anchorCtr="0">
            <a:noAutofit/>
          </a:bodyPr>
          <a:lstStyle>
            <a:lvl1pPr>
              <a:lnSpc>
                <a:spcPct val="100000"/>
              </a:lnSpc>
              <a:defRPr lang="en-US" sz="1800" b="1" i="0" baseline="0" smtClean="0">
                <a:solidFill>
                  <a:schemeClr val="accent2"/>
                </a:solidFill>
                <a:latin typeface="AvenirNext LT Com Regular" panose="020B0503020202020204" pitchFamily="34" charset="0"/>
                <a:ea typeface="+mn-ea"/>
                <a:cs typeface="+mn-cs"/>
              </a:defRPr>
            </a:lvl1pPr>
            <a:lvl2pPr>
              <a:defRPr lang="en-US" smtClean="0"/>
            </a:lvl2pPr>
            <a:lvl3pPr>
              <a:defRPr lang="en-US" smtClean="0"/>
            </a:lvl3pPr>
            <a:lvl4pPr>
              <a:defRPr lang="en-US" smtClean="0"/>
            </a:lvl4pPr>
            <a:lvl5pPr>
              <a:defRPr lang="en-US"/>
            </a:lvl5pPr>
          </a:lstStyle>
          <a:p>
            <a:pPr marL="0" lvl="0" indent="0">
              <a:spcAft>
                <a:spcPts val="0"/>
              </a:spcAft>
              <a:buFontTx/>
              <a:buNone/>
              <a:tabLst>
                <a:tab pos="476250" algn="l"/>
              </a:tabLst>
            </a:pPr>
            <a:r>
              <a:rPr lang="en-US"/>
              <a:t>Subtitle</a:t>
            </a:r>
          </a:p>
        </p:txBody>
      </p:sp>
      <p:sp>
        <p:nvSpPr>
          <p:cNvPr id="14" name="Body"/>
          <p:cNvSpPr>
            <a:spLocks noGrp="1"/>
          </p:cNvSpPr>
          <p:nvPr>
            <p:ph type="body" sz="quarter" idx="14"/>
          </p:nvPr>
        </p:nvSpPr>
        <p:spPr>
          <a:xfrm>
            <a:off x="457200" y="1485900"/>
            <a:ext cx="11276013" cy="4114800"/>
          </a:xfrm>
        </p:spPr>
        <p:txBody>
          <a:bodyPr wrap="square" anchor="t" anchorCtr="0">
            <a:noAutofit/>
          </a:bodyPr>
          <a:lstStyle>
            <a:lvl1pPr marL="216000" indent="-216000">
              <a:spcBef>
                <a:spcPts val="0"/>
              </a:spcBef>
              <a:buClrTx/>
              <a:buSzPct val="110000"/>
              <a:buFont typeface="Wingdings" pitchFamily="2" charset="2"/>
              <a:buChar char="§"/>
              <a:tabLst/>
              <a:defRPr sz="1600" b="0" i="0" baseline="0">
                <a:solidFill>
                  <a:schemeClr val="bg1"/>
                </a:solidFill>
                <a:latin typeface="AvenirNext LT Com Regular" panose="020B0503020202020204" pitchFamily="34" charset="0"/>
              </a:defRPr>
            </a:lvl1pPr>
            <a:lvl2pPr marL="432000" indent="-216000">
              <a:spcBef>
                <a:spcPts val="0"/>
              </a:spcBef>
              <a:buFont typeface="Arial" panose="020B0604020202020204" pitchFamily="34" charset="0"/>
              <a:buChar char="–"/>
              <a:defRPr sz="1400" b="0" i="0" baseline="0">
                <a:solidFill>
                  <a:schemeClr val="bg1"/>
                </a:solidFill>
                <a:latin typeface="AvenirNext LT Com Regular" panose="020B0503020202020204" pitchFamily="34" charset="0"/>
              </a:defRPr>
            </a:lvl2pPr>
            <a:lvl3pPr marL="576000" indent="-144000">
              <a:spcBef>
                <a:spcPts val="0"/>
              </a:spcBef>
              <a:buFont typeface="AvenirNext LT Com Regular"/>
              <a:buChar char="•"/>
              <a:defRPr sz="1400" b="0" i="0" baseline="0">
                <a:solidFill>
                  <a:schemeClr val="bg1"/>
                </a:solidFill>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6" name="Eyebrow - Slide (BtSap)">
            <a:extLst>
              <a:ext uri="{FF2B5EF4-FFF2-40B4-BE49-F238E27FC236}">
                <a16:creationId xmlns:a16="http://schemas.microsoft.com/office/drawing/2014/main" id="{5F373C4C-70C9-2855-C551-8396DFC0F80B}"/>
              </a:ext>
            </a:extLst>
          </p:cNvPr>
          <p:cNvSpPr>
            <a:spLocks noGrp="1"/>
          </p:cNvSpPr>
          <p:nvPr>
            <p:ph type="body" sz="quarter" idx="17" hasCustomPrompt="1"/>
          </p:nvPr>
        </p:nvSpPr>
        <p:spPr>
          <a:xfrm>
            <a:off x="458875" y="306475"/>
            <a:ext cx="5637125" cy="146957"/>
          </a:xfrm>
        </p:spPr>
        <p:txBody>
          <a:bodyPr wrap="square" anchor="t" anchorCtr="0">
            <a:noAutofit/>
          </a:bodyPr>
          <a:lstStyle>
            <a:lvl1pPr>
              <a:spcAft>
                <a:spcPts val="0"/>
              </a:spcAft>
              <a:defRPr sz="1000" b="1" i="0" cap="all" spc="250" baseline="0">
                <a:solidFill>
                  <a:schemeClr val="accent2"/>
                </a:solidFill>
                <a:latin typeface="AvenirNext LT Com Medium" panose="020B0503020202020204" pitchFamily="34" charset="0"/>
              </a:defRPr>
            </a:lvl1pPr>
            <a:lvl2pPr>
              <a:defRPr sz="1400" b="1">
                <a:solidFill>
                  <a:schemeClr val="bg1"/>
                </a:solidFill>
              </a:defRPr>
            </a:lvl2pPr>
            <a:lvl3pPr>
              <a:defRPr sz="1400" b="1">
                <a:solidFill>
                  <a:schemeClr val="bg1"/>
                </a:solidFill>
              </a:defRPr>
            </a:lvl3pPr>
            <a:lvl4pPr>
              <a:defRPr sz="1400" b="1">
                <a:solidFill>
                  <a:schemeClr val="bg1"/>
                </a:solidFill>
              </a:defRPr>
            </a:lvl4pPr>
            <a:lvl5pPr>
              <a:defRPr sz="1400" b="1">
                <a:solidFill>
                  <a:schemeClr val="bg1"/>
                </a:solidFill>
              </a:defRPr>
            </a:lvl5pPr>
          </a:lstStyle>
          <a:p>
            <a:pPr lvl="0"/>
            <a:r>
              <a:rPr lang="en-US"/>
              <a:t>CLICK TO EDIT MASTER TEXT STYLES</a:t>
            </a:r>
            <a:endParaRPr lang="en-GB"/>
          </a:p>
        </p:txBody>
      </p:sp>
      <p:sp>
        <p:nvSpPr>
          <p:cNvPr id="2" name="Footer Placeholder 1">
            <a:extLst>
              <a:ext uri="{FF2B5EF4-FFF2-40B4-BE49-F238E27FC236}">
                <a16:creationId xmlns:a16="http://schemas.microsoft.com/office/drawing/2014/main" id="{0647C31B-BE7D-9000-3901-1B57DAF2730F}"/>
              </a:ext>
            </a:extLst>
          </p:cNvPr>
          <p:cNvSpPr>
            <a:spLocks noGrp="1"/>
          </p:cNvSpPr>
          <p:nvPr>
            <p:ph type="ftr" sz="quarter" idx="18"/>
          </p:nvPr>
        </p:nvSpPr>
        <p:spPr/>
        <p:txBody>
          <a:bodyPr/>
          <a:lstStyle>
            <a:lvl1pPr>
              <a:defRPr b="0" i="0">
                <a:solidFill>
                  <a:schemeClr val="bg1"/>
                </a:solidFill>
                <a:latin typeface="AvenirNext LT Com Regular" panose="020B0503020202020204" pitchFamily="34" charset="0"/>
              </a:defRPr>
            </a:lvl1pPr>
          </a:lstStyle>
          <a:p>
            <a:pPr hangingPunct="1"/>
            <a:endParaRPr lang="en-GB"/>
          </a:p>
        </p:txBody>
      </p:sp>
      <p:sp>
        <p:nvSpPr>
          <p:cNvPr id="3" name="CG Folio">
            <a:extLst>
              <a:ext uri="{FF2B5EF4-FFF2-40B4-BE49-F238E27FC236}">
                <a16:creationId xmlns:a16="http://schemas.microsoft.com/office/drawing/2014/main" id="{248DA917-132C-ACDA-4762-F50163CD1091}"/>
              </a:ext>
            </a:extLst>
          </p:cNvPr>
          <p:cNvSpPr txBox="1">
            <a:spLocks/>
          </p:cNvSpPr>
          <p:nvPr userDrawn="1"/>
        </p:nvSpPr>
        <p:spPr>
          <a:xfrm>
            <a:off x="457198" y="6309360"/>
            <a:ext cx="5529265"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bg1"/>
                </a:solidFill>
                <a:latin typeface="AvenirNext LT Com Regular" panose="020B0503020202020204" pitchFamily="34" charset="0"/>
              </a:rPr>
              <a:t>For internal use only.</a:t>
            </a:r>
          </a:p>
        </p:txBody>
      </p:sp>
    </p:spTree>
    <p:extLst>
      <p:ext uri="{BB962C8B-B14F-4D97-AF65-F5344CB8AC3E}">
        <p14:creationId xmlns:p14="http://schemas.microsoft.com/office/powerpoint/2010/main" val="1998929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Subtitle-2Col-Icon">
    <p:spTree>
      <p:nvGrpSpPr>
        <p:cNvPr id="1" name=""/>
        <p:cNvGrpSpPr/>
        <p:nvPr/>
      </p:nvGrpSpPr>
      <p:grpSpPr>
        <a:xfrm>
          <a:off x="0" y="0"/>
          <a:ext cx="0" cy="0"/>
          <a:chOff x="0" y="0"/>
          <a:chExt cx="0" cy="0"/>
        </a:xfrm>
      </p:grpSpPr>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457200" y="457200"/>
            <a:ext cx="11276013" cy="571500"/>
          </a:xfrm>
        </p:spPr>
        <p:txBody>
          <a:bodyPr wrap="square" lIns="0" tIns="0" rIns="0" bIns="0" anchor="t" anchorCtr="0">
            <a:noAutofit/>
          </a:bodyPr>
          <a:lstStyle>
            <a:lvl1pPr>
              <a:defRPr lang="en-US" dirty="0"/>
            </a:lvl1pPr>
          </a:lstStyle>
          <a:p>
            <a:pPr lvl="0" fontAlgn="auto"/>
            <a:r>
              <a:rPr lang="en-US"/>
              <a:t>Click to edit Master title style</a:t>
            </a:r>
          </a:p>
        </p:txBody>
      </p:sp>
      <p:sp>
        <p:nvSpPr>
          <p:cNvPr id="14" name="Body"/>
          <p:cNvSpPr>
            <a:spLocks noGrp="1"/>
          </p:cNvSpPr>
          <p:nvPr>
            <p:ph type="body" sz="quarter" idx="14"/>
          </p:nvPr>
        </p:nvSpPr>
        <p:spPr>
          <a:xfrm>
            <a:off x="457200" y="2514600"/>
            <a:ext cx="5529263" cy="3086100"/>
          </a:xfrm>
        </p:spPr>
        <p:txBody>
          <a:bodyPr wrap="square" anchor="t" anchorCtr="0">
            <a:noAutofit/>
          </a:bodyPr>
          <a:lstStyle>
            <a:lvl1pPr marL="216000" indent="-216000">
              <a:spcBef>
                <a:spcPts val="0"/>
              </a:spcBef>
              <a:buClrTx/>
              <a:buSzPct val="110000"/>
              <a:buFont typeface="Wingdings" pitchFamily="2" charset="2"/>
              <a:buChar char="§"/>
              <a:tabLst/>
              <a:defRPr sz="1600" b="0" i="0" baseline="0">
                <a:latin typeface="AvenirNext LT Com Regular" panose="020B0503020202020204" pitchFamily="34" charset="0"/>
              </a:defRPr>
            </a:lvl1pPr>
            <a:lvl2pPr marL="432000" indent="-216000">
              <a:spcBef>
                <a:spcPts val="0"/>
              </a:spcBef>
              <a:buClrTx/>
              <a:buFont typeface="Arial" panose="020B0604020202020204" pitchFamily="34" charset="0"/>
              <a:buChar char="–"/>
              <a:defRPr sz="1400" b="0" i="0" baseline="0">
                <a:latin typeface="AvenirNext LT Com Regular" panose="020B0503020202020204" pitchFamily="34" charset="0"/>
              </a:defRPr>
            </a:lvl2pPr>
            <a:lvl3pPr marL="576000" indent="-144000">
              <a:spcBef>
                <a:spcPts val="0"/>
              </a:spcBef>
              <a:buClrTx/>
              <a:buFont typeface="AvenirNext LT Com Regular"/>
              <a:buChar char="•"/>
              <a:defRPr b="0" i="0" baseline="0">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6" name="Body">
            <a:extLst>
              <a:ext uri="{FF2B5EF4-FFF2-40B4-BE49-F238E27FC236}">
                <a16:creationId xmlns:a16="http://schemas.microsoft.com/office/drawing/2014/main" id="{2D88880D-BEBF-39F3-DD70-E88549CF2D8C}"/>
              </a:ext>
            </a:extLst>
          </p:cNvPr>
          <p:cNvSpPr>
            <a:spLocks noGrp="1"/>
          </p:cNvSpPr>
          <p:nvPr>
            <p:ph type="body" sz="quarter" idx="16"/>
          </p:nvPr>
        </p:nvSpPr>
        <p:spPr>
          <a:xfrm>
            <a:off x="6203950" y="2514600"/>
            <a:ext cx="5529263" cy="3086100"/>
          </a:xfrm>
        </p:spPr>
        <p:txBody>
          <a:bodyPr wrap="square" anchor="t" anchorCtr="0">
            <a:noAutofit/>
          </a:bodyPr>
          <a:lstStyle>
            <a:lvl1pPr marL="216000" indent="-216000">
              <a:spcBef>
                <a:spcPts val="0"/>
              </a:spcBef>
              <a:buClrTx/>
              <a:buSzPct val="110000"/>
              <a:buFont typeface="Wingdings" pitchFamily="2" charset="2"/>
              <a:buChar char="§"/>
              <a:tabLst/>
              <a:defRPr sz="1600" b="0" i="0" baseline="0">
                <a:latin typeface="AvenirNext LT Com Regular" panose="020B0503020202020204" pitchFamily="34" charset="0"/>
              </a:defRPr>
            </a:lvl1pPr>
            <a:lvl2pPr marL="432000" indent="-216000">
              <a:spcBef>
                <a:spcPts val="0"/>
              </a:spcBef>
              <a:buClrTx/>
              <a:buFont typeface="Arial" panose="020B0604020202020204" pitchFamily="34" charset="0"/>
              <a:buChar char="–"/>
              <a:defRPr sz="1400" b="0" i="0" baseline="0">
                <a:latin typeface="AvenirNext LT Com Regular" panose="020B0503020202020204" pitchFamily="34" charset="0"/>
              </a:defRPr>
            </a:lvl2pPr>
            <a:lvl3pPr marL="576000" indent="-144000">
              <a:spcBef>
                <a:spcPts val="0"/>
              </a:spcBef>
              <a:buClrTx/>
              <a:buFont typeface="AvenirNext LT Com Regular"/>
              <a:buChar char="•"/>
              <a:defRPr b="0" i="0" baseline="0">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2" name="Subtitle">
            <a:extLst>
              <a:ext uri="{FF2B5EF4-FFF2-40B4-BE49-F238E27FC236}">
                <a16:creationId xmlns:a16="http://schemas.microsoft.com/office/drawing/2014/main" id="{9A728AE9-DD94-D956-8DA4-BD298E7F7183}"/>
              </a:ext>
            </a:extLst>
          </p:cNvPr>
          <p:cNvSpPr>
            <a:spLocks noGrp="1"/>
          </p:cNvSpPr>
          <p:nvPr>
            <p:ph type="body" sz="quarter" idx="15" hasCustomPrompt="1"/>
          </p:nvPr>
        </p:nvSpPr>
        <p:spPr>
          <a:xfrm>
            <a:off x="457201" y="1028700"/>
            <a:ext cx="11276014" cy="228600"/>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7" name="Slide Number (Black)">
            <a:extLst>
              <a:ext uri="{FF2B5EF4-FFF2-40B4-BE49-F238E27FC236}">
                <a16:creationId xmlns:a16="http://schemas.microsoft.com/office/drawing/2014/main" id="{CB74FA71-C096-099B-7E9B-165576791E56}"/>
              </a:ext>
            </a:extLst>
          </p:cNvPr>
          <p:cNvSpPr>
            <a:spLocks noGrp="1"/>
          </p:cNvSpPr>
          <p:nvPr>
            <p:ph type="sldNum" sz="quarter" idx="11"/>
          </p:nvPr>
        </p:nvSpPr>
        <p:spPr>
          <a:xfrm>
            <a:off x="9807575" y="6309360"/>
            <a:ext cx="1925638" cy="182880"/>
          </a:xfrm>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8" name="Footer Placeholder 1">
            <a:extLst>
              <a:ext uri="{FF2B5EF4-FFF2-40B4-BE49-F238E27FC236}">
                <a16:creationId xmlns:a16="http://schemas.microsoft.com/office/drawing/2014/main" id="{A29E61C7-36F2-C267-A73E-C066C63B17A3}"/>
              </a:ext>
            </a:extLst>
          </p:cNvPr>
          <p:cNvSpPr>
            <a:spLocks noGrp="1"/>
          </p:cNvSpPr>
          <p:nvPr>
            <p:ph type="ftr" sz="quarter" idx="20"/>
          </p:nvPr>
        </p:nvSpPr>
        <p:spPr>
          <a:xfrm>
            <a:off x="457200" y="6006856"/>
            <a:ext cx="11276013" cy="266759"/>
          </a:xfrm>
        </p:spPr>
        <p:txBody>
          <a:bodyPr/>
          <a:lstStyle>
            <a:lvl1pPr>
              <a:defRPr b="0" i="0">
                <a:latin typeface="AvenirNext LT Com Regular" panose="020B0503020202020204" pitchFamily="34" charset="0"/>
              </a:defRPr>
            </a:lvl1pPr>
          </a:lstStyle>
          <a:p>
            <a:pPr hangingPunct="1"/>
            <a:endParaRPr lang="en-GB"/>
          </a:p>
        </p:txBody>
      </p:sp>
    </p:spTree>
    <p:extLst>
      <p:ext uri="{BB962C8B-B14F-4D97-AF65-F5344CB8AC3E}">
        <p14:creationId xmlns:p14="http://schemas.microsoft.com/office/powerpoint/2010/main" val="2700033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Text-Content">
    <p:spTree>
      <p:nvGrpSpPr>
        <p:cNvPr id="1" name=""/>
        <p:cNvGrpSpPr/>
        <p:nvPr/>
      </p:nvGrpSpPr>
      <p:grpSpPr>
        <a:xfrm>
          <a:off x="0" y="0"/>
          <a:ext cx="0" cy="0"/>
          <a:chOff x="0" y="0"/>
          <a:chExt cx="0" cy="0"/>
        </a:xfrm>
      </p:grpSpPr>
      <p:sp>
        <p:nvSpPr>
          <p:cNvPr id="4" name="Slide Number (Black)"/>
          <p:cNvSpPr>
            <a:spLocks noGrp="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3330575" y="457200"/>
            <a:ext cx="8392432" cy="571500"/>
          </a:xfrm>
        </p:spPr>
        <p:txBody>
          <a:bodyPr wrap="square" anchor="t" anchorCtr="0">
            <a:noAutofit/>
          </a:bodyPr>
          <a:lstStyle>
            <a:lvl1pPr>
              <a:defRPr b="1" i="0">
                <a:latin typeface="AvenirNext LT Com Medium" panose="020B0503020202020204" pitchFamily="34" charset="0"/>
              </a:defRPr>
            </a:lvl1pPr>
          </a:lstStyle>
          <a:p>
            <a:r>
              <a:rPr lang="en-US"/>
              <a:t>Click to edit Master title style</a:t>
            </a:r>
          </a:p>
        </p:txBody>
      </p:sp>
      <p:sp>
        <p:nvSpPr>
          <p:cNvPr id="14" name="Body"/>
          <p:cNvSpPr>
            <a:spLocks noGrp="1"/>
          </p:cNvSpPr>
          <p:nvPr>
            <p:ph type="body" sz="quarter" idx="14"/>
          </p:nvPr>
        </p:nvSpPr>
        <p:spPr>
          <a:xfrm>
            <a:off x="0" y="0"/>
            <a:ext cx="3086100" cy="6858000"/>
          </a:xfrm>
          <a:solidFill>
            <a:schemeClr val="bg2"/>
          </a:solidFill>
        </p:spPr>
        <p:txBody>
          <a:bodyPr lIns="457200" tIns="1490472" rIns="228600" bIns="180000">
            <a:noAutofit/>
          </a:bodyPr>
          <a:lstStyle>
            <a:lvl1pPr marL="9525" indent="0">
              <a:spcBef>
                <a:spcPts val="0"/>
              </a:spcBef>
              <a:spcAft>
                <a:spcPts val="800"/>
              </a:spcAft>
              <a:buClrTx/>
              <a:buFont typeface="AvenirNext LT Com Medium" panose="020B0803020202020204" pitchFamily="34" charset="0"/>
              <a:buNone/>
              <a:tabLst/>
              <a:defRPr sz="1600" b="0" i="0" baseline="0">
                <a:solidFill>
                  <a:schemeClr val="bg1"/>
                </a:solidFill>
                <a:latin typeface="AvenirNext LT Com Regular" panose="020B0503020202020204" pitchFamily="34" charset="0"/>
              </a:defRPr>
            </a:lvl1pPr>
            <a:lvl2pPr marL="9525" indent="0">
              <a:spcBef>
                <a:spcPts val="0"/>
              </a:spcBef>
              <a:spcAft>
                <a:spcPts val="800"/>
              </a:spcAft>
              <a:buClrTx/>
              <a:buFont typeface="Arial" panose="020B0604020202020204" pitchFamily="34" charset="0"/>
              <a:buNone/>
              <a:tabLst/>
              <a:defRPr sz="1600" b="0" i="0" baseline="0">
                <a:solidFill>
                  <a:schemeClr val="bg1"/>
                </a:solidFill>
                <a:latin typeface="AvenirNext LT Com Regular" panose="020B0503020202020204" pitchFamily="34" charset="0"/>
              </a:defRPr>
            </a:lvl2pPr>
            <a:lvl3pPr marL="9525" indent="0">
              <a:spcBef>
                <a:spcPts val="0"/>
              </a:spcBef>
              <a:spcAft>
                <a:spcPts val="800"/>
              </a:spcAft>
              <a:buClrTx/>
              <a:buFont typeface="Arial" panose="020B0604020202020204" pitchFamily="34" charset="0"/>
              <a:buNone/>
              <a:tabLst/>
              <a:defRPr sz="1600" b="0" i="0" baseline="0">
                <a:solidFill>
                  <a:schemeClr val="bg1"/>
                </a:solidFill>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6" name="Body">
            <a:extLst>
              <a:ext uri="{FF2B5EF4-FFF2-40B4-BE49-F238E27FC236}">
                <a16:creationId xmlns:a16="http://schemas.microsoft.com/office/drawing/2014/main" id="{7816FD5B-C290-236F-C788-C3E7B071DDE8}"/>
              </a:ext>
            </a:extLst>
          </p:cNvPr>
          <p:cNvSpPr>
            <a:spLocks noGrp="1"/>
          </p:cNvSpPr>
          <p:nvPr>
            <p:ph type="body" sz="quarter" idx="17"/>
          </p:nvPr>
        </p:nvSpPr>
        <p:spPr>
          <a:xfrm>
            <a:off x="3330575" y="1489143"/>
            <a:ext cx="8402638" cy="4781482"/>
          </a:xfrm>
        </p:spPr>
        <p:txBody>
          <a:bodyPr wrap="square" anchor="t" anchorCtr="0">
            <a:noAutofit/>
          </a:bodyPr>
          <a:lstStyle>
            <a:lvl1pPr marL="216000" indent="-216000">
              <a:spcBef>
                <a:spcPts val="0"/>
              </a:spcBef>
              <a:buClrTx/>
              <a:buSzPct val="110000"/>
              <a:buFont typeface="Wingdings" pitchFamily="2" charset="2"/>
              <a:buChar char="§"/>
              <a:tabLst/>
              <a:defRPr sz="1600" b="0" i="0" baseline="0">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latin typeface="AvenirNext LT Com Regular" panose="020B0503020202020204" pitchFamily="34" charset="0"/>
              </a:defRPr>
            </a:lvl2pPr>
            <a:lvl3pPr marL="576000" indent="-144000">
              <a:spcBef>
                <a:spcPts val="0"/>
              </a:spcBef>
              <a:buClrTx/>
              <a:buFont typeface="AvenirNext LT Com Regular"/>
              <a:buChar char="•"/>
              <a:defRPr b="0" i="0" baseline="0">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7" name="Subtitle">
            <a:extLst>
              <a:ext uri="{FF2B5EF4-FFF2-40B4-BE49-F238E27FC236}">
                <a16:creationId xmlns:a16="http://schemas.microsoft.com/office/drawing/2014/main" id="{7D5AA828-0DEF-FE28-6DA5-8B25BED2E077}"/>
              </a:ext>
            </a:extLst>
          </p:cNvPr>
          <p:cNvSpPr>
            <a:spLocks noGrp="1"/>
          </p:cNvSpPr>
          <p:nvPr>
            <p:ph type="body" sz="quarter" idx="15" hasCustomPrompt="1"/>
          </p:nvPr>
        </p:nvSpPr>
        <p:spPr>
          <a:xfrm>
            <a:off x="3330575" y="1028700"/>
            <a:ext cx="8402638" cy="228600"/>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13" name="CG Folio">
            <a:extLst>
              <a:ext uri="{FF2B5EF4-FFF2-40B4-BE49-F238E27FC236}">
                <a16:creationId xmlns:a16="http://schemas.microsoft.com/office/drawing/2014/main" id="{588F438B-30CA-D794-1ED4-0D9B533360CD}"/>
              </a:ext>
            </a:extLst>
          </p:cNvPr>
          <p:cNvSpPr txBox="1">
            <a:spLocks/>
          </p:cNvSpPr>
          <p:nvPr userDrawn="1"/>
        </p:nvSpPr>
        <p:spPr>
          <a:xfrm>
            <a:off x="3332241" y="6309360"/>
            <a:ext cx="5529265"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tx1"/>
                </a:solidFill>
                <a:latin typeface="AvenirNext LT Com Regular" panose="020B0503020202020204" pitchFamily="34" charset="0"/>
              </a:rPr>
              <a:t>For internal use only.</a:t>
            </a:r>
          </a:p>
        </p:txBody>
      </p:sp>
      <p:sp>
        <p:nvSpPr>
          <p:cNvPr id="15" name="Footnotes (fullpage)">
            <a:extLst>
              <a:ext uri="{FF2B5EF4-FFF2-40B4-BE49-F238E27FC236}">
                <a16:creationId xmlns:a16="http://schemas.microsoft.com/office/drawing/2014/main" id="{F507A498-4D24-8241-0D73-7316A7695764}"/>
              </a:ext>
            </a:extLst>
          </p:cNvPr>
          <p:cNvSpPr>
            <a:spLocks noGrp="1"/>
          </p:cNvSpPr>
          <p:nvPr>
            <p:ph type="ftr" sz="quarter" idx="3"/>
          </p:nvPr>
        </p:nvSpPr>
        <p:spPr>
          <a:xfrm>
            <a:off x="3330575" y="6006856"/>
            <a:ext cx="8402638" cy="266759"/>
          </a:xfrm>
          <a:prstGeom prst="rect">
            <a:avLst/>
          </a:prstGeom>
        </p:spPr>
        <p:txBody>
          <a:bodyPr wrap="square" lIns="0" tIns="0" rIns="0" bIns="0" anchor="b">
            <a:noAutofit/>
          </a:bodyPr>
          <a:lstStyle>
            <a:lvl1pPr algn="l">
              <a:lnSpc>
                <a:spcPct val="100000"/>
              </a:lnSpc>
              <a:spcAft>
                <a:spcPts val="300"/>
              </a:spcAft>
              <a:defRPr lang="en-US" sz="800" b="0" i="0" spc="0" baseline="0" dirty="0">
                <a:solidFill>
                  <a:schemeClr val="tx1"/>
                </a:solidFill>
                <a:latin typeface="AvenirNext LT Com Regular" panose="020B0503020202020204" pitchFamily="34" charset="0"/>
                <a:ea typeface="AvenirNext LT Com Regular" panose="020B0503020202020204" pitchFamily="34" charset="0"/>
                <a:cs typeface="AvenirNext LT Com Regular" panose="020B0503020202020204" pitchFamily="34" charset="0"/>
              </a:defRPr>
            </a:lvl1pPr>
          </a:lstStyle>
          <a:p>
            <a:pPr hangingPunct="1"/>
            <a:endParaRPr lang="en-GB"/>
          </a:p>
        </p:txBody>
      </p:sp>
    </p:spTree>
    <p:extLst>
      <p:ext uri="{BB962C8B-B14F-4D97-AF65-F5344CB8AC3E}">
        <p14:creationId xmlns:p14="http://schemas.microsoft.com/office/powerpoint/2010/main" val="2377281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deData-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6DF10B-4C4F-4661-0347-55EDB00912E0}"/>
              </a:ext>
            </a:extLst>
          </p:cNvPr>
          <p:cNvSpPr/>
          <p:nvPr userDrawn="1"/>
        </p:nvSpPr>
        <p:spPr>
          <a:xfrm>
            <a:off x="0" y="0"/>
            <a:ext cx="3086100" cy="6858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4" name="Slide Number (Black)"/>
          <p:cNvSpPr>
            <a:spLocks noGrp="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3328416" y="457200"/>
            <a:ext cx="8402639" cy="571500"/>
          </a:xfrm>
        </p:spPr>
        <p:txBody>
          <a:bodyPr wrap="square" lIns="0" tIns="0" rIns="0" bIns="0" anchor="t" anchorCtr="0">
            <a:noAutofit/>
          </a:bodyPr>
          <a:lstStyle>
            <a:lvl1pPr>
              <a:defRPr lang="en-US" b="1" i="0" dirty="0">
                <a:latin typeface="AvenirNext LT Com Medium" panose="020B0503020202020204" pitchFamily="34" charset="0"/>
              </a:defRPr>
            </a:lvl1pPr>
          </a:lstStyle>
          <a:p>
            <a:pPr lvl="0"/>
            <a:r>
              <a:rPr lang="en-US"/>
              <a:t>Click to edit Master title style</a:t>
            </a:r>
          </a:p>
        </p:txBody>
      </p:sp>
      <p:sp>
        <p:nvSpPr>
          <p:cNvPr id="3" name="Footer Placeholder 2"/>
          <p:cNvSpPr>
            <a:spLocks noGrp="1"/>
          </p:cNvSpPr>
          <p:nvPr>
            <p:ph type="ftr" sz="quarter" idx="10"/>
          </p:nvPr>
        </p:nvSpPr>
        <p:spPr>
          <a:xfrm>
            <a:off x="3328416" y="6054291"/>
            <a:ext cx="8410575" cy="216335"/>
          </a:xfrm>
        </p:spPr>
        <p:txBody>
          <a:bodyPr wrap="square">
            <a:noAutofit/>
          </a:bodyPr>
          <a:lstStyle>
            <a:lvl1pPr>
              <a:lnSpc>
                <a:spcPct val="100000"/>
              </a:lnSpc>
              <a:defRPr b="0" i="0" baseline="0">
                <a:latin typeface="AvenirNext LT Com Regular" panose="020B0503020202020204" pitchFamily="34" charset="0"/>
              </a:defRPr>
            </a:lvl1pPr>
          </a:lstStyle>
          <a:p>
            <a:pPr hangingPunct="1"/>
            <a:endParaRPr lang="en-GB"/>
          </a:p>
        </p:txBody>
      </p:sp>
      <p:sp>
        <p:nvSpPr>
          <p:cNvPr id="6" name="Body">
            <a:extLst>
              <a:ext uri="{FF2B5EF4-FFF2-40B4-BE49-F238E27FC236}">
                <a16:creationId xmlns:a16="http://schemas.microsoft.com/office/drawing/2014/main" id="{7816FD5B-C290-236F-C788-C3E7B071DDE8}"/>
              </a:ext>
            </a:extLst>
          </p:cNvPr>
          <p:cNvSpPr>
            <a:spLocks noGrp="1"/>
          </p:cNvSpPr>
          <p:nvPr>
            <p:ph type="body" sz="quarter" idx="17"/>
          </p:nvPr>
        </p:nvSpPr>
        <p:spPr>
          <a:xfrm>
            <a:off x="3330574" y="1485901"/>
            <a:ext cx="8400479" cy="4566556"/>
          </a:xfrm>
          <a:ln w="12700">
            <a:miter lim="400000"/>
          </a:ln>
        </p:spPr>
        <p:txBody>
          <a:bodyPr wrap="square" lIns="0" tIns="0" rIns="0" bIns="0" anchor="t" anchorCtr="0">
            <a:noAutofit/>
          </a:bodyPr>
          <a:lstStyle>
            <a:lvl1pPr marL="216000" indent="-216000">
              <a:spcBef>
                <a:spcPts val="0"/>
              </a:spcBef>
              <a:buClrTx/>
              <a:buSzPct val="110000"/>
              <a:buFont typeface="Wingdings" pitchFamily="2" charset="2"/>
              <a:buChar char="§"/>
              <a:tabLst/>
              <a:defRPr lang="en-US" dirty="0"/>
            </a:lvl1pPr>
            <a:lvl2pPr marL="432000" indent="-216000">
              <a:spcBef>
                <a:spcPts val="0"/>
              </a:spcBef>
              <a:buClrTx/>
              <a:buFont typeface="Arial" panose="020B0604020202020204" pitchFamily="34" charset="0"/>
              <a:buChar char="–"/>
              <a:defRPr lang="en-US" dirty="0"/>
            </a:lvl2pPr>
            <a:lvl3pPr marL="576000" indent="-144000">
              <a:spcBef>
                <a:spcPts val="0"/>
              </a:spcBef>
              <a:buClrTx/>
              <a:buFont typeface="Arial" panose="020B0604020202020204" pitchFamily="34" charset="0"/>
              <a:buChar char="•"/>
              <a:defRPr lang="en-US" dirty="0"/>
            </a:lvl3pPr>
          </a:lstStyle>
          <a:p>
            <a:pPr lvl="0"/>
            <a:r>
              <a:rPr lang="en-US"/>
              <a:t>Click to edit Master text styles</a:t>
            </a:r>
          </a:p>
          <a:p>
            <a:pPr lvl="1"/>
            <a:r>
              <a:rPr lang="en-US"/>
              <a:t>Second level</a:t>
            </a:r>
          </a:p>
          <a:p>
            <a:pPr lvl="2"/>
            <a:r>
              <a:rPr lang="en-US"/>
              <a:t>Third level</a:t>
            </a:r>
          </a:p>
        </p:txBody>
      </p:sp>
      <p:sp>
        <p:nvSpPr>
          <p:cNvPr id="7" name="Body">
            <a:extLst>
              <a:ext uri="{FF2B5EF4-FFF2-40B4-BE49-F238E27FC236}">
                <a16:creationId xmlns:a16="http://schemas.microsoft.com/office/drawing/2014/main" id="{D1FEA8F0-266A-CAA5-8B35-1C948A43485A}"/>
              </a:ext>
            </a:extLst>
          </p:cNvPr>
          <p:cNvSpPr>
            <a:spLocks noGrp="1"/>
          </p:cNvSpPr>
          <p:nvPr>
            <p:ph type="body" sz="quarter" idx="18"/>
          </p:nvPr>
        </p:nvSpPr>
        <p:spPr>
          <a:xfrm>
            <a:off x="457200" y="1422401"/>
            <a:ext cx="2362200" cy="409574"/>
          </a:xfrm>
        </p:spPr>
        <p:txBody>
          <a:bodyPr>
            <a:noAutofit/>
          </a:bodyPr>
          <a:lstStyle>
            <a:lvl1pPr marL="0" indent="0">
              <a:lnSpc>
                <a:spcPct val="95000"/>
              </a:lnSpc>
              <a:spcBef>
                <a:spcPts val="0"/>
              </a:spcBef>
              <a:spcAft>
                <a:spcPts val="300"/>
              </a:spcAft>
              <a:buClrTx/>
              <a:buFont typeface="Arial" panose="020B0604020202020204" pitchFamily="34" charset="0"/>
              <a:buNone/>
              <a:tabLst/>
              <a:defRPr sz="2800" b="1" i="0" baseline="0">
                <a:solidFill>
                  <a:schemeClr val="bg2"/>
                </a:solidFill>
                <a:latin typeface="AvenirNext LT Com Medium" panose="020B0503020202020204" pitchFamily="34" charset="0"/>
              </a:defRPr>
            </a:lvl1pPr>
            <a:lvl2pPr marL="432000" indent="-216000">
              <a:spcBef>
                <a:spcPts val="0"/>
              </a:spcBef>
              <a:buClrTx/>
              <a:buFont typeface="Arial" panose="020B0604020202020204" pitchFamily="34" charset="0"/>
              <a:buChar char="–"/>
              <a:defRPr baseline="0">
                <a:latin typeface="AvenirNext LT Com Regular" panose="020B0503020202020204" pitchFamily="34" charset="0"/>
              </a:defRPr>
            </a:lvl2pPr>
            <a:lvl3pPr marL="576000" indent="-144000">
              <a:spcBef>
                <a:spcPts val="0"/>
              </a:spcBef>
              <a:buClrTx/>
              <a:buFont typeface="Arial" panose="020B0604020202020204" pitchFamily="34" charset="0"/>
              <a:buChar char="•"/>
              <a:defRPr baseline="0">
                <a:latin typeface="AvenirNext LT Com Regular" panose="020B0503020202020204" pitchFamily="34" charset="0"/>
              </a:defRPr>
            </a:lvl3pPr>
          </a:lstStyle>
          <a:p>
            <a:pPr lvl="0"/>
            <a:r>
              <a:rPr lang="en-US"/>
              <a:t>Click to edit Master text styles</a:t>
            </a:r>
          </a:p>
        </p:txBody>
      </p:sp>
      <p:sp>
        <p:nvSpPr>
          <p:cNvPr id="8" name="Body">
            <a:extLst>
              <a:ext uri="{FF2B5EF4-FFF2-40B4-BE49-F238E27FC236}">
                <a16:creationId xmlns:a16="http://schemas.microsoft.com/office/drawing/2014/main" id="{E55CF502-2CEE-009C-3758-949CFC0EB135}"/>
              </a:ext>
            </a:extLst>
          </p:cNvPr>
          <p:cNvSpPr>
            <a:spLocks noGrp="1"/>
          </p:cNvSpPr>
          <p:nvPr>
            <p:ph type="body" sz="quarter" idx="19"/>
          </p:nvPr>
        </p:nvSpPr>
        <p:spPr>
          <a:xfrm>
            <a:off x="457200" y="1843404"/>
            <a:ext cx="2359152" cy="442596"/>
          </a:xfrm>
        </p:spPr>
        <p:txBody>
          <a:bodyPr>
            <a:noAutofit/>
          </a:bodyPr>
          <a:lstStyle>
            <a:lvl1pPr marL="0" indent="0">
              <a:lnSpc>
                <a:spcPct val="100000"/>
              </a:lnSpc>
              <a:spcBef>
                <a:spcPts val="0"/>
              </a:spcBef>
              <a:spcAft>
                <a:spcPts val="300"/>
              </a:spcAft>
              <a:buClrTx/>
              <a:buFont typeface="AvenirNext LT Com Medium" panose="020B0803020202020204" pitchFamily="34" charset="0"/>
              <a:buNone/>
              <a:tabLst/>
              <a:defRPr sz="1400" b="1" i="0" baseline="0">
                <a:solidFill>
                  <a:schemeClr val="tx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aseline="0">
                <a:latin typeface="AvenirNext LT Com Regular" panose="020B0503020202020204" pitchFamily="34" charset="0"/>
              </a:defRPr>
            </a:lvl2pPr>
            <a:lvl3pPr marL="576000" indent="-144000">
              <a:spcBef>
                <a:spcPts val="0"/>
              </a:spcBef>
              <a:buClrTx/>
              <a:buFont typeface="Arial" panose="020B0604020202020204" pitchFamily="34" charset="0"/>
              <a:buChar char="•"/>
              <a:defRPr baseline="0">
                <a:latin typeface="AvenirNext LT Com Regular" panose="020B0503020202020204" pitchFamily="34" charset="0"/>
              </a:defRPr>
            </a:lvl3pPr>
          </a:lstStyle>
          <a:p>
            <a:pPr lvl="0"/>
            <a:r>
              <a:rPr lang="en-US"/>
              <a:t>Click to edit Master text styles</a:t>
            </a:r>
          </a:p>
        </p:txBody>
      </p:sp>
      <p:sp>
        <p:nvSpPr>
          <p:cNvPr id="10" name="Subtitle">
            <a:extLst>
              <a:ext uri="{FF2B5EF4-FFF2-40B4-BE49-F238E27FC236}">
                <a16:creationId xmlns:a16="http://schemas.microsoft.com/office/drawing/2014/main" id="{A87065EA-AC38-F95F-5874-10ED67198D94}"/>
              </a:ext>
            </a:extLst>
          </p:cNvPr>
          <p:cNvSpPr>
            <a:spLocks noGrp="1"/>
          </p:cNvSpPr>
          <p:nvPr>
            <p:ph type="body" sz="quarter" idx="15" hasCustomPrompt="1"/>
          </p:nvPr>
        </p:nvSpPr>
        <p:spPr>
          <a:xfrm>
            <a:off x="3328416" y="1028699"/>
            <a:ext cx="8402638" cy="228601"/>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9" name="CG Folio">
            <a:extLst>
              <a:ext uri="{FF2B5EF4-FFF2-40B4-BE49-F238E27FC236}">
                <a16:creationId xmlns:a16="http://schemas.microsoft.com/office/drawing/2014/main" id="{EE42EA14-A34E-3E58-FF04-85E35691DCBB}"/>
              </a:ext>
            </a:extLst>
          </p:cNvPr>
          <p:cNvSpPr txBox="1">
            <a:spLocks/>
          </p:cNvSpPr>
          <p:nvPr userDrawn="1"/>
        </p:nvSpPr>
        <p:spPr>
          <a:xfrm>
            <a:off x="3321423" y="6309360"/>
            <a:ext cx="2665039"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0"/>
              </a:spcAft>
              <a:buClrTx/>
              <a:buSzTx/>
              <a:buFontTx/>
              <a:buNone/>
              <a:tabLst/>
              <a:defRPr kumimoji="0" lang="en-US" sz="900" b="0" i="0" u="none" strike="noStrike" cap="none" spc="0" normalizeH="0" baseline="0" dirty="0">
                <a:ln>
                  <a:noFill/>
                </a:ln>
                <a:solidFill>
                  <a:schemeClr val="tx1"/>
                </a:solidFill>
                <a:effectLst/>
                <a:uFillTx/>
                <a:latin typeface="+mn-lt"/>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hangingPunct="1"/>
            <a:r>
              <a:rPr lang="en-GB" sz="800" b="0" i="0">
                <a:solidFill>
                  <a:schemeClr val="tx1"/>
                </a:solidFill>
                <a:latin typeface="AvenirNext LT Com Regular" panose="020B0503020202020204" pitchFamily="34" charset="0"/>
              </a:rPr>
              <a:t>For internal use only.</a:t>
            </a:r>
          </a:p>
        </p:txBody>
      </p:sp>
    </p:spTree>
    <p:extLst>
      <p:ext uri="{BB962C8B-B14F-4D97-AF65-F5344CB8AC3E}">
        <p14:creationId xmlns:p14="http://schemas.microsoft.com/office/powerpoint/2010/main" val="103295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1Line-LGrayBoxText-3Col">
    <p:spTree>
      <p:nvGrpSpPr>
        <p:cNvPr id="1" name=""/>
        <p:cNvGrpSpPr/>
        <p:nvPr/>
      </p:nvGrpSpPr>
      <p:grpSpPr>
        <a:xfrm>
          <a:off x="0" y="0"/>
          <a:ext cx="0" cy="0"/>
          <a:chOff x="0" y="0"/>
          <a:chExt cx="0" cy="0"/>
        </a:xfrm>
      </p:grpSpPr>
      <p:sp>
        <p:nvSpPr>
          <p:cNvPr id="4" name="Slide Number (Black)"/>
          <p:cNvSpPr>
            <a:spLocks noGrp="1"/>
          </p:cNvSpPr>
          <p:nvPr>
            <p:ph type="sldNum" sz="quarter" idx="11"/>
          </p:nvPr>
        </p:nvSpPr>
        <p:spPr/>
        <p:txBody>
          <a:bodyPr/>
          <a:lstStyle>
            <a:lvl1pPr>
              <a:defRPr b="0" i="0" baseline="0">
                <a:latin typeface="AvenirNext LT Com Regular" panose="020B0503020202020204" pitchFamily="34" charset="0"/>
              </a:defRPr>
            </a:lvl1pPr>
          </a:lstStyle>
          <a:p>
            <a:pPr>
              <a:lnSpc>
                <a:spcPct val="110000"/>
              </a:lnSpc>
              <a:spcBef>
                <a:spcPts val="1200"/>
              </a:spcBef>
            </a:pPr>
            <a:fld id="{86CB4B4D-7CA3-9044-876B-883B54F8677D}" type="slidenum">
              <a:rPr lang="en-GB" smtClean="0"/>
              <a:pPr>
                <a:lnSpc>
                  <a:spcPct val="110000"/>
                </a:lnSpc>
                <a:spcBef>
                  <a:spcPts val="1200"/>
                </a:spcBef>
              </a:pPr>
              <a:t>‹#›</a:t>
            </a:fld>
            <a:endParaRPr lang="en-GB"/>
          </a:p>
        </p:txBody>
      </p:sp>
      <p:sp>
        <p:nvSpPr>
          <p:cNvPr id="5" name="Title (1-line)">
            <a:extLst>
              <a:ext uri="{FF2B5EF4-FFF2-40B4-BE49-F238E27FC236}">
                <a16:creationId xmlns:a16="http://schemas.microsoft.com/office/drawing/2014/main" id="{7C32ACDB-F9F3-C8EC-A524-66F0FDB7CF11}"/>
              </a:ext>
            </a:extLst>
          </p:cNvPr>
          <p:cNvSpPr>
            <a:spLocks noGrp="1"/>
          </p:cNvSpPr>
          <p:nvPr>
            <p:ph type="title"/>
          </p:nvPr>
        </p:nvSpPr>
        <p:spPr>
          <a:xfrm>
            <a:off x="464608" y="457200"/>
            <a:ext cx="11268606" cy="571500"/>
          </a:xfrm>
        </p:spPr>
        <p:txBody>
          <a:bodyPr wrap="square" anchor="t" anchorCtr="0">
            <a:noAutofit/>
          </a:bodyPr>
          <a:lstStyle>
            <a:lvl1pPr>
              <a:defRPr b="1" i="0">
                <a:solidFill>
                  <a:schemeClr val="tx2"/>
                </a:solidFill>
                <a:latin typeface="AvenirNext LT Com Medium" panose="020B0503020202020204" pitchFamily="34" charset="0"/>
              </a:defRPr>
            </a:lvl1pPr>
          </a:lstStyle>
          <a:p>
            <a:r>
              <a:rPr lang="en-US"/>
              <a:t>Click to edit Master title style</a:t>
            </a:r>
          </a:p>
        </p:txBody>
      </p:sp>
      <p:sp>
        <p:nvSpPr>
          <p:cNvPr id="14" name="Body"/>
          <p:cNvSpPr>
            <a:spLocks noGrp="1"/>
          </p:cNvSpPr>
          <p:nvPr>
            <p:ph type="body" sz="quarter" idx="14"/>
          </p:nvPr>
        </p:nvSpPr>
        <p:spPr>
          <a:xfrm>
            <a:off x="464607" y="1805940"/>
            <a:ext cx="3566160" cy="3566160"/>
          </a:xfrm>
          <a:solidFill>
            <a:schemeClr val="accent3"/>
          </a:solidFill>
        </p:spPr>
        <p:txBody>
          <a:bodyPr wrap="square"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solidFill>
                  <a:schemeClr val="tx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solidFill>
                  <a:schemeClr val="tx1"/>
                </a:solidFill>
                <a:latin typeface="AvenirNext LT Com Regular" panose="020B0503020202020204" pitchFamily="34" charset="0"/>
              </a:defRPr>
            </a:lvl2pPr>
            <a:lvl3pPr marL="576000" indent="-144000">
              <a:spcBef>
                <a:spcPts val="0"/>
              </a:spcBef>
              <a:buClrTx/>
              <a:buFont typeface="AvenirNext LT Com Regular"/>
              <a:buChar char="•"/>
              <a:defRPr b="0" i="0" baseline="0">
                <a:solidFill>
                  <a:schemeClr val="tx1"/>
                </a:solidFill>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2" name="Subtitle">
            <a:extLst>
              <a:ext uri="{FF2B5EF4-FFF2-40B4-BE49-F238E27FC236}">
                <a16:creationId xmlns:a16="http://schemas.microsoft.com/office/drawing/2014/main" id="{3AD52B6C-42BA-675C-BCD5-E1DC2A7271D2}"/>
              </a:ext>
            </a:extLst>
          </p:cNvPr>
          <p:cNvSpPr>
            <a:spLocks noGrp="1"/>
          </p:cNvSpPr>
          <p:nvPr>
            <p:ph type="body" sz="quarter" idx="15" hasCustomPrompt="1"/>
          </p:nvPr>
        </p:nvSpPr>
        <p:spPr>
          <a:xfrm>
            <a:off x="464608" y="1028699"/>
            <a:ext cx="11268606" cy="228601"/>
          </a:xfrm>
          <a:ln w="12700">
            <a:miter lim="400000"/>
          </a:ln>
        </p:spPr>
        <p:txBody>
          <a:bodyPr wrap="square" lIns="0" tIns="0" rIns="0" bIns="0" anchor="t" anchorCtr="0">
            <a:noAutofit/>
          </a:bodyPr>
          <a:lstStyle>
            <a:lvl1pPr>
              <a:lnSpc>
                <a:spcPct val="100000"/>
              </a:lnSpc>
              <a:defRPr lang="en-US" sz="1800" b="1" dirty="0">
                <a:solidFill>
                  <a:schemeClr val="bg2"/>
                </a:solidFill>
                <a:ea typeface="+mn-ea"/>
                <a:cs typeface="+mn-cs"/>
              </a:defRPr>
            </a:lvl1pPr>
            <a:lvl2pPr>
              <a:defRPr lang="en-US" smtClean="0"/>
            </a:lvl2pPr>
            <a:lvl3pPr>
              <a:defRPr lang="en-US" smtClean="0"/>
            </a:lvl3pPr>
            <a:lvl4pPr>
              <a:defRPr lang="en-US" smtClean="0"/>
            </a:lvl4pPr>
            <a:lvl5pPr>
              <a:defRPr lang="en-US"/>
            </a:lvl5pPr>
          </a:lstStyle>
          <a:p>
            <a:pPr lvl="0">
              <a:lnSpc>
                <a:spcPct val="100000"/>
              </a:lnSpc>
              <a:spcAft>
                <a:spcPts val="0"/>
              </a:spcAft>
              <a:buFontTx/>
              <a:tabLst>
                <a:tab pos="476250" algn="l"/>
              </a:tabLst>
            </a:pPr>
            <a:r>
              <a:rPr lang="en-US"/>
              <a:t>Subtitle</a:t>
            </a:r>
          </a:p>
        </p:txBody>
      </p:sp>
      <p:sp>
        <p:nvSpPr>
          <p:cNvPr id="8" name="Footer Placeholder 2">
            <a:extLst>
              <a:ext uri="{FF2B5EF4-FFF2-40B4-BE49-F238E27FC236}">
                <a16:creationId xmlns:a16="http://schemas.microsoft.com/office/drawing/2014/main" id="{867142AE-9F5D-43A1-87C6-7AAF80CC1EB7}"/>
              </a:ext>
            </a:extLst>
          </p:cNvPr>
          <p:cNvSpPr>
            <a:spLocks noGrp="1"/>
          </p:cNvSpPr>
          <p:nvPr>
            <p:ph type="ftr" sz="quarter" idx="10"/>
          </p:nvPr>
        </p:nvSpPr>
        <p:spPr>
          <a:xfrm>
            <a:off x="457200" y="5952241"/>
            <a:ext cx="11276013" cy="318384"/>
          </a:xfrm>
        </p:spPr>
        <p:txBody>
          <a:bodyPr>
            <a:noAutofit/>
          </a:bodyPr>
          <a:lstStyle>
            <a:lvl1pPr>
              <a:lnSpc>
                <a:spcPct val="100000"/>
              </a:lnSpc>
              <a:defRPr b="0" i="0" baseline="0">
                <a:latin typeface="AvenirNext LT Com Regular" panose="020B0503020202020204" pitchFamily="34" charset="0"/>
              </a:defRPr>
            </a:lvl1pPr>
          </a:lstStyle>
          <a:p>
            <a:pPr hangingPunct="1"/>
            <a:endParaRPr lang="en-GB"/>
          </a:p>
        </p:txBody>
      </p:sp>
      <p:sp>
        <p:nvSpPr>
          <p:cNvPr id="16" name="Body">
            <a:extLst>
              <a:ext uri="{FF2B5EF4-FFF2-40B4-BE49-F238E27FC236}">
                <a16:creationId xmlns:a16="http://schemas.microsoft.com/office/drawing/2014/main" id="{1286E209-2E70-0671-25D1-7595CCE4BAEB}"/>
              </a:ext>
            </a:extLst>
          </p:cNvPr>
          <p:cNvSpPr>
            <a:spLocks noGrp="1"/>
          </p:cNvSpPr>
          <p:nvPr>
            <p:ph type="body" sz="quarter" idx="16"/>
          </p:nvPr>
        </p:nvSpPr>
        <p:spPr>
          <a:xfrm>
            <a:off x="4309003" y="1805940"/>
            <a:ext cx="3566160" cy="3566160"/>
          </a:xfrm>
          <a:solidFill>
            <a:schemeClr val="accent3"/>
          </a:solidFill>
        </p:spPr>
        <p:txBody>
          <a:bodyPr wrap="square"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solidFill>
                  <a:schemeClr val="tx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solidFill>
                  <a:schemeClr val="tx1"/>
                </a:solidFill>
                <a:latin typeface="AvenirNext LT Com Regular" panose="020B0503020202020204" pitchFamily="34" charset="0"/>
              </a:defRPr>
            </a:lvl2pPr>
            <a:lvl3pPr marL="576000" indent="-144000">
              <a:spcBef>
                <a:spcPts val="0"/>
              </a:spcBef>
              <a:buClrTx/>
              <a:buFont typeface="AvenirNext LT Com Regular"/>
              <a:buChar char="•"/>
              <a:defRPr b="0" i="0" baseline="0">
                <a:solidFill>
                  <a:schemeClr val="tx1"/>
                </a:solidFill>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
        <p:nvSpPr>
          <p:cNvPr id="17" name="Body">
            <a:extLst>
              <a:ext uri="{FF2B5EF4-FFF2-40B4-BE49-F238E27FC236}">
                <a16:creationId xmlns:a16="http://schemas.microsoft.com/office/drawing/2014/main" id="{DB62405B-C312-2B61-7644-F2FCD7AF881C}"/>
              </a:ext>
            </a:extLst>
          </p:cNvPr>
          <p:cNvSpPr>
            <a:spLocks noGrp="1"/>
          </p:cNvSpPr>
          <p:nvPr>
            <p:ph type="body" sz="quarter" idx="17"/>
          </p:nvPr>
        </p:nvSpPr>
        <p:spPr>
          <a:xfrm>
            <a:off x="8153400" y="1805940"/>
            <a:ext cx="3566160" cy="3566160"/>
          </a:xfrm>
          <a:solidFill>
            <a:schemeClr val="accent3"/>
          </a:solidFill>
        </p:spPr>
        <p:txBody>
          <a:bodyPr wrap="square" lIns="180000" tIns="180000" rIns="180000" bIns="180000" anchor="t" anchorCtr="0">
            <a:noAutofit/>
          </a:bodyPr>
          <a:lstStyle>
            <a:lvl1pPr marL="216000" indent="-216000">
              <a:spcBef>
                <a:spcPts val="0"/>
              </a:spcBef>
              <a:buClrTx/>
              <a:buSzPct val="110000"/>
              <a:buFont typeface="Wingdings" pitchFamily="2" charset="2"/>
              <a:buChar char="§"/>
              <a:tabLst/>
              <a:defRPr sz="1600" b="0" i="0" baseline="0">
                <a:solidFill>
                  <a:schemeClr val="tx1"/>
                </a:solidFill>
                <a:latin typeface="AvenirNext LT Com Regular" panose="020B0503020202020204" pitchFamily="34" charset="0"/>
              </a:defRPr>
            </a:lvl1pPr>
            <a:lvl2pPr marL="432000" indent="-216000">
              <a:spcBef>
                <a:spcPts val="0"/>
              </a:spcBef>
              <a:buClrTx/>
              <a:buFont typeface="Arial" panose="020B0604020202020204" pitchFamily="34" charset="0"/>
              <a:buChar char="–"/>
              <a:defRPr b="0" i="0" baseline="0">
                <a:solidFill>
                  <a:schemeClr val="tx1"/>
                </a:solidFill>
                <a:latin typeface="AvenirNext LT Com Regular" panose="020B0503020202020204" pitchFamily="34" charset="0"/>
              </a:defRPr>
            </a:lvl2pPr>
            <a:lvl3pPr marL="576000" indent="-144000">
              <a:spcBef>
                <a:spcPts val="0"/>
              </a:spcBef>
              <a:buClrTx/>
              <a:buFont typeface="AvenirNext LT Com Regular"/>
              <a:buChar char="•"/>
              <a:defRPr b="0" i="0" baseline="0">
                <a:solidFill>
                  <a:schemeClr val="tx1"/>
                </a:solidFill>
                <a:latin typeface="AvenirNext LT Com Regular" panose="020B0503020202020204" pitchFamily="34" charset="0"/>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56648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2.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 name="Slide Number (Black)"/>
          <p:cNvSpPr txBox="1">
            <a:spLocks noGrp="1"/>
          </p:cNvSpPr>
          <p:nvPr>
            <p:ph type="sldNum" sz="quarter" idx="4"/>
          </p:nvPr>
        </p:nvSpPr>
        <p:spPr>
          <a:xfrm>
            <a:off x="9807575" y="6309360"/>
            <a:ext cx="1925638" cy="182880"/>
          </a:xfrm>
          <a:prstGeom prst="rect">
            <a:avLst/>
          </a:prstGeom>
          <a:ln w="12700">
            <a:miter lim="400000"/>
          </a:ln>
        </p:spPr>
        <p:txBody>
          <a:bodyPr wrap="square" lIns="0" tIns="0" rIns="0" bIns="0" anchor="b" anchorCtr="0">
            <a:noAutofit/>
          </a:bodyPr>
          <a:lstStyle>
            <a:lvl1pPr algn="r">
              <a:lnSpc>
                <a:spcPct val="100000"/>
              </a:lnSpc>
              <a:spcBef>
                <a:spcPts val="0"/>
              </a:spcBef>
              <a:defRPr lang="en-US" sz="800" b="0" i="0" spc="0" baseline="0" smtClean="0">
                <a:solidFill>
                  <a:schemeClr val="tx1"/>
                </a:solidFill>
                <a:latin typeface="AvenirNext LT Com Regular" panose="020B0503020202020204" pitchFamily="34" charset="0"/>
                <a:cs typeface="Arial" panose="020B0604020202020204" pitchFamily="34" charset="0"/>
              </a:defRPr>
            </a:lvl1pPr>
          </a:lstStyle>
          <a:p>
            <a:fld id="{86CB4B4D-7CA3-9044-876B-883B54F8677D}" type="slidenum">
              <a:rPr lang="en-GB" smtClean="0"/>
              <a:pPr/>
              <a:t>‹#›</a:t>
            </a:fld>
            <a:endParaRPr lang="en-GB"/>
          </a:p>
        </p:txBody>
      </p:sp>
      <p:sp>
        <p:nvSpPr>
          <p:cNvPr id="7" name="Footnotes (fullpage)"/>
          <p:cNvSpPr>
            <a:spLocks noGrp="1"/>
          </p:cNvSpPr>
          <p:nvPr>
            <p:ph type="ftr" sz="quarter" idx="3"/>
          </p:nvPr>
        </p:nvSpPr>
        <p:spPr>
          <a:xfrm>
            <a:off x="457200" y="6006856"/>
            <a:ext cx="11276013" cy="266759"/>
          </a:xfrm>
          <a:prstGeom prst="rect">
            <a:avLst/>
          </a:prstGeom>
        </p:spPr>
        <p:txBody>
          <a:bodyPr wrap="square" lIns="0" tIns="0" rIns="0" bIns="0" anchor="b">
            <a:noAutofit/>
          </a:bodyPr>
          <a:lstStyle>
            <a:lvl1pPr algn="l">
              <a:lnSpc>
                <a:spcPct val="100000"/>
              </a:lnSpc>
              <a:spcAft>
                <a:spcPts val="300"/>
              </a:spcAft>
              <a:defRPr lang="en-US" sz="800" b="0" i="0" spc="0" baseline="0" dirty="0">
                <a:solidFill>
                  <a:schemeClr val="tx1"/>
                </a:solidFill>
                <a:latin typeface="AvenirNext LT Com Regular" panose="020B0503020202020204" pitchFamily="34" charset="0"/>
                <a:ea typeface="AvenirNext LT Com Regular" panose="020B0503020202020204" pitchFamily="34" charset="0"/>
                <a:cs typeface="AvenirNext LT Com Regular" panose="020B0503020202020204" pitchFamily="34" charset="0"/>
              </a:defRPr>
            </a:lvl1pPr>
          </a:lstStyle>
          <a:p>
            <a:pPr hangingPunct="1"/>
            <a:endParaRPr lang="en-GB"/>
          </a:p>
        </p:txBody>
      </p:sp>
      <p:sp>
        <p:nvSpPr>
          <p:cNvPr id="2" name="Title"/>
          <p:cNvSpPr txBox="1">
            <a:spLocks noGrp="1"/>
          </p:cNvSpPr>
          <p:nvPr>
            <p:ph type="title"/>
          </p:nvPr>
        </p:nvSpPr>
        <p:spPr>
          <a:xfrm>
            <a:off x="456496" y="457200"/>
            <a:ext cx="11276717" cy="571500"/>
          </a:xfrm>
          <a:prstGeom prst="rect">
            <a:avLst/>
          </a:prstGeom>
          <a:extLst>
            <a:ext uri="{C572A759-6A51-4108-AA02-DFA0A04FC94B}">
              <ma14:wrappingTextBoxFlag xmlns:ma14="http://schemas.microsoft.com/office/mac/drawingml/2011/main" xmlns="" val="1"/>
            </a:ext>
          </a:extLst>
        </p:spPr>
        <p:txBody>
          <a:bodyPr lIns="0" tIns="0" rIns="0" bIns="0" anchor="t" anchorCtr="0"/>
          <a:lstStyle/>
          <a:p>
            <a:pPr lvl="0" fontAlgn="auto" hangingPunct="1"/>
            <a:r>
              <a:t>Title</a:t>
            </a:r>
          </a:p>
        </p:txBody>
      </p:sp>
      <p:sp>
        <p:nvSpPr>
          <p:cNvPr id="8" name="Body"/>
          <p:cNvSpPr txBox="1">
            <a:spLocks noGrp="1"/>
          </p:cNvSpPr>
          <p:nvPr>
            <p:ph type="body" idx="1"/>
          </p:nvPr>
        </p:nvSpPr>
        <p:spPr>
          <a:xfrm>
            <a:off x="467248" y="1485901"/>
            <a:ext cx="11265965" cy="4114800"/>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oAutofit/>
          </a:bodyPr>
          <a:lstStyle/>
          <a:p>
            <a:r>
              <a:t>Body Level One</a:t>
            </a:r>
          </a:p>
          <a:p>
            <a:pPr lvl="1"/>
            <a:r>
              <a:t>Body Level Two</a:t>
            </a:r>
          </a:p>
          <a:p>
            <a:pPr lvl="2"/>
            <a:r>
              <a:t>Body Level Three</a:t>
            </a:r>
          </a:p>
        </p:txBody>
      </p:sp>
      <p:grpSp>
        <p:nvGrpSpPr>
          <p:cNvPr id="10" name="Group 9" hidden="1">
            <a:extLst>
              <a:ext uri="{FF2B5EF4-FFF2-40B4-BE49-F238E27FC236}">
                <a16:creationId xmlns:a16="http://schemas.microsoft.com/office/drawing/2014/main" id="{CA48DBAD-2DC8-0690-5FC5-A396F5A71DAF}"/>
              </a:ext>
            </a:extLst>
          </p:cNvPr>
          <p:cNvGrpSpPr/>
          <p:nvPr userDrawn="1"/>
        </p:nvGrpSpPr>
        <p:grpSpPr>
          <a:xfrm>
            <a:off x="0" y="-546968"/>
            <a:ext cx="12192000" cy="396000"/>
            <a:chOff x="0" y="-546968"/>
            <a:chExt cx="12192000" cy="396000"/>
          </a:xfrm>
        </p:grpSpPr>
        <p:sp>
          <p:nvSpPr>
            <p:cNvPr id="5" name="Rectangle 4">
              <a:extLst>
                <a:ext uri="{FF2B5EF4-FFF2-40B4-BE49-F238E27FC236}">
                  <a16:creationId xmlns:a16="http://schemas.microsoft.com/office/drawing/2014/main" id="{3731937D-7A24-AC4F-2AFB-B12DF0AF8E20}"/>
                </a:ext>
              </a:extLst>
            </p:cNvPr>
            <p:cNvSpPr>
              <a:spLocks noChangeAspect="1"/>
            </p:cNvSpPr>
            <p:nvPr userDrawn="1"/>
          </p:nvSpPr>
          <p:spPr>
            <a:xfrm>
              <a:off x="11796000" y="-546968"/>
              <a:ext cx="396000" cy="39600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4" name="Rectangle 3">
              <a:extLst>
                <a:ext uri="{FF2B5EF4-FFF2-40B4-BE49-F238E27FC236}">
                  <a16:creationId xmlns:a16="http://schemas.microsoft.com/office/drawing/2014/main" id="{52EDAB18-20C1-094F-F479-326CC137ADD7}"/>
                </a:ext>
              </a:extLst>
            </p:cNvPr>
            <p:cNvSpPr>
              <a:spLocks noChangeAspect="1"/>
            </p:cNvSpPr>
            <p:nvPr userDrawn="1"/>
          </p:nvSpPr>
          <p:spPr>
            <a:xfrm>
              <a:off x="0" y="-546968"/>
              <a:ext cx="396000" cy="39600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 name="Rectangle 5">
              <a:extLst>
                <a:ext uri="{FF2B5EF4-FFF2-40B4-BE49-F238E27FC236}">
                  <a16:creationId xmlns:a16="http://schemas.microsoft.com/office/drawing/2014/main" id="{F8EC0405-33CF-F747-6FFC-55BA3322FE52}"/>
                </a:ext>
              </a:extLst>
            </p:cNvPr>
            <p:cNvSpPr/>
            <p:nvPr userDrawn="1"/>
          </p:nvSpPr>
          <p:spPr>
            <a:xfrm>
              <a:off x="395999"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9" name="Rectangle 8">
              <a:extLst>
                <a:ext uri="{FF2B5EF4-FFF2-40B4-BE49-F238E27FC236}">
                  <a16:creationId xmlns:a16="http://schemas.microsoft.com/office/drawing/2014/main" id="{C9F4F8AE-8F25-3774-3581-12FF6238013F}"/>
                </a:ext>
              </a:extLst>
            </p:cNvPr>
            <p:cNvSpPr/>
            <p:nvPr userDrawn="1"/>
          </p:nvSpPr>
          <p:spPr>
            <a:xfrm>
              <a:off x="1066347"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57" name="Rectangle 56">
              <a:extLst>
                <a:ext uri="{FF2B5EF4-FFF2-40B4-BE49-F238E27FC236}">
                  <a16:creationId xmlns:a16="http://schemas.microsoft.com/office/drawing/2014/main" id="{F206F892-2B8A-E24C-2C2E-11FD3BE1B937}"/>
                </a:ext>
              </a:extLst>
            </p:cNvPr>
            <p:cNvSpPr/>
            <p:nvPr userDrawn="1"/>
          </p:nvSpPr>
          <p:spPr>
            <a:xfrm>
              <a:off x="1371487"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58" name="Rectangle 57">
              <a:extLst>
                <a:ext uri="{FF2B5EF4-FFF2-40B4-BE49-F238E27FC236}">
                  <a16:creationId xmlns:a16="http://schemas.microsoft.com/office/drawing/2014/main" id="{86AB6D5B-7AE7-37BF-6ADE-3BC93B66407E}"/>
                </a:ext>
              </a:extLst>
            </p:cNvPr>
            <p:cNvSpPr/>
            <p:nvPr userDrawn="1"/>
          </p:nvSpPr>
          <p:spPr>
            <a:xfrm>
              <a:off x="2041834"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0" name="Rectangle 59">
              <a:extLst>
                <a:ext uri="{FF2B5EF4-FFF2-40B4-BE49-F238E27FC236}">
                  <a16:creationId xmlns:a16="http://schemas.microsoft.com/office/drawing/2014/main" id="{B98E922B-6CA9-65DF-9157-E06096FC8C56}"/>
                </a:ext>
              </a:extLst>
            </p:cNvPr>
            <p:cNvSpPr/>
            <p:nvPr userDrawn="1"/>
          </p:nvSpPr>
          <p:spPr>
            <a:xfrm>
              <a:off x="2346975"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1" name="Rectangle 60">
              <a:extLst>
                <a:ext uri="{FF2B5EF4-FFF2-40B4-BE49-F238E27FC236}">
                  <a16:creationId xmlns:a16="http://schemas.microsoft.com/office/drawing/2014/main" id="{A63BCE7F-8140-371E-BEBA-01D3F93F5D3C}"/>
                </a:ext>
              </a:extLst>
            </p:cNvPr>
            <p:cNvSpPr/>
            <p:nvPr userDrawn="1"/>
          </p:nvSpPr>
          <p:spPr>
            <a:xfrm>
              <a:off x="3017322"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2" name="Rectangle 61">
              <a:extLst>
                <a:ext uri="{FF2B5EF4-FFF2-40B4-BE49-F238E27FC236}">
                  <a16:creationId xmlns:a16="http://schemas.microsoft.com/office/drawing/2014/main" id="{15AA534D-A7A1-70A1-1B11-D2302BE6C3AA}"/>
                </a:ext>
              </a:extLst>
            </p:cNvPr>
            <p:cNvSpPr/>
            <p:nvPr userDrawn="1"/>
          </p:nvSpPr>
          <p:spPr>
            <a:xfrm>
              <a:off x="3322462"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3" name="Rectangle 62">
              <a:extLst>
                <a:ext uri="{FF2B5EF4-FFF2-40B4-BE49-F238E27FC236}">
                  <a16:creationId xmlns:a16="http://schemas.microsoft.com/office/drawing/2014/main" id="{1D1B9C64-1FF2-D786-A5ED-6C8EAC91644C}"/>
                </a:ext>
              </a:extLst>
            </p:cNvPr>
            <p:cNvSpPr/>
            <p:nvPr userDrawn="1"/>
          </p:nvSpPr>
          <p:spPr>
            <a:xfrm>
              <a:off x="3992810"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4" name="Rectangle 63">
              <a:extLst>
                <a:ext uri="{FF2B5EF4-FFF2-40B4-BE49-F238E27FC236}">
                  <a16:creationId xmlns:a16="http://schemas.microsoft.com/office/drawing/2014/main" id="{19D3F35D-5050-C186-CEA4-2A2AD559A724}"/>
                </a:ext>
              </a:extLst>
            </p:cNvPr>
            <p:cNvSpPr/>
            <p:nvPr userDrawn="1"/>
          </p:nvSpPr>
          <p:spPr>
            <a:xfrm>
              <a:off x="4297950"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5" name="Rectangle 64">
              <a:extLst>
                <a:ext uri="{FF2B5EF4-FFF2-40B4-BE49-F238E27FC236}">
                  <a16:creationId xmlns:a16="http://schemas.microsoft.com/office/drawing/2014/main" id="{DAE6D694-556F-BFFA-5DBD-ACA5C2672E32}"/>
                </a:ext>
              </a:extLst>
            </p:cNvPr>
            <p:cNvSpPr/>
            <p:nvPr userDrawn="1"/>
          </p:nvSpPr>
          <p:spPr>
            <a:xfrm>
              <a:off x="4968298"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6" name="Rectangle 65">
              <a:extLst>
                <a:ext uri="{FF2B5EF4-FFF2-40B4-BE49-F238E27FC236}">
                  <a16:creationId xmlns:a16="http://schemas.microsoft.com/office/drawing/2014/main" id="{F609E71F-CEA8-8A47-16B6-108DAEF4E1EB}"/>
                </a:ext>
              </a:extLst>
            </p:cNvPr>
            <p:cNvSpPr/>
            <p:nvPr userDrawn="1"/>
          </p:nvSpPr>
          <p:spPr>
            <a:xfrm>
              <a:off x="5273438"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7" name="Rectangle 66">
              <a:extLst>
                <a:ext uri="{FF2B5EF4-FFF2-40B4-BE49-F238E27FC236}">
                  <a16:creationId xmlns:a16="http://schemas.microsoft.com/office/drawing/2014/main" id="{8FAD3AD0-2609-9D54-D626-63A38540EC8A}"/>
                </a:ext>
              </a:extLst>
            </p:cNvPr>
            <p:cNvSpPr/>
            <p:nvPr userDrawn="1"/>
          </p:nvSpPr>
          <p:spPr>
            <a:xfrm>
              <a:off x="5943785"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8" name="Rectangle 67">
              <a:extLst>
                <a:ext uri="{FF2B5EF4-FFF2-40B4-BE49-F238E27FC236}">
                  <a16:creationId xmlns:a16="http://schemas.microsoft.com/office/drawing/2014/main" id="{20DB4BF7-35A4-372C-4F25-446AC39118A5}"/>
                </a:ext>
              </a:extLst>
            </p:cNvPr>
            <p:cNvSpPr/>
            <p:nvPr userDrawn="1"/>
          </p:nvSpPr>
          <p:spPr>
            <a:xfrm>
              <a:off x="6248926"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69" name="Rectangle 68">
              <a:extLst>
                <a:ext uri="{FF2B5EF4-FFF2-40B4-BE49-F238E27FC236}">
                  <a16:creationId xmlns:a16="http://schemas.microsoft.com/office/drawing/2014/main" id="{52E09CA5-00E3-5804-531F-82375172F5F0}"/>
                </a:ext>
              </a:extLst>
            </p:cNvPr>
            <p:cNvSpPr/>
            <p:nvPr userDrawn="1"/>
          </p:nvSpPr>
          <p:spPr>
            <a:xfrm>
              <a:off x="6919273"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70" name="Rectangle 69">
              <a:extLst>
                <a:ext uri="{FF2B5EF4-FFF2-40B4-BE49-F238E27FC236}">
                  <a16:creationId xmlns:a16="http://schemas.microsoft.com/office/drawing/2014/main" id="{6743B886-F705-99F3-28BE-C7F013250FC0}"/>
                </a:ext>
              </a:extLst>
            </p:cNvPr>
            <p:cNvSpPr/>
            <p:nvPr userDrawn="1"/>
          </p:nvSpPr>
          <p:spPr>
            <a:xfrm>
              <a:off x="7224413"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71" name="Rectangle 70">
              <a:extLst>
                <a:ext uri="{FF2B5EF4-FFF2-40B4-BE49-F238E27FC236}">
                  <a16:creationId xmlns:a16="http://schemas.microsoft.com/office/drawing/2014/main" id="{A5F2E755-170F-633C-3BEB-CE2D33C9A6D2}"/>
                </a:ext>
              </a:extLst>
            </p:cNvPr>
            <p:cNvSpPr/>
            <p:nvPr userDrawn="1"/>
          </p:nvSpPr>
          <p:spPr>
            <a:xfrm>
              <a:off x="7894761"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72" name="Rectangle 71">
              <a:extLst>
                <a:ext uri="{FF2B5EF4-FFF2-40B4-BE49-F238E27FC236}">
                  <a16:creationId xmlns:a16="http://schemas.microsoft.com/office/drawing/2014/main" id="{77A86802-4017-638B-0F2E-0A1F4DD9673E}"/>
                </a:ext>
              </a:extLst>
            </p:cNvPr>
            <p:cNvSpPr/>
            <p:nvPr userDrawn="1"/>
          </p:nvSpPr>
          <p:spPr>
            <a:xfrm>
              <a:off x="8199901"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73" name="Rectangle 72">
              <a:extLst>
                <a:ext uri="{FF2B5EF4-FFF2-40B4-BE49-F238E27FC236}">
                  <a16:creationId xmlns:a16="http://schemas.microsoft.com/office/drawing/2014/main" id="{396E3376-B37E-77C8-3EB8-7C0504587323}"/>
                </a:ext>
              </a:extLst>
            </p:cNvPr>
            <p:cNvSpPr/>
            <p:nvPr userDrawn="1"/>
          </p:nvSpPr>
          <p:spPr>
            <a:xfrm>
              <a:off x="8870249"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74" name="Rectangle 73">
              <a:extLst>
                <a:ext uri="{FF2B5EF4-FFF2-40B4-BE49-F238E27FC236}">
                  <a16:creationId xmlns:a16="http://schemas.microsoft.com/office/drawing/2014/main" id="{17144A34-3C0E-8159-E461-5A503448699C}"/>
                </a:ext>
              </a:extLst>
            </p:cNvPr>
            <p:cNvSpPr/>
            <p:nvPr userDrawn="1"/>
          </p:nvSpPr>
          <p:spPr>
            <a:xfrm>
              <a:off x="9175389"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75" name="Rectangle 74">
              <a:extLst>
                <a:ext uri="{FF2B5EF4-FFF2-40B4-BE49-F238E27FC236}">
                  <a16:creationId xmlns:a16="http://schemas.microsoft.com/office/drawing/2014/main" id="{032A4179-ECC5-4B5D-F5C2-0E233D3899EA}"/>
                </a:ext>
              </a:extLst>
            </p:cNvPr>
            <p:cNvSpPr/>
            <p:nvPr userDrawn="1"/>
          </p:nvSpPr>
          <p:spPr>
            <a:xfrm>
              <a:off x="9845736"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76" name="Rectangle 75">
              <a:extLst>
                <a:ext uri="{FF2B5EF4-FFF2-40B4-BE49-F238E27FC236}">
                  <a16:creationId xmlns:a16="http://schemas.microsoft.com/office/drawing/2014/main" id="{F6674914-D7B4-6F67-B7A6-6BE1E49CC354}"/>
                </a:ext>
              </a:extLst>
            </p:cNvPr>
            <p:cNvSpPr/>
            <p:nvPr userDrawn="1"/>
          </p:nvSpPr>
          <p:spPr>
            <a:xfrm>
              <a:off x="10150877"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77" name="Rectangle 76">
              <a:extLst>
                <a:ext uri="{FF2B5EF4-FFF2-40B4-BE49-F238E27FC236}">
                  <a16:creationId xmlns:a16="http://schemas.microsoft.com/office/drawing/2014/main" id="{B56AE96C-0CA6-3300-864D-2AC346ABD25A}"/>
                </a:ext>
              </a:extLst>
            </p:cNvPr>
            <p:cNvSpPr/>
            <p:nvPr userDrawn="1"/>
          </p:nvSpPr>
          <p:spPr>
            <a:xfrm>
              <a:off x="10821224" y="-546968"/>
              <a:ext cx="305140" cy="396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sp>
          <p:nvSpPr>
            <p:cNvPr id="78" name="Rectangle 77">
              <a:extLst>
                <a:ext uri="{FF2B5EF4-FFF2-40B4-BE49-F238E27FC236}">
                  <a16:creationId xmlns:a16="http://schemas.microsoft.com/office/drawing/2014/main" id="{F783C7B5-325D-1A66-64FA-ECB936A0528C}"/>
                </a:ext>
              </a:extLst>
            </p:cNvPr>
            <p:cNvSpPr/>
            <p:nvPr userDrawn="1"/>
          </p:nvSpPr>
          <p:spPr>
            <a:xfrm>
              <a:off x="11126364" y="-546968"/>
              <a:ext cx="670348" cy="396000"/>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cs typeface="Arial" panose="020B0604020202020204" pitchFamily="34" charset="0"/>
                <a:sym typeface="AvenirNext LT Com Regular"/>
              </a:endParaRPr>
            </a:p>
          </p:txBody>
        </p:sp>
      </p:grpSp>
    </p:spTree>
    <p:extLst>
      <p:ext uri="{BB962C8B-B14F-4D97-AF65-F5344CB8AC3E}">
        <p14:creationId xmlns:p14="http://schemas.microsoft.com/office/powerpoint/2010/main" val="2092378712"/>
      </p:ext>
    </p:extLst>
  </p:cSld>
  <p:clrMap bg1="lt1" tx1="dk1" bg2="lt2" tx2="dk2" accent1="accent1" accent2="accent2" accent3="accent3" accent4="accent4" accent5="accent5" accent6="accent6" hlink="hlink" folHlink="folHlink"/>
  <p:sldLayoutIdLst>
    <p:sldLayoutId id="2147483924" r:id="rId1"/>
    <p:sldLayoutId id="2147483910" r:id="rId2"/>
    <p:sldLayoutId id="2147483932" r:id="rId3"/>
    <p:sldLayoutId id="2147483834" r:id="rId4"/>
    <p:sldLayoutId id="2147483913" r:id="rId5"/>
    <p:sldLayoutId id="2147483878" r:id="rId6"/>
    <p:sldLayoutId id="2147483857" r:id="rId7"/>
    <p:sldLayoutId id="2147483874" r:id="rId8"/>
    <p:sldLayoutId id="2147483852" r:id="rId9"/>
    <p:sldLayoutId id="2147483883" r:id="rId10"/>
    <p:sldLayoutId id="2147483843" r:id="rId11"/>
    <p:sldLayoutId id="2147483915" r:id="rId12"/>
    <p:sldLayoutId id="2147483918" r:id="rId13"/>
    <p:sldLayoutId id="2147483916" r:id="rId14"/>
    <p:sldLayoutId id="2147483854" r:id="rId15"/>
    <p:sldLayoutId id="2147483927" r:id="rId16"/>
    <p:sldLayoutId id="2147483929" r:id="rId17"/>
    <p:sldLayoutId id="2147483898" r:id="rId18"/>
    <p:sldLayoutId id="2147483920" r:id="rId19"/>
    <p:sldLayoutId id="2147483931" r:id="rId20"/>
    <p:sldLayoutId id="2147483919" r:id="rId21"/>
    <p:sldLayoutId id="2147483889" r:id="rId22"/>
    <p:sldLayoutId id="2147483921" r:id="rId23"/>
    <p:sldLayoutId id="2147483922" r:id="rId24"/>
    <p:sldLayoutId id="2147483876" r:id="rId25"/>
    <p:sldLayoutId id="2147483875" r:id="rId26"/>
    <p:sldLayoutId id="2147483897" r:id="rId27"/>
    <p:sldLayoutId id="2147483933" r:id="rId28"/>
  </p:sldLayoutIdLst>
  <p:transition spd="med"/>
  <p:hf hdr="0" dt="0"/>
  <p:txStyles>
    <p:titleStyle>
      <a:lvl1pPr marL="0" marR="0" indent="0" algn="l" defTabSz="228600" rtl="0" eaLnBrk="1" latinLnBrk="0" hangingPunct="1">
        <a:lnSpc>
          <a:spcPct val="95000"/>
        </a:lnSpc>
        <a:spcBef>
          <a:spcPts val="0"/>
        </a:spcBef>
        <a:spcAft>
          <a:spcPts val="0"/>
        </a:spcAft>
        <a:buClrTx/>
        <a:buSzTx/>
        <a:buFontTx/>
        <a:buNone/>
        <a:tabLst>
          <a:tab pos="476250" algn="l"/>
        </a:tabLst>
        <a:defRPr kumimoji="0" sz="2800" b="1" i="0" u="none" strike="noStrike" cap="none" spc="0" normalizeH="0" baseline="0" dirty="0">
          <a:ln>
            <a:noFill/>
          </a:ln>
          <a:solidFill>
            <a:schemeClr val="tx2"/>
          </a:solidFill>
          <a:effectLst/>
          <a:uFillTx/>
          <a:latin typeface="AvenirNext LT Com Medium" panose="020B05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p:titleStyle>
    <p:bodyStyle>
      <a:lvl1pPr marL="0" marR="0" indent="0" algn="l" defTabSz="228600" rtl="0" eaLnBrk="1" latinLnBrk="0" hangingPunct="1">
        <a:lnSpc>
          <a:spcPct val="110000"/>
        </a:lnSpc>
        <a:spcBef>
          <a:spcPts val="0"/>
        </a:spcBef>
        <a:spcAft>
          <a:spcPts val="800"/>
        </a:spcAft>
        <a:buClrTx/>
        <a:buSzTx/>
        <a:buFont typeface="AvenirNext LT Com Medium" panose="020B0803020202020204" pitchFamily="34" charset="0"/>
        <a:buNone/>
        <a:tabLst/>
        <a:defRPr sz="1600" b="0" i="0" u="none" strike="noStrike" cap="none" spc="0" baseline="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284162" marR="0" indent="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p:bodyStyle>
    <p:otherStyle>
      <a:lvl1pPr marL="0" marR="0" indent="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Next LT Com Regular"/>
        </a:defRPr>
      </a:lvl1pPr>
      <a:lvl2pPr marL="0" marR="0" indent="1143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Next LT Com Regular"/>
        </a:defRPr>
      </a:lvl2pPr>
      <a:lvl3pPr marL="0" marR="0" indent="2286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Next LT Com Regular"/>
        </a:defRPr>
      </a:lvl3pPr>
      <a:lvl4pPr marL="0" marR="0" indent="3429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Next LT Com Regular"/>
        </a:defRPr>
      </a:lvl4pPr>
      <a:lvl5pPr marL="0" marR="0" indent="4572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Next LT Com Regular"/>
        </a:defRPr>
      </a:lvl5pPr>
      <a:lvl6pPr marL="0" marR="0" indent="5715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Next LT Com Regular"/>
        </a:defRPr>
      </a:lvl6pPr>
      <a:lvl7pPr marL="0" marR="0" indent="6858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Next LT Com Regular"/>
        </a:defRPr>
      </a:lvl7pPr>
      <a:lvl8pPr marL="0" marR="0" indent="8001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Next LT Com Regular"/>
        </a:defRPr>
      </a:lvl8pPr>
      <a:lvl9pPr marL="0" marR="0" indent="914400" algn="r" defTabSz="228600" eaLnBrk="1" latinLnBrk="0" hangingPunct="1">
        <a:lnSpc>
          <a:spcPct val="110000"/>
        </a:lnSpc>
        <a:spcBef>
          <a:spcPts val="600"/>
        </a:spcBef>
        <a:spcAft>
          <a:spcPts val="0"/>
        </a:spcAft>
        <a:buClrTx/>
        <a:buSzTx/>
        <a:buFontTx/>
        <a:buNone/>
        <a:tabLst/>
        <a:defRPr sz="800" b="0" i="0" u="none" strike="noStrike" cap="none" spc="0" baseline="0">
          <a:ln>
            <a:noFill/>
          </a:ln>
          <a:solidFill>
            <a:schemeClr val="tx1"/>
          </a:solidFill>
          <a:uFillTx/>
          <a:latin typeface="+mn-lt"/>
          <a:ea typeface="+mn-ea"/>
          <a:cs typeface="+mn-cs"/>
          <a:sym typeface="AvenirNext LT Com Regular"/>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8B0BB1-227C-74E4-C73A-D17AAF48E6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46B16A-E86A-1D47-EEC9-4BCDC858A0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6ACAF3-DBF6-1A2D-7006-9092B2D28F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8048E6-A0BA-4B37-A240-A54EA5B7961A}" type="datetimeFigureOut">
              <a:rPr lang="en-US" smtClean="0"/>
              <a:t>9/1/26</a:t>
            </a:fld>
            <a:endParaRPr lang="en-US"/>
          </a:p>
        </p:txBody>
      </p:sp>
      <p:sp>
        <p:nvSpPr>
          <p:cNvPr id="5" name="Footer Placeholder 4">
            <a:extLst>
              <a:ext uri="{FF2B5EF4-FFF2-40B4-BE49-F238E27FC236}">
                <a16:creationId xmlns:a16="http://schemas.microsoft.com/office/drawing/2014/main" id="{AFC9B11A-B3D9-36EC-4080-E070620385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81A7C68-426E-B0E3-CE9E-BD8B98783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01877E-6A20-4C4B-9777-A3A03EACEF1F}" type="slidenum">
              <a:rPr lang="en-US" smtClean="0"/>
              <a:t>‹#›</a:t>
            </a:fld>
            <a:endParaRPr lang="en-US"/>
          </a:p>
        </p:txBody>
      </p:sp>
    </p:spTree>
    <p:extLst>
      <p:ext uri="{BB962C8B-B14F-4D97-AF65-F5344CB8AC3E}">
        <p14:creationId xmlns:p14="http://schemas.microsoft.com/office/powerpoint/2010/main" val="3881714058"/>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hyperlink" Target="http://capitalgroup.com/"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chart" Target="../charts/chart7.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25.xml"/><Relationship Id="rId6" Type="http://schemas.openxmlformats.org/officeDocument/2006/relationships/image" Target="../media/image29.png"/><Relationship Id="rId5" Type="http://schemas.openxmlformats.org/officeDocument/2006/relationships/chart" Target="../charts/chart10.xml"/><Relationship Id="rId4" Type="http://schemas.openxmlformats.org/officeDocument/2006/relationships/chart" Target="../charts/chart9.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hyperlink" Target="https://www.capitalgroup.com/" TargetMode="External"/><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hyperlink" Target="https://www.capitalgroup.com/advisor/" TargetMode="External"/><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hyperlink" Target="https://www.capitalgroup.com/" TargetMode="External"/><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8" Type="http://schemas.openxmlformats.org/officeDocument/2006/relationships/image" Target="../media/image10.emf"/><Relationship Id="rId13" Type="http://schemas.openxmlformats.org/officeDocument/2006/relationships/image" Target="../media/image15.emf"/><Relationship Id="rId3" Type="http://schemas.openxmlformats.org/officeDocument/2006/relationships/notesSlide" Target="../notesSlides/notesSlide5.xml"/><Relationship Id="rId7" Type="http://schemas.openxmlformats.org/officeDocument/2006/relationships/image" Target="../media/image9.emf"/><Relationship Id="rId12" Type="http://schemas.openxmlformats.org/officeDocument/2006/relationships/image" Target="../media/image14.emf"/><Relationship Id="rId2" Type="http://schemas.openxmlformats.org/officeDocument/2006/relationships/slideLayout" Target="../slideLayouts/slideLayout28.xml"/><Relationship Id="rId1" Type="http://schemas.openxmlformats.org/officeDocument/2006/relationships/tags" Target="../tags/tag1.xml"/><Relationship Id="rId6" Type="http://schemas.openxmlformats.org/officeDocument/2006/relationships/image" Target="../media/image8.emf"/><Relationship Id="rId11" Type="http://schemas.openxmlformats.org/officeDocument/2006/relationships/image" Target="../media/image13.emf"/><Relationship Id="rId5" Type="http://schemas.openxmlformats.org/officeDocument/2006/relationships/image" Target="../media/image7.emf"/><Relationship Id="rId15" Type="http://schemas.openxmlformats.org/officeDocument/2006/relationships/image" Target="../media/image17.emf"/><Relationship Id="rId10" Type="http://schemas.openxmlformats.org/officeDocument/2006/relationships/image" Target="../media/image12.emf"/><Relationship Id="rId4" Type="http://schemas.openxmlformats.org/officeDocument/2006/relationships/image" Target="../media/image6.emf"/><Relationship Id="rId9" Type="http://schemas.openxmlformats.org/officeDocument/2006/relationships/image" Target="../media/image11.emf"/><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27.sv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1.sv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sv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9.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C326C"/>
        </a:solidFill>
        <a:effectLst/>
      </p:bgPr>
    </p:bg>
    <p:spTree>
      <p:nvGrpSpPr>
        <p:cNvPr id="1" name="">
          <a:extLst>
            <a:ext uri="{FF2B5EF4-FFF2-40B4-BE49-F238E27FC236}">
              <a16:creationId xmlns:a16="http://schemas.microsoft.com/office/drawing/2014/main" id="{EB645B6B-D32B-39FD-BC34-366FD64E9744}"/>
            </a:ext>
          </a:extLst>
        </p:cNvPr>
        <p:cNvGrpSpPr/>
        <p:nvPr/>
      </p:nvGrpSpPr>
      <p:grpSpPr>
        <a:xfrm>
          <a:off x="0" y="0"/>
          <a:ext cx="0" cy="0"/>
          <a:chOff x="0" y="0"/>
          <a:chExt cx="0" cy="0"/>
        </a:xfrm>
      </p:grpSpPr>
      <p:pic>
        <p:nvPicPr>
          <p:cNvPr id="3" name="CG Logo TM" descr="Logo. Capital Group, registered trademark.">
            <a:extLst>
              <a:ext uri="{FF2B5EF4-FFF2-40B4-BE49-F238E27FC236}">
                <a16:creationId xmlns:a16="http://schemas.microsoft.com/office/drawing/2014/main" id="{5019EB45-BF76-F351-F718-02866EF498AE}"/>
              </a:ext>
            </a:extLst>
          </p:cNvPr>
          <p:cNvPicPr>
            <a:picLocks/>
          </p:cNvPicPr>
          <p:nvPr/>
        </p:nvPicPr>
        <p:blipFill>
          <a:blip r:embed="rId3">
            <a:extLst>
              <a:ext uri="{28A0092B-C50C-407E-A947-70E740481C1C}">
                <a14:useLocalDpi xmlns:a14="http://schemas.microsoft.com/office/drawing/2010/main" val="0"/>
              </a:ext>
            </a:extLst>
          </a:blip>
          <a:srcRect/>
          <a:stretch/>
        </p:blipFill>
        <p:spPr>
          <a:xfrm>
            <a:off x="339656" y="206444"/>
            <a:ext cx="1367693" cy="1276044"/>
          </a:xfrm>
          <a:prstGeom prst="rect">
            <a:avLst/>
          </a:prstGeom>
        </p:spPr>
      </p:pic>
      <p:sp>
        <p:nvSpPr>
          <p:cNvPr id="2" name="Title">
            <a:extLst>
              <a:ext uri="{FF2B5EF4-FFF2-40B4-BE49-F238E27FC236}">
                <a16:creationId xmlns:a16="http://schemas.microsoft.com/office/drawing/2014/main" id="{B31516C2-D28C-F363-00E5-F27C19F32553}"/>
              </a:ext>
            </a:extLst>
          </p:cNvPr>
          <p:cNvSpPr>
            <a:spLocks noGrp="1"/>
          </p:cNvSpPr>
          <p:nvPr>
            <p:ph type="title"/>
          </p:nvPr>
        </p:nvSpPr>
        <p:spPr>
          <a:xfrm>
            <a:off x="457202" y="2675196"/>
            <a:ext cx="6553198" cy="380715"/>
          </a:xfrm>
        </p:spPr>
        <p:txBody>
          <a:bodyPr/>
          <a:lstStyle/>
          <a:p>
            <a:pPr>
              <a:spcAft>
                <a:spcPts val="2400"/>
              </a:spcAft>
            </a:pPr>
            <a:r>
              <a:rPr lang="en-US" sz="3000" dirty="0"/>
              <a:t>The case for active judgment:</a:t>
            </a:r>
          </a:p>
        </p:txBody>
      </p:sp>
      <p:sp>
        <p:nvSpPr>
          <p:cNvPr id="13" name="Title">
            <a:extLst>
              <a:ext uri="{FF2B5EF4-FFF2-40B4-BE49-F238E27FC236}">
                <a16:creationId xmlns:a16="http://schemas.microsoft.com/office/drawing/2014/main" id="{1077ABAD-2505-A56D-47E6-5B04F8102C75}"/>
              </a:ext>
            </a:extLst>
          </p:cNvPr>
          <p:cNvSpPr txBox="1">
            <a:spLocks/>
          </p:cNvSpPr>
          <p:nvPr/>
        </p:nvSpPr>
        <p:spPr>
          <a:xfrm>
            <a:off x="457203" y="3345730"/>
            <a:ext cx="5758068" cy="812879"/>
          </a:xfrm>
          <a:prstGeom prst="rect">
            <a:avLst/>
          </a:prstGeom>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90000"/>
              </a:lnSpc>
              <a:spcBef>
                <a:spcPts val="0"/>
              </a:spcBef>
              <a:spcAft>
                <a:spcPts val="0"/>
              </a:spcAft>
              <a:buClrTx/>
              <a:buSzTx/>
              <a:buFontTx/>
              <a:buNone/>
              <a:tabLst>
                <a:tab pos="476250" algn="l"/>
              </a:tabLst>
              <a:defRPr kumimoji="0" sz="3600" b="1" i="0" u="none" strike="noStrike" cap="none" spc="0" normalizeH="0" baseline="0" dirty="0">
                <a:ln>
                  <a:noFill/>
                </a:ln>
                <a:solidFill>
                  <a:schemeClr val="bg1"/>
                </a:solidFill>
                <a:effectLst/>
                <a:uFillTx/>
                <a:latin typeface="AvenirNext LT Com Medium" panose="020B08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pPr>
              <a:lnSpc>
                <a:spcPts val="3400"/>
              </a:lnSpc>
              <a:spcAft>
                <a:spcPts val="2400"/>
              </a:spcAft>
            </a:pPr>
            <a:r>
              <a:rPr lang="en-US" sz="2400" b="0" spc="20" dirty="0">
                <a:latin typeface="AvenirNext LT Com Regular" panose="020B0503020202020204" pitchFamily="34" charset="0"/>
              </a:rPr>
              <a:t>Investing through AI-driven market concentration, disruption and change</a:t>
            </a:r>
            <a:br>
              <a:rPr lang="en-US" sz="3200" b="0" spc="20" dirty="0">
                <a:latin typeface="AvenirNext LT Com Regular" panose="020B0503020202020204" pitchFamily="34" charset="0"/>
              </a:rPr>
            </a:br>
            <a:r>
              <a:rPr lang="en-US" sz="3200" spc="20" dirty="0"/>
              <a:t> </a:t>
            </a:r>
          </a:p>
        </p:txBody>
      </p:sp>
      <p:sp>
        <p:nvSpPr>
          <p:cNvPr id="6" name="Text Placeholder 33">
            <a:extLst>
              <a:ext uri="{FF2B5EF4-FFF2-40B4-BE49-F238E27FC236}">
                <a16:creationId xmlns:a16="http://schemas.microsoft.com/office/drawing/2014/main" id="{ACE09DB3-EF73-BB0A-0002-0A73B22C0A8E}"/>
              </a:ext>
            </a:extLst>
          </p:cNvPr>
          <p:cNvSpPr txBox="1">
            <a:spLocks/>
          </p:cNvSpPr>
          <p:nvPr/>
        </p:nvSpPr>
        <p:spPr>
          <a:xfrm>
            <a:off x="457204" y="5274365"/>
            <a:ext cx="6017737" cy="53964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noAutofit/>
          </a:bodyPr>
          <a:lstStyle>
            <a:lvl1pPr marL="0" marR="0" indent="0" algn="l" defTabSz="228600" rtl="0" eaLnBrk="1" latinLnBrk="0" hangingPunct="1">
              <a:lnSpc>
                <a:spcPct val="100000"/>
              </a:lnSpc>
              <a:spcBef>
                <a:spcPts val="0"/>
              </a:spcBef>
              <a:spcAft>
                <a:spcPts val="300"/>
              </a:spcAft>
              <a:buClrTx/>
              <a:buSzTx/>
              <a:buFont typeface="AvenirNext LT Com Medium" panose="020B0803020202020204" pitchFamily="34" charset="0"/>
              <a:buNone/>
              <a:tabLst/>
              <a:defRPr lang="en-GB" sz="800" b="0" i="0" u="none" strike="noStrike" cap="none" spc="0" baseline="0" dirty="0">
                <a:ln>
                  <a:noFill/>
                </a:ln>
                <a:solidFill>
                  <a:schemeClr val="bg1"/>
                </a:solidFill>
                <a:uFillTx/>
                <a:latin typeface="AvenirNext LT Com" panose="02000503000000020004" pitchFamily="2" charset="77"/>
                <a:ea typeface="AvenirNext LT Com" panose="02000503000000020004" pitchFamily="2" charset="77"/>
                <a:cs typeface="AvenirNext LT Com" panose="02000503000000020004" pitchFamily="2" charset="77"/>
                <a:sym typeface="AvenirNext LT Com Regular"/>
              </a:defRPr>
            </a:lvl1pPr>
            <a:lvl2pPr marL="284162" marR="0" indent="0" algn="l" defTabSz="228600" rtl="0" eaLnBrk="1" latinLnBrk="0" hangingPunct="1">
              <a:lnSpc>
                <a:spcPct val="110000"/>
              </a:lnSpc>
              <a:spcBef>
                <a:spcPts val="0"/>
              </a:spcBef>
              <a:spcAft>
                <a:spcPts val="700"/>
              </a:spcAft>
              <a:buClrTx/>
              <a:buSzTx/>
              <a:buFont typeface="Arial" panose="020B0604020202020204" pitchFamily="34" charset="0"/>
              <a:buNone/>
              <a:tabLst/>
              <a:defRPr sz="1400" b="1" i="0" u="none" strike="noStrike" cap="none" spc="0" baseline="0">
                <a:ln>
                  <a:noFill/>
                </a:ln>
                <a:solidFill>
                  <a:schemeClr val="bg1"/>
                </a:solidFill>
                <a:uFillTx/>
                <a:latin typeface="AvenirNext LT Com" panose="02000503000000020004" pitchFamily="2" charset="77"/>
                <a:ea typeface="AvenirNext LT Com" panose="02000503000000020004" pitchFamily="2" charset="77"/>
                <a:cs typeface="AvenirNext LT Com" panose="02000503000000020004" pitchFamily="2" charset="77"/>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sz="1400" b="1" i="0" u="none" strike="noStrike" cap="none" spc="0" baseline="0">
                <a:ln>
                  <a:noFill/>
                </a:ln>
                <a:solidFill>
                  <a:schemeClr val="bg1"/>
                </a:solidFill>
                <a:uFillTx/>
                <a:latin typeface="AvenirNext LT Com" panose="02000503000000020004" pitchFamily="2" charset="77"/>
                <a:ea typeface="AvenirNext LT Com" panose="02000503000000020004" pitchFamily="2" charset="77"/>
                <a:cs typeface="AvenirNext LT Com" panose="02000503000000020004" pitchFamily="2" charset="77"/>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400" b="1" i="0" u="none" strike="noStrike" cap="none" spc="0" baseline="0">
                <a:ln>
                  <a:noFill/>
                </a:ln>
                <a:solidFill>
                  <a:schemeClr val="bg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400" b="1" i="0" u="none" strike="noStrike" cap="none" spc="0" baseline="0">
                <a:ln>
                  <a:noFill/>
                </a:ln>
                <a:solidFill>
                  <a:schemeClr val="bg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nSpc>
                <a:spcPts val="2000"/>
              </a:lnSpc>
            </a:pPr>
            <a:r>
              <a:rPr lang="en-US" sz="1400" b="1" spc="10" dirty="0">
                <a:latin typeface="AvenirNext LT Com Regular" panose="020B0503020202020204" pitchFamily="34" charset="0"/>
              </a:rPr>
              <a:t>Investments are not FDIC-insured, nor are they deposits of or </a:t>
            </a:r>
            <a:r>
              <a:rPr lang="en-US" sz="1400" b="1" dirty="0">
                <a:latin typeface="AvenirNext LT Com Regular" panose="020B0503020202020204" pitchFamily="34" charset="0"/>
              </a:rPr>
              <a:t>guaranteed by a bank or any other entity, so they may lose value.</a:t>
            </a:r>
          </a:p>
        </p:txBody>
      </p:sp>
      <p:sp>
        <p:nvSpPr>
          <p:cNvPr id="4" name="Text Placeholder 33">
            <a:extLst>
              <a:ext uri="{FF2B5EF4-FFF2-40B4-BE49-F238E27FC236}">
                <a16:creationId xmlns:a16="http://schemas.microsoft.com/office/drawing/2014/main" id="{E5C3144F-30A4-6DBA-8C88-02B0E38EC3A9}"/>
              </a:ext>
            </a:extLst>
          </p:cNvPr>
          <p:cNvSpPr txBox="1">
            <a:spLocks/>
          </p:cNvSpPr>
          <p:nvPr/>
        </p:nvSpPr>
        <p:spPr>
          <a:xfrm>
            <a:off x="457203" y="6103831"/>
            <a:ext cx="2100649" cy="17400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b" anchorCtr="0">
            <a:noAutofit/>
          </a:bodyPr>
          <a:lstStyle>
            <a:lvl1pPr marL="0" marR="0" indent="0" algn="l" defTabSz="228600" rtl="0" eaLnBrk="1" latinLnBrk="0" hangingPunct="1">
              <a:lnSpc>
                <a:spcPct val="100000"/>
              </a:lnSpc>
              <a:spcBef>
                <a:spcPts val="0"/>
              </a:spcBef>
              <a:spcAft>
                <a:spcPts val="300"/>
              </a:spcAft>
              <a:buClrTx/>
              <a:buSzTx/>
              <a:buFont typeface="AvenirNext LT Com Medium" panose="020B0803020202020204" pitchFamily="34" charset="0"/>
              <a:buNone/>
              <a:tabLst/>
              <a:defRPr lang="en-GB" sz="800" b="0" i="0" u="none" strike="noStrike" cap="none" spc="0" baseline="0" dirty="0">
                <a:ln>
                  <a:noFill/>
                </a:ln>
                <a:solidFill>
                  <a:schemeClr val="bg1"/>
                </a:solidFill>
                <a:uFillTx/>
                <a:latin typeface="AvenirNext LT Com" panose="02000503000000020004" pitchFamily="2" charset="77"/>
                <a:ea typeface="AvenirNext LT Com" panose="02000503000000020004" pitchFamily="2" charset="77"/>
                <a:cs typeface="AvenirNext LT Com" panose="02000503000000020004" pitchFamily="2" charset="77"/>
                <a:sym typeface="AvenirNext LT Com Regular"/>
              </a:defRPr>
            </a:lvl1pPr>
            <a:lvl2pPr marL="284162" marR="0" indent="0" algn="l" defTabSz="228600" rtl="0" eaLnBrk="1" latinLnBrk="0" hangingPunct="1">
              <a:lnSpc>
                <a:spcPct val="110000"/>
              </a:lnSpc>
              <a:spcBef>
                <a:spcPts val="0"/>
              </a:spcBef>
              <a:spcAft>
                <a:spcPts val="700"/>
              </a:spcAft>
              <a:buClrTx/>
              <a:buSzTx/>
              <a:buFont typeface="Arial" panose="020B0604020202020204" pitchFamily="34" charset="0"/>
              <a:buNone/>
              <a:tabLst/>
              <a:defRPr sz="1400" b="1" i="0" u="none" strike="noStrike" cap="none" spc="0" baseline="0">
                <a:ln>
                  <a:noFill/>
                </a:ln>
                <a:solidFill>
                  <a:schemeClr val="bg1"/>
                </a:solidFill>
                <a:uFillTx/>
                <a:latin typeface="AvenirNext LT Com" panose="02000503000000020004" pitchFamily="2" charset="77"/>
                <a:ea typeface="AvenirNext LT Com" panose="02000503000000020004" pitchFamily="2" charset="77"/>
                <a:cs typeface="AvenirNext LT Com" panose="02000503000000020004" pitchFamily="2" charset="77"/>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sz="1400" b="1" i="0" u="none" strike="noStrike" cap="none" spc="0" baseline="0">
                <a:ln>
                  <a:noFill/>
                </a:ln>
                <a:solidFill>
                  <a:schemeClr val="bg1"/>
                </a:solidFill>
                <a:uFillTx/>
                <a:latin typeface="AvenirNext LT Com" panose="02000503000000020004" pitchFamily="2" charset="77"/>
                <a:ea typeface="AvenirNext LT Com" panose="02000503000000020004" pitchFamily="2" charset="77"/>
                <a:cs typeface="AvenirNext LT Com" panose="02000503000000020004" pitchFamily="2" charset="77"/>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400" b="1" i="0" u="none" strike="noStrike" cap="none" spc="0" baseline="0">
                <a:ln>
                  <a:noFill/>
                </a:ln>
                <a:solidFill>
                  <a:schemeClr val="bg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400" b="1" i="0" u="none" strike="noStrike" cap="none" spc="0" baseline="0">
                <a:ln>
                  <a:noFill/>
                </a:ln>
                <a:solidFill>
                  <a:schemeClr val="bg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r>
              <a:rPr lang="en-US" dirty="0">
                <a:latin typeface="AvenirNext LT Com Regular" panose="020B0503020202020204" pitchFamily="34" charset="0"/>
              </a:rPr>
              <a:t>© 2026 Capital Group. All rights reserved.</a:t>
            </a:r>
          </a:p>
        </p:txBody>
      </p:sp>
      <p:sp>
        <p:nvSpPr>
          <p:cNvPr id="5" name="TextBox 4">
            <a:extLst>
              <a:ext uri="{FF2B5EF4-FFF2-40B4-BE49-F238E27FC236}">
                <a16:creationId xmlns:a16="http://schemas.microsoft.com/office/drawing/2014/main" id="{D54DB3FE-A86A-FD61-D2B9-735045A3E0D9}"/>
              </a:ext>
            </a:extLst>
          </p:cNvPr>
          <p:cNvSpPr txBox="1"/>
          <p:nvPr/>
        </p:nvSpPr>
        <p:spPr>
          <a:xfrm>
            <a:off x="-413689" y="2405743"/>
            <a:ext cx="65" cy="215444"/>
          </a:xfrm>
          <a:prstGeom prst="rect">
            <a:avLst/>
          </a:prstGeom>
          <a:ln w="12700">
            <a:miter lim="400000"/>
          </a:ln>
        </p:spPr>
        <p:txBody>
          <a:bodyPr wrap="none" lIns="0" tIns="0" rIns="0" bIns="0" rtlCol="0">
            <a:spAutoFit/>
          </a:bodyPr>
          <a:lstStyle/>
          <a:p>
            <a:endParaRPr lang="en-US" sz="1400" b="1" dirty="0" err="1">
              <a:latin typeface="+mn-lt"/>
            </a:endParaRPr>
          </a:p>
        </p:txBody>
      </p:sp>
    </p:spTree>
    <p:extLst>
      <p:ext uri="{BB962C8B-B14F-4D97-AF65-F5344CB8AC3E}">
        <p14:creationId xmlns:p14="http://schemas.microsoft.com/office/powerpoint/2010/main" val="2254873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83469"/>
        </a:solidFill>
        <a:effectLst/>
      </p:bgPr>
    </p:bg>
    <p:spTree>
      <p:nvGrpSpPr>
        <p:cNvPr id="1" name="">
          <a:extLst>
            <a:ext uri="{FF2B5EF4-FFF2-40B4-BE49-F238E27FC236}">
              <a16:creationId xmlns:a16="http://schemas.microsoft.com/office/drawing/2014/main" id="{1192E7F1-5CBA-B80C-7218-7631B9AD7CF2}"/>
            </a:ext>
          </a:extLst>
        </p:cNvPr>
        <p:cNvGrpSpPr/>
        <p:nvPr/>
      </p:nvGrpSpPr>
      <p:grpSpPr>
        <a:xfrm>
          <a:off x="0" y="0"/>
          <a:ext cx="0" cy="0"/>
          <a:chOff x="0" y="0"/>
          <a:chExt cx="0" cy="0"/>
        </a:xfrm>
      </p:grpSpPr>
      <p:sp>
        <p:nvSpPr>
          <p:cNvPr id="18" name="Title 1">
            <a:extLst>
              <a:ext uri="{FF2B5EF4-FFF2-40B4-BE49-F238E27FC236}">
                <a16:creationId xmlns:a16="http://schemas.microsoft.com/office/drawing/2014/main" id="{94845D6C-EF61-F750-EB6F-48C1C63C8089}"/>
              </a:ext>
            </a:extLst>
          </p:cNvPr>
          <p:cNvSpPr txBox="1">
            <a:spLocks/>
          </p:cNvSpPr>
          <p:nvPr/>
        </p:nvSpPr>
        <p:spPr>
          <a:xfrm>
            <a:off x="464608" y="457200"/>
            <a:ext cx="11268606" cy="475560"/>
          </a:xfrm>
          <a:prstGeom prst="rect">
            <a:avLst/>
          </a:prstGeom>
          <a:extLst>
            <a:ext uri="{C572A759-6A51-4108-AA02-DFA0A04FC94B}">
              <ma14:wrappingTextBoxFlag xmlns:ma14="http://schemas.microsoft.com/office/mac/drawingml/2011/main" xmlns="" val="1"/>
            </a:ext>
          </a:extLst>
        </p:spPr>
        <p:txBody>
          <a:bodyPr lIns="0" tIns="0" rIns="0" bIns="0" anchor="t" anchorCtr="0"/>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2800" b="1" i="0" u="none" strike="noStrike" cap="none" spc="0" normalizeH="0" baseline="0" dirty="0">
                <a:ln>
                  <a:noFill/>
                </a:ln>
                <a:solidFill>
                  <a:schemeClr val="tx2"/>
                </a:solidFill>
                <a:effectLst/>
                <a:uFillTx/>
                <a:latin typeface="AvenirNext LT Com Medium" panose="020B05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r>
              <a:rPr lang="en-US" sz="2700" dirty="0">
                <a:solidFill>
                  <a:schemeClr val="bg1"/>
                </a:solidFill>
              </a:rPr>
              <a:t>More investors are exposed to passive market risks</a:t>
            </a:r>
          </a:p>
        </p:txBody>
      </p:sp>
      <p:sp>
        <p:nvSpPr>
          <p:cNvPr id="5" name="Text Placeholder 2">
            <a:extLst>
              <a:ext uri="{FF2B5EF4-FFF2-40B4-BE49-F238E27FC236}">
                <a16:creationId xmlns:a16="http://schemas.microsoft.com/office/drawing/2014/main" id="{4D18DA6C-ED99-B38C-0A7E-A0F267E9D3E3}"/>
              </a:ext>
            </a:extLst>
          </p:cNvPr>
          <p:cNvSpPr txBox="1">
            <a:spLocks/>
          </p:cNvSpPr>
          <p:nvPr/>
        </p:nvSpPr>
        <p:spPr>
          <a:xfrm>
            <a:off x="464608" y="967739"/>
            <a:ext cx="11268606" cy="22860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100000"/>
              </a:lnSpc>
              <a:spcBef>
                <a:spcPts val="0"/>
              </a:spcBef>
              <a:spcAft>
                <a:spcPts val="800"/>
              </a:spcAft>
              <a:buClrTx/>
              <a:buSzTx/>
              <a:buFont typeface="AvenirNext LT Com Medium" panose="020B0803020202020204" pitchFamily="34" charset="0"/>
              <a:buNone/>
              <a:tabLst/>
              <a:defRPr lang="en-US" sz="1800" b="1" i="0" u="none" strike="noStrike" cap="none" spc="0" baseline="0" dirty="0">
                <a:ln>
                  <a:noFill/>
                </a:ln>
                <a:solidFill>
                  <a:schemeClr val="bg2"/>
                </a:solidFill>
                <a:uFillTx/>
                <a:latin typeface="AvenirNext LT Com Regular" panose="020B0503020202020204" pitchFamily="34" charset="0"/>
                <a:ea typeface="+mn-ea"/>
                <a:cs typeface="+mn-cs"/>
                <a:sym typeface="AvenirNext LT Com Regular"/>
              </a:defRPr>
            </a:lvl1pPr>
            <a:lvl2pPr marL="284162" marR="0" indent="0" algn="l" defTabSz="228600" rtl="0" eaLnBrk="1" latinLnBrk="0" hangingPunct="1">
              <a:lnSpc>
                <a:spcPct val="110000"/>
              </a:lnSpc>
              <a:spcBef>
                <a:spcPts val="0"/>
              </a:spcBef>
              <a:spcAft>
                <a:spcPts val="700"/>
              </a:spcAft>
              <a:buClrTx/>
              <a:buSzTx/>
              <a:buFont typeface="Arial" panose="020B0604020202020204" pitchFamily="34" charset="0"/>
              <a:buNone/>
              <a:tabLst/>
              <a:defRPr lang="en-US" sz="1400" b="0" i="0" u="none" strike="noStrike" cap="none" spc="0" baseline="0" smtClean="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lang="en-US" sz="1400" b="0" i="0" u="none" strike="noStrike" cap="none" spc="0" baseline="0" smtClean="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marL="0" marR="0" lvl="0" indent="0" algn="l" defTabSz="228600" rtl="0" eaLnBrk="1" fontAlgn="auto" latinLnBrk="0" hangingPunct="1">
              <a:lnSpc>
                <a:spcPct val="100000"/>
              </a:lnSpc>
              <a:spcBef>
                <a:spcPts val="0"/>
              </a:spcBef>
              <a:spcAft>
                <a:spcPts val="800"/>
              </a:spcAft>
              <a:buClrTx/>
              <a:buSzTx/>
              <a:buFont typeface="AvenirNext LT Com Medium" panose="020B0803020202020204" pitchFamily="34" charset="0"/>
              <a:buNone/>
              <a:tabLst/>
              <a:defRPr/>
            </a:pPr>
            <a:r>
              <a:rPr kumimoji="0" lang="en-US" sz="1800" b="0" i="0" u="none" strike="noStrike" kern="0" cap="none" spc="0" normalizeH="0" baseline="0" noProof="0" dirty="0">
                <a:ln>
                  <a:noFill/>
                </a:ln>
                <a:solidFill>
                  <a:srgbClr val="7FB9F3"/>
                </a:solidFill>
                <a:effectLst/>
                <a:uLnTx/>
                <a:uFillTx/>
                <a:latin typeface="AvenirNext LT Com Regular" panose="020B0503020202020204" pitchFamily="34" charset="0"/>
                <a:ea typeface="+mn-ea"/>
                <a:cs typeface="+mn-cs"/>
                <a:sym typeface="AvenirNext LT Com Regular"/>
              </a:rPr>
              <a:t>Passive has gone from niche strategy to more common allocation</a:t>
            </a:r>
          </a:p>
          <a:p>
            <a:pPr marL="0" marR="0" lvl="0" indent="0" algn="l" defTabSz="228600" rtl="0" eaLnBrk="1" fontAlgn="auto" latinLnBrk="0" hangingPunct="1">
              <a:lnSpc>
                <a:spcPct val="100000"/>
              </a:lnSpc>
              <a:spcBef>
                <a:spcPts val="0"/>
              </a:spcBef>
              <a:spcAft>
                <a:spcPts val="800"/>
              </a:spcAft>
              <a:buClrTx/>
              <a:buSzTx/>
              <a:buFont typeface="AvenirNext LT Com Medium" panose="020B0803020202020204" pitchFamily="34" charset="0"/>
              <a:buNone/>
              <a:tabLst/>
              <a:defRPr/>
            </a:pPr>
            <a:endParaRPr kumimoji="0" lang="en-US" sz="1800" b="1" i="0" u="none" strike="noStrike" kern="0" cap="none" spc="0" normalizeH="0" baseline="0" noProof="0" dirty="0">
              <a:ln>
                <a:noFill/>
              </a:ln>
              <a:solidFill>
                <a:srgbClr val="7FB9F3"/>
              </a:solidFill>
              <a:effectLst/>
              <a:uLnTx/>
              <a:uFillTx/>
              <a:latin typeface="AvenirNext LT Com Regular" panose="020B0503020202020204" pitchFamily="34" charset="0"/>
              <a:ea typeface="+mn-ea"/>
              <a:cs typeface="+mn-cs"/>
              <a:sym typeface="AvenirNext LT Com Regular"/>
            </a:endParaRPr>
          </a:p>
        </p:txBody>
      </p:sp>
      <p:sp>
        <p:nvSpPr>
          <p:cNvPr id="8" name="Alt Text Chart" descr="Line chart shows the growth of passive and active U.S. equity funds’ market share from 2006 to 2026. Passive investing rises steadily from about 20% of assets in 2006 to roughly 67% in 2026, while active investing declines from nearly 80% to about 33%. The two lines cross around 2018, illustrating the shift of investor assets from active to passive strategies over the past two decades.">
            <a:extLst>
              <a:ext uri="{FF2B5EF4-FFF2-40B4-BE49-F238E27FC236}">
                <a16:creationId xmlns:a16="http://schemas.microsoft.com/office/drawing/2014/main" id="{217E98FF-70CD-0F05-4508-B0A723EEAA66}"/>
              </a:ext>
            </a:extLst>
          </p:cNvPr>
          <p:cNvSpPr/>
          <p:nvPr/>
        </p:nvSpPr>
        <p:spPr>
          <a:xfrm>
            <a:off x="73959" y="1371600"/>
            <a:ext cx="12028394" cy="4813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68768C6-E857-7DCE-350C-933C7C2A169B}"/>
              </a:ext>
            </a:extLst>
          </p:cNvPr>
          <p:cNvSpPr txBox="1"/>
          <p:nvPr/>
        </p:nvSpPr>
        <p:spPr>
          <a:xfrm>
            <a:off x="458787" y="6185356"/>
            <a:ext cx="10619521" cy="338554"/>
          </a:xfrm>
          <a:prstGeom prst="rect">
            <a:avLst/>
          </a:prstGeom>
          <a:noFill/>
        </p:spPr>
        <p:txBody>
          <a:bodyPr wrap="square" rtlCol="0">
            <a:spAutoFit/>
          </a:bodyPr>
          <a:lstStyle/>
          <a:p>
            <a:pPr lvl="0" algn="l" defTabSz="914400" hangingPunct="1">
              <a:defRPr/>
            </a:pPr>
            <a:r>
              <a:rPr lang="en-US" sz="800" dirty="0">
                <a:solidFill>
                  <a:schemeClr val="bg1"/>
                </a:solidFill>
              </a:rPr>
              <a:t>Sources: Capital Group, Morningstar. U.S. equity funds include U.S. open-end mutual funds and ETFs and exclude money market funds, fund-of-funds and feeder funds. Obsolete funds are included for historical consistency. Data shown is quarterly from December 31, 2006 to June 30, 2026.</a:t>
            </a:r>
          </a:p>
        </p:txBody>
      </p:sp>
      <p:sp>
        <p:nvSpPr>
          <p:cNvPr id="4" name="TextBox 3">
            <a:extLst>
              <a:ext uri="{FF2B5EF4-FFF2-40B4-BE49-F238E27FC236}">
                <a16:creationId xmlns:a16="http://schemas.microsoft.com/office/drawing/2014/main" id="{D16EBB83-5DD9-699F-DC58-C6CF9793FFB1}"/>
              </a:ext>
              <a:ext uri="{C183D7F6-B498-43B3-948B-1728B52AA6E4}">
                <adec:decorative xmlns:adec="http://schemas.microsoft.com/office/drawing/2017/decorative" val="1"/>
              </a:ext>
            </a:extLst>
          </p:cNvPr>
          <p:cNvSpPr txBox="1"/>
          <p:nvPr/>
        </p:nvSpPr>
        <p:spPr>
          <a:xfrm>
            <a:off x="1676498" y="1581271"/>
            <a:ext cx="4504071" cy="276999"/>
          </a:xfrm>
          <a:prstGeom prst="rect">
            <a:avLst/>
          </a:prstGeom>
          <a:noFill/>
        </p:spPr>
        <p:txBody>
          <a:bodyPr wrap="square">
            <a:spAutoFit/>
          </a:bodyPr>
          <a:lstStyle/>
          <a:p>
            <a:pPr marL="0" marR="0" indent="0" algn="l">
              <a:buNone/>
            </a:pPr>
            <a:r>
              <a:rPr lang="en-US" sz="1200" b="1" dirty="0">
                <a:solidFill>
                  <a:schemeClr val="bg1"/>
                </a:solidFill>
                <a:effectLst/>
                <a:latin typeface="AvenirNext LT Com Regular" panose="020B0503020202020204" pitchFamily="34" charset="0"/>
              </a:rPr>
              <a:t>U.S. equity funds' market share</a:t>
            </a:r>
            <a:endParaRPr lang="en-US" sz="1600" b="1" dirty="0">
              <a:solidFill>
                <a:schemeClr val="bg1"/>
              </a:solidFill>
              <a:latin typeface="AvenirNext LT Com Regular" panose="020B0503020202020204" pitchFamily="34" charset="0"/>
            </a:endParaRPr>
          </a:p>
        </p:txBody>
      </p:sp>
      <p:graphicFrame>
        <p:nvGraphicFramePr>
          <p:cNvPr id="2" name="Chart 1">
            <a:extLst>
              <a:ext uri="{FF2B5EF4-FFF2-40B4-BE49-F238E27FC236}">
                <a16:creationId xmlns:a16="http://schemas.microsoft.com/office/drawing/2014/main" id="{F5274B9E-0FAB-BD7F-6D5F-57517F7D6277}"/>
              </a:ext>
              <a:ext uri="{C183D7F6-B498-43B3-948B-1728B52AA6E4}">
                <adec:decorative xmlns:adec="http://schemas.microsoft.com/office/drawing/2017/decorative" val="1"/>
              </a:ext>
            </a:extLst>
          </p:cNvPr>
          <p:cNvGraphicFramePr>
            <a:graphicFrameLocks noGrp="1" noDrilldown="1" noMove="1" noResize="1"/>
          </p:cNvGraphicFramePr>
          <p:nvPr>
            <p:extLst>
              <p:ext uri="{D42A27DB-BD31-4B8C-83A1-F6EECF244321}">
                <p14:modId xmlns:p14="http://schemas.microsoft.com/office/powerpoint/2010/main" val="3834701875"/>
              </p:ext>
            </p:extLst>
          </p:nvPr>
        </p:nvGraphicFramePr>
        <p:xfrm>
          <a:off x="1773845" y="1904328"/>
          <a:ext cx="9155575" cy="4099123"/>
        </p:xfrm>
        <a:graphic>
          <a:graphicData uri="http://schemas.openxmlformats.org/drawingml/2006/chart">
            <c:chart xmlns:c="http://schemas.openxmlformats.org/drawingml/2006/chart" xmlns:r="http://schemas.openxmlformats.org/officeDocument/2006/relationships" r:id="rId3"/>
          </a:graphicData>
        </a:graphic>
      </p:graphicFrame>
      <p:sp>
        <p:nvSpPr>
          <p:cNvPr id="19" name="Slide Number Placeholder 10">
            <a:extLst>
              <a:ext uri="{FF2B5EF4-FFF2-40B4-BE49-F238E27FC236}">
                <a16:creationId xmlns:a16="http://schemas.microsoft.com/office/drawing/2014/main" id="{4E7201EC-D507-425C-544E-F50642C2A62B}"/>
              </a:ext>
              <a:ext uri="{C183D7F6-B498-43B3-948B-1728B52AA6E4}">
                <adec:decorative xmlns:adec="http://schemas.microsoft.com/office/drawing/2017/decorative" val="1"/>
              </a:ext>
            </a:extLst>
          </p:cNvPr>
          <p:cNvSpPr txBox="1">
            <a:spLocks/>
          </p:cNvSpPr>
          <p:nvPr/>
        </p:nvSpPr>
        <p:spPr>
          <a:xfrm>
            <a:off x="9807575" y="6309360"/>
            <a:ext cx="1925638" cy="182880"/>
          </a:xfrm>
          <a:prstGeom prst="rect">
            <a:avLst/>
          </a:prstGeom>
        </p:spPr>
        <p:txBody>
          <a:bodyPr vert="horz" lIns="91440" tIns="45720" rIns="91440" bIns="45720" rtlCol="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chemeClr val="tx1">
                    <a:tint val="82000"/>
                  </a:schemeClr>
                </a:solidFill>
                <a:effectLst/>
                <a:uFillTx/>
                <a:latin typeface="AvenirNext LT Com Regular"/>
                <a:ea typeface="AvenirNext LT Com Regular"/>
                <a:cs typeface="AvenirNext LT Com Regular"/>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algn="r"/>
            <a:fld id="{86CB4B4D-7CA3-9044-876B-883B54F8677D}" type="slidenum">
              <a:rPr lang="en-GB" sz="800" smtClean="0">
                <a:solidFill>
                  <a:schemeClr val="bg1"/>
                </a:solidFill>
              </a:rPr>
              <a:pPr algn="r"/>
              <a:t>10</a:t>
            </a:fld>
            <a:endParaRPr lang="en-GB" sz="800">
              <a:solidFill>
                <a:schemeClr val="bg1"/>
              </a:solidFill>
            </a:endParaRPr>
          </a:p>
        </p:txBody>
      </p:sp>
      <p:sp>
        <p:nvSpPr>
          <p:cNvPr id="3" name="Rectangle 2">
            <a:extLst>
              <a:ext uri="{FF2B5EF4-FFF2-40B4-BE49-F238E27FC236}">
                <a16:creationId xmlns:a16="http://schemas.microsoft.com/office/drawing/2014/main" id="{E87CE89E-6FE8-0535-708C-F8BC6BBF424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1979162" y="2381265"/>
            <a:ext cx="170329" cy="3345280"/>
          </a:xfrm>
          <a:prstGeom prst="rect">
            <a:avLst/>
          </a:prstGeom>
          <a:solidFill>
            <a:srgbClr val="083469"/>
          </a:solidFill>
          <a:ln>
            <a:no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MX" kern="1200"/>
          </a:p>
        </p:txBody>
      </p:sp>
      <p:sp>
        <p:nvSpPr>
          <p:cNvPr id="7" name="Title 6">
            <a:extLst>
              <a:ext uri="{FF2B5EF4-FFF2-40B4-BE49-F238E27FC236}">
                <a16:creationId xmlns:a16="http://schemas.microsoft.com/office/drawing/2014/main" id="{06175602-8652-794E-A6CE-C4C919569F75}"/>
              </a:ext>
              <a:ext uri="{C183D7F6-B498-43B3-948B-1728B52AA6E4}">
                <adec:decorative xmlns:adec="http://schemas.microsoft.com/office/drawing/2017/decorative" val="1"/>
              </a:ext>
            </a:extLst>
          </p:cNvPr>
          <p:cNvSpPr>
            <a:spLocks noGrp="1"/>
          </p:cNvSpPr>
          <p:nvPr>
            <p:ph type="title" idx="4294967295"/>
          </p:nvPr>
        </p:nvSpPr>
        <p:spPr>
          <a:xfrm>
            <a:off x="144864" y="-1500808"/>
            <a:ext cx="10515600" cy="1325563"/>
          </a:xfrm>
        </p:spPr>
        <p:txBody>
          <a:bodyPr>
            <a:normAutofit/>
          </a:bodyPr>
          <a:lstStyle/>
          <a:p>
            <a:r>
              <a:rPr lang="en-US" sz="800" dirty="0">
                <a:solidFill>
                  <a:schemeClr val="bg1"/>
                </a:solidFill>
              </a:rPr>
              <a:t>More investors are exposed to passive market risk</a:t>
            </a:r>
          </a:p>
        </p:txBody>
      </p:sp>
    </p:spTree>
    <p:extLst>
      <p:ext uri="{BB962C8B-B14F-4D97-AF65-F5344CB8AC3E}">
        <p14:creationId xmlns:p14="http://schemas.microsoft.com/office/powerpoint/2010/main" val="3041196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31441-7952-59A4-8C86-1F4C785CA2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48942E-2281-481D-A41E-D616CDDA1696}"/>
              </a:ext>
            </a:extLst>
          </p:cNvPr>
          <p:cNvSpPr>
            <a:spLocks noGrp="1"/>
          </p:cNvSpPr>
          <p:nvPr>
            <p:ph type="title"/>
          </p:nvPr>
        </p:nvSpPr>
        <p:spPr>
          <a:xfrm>
            <a:off x="464608" y="457200"/>
            <a:ext cx="11268606" cy="571500"/>
          </a:xfrm>
        </p:spPr>
        <p:txBody>
          <a:bodyPr/>
          <a:lstStyle/>
          <a:p>
            <a:r>
              <a:rPr lang="en-US" sz="2700" dirty="0"/>
              <a:t>Active management has historically outpaced when valuations soar</a:t>
            </a:r>
          </a:p>
        </p:txBody>
      </p:sp>
      <p:sp>
        <p:nvSpPr>
          <p:cNvPr id="3" name="Text Placeholder 2">
            <a:extLst>
              <a:ext uri="{FF2B5EF4-FFF2-40B4-BE49-F238E27FC236}">
                <a16:creationId xmlns:a16="http://schemas.microsoft.com/office/drawing/2014/main" id="{FE3FEE3A-5EF6-4D2A-7F31-C627249F193F}"/>
              </a:ext>
            </a:extLst>
          </p:cNvPr>
          <p:cNvSpPr>
            <a:spLocks noGrp="1"/>
          </p:cNvSpPr>
          <p:nvPr>
            <p:ph type="body" sz="quarter" idx="15"/>
          </p:nvPr>
        </p:nvSpPr>
        <p:spPr>
          <a:xfrm>
            <a:off x="464608" y="1028699"/>
            <a:ext cx="10951812" cy="700513"/>
          </a:xfrm>
        </p:spPr>
        <p:txBody>
          <a:bodyPr/>
          <a:lstStyle/>
          <a:p>
            <a:r>
              <a:rPr lang="en-US" sz="1200" dirty="0">
                <a:solidFill>
                  <a:schemeClr val="tx1"/>
                </a:solidFill>
              </a:rPr>
              <a:t>Figures shown are past results and are not predictive of results in future periods. Returns for mutual funds are based on Class F-2 shares. Current and future results may be lower or higher than those shown. Prices and returns will vary, so investors may lose money. Investing for short periods makes losses more likely. For current information and month-end results, visit </a:t>
            </a:r>
            <a:r>
              <a:rPr lang="en-US" sz="1200" u="sng" dirty="0">
                <a:solidFill>
                  <a:srgbClr val="0074E5"/>
                </a:solidFill>
                <a:hlinkClick r:id="rId3">
                  <a:extLst>
                    <a:ext uri="{A12FA001-AC4F-418D-AE19-62706E023703}">
                      <ahyp:hlinkClr xmlns:ahyp="http://schemas.microsoft.com/office/drawing/2018/hyperlinkcolor" val="tx"/>
                    </a:ext>
                  </a:extLst>
                </a:hlinkClick>
              </a:rPr>
              <a:t>capitalgroup.com</a:t>
            </a:r>
            <a:r>
              <a:rPr lang="en-US" sz="1200" dirty="0">
                <a:solidFill>
                  <a:srgbClr val="0074E5"/>
                </a:solidFill>
              </a:rPr>
              <a:t>. </a:t>
            </a:r>
            <a:r>
              <a:rPr lang="en-US" sz="1200" dirty="0">
                <a:solidFill>
                  <a:schemeClr val="tx1"/>
                </a:solidFill>
              </a:rPr>
              <a:t>ETF market price (MP) returns are determined using the official closing price of the fund’s shares and do not represent the returns you would receive if you traded shares at other times.</a:t>
            </a:r>
          </a:p>
          <a:p>
            <a:endParaRPr lang="en-GB" sz="900" b="0" dirty="0">
              <a:solidFill>
                <a:schemeClr val="tx1"/>
              </a:solidFill>
            </a:endParaRPr>
          </a:p>
        </p:txBody>
      </p:sp>
      <p:graphicFrame>
        <p:nvGraphicFramePr>
          <p:cNvPr id="12" name="Table 11">
            <a:extLst>
              <a:ext uri="{FF2B5EF4-FFF2-40B4-BE49-F238E27FC236}">
                <a16:creationId xmlns:a16="http://schemas.microsoft.com/office/drawing/2014/main" id="{90D2A08A-9EA8-4D02-1479-046A152ECBCD}"/>
              </a:ext>
            </a:extLst>
          </p:cNvPr>
          <p:cNvGraphicFramePr>
            <a:graphicFrameLocks noGrp="1"/>
          </p:cNvGraphicFramePr>
          <p:nvPr>
            <p:extLst>
              <p:ext uri="{D42A27DB-BD31-4B8C-83A1-F6EECF244321}">
                <p14:modId xmlns:p14="http://schemas.microsoft.com/office/powerpoint/2010/main" val="2508141775"/>
              </p:ext>
            </p:extLst>
          </p:nvPr>
        </p:nvGraphicFramePr>
        <p:xfrm>
          <a:off x="775580" y="2092168"/>
          <a:ext cx="3543626" cy="3244906"/>
        </p:xfrm>
        <a:graphic>
          <a:graphicData uri="http://schemas.openxmlformats.org/drawingml/2006/table">
            <a:tbl>
              <a:tblPr firstRow="1" firstCol="1">
                <a:tableStyleId>{5940675A-B579-460E-94D1-54222C63F5DA}</a:tableStyleId>
              </a:tblPr>
              <a:tblGrid>
                <a:gridCol w="2537786">
                  <a:extLst>
                    <a:ext uri="{9D8B030D-6E8A-4147-A177-3AD203B41FA5}">
                      <a16:colId xmlns:a16="http://schemas.microsoft.com/office/drawing/2014/main" val="3789301287"/>
                    </a:ext>
                  </a:extLst>
                </a:gridCol>
                <a:gridCol w="1005840">
                  <a:extLst>
                    <a:ext uri="{9D8B030D-6E8A-4147-A177-3AD203B41FA5}">
                      <a16:colId xmlns:a16="http://schemas.microsoft.com/office/drawing/2014/main" val="691702773"/>
                    </a:ext>
                  </a:extLst>
                </a:gridCol>
              </a:tblGrid>
              <a:tr h="680761">
                <a:tc gridSpan="2">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100" b="1" i="0" u="none" strike="noStrike" cap="none" spc="0" baseline="0" dirty="0">
                          <a:ln>
                            <a:noFill/>
                          </a:ln>
                          <a:solidFill>
                            <a:srgbClr val="0068AE"/>
                          </a:solidFill>
                          <a:effectLst/>
                          <a:uFillTx/>
                          <a:latin typeface="+mn-lt"/>
                          <a:ea typeface="+mn-ea"/>
                          <a:cs typeface="+mn-cs"/>
                          <a:sym typeface="AvenirNext LT Com Regular"/>
                        </a:rPr>
                        <a:t>Average 3-year forward returns when </a:t>
                      </a:r>
                      <a:br>
                        <a:rPr lang="en-US" sz="1100" b="1" i="0" u="none" strike="noStrike" cap="none" spc="0" baseline="0" dirty="0">
                          <a:ln>
                            <a:noFill/>
                          </a:ln>
                          <a:solidFill>
                            <a:srgbClr val="0068AE"/>
                          </a:solidFill>
                          <a:effectLst/>
                          <a:uFillTx/>
                          <a:latin typeface="+mn-lt"/>
                          <a:ea typeface="+mn-ea"/>
                          <a:cs typeface="+mn-cs"/>
                          <a:sym typeface="AvenirNext LT Com Regular"/>
                        </a:rPr>
                      </a:br>
                      <a:r>
                        <a:rPr lang="en-US" sz="1100" b="1" i="0" u="none" strike="noStrike" cap="none" spc="0" baseline="0" dirty="0">
                          <a:ln>
                            <a:noFill/>
                          </a:ln>
                          <a:solidFill>
                            <a:srgbClr val="0068AE"/>
                          </a:solidFill>
                          <a:effectLst/>
                          <a:uFillTx/>
                          <a:latin typeface="+mn-lt"/>
                          <a:ea typeface="+mn-ea"/>
                          <a:cs typeface="+mn-cs"/>
                          <a:sym typeface="AvenirNext LT Com Regular"/>
                        </a:rPr>
                        <a:t>S&amp;P 500 CAPE was 35x–45x (%)</a:t>
                      </a:r>
                      <a:endParaRPr lang="en-US" sz="1100" b="0" i="0" u="none" strike="noStrike" cap="none" spc="0" baseline="0" dirty="0">
                        <a:ln>
                          <a:noFill/>
                        </a:ln>
                        <a:solidFill>
                          <a:srgbClr val="0068AE"/>
                        </a:solidFill>
                        <a:effectLst/>
                        <a:uFillTx/>
                        <a:latin typeface="+mn-lt"/>
                        <a:ea typeface="+mn-ea"/>
                        <a:cs typeface="+mn-cs"/>
                        <a:sym typeface="AvenirNext LT Com Regular"/>
                      </a:endParaRPr>
                    </a:p>
                  </a:txBody>
                  <a:tcPr marB="9144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2873584237"/>
                  </a:ext>
                </a:extLst>
              </a:tr>
              <a:tr h="854715">
                <a:tc>
                  <a:txBody>
                    <a:bodyPr/>
                    <a:lstStyle/>
                    <a:p>
                      <a:pPr marL="0" marR="0" algn="l">
                        <a:lnSpc>
                          <a:spcPts val="1800"/>
                        </a:lnSpc>
                        <a:buNone/>
                      </a:pPr>
                      <a:r>
                        <a:rPr lang="en-US" sz="1200" b="0" i="0">
                          <a:solidFill>
                            <a:schemeClr val="tx1"/>
                          </a:solidFill>
                          <a:effectLst/>
                          <a:latin typeface="AvenirNext LT Com Regular" panose="020B0503020202020204" pitchFamily="34" charset="0"/>
                        </a:rPr>
                        <a:t>S&amp;P 500 Index</a:t>
                      </a:r>
                    </a:p>
                  </a:txBody>
                  <a:tcPr marR="457200" marT="0" marB="0" anchor="ctr">
                    <a:lnL w="9525"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algn="ctr">
                        <a:buNone/>
                      </a:pPr>
                      <a:r>
                        <a:rPr lang="en-US" sz="1200" b="1">
                          <a:effectLst/>
                          <a:latin typeface="AvenirNext LT Com Medium" panose="020B0503020202020204" pitchFamily="34" charset="0"/>
                        </a:rPr>
                        <a:t>-1.5</a:t>
                      </a:r>
                      <a:endParaRPr lang="en-US" sz="1200">
                        <a:effectLst/>
                        <a:latin typeface="AvenirNext LT Com Regular" panose="020B0503020202020204" pitchFamily="34" charset="0"/>
                      </a:endParaRPr>
                    </a:p>
                  </a:txBody>
                  <a:tcPr marL="38100" marR="76200" marT="76200" marB="38100" anchor="ctr">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CDEEE6"/>
                    </a:solidFill>
                  </a:tcPr>
                </a:tc>
                <a:extLst>
                  <a:ext uri="{0D108BD9-81ED-4DB2-BD59-A6C34878D82A}">
                    <a16:rowId xmlns:a16="http://schemas.microsoft.com/office/drawing/2014/main" val="3165968073"/>
                  </a:ext>
                </a:extLst>
              </a:tr>
              <a:tr h="854715">
                <a:tc>
                  <a:txBody>
                    <a:bodyPr/>
                    <a:lstStyle/>
                    <a:p>
                      <a:pPr marL="0" marR="0" algn="l">
                        <a:lnSpc>
                          <a:spcPts val="1800"/>
                        </a:lnSpc>
                        <a:buNone/>
                      </a:pPr>
                      <a:r>
                        <a:rPr lang="en-US" sz="1200" b="0" i="0" spc="15">
                          <a:solidFill>
                            <a:schemeClr val="tx1"/>
                          </a:solidFill>
                          <a:effectLst/>
                          <a:latin typeface="AvenirNext LT Com Regular" panose="020B0503020202020204" pitchFamily="34" charset="0"/>
                        </a:rPr>
                        <a:t>Average actively </a:t>
                      </a:r>
                      <a:br>
                        <a:rPr lang="en-US" sz="1200" b="0" i="0" spc="15">
                          <a:solidFill>
                            <a:schemeClr val="tx1"/>
                          </a:solidFill>
                          <a:effectLst/>
                          <a:latin typeface="AvenirNext LT Com Regular" panose="020B0503020202020204" pitchFamily="34" charset="0"/>
                        </a:rPr>
                      </a:br>
                      <a:r>
                        <a:rPr lang="en-US" sz="1200" b="0" i="0">
                          <a:solidFill>
                            <a:schemeClr val="tx1"/>
                          </a:solidFill>
                          <a:effectLst/>
                          <a:latin typeface="AvenirNext LT Com Regular" panose="020B0503020202020204" pitchFamily="34" charset="0"/>
                        </a:rPr>
                        <a:t>managed funds</a:t>
                      </a:r>
                      <a:r>
                        <a:rPr lang="en-US" sz="1200" b="0" i="0" baseline="30000">
                          <a:solidFill>
                            <a:schemeClr val="tx1"/>
                          </a:solidFill>
                          <a:effectLst/>
                          <a:latin typeface="AvenirNext LT Com Regular" panose="020B0503020202020204" pitchFamily="34" charset="0"/>
                        </a:rPr>
                        <a:t>1</a:t>
                      </a:r>
                      <a:r>
                        <a:rPr lang="en-US" sz="1200" b="0" i="0">
                          <a:solidFill>
                            <a:schemeClr val="tx1"/>
                          </a:solidFill>
                          <a:effectLst/>
                          <a:latin typeface="AvenirNext LT Com Regular" panose="020B0503020202020204" pitchFamily="34" charset="0"/>
                        </a:rPr>
                        <a:t> </a:t>
                      </a:r>
                    </a:p>
                  </a:txBody>
                  <a:tcPr marR="457200" marT="0" marB="19050" anchor="ctr">
                    <a:lnL w="9525" cap="flat" cmpd="sng" algn="ctr">
                      <a:no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tc>
                  <a:txBody>
                    <a:bodyPr/>
                    <a:lstStyle/>
                    <a:p>
                      <a:pPr marL="0" marR="0" algn="ctr">
                        <a:buNone/>
                      </a:pPr>
                      <a:r>
                        <a:rPr lang="en-US" sz="1200" b="1">
                          <a:effectLst/>
                          <a:latin typeface="AvenirNext LT Com Medium" panose="020B0503020202020204" pitchFamily="34" charset="0"/>
                        </a:rPr>
                        <a:t>-1.2</a:t>
                      </a:r>
                      <a:endParaRPr lang="en-US" sz="1200">
                        <a:effectLst/>
                        <a:latin typeface="AvenirNext LT Com Regular" panose="020B0503020202020204" pitchFamily="34" charset="0"/>
                      </a:endParaRPr>
                    </a:p>
                  </a:txBody>
                  <a:tcPr marL="38100" marR="76200" marT="76200" marB="38100" anchor="ctr">
                    <a:lnR w="9525"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CDEEE6"/>
                    </a:solidFill>
                  </a:tcPr>
                </a:tc>
                <a:extLst>
                  <a:ext uri="{0D108BD9-81ED-4DB2-BD59-A6C34878D82A}">
                    <a16:rowId xmlns:a16="http://schemas.microsoft.com/office/drawing/2014/main" val="2477841118"/>
                  </a:ext>
                </a:extLst>
              </a:tr>
              <a:tr h="854715">
                <a:tc>
                  <a:txBody>
                    <a:bodyPr/>
                    <a:lstStyle/>
                    <a:p>
                      <a:pPr algn="l">
                        <a:lnSpc>
                          <a:spcPts val="1800"/>
                        </a:lnSpc>
                      </a:pPr>
                      <a:r>
                        <a:rPr lang="en-US" sz="1200" b="1" i="0" u="none" strike="noStrike" cap="none" spc="0" baseline="0">
                          <a:ln>
                            <a:noFill/>
                          </a:ln>
                          <a:solidFill>
                            <a:srgbClr val="0068AE"/>
                          </a:solidFill>
                          <a:effectLst/>
                          <a:uFillTx/>
                          <a:latin typeface="+mn-lt"/>
                          <a:ea typeface="+mn-ea"/>
                          <a:cs typeface="+mn-cs"/>
                          <a:sym typeface="AvenirNext LT Com Regular"/>
                        </a:rPr>
                        <a:t>Capital Group American Funds mutual funds</a:t>
                      </a:r>
                      <a:r>
                        <a:rPr lang="en-US" sz="1200" b="0" i="0" u="none" strike="noStrike" cap="none" spc="0" baseline="30000">
                          <a:ln>
                            <a:noFill/>
                          </a:ln>
                          <a:solidFill>
                            <a:srgbClr val="0068AE"/>
                          </a:solidFill>
                          <a:effectLst/>
                          <a:uFillTx/>
                          <a:latin typeface="+mn-lt"/>
                          <a:ea typeface="+mn-ea"/>
                          <a:cs typeface="+mn-cs"/>
                          <a:sym typeface="AvenirNext LT Com Regular"/>
                        </a:rPr>
                        <a:t>2</a:t>
                      </a:r>
                    </a:p>
                  </a:txBody>
                  <a:tcPr marR="457200" marT="0" marB="0" anchor="ctr">
                    <a:lnL w="9525" cap="flat" cmpd="sng" algn="ctr">
                      <a:no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noFill/>
                  </a:tcPr>
                </a:tc>
                <a:tc>
                  <a:txBody>
                    <a:bodyPr/>
                    <a:lstStyle/>
                    <a:p>
                      <a:pPr marL="0" marR="0" algn="ctr">
                        <a:buNone/>
                      </a:pPr>
                      <a:r>
                        <a:rPr lang="en-US" sz="1200" b="1" dirty="0">
                          <a:effectLst/>
                          <a:latin typeface="AvenirNext LT Com Medium" panose="020B0503020202020204" pitchFamily="34" charset="0"/>
                        </a:rPr>
                        <a:t>3.9</a:t>
                      </a:r>
                      <a:endParaRPr lang="en-US" sz="1200" dirty="0">
                        <a:effectLst/>
                        <a:latin typeface="AvenirNext LT Com Regular" panose="020B0503020202020204" pitchFamily="34" charset="0"/>
                      </a:endParaRPr>
                    </a:p>
                  </a:txBody>
                  <a:tcPr marL="38100" marR="76200" marT="76200" marB="38100" anchor="ctr">
                    <a:lnR w="9525"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solidFill>
                      <a:srgbClr val="CDEEE6"/>
                    </a:solidFill>
                  </a:tcPr>
                </a:tc>
                <a:extLst>
                  <a:ext uri="{0D108BD9-81ED-4DB2-BD59-A6C34878D82A}">
                    <a16:rowId xmlns:a16="http://schemas.microsoft.com/office/drawing/2014/main" val="3416842112"/>
                  </a:ext>
                </a:extLst>
              </a:tr>
            </a:tbl>
          </a:graphicData>
        </a:graphic>
      </p:graphicFrame>
      <p:sp>
        <p:nvSpPr>
          <p:cNvPr id="6" name="Alt Text Chart" descr="Line chart shows the S&amp;P 500 cyclically adjusted price-to-earnings (CAPE) ratio from 1970 through 2026. The CAPE ratio fluctuates between roughly seven times and 45 times earnings over the period, reaching notable peaks around the late 1990s technology bubble (above 40) and again in recent years. A shaded band between approximately 35 times and 45 times earnings highlights historically elevated valuation levels. After declining to single-digit levels in the 1970s and recovering through the 1980s and 1990s, the CAPE ratio surged during the dot-com era, fell in the early 2000s, and then trended higher over the past decade. The most recent reading is around 41 times earnings, placing the S&amp;P 500 near the upper end of its historical valuation range.">
            <a:extLst>
              <a:ext uri="{FF2B5EF4-FFF2-40B4-BE49-F238E27FC236}">
                <a16:creationId xmlns:a16="http://schemas.microsoft.com/office/drawing/2014/main" id="{5CC094D1-8216-C6CD-BFBF-4EEE12DB9ED4}"/>
              </a:ext>
            </a:extLst>
          </p:cNvPr>
          <p:cNvSpPr/>
          <p:nvPr/>
        </p:nvSpPr>
        <p:spPr>
          <a:xfrm>
            <a:off x="4827494" y="1875865"/>
            <a:ext cx="7120218" cy="41013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9" name="Footer Placeholder 8">
            <a:extLst>
              <a:ext uri="{FF2B5EF4-FFF2-40B4-BE49-F238E27FC236}">
                <a16:creationId xmlns:a16="http://schemas.microsoft.com/office/drawing/2014/main" id="{CC1E3868-25B6-D642-8479-6FA4A0E78089}"/>
              </a:ext>
            </a:extLst>
          </p:cNvPr>
          <p:cNvSpPr>
            <a:spLocks noGrp="1"/>
          </p:cNvSpPr>
          <p:nvPr>
            <p:ph type="ftr" sz="quarter" idx="10"/>
          </p:nvPr>
        </p:nvSpPr>
        <p:spPr>
          <a:xfrm>
            <a:off x="458787" y="6101239"/>
            <a:ext cx="11057356" cy="215444"/>
          </a:xfrm>
        </p:spPr>
        <p:txBody>
          <a:bodyPr anchor="b"/>
          <a:lstStyle/>
          <a:p>
            <a:pPr>
              <a:lnSpc>
                <a:spcPts val="1000"/>
              </a:lnSpc>
            </a:pPr>
            <a:r>
              <a:rPr lang="en-US" spc="20" dirty="0"/>
              <a:t>Sources: Capital Group, S&amp;P Global, Shiller Data, Morningstar. Capital Group includes mutual S&amp;P 500 Index benchmarked funds with history dating back to January 31, 1970, based on Class F-2 shares. CAPE ratio can help assess whether an index is overvalued, undervalued or fairly valued. For more information, see the definition on slide 21. As of June 30, 2026.</a:t>
            </a:r>
          </a:p>
        </p:txBody>
      </p:sp>
      <p:grpSp>
        <p:nvGrpSpPr>
          <p:cNvPr id="13" name="Group 12">
            <a:extLst>
              <a:ext uri="{FF2B5EF4-FFF2-40B4-BE49-F238E27FC236}">
                <a16:creationId xmlns:a16="http://schemas.microsoft.com/office/drawing/2014/main" id="{50338136-168E-5E34-CC23-3927FA6649B4}"/>
              </a:ext>
              <a:ext uri="{C183D7F6-B498-43B3-948B-1728B52AA6E4}">
                <adec:decorative xmlns:adec="http://schemas.microsoft.com/office/drawing/2017/decorative" val="1"/>
              </a:ext>
            </a:extLst>
          </p:cNvPr>
          <p:cNvGrpSpPr/>
          <p:nvPr/>
        </p:nvGrpSpPr>
        <p:grpSpPr>
          <a:xfrm>
            <a:off x="5549221" y="2762042"/>
            <a:ext cx="5367387" cy="556953"/>
            <a:chOff x="5549221" y="2676698"/>
            <a:chExt cx="5367387" cy="556953"/>
          </a:xfrm>
        </p:grpSpPr>
        <p:sp>
          <p:nvSpPr>
            <p:cNvPr id="10" name="Rectangle 9">
              <a:extLst>
                <a:ext uri="{FF2B5EF4-FFF2-40B4-BE49-F238E27FC236}">
                  <a16:creationId xmlns:a16="http://schemas.microsoft.com/office/drawing/2014/main" id="{34B8CA5A-E9C0-D825-EF0E-43F50BAC9C07}"/>
                </a:ext>
              </a:extLst>
            </p:cNvPr>
            <p:cNvSpPr/>
            <p:nvPr/>
          </p:nvSpPr>
          <p:spPr>
            <a:xfrm>
              <a:off x="5549221" y="2676698"/>
              <a:ext cx="5367387" cy="556953"/>
            </a:xfrm>
            <a:prstGeom prst="rect">
              <a:avLst/>
            </a:prstGeom>
            <a:solidFill>
              <a:srgbClr val="CDEEE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cxnSp>
          <p:nvCxnSpPr>
            <p:cNvPr id="7" name="Straight Connector 6">
              <a:extLst>
                <a:ext uri="{FF2B5EF4-FFF2-40B4-BE49-F238E27FC236}">
                  <a16:creationId xmlns:a16="http://schemas.microsoft.com/office/drawing/2014/main" id="{8F10D8C1-BBF9-2535-B144-4B53070DF639}"/>
                </a:ext>
              </a:extLst>
            </p:cNvPr>
            <p:cNvCxnSpPr>
              <a:cxnSpLocks/>
            </p:cNvCxnSpPr>
            <p:nvPr/>
          </p:nvCxnSpPr>
          <p:spPr>
            <a:xfrm>
              <a:off x="5549221" y="2676698"/>
              <a:ext cx="0" cy="556953"/>
            </a:xfrm>
            <a:prstGeom prst="line">
              <a:avLst/>
            </a:prstGeom>
            <a:noFill/>
            <a:ln w="9525" cap="flat">
              <a:solidFill>
                <a:srgbClr val="008074"/>
              </a:solidFill>
              <a:prstDash val="solid"/>
              <a:miter lim="400000"/>
            </a:ln>
            <a:effectLst/>
            <a:sp3d/>
          </p:spPr>
          <p:style>
            <a:lnRef idx="0">
              <a:scrgbClr r="0" g="0" b="0"/>
            </a:lnRef>
            <a:fillRef idx="0">
              <a:scrgbClr r="0" g="0" b="0"/>
            </a:fillRef>
            <a:effectRef idx="0">
              <a:scrgbClr r="0" g="0" b="0"/>
            </a:effectRef>
            <a:fontRef idx="none"/>
          </p:style>
        </p:cxnSp>
      </p:grpSp>
      <p:graphicFrame>
        <p:nvGraphicFramePr>
          <p:cNvPr id="4" name="Chart 3">
            <a:extLst>
              <a:ext uri="{FF2B5EF4-FFF2-40B4-BE49-F238E27FC236}">
                <a16:creationId xmlns:a16="http://schemas.microsoft.com/office/drawing/2014/main" id="{98BCD184-A449-A127-D01C-768F21D0518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9739825"/>
              </p:ext>
            </p:extLst>
          </p:nvPr>
        </p:nvGraphicFramePr>
        <p:xfrm>
          <a:off x="5092072" y="2031546"/>
          <a:ext cx="6324348" cy="3666947"/>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183DA22C-509A-18D5-3C65-70265C621399}"/>
              </a:ext>
              <a:ext uri="{C183D7F6-B498-43B3-948B-1728B52AA6E4}">
                <adec:decorative xmlns:adec="http://schemas.microsoft.com/office/drawing/2017/decorative" val="1"/>
              </a:ext>
            </a:extLst>
          </p:cNvPr>
          <p:cNvSpPr txBox="1"/>
          <p:nvPr/>
        </p:nvSpPr>
        <p:spPr>
          <a:xfrm>
            <a:off x="5562606" y="2971268"/>
            <a:ext cx="2657470" cy="153888"/>
          </a:xfrm>
          <a:prstGeom prst="rect">
            <a:avLst/>
          </a:prstGeom>
          <a:solidFill>
            <a:srgbClr val="CDEEE6"/>
          </a:solidFill>
          <a:ln w="12700">
            <a:miter lim="400000"/>
          </a:ln>
        </p:spPr>
        <p:txBody>
          <a:bodyPr wrap="square" lIns="91440" tIns="0" rIns="0" bIns="0" rtlCol="0">
            <a:spAutoFit/>
          </a:bodyPr>
          <a:lstStyle/>
          <a:p>
            <a:pPr algn="l"/>
            <a:r>
              <a:rPr lang="en-US" sz="1000" b="1" dirty="0">
                <a:solidFill>
                  <a:srgbClr val="0068AE"/>
                </a:solidFill>
                <a:latin typeface="AvenirNext LT Com Regular" panose="020B0503020202020204" pitchFamily="34" charset="0"/>
              </a:rPr>
              <a:t>Stocks more expensive relative to earnings</a:t>
            </a:r>
          </a:p>
        </p:txBody>
      </p:sp>
      <p:sp>
        <p:nvSpPr>
          <p:cNvPr id="11" name="Slide Number Placeholder 10">
            <a:extLst>
              <a:ext uri="{FF2B5EF4-FFF2-40B4-BE49-F238E27FC236}">
                <a16:creationId xmlns:a16="http://schemas.microsoft.com/office/drawing/2014/main" id="{5977D47B-3EC5-DC17-5AE6-176B9CC50B56}"/>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pPr/>
              <a:t>11</a:t>
            </a:fld>
            <a:endParaRPr lang="en-GB"/>
          </a:p>
        </p:txBody>
      </p:sp>
    </p:spTree>
    <p:extLst>
      <p:ext uri="{BB962C8B-B14F-4D97-AF65-F5344CB8AC3E}">
        <p14:creationId xmlns:p14="http://schemas.microsoft.com/office/powerpoint/2010/main" val="3548136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E27BC-E4CD-8742-EFBF-F258386D1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A9665A-38A7-E0F1-B306-A1958A54E8AF}"/>
              </a:ext>
            </a:extLst>
          </p:cNvPr>
          <p:cNvSpPr>
            <a:spLocks noGrp="1"/>
          </p:cNvSpPr>
          <p:nvPr>
            <p:ph type="title"/>
          </p:nvPr>
        </p:nvSpPr>
        <p:spPr>
          <a:xfrm>
            <a:off x="464608" y="457200"/>
            <a:ext cx="11268606" cy="571500"/>
          </a:xfrm>
        </p:spPr>
        <p:txBody>
          <a:bodyPr/>
          <a:lstStyle/>
          <a:p>
            <a:r>
              <a:rPr lang="en-US" sz="2700" dirty="0"/>
              <a:t>Trade passive concentration for active conviction</a:t>
            </a:r>
          </a:p>
        </p:txBody>
      </p:sp>
      <p:sp>
        <p:nvSpPr>
          <p:cNvPr id="3" name="Text Placeholder 2">
            <a:extLst>
              <a:ext uri="{FF2B5EF4-FFF2-40B4-BE49-F238E27FC236}">
                <a16:creationId xmlns:a16="http://schemas.microsoft.com/office/drawing/2014/main" id="{022DE1CD-A3B1-09D0-F70D-53E488DBABA7}"/>
              </a:ext>
            </a:extLst>
          </p:cNvPr>
          <p:cNvSpPr>
            <a:spLocks noGrp="1"/>
          </p:cNvSpPr>
          <p:nvPr>
            <p:ph type="body" sz="quarter" idx="15"/>
          </p:nvPr>
        </p:nvSpPr>
        <p:spPr>
          <a:xfrm>
            <a:off x="464608" y="966616"/>
            <a:ext cx="11024240" cy="228601"/>
          </a:xfrm>
        </p:spPr>
        <p:txBody>
          <a:bodyPr/>
          <a:lstStyle/>
          <a:p>
            <a:r>
              <a:rPr lang="en-US" sz="1200" b="0" dirty="0">
                <a:solidFill>
                  <a:schemeClr val="tx1"/>
                </a:solidFill>
              </a:rPr>
              <a:t>The question is not whether AI may create value. It is whether a single theme should define the shape of a portfolio. An active approach can help investors both participate in powerful innovation while at the same time gain differentiated diversification to other areas of growth.</a:t>
            </a:r>
          </a:p>
          <a:p>
            <a:endParaRPr lang="en-GB" sz="1200" b="0" dirty="0">
              <a:solidFill>
                <a:schemeClr val="tx1"/>
              </a:solidFill>
            </a:endParaRPr>
          </a:p>
        </p:txBody>
      </p:sp>
      <p:graphicFrame>
        <p:nvGraphicFramePr>
          <p:cNvPr id="13" name="Table 12">
            <a:extLst>
              <a:ext uri="{FF2B5EF4-FFF2-40B4-BE49-F238E27FC236}">
                <a16:creationId xmlns:a16="http://schemas.microsoft.com/office/drawing/2014/main" id="{7AA022BD-A324-26D0-28D0-8B3ED182AC36}"/>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267617852"/>
              </p:ext>
            </p:extLst>
          </p:nvPr>
        </p:nvGraphicFramePr>
        <p:xfrm>
          <a:off x="749261" y="1488982"/>
          <a:ext cx="10653789" cy="4631614"/>
        </p:xfrm>
        <a:graphic>
          <a:graphicData uri="http://schemas.openxmlformats.org/drawingml/2006/table">
            <a:tbl>
              <a:tblPr firstRow="1" bandRow="1">
                <a:tableStyleId>{5940675A-B579-460E-94D1-54222C63F5DA}</a:tableStyleId>
              </a:tblPr>
              <a:tblGrid>
                <a:gridCol w="3551263">
                  <a:extLst>
                    <a:ext uri="{9D8B030D-6E8A-4147-A177-3AD203B41FA5}">
                      <a16:colId xmlns:a16="http://schemas.microsoft.com/office/drawing/2014/main" val="3287003156"/>
                    </a:ext>
                  </a:extLst>
                </a:gridCol>
                <a:gridCol w="3551263">
                  <a:extLst>
                    <a:ext uri="{9D8B030D-6E8A-4147-A177-3AD203B41FA5}">
                      <a16:colId xmlns:a16="http://schemas.microsoft.com/office/drawing/2014/main" val="1558319269"/>
                    </a:ext>
                  </a:extLst>
                </a:gridCol>
                <a:gridCol w="3551263">
                  <a:extLst>
                    <a:ext uri="{9D8B030D-6E8A-4147-A177-3AD203B41FA5}">
                      <a16:colId xmlns:a16="http://schemas.microsoft.com/office/drawing/2014/main" val="3033735265"/>
                    </a:ext>
                  </a:extLst>
                </a:gridCol>
              </a:tblGrid>
              <a:tr h="409219">
                <a:tc>
                  <a:txBody>
                    <a:bodyPr/>
                    <a:lstStyle/>
                    <a:p>
                      <a:pPr marL="0" marR="0" algn="ctr">
                        <a:buNone/>
                      </a:pPr>
                      <a:r>
                        <a:rPr lang="en-US" sz="1400" b="1" i="0">
                          <a:effectLst/>
                          <a:latin typeface="AvenirNext LT Com Medium" panose="020B0503020202020204" pitchFamily="34" charset="0"/>
                        </a:rPr>
                        <a:t>Participate with growth</a:t>
                      </a:r>
                    </a:p>
                  </a:txBody>
                  <a:tcPr marL="0" marR="38100" marT="38100" marB="0">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algn="ctr">
                        <a:buNone/>
                      </a:pPr>
                      <a:r>
                        <a:rPr lang="en-US" sz="1400" b="1" i="0" dirty="0">
                          <a:effectLst/>
                          <a:latin typeface="AvenirNext LT Com Medium" panose="020B0503020202020204" pitchFamily="34" charset="0"/>
                        </a:rPr>
                        <a:t>Defend with dividends</a:t>
                      </a:r>
                    </a:p>
                  </a:txBody>
                  <a:tcPr marL="0" marR="38100" marT="38100"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algn="ctr">
                        <a:buNone/>
                      </a:pPr>
                      <a:r>
                        <a:rPr lang="en-US" sz="1400" b="1" i="0">
                          <a:effectLst/>
                          <a:latin typeface="AvenirNext LT Com Medium" panose="020B0503020202020204" pitchFamily="34" charset="0"/>
                        </a:rPr>
                        <a:t>Diversify with international</a:t>
                      </a:r>
                    </a:p>
                  </a:txBody>
                  <a:tcPr marL="0" marR="38100" marT="38100" marB="0">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51208881"/>
                  </a:ext>
                </a:extLst>
              </a:tr>
              <a:tr h="548640">
                <a:tc>
                  <a:txBody>
                    <a:bodyPr/>
                    <a:lstStyle/>
                    <a:p>
                      <a:pPr marL="0" marR="0" algn="ctr">
                        <a:buNone/>
                      </a:pPr>
                      <a:r>
                        <a:rPr lang="en-US" sz="1200" b="1" i="0">
                          <a:solidFill>
                            <a:srgbClr val="FFFFFF"/>
                          </a:solidFill>
                          <a:effectLst/>
                          <a:latin typeface="AvenirNext LT Com Regular" panose="020B0503020202020204" pitchFamily="34" charset="0"/>
                        </a:rPr>
                        <a:t>CGGR – Capital Group </a:t>
                      </a:r>
                      <a:br>
                        <a:rPr lang="en-US" sz="1200" b="1" i="0">
                          <a:solidFill>
                            <a:srgbClr val="FFFFFF"/>
                          </a:solidFill>
                          <a:effectLst/>
                          <a:latin typeface="AvenirNext LT Com Regular" panose="020B0503020202020204" pitchFamily="34" charset="0"/>
                        </a:rPr>
                      </a:br>
                      <a:r>
                        <a:rPr lang="en-US" sz="1200" b="1" i="0">
                          <a:solidFill>
                            <a:srgbClr val="FFFFFF"/>
                          </a:solidFill>
                          <a:effectLst/>
                          <a:latin typeface="AvenirNext LT Com Regular" panose="020B0503020202020204" pitchFamily="34" charset="0"/>
                        </a:rPr>
                        <a:t>Growth ETF</a:t>
                      </a:r>
                    </a:p>
                  </a:txBody>
                  <a:tcPr marL="76200" marR="38100" marT="38100" marB="1905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52252"/>
                    </a:solidFill>
                  </a:tcPr>
                </a:tc>
                <a:tc>
                  <a:txBody>
                    <a:bodyPr/>
                    <a:lstStyle/>
                    <a:p>
                      <a:pPr marL="0" marR="0" algn="ctr">
                        <a:buNone/>
                      </a:pPr>
                      <a:r>
                        <a:rPr lang="en-US" sz="1200" b="1" i="0">
                          <a:solidFill>
                            <a:srgbClr val="FFFFFF"/>
                          </a:solidFill>
                          <a:effectLst/>
                          <a:latin typeface="AvenirNext LT Com Regular" panose="020B0503020202020204" pitchFamily="34" charset="0"/>
                        </a:rPr>
                        <a:t>CGDV – Capital Group </a:t>
                      </a:r>
                      <a:br>
                        <a:rPr lang="en-US" sz="1200" b="1" i="0">
                          <a:solidFill>
                            <a:srgbClr val="FFFFFF"/>
                          </a:solidFill>
                          <a:effectLst/>
                          <a:latin typeface="AvenirNext LT Com Regular" panose="020B0503020202020204" pitchFamily="34" charset="0"/>
                        </a:rPr>
                      </a:br>
                      <a:r>
                        <a:rPr lang="en-US" sz="1200" b="1" i="0">
                          <a:solidFill>
                            <a:srgbClr val="FFFFFF"/>
                          </a:solidFill>
                          <a:effectLst/>
                          <a:latin typeface="AvenirNext LT Com Regular" panose="020B0503020202020204" pitchFamily="34" charset="0"/>
                        </a:rPr>
                        <a:t>Dividend Value ETF</a:t>
                      </a:r>
                    </a:p>
                  </a:txBody>
                  <a:tcPr marL="76200" marR="38100" marT="38100" marB="190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4589"/>
                    </a:solidFill>
                  </a:tcPr>
                </a:tc>
                <a:tc>
                  <a:txBody>
                    <a:bodyPr/>
                    <a:lstStyle/>
                    <a:p>
                      <a:pPr marL="0" marR="0" algn="ctr">
                        <a:buNone/>
                      </a:pPr>
                      <a:r>
                        <a:rPr lang="en-US" sz="1200" b="1" i="0">
                          <a:solidFill>
                            <a:srgbClr val="FFFFFF"/>
                          </a:solidFill>
                          <a:effectLst/>
                          <a:latin typeface="AvenirNext LT Com Regular" panose="020B0503020202020204" pitchFamily="34" charset="0"/>
                        </a:rPr>
                        <a:t>CGNG – Capital Group </a:t>
                      </a:r>
                      <a:br>
                        <a:rPr lang="en-US" sz="1200" b="1" i="0">
                          <a:solidFill>
                            <a:srgbClr val="FFFFFF"/>
                          </a:solidFill>
                          <a:effectLst/>
                          <a:latin typeface="AvenirNext LT Com Regular" panose="020B0503020202020204" pitchFamily="34" charset="0"/>
                        </a:rPr>
                      </a:br>
                      <a:r>
                        <a:rPr lang="en-US" sz="1200" b="1" i="0">
                          <a:solidFill>
                            <a:srgbClr val="FFFFFF"/>
                          </a:solidFill>
                          <a:effectLst/>
                          <a:latin typeface="AvenirNext LT Com Regular" panose="020B0503020202020204" pitchFamily="34" charset="0"/>
                        </a:rPr>
                        <a:t>New Geography Equity ETF</a:t>
                      </a:r>
                    </a:p>
                  </a:txBody>
                  <a:tcPr marL="76200" marR="38100" marT="38100" marB="1905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0074E5"/>
                    </a:solidFill>
                  </a:tcPr>
                </a:tc>
                <a:extLst>
                  <a:ext uri="{0D108BD9-81ED-4DB2-BD59-A6C34878D82A}">
                    <a16:rowId xmlns:a16="http://schemas.microsoft.com/office/drawing/2014/main" val="2771614397"/>
                  </a:ext>
                </a:extLst>
              </a:tr>
              <a:tr h="832690">
                <a:tc>
                  <a:txBody>
                    <a:bodyPr/>
                    <a:lstStyle/>
                    <a:p>
                      <a:pPr marL="0" marR="0" algn="ctr">
                        <a:buNone/>
                      </a:pPr>
                      <a:r>
                        <a:rPr lang="en-US" sz="1200" b="1" i="0">
                          <a:effectLst/>
                          <a:latin typeface="AvenirNext LT Com Regular" panose="020B0503020202020204" pitchFamily="34" charset="0"/>
                        </a:rPr>
                        <a:t>Seek growth outside the style box</a:t>
                      </a:r>
                    </a:p>
                  </a:txBody>
                  <a:tcPr marL="104775" marR="47625" marT="9144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buNone/>
                      </a:pPr>
                      <a:r>
                        <a:rPr lang="en-US" sz="1200" b="1" i="0">
                          <a:effectLst/>
                          <a:latin typeface="AvenirNext LT Com Regular" panose="020B0503020202020204" pitchFamily="34" charset="0"/>
                        </a:rPr>
                        <a:t>Add value or income exposure</a:t>
                      </a:r>
                    </a:p>
                  </a:txBody>
                  <a:tcPr marL="104775" marR="47625" marT="9144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buNone/>
                      </a:pPr>
                      <a:r>
                        <a:rPr lang="en-US" sz="1200" b="1" i="0">
                          <a:effectLst/>
                          <a:latin typeface="AvenirNext LT Com Regular" panose="020B0503020202020204" pitchFamily="34" charset="0"/>
                        </a:rPr>
                        <a:t>Increase global exposure</a:t>
                      </a:r>
                    </a:p>
                  </a:txBody>
                  <a:tcPr marL="104775" marR="47625" marT="91440" marB="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0562771"/>
                  </a:ext>
                </a:extLst>
              </a:tr>
              <a:tr h="477785">
                <a:tc gridSpan="3">
                  <a:txBody>
                    <a:bodyPr/>
                    <a:lstStyle/>
                    <a:p>
                      <a:pPr algn="ctr"/>
                      <a:r>
                        <a:rPr lang="en-US" sz="1400" b="1" i="0" u="none" strike="noStrike" cap="none" spc="0" baseline="0">
                          <a:ln>
                            <a:noFill/>
                          </a:ln>
                          <a:solidFill>
                            <a:srgbClr val="083469"/>
                          </a:solidFill>
                          <a:effectLst/>
                          <a:uFillTx/>
                          <a:latin typeface="AvenirNext LT Com Medium" panose="020B0503020202020204" pitchFamily="34" charset="0"/>
                          <a:ea typeface="+mn-ea"/>
                          <a:cs typeface="+mn-cs"/>
                          <a:sym typeface="AvenirNext LT Com Regular"/>
                        </a:rPr>
                        <a:t>Investment focus</a:t>
                      </a:r>
                    </a:p>
                  </a:txBody>
                  <a:tcPr marL="66675" marR="47625" marT="182880" marB="0">
                    <a:lnL w="12700" cmpd="sng">
                      <a:noFill/>
                    </a:lnL>
                    <a:lnR w="12700" cmpd="sng">
                      <a:noFill/>
                    </a:lnR>
                    <a:lnT w="12700" cap="flat" cmpd="sng" algn="ctr">
                      <a:noFill/>
                      <a:prstDash val="solid"/>
                      <a:round/>
                      <a:headEnd type="none" w="med" len="med"/>
                      <a:tailEnd type="none" w="med" len="med"/>
                    </a:lnT>
                    <a:lnB w="19050" cap="flat" cmpd="sng" algn="ctr">
                      <a:solidFill>
                        <a:srgbClr val="083469"/>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a:p>
                  </a:txBody>
                  <a:tcPr marL="66675" marR="47625" marT="228600" marB="0" anchor="ctr">
                    <a:lnL w="12700" cmpd="sng">
                      <a:noFill/>
                    </a:lnL>
                    <a:lnR w="12700" cmpd="sng">
                      <a:noFill/>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a:p>
                  </a:txBody>
                  <a:tcPr marL="66675" marR="47625" marT="228600" marB="0" anchor="ctr">
                    <a:lnL w="12700" cmpd="sng">
                      <a:noFill/>
                    </a:lnL>
                    <a:lnR w="12700" cmpd="sng">
                      <a:noFill/>
                    </a:lnR>
                    <a:lnT w="952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34907191"/>
                  </a:ext>
                </a:extLst>
              </a:tr>
              <a:tr h="634537">
                <a:tc>
                  <a:txBody>
                    <a:bodyPr/>
                    <a:lstStyle/>
                    <a:p>
                      <a:pPr marL="0" marR="0" algn="ctr">
                        <a:buNone/>
                      </a:pPr>
                      <a:r>
                        <a:rPr lang="en-US" sz="1100" b="1" i="0">
                          <a:effectLst/>
                          <a:latin typeface="AvenirNext LT Com Regular" panose="020B0503020202020204" pitchFamily="34" charset="0"/>
                        </a:rPr>
                        <a:t>Within U.S. growth</a:t>
                      </a:r>
                    </a:p>
                    <a:p>
                      <a:pPr marL="0" marR="0" lvl="0" indent="0" algn="ctr" defTabSz="228600" eaLnBrk="1" fontAlgn="auto" latinLnBrk="0" hangingPunct="1">
                        <a:lnSpc>
                          <a:spcPct val="110000"/>
                        </a:lnSpc>
                        <a:spcBef>
                          <a:spcPts val="600"/>
                        </a:spcBef>
                        <a:spcAft>
                          <a:spcPts val="0"/>
                        </a:spcAft>
                        <a:buClrTx/>
                        <a:buSzTx/>
                        <a:buFontTx/>
                        <a:buNone/>
                        <a:tabLst/>
                        <a:defRPr/>
                      </a:pPr>
                      <a:r>
                        <a:rPr lang="en-US" sz="1100" b="0" i="0" u="none" strike="noStrike" cap="none" spc="0" baseline="0">
                          <a:ln>
                            <a:noFill/>
                          </a:ln>
                          <a:solidFill>
                            <a:schemeClr val="tx1"/>
                          </a:solidFill>
                          <a:effectLst/>
                          <a:uFillTx/>
                          <a:latin typeface="AvenirNext LT Com Regular" panose="020B0503020202020204" pitchFamily="34" charset="0"/>
                          <a:ea typeface="+mn-ea"/>
                          <a:cs typeface="+mn-cs"/>
                          <a:sym typeface="AvenirNext LT Com Regular"/>
                        </a:rPr>
                        <a:t>Seeks to invest in companies that may offer superior opportunities for growth without index constraints.</a:t>
                      </a:r>
                    </a:p>
                  </a:txBody>
                  <a:tcPr marL="85725" marR="47625" marT="91440" marB="91440" anchor="ctr">
                    <a:lnL w="12700" cmpd="sng">
                      <a:noFill/>
                    </a:lnL>
                    <a:lnR w="12700" cmpd="sng">
                      <a:noFill/>
                    </a:lnR>
                    <a:lnT w="19050" cap="flat" cmpd="sng" algn="ctr">
                      <a:solidFill>
                        <a:srgbClr val="083469"/>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83469">
                        <a:alpha val="9723"/>
                      </a:srgbClr>
                    </a:solidFill>
                  </a:tcPr>
                </a:tc>
                <a:tc>
                  <a:txBody>
                    <a:bodyPr/>
                    <a:lstStyle/>
                    <a:p>
                      <a:pPr marL="0" marR="0" algn="ctr">
                        <a:buNone/>
                      </a:pPr>
                      <a:r>
                        <a:rPr lang="en-US" sz="1100" b="1" i="0">
                          <a:effectLst/>
                          <a:latin typeface="AvenirNext LT Com Regular" panose="020B0503020202020204" pitchFamily="34" charset="0"/>
                        </a:rPr>
                        <a:t>Across U.S. equity styles</a:t>
                      </a:r>
                    </a:p>
                    <a:p>
                      <a:pPr marL="0" marR="0" lvl="0" indent="0" algn="ctr" defTabSz="228600" eaLnBrk="1" fontAlgn="auto" latinLnBrk="0" hangingPunct="1">
                        <a:lnSpc>
                          <a:spcPct val="110000"/>
                        </a:lnSpc>
                        <a:spcBef>
                          <a:spcPts val="600"/>
                        </a:spcBef>
                        <a:spcAft>
                          <a:spcPts val="0"/>
                        </a:spcAft>
                        <a:buClrTx/>
                        <a:buSzTx/>
                        <a:buFontTx/>
                        <a:buNone/>
                        <a:tabLst/>
                        <a:defRPr/>
                      </a:pPr>
                      <a:r>
                        <a:rPr lang="en-US" sz="1100" b="0" i="0" u="none" strike="noStrike" cap="none" spc="0" baseline="0">
                          <a:ln>
                            <a:noFill/>
                          </a:ln>
                          <a:solidFill>
                            <a:schemeClr val="tx1"/>
                          </a:solidFill>
                          <a:effectLst/>
                          <a:uFillTx/>
                          <a:latin typeface="AvenirNext LT Com Regular" panose="020B0503020202020204" pitchFamily="34" charset="0"/>
                          <a:ea typeface="+mn-ea"/>
                          <a:cs typeface="+mn-cs"/>
                          <a:sym typeface="AvenirNext LT Com Regular"/>
                        </a:rPr>
                        <a:t>Seeks both growth and income opportunities without rigid style limitations. </a:t>
                      </a:r>
                    </a:p>
                  </a:txBody>
                  <a:tcPr marL="85725" marR="47625" marT="91440" marB="91440" anchor="ctr">
                    <a:lnL w="12700" cmpd="sng">
                      <a:noFill/>
                    </a:lnL>
                    <a:lnR w="12700" cmpd="sng">
                      <a:noFill/>
                    </a:lnR>
                    <a:lnT w="19050" cap="flat" cmpd="sng" algn="ctr">
                      <a:solidFill>
                        <a:srgbClr val="0068AE"/>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68AE">
                        <a:alpha val="9993"/>
                      </a:srgbClr>
                    </a:solidFill>
                  </a:tcPr>
                </a:tc>
                <a:tc>
                  <a:txBody>
                    <a:bodyPr/>
                    <a:lstStyle/>
                    <a:p>
                      <a:pPr marL="0" marR="0" algn="ctr">
                        <a:buNone/>
                      </a:pPr>
                      <a:r>
                        <a:rPr lang="en-US" sz="1100" b="1" i="0">
                          <a:effectLst/>
                          <a:latin typeface="AvenirNext LT Com Regular" panose="020B0503020202020204" pitchFamily="34" charset="0"/>
                        </a:rPr>
                        <a:t>Across geographies</a:t>
                      </a:r>
                    </a:p>
                    <a:p>
                      <a:pPr marL="0" marR="0" lvl="0" indent="0" algn="ctr" defTabSz="228600" eaLnBrk="1" fontAlgn="auto" latinLnBrk="0" hangingPunct="1">
                        <a:lnSpc>
                          <a:spcPct val="110000"/>
                        </a:lnSpc>
                        <a:spcBef>
                          <a:spcPts val="600"/>
                        </a:spcBef>
                        <a:spcAft>
                          <a:spcPts val="0"/>
                        </a:spcAft>
                        <a:buClrTx/>
                        <a:buSzTx/>
                        <a:buFontTx/>
                        <a:buNone/>
                        <a:tabLst/>
                        <a:defRPr/>
                      </a:pPr>
                      <a:r>
                        <a:rPr lang="en-US" sz="1100" b="0" i="0" u="none" strike="noStrike" cap="none" spc="0" baseline="0">
                          <a:ln>
                            <a:noFill/>
                          </a:ln>
                          <a:solidFill>
                            <a:schemeClr val="tx1"/>
                          </a:solidFill>
                          <a:effectLst/>
                          <a:uFillTx/>
                          <a:latin typeface="AvenirNext LT Com Regular" panose="020B0503020202020204" pitchFamily="34" charset="0"/>
                          <a:ea typeface="+mn-ea"/>
                          <a:cs typeface="+mn-cs"/>
                          <a:sym typeface="AvenirNext LT Com Regular"/>
                        </a:rPr>
                        <a:t>Seeks growth with a focus on emerging markets while maintaining exposure to developed markets.</a:t>
                      </a:r>
                    </a:p>
                  </a:txBody>
                  <a:tcPr marL="85725" marR="47625" marT="91440" marB="91440" anchor="ctr">
                    <a:lnL w="12700" cmpd="sng">
                      <a:noFill/>
                    </a:lnL>
                    <a:lnR w="12700" cmpd="sng">
                      <a:noFill/>
                    </a:lnR>
                    <a:lnT w="19050" cap="flat" cmpd="sng" algn="ctr">
                      <a:solidFill>
                        <a:srgbClr val="0074E5"/>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74E5">
                        <a:alpha val="10208"/>
                      </a:srgbClr>
                    </a:solidFill>
                  </a:tcPr>
                </a:tc>
                <a:extLst>
                  <a:ext uri="{0D108BD9-81ED-4DB2-BD59-A6C34878D82A}">
                    <a16:rowId xmlns:a16="http://schemas.microsoft.com/office/drawing/2014/main" val="1513779378"/>
                  </a:ext>
                </a:extLst>
              </a:tr>
              <a:tr h="457200">
                <a:tc>
                  <a:txBody>
                    <a:bodyPr/>
                    <a:lstStyle/>
                    <a:p>
                      <a:pPr algn="ctr"/>
                      <a:r>
                        <a:rPr lang="en-US" sz="1150" b="1" i="0" kern="100">
                          <a:solidFill>
                            <a:schemeClr val="bg1"/>
                          </a:solidFill>
                          <a:latin typeface="AvenirNext LT Com Regular" panose="020B0503020202020204" pitchFamily="34" charset="0"/>
                          <a:ea typeface="Aptos" panose="020B0004020202020204" pitchFamily="34" charset="0"/>
                          <a:cs typeface="Times New Roman" panose="02020603050405020304" pitchFamily="18" charset="0"/>
                        </a:rPr>
                        <a:t>Flexible approach to growth</a:t>
                      </a:r>
                    </a:p>
                  </a:txBody>
                  <a:tcPr marL="85725" marR="95250" marT="95250" marB="104775"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2152"/>
                    </a:solidFill>
                  </a:tcPr>
                </a:tc>
                <a:tc>
                  <a:txBody>
                    <a:bodyPr/>
                    <a:lstStyle/>
                    <a:p>
                      <a:pPr algn="ctr"/>
                      <a:r>
                        <a:rPr lang="en-US" sz="1150" b="1" i="0" kern="100">
                          <a:solidFill>
                            <a:schemeClr val="bg1"/>
                          </a:solidFill>
                          <a:latin typeface="AvenirNext LT Com Regular" panose="020B0503020202020204" pitchFamily="34" charset="0"/>
                          <a:ea typeface="Aptos" panose="020B0004020202020204" pitchFamily="34" charset="0"/>
                          <a:cs typeface="Times New Roman" panose="02020603050405020304" pitchFamily="18" charset="0"/>
                        </a:rPr>
                        <a:t>Seeks growth and income</a:t>
                      </a:r>
                    </a:p>
                  </a:txBody>
                  <a:tcPr marL="85725" marR="95250" marT="95250" marB="104775"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64588"/>
                    </a:solidFill>
                  </a:tcPr>
                </a:tc>
                <a:tc>
                  <a:txBody>
                    <a:bodyPr/>
                    <a:lstStyle/>
                    <a:p>
                      <a:pPr algn="ctr"/>
                      <a:r>
                        <a:rPr lang="en-US" sz="1150" b="1" i="0" kern="100">
                          <a:solidFill>
                            <a:schemeClr val="bg1"/>
                          </a:solidFill>
                          <a:latin typeface="AvenirNext LT Com Regular" panose="020B0503020202020204" pitchFamily="34" charset="0"/>
                          <a:ea typeface="Aptos" panose="020B0004020202020204" pitchFamily="34" charset="0"/>
                          <a:cs typeface="Times New Roman" panose="02020603050405020304" pitchFamily="18" charset="0"/>
                        </a:rPr>
                        <a:t>Research-based approach to</a:t>
                      </a:r>
                    </a:p>
                    <a:p>
                      <a:pPr algn="ctr"/>
                      <a:r>
                        <a:rPr lang="en-US" sz="1150" b="1" i="0" kern="100">
                          <a:solidFill>
                            <a:schemeClr val="bg1"/>
                          </a:solidFill>
                          <a:latin typeface="AvenirNext LT Com Regular" panose="020B0503020202020204" pitchFamily="34" charset="0"/>
                          <a:ea typeface="Aptos" panose="020B0004020202020204" pitchFamily="34" charset="0"/>
                          <a:cs typeface="Times New Roman" panose="02020603050405020304" pitchFamily="18" charset="0"/>
                        </a:rPr>
                        <a:t>global equities</a:t>
                      </a:r>
                    </a:p>
                  </a:txBody>
                  <a:tcPr marL="85725" marR="95250" marT="95250" marB="104775"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2B74E5"/>
                    </a:solidFill>
                  </a:tcPr>
                </a:tc>
                <a:extLst>
                  <a:ext uri="{0D108BD9-81ED-4DB2-BD59-A6C34878D82A}">
                    <a16:rowId xmlns:a16="http://schemas.microsoft.com/office/drawing/2014/main" val="3734937904"/>
                  </a:ext>
                </a:extLst>
              </a:tr>
              <a:tr h="457200">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150" b="1" i="0" kern="100">
                          <a:solidFill>
                            <a:schemeClr val="bg1"/>
                          </a:solidFill>
                          <a:latin typeface="AvenirNext LT Com Regular" panose="020B0503020202020204" pitchFamily="34" charset="0"/>
                          <a:ea typeface="Aptos" panose="020B0004020202020204" pitchFamily="34" charset="0"/>
                          <a:cs typeface="Times New Roman" panose="02020603050405020304" pitchFamily="18" charset="0"/>
                        </a:rPr>
                        <a:t>Dynamic positioning</a:t>
                      </a:r>
                    </a:p>
                  </a:txBody>
                  <a:tcPr marL="85725" marR="95250" marT="95250" marB="104775"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2152"/>
                    </a:solid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150" b="1" i="0" kern="100">
                          <a:solidFill>
                            <a:schemeClr val="bg1"/>
                          </a:solidFill>
                          <a:latin typeface="AvenirNext LT Com Regular" panose="020B0503020202020204" pitchFamily="34" charset="0"/>
                          <a:ea typeface="Aptos" panose="020B0004020202020204" pitchFamily="34" charset="0"/>
                          <a:cs typeface="Times New Roman" panose="02020603050405020304" pitchFamily="18" charset="0"/>
                        </a:rPr>
                        <a:t>Pursues high-quality dividends</a:t>
                      </a:r>
                    </a:p>
                  </a:txBody>
                  <a:tcPr marL="85725" marR="95250" marT="95250" marB="104775"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64588"/>
                    </a:solid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150" b="1" i="0" kern="100">
                          <a:solidFill>
                            <a:schemeClr val="bg1"/>
                          </a:solidFill>
                          <a:latin typeface="AvenirNext LT Com Regular" panose="020B0503020202020204" pitchFamily="34" charset="0"/>
                          <a:ea typeface="Aptos" panose="020B0004020202020204" pitchFamily="34" charset="0"/>
                          <a:cs typeface="Times New Roman" panose="02020603050405020304" pitchFamily="18" charset="0"/>
                        </a:rPr>
                        <a:t>Seeks growth with moderate risk</a:t>
                      </a:r>
                    </a:p>
                  </a:txBody>
                  <a:tcPr marL="85725" marR="95250" marT="95250" marB="104775"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2B74E5"/>
                    </a:solidFill>
                  </a:tcPr>
                </a:tc>
                <a:extLst>
                  <a:ext uri="{0D108BD9-81ED-4DB2-BD59-A6C34878D82A}">
                    <a16:rowId xmlns:a16="http://schemas.microsoft.com/office/drawing/2014/main" val="877726367"/>
                  </a:ext>
                </a:extLst>
              </a:tr>
              <a:tr h="457200">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150" b="1" i="0" kern="100">
                          <a:solidFill>
                            <a:schemeClr val="bg1"/>
                          </a:solidFill>
                          <a:latin typeface="AvenirNext LT Com Regular" panose="020B0503020202020204" pitchFamily="34" charset="0"/>
                          <a:ea typeface="Aptos" panose="020B0004020202020204" pitchFamily="34" charset="0"/>
                          <a:cs typeface="Times New Roman" panose="02020603050405020304" pitchFamily="18" charset="0"/>
                        </a:rPr>
                        <a:t>Grounded in fundamentals</a:t>
                      </a:r>
                    </a:p>
                  </a:txBody>
                  <a:tcPr marL="85725" marR="95250" marT="95250" marB="104775"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42152"/>
                    </a:solid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150" b="1" i="0" kern="100">
                          <a:solidFill>
                            <a:schemeClr val="bg1"/>
                          </a:solidFill>
                          <a:latin typeface="AvenirNext LT Com Regular" panose="020B0503020202020204" pitchFamily="34" charset="0"/>
                          <a:ea typeface="Aptos" panose="020B0004020202020204" pitchFamily="34" charset="0"/>
                          <a:cs typeface="Times New Roman" panose="02020603050405020304" pitchFamily="18" charset="0"/>
                        </a:rPr>
                        <a:t>Disciplined focus on resilience</a:t>
                      </a:r>
                    </a:p>
                  </a:txBody>
                  <a:tcPr marL="85725" marR="95250" marT="95250" marB="104775"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64588"/>
                    </a:solidFill>
                  </a:tcPr>
                </a:tc>
                <a:tc>
                  <a:txBody>
                    <a:bodyPr/>
                    <a:lstStyle/>
                    <a:p>
                      <a:pPr algn="ctr"/>
                      <a:r>
                        <a:rPr lang="en-US" sz="1150" b="1" i="0" kern="100" dirty="0">
                          <a:solidFill>
                            <a:schemeClr val="bg1"/>
                          </a:solidFill>
                          <a:latin typeface="AvenirNext LT Com Regular" panose="020B0503020202020204" pitchFamily="34" charset="0"/>
                          <a:ea typeface="Aptos" panose="020B0004020202020204" pitchFamily="34" charset="0"/>
                          <a:cs typeface="Times New Roman" panose="02020603050405020304" pitchFamily="18" charset="0"/>
                        </a:rPr>
                        <a:t>Emphasis on quality holdings</a:t>
                      </a:r>
                    </a:p>
                  </a:txBody>
                  <a:tcPr marL="85725" marR="95250" marT="95250" marB="104775"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2B74E5"/>
                    </a:solidFill>
                  </a:tcPr>
                </a:tc>
                <a:extLst>
                  <a:ext uri="{0D108BD9-81ED-4DB2-BD59-A6C34878D82A}">
                    <a16:rowId xmlns:a16="http://schemas.microsoft.com/office/drawing/2014/main" val="471037198"/>
                  </a:ext>
                </a:extLst>
              </a:tr>
            </a:tbl>
          </a:graphicData>
        </a:graphic>
      </p:graphicFrame>
      <p:pic>
        <p:nvPicPr>
          <p:cNvPr id="31" name="Picture 30">
            <a:extLst>
              <a:ext uri="{FF2B5EF4-FFF2-40B4-BE49-F238E27FC236}">
                <a16:creationId xmlns:a16="http://schemas.microsoft.com/office/drawing/2014/main" id="{1B59CC35-4773-C58B-B473-27766663678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19391" r="64015" b="12162"/>
          <a:stretch>
            <a:fillRect/>
          </a:stretch>
        </p:blipFill>
        <p:spPr>
          <a:xfrm>
            <a:off x="2138324" y="2853781"/>
            <a:ext cx="687104" cy="497380"/>
          </a:xfrm>
          <a:prstGeom prst="rect">
            <a:avLst/>
          </a:prstGeom>
        </p:spPr>
      </p:pic>
      <p:pic>
        <p:nvPicPr>
          <p:cNvPr id="32" name="Picture 31">
            <a:extLst>
              <a:ext uri="{FF2B5EF4-FFF2-40B4-BE49-F238E27FC236}">
                <a16:creationId xmlns:a16="http://schemas.microsoft.com/office/drawing/2014/main" id="{91AD4F75-1B15-0B52-BAE1-F701F75060C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33091" t="6897" r="36087" b="19223"/>
          <a:stretch>
            <a:fillRect/>
          </a:stretch>
        </p:blipFill>
        <p:spPr>
          <a:xfrm>
            <a:off x="5889466" y="2791133"/>
            <a:ext cx="699280" cy="637867"/>
          </a:xfrm>
          <a:prstGeom prst="rect">
            <a:avLst/>
          </a:prstGeom>
        </p:spPr>
      </p:pic>
      <p:pic>
        <p:nvPicPr>
          <p:cNvPr id="33" name="Picture 32">
            <a:extLst>
              <a:ext uri="{FF2B5EF4-FFF2-40B4-BE49-F238E27FC236}">
                <a16:creationId xmlns:a16="http://schemas.microsoft.com/office/drawing/2014/main" id="{03D465E1-7BF7-061A-5B0F-C9A69170D3B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64015" t="6896" r="5162" b="12162"/>
          <a:stretch>
            <a:fillRect/>
          </a:stretch>
        </p:blipFill>
        <p:spPr>
          <a:xfrm>
            <a:off x="9534146" y="2853781"/>
            <a:ext cx="514691" cy="514368"/>
          </a:xfrm>
          <a:prstGeom prst="rect">
            <a:avLst/>
          </a:prstGeom>
        </p:spPr>
      </p:pic>
      <p:sp>
        <p:nvSpPr>
          <p:cNvPr id="11" name="Slide Number Placeholder 10">
            <a:extLst>
              <a:ext uri="{FF2B5EF4-FFF2-40B4-BE49-F238E27FC236}">
                <a16:creationId xmlns:a16="http://schemas.microsoft.com/office/drawing/2014/main" id="{0BC1A437-3869-3E94-7248-13DF787CD0E9}"/>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pPr/>
              <a:t>12</a:t>
            </a:fld>
            <a:endParaRPr lang="en-GB"/>
          </a:p>
        </p:txBody>
      </p:sp>
    </p:spTree>
    <p:extLst>
      <p:ext uri="{BB962C8B-B14F-4D97-AF65-F5344CB8AC3E}">
        <p14:creationId xmlns:p14="http://schemas.microsoft.com/office/powerpoint/2010/main" val="15445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D936C-6D94-827D-3B5F-3953033286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3B067A-5C54-8AEB-022E-DE63AEF35D7A}"/>
              </a:ext>
            </a:extLst>
          </p:cNvPr>
          <p:cNvSpPr>
            <a:spLocks noGrp="1"/>
          </p:cNvSpPr>
          <p:nvPr>
            <p:ph type="title"/>
          </p:nvPr>
        </p:nvSpPr>
        <p:spPr>
          <a:xfrm>
            <a:off x="464608" y="457200"/>
            <a:ext cx="11268606" cy="571500"/>
          </a:xfrm>
        </p:spPr>
        <p:txBody>
          <a:bodyPr/>
          <a:lstStyle/>
          <a:p>
            <a:r>
              <a:rPr lang="en-US" sz="2700"/>
              <a:t>Trade passive concentration for active conviction</a:t>
            </a:r>
          </a:p>
        </p:txBody>
      </p:sp>
      <p:sp>
        <p:nvSpPr>
          <p:cNvPr id="3" name="Text Placeholder 2">
            <a:extLst>
              <a:ext uri="{FF2B5EF4-FFF2-40B4-BE49-F238E27FC236}">
                <a16:creationId xmlns:a16="http://schemas.microsoft.com/office/drawing/2014/main" id="{63CED4C6-629B-1CC5-6D85-CCC42E7AFA97}"/>
              </a:ext>
            </a:extLst>
          </p:cNvPr>
          <p:cNvSpPr>
            <a:spLocks noGrp="1"/>
          </p:cNvSpPr>
          <p:nvPr>
            <p:ph type="body" sz="quarter" idx="15"/>
          </p:nvPr>
        </p:nvSpPr>
        <p:spPr>
          <a:xfrm>
            <a:off x="464608" y="967739"/>
            <a:ext cx="11268606" cy="228601"/>
          </a:xfrm>
        </p:spPr>
        <p:txBody>
          <a:bodyPr/>
          <a:lstStyle/>
          <a:p>
            <a:r>
              <a:rPr lang="en-US" b="0">
                <a:solidFill>
                  <a:srgbClr val="0068AE"/>
                </a:solidFill>
              </a:rPr>
              <a:t>Top overweight holdings relative to benchmark</a:t>
            </a:r>
            <a:endParaRPr lang="en-GB"/>
          </a:p>
        </p:txBody>
      </p:sp>
      <p:graphicFrame>
        <p:nvGraphicFramePr>
          <p:cNvPr id="13" name="Table 12">
            <a:extLst>
              <a:ext uri="{FF2B5EF4-FFF2-40B4-BE49-F238E27FC236}">
                <a16:creationId xmlns:a16="http://schemas.microsoft.com/office/drawing/2014/main" id="{2662B90B-27FE-2C61-BD13-4713970049E3}"/>
              </a:ext>
            </a:extLst>
          </p:cNvPr>
          <p:cNvGraphicFramePr>
            <a:graphicFrameLocks noGrp="1"/>
          </p:cNvGraphicFramePr>
          <p:nvPr>
            <p:extLst>
              <p:ext uri="{D42A27DB-BD31-4B8C-83A1-F6EECF244321}">
                <p14:modId xmlns:p14="http://schemas.microsoft.com/office/powerpoint/2010/main" val="3051966115"/>
              </p:ext>
            </p:extLst>
          </p:nvPr>
        </p:nvGraphicFramePr>
        <p:xfrm>
          <a:off x="1169194" y="1413002"/>
          <a:ext cx="9875520" cy="4517136"/>
        </p:xfrm>
        <a:graphic>
          <a:graphicData uri="http://schemas.openxmlformats.org/drawingml/2006/table">
            <a:tbl>
              <a:tblPr firstRow="1" bandRow="1">
                <a:tableStyleId>{5940675A-B579-460E-94D1-54222C63F5DA}</a:tableStyleId>
              </a:tblPr>
              <a:tblGrid>
                <a:gridCol w="3291840">
                  <a:extLst>
                    <a:ext uri="{9D8B030D-6E8A-4147-A177-3AD203B41FA5}">
                      <a16:colId xmlns:a16="http://schemas.microsoft.com/office/drawing/2014/main" val="3287003156"/>
                    </a:ext>
                  </a:extLst>
                </a:gridCol>
                <a:gridCol w="3291840">
                  <a:extLst>
                    <a:ext uri="{9D8B030D-6E8A-4147-A177-3AD203B41FA5}">
                      <a16:colId xmlns:a16="http://schemas.microsoft.com/office/drawing/2014/main" val="1558319269"/>
                    </a:ext>
                  </a:extLst>
                </a:gridCol>
                <a:gridCol w="3291840">
                  <a:extLst>
                    <a:ext uri="{9D8B030D-6E8A-4147-A177-3AD203B41FA5}">
                      <a16:colId xmlns:a16="http://schemas.microsoft.com/office/drawing/2014/main" val="3033735265"/>
                    </a:ext>
                  </a:extLst>
                </a:gridCol>
              </a:tblGrid>
              <a:tr h="548640">
                <a:tc>
                  <a:txBody>
                    <a:bodyPr/>
                    <a:lstStyle/>
                    <a:p>
                      <a:pPr marL="0" marR="0" algn="ctr">
                        <a:buNone/>
                      </a:pPr>
                      <a:r>
                        <a:rPr lang="en-US" sz="1200" b="1">
                          <a:solidFill>
                            <a:schemeClr val="bg1"/>
                          </a:solidFill>
                          <a:effectLst/>
                          <a:latin typeface="AvenirNext LT Com Medium" panose="020B0503020202020204" pitchFamily="34" charset="0"/>
                        </a:rPr>
                        <a:t>CGGR</a:t>
                      </a:r>
                      <a:br>
                        <a:rPr lang="en-US" sz="1200" b="1">
                          <a:solidFill>
                            <a:schemeClr val="bg1"/>
                          </a:solidFill>
                          <a:effectLst/>
                          <a:latin typeface="AvenirNext LT Com Medium" panose="020B0503020202020204" pitchFamily="34" charset="0"/>
                        </a:rPr>
                      </a:br>
                      <a:r>
                        <a:rPr lang="en-US" sz="1200">
                          <a:solidFill>
                            <a:schemeClr val="bg1"/>
                          </a:solidFill>
                          <a:effectLst/>
                          <a:latin typeface="AvenirNext LT Com Regular" panose="020B0503020202020204" pitchFamily="34" charset="0"/>
                        </a:rPr>
                        <a:t>(vs. S&amp;P 500)</a:t>
                      </a:r>
                    </a:p>
                  </a:txBody>
                  <a:tcPr marL="28575" marR="38100" marT="38100" marB="381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152252"/>
                    </a:solidFill>
                  </a:tcPr>
                </a:tc>
                <a:tc>
                  <a:txBody>
                    <a:bodyPr/>
                    <a:lstStyle/>
                    <a:p>
                      <a:pPr marL="0" marR="0" algn="ctr">
                        <a:buNone/>
                      </a:pPr>
                      <a:r>
                        <a:rPr lang="en-US" sz="1200" b="1">
                          <a:solidFill>
                            <a:schemeClr val="bg1"/>
                          </a:solidFill>
                          <a:effectLst/>
                          <a:latin typeface="AvenirNext LT Com Medium" panose="020B0503020202020204" pitchFamily="34" charset="0"/>
                        </a:rPr>
                        <a:t>CGDV</a:t>
                      </a:r>
                      <a:br>
                        <a:rPr lang="en-US" sz="1200" b="1">
                          <a:solidFill>
                            <a:schemeClr val="bg1"/>
                          </a:solidFill>
                          <a:effectLst/>
                          <a:latin typeface="AvenirNext LT Com Medium" panose="020B0503020202020204" pitchFamily="34" charset="0"/>
                        </a:rPr>
                      </a:br>
                      <a:r>
                        <a:rPr lang="en-US" sz="1200">
                          <a:solidFill>
                            <a:schemeClr val="bg1"/>
                          </a:solidFill>
                          <a:effectLst/>
                          <a:latin typeface="AvenirNext LT Com Regular" panose="020B0503020202020204" pitchFamily="34" charset="0"/>
                        </a:rPr>
                        <a:t>(vs. S&amp;P 500)</a:t>
                      </a:r>
                    </a:p>
                  </a:txBody>
                  <a:tcPr marL="28575" marR="38100" marT="38100" marB="381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4589"/>
                    </a:solidFill>
                  </a:tcPr>
                </a:tc>
                <a:tc>
                  <a:txBody>
                    <a:bodyPr/>
                    <a:lstStyle/>
                    <a:p>
                      <a:pPr marL="0" marR="0" algn="ctr">
                        <a:buNone/>
                      </a:pPr>
                      <a:r>
                        <a:rPr lang="en-US" sz="1200" b="1">
                          <a:solidFill>
                            <a:schemeClr val="bg1"/>
                          </a:solidFill>
                          <a:effectLst/>
                          <a:latin typeface="AvenirNext LT Com Medium" panose="020B0503020202020204" pitchFamily="34" charset="0"/>
                        </a:rPr>
                        <a:t>CGNG</a:t>
                      </a:r>
                      <a:br>
                        <a:rPr lang="en-US" sz="1200" b="1">
                          <a:solidFill>
                            <a:schemeClr val="bg1"/>
                          </a:solidFill>
                          <a:effectLst/>
                          <a:latin typeface="AvenirNext LT Com Regular" panose="020B0503020202020204" pitchFamily="34" charset="0"/>
                        </a:rPr>
                      </a:br>
                      <a:r>
                        <a:rPr lang="en-US" sz="1200">
                          <a:solidFill>
                            <a:schemeClr val="bg1"/>
                          </a:solidFill>
                          <a:effectLst/>
                          <a:latin typeface="AvenirNext LT Com Regular" panose="020B0503020202020204" pitchFamily="34" charset="0"/>
                        </a:rPr>
                        <a:t>(vs. MSCI Emerging Markets Index)</a:t>
                      </a:r>
                      <a:r>
                        <a:rPr lang="en-US" sz="1200" b="1">
                          <a:solidFill>
                            <a:schemeClr val="bg1"/>
                          </a:solidFill>
                          <a:effectLst/>
                          <a:latin typeface="AvenirNext LT Com Medium" panose="020B0503020202020204" pitchFamily="34" charset="0"/>
                        </a:rPr>
                        <a:t> </a:t>
                      </a:r>
                      <a:endParaRPr lang="en-US" sz="1200">
                        <a:solidFill>
                          <a:schemeClr val="bg1"/>
                        </a:solidFill>
                        <a:effectLst/>
                        <a:latin typeface="AvenirNext LT Com Regular" panose="020B0503020202020204" pitchFamily="34" charset="0"/>
                      </a:endParaRPr>
                    </a:p>
                  </a:txBody>
                  <a:tcPr marL="28575" marR="38100" marT="38100" marB="381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0074E5"/>
                    </a:solidFill>
                  </a:tcPr>
                </a:tc>
                <a:extLst>
                  <a:ext uri="{0D108BD9-81ED-4DB2-BD59-A6C34878D82A}">
                    <a16:rowId xmlns:a16="http://schemas.microsoft.com/office/drawing/2014/main" val="2771614397"/>
                  </a:ext>
                </a:extLst>
              </a:tr>
              <a:tr h="566928">
                <a:tc>
                  <a:txBody>
                    <a:bodyPr/>
                    <a:lstStyle/>
                    <a:p>
                      <a:pPr algn="l">
                        <a:lnSpc>
                          <a:spcPts val="1100"/>
                        </a:lnSpc>
                      </a:pPr>
                      <a:r>
                        <a:rPr lang="en-US" sz="1300" b="1" i="0">
                          <a:latin typeface="AvenirNext LT Com Regular" panose="020B0503020202020204" pitchFamily="34" charset="0"/>
                        </a:rPr>
                        <a:t>Meta</a:t>
                      </a:r>
                    </a:p>
                    <a:p>
                      <a:pPr algn="l">
                        <a:lnSpc>
                          <a:spcPts val="1100"/>
                        </a:lnSpc>
                      </a:pPr>
                      <a:r>
                        <a:rPr lang="en-US" sz="1100" b="0" i="0">
                          <a:latin typeface="AvenirNext LT Com Regular" panose="020B0503020202020204" pitchFamily="34" charset="0"/>
                        </a:rPr>
                        <a:t>Communication services</a:t>
                      </a:r>
                    </a:p>
                  </a:txBody>
                  <a:tcPr marL="365760" marR="0" marT="91440" marB="91440" anchor="ct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Royal Caribbean</a:t>
                      </a:r>
                    </a:p>
                    <a:p>
                      <a:pPr algn="l">
                        <a:lnSpc>
                          <a:spcPts val="1100"/>
                        </a:lnSpc>
                      </a:pPr>
                      <a:r>
                        <a:rPr lang="en-US" sz="1100" b="0" i="0">
                          <a:latin typeface="AvenirNext LT Com Regular" panose="020B0503020202020204" pitchFamily="34" charset="0"/>
                        </a:rPr>
                        <a:t>Consumer discretionary</a:t>
                      </a:r>
                    </a:p>
                  </a:txBody>
                  <a:tcPr marL="365760" marR="0" marT="91440" marB="91440" anchor="ct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ts val="1100"/>
                        </a:lnSpc>
                        <a:spcBef>
                          <a:spcPts val="0"/>
                        </a:spcBef>
                        <a:spcAft>
                          <a:spcPts val="0"/>
                        </a:spcAft>
                        <a:buClrTx/>
                        <a:buSzTx/>
                        <a:buFontTx/>
                        <a:buNone/>
                        <a:tabLst/>
                        <a:defRPr/>
                      </a:pPr>
                      <a:r>
                        <a:rPr kumimoji="0" lang="en-US" sz="1300" b="1" i="0" u="none" strike="noStrike" kern="1200" cap="none" spc="0" normalizeH="0" baseline="0" noProof="0">
                          <a:ln>
                            <a:noFill/>
                          </a:ln>
                          <a:solidFill>
                            <a:prstClr val="black"/>
                          </a:solidFill>
                          <a:effectLst/>
                          <a:uLnTx/>
                          <a:uFillTx/>
                          <a:latin typeface="AvenirNext LT Com Regular" panose="020B0503020202020204" pitchFamily="34" charset="0"/>
                          <a:ea typeface="+mn-ea"/>
                          <a:cs typeface="+mn-cs"/>
                        </a:rPr>
                        <a:t>Broadcom</a:t>
                      </a:r>
                    </a:p>
                    <a:p>
                      <a:pPr marL="0" marR="0" lvl="0" indent="0" algn="l" defTabSz="914400" rtl="0" eaLnBrk="1" fontAlgn="auto" latinLnBrk="0" hangingPunct="1">
                        <a:lnSpc>
                          <a:spcPct val="150000"/>
                        </a:lnSpc>
                        <a:spcBef>
                          <a:spcPts val="0"/>
                        </a:spcBef>
                        <a:spcAft>
                          <a:spcPts val="0"/>
                        </a:spcAft>
                        <a:buClrTx/>
                        <a:buSzTx/>
                        <a:buFontTx/>
                        <a:buNone/>
                        <a:tabLst/>
                        <a:defRPr/>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0562771"/>
                  </a:ext>
                </a:extLst>
              </a:tr>
              <a:tr h="566928">
                <a:tc>
                  <a:txBody>
                    <a:bodyPr/>
                    <a:lstStyle/>
                    <a:p>
                      <a:pPr algn="l">
                        <a:lnSpc>
                          <a:spcPts val="1100"/>
                        </a:lnSpc>
                      </a:pPr>
                      <a:r>
                        <a:rPr lang="en-US" sz="1300" b="1" i="0">
                          <a:latin typeface="AvenirNext LT Com Regular" panose="020B0503020202020204" pitchFamily="34" charset="0"/>
                        </a:rPr>
                        <a:t>Tesla</a:t>
                      </a:r>
                    </a:p>
                    <a:p>
                      <a:pPr algn="l">
                        <a:lnSpc>
                          <a:spcPts val="1100"/>
                        </a:lnSpc>
                      </a:pPr>
                      <a:r>
                        <a:rPr lang="en-US" sz="1100" b="0" i="0">
                          <a:latin typeface="AvenirNext LT Com Regular" panose="020B0503020202020204" pitchFamily="34" charset="0"/>
                        </a:rPr>
                        <a:t>Consumer discretionary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Applied Materials</a:t>
                      </a:r>
                    </a:p>
                    <a:p>
                      <a:pPr algn="l">
                        <a:lnSpc>
                          <a:spcPts val="1100"/>
                        </a:lnSpc>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Alphabet</a:t>
                      </a:r>
                    </a:p>
                    <a:p>
                      <a:pPr algn="l">
                        <a:lnSpc>
                          <a:spcPts val="1100"/>
                        </a:lnSpc>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4907191"/>
                  </a:ext>
                </a:extLst>
              </a:tr>
              <a:tr h="566928">
                <a:tc>
                  <a:txBody>
                    <a:bodyPr/>
                    <a:lstStyle/>
                    <a:p>
                      <a:pPr algn="l">
                        <a:lnSpc>
                          <a:spcPts val="1100"/>
                        </a:lnSpc>
                      </a:pPr>
                      <a:r>
                        <a:rPr lang="en-US" sz="1300" b="1" i="0">
                          <a:latin typeface="AvenirNext LT Com Regular" panose="020B0503020202020204" pitchFamily="34" charset="0"/>
                        </a:rPr>
                        <a:t>Micron Technology</a:t>
                      </a:r>
                    </a:p>
                    <a:p>
                      <a:pPr algn="l">
                        <a:lnSpc>
                          <a:spcPts val="1100"/>
                        </a:lnSpc>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Carrier Global Corp. </a:t>
                      </a:r>
                    </a:p>
                    <a:p>
                      <a:pPr algn="l">
                        <a:lnSpc>
                          <a:spcPts val="1100"/>
                        </a:lnSpc>
                      </a:pPr>
                      <a:r>
                        <a:rPr lang="en-US" sz="1100" b="0" i="0">
                          <a:latin typeface="AvenirNext LT Com Regular" panose="020B0503020202020204" pitchFamily="34" charset="0"/>
                        </a:rPr>
                        <a:t>Industrials</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NVIDIA</a:t>
                      </a:r>
                    </a:p>
                    <a:p>
                      <a:pPr algn="l">
                        <a:lnSpc>
                          <a:spcPts val="1100"/>
                        </a:lnSpc>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3779378"/>
                  </a:ext>
                </a:extLst>
              </a:tr>
              <a:tr h="566928">
                <a:tc>
                  <a:txBody>
                    <a:bodyPr/>
                    <a:lstStyle/>
                    <a:p>
                      <a:pPr algn="l">
                        <a:lnSpc>
                          <a:spcPts val="1100"/>
                        </a:lnSpc>
                      </a:pPr>
                      <a:r>
                        <a:rPr lang="en-US" sz="1300" b="1" i="0">
                          <a:latin typeface="AvenirNext LT Com Regular" panose="020B0503020202020204" pitchFamily="34" charset="0"/>
                        </a:rPr>
                        <a:t>Broadcom </a:t>
                      </a:r>
                    </a:p>
                    <a:p>
                      <a:pPr algn="l">
                        <a:lnSpc>
                          <a:spcPts val="1100"/>
                        </a:lnSpc>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GE Aerospace</a:t>
                      </a:r>
                    </a:p>
                    <a:p>
                      <a:pPr algn="l">
                        <a:lnSpc>
                          <a:spcPts val="1100"/>
                        </a:lnSpc>
                      </a:pPr>
                      <a:r>
                        <a:rPr lang="en-US" sz="1100" b="0" i="0">
                          <a:latin typeface="AvenirNext LT Com Regular" panose="020B0503020202020204" pitchFamily="34" charset="0"/>
                        </a:rPr>
                        <a:t>Industrials</a:t>
                      </a:r>
                      <a:endParaRPr lang="en-US" sz="1300" b="0" i="0">
                        <a:latin typeface="AvenirNext LT Com Regular" panose="020B0503020202020204" pitchFamily="34" charset="0"/>
                      </a:endParaRP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err="1">
                          <a:latin typeface="AvenirNext LT Com Regular" panose="020B0503020202020204" pitchFamily="34" charset="0"/>
                        </a:rPr>
                        <a:t>MercadoLibre</a:t>
                      </a:r>
                      <a:endParaRPr lang="en-US" sz="1300" b="1" i="0">
                        <a:latin typeface="AvenirNext LT Com Regular" panose="020B0503020202020204" pitchFamily="34" charset="0"/>
                      </a:endParaRPr>
                    </a:p>
                    <a:p>
                      <a:pPr algn="l">
                        <a:lnSpc>
                          <a:spcPts val="1100"/>
                        </a:lnSpc>
                      </a:pPr>
                      <a:r>
                        <a:rPr lang="en-US" sz="1100" b="0" i="0">
                          <a:latin typeface="AvenirNext LT Com Regular" panose="020B0503020202020204" pitchFamily="34" charset="0"/>
                        </a:rPr>
                        <a:t>Consumer discretionary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4937904"/>
                  </a:ext>
                </a:extLst>
              </a:tr>
              <a:tr h="566928">
                <a:tc>
                  <a:txBody>
                    <a:bodyPr/>
                    <a:lstStyle/>
                    <a:p>
                      <a:pPr algn="l">
                        <a:lnSpc>
                          <a:spcPts val="1100"/>
                        </a:lnSpc>
                      </a:pPr>
                      <a:r>
                        <a:rPr lang="en-US" sz="1300" b="1" i="0">
                          <a:latin typeface="AvenirNext LT Com Regular" panose="020B0503020202020204" pitchFamily="34" charset="0"/>
                        </a:rPr>
                        <a:t>TransDigm Group  </a:t>
                      </a:r>
                    </a:p>
                    <a:p>
                      <a:pPr algn="l">
                        <a:lnSpc>
                          <a:spcPts val="1100"/>
                        </a:lnSpc>
                      </a:pPr>
                      <a:r>
                        <a:rPr lang="en-US" sz="1100" b="0" i="0">
                          <a:latin typeface="AvenirNext LT Com Regular" panose="020B0503020202020204" pitchFamily="34" charset="0"/>
                        </a:rPr>
                        <a:t>Industrials</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British American Tobacco</a:t>
                      </a:r>
                    </a:p>
                    <a:p>
                      <a:pPr algn="l">
                        <a:lnSpc>
                          <a:spcPts val="1100"/>
                        </a:lnSpc>
                      </a:pPr>
                      <a:r>
                        <a:rPr lang="en-US" sz="1100" b="0" i="0">
                          <a:latin typeface="AvenirNext LT Com Regular" panose="020B0503020202020204" pitchFamily="34" charset="0"/>
                        </a:rPr>
                        <a:t>Consumer staples</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ASML Holding NV</a:t>
                      </a:r>
                    </a:p>
                    <a:p>
                      <a:pPr algn="l">
                        <a:lnSpc>
                          <a:spcPts val="1100"/>
                        </a:lnSpc>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02395282"/>
                  </a:ext>
                </a:extLst>
              </a:tr>
              <a:tr h="566928">
                <a:tc>
                  <a:txBody>
                    <a:bodyPr/>
                    <a:lstStyle/>
                    <a:p>
                      <a:pPr algn="l">
                        <a:lnSpc>
                          <a:spcPts val="1100"/>
                        </a:lnSpc>
                      </a:pPr>
                      <a:r>
                        <a:rPr lang="en-US" sz="1300" b="1" i="0">
                          <a:latin typeface="AvenirNext LT Com Regular" panose="020B0503020202020204" pitchFamily="34" charset="0"/>
                        </a:rPr>
                        <a:t>SK Hynix </a:t>
                      </a:r>
                    </a:p>
                    <a:p>
                      <a:pPr algn="l">
                        <a:lnSpc>
                          <a:spcPts val="1100"/>
                        </a:lnSpc>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RTX Corporation </a:t>
                      </a:r>
                    </a:p>
                    <a:p>
                      <a:pPr algn="l">
                        <a:lnSpc>
                          <a:spcPts val="1100"/>
                        </a:lnSpc>
                      </a:pPr>
                      <a:r>
                        <a:rPr lang="en-US" sz="1100" b="0" i="0">
                          <a:latin typeface="AvenirNext LT Com Regular" panose="020B0503020202020204" pitchFamily="34" charset="0"/>
                        </a:rPr>
                        <a:t>Industrials</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Microsoft Corporation</a:t>
                      </a:r>
                    </a:p>
                    <a:p>
                      <a:pPr algn="l">
                        <a:lnSpc>
                          <a:spcPts val="1100"/>
                        </a:lnSpc>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1398608"/>
                  </a:ext>
                </a:extLst>
              </a:tr>
              <a:tr h="566928">
                <a:tc>
                  <a:txBody>
                    <a:bodyPr/>
                    <a:lstStyle/>
                    <a:p>
                      <a:pPr algn="l">
                        <a:lnSpc>
                          <a:spcPts val="1100"/>
                        </a:lnSpc>
                      </a:pPr>
                      <a:r>
                        <a:rPr lang="en-US" sz="1300" b="1" i="0">
                          <a:latin typeface="AvenirNext LT Com Regular" panose="020B0503020202020204" pitchFamily="34" charset="0"/>
                        </a:rPr>
                        <a:t>Cloudflare </a:t>
                      </a:r>
                    </a:p>
                    <a:p>
                      <a:pPr algn="l">
                        <a:lnSpc>
                          <a:spcPts val="1100"/>
                        </a:lnSpc>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Taiwan Semiconductor</a:t>
                      </a:r>
                    </a:p>
                    <a:p>
                      <a:pPr algn="l">
                        <a:lnSpc>
                          <a:spcPts val="1100"/>
                        </a:lnSpc>
                      </a:pPr>
                      <a:r>
                        <a:rPr lang="en-US" sz="1100" b="0" i="0">
                          <a:latin typeface="AvenirNext LT Com Regular" panose="020B0503020202020204" pitchFamily="34" charset="0"/>
                        </a:rPr>
                        <a:t>Information technology</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ts val="1100"/>
                        </a:lnSpc>
                      </a:pPr>
                      <a:r>
                        <a:rPr lang="en-US" sz="1300" b="1" i="0">
                          <a:latin typeface="AvenirNext LT Com Regular" panose="020B0503020202020204" pitchFamily="34" charset="0"/>
                        </a:rPr>
                        <a:t>Banco Bilbao Vizcaya </a:t>
                      </a:r>
                    </a:p>
                    <a:p>
                      <a:pPr algn="l">
                        <a:lnSpc>
                          <a:spcPts val="1100"/>
                        </a:lnSpc>
                      </a:pPr>
                      <a:r>
                        <a:rPr lang="en-US" sz="1100" b="0" i="0">
                          <a:latin typeface="AvenirNext LT Com Regular" panose="020B0503020202020204" pitchFamily="34" charset="0"/>
                        </a:rPr>
                        <a:t>Financials</a:t>
                      </a:r>
                    </a:p>
                  </a:txBody>
                  <a:tcPr marL="365760" marR="0" marT="91440" marB="91440" anchor="ctr">
                    <a:lnL w="12700" cmpd="sng">
                      <a:noFill/>
                    </a:lnL>
                    <a:lnR w="12700" cmpd="sng">
                      <a:noFill/>
                    </a:lnR>
                    <a:lnT w="6350" cap="flat" cmpd="sng" algn="ctr">
                      <a:solidFill>
                        <a:schemeClr val="bg1">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6493003"/>
                  </a:ext>
                </a:extLst>
              </a:tr>
            </a:tbl>
          </a:graphicData>
        </a:graphic>
      </p:graphicFrame>
      <p:sp>
        <p:nvSpPr>
          <p:cNvPr id="9" name="Footer Placeholder 8">
            <a:extLst>
              <a:ext uri="{FF2B5EF4-FFF2-40B4-BE49-F238E27FC236}">
                <a16:creationId xmlns:a16="http://schemas.microsoft.com/office/drawing/2014/main" id="{D8CC5059-756F-68B4-2ACB-4A05D8A409A4}"/>
              </a:ext>
            </a:extLst>
          </p:cNvPr>
          <p:cNvSpPr>
            <a:spLocks noGrp="1"/>
          </p:cNvSpPr>
          <p:nvPr>
            <p:ph type="ftr" sz="quarter" idx="10"/>
          </p:nvPr>
        </p:nvSpPr>
        <p:spPr>
          <a:xfrm>
            <a:off x="458787" y="6146800"/>
            <a:ext cx="11234738" cy="182880"/>
          </a:xfrm>
        </p:spPr>
        <p:txBody>
          <a:bodyPr/>
          <a:lstStyle/>
          <a:p>
            <a:r>
              <a:rPr lang="en-US"/>
              <a:t>Source: Capital Group. Top holdings relative to benchmark reflect the largest differentials of each company weight in the fund versus the benchmark, based on averaged company weights over the month ended 6/30/26.</a:t>
            </a:r>
          </a:p>
        </p:txBody>
      </p:sp>
      <p:sp>
        <p:nvSpPr>
          <p:cNvPr id="11" name="Slide Number Placeholder 10">
            <a:extLst>
              <a:ext uri="{FF2B5EF4-FFF2-40B4-BE49-F238E27FC236}">
                <a16:creationId xmlns:a16="http://schemas.microsoft.com/office/drawing/2014/main" id="{50DFEBF7-83C0-3353-2026-4D83626684E4}"/>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pPr/>
              <a:t>13</a:t>
            </a:fld>
            <a:endParaRPr lang="en-GB"/>
          </a:p>
        </p:txBody>
      </p:sp>
    </p:spTree>
    <p:extLst>
      <p:ext uri="{BB962C8B-B14F-4D97-AF65-F5344CB8AC3E}">
        <p14:creationId xmlns:p14="http://schemas.microsoft.com/office/powerpoint/2010/main" val="1335074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83469"/>
        </a:solidFill>
        <a:effectLst/>
      </p:bgPr>
    </p:bg>
    <p:spTree>
      <p:nvGrpSpPr>
        <p:cNvPr id="1" name="">
          <a:extLst>
            <a:ext uri="{FF2B5EF4-FFF2-40B4-BE49-F238E27FC236}">
              <a16:creationId xmlns:a16="http://schemas.microsoft.com/office/drawing/2014/main" id="{74C02A94-69BC-4D98-6742-86C2EBBED76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E422D2C-3887-723E-4164-887584634E65}"/>
              </a:ext>
            </a:extLst>
          </p:cNvPr>
          <p:cNvSpPr>
            <a:spLocks noGrp="1"/>
          </p:cNvSpPr>
          <p:nvPr>
            <p:ph type="title"/>
          </p:nvPr>
        </p:nvSpPr>
        <p:spPr>
          <a:xfrm>
            <a:off x="457200" y="457200"/>
            <a:ext cx="11276013" cy="571500"/>
          </a:xfrm>
        </p:spPr>
        <p:txBody>
          <a:bodyPr/>
          <a:lstStyle/>
          <a:p>
            <a:r>
              <a:rPr lang="en-US" sz="2700" dirty="0">
                <a:solidFill>
                  <a:schemeClr val="bg1"/>
                </a:solidFill>
              </a:rPr>
              <a:t>Our funds have not often lagged their benchmarks</a:t>
            </a:r>
          </a:p>
        </p:txBody>
      </p:sp>
      <p:sp>
        <p:nvSpPr>
          <p:cNvPr id="7" name="Text Placeholder 2">
            <a:extLst>
              <a:ext uri="{FF2B5EF4-FFF2-40B4-BE49-F238E27FC236}">
                <a16:creationId xmlns:a16="http://schemas.microsoft.com/office/drawing/2014/main" id="{FAFA2AC4-D8A8-65FC-F49B-230A253063E4}"/>
              </a:ext>
            </a:extLst>
          </p:cNvPr>
          <p:cNvSpPr>
            <a:spLocks noGrp="1"/>
          </p:cNvSpPr>
          <p:nvPr>
            <p:ph type="body" sz="quarter" idx="15"/>
          </p:nvPr>
        </p:nvSpPr>
        <p:spPr>
          <a:xfrm>
            <a:off x="464608" y="967739"/>
            <a:ext cx="10657048" cy="289561"/>
          </a:xfrm>
        </p:spPr>
        <p:txBody>
          <a:bodyPr/>
          <a:lstStyle/>
          <a:p>
            <a:r>
              <a:rPr lang="en-US" b="0" dirty="0">
                <a:solidFill>
                  <a:schemeClr val="bg1"/>
                </a:solidFill>
              </a:rPr>
              <a:t>Over 3- and 5-year monthly rolling periods, Capital Group American Funds equity-focused mutual funds on average:</a:t>
            </a:r>
          </a:p>
          <a:p>
            <a:endParaRPr lang="en-GB" dirty="0"/>
          </a:p>
        </p:txBody>
      </p:sp>
      <p:sp>
        <p:nvSpPr>
          <p:cNvPr id="9" name="Alt Text Graphic" descr="Two donut charts show the persistence of Capital Group American Funds equity-focused mutual funds’ relative performance over rolling 3- and 5-year monthly periods. The left chart shows the funds lagged their benchmarks in approximately one-third of periods. The right chart shows that after those periods of underperformance, the funds subsequently outperformed their benchmarks in about two-thirds of periods. A supporting statement notes that the funds exceeded their benchmarks by an annualized 178 basis points over subsequent 3-year periods and 201 basis points over subsequent 5-year periods on average.">
            <a:extLst>
              <a:ext uri="{FF2B5EF4-FFF2-40B4-BE49-F238E27FC236}">
                <a16:creationId xmlns:a16="http://schemas.microsoft.com/office/drawing/2014/main" id="{DF4F05CF-4B92-E10E-CC1B-06D25076D70C}"/>
              </a:ext>
            </a:extLst>
          </p:cNvPr>
          <p:cNvSpPr/>
          <p:nvPr/>
        </p:nvSpPr>
        <p:spPr>
          <a:xfrm>
            <a:off x="208430" y="1660712"/>
            <a:ext cx="11719112" cy="32474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13" name="Text Placeholder 2">
            <a:extLst>
              <a:ext uri="{FF2B5EF4-FFF2-40B4-BE49-F238E27FC236}">
                <a16:creationId xmlns:a16="http://schemas.microsoft.com/office/drawing/2014/main" id="{F7BA8C01-D5AD-2ECD-4DAF-F66DB29C7647}"/>
              </a:ext>
            </a:extLst>
          </p:cNvPr>
          <p:cNvSpPr txBox="1">
            <a:spLocks/>
          </p:cNvSpPr>
          <p:nvPr/>
        </p:nvSpPr>
        <p:spPr>
          <a:xfrm>
            <a:off x="992922" y="4963596"/>
            <a:ext cx="10221925" cy="797674"/>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100000"/>
              </a:lnSpc>
              <a:spcBef>
                <a:spcPts val="0"/>
              </a:spcBef>
              <a:spcAft>
                <a:spcPts val="800"/>
              </a:spcAft>
              <a:buClrTx/>
              <a:buSzTx/>
              <a:buFont typeface="AvenirNext LT Com Medium" panose="020B0803020202020204" pitchFamily="34" charset="0"/>
              <a:buNone/>
              <a:tabLst/>
              <a:defRPr lang="en-US" sz="1800" b="1" i="0" u="none" strike="noStrike" cap="none" spc="0" baseline="0" dirty="0">
                <a:ln>
                  <a:noFill/>
                </a:ln>
                <a:solidFill>
                  <a:schemeClr val="bg2"/>
                </a:solidFill>
                <a:uFillTx/>
                <a:latin typeface="AvenirNext LT Com Regular" panose="020B0503020202020204" pitchFamily="34" charset="0"/>
                <a:ea typeface="+mn-ea"/>
                <a:cs typeface="+mn-cs"/>
                <a:sym typeface="AvenirNext LT Com Regular"/>
              </a:defRPr>
            </a:lvl1pPr>
            <a:lvl2pPr marL="284162" marR="0" indent="0" algn="l" defTabSz="228600" rtl="0" eaLnBrk="1" latinLnBrk="0" hangingPunct="1">
              <a:lnSpc>
                <a:spcPct val="110000"/>
              </a:lnSpc>
              <a:spcBef>
                <a:spcPts val="0"/>
              </a:spcBef>
              <a:spcAft>
                <a:spcPts val="700"/>
              </a:spcAft>
              <a:buClrTx/>
              <a:buSzTx/>
              <a:buFont typeface="Arial" panose="020B0604020202020204" pitchFamily="34" charset="0"/>
              <a:buNone/>
              <a:tabLst/>
              <a:defRPr lang="en-US" sz="1400" b="0" i="0" u="none" strike="noStrike" cap="none" spc="0" baseline="0" smtClean="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lang="en-US" sz="1400" b="0" i="0" u="none" strike="noStrike" cap="none" spc="0" baseline="0" smtClean="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gn="ctr">
              <a:lnSpc>
                <a:spcPct val="150000"/>
              </a:lnSpc>
            </a:pPr>
            <a:r>
              <a:rPr lang="en-US" sz="1600" b="0" dirty="0">
                <a:solidFill>
                  <a:schemeClr val="bg1"/>
                </a:solidFill>
              </a:rPr>
              <a:t>In all subsequent periods after lagging their benchmarks, these funds exceeded their benchmarks by an annualized </a:t>
            </a:r>
            <a:r>
              <a:rPr lang="en-US" sz="1600" dirty="0">
                <a:solidFill>
                  <a:schemeClr val="bg1"/>
                </a:solidFill>
                <a:latin typeface="AvenirNext LT Com Medium" panose="020B0503020202020204" pitchFamily="34" charset="0"/>
              </a:rPr>
              <a:t>178 bps and 201 bps for the 3- and 5-year periods,</a:t>
            </a:r>
            <a:r>
              <a:rPr lang="en-US" sz="1600" b="0" dirty="0">
                <a:solidFill>
                  <a:schemeClr val="bg1"/>
                </a:solidFill>
              </a:rPr>
              <a:t> respectively.</a:t>
            </a:r>
          </a:p>
          <a:p>
            <a:endParaRPr lang="en-US" sz="1600" b="0" dirty="0">
              <a:solidFill>
                <a:schemeClr val="bg1"/>
              </a:solidFill>
            </a:endParaRPr>
          </a:p>
        </p:txBody>
      </p:sp>
      <p:sp>
        <p:nvSpPr>
          <p:cNvPr id="6" name="Footer Placeholder 5">
            <a:extLst>
              <a:ext uri="{FF2B5EF4-FFF2-40B4-BE49-F238E27FC236}">
                <a16:creationId xmlns:a16="http://schemas.microsoft.com/office/drawing/2014/main" id="{0C25BFA9-C33C-0534-DF9C-85296C4C1D5E}"/>
              </a:ext>
            </a:extLst>
          </p:cNvPr>
          <p:cNvSpPr>
            <a:spLocks noGrp="1"/>
          </p:cNvSpPr>
          <p:nvPr>
            <p:ph type="ftr" sz="quarter" idx="10"/>
          </p:nvPr>
        </p:nvSpPr>
        <p:spPr>
          <a:xfrm>
            <a:off x="457200" y="5915348"/>
            <a:ext cx="11276013" cy="426680"/>
          </a:xfrm>
        </p:spPr>
        <p:txBody>
          <a:bodyPr/>
          <a:lstStyle/>
          <a:p>
            <a:pPr>
              <a:lnSpc>
                <a:spcPts val="1000"/>
              </a:lnSpc>
            </a:pPr>
            <a:r>
              <a:rPr lang="en-US" dirty="0">
                <a:solidFill>
                  <a:schemeClr val="bg1"/>
                </a:solidFill>
              </a:rPr>
              <a:t>Sources: Capital Group, Morningstar. As of June 30, 2026. Bps: basis points. In 3-year periods, these funds lagged their benchmarks 36% of the time, and in subsequent periods outperformed 61% of the time. In 5-year periods, these funds lagged their benchmarks 31% of the time, and in subsequent periods outperformed 66% of the time. This analysis includes all the equity-focused American Funds® mutual funds with 36 or more available rolling monthly 10-year return observations, which we deem to be sufficient to draw relevant statistical observations from. Start date is January 2, 1934, with subsequent funds added with their inception dates. Past results are not predictive of results in future periods.</a:t>
            </a:r>
          </a:p>
        </p:txBody>
      </p:sp>
      <p:graphicFrame>
        <p:nvGraphicFramePr>
          <p:cNvPr id="2" name="Chart 1">
            <a:extLst>
              <a:ext uri="{FF2B5EF4-FFF2-40B4-BE49-F238E27FC236}">
                <a16:creationId xmlns:a16="http://schemas.microsoft.com/office/drawing/2014/main" id="{7AB20B26-0417-08F6-243A-FDE7A27FA95E}"/>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29771763"/>
              </p:ext>
            </p:extLst>
          </p:nvPr>
        </p:nvGraphicFramePr>
        <p:xfrm>
          <a:off x="6316152" y="1752151"/>
          <a:ext cx="4970254" cy="29828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C511E846-F096-16D1-58CD-ACA14B6EA9FA}"/>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654576630"/>
              </p:ext>
            </p:extLst>
          </p:nvPr>
        </p:nvGraphicFramePr>
        <p:xfrm>
          <a:off x="917087" y="1771253"/>
          <a:ext cx="4958763" cy="2982845"/>
        </p:xfrm>
        <a:graphic>
          <a:graphicData uri="http://schemas.openxmlformats.org/drawingml/2006/chart">
            <c:chart xmlns:c="http://schemas.openxmlformats.org/drawingml/2006/chart" xmlns:r="http://schemas.openxmlformats.org/officeDocument/2006/relationships" r:id="rId4"/>
          </a:graphicData>
        </a:graphic>
      </p:graphicFrame>
      <p:sp>
        <p:nvSpPr>
          <p:cNvPr id="38" name="Text Placeholder 6">
            <a:extLst>
              <a:ext uri="{FF2B5EF4-FFF2-40B4-BE49-F238E27FC236}">
                <a16:creationId xmlns:a16="http://schemas.microsoft.com/office/drawing/2014/main" id="{D31DA73C-9B94-59FE-AA31-09B27253C920}"/>
              </a:ext>
              <a:ext uri="{C183D7F6-B498-43B3-948B-1728B52AA6E4}">
                <adec:decorative xmlns:adec="http://schemas.microsoft.com/office/drawing/2017/decorative" val="1"/>
              </a:ext>
            </a:extLst>
          </p:cNvPr>
          <p:cNvSpPr>
            <a:spLocks noGrp="1"/>
          </p:cNvSpPr>
          <p:nvPr>
            <p:ph type="body" sz="quarter" idx="16"/>
          </p:nvPr>
        </p:nvSpPr>
        <p:spPr>
          <a:xfrm>
            <a:off x="2627362" y="2718804"/>
            <a:ext cx="1538212" cy="1245187"/>
          </a:xfrm>
        </p:spPr>
        <p:txBody>
          <a:bodyPr/>
          <a:lstStyle/>
          <a:p>
            <a:pPr algn="ctr"/>
            <a:r>
              <a:rPr lang="en-US" sz="1400">
                <a:solidFill>
                  <a:schemeClr val="bg1"/>
                </a:solidFill>
              </a:rPr>
              <a:t>Lagged benchmark only </a:t>
            </a:r>
          </a:p>
          <a:p>
            <a:pPr algn="ctr"/>
            <a:r>
              <a:rPr lang="en-US" sz="2800">
                <a:solidFill>
                  <a:schemeClr val="bg1"/>
                </a:solidFill>
              </a:rPr>
              <a:t>~1/3</a:t>
            </a:r>
            <a:r>
              <a:rPr lang="en-US">
                <a:solidFill>
                  <a:schemeClr val="bg1"/>
                </a:solidFill>
              </a:rPr>
              <a:t> </a:t>
            </a:r>
          </a:p>
          <a:p>
            <a:pPr algn="ctr"/>
            <a:r>
              <a:rPr lang="en-US" sz="1400">
                <a:solidFill>
                  <a:schemeClr val="bg1"/>
                </a:solidFill>
              </a:rPr>
              <a:t>of the time</a:t>
            </a:r>
          </a:p>
        </p:txBody>
      </p:sp>
      <p:sp>
        <p:nvSpPr>
          <p:cNvPr id="8" name="Text Placeholder 6">
            <a:extLst>
              <a:ext uri="{FF2B5EF4-FFF2-40B4-BE49-F238E27FC236}">
                <a16:creationId xmlns:a16="http://schemas.microsoft.com/office/drawing/2014/main" id="{52BCFB25-D20A-FF9B-8586-CF4E9E3D268A}"/>
              </a:ext>
              <a:ext uri="{C183D7F6-B498-43B3-948B-1728B52AA6E4}">
                <adec:decorative xmlns:adec="http://schemas.microsoft.com/office/drawing/2017/decorative" val="1"/>
              </a:ext>
            </a:extLst>
          </p:cNvPr>
          <p:cNvSpPr txBox="1">
            <a:spLocks/>
          </p:cNvSpPr>
          <p:nvPr/>
        </p:nvSpPr>
        <p:spPr>
          <a:xfrm>
            <a:off x="8001064" y="2718805"/>
            <a:ext cx="1600429" cy="124518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o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0" marR="0" indent="0" algn="l" defTabSz="228600" rtl="0" eaLnBrk="1" latinLnBrk="0" hangingPunct="1">
              <a:lnSpc>
                <a:spcPct val="110000"/>
              </a:lnSpc>
              <a:spcBef>
                <a:spcPts val="0"/>
              </a:spcBef>
              <a:spcAft>
                <a:spcPts val="0"/>
              </a:spcAft>
              <a:buClrTx/>
              <a:buSzTx/>
              <a:buFont typeface="Arial" panose="020B0604020202020204" pitchFamily="34" charset="0"/>
              <a:buNone/>
              <a:tabLst/>
              <a:defRPr sz="1600" b="0" i="0" u="none" strike="noStrike" cap="none" spc="0" baseline="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gn="ctr"/>
            <a:r>
              <a:rPr lang="en-US" sz="1400" dirty="0">
                <a:solidFill>
                  <a:schemeClr val="bg1"/>
                </a:solidFill>
              </a:rPr>
              <a:t>Beat benchmark in </a:t>
            </a:r>
          </a:p>
          <a:p>
            <a:pPr algn="ctr"/>
            <a:r>
              <a:rPr lang="en-US" sz="2800" dirty="0">
                <a:solidFill>
                  <a:schemeClr val="bg1"/>
                </a:solidFill>
              </a:rPr>
              <a:t>~2/3 </a:t>
            </a:r>
          </a:p>
          <a:p>
            <a:pPr algn="ctr"/>
            <a:r>
              <a:rPr lang="en-US" sz="1400" dirty="0">
                <a:solidFill>
                  <a:schemeClr val="bg1"/>
                </a:solidFill>
              </a:rPr>
              <a:t>of subsequent periods</a:t>
            </a:r>
          </a:p>
        </p:txBody>
      </p:sp>
      <p:grpSp>
        <p:nvGrpSpPr>
          <p:cNvPr id="41" name="Group 40">
            <a:extLst>
              <a:ext uri="{FF2B5EF4-FFF2-40B4-BE49-F238E27FC236}">
                <a16:creationId xmlns:a16="http://schemas.microsoft.com/office/drawing/2014/main" id="{E25251BE-9626-F8A6-E04A-7F3978D6F4ED}"/>
              </a:ext>
              <a:ext uri="{C183D7F6-B498-43B3-948B-1728B52AA6E4}">
                <adec:decorative xmlns:adec="http://schemas.microsoft.com/office/drawing/2017/decorative" val="1"/>
              </a:ext>
            </a:extLst>
          </p:cNvPr>
          <p:cNvGrpSpPr/>
          <p:nvPr/>
        </p:nvGrpSpPr>
        <p:grpSpPr>
          <a:xfrm>
            <a:off x="5282158" y="3081915"/>
            <a:ext cx="1448830" cy="570789"/>
            <a:chOff x="5577183" y="3330129"/>
            <a:chExt cx="1448830" cy="570789"/>
          </a:xfrm>
        </p:grpSpPr>
        <p:sp>
          <p:nvSpPr>
            <p:cNvPr id="33" name="L-Shape 32">
              <a:extLst>
                <a:ext uri="{FF2B5EF4-FFF2-40B4-BE49-F238E27FC236}">
                  <a16:creationId xmlns:a16="http://schemas.microsoft.com/office/drawing/2014/main" id="{C2070F28-5016-FD8D-89A9-9AFCDE08F241}"/>
                </a:ext>
              </a:extLst>
            </p:cNvPr>
            <p:cNvSpPr/>
            <p:nvPr/>
          </p:nvSpPr>
          <p:spPr>
            <a:xfrm rot="13500000">
              <a:off x="6455224" y="3330129"/>
              <a:ext cx="570789" cy="570789"/>
            </a:xfrm>
            <a:prstGeom prst="corner">
              <a:avLst>
                <a:gd name="adj1" fmla="val 22181"/>
                <a:gd name="adj2" fmla="val 21576"/>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34" name="L-Shape 33">
              <a:extLst>
                <a:ext uri="{FF2B5EF4-FFF2-40B4-BE49-F238E27FC236}">
                  <a16:creationId xmlns:a16="http://schemas.microsoft.com/office/drawing/2014/main" id="{12962FB8-007B-6EC3-95A3-B76304238609}"/>
                </a:ext>
              </a:extLst>
            </p:cNvPr>
            <p:cNvSpPr/>
            <p:nvPr/>
          </p:nvSpPr>
          <p:spPr>
            <a:xfrm rot="13500000">
              <a:off x="6192775" y="3388518"/>
              <a:ext cx="454010" cy="454010"/>
            </a:xfrm>
            <a:prstGeom prst="corner">
              <a:avLst>
                <a:gd name="adj1" fmla="val 28844"/>
                <a:gd name="adj2" fmla="val 28239"/>
              </a:avLst>
            </a:prstGeom>
            <a:solidFill>
              <a:srgbClr val="02A88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35" name="L-Shape 34">
              <a:extLst>
                <a:ext uri="{FF2B5EF4-FFF2-40B4-BE49-F238E27FC236}">
                  <a16:creationId xmlns:a16="http://schemas.microsoft.com/office/drawing/2014/main" id="{2675B093-8EE0-9871-91B7-82AC4FB9665E}"/>
                </a:ext>
              </a:extLst>
            </p:cNvPr>
            <p:cNvSpPr/>
            <p:nvPr/>
          </p:nvSpPr>
          <p:spPr>
            <a:xfrm rot="13500000">
              <a:off x="5882957" y="3442258"/>
              <a:ext cx="387732" cy="387732"/>
            </a:xfrm>
            <a:prstGeom prst="corner">
              <a:avLst>
                <a:gd name="adj1" fmla="val 29983"/>
                <a:gd name="adj2" fmla="val 27427"/>
              </a:avLst>
            </a:prstGeom>
            <a:solidFill>
              <a:srgbClr val="005CB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36" name="L-Shape 35">
              <a:extLst>
                <a:ext uri="{FF2B5EF4-FFF2-40B4-BE49-F238E27FC236}">
                  <a16:creationId xmlns:a16="http://schemas.microsoft.com/office/drawing/2014/main" id="{65F2F2CF-1337-6FD2-724C-2EC9A5CAAC2B}"/>
                </a:ext>
              </a:extLst>
            </p:cNvPr>
            <p:cNvSpPr/>
            <p:nvPr/>
          </p:nvSpPr>
          <p:spPr>
            <a:xfrm rot="13500000">
              <a:off x="5577183" y="3499308"/>
              <a:ext cx="339477" cy="339477"/>
            </a:xfrm>
            <a:prstGeom prst="corner">
              <a:avLst>
                <a:gd name="adj1" fmla="val 33319"/>
                <a:gd name="adj2" fmla="val 30487"/>
              </a:avLst>
            </a:prstGeom>
            <a:solidFill>
              <a:srgbClr val="2A8BE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sp>
        <p:nvSpPr>
          <p:cNvPr id="3" name="Slide Number Placeholder 2">
            <a:extLst>
              <a:ext uri="{FF2B5EF4-FFF2-40B4-BE49-F238E27FC236}">
                <a16:creationId xmlns:a16="http://schemas.microsoft.com/office/drawing/2014/main" id="{B698F312-EBEE-A8FD-B274-C423D70B5CF5}"/>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solidFill>
                  <a:schemeClr val="bg1"/>
                </a:solidFill>
              </a:rPr>
              <a:pPr/>
              <a:t>14</a:t>
            </a:fld>
            <a:endParaRPr lang="en-GB">
              <a:solidFill>
                <a:schemeClr val="bg1"/>
              </a:solidFill>
            </a:endParaRPr>
          </a:p>
        </p:txBody>
      </p:sp>
    </p:spTree>
    <p:extLst>
      <p:ext uri="{BB962C8B-B14F-4D97-AF65-F5344CB8AC3E}">
        <p14:creationId xmlns:p14="http://schemas.microsoft.com/office/powerpoint/2010/main" val="267690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1F07E-D0A3-0C4D-0FB0-1F0F8E84778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B9816CC-DFE8-3710-E529-62325D9E9D4A}"/>
              </a:ext>
              <a:ext uri="{C183D7F6-B498-43B3-948B-1728B52AA6E4}">
                <adec:decorative xmlns:adec="http://schemas.microsoft.com/office/drawing/2017/decorative" val="1"/>
              </a:ext>
            </a:extLst>
          </p:cNvPr>
          <p:cNvSpPr/>
          <p:nvPr/>
        </p:nvSpPr>
        <p:spPr>
          <a:xfrm>
            <a:off x="0" y="1471913"/>
            <a:ext cx="12192000" cy="3958095"/>
          </a:xfrm>
          <a:prstGeom prst="rect">
            <a:avLst/>
          </a:prstGeom>
          <a:solidFill>
            <a:srgbClr val="08346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nvGrpSpPr>
          <p:cNvPr id="34" name="Group 33">
            <a:extLst>
              <a:ext uri="{FF2B5EF4-FFF2-40B4-BE49-F238E27FC236}">
                <a16:creationId xmlns:a16="http://schemas.microsoft.com/office/drawing/2014/main" id="{1752449A-3834-A1FA-ADDD-5AEA8FA13F70}"/>
              </a:ext>
              <a:ext uri="{C183D7F6-B498-43B3-948B-1728B52AA6E4}">
                <adec:decorative xmlns:adec="http://schemas.microsoft.com/office/drawing/2017/decorative" val="1"/>
              </a:ext>
            </a:extLst>
          </p:cNvPr>
          <p:cNvGrpSpPr/>
          <p:nvPr/>
        </p:nvGrpSpPr>
        <p:grpSpPr>
          <a:xfrm>
            <a:off x="6840800" y="1352377"/>
            <a:ext cx="4554082" cy="1323201"/>
            <a:chOff x="6840800" y="1291420"/>
            <a:chExt cx="4554082" cy="1323201"/>
          </a:xfrm>
        </p:grpSpPr>
        <p:grpSp>
          <p:nvGrpSpPr>
            <p:cNvPr id="9" name="Group 8">
              <a:extLst>
                <a:ext uri="{FF2B5EF4-FFF2-40B4-BE49-F238E27FC236}">
                  <a16:creationId xmlns:a16="http://schemas.microsoft.com/office/drawing/2014/main" id="{55A20652-0FC1-0AD9-5239-A5C2F7B4B002}"/>
                </a:ext>
              </a:extLst>
            </p:cNvPr>
            <p:cNvGrpSpPr/>
            <p:nvPr/>
          </p:nvGrpSpPr>
          <p:grpSpPr>
            <a:xfrm>
              <a:off x="8493494" y="1291420"/>
              <a:ext cx="1323201" cy="1323201"/>
              <a:chOff x="8012435" y="-83628"/>
              <a:chExt cx="1445232" cy="1445232"/>
            </a:xfrm>
          </p:grpSpPr>
          <p:sp>
            <p:nvSpPr>
              <p:cNvPr id="10" name="Oval 9">
                <a:extLst>
                  <a:ext uri="{FF2B5EF4-FFF2-40B4-BE49-F238E27FC236}">
                    <a16:creationId xmlns:a16="http://schemas.microsoft.com/office/drawing/2014/main" id="{4DFD3CC5-5FCE-036F-539B-E49ECF6A61ED}"/>
                  </a:ext>
                </a:extLst>
              </p:cNvPr>
              <p:cNvSpPr/>
              <p:nvPr/>
            </p:nvSpPr>
            <p:spPr>
              <a:xfrm>
                <a:off x="8012435" y="-83628"/>
                <a:ext cx="1445232" cy="1445232"/>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13" name="Oval 12">
                <a:extLst>
                  <a:ext uri="{FF2B5EF4-FFF2-40B4-BE49-F238E27FC236}">
                    <a16:creationId xmlns:a16="http://schemas.microsoft.com/office/drawing/2014/main" id="{BDD4A10F-8409-FE9E-CC8C-D5B9D1D81177}"/>
                  </a:ext>
                </a:extLst>
              </p:cNvPr>
              <p:cNvSpPr/>
              <p:nvPr/>
            </p:nvSpPr>
            <p:spPr>
              <a:xfrm>
                <a:off x="8202802" y="106739"/>
                <a:ext cx="1064498" cy="1064498"/>
              </a:xfrm>
              <a:prstGeom prst="ellipse">
                <a:avLst/>
              </a:prstGeom>
              <a:solidFill>
                <a:srgbClr val="08346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grpSp>
          <p:nvGrpSpPr>
            <p:cNvPr id="15" name="Group 14">
              <a:extLst>
                <a:ext uri="{FF2B5EF4-FFF2-40B4-BE49-F238E27FC236}">
                  <a16:creationId xmlns:a16="http://schemas.microsoft.com/office/drawing/2014/main" id="{3E0235E4-20C9-46B7-1FE9-AF85037CD331}"/>
                </a:ext>
              </a:extLst>
            </p:cNvPr>
            <p:cNvGrpSpPr/>
            <p:nvPr/>
          </p:nvGrpSpPr>
          <p:grpSpPr>
            <a:xfrm>
              <a:off x="10071681" y="1291420"/>
              <a:ext cx="1323201" cy="1323201"/>
              <a:chOff x="8012435" y="-83628"/>
              <a:chExt cx="1445232" cy="1445232"/>
            </a:xfrm>
          </p:grpSpPr>
          <p:sp>
            <p:nvSpPr>
              <p:cNvPr id="16" name="Oval 15">
                <a:extLst>
                  <a:ext uri="{FF2B5EF4-FFF2-40B4-BE49-F238E27FC236}">
                    <a16:creationId xmlns:a16="http://schemas.microsoft.com/office/drawing/2014/main" id="{34C6EB9B-C65B-F708-76DD-C34B87F00154}"/>
                  </a:ext>
                </a:extLst>
              </p:cNvPr>
              <p:cNvSpPr/>
              <p:nvPr/>
            </p:nvSpPr>
            <p:spPr>
              <a:xfrm>
                <a:off x="8012435" y="-83628"/>
                <a:ext cx="1445232" cy="1445232"/>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33" name="Oval 32">
                <a:extLst>
                  <a:ext uri="{FF2B5EF4-FFF2-40B4-BE49-F238E27FC236}">
                    <a16:creationId xmlns:a16="http://schemas.microsoft.com/office/drawing/2014/main" id="{9FEF4B99-1556-0452-71F9-13059994D068}"/>
                  </a:ext>
                </a:extLst>
              </p:cNvPr>
              <p:cNvSpPr/>
              <p:nvPr/>
            </p:nvSpPr>
            <p:spPr>
              <a:xfrm>
                <a:off x="8202802" y="106739"/>
                <a:ext cx="1064498" cy="1064498"/>
              </a:xfrm>
              <a:prstGeom prst="ellipse">
                <a:avLst/>
              </a:prstGeom>
              <a:solidFill>
                <a:srgbClr val="08346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grpSp>
          <p:nvGrpSpPr>
            <p:cNvPr id="8" name="Group 7">
              <a:extLst>
                <a:ext uri="{FF2B5EF4-FFF2-40B4-BE49-F238E27FC236}">
                  <a16:creationId xmlns:a16="http://schemas.microsoft.com/office/drawing/2014/main" id="{ECEE99CF-0F97-430F-82AC-7EE81069D5BF}"/>
                </a:ext>
              </a:extLst>
            </p:cNvPr>
            <p:cNvGrpSpPr/>
            <p:nvPr/>
          </p:nvGrpSpPr>
          <p:grpSpPr>
            <a:xfrm>
              <a:off x="6840800" y="1291420"/>
              <a:ext cx="1323201" cy="1323201"/>
              <a:chOff x="8012435" y="-83628"/>
              <a:chExt cx="1445232" cy="1445232"/>
            </a:xfrm>
          </p:grpSpPr>
          <p:sp>
            <p:nvSpPr>
              <p:cNvPr id="5" name="Oval 4">
                <a:extLst>
                  <a:ext uri="{FF2B5EF4-FFF2-40B4-BE49-F238E27FC236}">
                    <a16:creationId xmlns:a16="http://schemas.microsoft.com/office/drawing/2014/main" id="{94B77816-0FDF-5230-CFD4-861049057578}"/>
                  </a:ext>
                </a:extLst>
              </p:cNvPr>
              <p:cNvSpPr/>
              <p:nvPr/>
            </p:nvSpPr>
            <p:spPr>
              <a:xfrm>
                <a:off x="8012435" y="-83628"/>
                <a:ext cx="1445232" cy="1445232"/>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7" name="Oval 6">
                <a:extLst>
                  <a:ext uri="{FF2B5EF4-FFF2-40B4-BE49-F238E27FC236}">
                    <a16:creationId xmlns:a16="http://schemas.microsoft.com/office/drawing/2014/main" id="{FB14ABF4-5DD2-5951-DE8B-4AFD2ABBFE94}"/>
                  </a:ext>
                </a:extLst>
              </p:cNvPr>
              <p:cNvSpPr/>
              <p:nvPr/>
            </p:nvSpPr>
            <p:spPr>
              <a:xfrm>
                <a:off x="8202802" y="106739"/>
                <a:ext cx="1064498" cy="1064498"/>
              </a:xfrm>
              <a:prstGeom prst="ellipse">
                <a:avLst/>
              </a:prstGeom>
              <a:solidFill>
                <a:srgbClr val="08346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grpSp>
      <p:sp>
        <p:nvSpPr>
          <p:cNvPr id="4" name="Title 3">
            <a:extLst>
              <a:ext uri="{FF2B5EF4-FFF2-40B4-BE49-F238E27FC236}">
                <a16:creationId xmlns:a16="http://schemas.microsoft.com/office/drawing/2014/main" id="{19BB0F0E-B2C6-EDEA-3E03-337332CC7F77}"/>
              </a:ext>
            </a:extLst>
          </p:cNvPr>
          <p:cNvSpPr>
            <a:spLocks noGrp="1"/>
          </p:cNvSpPr>
          <p:nvPr>
            <p:ph type="title"/>
          </p:nvPr>
        </p:nvSpPr>
        <p:spPr>
          <a:xfrm>
            <a:off x="457201" y="457200"/>
            <a:ext cx="7765676" cy="408613"/>
          </a:xfrm>
        </p:spPr>
        <p:txBody>
          <a:bodyPr/>
          <a:lstStyle/>
          <a:p>
            <a:r>
              <a:rPr lang="en-US" sz="2700" dirty="0"/>
              <a:t>How Capital Group has delivered</a:t>
            </a:r>
          </a:p>
        </p:txBody>
      </p:sp>
      <p:sp>
        <p:nvSpPr>
          <p:cNvPr id="38" name="Text Placeholder 6">
            <a:extLst>
              <a:ext uri="{FF2B5EF4-FFF2-40B4-BE49-F238E27FC236}">
                <a16:creationId xmlns:a16="http://schemas.microsoft.com/office/drawing/2014/main" id="{F2A244A3-4C75-28C5-18A6-8235BDD2740A}"/>
              </a:ext>
            </a:extLst>
          </p:cNvPr>
          <p:cNvSpPr>
            <a:spLocks noGrp="1"/>
          </p:cNvSpPr>
          <p:nvPr>
            <p:ph type="body" sz="quarter" idx="16"/>
          </p:nvPr>
        </p:nvSpPr>
        <p:spPr>
          <a:xfrm>
            <a:off x="935407" y="1611481"/>
            <a:ext cx="5520312" cy="1146504"/>
          </a:xfrm>
        </p:spPr>
        <p:txBody>
          <a:bodyPr/>
          <a:lstStyle/>
          <a:p>
            <a:pPr>
              <a:lnSpc>
                <a:spcPct val="150000"/>
              </a:lnSpc>
            </a:pPr>
            <a:r>
              <a:rPr lang="en-US" sz="1500" b="0" dirty="0">
                <a:solidFill>
                  <a:schemeClr val="bg1"/>
                </a:solidFill>
              </a:rPr>
              <a:t>Capital Group’s American Funds</a:t>
            </a:r>
            <a:r>
              <a:rPr lang="en-US" sz="1500" b="0" baseline="30000" dirty="0">
                <a:solidFill>
                  <a:schemeClr val="bg1"/>
                </a:solidFill>
              </a:rPr>
              <a:t>®</a:t>
            </a:r>
            <a:r>
              <a:rPr lang="en-US" sz="1500" b="0" dirty="0">
                <a:solidFill>
                  <a:schemeClr val="bg1"/>
                </a:solidFill>
              </a:rPr>
              <a:t> equity-focused mutual funds have outpaced their benchmarks over their respective lifetimes during most 10-, 20- and 30-year rolling periods on average</a:t>
            </a:r>
            <a:r>
              <a:rPr lang="en-US" sz="1500" b="0" baseline="30000" dirty="0">
                <a:solidFill>
                  <a:schemeClr val="bg1"/>
                </a:solidFill>
              </a:rPr>
              <a:t>*</a:t>
            </a:r>
            <a:r>
              <a:rPr lang="en-US" sz="1500" b="0" dirty="0">
                <a:solidFill>
                  <a:schemeClr val="bg1"/>
                </a:solidFill>
              </a:rPr>
              <a:t>:</a:t>
            </a:r>
          </a:p>
        </p:txBody>
      </p:sp>
      <p:sp>
        <p:nvSpPr>
          <p:cNvPr id="2" name="Alt Text Pie Charts" descr="A series of pie charts show the success rates for Capital Group American Funds equity-focused funds, over rolling monthly periods from January 1, 1934, to December 31, 2025. For 10-year, 20-year and 30-year periods, Capital Group American Funds equity-focused mutual funds had a success rate of 71%, 86% and 93%, respectively.">
            <a:extLst>
              <a:ext uri="{FF2B5EF4-FFF2-40B4-BE49-F238E27FC236}">
                <a16:creationId xmlns:a16="http://schemas.microsoft.com/office/drawing/2014/main" id="{CC7D06CF-BB55-C456-87BB-ABB42A6BAE20}"/>
              </a:ext>
            </a:extLst>
          </p:cNvPr>
          <p:cNvSpPr/>
          <p:nvPr/>
        </p:nvSpPr>
        <p:spPr>
          <a:xfrm>
            <a:off x="6689912" y="592561"/>
            <a:ext cx="5313205" cy="27995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aphicFrame>
        <p:nvGraphicFramePr>
          <p:cNvPr id="21" name="Chart Placeholder 10">
            <a:extLst>
              <a:ext uri="{FF2B5EF4-FFF2-40B4-BE49-F238E27FC236}">
                <a16:creationId xmlns:a16="http://schemas.microsoft.com/office/drawing/2014/main" id="{A4C6E079-8010-2D8A-C1FE-3C8B361A94BD}"/>
              </a:ext>
              <a:ext uri="{C183D7F6-B498-43B3-948B-1728B52AA6E4}">
                <adec:decorative xmlns:adec="http://schemas.microsoft.com/office/drawing/2017/decorative" val="1"/>
              </a:ext>
            </a:extLst>
          </p:cNvPr>
          <p:cNvGraphicFramePr>
            <a:graphicFrameLocks noGrp="1"/>
          </p:cNvGraphicFramePr>
          <p:nvPr>
            <p:ph type="chart" sz="quarter" idx="17"/>
            <p:extLst>
              <p:ext uri="{D42A27DB-BD31-4B8C-83A1-F6EECF244321}">
                <p14:modId xmlns:p14="http://schemas.microsoft.com/office/powerpoint/2010/main" val="3707900023"/>
              </p:ext>
            </p:extLst>
          </p:nvPr>
        </p:nvGraphicFramePr>
        <p:xfrm>
          <a:off x="6233337" y="1113690"/>
          <a:ext cx="2535948" cy="18097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Placeholder 10">
            <a:extLst>
              <a:ext uri="{FF2B5EF4-FFF2-40B4-BE49-F238E27FC236}">
                <a16:creationId xmlns:a16="http://schemas.microsoft.com/office/drawing/2014/main" id="{736B0408-318B-A17F-B3A7-BA2583E2B4D3}"/>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83770891"/>
              </p:ext>
            </p:extLst>
          </p:nvPr>
        </p:nvGraphicFramePr>
        <p:xfrm>
          <a:off x="7880879" y="1113690"/>
          <a:ext cx="2535948" cy="18097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Placeholder 10">
            <a:extLst>
              <a:ext uri="{FF2B5EF4-FFF2-40B4-BE49-F238E27FC236}">
                <a16:creationId xmlns:a16="http://schemas.microsoft.com/office/drawing/2014/main" id="{C4C9CC02-9577-20E9-7B91-B76A598B61F0}"/>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835067761"/>
              </p:ext>
            </p:extLst>
          </p:nvPr>
        </p:nvGraphicFramePr>
        <p:xfrm>
          <a:off x="9467169" y="1113690"/>
          <a:ext cx="2535948" cy="1809765"/>
        </p:xfrm>
        <a:graphic>
          <a:graphicData uri="http://schemas.openxmlformats.org/drawingml/2006/chart">
            <c:chart xmlns:c="http://schemas.openxmlformats.org/drawingml/2006/chart" xmlns:r="http://schemas.openxmlformats.org/officeDocument/2006/relationships" r:id="rId5"/>
          </a:graphicData>
        </a:graphic>
      </p:graphicFrame>
      <p:sp>
        <p:nvSpPr>
          <p:cNvPr id="22" name="Oval 21">
            <a:extLst>
              <a:ext uri="{FF2B5EF4-FFF2-40B4-BE49-F238E27FC236}">
                <a16:creationId xmlns:a16="http://schemas.microsoft.com/office/drawing/2014/main" id="{8E4405EB-7BE6-41F3-ED86-59648B650E6A}"/>
              </a:ext>
              <a:ext uri="{C183D7F6-B498-43B3-948B-1728B52AA6E4}">
                <adec:decorative xmlns:adec="http://schemas.microsoft.com/office/drawing/2017/decorative" val="1"/>
              </a:ext>
            </a:extLst>
          </p:cNvPr>
          <p:cNvSpPr/>
          <p:nvPr/>
        </p:nvSpPr>
        <p:spPr>
          <a:xfrm>
            <a:off x="1091895" y="3392070"/>
            <a:ext cx="2200891" cy="2200891"/>
          </a:xfrm>
          <a:prstGeom prst="ellipse">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pic>
        <p:nvPicPr>
          <p:cNvPr id="11" name="Picture 10" descr="Logo. The Capital System, trademark symbol.">
            <a:extLst>
              <a:ext uri="{FF2B5EF4-FFF2-40B4-BE49-F238E27FC236}">
                <a16:creationId xmlns:a16="http://schemas.microsoft.com/office/drawing/2014/main" id="{F70287FE-2046-2E48-3A78-8A38510D0EDB}"/>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28450" y="2901579"/>
            <a:ext cx="3303755" cy="3303755"/>
          </a:xfrm>
          <a:prstGeom prst="rect">
            <a:avLst/>
          </a:prstGeom>
        </p:spPr>
      </p:pic>
      <p:sp>
        <p:nvSpPr>
          <p:cNvPr id="37" name="Text Placeholder 36">
            <a:extLst>
              <a:ext uri="{FF2B5EF4-FFF2-40B4-BE49-F238E27FC236}">
                <a16:creationId xmlns:a16="http://schemas.microsoft.com/office/drawing/2014/main" id="{7F182D23-FB6C-814D-B90D-5BBCC62BB8D0}"/>
              </a:ext>
            </a:extLst>
          </p:cNvPr>
          <p:cNvSpPr>
            <a:spLocks noGrp="1"/>
          </p:cNvSpPr>
          <p:nvPr>
            <p:ph type="body" sz="quarter" idx="18"/>
          </p:nvPr>
        </p:nvSpPr>
        <p:spPr>
          <a:xfrm>
            <a:off x="3655594" y="3436336"/>
            <a:ext cx="7388451" cy="1755976"/>
          </a:xfrm>
        </p:spPr>
        <p:txBody>
          <a:bodyPr/>
          <a:lstStyle/>
          <a:p>
            <a:pPr>
              <a:spcAft>
                <a:spcPts val="1800"/>
              </a:spcAft>
            </a:pPr>
            <a:r>
              <a:rPr lang="en-US" sz="2200" b="0" dirty="0">
                <a:solidFill>
                  <a:schemeClr val="bg1"/>
                </a:solidFill>
              </a:rPr>
              <a:t>“The Capital System was not designed for easy markets.   </a:t>
            </a:r>
            <a:br>
              <a:rPr lang="en-US" sz="2200" b="0" dirty="0">
                <a:solidFill>
                  <a:schemeClr val="bg1"/>
                </a:solidFill>
              </a:rPr>
            </a:br>
            <a:r>
              <a:rPr lang="en-US" sz="2200" b="0" dirty="0">
                <a:solidFill>
                  <a:schemeClr val="bg1"/>
                </a:solidFill>
              </a:rPr>
              <a:t> It was designed for markets like this one.”</a:t>
            </a:r>
            <a:endParaRPr lang="en-US" sz="2000" b="0" dirty="0">
              <a:solidFill>
                <a:schemeClr val="bg1"/>
              </a:solidFill>
            </a:endParaRPr>
          </a:p>
          <a:p>
            <a:r>
              <a:rPr lang="en-US" sz="1400" dirty="0">
                <a:solidFill>
                  <a:schemeClr val="bg1"/>
                </a:solidFill>
              </a:rPr>
              <a:t> Martin Romo</a:t>
            </a:r>
          </a:p>
          <a:p>
            <a:r>
              <a:rPr lang="en-US" sz="1400" b="0" dirty="0">
                <a:solidFill>
                  <a:schemeClr val="bg1"/>
                </a:solidFill>
              </a:rPr>
              <a:t> Chair and chief investment officer</a:t>
            </a:r>
          </a:p>
        </p:txBody>
      </p:sp>
      <p:sp>
        <p:nvSpPr>
          <p:cNvPr id="17" name="TextBox 16">
            <a:extLst>
              <a:ext uri="{FF2B5EF4-FFF2-40B4-BE49-F238E27FC236}">
                <a16:creationId xmlns:a16="http://schemas.microsoft.com/office/drawing/2014/main" id="{3CA126E6-6AE7-C4A6-6BC5-3CA61043F8F6}"/>
              </a:ext>
            </a:extLst>
          </p:cNvPr>
          <p:cNvSpPr txBox="1"/>
          <p:nvPr/>
        </p:nvSpPr>
        <p:spPr>
          <a:xfrm>
            <a:off x="3631845" y="5133092"/>
            <a:ext cx="2285063" cy="492443"/>
          </a:xfrm>
          <a:prstGeom prst="rect">
            <a:avLst/>
          </a:prstGeom>
          <a:solidFill>
            <a:srgbClr val="FFFFFF"/>
          </a:solidFill>
          <a:ln w="19050">
            <a:solidFill>
              <a:srgbClr val="008074"/>
            </a:solidFill>
            <a:miter lim="400000"/>
          </a:ln>
        </p:spPr>
        <p:txBody>
          <a:bodyPr wrap="square" lIns="0" tIns="137160" rIns="0" bIns="137160" rtlCol="0">
            <a:spAutoFit/>
          </a:bodyPr>
          <a:lstStyle/>
          <a:p>
            <a:r>
              <a:rPr lang="en-US" sz="1400" b="1" dirty="0">
                <a:solidFill>
                  <a:srgbClr val="008074"/>
                </a:solidFill>
                <a:latin typeface="AvenirNext LT Com Regular" panose="020B0503020202020204" pitchFamily="34" charset="0"/>
              </a:rPr>
              <a:t>A long-term view</a:t>
            </a:r>
          </a:p>
        </p:txBody>
      </p:sp>
      <p:sp>
        <p:nvSpPr>
          <p:cNvPr id="18" name="TextBox 17">
            <a:extLst>
              <a:ext uri="{FF2B5EF4-FFF2-40B4-BE49-F238E27FC236}">
                <a16:creationId xmlns:a16="http://schemas.microsoft.com/office/drawing/2014/main" id="{BEAB3148-7922-E558-0D96-C1800C684E76}"/>
              </a:ext>
            </a:extLst>
          </p:cNvPr>
          <p:cNvSpPr txBox="1"/>
          <p:nvPr/>
        </p:nvSpPr>
        <p:spPr>
          <a:xfrm>
            <a:off x="6131275" y="5133092"/>
            <a:ext cx="2285063" cy="492443"/>
          </a:xfrm>
          <a:prstGeom prst="rect">
            <a:avLst/>
          </a:prstGeom>
          <a:solidFill>
            <a:srgbClr val="FFFFFF"/>
          </a:solidFill>
          <a:ln w="19050">
            <a:solidFill>
              <a:srgbClr val="083469"/>
            </a:solidFill>
            <a:miter lim="400000"/>
          </a:ln>
        </p:spPr>
        <p:txBody>
          <a:bodyPr wrap="square" lIns="0" tIns="137160" rIns="0" bIns="137160" rtlCol="0">
            <a:spAutoFit/>
          </a:bodyPr>
          <a:lstStyle/>
          <a:p>
            <a:r>
              <a:rPr lang="en-US" sz="1400" b="1" dirty="0">
                <a:solidFill>
                  <a:srgbClr val="083469"/>
                </a:solidFill>
                <a:latin typeface="AvenirNext LT Com Regular" panose="020B0503020202020204" pitchFamily="34" charset="0"/>
              </a:rPr>
              <a:t>Collaborative research</a:t>
            </a:r>
          </a:p>
        </p:txBody>
      </p:sp>
      <p:sp>
        <p:nvSpPr>
          <p:cNvPr id="19" name="TextBox 18">
            <a:extLst>
              <a:ext uri="{FF2B5EF4-FFF2-40B4-BE49-F238E27FC236}">
                <a16:creationId xmlns:a16="http://schemas.microsoft.com/office/drawing/2014/main" id="{DC1BDB0C-3EBD-5F11-3963-F56F39B8A516}"/>
              </a:ext>
            </a:extLst>
          </p:cNvPr>
          <p:cNvSpPr txBox="1"/>
          <p:nvPr/>
        </p:nvSpPr>
        <p:spPr>
          <a:xfrm>
            <a:off x="8630705" y="5133092"/>
            <a:ext cx="2285063" cy="492443"/>
          </a:xfrm>
          <a:prstGeom prst="rect">
            <a:avLst/>
          </a:prstGeom>
          <a:solidFill>
            <a:srgbClr val="FFFFFF"/>
          </a:solidFill>
          <a:ln w="19050">
            <a:solidFill>
              <a:srgbClr val="0068AE"/>
            </a:solidFill>
            <a:miter lim="400000"/>
          </a:ln>
        </p:spPr>
        <p:txBody>
          <a:bodyPr wrap="square" lIns="0" tIns="137160" rIns="0" bIns="137160" rtlCol="0">
            <a:spAutoFit/>
          </a:bodyPr>
          <a:lstStyle/>
          <a:p>
            <a:r>
              <a:rPr lang="en-US" sz="1400" b="1" dirty="0">
                <a:solidFill>
                  <a:srgbClr val="0068AE"/>
                </a:solidFill>
                <a:latin typeface="AvenirNext LT Com Regular" panose="020B0503020202020204" pitchFamily="34" charset="0"/>
              </a:rPr>
              <a:t> Diverse perspectives</a:t>
            </a:r>
          </a:p>
        </p:txBody>
      </p:sp>
      <p:sp>
        <p:nvSpPr>
          <p:cNvPr id="6" name="Footer Placeholder 5">
            <a:extLst>
              <a:ext uri="{FF2B5EF4-FFF2-40B4-BE49-F238E27FC236}">
                <a16:creationId xmlns:a16="http://schemas.microsoft.com/office/drawing/2014/main" id="{9FAC1968-1AC6-B4A8-7EE4-8C14E4459ADE}"/>
              </a:ext>
            </a:extLst>
          </p:cNvPr>
          <p:cNvSpPr>
            <a:spLocks noGrp="1"/>
          </p:cNvSpPr>
          <p:nvPr>
            <p:ph type="ftr" sz="quarter" idx="10"/>
          </p:nvPr>
        </p:nvSpPr>
        <p:spPr>
          <a:xfrm>
            <a:off x="457201" y="5915348"/>
            <a:ext cx="11022056" cy="426680"/>
          </a:xfrm>
        </p:spPr>
        <p:txBody>
          <a:bodyPr/>
          <a:lstStyle/>
          <a:p>
            <a:endParaRPr lang="en-US" spc="-10" dirty="0"/>
          </a:p>
          <a:p>
            <a:r>
              <a:rPr lang="en-US" spc="-10" dirty="0">
                <a:solidFill>
                  <a:schemeClr val="bg1"/>
                </a:solidFill>
              </a:rPr>
              <a:t>Footnote/Important information:</a:t>
            </a:r>
          </a:p>
          <a:p>
            <a:r>
              <a:rPr lang="en-US" spc="-10" dirty="0"/>
              <a:t>Source: Capital Group. As of 12/31/25. </a:t>
            </a:r>
            <a:r>
              <a:rPr lang="en-US" spc="-10" baseline="30000" dirty="0"/>
              <a:t>*</a:t>
            </a:r>
            <a:r>
              <a:rPr lang="en-US" spc="-10" dirty="0"/>
              <a:t>Calculations cover the time frame from January 1934 through December 2025 and are based on rolling monthly periods over each of the existing funds’ respective lifetimes for Class F-2 shares at net asset value. Past results are not predictive of results in future periods.</a:t>
            </a:r>
          </a:p>
        </p:txBody>
      </p:sp>
      <p:sp>
        <p:nvSpPr>
          <p:cNvPr id="24" name="Text Placeholder 6">
            <a:extLst>
              <a:ext uri="{FF2B5EF4-FFF2-40B4-BE49-F238E27FC236}">
                <a16:creationId xmlns:a16="http://schemas.microsoft.com/office/drawing/2014/main" id="{9D7BA756-1950-C13D-E309-B64125AFCCCB}"/>
              </a:ext>
              <a:ext uri="{C183D7F6-B498-43B3-948B-1728B52AA6E4}">
                <adec:decorative xmlns:adec="http://schemas.microsoft.com/office/drawing/2017/decorative" val="1"/>
              </a:ext>
            </a:extLst>
          </p:cNvPr>
          <p:cNvSpPr txBox="1">
            <a:spLocks/>
          </p:cNvSpPr>
          <p:nvPr/>
        </p:nvSpPr>
        <p:spPr>
          <a:xfrm>
            <a:off x="7259481" y="1899223"/>
            <a:ext cx="584391" cy="25250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nchorCtr="0">
            <a:sp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1pPr>
            <a:lvl2pPr marL="0" marR="0" indent="0" algn="l" defTabSz="228600" rtl="0" eaLnBrk="1" latinLnBrk="0" hangingPunct="1">
              <a:lnSpc>
                <a:spcPct val="110000"/>
              </a:lnSpc>
              <a:spcBef>
                <a:spcPts val="0"/>
              </a:spcBef>
              <a:spcAft>
                <a:spcPts val="0"/>
              </a:spcAft>
              <a:buClrTx/>
              <a:buSzTx/>
              <a:buFont typeface="Arial" panose="020B0604020202020204" pitchFamily="34" charset="0"/>
              <a:buNone/>
              <a:tabLst/>
              <a:defRPr sz="16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gn="ctr"/>
            <a:r>
              <a:rPr lang="en-GB">
                <a:solidFill>
                  <a:schemeClr val="bg1"/>
                </a:solidFill>
                <a:latin typeface="AvenirNext LT Com Regular" panose="020B0503020202020204" pitchFamily="34" charset="0"/>
              </a:rPr>
              <a:t>71%</a:t>
            </a:r>
          </a:p>
        </p:txBody>
      </p:sp>
      <p:sp>
        <p:nvSpPr>
          <p:cNvPr id="27" name="Text Placeholder 6">
            <a:extLst>
              <a:ext uri="{FF2B5EF4-FFF2-40B4-BE49-F238E27FC236}">
                <a16:creationId xmlns:a16="http://schemas.microsoft.com/office/drawing/2014/main" id="{653F729D-0290-5CA5-E84F-0C1D8CDA9E42}"/>
              </a:ext>
              <a:ext uri="{C183D7F6-B498-43B3-948B-1728B52AA6E4}">
                <adec:decorative xmlns:adec="http://schemas.microsoft.com/office/drawing/2017/decorative" val="1"/>
              </a:ext>
            </a:extLst>
          </p:cNvPr>
          <p:cNvSpPr txBox="1">
            <a:spLocks/>
          </p:cNvSpPr>
          <p:nvPr/>
        </p:nvSpPr>
        <p:spPr>
          <a:xfrm>
            <a:off x="8864761" y="1899223"/>
            <a:ext cx="584391" cy="25250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nchorCtr="0">
            <a:sp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1pPr>
            <a:lvl2pPr marL="0" marR="0" indent="0" algn="l" defTabSz="228600" rtl="0" eaLnBrk="1" latinLnBrk="0" hangingPunct="1">
              <a:lnSpc>
                <a:spcPct val="110000"/>
              </a:lnSpc>
              <a:spcBef>
                <a:spcPts val="0"/>
              </a:spcBef>
              <a:spcAft>
                <a:spcPts val="0"/>
              </a:spcAft>
              <a:buClrTx/>
              <a:buSzTx/>
              <a:buFont typeface="Arial" panose="020B0604020202020204" pitchFamily="34" charset="0"/>
              <a:buNone/>
              <a:tabLst/>
              <a:defRPr sz="16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gn="ctr"/>
            <a:r>
              <a:rPr lang="en-GB">
                <a:solidFill>
                  <a:schemeClr val="bg1"/>
                </a:solidFill>
                <a:latin typeface="AvenirNext LT Com Regular" panose="020B0503020202020204" pitchFamily="34" charset="0"/>
              </a:rPr>
              <a:t>86%</a:t>
            </a:r>
          </a:p>
        </p:txBody>
      </p:sp>
      <p:sp>
        <p:nvSpPr>
          <p:cNvPr id="28" name="Text Placeholder 6">
            <a:extLst>
              <a:ext uri="{FF2B5EF4-FFF2-40B4-BE49-F238E27FC236}">
                <a16:creationId xmlns:a16="http://schemas.microsoft.com/office/drawing/2014/main" id="{6D037640-B242-FC58-6F7E-9D27280C28B6}"/>
              </a:ext>
              <a:ext uri="{C183D7F6-B498-43B3-948B-1728B52AA6E4}">
                <adec:decorative xmlns:adec="http://schemas.microsoft.com/office/drawing/2017/decorative" val="1"/>
              </a:ext>
            </a:extLst>
          </p:cNvPr>
          <p:cNvSpPr txBox="1">
            <a:spLocks/>
          </p:cNvSpPr>
          <p:nvPr/>
        </p:nvSpPr>
        <p:spPr>
          <a:xfrm>
            <a:off x="10449721" y="1899223"/>
            <a:ext cx="584391" cy="25250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nchorCtr="0">
            <a:sp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1pPr>
            <a:lvl2pPr marL="0" marR="0" indent="0" algn="l" defTabSz="228600" rtl="0" eaLnBrk="1" latinLnBrk="0" hangingPunct="1">
              <a:lnSpc>
                <a:spcPct val="110000"/>
              </a:lnSpc>
              <a:spcBef>
                <a:spcPts val="0"/>
              </a:spcBef>
              <a:spcAft>
                <a:spcPts val="0"/>
              </a:spcAft>
              <a:buClrTx/>
              <a:buSzTx/>
              <a:buFont typeface="Arial" panose="020B0604020202020204" pitchFamily="34" charset="0"/>
              <a:buNone/>
              <a:tabLst/>
              <a:defRPr sz="16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gn="ctr"/>
            <a:r>
              <a:rPr lang="en-GB">
                <a:solidFill>
                  <a:schemeClr val="bg1"/>
                </a:solidFill>
                <a:latin typeface="AvenirNext LT Com Regular" panose="020B0503020202020204" pitchFamily="34" charset="0"/>
              </a:rPr>
              <a:t>93%</a:t>
            </a:r>
          </a:p>
        </p:txBody>
      </p:sp>
      <p:sp>
        <p:nvSpPr>
          <p:cNvPr id="29" name="Text Placeholder 6">
            <a:extLst>
              <a:ext uri="{FF2B5EF4-FFF2-40B4-BE49-F238E27FC236}">
                <a16:creationId xmlns:a16="http://schemas.microsoft.com/office/drawing/2014/main" id="{92E2300D-78A4-047A-EAAF-1E016E8F59AF}"/>
              </a:ext>
              <a:ext uri="{C183D7F6-B498-43B3-948B-1728B52AA6E4}">
                <adec:decorative xmlns:adec="http://schemas.microsoft.com/office/drawing/2017/decorative" val="1"/>
              </a:ext>
            </a:extLst>
          </p:cNvPr>
          <p:cNvSpPr txBox="1">
            <a:spLocks/>
          </p:cNvSpPr>
          <p:nvPr/>
        </p:nvSpPr>
        <p:spPr>
          <a:xfrm>
            <a:off x="7083169" y="1032207"/>
            <a:ext cx="836283" cy="25250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nchorCtr="0">
            <a:sp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1pPr>
            <a:lvl2pPr marL="0" marR="0" indent="0" algn="l" defTabSz="228600" rtl="0" eaLnBrk="1" latinLnBrk="0" hangingPunct="1">
              <a:lnSpc>
                <a:spcPct val="110000"/>
              </a:lnSpc>
              <a:spcBef>
                <a:spcPts val="0"/>
              </a:spcBef>
              <a:spcAft>
                <a:spcPts val="0"/>
              </a:spcAft>
              <a:buClrTx/>
              <a:buSzTx/>
              <a:buFont typeface="Arial" panose="020B0604020202020204" pitchFamily="34" charset="0"/>
              <a:buNone/>
              <a:tabLst/>
              <a:defRPr sz="16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gn="ctr"/>
            <a:r>
              <a:rPr lang="en-GB" b="0">
                <a:solidFill>
                  <a:srgbClr val="083469"/>
                </a:solidFill>
                <a:latin typeface="AvenirNext LT Com Regular" panose="020B0503020202020204" pitchFamily="34" charset="0"/>
              </a:rPr>
              <a:t>10-year</a:t>
            </a:r>
          </a:p>
        </p:txBody>
      </p:sp>
      <p:sp>
        <p:nvSpPr>
          <p:cNvPr id="30" name="Text Placeholder 6">
            <a:extLst>
              <a:ext uri="{FF2B5EF4-FFF2-40B4-BE49-F238E27FC236}">
                <a16:creationId xmlns:a16="http://schemas.microsoft.com/office/drawing/2014/main" id="{CB8A9B8D-E63C-94F6-2D14-D90E96808F5D}"/>
              </a:ext>
              <a:ext uri="{C183D7F6-B498-43B3-948B-1728B52AA6E4}">
                <adec:decorative xmlns:adec="http://schemas.microsoft.com/office/drawing/2017/decorative" val="1"/>
              </a:ext>
            </a:extLst>
          </p:cNvPr>
          <p:cNvSpPr txBox="1">
            <a:spLocks/>
          </p:cNvSpPr>
          <p:nvPr/>
        </p:nvSpPr>
        <p:spPr>
          <a:xfrm>
            <a:off x="8718929" y="1032207"/>
            <a:ext cx="836283" cy="25250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nchorCtr="0">
            <a:sp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1pPr>
            <a:lvl2pPr marL="0" marR="0" indent="0" algn="l" defTabSz="228600" rtl="0" eaLnBrk="1" latinLnBrk="0" hangingPunct="1">
              <a:lnSpc>
                <a:spcPct val="110000"/>
              </a:lnSpc>
              <a:spcBef>
                <a:spcPts val="0"/>
              </a:spcBef>
              <a:spcAft>
                <a:spcPts val="0"/>
              </a:spcAft>
              <a:buClrTx/>
              <a:buSzTx/>
              <a:buFont typeface="Arial" panose="020B0604020202020204" pitchFamily="34" charset="0"/>
              <a:buNone/>
              <a:tabLst/>
              <a:defRPr sz="16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gn="ctr"/>
            <a:r>
              <a:rPr lang="en-GB" b="0">
                <a:solidFill>
                  <a:srgbClr val="083469"/>
                </a:solidFill>
                <a:latin typeface="AvenirNext LT Com Regular" panose="020B0503020202020204" pitchFamily="34" charset="0"/>
              </a:rPr>
              <a:t>20-year</a:t>
            </a:r>
          </a:p>
        </p:txBody>
      </p:sp>
      <p:sp>
        <p:nvSpPr>
          <p:cNvPr id="31" name="Text Placeholder 6">
            <a:extLst>
              <a:ext uri="{FF2B5EF4-FFF2-40B4-BE49-F238E27FC236}">
                <a16:creationId xmlns:a16="http://schemas.microsoft.com/office/drawing/2014/main" id="{5E685F75-643D-CEB2-F7A0-66D919B8E76F}"/>
              </a:ext>
              <a:ext uri="{C183D7F6-B498-43B3-948B-1728B52AA6E4}">
                <adec:decorative xmlns:adec="http://schemas.microsoft.com/office/drawing/2017/decorative" val="1"/>
              </a:ext>
            </a:extLst>
          </p:cNvPr>
          <p:cNvSpPr txBox="1">
            <a:spLocks/>
          </p:cNvSpPr>
          <p:nvPr/>
        </p:nvSpPr>
        <p:spPr>
          <a:xfrm>
            <a:off x="10334369" y="1032207"/>
            <a:ext cx="836283" cy="25250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nchorCtr="0">
            <a:sp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1pPr>
            <a:lvl2pPr marL="0" marR="0" indent="0" algn="l" defTabSz="228600" rtl="0" eaLnBrk="1" latinLnBrk="0" hangingPunct="1">
              <a:lnSpc>
                <a:spcPct val="110000"/>
              </a:lnSpc>
              <a:spcBef>
                <a:spcPts val="0"/>
              </a:spcBef>
              <a:spcAft>
                <a:spcPts val="0"/>
              </a:spcAft>
              <a:buClrTx/>
              <a:buSzTx/>
              <a:buFont typeface="Arial" panose="020B0604020202020204" pitchFamily="34" charset="0"/>
              <a:buNone/>
              <a:tabLst/>
              <a:defRPr sz="16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panose="02000503000000020004" pitchFamily="2" charset="0"/>
                <a:cs typeface="AvenirNext LT Com" panose="02000503000000020004" pitchFamily="2"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gn="ctr"/>
            <a:r>
              <a:rPr lang="en-GB" b="0">
                <a:solidFill>
                  <a:srgbClr val="083469"/>
                </a:solidFill>
                <a:latin typeface="AvenirNext LT Com Regular" panose="020B0503020202020204" pitchFamily="34" charset="0"/>
              </a:rPr>
              <a:t>30-year</a:t>
            </a:r>
          </a:p>
        </p:txBody>
      </p:sp>
      <p:sp>
        <p:nvSpPr>
          <p:cNvPr id="3" name="Slide Number Placeholder 2">
            <a:extLst>
              <a:ext uri="{FF2B5EF4-FFF2-40B4-BE49-F238E27FC236}">
                <a16:creationId xmlns:a16="http://schemas.microsoft.com/office/drawing/2014/main" id="{F6D7F777-15BD-8BD6-7D73-CEEFBA8EA437}"/>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pPr/>
              <a:t>15</a:t>
            </a:fld>
            <a:endParaRPr lang="en-GB"/>
          </a:p>
        </p:txBody>
      </p:sp>
    </p:spTree>
    <p:extLst>
      <p:ext uri="{BB962C8B-B14F-4D97-AF65-F5344CB8AC3E}">
        <p14:creationId xmlns:p14="http://schemas.microsoft.com/office/powerpoint/2010/main" val="2023518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0731A-C299-AAE6-C10E-68A7B2E00CCE}"/>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5DA4C090-49AC-8B18-E8F0-E50D2328410E}"/>
              </a:ext>
            </a:extLst>
          </p:cNvPr>
          <p:cNvSpPr>
            <a:spLocks noGrp="1"/>
          </p:cNvSpPr>
          <p:nvPr/>
        </p:nvSpPr>
        <p:spPr>
          <a:xfrm>
            <a:off x="856997" y="746946"/>
            <a:ext cx="9582150" cy="3036142"/>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9525" marR="0" indent="-9525"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3600" b="0" i="0" u="none" strike="noStrike" cap="none" spc="0" baseline="0">
                <a:ln>
                  <a:noFill/>
                </a:ln>
                <a:solidFill>
                  <a:schemeClr val="bg1"/>
                </a:solidFill>
                <a:uFillTx/>
                <a:latin typeface="AvenirNext LT Com Medium" panose="020B08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marL="283845" indent="-283845">
              <a:lnSpc>
                <a:spcPct val="100000"/>
              </a:lnSpc>
              <a:spcAft>
                <a:spcPts val="3000"/>
              </a:spcAft>
            </a:pPr>
            <a:r>
              <a:rPr lang="en-US" sz="9600" b="1" kern="1200" baseline="-15000" dirty="0">
                <a:solidFill>
                  <a:srgbClr val="D0EAE9"/>
                </a:solidFill>
                <a:latin typeface="Arial Narrow" panose="020B0604020202020204" pitchFamily="34" charset="0"/>
                <a:cs typeface="Arial Narrow" panose="020B0604020202020204" pitchFamily="34" charset="0"/>
              </a:rPr>
              <a:t>“</a:t>
            </a:r>
            <a:r>
              <a:rPr lang="en-US" sz="3200" dirty="0">
                <a:latin typeface="AvenirNext LT Com Regular" panose="020B0503020202020204" pitchFamily="34" charset="0"/>
              </a:rPr>
              <a:t>We are living through an extraordinary market environment. The level of concentration in many equity benchmarks has increased significantly.</a:t>
            </a:r>
          </a:p>
          <a:p>
            <a:pPr marL="283464" indent="0">
              <a:lnSpc>
                <a:spcPct val="100000"/>
              </a:lnSpc>
              <a:spcAft>
                <a:spcPts val="2400"/>
              </a:spcAft>
            </a:pPr>
            <a:r>
              <a:rPr lang="en-US" sz="3200" dirty="0">
                <a:latin typeface="AvenirNext LT Com Regular" panose="020B0503020202020204" pitchFamily="34" charset="0"/>
              </a:rPr>
              <a:t>Maintaining a clear-eyed view of fundamentals can be especially important when enthusiasm becomes widespread.</a:t>
            </a:r>
          </a:p>
        </p:txBody>
      </p:sp>
      <p:sp>
        <p:nvSpPr>
          <p:cNvPr id="7" name="TextBox 6">
            <a:extLst>
              <a:ext uri="{FF2B5EF4-FFF2-40B4-BE49-F238E27FC236}">
                <a16:creationId xmlns:a16="http://schemas.microsoft.com/office/drawing/2014/main" id="{29ED53C8-815D-D281-EA1A-C37FC29FCCB7}"/>
              </a:ext>
            </a:extLst>
          </p:cNvPr>
          <p:cNvSpPr txBox="1"/>
          <p:nvPr/>
        </p:nvSpPr>
        <p:spPr>
          <a:xfrm>
            <a:off x="5034547" y="3223581"/>
            <a:ext cx="763120" cy="1569660"/>
          </a:xfrm>
          <a:prstGeom prst="rect">
            <a:avLst/>
          </a:prstGeom>
          <a:noFill/>
          <a:ln w="12700">
            <a:miter lim="400000"/>
          </a:ln>
        </p:spPr>
        <p:txBody>
          <a:bodyPr wrap="square">
            <a:spAutoFit/>
          </a:bodyPr>
          <a:lstStyle/>
          <a:p>
            <a:r>
              <a:rPr lang="en-US" sz="9600" b="1" kern="1200" baseline="-25000" dirty="0">
                <a:solidFill>
                  <a:srgbClr val="D0EAE9"/>
                </a:solidFill>
                <a:latin typeface="Arial Narrow" panose="020B0604020202020204" pitchFamily="34" charset="0"/>
                <a:cs typeface="Arial Narrow" panose="020B0604020202020204" pitchFamily="34" charset="0"/>
              </a:rPr>
              <a:t>”</a:t>
            </a:r>
            <a:endParaRPr lang="en-US" dirty="0"/>
          </a:p>
        </p:txBody>
      </p:sp>
      <p:sp>
        <p:nvSpPr>
          <p:cNvPr id="8" name="Text Placeholder 28">
            <a:extLst>
              <a:ext uri="{FF2B5EF4-FFF2-40B4-BE49-F238E27FC236}">
                <a16:creationId xmlns:a16="http://schemas.microsoft.com/office/drawing/2014/main" id="{EEA69AEA-877F-214E-4D06-3359A62C7713}"/>
              </a:ext>
            </a:extLst>
          </p:cNvPr>
          <p:cNvSpPr>
            <a:spLocks noGrp="1"/>
          </p:cNvSpPr>
          <p:nvPr/>
        </p:nvSpPr>
        <p:spPr>
          <a:xfrm>
            <a:off x="1146107" y="5303112"/>
            <a:ext cx="3493432" cy="559236"/>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bg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nSpc>
                <a:spcPct val="90000"/>
              </a:lnSpc>
              <a:spcAft>
                <a:spcPts val="600"/>
              </a:spcAft>
            </a:pPr>
            <a:r>
              <a:rPr lang="en-US" dirty="0"/>
              <a:t>Martin Romo</a:t>
            </a:r>
          </a:p>
          <a:p>
            <a:pPr>
              <a:lnSpc>
                <a:spcPct val="90000"/>
              </a:lnSpc>
              <a:spcAft>
                <a:spcPts val="600"/>
              </a:spcAft>
            </a:pPr>
            <a:r>
              <a:rPr lang="en-US" b="0" dirty="0"/>
              <a:t>Chair and chief investment officer</a:t>
            </a:r>
          </a:p>
        </p:txBody>
      </p:sp>
      <p:sp>
        <p:nvSpPr>
          <p:cNvPr id="6" name="Text Placeholder 28">
            <a:extLst>
              <a:ext uri="{FF2B5EF4-FFF2-40B4-BE49-F238E27FC236}">
                <a16:creationId xmlns:a16="http://schemas.microsoft.com/office/drawing/2014/main" id="{337B3DFE-A766-88CE-0510-510DD8133B6E}"/>
              </a:ext>
            </a:extLst>
          </p:cNvPr>
          <p:cNvSpPr>
            <a:spLocks noGrp="1"/>
          </p:cNvSpPr>
          <p:nvPr/>
        </p:nvSpPr>
        <p:spPr>
          <a:xfrm>
            <a:off x="6595834" y="5303112"/>
            <a:ext cx="3493432" cy="77878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bg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r>
              <a:rPr lang="en-US" dirty="0"/>
              <a:t>For the full letter from Martin Romo, scan the QR code:</a:t>
            </a:r>
          </a:p>
        </p:txBody>
      </p:sp>
      <p:pic>
        <p:nvPicPr>
          <p:cNvPr id="4" name="Picture 3" descr="QR Code: https://www.capitalgroup.com/advisor/insights/articles/a-unique-market-moment-and-the-case-for-active-judgment.html">
            <a:extLst>
              <a:ext uri="{FF2B5EF4-FFF2-40B4-BE49-F238E27FC236}">
                <a16:creationId xmlns:a16="http://schemas.microsoft.com/office/drawing/2014/main" id="{6D2D3A9C-C1BB-93CA-00B5-EE8F476415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2589" y="5216534"/>
            <a:ext cx="813912" cy="813912"/>
          </a:xfrm>
          <a:prstGeom prst="rect">
            <a:avLst/>
          </a:prstGeom>
        </p:spPr>
      </p:pic>
      <p:sp>
        <p:nvSpPr>
          <p:cNvPr id="5" name="Slide Number Placeholder 4">
            <a:extLst>
              <a:ext uri="{FF2B5EF4-FFF2-40B4-BE49-F238E27FC236}">
                <a16:creationId xmlns:a16="http://schemas.microsoft.com/office/drawing/2014/main" id="{EFDC2BD7-42BF-3A11-08B9-9645500811C1}"/>
              </a:ext>
              <a:ext uri="{C183D7F6-B498-43B3-948B-1728B52AA6E4}">
                <adec:decorative xmlns:adec="http://schemas.microsoft.com/office/drawing/2017/decorative" val="1"/>
              </a:ext>
            </a:extLst>
          </p:cNvPr>
          <p:cNvSpPr>
            <a:spLocks noGrp="1"/>
          </p:cNvSpPr>
          <p:nvPr>
            <p:ph type="sldNum" sz="quarter" idx="11"/>
          </p:nvPr>
        </p:nvSpPr>
        <p:spPr/>
        <p:txBody>
          <a:bodyPr/>
          <a:lstStyle/>
          <a:p>
            <a:pPr>
              <a:lnSpc>
                <a:spcPct val="110000"/>
              </a:lnSpc>
              <a:spcBef>
                <a:spcPts val="1200"/>
              </a:spcBef>
            </a:pPr>
            <a:fld id="{86CB4B4D-7CA3-9044-876B-883B54F8677D}" type="slidenum">
              <a:rPr lang="en-GB" smtClean="0"/>
              <a:pPr>
                <a:lnSpc>
                  <a:spcPct val="110000"/>
                </a:lnSpc>
                <a:spcBef>
                  <a:spcPts val="1200"/>
                </a:spcBef>
              </a:pPr>
              <a:t>16</a:t>
            </a:fld>
            <a:endParaRPr lang="en-GB"/>
          </a:p>
        </p:txBody>
      </p:sp>
      <p:sp>
        <p:nvSpPr>
          <p:cNvPr id="11" name="Title 10">
            <a:extLst>
              <a:ext uri="{FF2B5EF4-FFF2-40B4-BE49-F238E27FC236}">
                <a16:creationId xmlns:a16="http://schemas.microsoft.com/office/drawing/2014/main" id="{DE0AC945-FB86-9AF6-E3E4-9DA717CABCC1}"/>
              </a:ext>
              <a:ext uri="{C183D7F6-B498-43B3-948B-1728B52AA6E4}">
                <adec:decorative xmlns:adec="http://schemas.microsoft.com/office/drawing/2017/decorative" val="1"/>
              </a:ext>
            </a:extLst>
          </p:cNvPr>
          <p:cNvSpPr>
            <a:spLocks noGrp="1"/>
          </p:cNvSpPr>
          <p:nvPr>
            <p:ph type="title"/>
          </p:nvPr>
        </p:nvSpPr>
        <p:spPr>
          <a:xfrm>
            <a:off x="0" y="-1837834"/>
            <a:ext cx="9582150" cy="260599"/>
          </a:xfrm>
        </p:spPr>
        <p:txBody>
          <a:bodyPr/>
          <a:lstStyle/>
          <a:p>
            <a:r>
              <a:rPr lang="en-US" sz="800" dirty="0"/>
              <a:t>Quote Martin Romo</a:t>
            </a:r>
          </a:p>
        </p:txBody>
      </p:sp>
    </p:spTree>
    <p:extLst>
      <p:ext uri="{BB962C8B-B14F-4D97-AF65-F5344CB8AC3E}">
        <p14:creationId xmlns:p14="http://schemas.microsoft.com/office/powerpoint/2010/main" val="265580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81C48-8181-93FA-4EFF-86592FCD00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9078B2-05D0-C57B-E531-07D379FA8A29}"/>
              </a:ext>
            </a:extLst>
          </p:cNvPr>
          <p:cNvSpPr>
            <a:spLocks noGrp="1"/>
          </p:cNvSpPr>
          <p:nvPr>
            <p:ph type="title"/>
          </p:nvPr>
        </p:nvSpPr>
        <p:spPr>
          <a:xfrm>
            <a:off x="457200" y="457200"/>
            <a:ext cx="11276013" cy="457201"/>
          </a:xfrm>
        </p:spPr>
        <p:txBody>
          <a:bodyPr/>
          <a:lstStyle/>
          <a:p>
            <a:r>
              <a:rPr lang="en-GB" sz="2700" dirty="0"/>
              <a:t>Investment results</a:t>
            </a:r>
          </a:p>
        </p:txBody>
      </p:sp>
      <p:graphicFrame>
        <p:nvGraphicFramePr>
          <p:cNvPr id="18" name="Table Placeholder 8">
            <a:extLst>
              <a:ext uri="{FF2B5EF4-FFF2-40B4-BE49-F238E27FC236}">
                <a16:creationId xmlns:a16="http://schemas.microsoft.com/office/drawing/2014/main" id="{5C273940-AC75-F8BF-1739-711D21329023}"/>
              </a:ext>
            </a:extLst>
          </p:cNvPr>
          <p:cNvGraphicFramePr>
            <a:graphicFrameLocks/>
          </p:cNvGraphicFramePr>
          <p:nvPr>
            <p:extLst>
              <p:ext uri="{D42A27DB-BD31-4B8C-83A1-F6EECF244321}">
                <p14:modId xmlns:p14="http://schemas.microsoft.com/office/powerpoint/2010/main" val="1435854631"/>
              </p:ext>
            </p:extLst>
          </p:nvPr>
        </p:nvGraphicFramePr>
        <p:xfrm>
          <a:off x="457199" y="953136"/>
          <a:ext cx="11276012" cy="4701694"/>
        </p:xfrm>
        <a:graphic>
          <a:graphicData uri="http://schemas.openxmlformats.org/drawingml/2006/table">
            <a:tbl>
              <a:tblPr firstRow="1" firstCol="1" bandRow="1">
                <a:tableStyleId>{2708684C-4D16-4618-839F-0558EEFCDFE6}</a:tableStyleId>
              </a:tblPr>
              <a:tblGrid>
                <a:gridCol w="3780477">
                  <a:extLst>
                    <a:ext uri="{9D8B030D-6E8A-4147-A177-3AD203B41FA5}">
                      <a16:colId xmlns:a16="http://schemas.microsoft.com/office/drawing/2014/main" val="4038225351"/>
                    </a:ext>
                  </a:extLst>
                </a:gridCol>
                <a:gridCol w="842042">
                  <a:extLst>
                    <a:ext uri="{9D8B030D-6E8A-4147-A177-3AD203B41FA5}">
                      <a16:colId xmlns:a16="http://schemas.microsoft.com/office/drawing/2014/main" val="3617946677"/>
                    </a:ext>
                  </a:extLst>
                </a:gridCol>
                <a:gridCol w="984019">
                  <a:extLst>
                    <a:ext uri="{9D8B030D-6E8A-4147-A177-3AD203B41FA5}">
                      <a16:colId xmlns:a16="http://schemas.microsoft.com/office/drawing/2014/main" val="1915745006"/>
                    </a:ext>
                  </a:extLst>
                </a:gridCol>
                <a:gridCol w="647206">
                  <a:extLst>
                    <a:ext uri="{9D8B030D-6E8A-4147-A177-3AD203B41FA5}">
                      <a16:colId xmlns:a16="http://schemas.microsoft.com/office/drawing/2014/main" val="2643072425"/>
                    </a:ext>
                  </a:extLst>
                </a:gridCol>
                <a:gridCol w="851779">
                  <a:extLst>
                    <a:ext uri="{9D8B030D-6E8A-4147-A177-3AD203B41FA5}">
                      <a16:colId xmlns:a16="http://schemas.microsoft.com/office/drawing/2014/main" val="1856054849"/>
                    </a:ext>
                  </a:extLst>
                </a:gridCol>
                <a:gridCol w="1279531">
                  <a:extLst>
                    <a:ext uri="{9D8B030D-6E8A-4147-A177-3AD203B41FA5}">
                      <a16:colId xmlns:a16="http://schemas.microsoft.com/office/drawing/2014/main" val="3189157309"/>
                    </a:ext>
                  </a:extLst>
                </a:gridCol>
                <a:gridCol w="1261407">
                  <a:extLst>
                    <a:ext uri="{9D8B030D-6E8A-4147-A177-3AD203B41FA5}">
                      <a16:colId xmlns:a16="http://schemas.microsoft.com/office/drawing/2014/main" val="1074823730"/>
                    </a:ext>
                  </a:extLst>
                </a:gridCol>
                <a:gridCol w="1629551">
                  <a:extLst>
                    <a:ext uri="{9D8B030D-6E8A-4147-A177-3AD203B41FA5}">
                      <a16:colId xmlns:a16="http://schemas.microsoft.com/office/drawing/2014/main" val="3709535414"/>
                    </a:ext>
                  </a:extLst>
                </a:gridCol>
              </a:tblGrid>
              <a:tr h="428394">
                <a:tc>
                  <a:txBody>
                    <a:bodyPr/>
                    <a:lstStyle/>
                    <a:p>
                      <a:endPar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0" marR="108000" marT="54000" marB="54000" anchor="b">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endParaRPr lang="en-US" sz="1200" b="1" i="0">
                        <a:effectLst/>
                        <a:latin typeface="AvenirNext LT Com Cn" panose="020B0506020202020204" pitchFamily="34" charset="0"/>
                      </a:endParaRPr>
                    </a:p>
                  </a:txBody>
                  <a:tcPr marL="0" marR="0" marT="0" marB="28575"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Total returns (%)</a:t>
                      </a: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800" b="1" i="0" u="none" strike="noStrike" cap="none" spc="0" baseline="0">
                        <a:ln>
                          <a:noFill/>
                        </a:ln>
                        <a:solidFill>
                          <a:srgbClr val="000000"/>
                        </a:solidFill>
                        <a:effectLst/>
                        <a:uFillTx/>
                        <a:latin typeface="Helvetica Neue"/>
                        <a:ea typeface="Helvetica Neue"/>
                        <a:cs typeface="Helvetica Neue"/>
                        <a:sym typeface="AvenirNext LT Com Regular"/>
                      </a:endParaRP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800" b="1" i="0" u="none" strike="noStrike" cap="none" spc="0" baseline="0">
                        <a:ln>
                          <a:noFill/>
                        </a:ln>
                        <a:solidFill>
                          <a:srgbClr val="000000"/>
                        </a:solidFill>
                        <a:effectLst/>
                        <a:uFillTx/>
                        <a:latin typeface="Helvetica Neue"/>
                        <a:ea typeface="Helvetica Neue"/>
                        <a:cs typeface="Helvetica Neue"/>
                        <a:sym typeface="AvenirNext LT Com Regular"/>
                      </a:endParaRP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108000" marR="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28600" eaLnBrk="1" fontAlgn="auto" latinLnBrk="0" hangingPunct="1">
                        <a:lnSpc>
                          <a:spcPct val="110000"/>
                        </a:lnSpc>
                        <a:spcBef>
                          <a:spcPts val="600"/>
                        </a:spcBef>
                        <a:spcAft>
                          <a:spcPts val="0"/>
                        </a:spcAft>
                        <a:buClrTx/>
                        <a:buSzTx/>
                        <a:buFontTx/>
                        <a:buNone/>
                        <a:tabLst/>
                        <a:defRPr/>
                      </a:pPr>
                      <a:endPar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108000" marR="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9255476"/>
                  </a:ext>
                </a:extLst>
              </a:tr>
              <a:tr h="417756">
                <a:tc>
                  <a:txBody>
                    <a:bodyPr/>
                    <a:lstStyle/>
                    <a:p>
                      <a:endPar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0" marR="108000" marT="54000" marB="54000" anchor="b">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algn="ctr">
                        <a:lnSpc>
                          <a:spcPts val="750"/>
                        </a:lnSpc>
                        <a:spcAft>
                          <a:spcPts val="150"/>
                        </a:spcAft>
                        <a:buNone/>
                      </a:pPr>
                      <a:r>
                        <a:rPr lang="en-US" sz="1200" b="1" i="0">
                          <a:effectLst/>
                          <a:latin typeface="AvenirNext LT Com Cn" panose="020B0506020202020204" pitchFamily="34" charset="0"/>
                        </a:rPr>
                        <a:t>Inception date</a:t>
                      </a:r>
                    </a:p>
                  </a:txBody>
                  <a:tcPr marL="0" marR="0" marT="0" marB="28575"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Cumulative</a:t>
                      </a: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dirty="0">
                          <a:ln>
                            <a:noFill/>
                          </a:ln>
                          <a:solidFill>
                            <a:srgbClr val="000000"/>
                          </a:solidFill>
                          <a:effectLst/>
                          <a:uFillTx/>
                          <a:latin typeface="AvenirNext LT Com Cn" panose="020B0506020202020204" pitchFamily="34" charset="0"/>
                          <a:ea typeface="Helvetica Neue"/>
                          <a:cs typeface="Helvetica Neue"/>
                          <a:sym typeface="AvenirNext LT Com Regular"/>
                        </a:rPr>
                        <a:t>Average annual</a:t>
                      </a: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800" b="1" i="0" u="none" strike="noStrike" cap="none" spc="0" baseline="0">
                        <a:ln>
                          <a:noFill/>
                        </a:ln>
                        <a:solidFill>
                          <a:srgbClr val="000000"/>
                        </a:solidFill>
                        <a:effectLst/>
                        <a:uFillTx/>
                        <a:latin typeface="Helvetica Neue"/>
                        <a:ea typeface="Helvetica Neue"/>
                        <a:cs typeface="Helvetica Neue"/>
                        <a:sym typeface="AvenirNext LT Com Regular"/>
                      </a:endParaRP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Gross expense ratio (%)</a:t>
                      </a: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30-day SEC yield (%) as of 7/31/26</a:t>
                      </a:r>
                    </a:p>
                  </a:txBody>
                  <a:tcPr marL="108000" marR="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12-month </a:t>
                      </a:r>
                      <a:b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b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distribution rate (%)</a:t>
                      </a:r>
                    </a:p>
                  </a:txBody>
                  <a:tcPr marL="108000" marR="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0659355"/>
                  </a:ext>
                </a:extLst>
              </a:tr>
              <a:tr h="350504">
                <a:tc>
                  <a:txBody>
                    <a:bodyPr/>
                    <a:lstStyle/>
                    <a:p>
                      <a:pPr algn="l"/>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As of 6/30/26</a:t>
                      </a:r>
                    </a:p>
                  </a:txBody>
                  <a:tcPr marL="0" marR="108000" marT="54000" marB="54000" anchor="b">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0" marR="0" marT="0" marB="28575"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1-year</a:t>
                      </a: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3-year</a:t>
                      </a: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Lifetime</a:t>
                      </a: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108000" marR="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108000" marR="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0594735"/>
                  </a:ext>
                </a:extLst>
              </a:tr>
              <a:tr h="350504">
                <a:tc>
                  <a:txBody>
                    <a:bodyPr/>
                    <a:lstStyle/>
                    <a:p>
                      <a:pPr marL="19050" marR="0" algn="l">
                        <a:lnSpc>
                          <a:spcPts val="750"/>
                        </a:lnSpc>
                        <a:buNone/>
                      </a:pPr>
                      <a:r>
                        <a:rPr lang="en-US" sz="1200" b="1" i="0" spc="-8" dirty="0">
                          <a:effectLst/>
                          <a:latin typeface="AvenirNext LT Com Cn" panose="020B0506020202020204" pitchFamily="34" charset="0"/>
                        </a:rPr>
                        <a:t>CGGR – Capital Group Growth ETF (NAV)</a:t>
                      </a:r>
                      <a:endParaRPr lang="en-US" sz="1200" b="1" i="0" dirty="0">
                        <a:effectLst/>
                        <a:latin typeface="AvenirNext LT Com Cn" panose="020B0506020202020204" pitchFamily="34" charset="0"/>
                      </a:endParaRPr>
                    </a:p>
                  </a:txBody>
                  <a:tcPr marL="0" marR="0" marT="91440" marB="0" anchor="ctr">
                    <a:lnL w="12700" cap="flat" cmpd="sng" algn="ctr">
                      <a:noFill/>
                      <a:prstDash val="solid"/>
                      <a:round/>
                      <a:headEnd type="none" w="med" len="med"/>
                      <a:tailEnd type="none" w="med" len="med"/>
                    </a:lnL>
                    <a:lnR w="12700" cap="flat">
                      <a:noFill/>
                      <a:custDash>
                        <a:ds d="200000" sp="200000"/>
                      </a:custDash>
                      <a:miter lim="400000"/>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ts val="750"/>
                        </a:lnSpc>
                        <a:spcBef>
                          <a:spcPts val="600"/>
                        </a:spcBef>
                        <a:spcAft>
                          <a:spcPts val="150"/>
                        </a:spcAft>
                        <a:buClrTx/>
                        <a:buSzTx/>
                        <a:buFontTx/>
                        <a:buNone/>
                        <a:tabLst/>
                        <a:defRPr/>
                      </a:pPr>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2/22/22</a:t>
                      </a:r>
                    </a:p>
                  </a:txBody>
                  <a:tcPr marL="0" marR="0" marT="0" marB="28575"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16.16</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23.50</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16.69</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0.39</a:t>
                      </a:r>
                    </a:p>
                  </a:txBody>
                  <a:tcPr marL="108000" marR="108000" marT="54000" marB="5400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0.14</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0.15</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789952"/>
                  </a:ext>
                </a:extLst>
              </a:tr>
              <a:tr h="350504">
                <a:tc>
                  <a:txBody>
                    <a:bodyPr/>
                    <a:lstStyle/>
                    <a:p>
                      <a:pPr marL="19050" marR="0" algn="l">
                        <a:lnSpc>
                          <a:spcPts val="750"/>
                        </a:lnSpc>
                        <a:buNone/>
                      </a:pPr>
                      <a:r>
                        <a:rPr lang="en-US" sz="1200" b="1" i="0" spc="-8" dirty="0">
                          <a:effectLst/>
                          <a:latin typeface="AvenirNext LT Com Cn" panose="020B0506020202020204" pitchFamily="34" charset="0"/>
                        </a:rPr>
                        <a:t>CGGR – Capital Group Growth ETF (MP)</a:t>
                      </a:r>
                      <a:endParaRPr lang="en-US" sz="1200" b="1" i="0" dirty="0">
                        <a:effectLst/>
                        <a:latin typeface="AvenirNext LT Com Cn" panose="020B0506020202020204" pitchFamily="34" charset="0"/>
                      </a:endParaRPr>
                    </a:p>
                  </a:txBody>
                  <a:tcPr marL="0" marR="0" marT="91440" marB="0"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algn="ctr">
                        <a:lnSpc>
                          <a:spcPts val="750"/>
                        </a:lnSpc>
                        <a:spcAft>
                          <a:spcPts val="150"/>
                        </a:spcAft>
                        <a:buNone/>
                      </a:pPr>
                      <a:endParaRPr lang="en-US" sz="1200" b="1" i="0">
                        <a:effectLst/>
                        <a:latin typeface="AvenirNext LT Com Cn" panose="020B0506020202020204" pitchFamily="34" charset="0"/>
                      </a:endParaRPr>
                    </a:p>
                  </a:txBody>
                  <a:tcPr marL="0" marR="0" marT="0" marB="28575"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16.29</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23.51</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16.71</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en-US" sz="14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108000" marR="108000" marT="54000" marB="5400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en-US" sz="1400" b="0" i="0" u="none" strike="noStrike" cap="none" spc="0" baseline="0">
                        <a:ln>
                          <a:noFill/>
                        </a:ln>
                        <a:solidFill>
                          <a:srgbClr val="000000"/>
                        </a:solidFill>
                        <a:effectLst/>
                        <a:uFillTx/>
                        <a:latin typeface="AvenirNext LT Com Regular" panose="020B0503020202020204" pitchFamily="34" charset="0"/>
                        <a:ea typeface="Helvetica Neue"/>
                        <a:cs typeface="Helvetica Neue"/>
                        <a:sym typeface="AvenirNext LT Com Regular"/>
                      </a:endParaRPr>
                    </a:p>
                  </a:txBody>
                  <a:tcPr marL="108000" marR="0" marT="54000" marB="5400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endParaRPr lang="en-US" sz="1400" b="0" i="0" u="none" strike="noStrike" cap="none" spc="0" baseline="0">
                        <a:ln>
                          <a:noFill/>
                        </a:ln>
                        <a:solidFill>
                          <a:srgbClr val="000000"/>
                        </a:solidFill>
                        <a:effectLst/>
                        <a:uFillTx/>
                        <a:latin typeface="AvenirNext LT Com Regular" panose="020B0503020202020204" pitchFamily="34" charset="0"/>
                        <a:ea typeface="Helvetica Neue"/>
                        <a:cs typeface="Helvetica Neue"/>
                        <a:sym typeface="AvenirNext LT Com Regular"/>
                      </a:endParaRPr>
                    </a:p>
                  </a:txBody>
                  <a:tcPr marL="108000" marR="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0565167"/>
                  </a:ext>
                </a:extLst>
              </a:tr>
              <a:tr h="350504">
                <a:tc>
                  <a:txBody>
                    <a:bodyPr/>
                    <a:lstStyle/>
                    <a:p>
                      <a:pPr marL="19050" marR="0" algn="l">
                        <a:lnSpc>
                          <a:spcPts val="750"/>
                        </a:lnSpc>
                        <a:buNone/>
                      </a:pPr>
                      <a:r>
                        <a:rPr lang="en-US" sz="1200" b="1" i="0" spc="-8" dirty="0">
                          <a:effectLst/>
                          <a:latin typeface="AvenirNext LT Com Cn" panose="020B0506020202020204" pitchFamily="34" charset="0"/>
                        </a:rPr>
                        <a:t>CGDV – Capital Group Dividend Value ETF (NAV)</a:t>
                      </a:r>
                      <a:endParaRPr lang="en-US" sz="1200" b="1" i="0" dirty="0">
                        <a:effectLst/>
                        <a:latin typeface="AvenirNext LT Com Cn" panose="020B0506020202020204" pitchFamily="34" charset="0"/>
                      </a:endParaRPr>
                    </a:p>
                  </a:txBody>
                  <a:tcPr marL="0" marR="0" marT="91440" marB="0"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marL="0" marR="0" lvl="0" indent="0" algn="ctr" defTabSz="228600" eaLnBrk="1" fontAlgn="auto" latinLnBrk="0" hangingPunct="1">
                        <a:lnSpc>
                          <a:spcPts val="750"/>
                        </a:lnSpc>
                        <a:spcBef>
                          <a:spcPts val="600"/>
                        </a:spcBef>
                        <a:spcAft>
                          <a:spcPts val="150"/>
                        </a:spcAft>
                        <a:buClrTx/>
                        <a:buSzTx/>
                        <a:buFontTx/>
                        <a:buNone/>
                        <a:tabLst/>
                        <a:defRPr/>
                      </a:pPr>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2/22/22</a:t>
                      </a:r>
                    </a:p>
                  </a:txBody>
                  <a:tcPr marL="0" marR="0" marT="0" marB="28575"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26.52</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24.06</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19.05</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0.33</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marL="0" marR="0" algn="ctr">
                        <a:lnSpc>
                          <a:spcPts val="750"/>
                        </a:lnSpc>
                        <a:spcAft>
                          <a:spcPts val="150"/>
                        </a:spcAft>
                        <a:buNone/>
                      </a:pPr>
                      <a:r>
                        <a:rPr lang="en-US" sz="1200" b="0" i="0">
                          <a:effectLst/>
                          <a:latin typeface="AvenirNext LT Com Cn" panose="020B0506020202020204" pitchFamily="34" charset="0"/>
                        </a:rPr>
                        <a:t>1.27</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marL="0" marR="0" algn="ctr">
                        <a:lnSpc>
                          <a:spcPts val="750"/>
                        </a:lnSpc>
                        <a:spcAft>
                          <a:spcPts val="150"/>
                        </a:spcAft>
                        <a:buNone/>
                      </a:pPr>
                      <a:r>
                        <a:rPr lang="en-US" sz="1200" b="0" i="0">
                          <a:effectLst/>
                          <a:latin typeface="AvenirNext LT Com Cn" panose="020B0506020202020204" pitchFamily="34" charset="0"/>
                        </a:rPr>
                        <a:t>1.19</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75563074"/>
                  </a:ext>
                </a:extLst>
              </a:tr>
              <a:tr h="350504">
                <a:tc>
                  <a:txBody>
                    <a:bodyPr/>
                    <a:lstStyle/>
                    <a:p>
                      <a:pPr marL="19050" marR="0" algn="l">
                        <a:lnSpc>
                          <a:spcPts val="750"/>
                        </a:lnSpc>
                        <a:buNone/>
                      </a:pPr>
                      <a:r>
                        <a:rPr lang="en-US" sz="1200" b="1" i="0" spc="-8" dirty="0">
                          <a:effectLst/>
                          <a:latin typeface="AvenirNext LT Com Cn" panose="020B0506020202020204" pitchFamily="34" charset="0"/>
                        </a:rPr>
                        <a:t>CGDV – Capital Group Dividend Value ETF (MP)</a:t>
                      </a:r>
                      <a:endParaRPr lang="en-US" sz="1200" b="1" i="0" dirty="0">
                        <a:effectLst/>
                        <a:latin typeface="AvenirNext LT Com Cn" panose="020B0506020202020204" pitchFamily="34" charset="0"/>
                      </a:endParaRPr>
                    </a:p>
                  </a:txBody>
                  <a:tcPr marL="0" marR="0" marT="91440" marB="0"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algn="ctr">
                        <a:lnSpc>
                          <a:spcPts val="750"/>
                        </a:lnSpc>
                        <a:spcAft>
                          <a:spcPts val="150"/>
                        </a:spcAft>
                        <a:buNone/>
                      </a:pPr>
                      <a:endParaRPr lang="en-US" sz="1200" b="1" i="0">
                        <a:effectLst/>
                        <a:latin typeface="AvenirNext LT Com Cn" panose="020B0506020202020204" pitchFamily="34" charset="0"/>
                      </a:endParaRPr>
                    </a:p>
                  </a:txBody>
                  <a:tcPr marL="0" marR="0" marT="0" marB="28575"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26.44</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24.02</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19.03</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algn="ctr"/>
                      <a:endParaRPr lang="en-US" sz="14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108000" marR="108000" marT="54000" marB="5400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algn="ctr"/>
                      <a:endParaRPr lang="en-US" sz="1400" b="0" i="0" u="none" strike="noStrike" cap="none" spc="0" baseline="0">
                        <a:ln>
                          <a:noFill/>
                        </a:ln>
                        <a:solidFill>
                          <a:srgbClr val="000000"/>
                        </a:solidFill>
                        <a:effectLst/>
                        <a:uFillTx/>
                        <a:latin typeface="AvenirNext LT Com Regular" panose="020B0503020202020204" pitchFamily="34" charset="0"/>
                        <a:ea typeface="Helvetica Neue"/>
                        <a:cs typeface="Helvetica Neue"/>
                        <a:sym typeface="AvenirNext LT Com Regular"/>
                      </a:endParaRPr>
                    </a:p>
                  </a:txBody>
                  <a:tcPr marL="108000" marR="0" marT="54000" marB="5400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endParaRPr lang="en-US" sz="1400" b="0" i="0" u="none" strike="noStrike" cap="none" spc="0" baseline="0">
                        <a:ln>
                          <a:noFill/>
                        </a:ln>
                        <a:solidFill>
                          <a:srgbClr val="000000"/>
                        </a:solidFill>
                        <a:effectLst/>
                        <a:uFillTx/>
                        <a:latin typeface="AvenirNext LT Com Regular" panose="020B0503020202020204" pitchFamily="34" charset="0"/>
                        <a:ea typeface="Helvetica Neue"/>
                        <a:cs typeface="Helvetica Neue"/>
                        <a:sym typeface="AvenirNext LT Com Regular"/>
                      </a:endParaRPr>
                    </a:p>
                  </a:txBody>
                  <a:tcPr marL="108000" marR="0" marT="54000" marB="5400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5712087"/>
                  </a:ext>
                </a:extLst>
              </a:tr>
              <a:tr h="350504">
                <a:tc>
                  <a:txBody>
                    <a:bodyPr/>
                    <a:lstStyle/>
                    <a:p>
                      <a:pPr marL="19050" marR="0" algn="l">
                        <a:lnSpc>
                          <a:spcPts val="750"/>
                        </a:lnSpc>
                        <a:buNone/>
                      </a:pPr>
                      <a:r>
                        <a:rPr lang="en-US" sz="1200" b="1" i="0" spc="-8">
                          <a:effectLst/>
                          <a:latin typeface="AvenirNext LT Com Cn" panose="020B0506020202020204" pitchFamily="34" charset="0"/>
                        </a:rPr>
                        <a:t>S&amp;P 500 Index</a:t>
                      </a:r>
                      <a:endParaRPr lang="en-US" sz="1200" b="1" i="0">
                        <a:effectLst/>
                        <a:latin typeface="AvenirNext LT Com Cn" panose="020B0506020202020204" pitchFamily="34" charset="0"/>
                      </a:endParaRPr>
                    </a:p>
                  </a:txBody>
                  <a:tcPr marL="0" marR="0" marT="91440" marB="0"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endParaRPr lang="en-US" sz="1200" b="0" i="0">
                        <a:effectLst/>
                        <a:latin typeface="AvenirNext LT Com Cn" panose="020B0506020202020204" pitchFamily="34" charset="0"/>
                      </a:endParaRPr>
                    </a:p>
                  </a:txBody>
                  <a:tcPr marL="0" marR="0" marT="0" marB="28575"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22.32</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20.61</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1.10</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6944638"/>
                  </a:ext>
                </a:extLst>
              </a:tr>
              <a:tr h="350504">
                <a:tc>
                  <a:txBody>
                    <a:bodyPr/>
                    <a:lstStyle/>
                    <a:p>
                      <a:pPr marL="19050" marR="0" algn="l">
                        <a:lnSpc>
                          <a:spcPts val="750"/>
                        </a:lnSpc>
                        <a:buNone/>
                      </a:pPr>
                      <a:r>
                        <a:rPr lang="en-US" sz="1200" b="1" i="0" spc="-8" dirty="0">
                          <a:effectLst/>
                          <a:latin typeface="AvenirNext LT Com Cn" panose="020B0506020202020204" pitchFamily="34" charset="0"/>
                        </a:rPr>
                        <a:t>CGNG – Capital Group New Geography Equity ETF (NAV)</a:t>
                      </a:r>
                      <a:endParaRPr lang="en-US" sz="1200" b="1" i="0" dirty="0">
                        <a:effectLst/>
                        <a:latin typeface="AvenirNext LT Com Cn" panose="020B0506020202020204" pitchFamily="34" charset="0"/>
                      </a:endParaRPr>
                    </a:p>
                  </a:txBody>
                  <a:tcPr marL="0" marR="0" marT="91440" marB="0" anchor="ctr">
                    <a:lnL w="12700" cap="flat" cmpd="sng" algn="ctr">
                      <a:noFill/>
                      <a:prstDash val="solid"/>
                      <a:round/>
                      <a:headEnd type="none" w="med" len="med"/>
                      <a:tailEnd type="none" w="med" len="med"/>
                    </a:lnL>
                    <a:lnR w="12700" cap="flat">
                      <a:noFill/>
                      <a:custDash>
                        <a:ds d="200000" sp="200000"/>
                      </a:custDash>
                      <a:miter lim="400000"/>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ts val="750"/>
                        </a:lnSpc>
                        <a:spcBef>
                          <a:spcPts val="600"/>
                        </a:spcBef>
                        <a:spcAft>
                          <a:spcPts val="150"/>
                        </a:spcAft>
                        <a:buClrTx/>
                        <a:buSzTx/>
                        <a:buFontTx/>
                        <a:buNone/>
                        <a:tabLst/>
                        <a:defRPr/>
                      </a:pPr>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6/25/24</a:t>
                      </a:r>
                    </a:p>
                  </a:txBody>
                  <a:tcPr marL="0" marR="0" marT="0" marB="28575"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30.30</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22.24</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0.64</a:t>
                      </a:r>
                    </a:p>
                  </a:txBody>
                  <a:tcPr marL="108000" marR="108000" marT="54000" marB="5400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0.86</a:t>
                      </a:r>
                    </a:p>
                  </a:txBody>
                  <a:tcPr marL="108000" marR="108000" marT="54000" marB="5400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0.58</a:t>
                      </a:r>
                    </a:p>
                  </a:txBody>
                  <a:tcPr marL="108000" marR="108000" marT="54000" marB="5400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7129605"/>
                  </a:ext>
                </a:extLst>
              </a:tr>
              <a:tr h="350504">
                <a:tc>
                  <a:txBody>
                    <a:bodyPr/>
                    <a:lstStyle/>
                    <a:p>
                      <a:pPr marL="19050" marR="0" algn="l">
                        <a:lnSpc>
                          <a:spcPts val="750"/>
                        </a:lnSpc>
                        <a:buNone/>
                      </a:pPr>
                      <a:r>
                        <a:rPr lang="en-US" sz="1200" b="1" i="0" spc="-8" dirty="0">
                          <a:effectLst/>
                          <a:latin typeface="AvenirNext LT Com Cn" panose="020B0506020202020204" pitchFamily="34" charset="0"/>
                        </a:rPr>
                        <a:t>CGNG – Capital Group New Geography Equity ETF (MP)</a:t>
                      </a:r>
                      <a:endParaRPr lang="en-US" sz="1200" b="1" i="0" dirty="0">
                        <a:effectLst/>
                        <a:latin typeface="AvenirNext LT Com Cn" panose="020B0506020202020204" pitchFamily="34" charset="0"/>
                      </a:endParaRPr>
                    </a:p>
                  </a:txBody>
                  <a:tcPr marL="0" marR="0" marT="91440" marB="0"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algn="ctr">
                        <a:lnSpc>
                          <a:spcPts val="750"/>
                        </a:lnSpc>
                        <a:spcAft>
                          <a:spcPts val="150"/>
                        </a:spcAft>
                        <a:buNone/>
                      </a:pPr>
                      <a:endParaRPr lang="en-US" sz="1200" b="1" i="0">
                        <a:effectLst/>
                        <a:latin typeface="AvenirNext LT Com Cn" panose="020B0506020202020204" pitchFamily="34" charset="0"/>
                      </a:endParaRPr>
                    </a:p>
                  </a:txBody>
                  <a:tcPr marL="0" marR="0" marT="0" marB="28575"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30.90</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22.71</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en-US" sz="14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108000" marR="108000" marT="54000" marB="5400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en-US" sz="14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108000" marR="108000" marT="54000" marB="5400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endParaRPr lang="en-US" sz="1400" b="0"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108000" marR="108000" marT="54000" marB="5400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2765711"/>
                  </a:ext>
                </a:extLst>
              </a:tr>
              <a:tr h="350504">
                <a:tc>
                  <a:txBody>
                    <a:bodyPr/>
                    <a:lstStyle/>
                    <a:p>
                      <a:pPr marL="19050" marR="0" algn="l">
                        <a:lnSpc>
                          <a:spcPts val="750"/>
                        </a:lnSpc>
                        <a:buNone/>
                      </a:pPr>
                      <a:r>
                        <a:rPr lang="en-US" sz="1200" b="1" i="0" spc="-8">
                          <a:effectLst/>
                          <a:latin typeface="AvenirNext LT Com Cn" panose="020B0506020202020204" pitchFamily="34" charset="0"/>
                        </a:rPr>
                        <a:t>New Geography/New World Historical Benchmarks Index</a:t>
                      </a:r>
                      <a:endParaRPr lang="en-US" sz="1200" b="1" i="0">
                        <a:effectLst/>
                        <a:latin typeface="AvenirNext LT Com Cn" panose="020B0506020202020204" pitchFamily="34" charset="0"/>
                      </a:endParaRPr>
                    </a:p>
                  </a:txBody>
                  <a:tcPr marL="0" marR="0" marT="91440" marB="0"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endParaRPr lang="en-US" sz="1200" b="0" i="0">
                        <a:effectLst/>
                        <a:latin typeface="AvenirNext LT Com Cn" panose="020B0506020202020204" pitchFamily="34" charset="0"/>
                      </a:endParaRPr>
                    </a:p>
                  </a:txBody>
                  <a:tcPr marL="0" marR="0" marT="0" marB="28575"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37.67</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23546228"/>
                  </a:ext>
                </a:extLst>
              </a:tr>
              <a:tr h="350504">
                <a:tc>
                  <a:txBody>
                    <a:bodyPr/>
                    <a:lstStyle/>
                    <a:p>
                      <a:pPr marL="19050" marR="0" algn="l">
                        <a:lnSpc>
                          <a:spcPts val="750"/>
                        </a:lnSpc>
                        <a:buNone/>
                      </a:pPr>
                      <a:r>
                        <a:rPr lang="en-US" sz="1200" b="1" i="0" spc="-8">
                          <a:effectLst/>
                          <a:latin typeface="AvenirNext LT Com Cn" panose="020B0506020202020204" pitchFamily="34" charset="0"/>
                        </a:rPr>
                        <a:t>MSCI ACWI ex USA Index</a:t>
                      </a:r>
                      <a:endParaRPr lang="en-US" sz="1200" b="1" i="0">
                        <a:effectLst/>
                        <a:latin typeface="AvenirNext LT Com Cn" panose="020B0506020202020204" pitchFamily="34" charset="0"/>
                      </a:endParaRPr>
                    </a:p>
                  </a:txBody>
                  <a:tcPr marL="0" marR="0" marT="91440" marB="0"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endParaRPr lang="en-US" sz="1200" b="0" i="0">
                        <a:effectLst/>
                        <a:latin typeface="AvenirNext LT Com Cn" panose="020B0506020202020204" pitchFamily="34" charset="0"/>
                      </a:endParaRPr>
                    </a:p>
                  </a:txBody>
                  <a:tcPr marL="0" marR="0" marT="0" marB="28575"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27.66</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2.35</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2923660"/>
                  </a:ext>
                </a:extLst>
              </a:tr>
              <a:tr h="350504">
                <a:tc>
                  <a:txBody>
                    <a:bodyPr/>
                    <a:lstStyle/>
                    <a:p>
                      <a:pPr marL="19050" marR="0" algn="l">
                        <a:lnSpc>
                          <a:spcPts val="750"/>
                        </a:lnSpc>
                        <a:buNone/>
                      </a:pPr>
                      <a:r>
                        <a:rPr lang="en-US" sz="1200" b="1" i="0" spc="-8">
                          <a:effectLst/>
                          <a:latin typeface="AvenirNext LT Com Cn" panose="020B0506020202020204" pitchFamily="34" charset="0"/>
                        </a:rPr>
                        <a:t>MSCI Emerging Markets (EM) Index</a:t>
                      </a:r>
                      <a:endParaRPr lang="en-US" sz="1200" b="1" i="0">
                        <a:effectLst/>
                        <a:latin typeface="AvenirNext LT Com Cn" panose="020B0506020202020204" pitchFamily="34" charset="0"/>
                      </a:endParaRPr>
                    </a:p>
                  </a:txBody>
                  <a:tcPr marL="0" marR="0" marT="91440" marB="0"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endParaRPr lang="en-US" sz="1200" b="0" i="0">
                        <a:effectLst/>
                        <a:latin typeface="AvenirNext LT Com Cn" panose="020B0506020202020204" pitchFamily="34" charset="0"/>
                      </a:endParaRPr>
                    </a:p>
                  </a:txBody>
                  <a:tcPr marL="0" marR="0" marT="0" marB="28575"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43.51</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a:effectLst/>
                          <a:latin typeface="AvenirNext LT Com Cn" panose="020B0506020202020204" pitchFamily="34" charset="0"/>
                        </a:rPr>
                        <a:t>—</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lnSpc>
                          <a:spcPts val="750"/>
                        </a:lnSpc>
                        <a:spcAft>
                          <a:spcPts val="150"/>
                        </a:spcAft>
                        <a:buNone/>
                      </a:pPr>
                      <a:r>
                        <a:rPr lang="en-US" sz="1200" b="0" i="0" dirty="0">
                          <a:effectLst/>
                          <a:latin typeface="AvenirNext LT Com Cn" panose="020B0506020202020204" pitchFamily="34" charset="0"/>
                        </a:rPr>
                        <a:t>1.93</a:t>
                      </a:r>
                    </a:p>
                  </a:txBody>
                  <a:tcPr marL="0" marR="0" marT="9144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47369254"/>
                  </a:ext>
                </a:extLst>
              </a:tr>
            </a:tbl>
          </a:graphicData>
        </a:graphic>
      </p:graphicFrame>
      <p:sp>
        <p:nvSpPr>
          <p:cNvPr id="4" name="Footer Placeholder 3">
            <a:extLst>
              <a:ext uri="{FF2B5EF4-FFF2-40B4-BE49-F238E27FC236}">
                <a16:creationId xmlns:a16="http://schemas.microsoft.com/office/drawing/2014/main" id="{D2E33C7B-4F91-6DBF-05EA-2589335F204D}"/>
              </a:ext>
              <a:ext uri="{C183D7F6-B498-43B3-948B-1728B52AA6E4}">
                <adec:decorative xmlns:adec="http://schemas.microsoft.com/office/drawing/2017/decorative" val="0"/>
              </a:ext>
            </a:extLst>
          </p:cNvPr>
          <p:cNvSpPr>
            <a:spLocks noGrp="1"/>
          </p:cNvSpPr>
          <p:nvPr>
            <p:ph type="ftr" sz="quarter" idx="10"/>
          </p:nvPr>
        </p:nvSpPr>
        <p:spPr>
          <a:xfrm>
            <a:off x="457200" y="5616576"/>
            <a:ext cx="11276011" cy="654050"/>
          </a:xfrm>
        </p:spPr>
        <p:txBody>
          <a:bodyPr/>
          <a:lstStyle/>
          <a:p>
            <a:r>
              <a:rPr lang="en-US" dirty="0"/>
              <a:t>The expense ratios are as of each fund's prospectus available at the time of publication. Past results are not predictive of results in future periods.</a:t>
            </a:r>
          </a:p>
        </p:txBody>
      </p:sp>
      <p:sp>
        <p:nvSpPr>
          <p:cNvPr id="11" name="Slide Number Placeholder 10">
            <a:extLst>
              <a:ext uri="{FF2B5EF4-FFF2-40B4-BE49-F238E27FC236}">
                <a16:creationId xmlns:a16="http://schemas.microsoft.com/office/drawing/2014/main" id="{34075E9E-BD15-FF99-1755-B8B984B88030}"/>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pPr/>
              <a:t>17</a:t>
            </a:fld>
            <a:endParaRPr lang="en-GB"/>
          </a:p>
        </p:txBody>
      </p:sp>
    </p:spTree>
    <p:extLst>
      <p:ext uri="{BB962C8B-B14F-4D97-AF65-F5344CB8AC3E}">
        <p14:creationId xmlns:p14="http://schemas.microsoft.com/office/powerpoint/2010/main" val="3898803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08CE1-FD4D-7CBE-D5CD-3BACBC86A15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76C42F9-F597-0621-CC81-D73D87AB8C1C}"/>
              </a:ext>
            </a:extLst>
          </p:cNvPr>
          <p:cNvSpPr>
            <a:spLocks noGrp="1"/>
          </p:cNvSpPr>
          <p:nvPr>
            <p:ph type="title"/>
          </p:nvPr>
        </p:nvSpPr>
        <p:spPr/>
        <p:txBody>
          <a:bodyPr/>
          <a:lstStyle/>
          <a:p>
            <a:r>
              <a:rPr lang="en-GB" dirty="0"/>
              <a:t>Investment results</a:t>
            </a:r>
            <a:endParaRPr lang="en-MX"/>
          </a:p>
        </p:txBody>
      </p:sp>
      <p:sp>
        <p:nvSpPr>
          <p:cNvPr id="5" name="TextBox 4">
            <a:extLst>
              <a:ext uri="{FF2B5EF4-FFF2-40B4-BE49-F238E27FC236}">
                <a16:creationId xmlns:a16="http://schemas.microsoft.com/office/drawing/2014/main" id="{81793848-D70E-506C-C70D-202A5226637E}"/>
              </a:ext>
            </a:extLst>
          </p:cNvPr>
          <p:cNvSpPr txBox="1"/>
          <p:nvPr/>
        </p:nvSpPr>
        <p:spPr>
          <a:xfrm>
            <a:off x="457198" y="1011504"/>
            <a:ext cx="11276011" cy="400110"/>
          </a:xfrm>
          <a:prstGeom prst="rect">
            <a:avLst/>
          </a:prstGeom>
          <a:noFill/>
          <a:ln w="12700">
            <a:miter lim="400000"/>
          </a:ln>
        </p:spPr>
        <p:txBody>
          <a:bodyPr wrap="square" lIns="0" tIns="0" rIns="0" bIns="0">
            <a:spAutoFit/>
          </a:bodyPr>
          <a:lstStyle/>
          <a:p>
            <a:pPr algn="l"/>
            <a:r>
              <a:rPr lang="en-MX" sz="1300" b="1">
                <a:solidFill>
                  <a:schemeClr val="tx1"/>
                </a:solidFill>
                <a:latin typeface="AvenirNext LT Com Cn" panose="020B0506020202020204" pitchFamily="34" charset="0"/>
              </a:rPr>
              <a:t>Figures shown are past results for Class F-2 shares and are not predictive of results in future periods. Current and future results may be lower or higher than those shown. Prices and returns will vary, so investors may lose money. Investing for short periods makes losses more likely. For current information and month-end results, visit </a:t>
            </a:r>
            <a:r>
              <a:rPr lang="en-MX" sz="1300" b="1">
                <a:solidFill>
                  <a:schemeClr val="tx1"/>
                </a:solidFill>
                <a:latin typeface="AvenirNext LT Com Cn" panose="020B0506020202020204" pitchFamily="34" charset="0"/>
                <a:hlinkClick r:id="rId3"/>
              </a:rPr>
              <a:t>capitalgroup.com</a:t>
            </a:r>
            <a:r>
              <a:rPr lang="en-MX" sz="1300" b="1">
                <a:solidFill>
                  <a:schemeClr val="tx1"/>
                </a:solidFill>
                <a:latin typeface="AvenirNext LT Com Cn" panose="020B0506020202020204" pitchFamily="34" charset="0"/>
              </a:rPr>
              <a:t>.</a:t>
            </a:r>
            <a:endParaRPr lang="en-US" sz="1300" b="1" dirty="0">
              <a:solidFill>
                <a:schemeClr val="tx1"/>
              </a:solidFill>
              <a:latin typeface="AvenirNext LT Com Cn" panose="020B0506020202020204" pitchFamily="34" charset="0"/>
            </a:endParaRPr>
          </a:p>
        </p:txBody>
      </p:sp>
      <p:graphicFrame>
        <p:nvGraphicFramePr>
          <p:cNvPr id="18" name="Table Placeholder 8">
            <a:extLst>
              <a:ext uri="{FF2B5EF4-FFF2-40B4-BE49-F238E27FC236}">
                <a16:creationId xmlns:a16="http://schemas.microsoft.com/office/drawing/2014/main" id="{671ECDD2-09D6-3E60-2E4D-C5031D5A54FD}"/>
              </a:ext>
            </a:extLst>
          </p:cNvPr>
          <p:cNvGraphicFramePr>
            <a:graphicFrameLocks/>
          </p:cNvGraphicFramePr>
          <p:nvPr>
            <p:extLst>
              <p:ext uri="{D42A27DB-BD31-4B8C-83A1-F6EECF244321}">
                <p14:modId xmlns:p14="http://schemas.microsoft.com/office/powerpoint/2010/main" val="4225714237"/>
              </p:ext>
            </p:extLst>
          </p:nvPr>
        </p:nvGraphicFramePr>
        <p:xfrm>
          <a:off x="457199" y="1473968"/>
          <a:ext cx="11276011" cy="4529128"/>
        </p:xfrm>
        <a:graphic>
          <a:graphicData uri="http://schemas.openxmlformats.org/drawingml/2006/table">
            <a:tbl>
              <a:tblPr firstRow="1" firstCol="1" bandRow="1">
                <a:tableStyleId>{2708684C-4D16-4618-839F-0558EEFCDFE6}</a:tableStyleId>
              </a:tblPr>
              <a:tblGrid>
                <a:gridCol w="3436163">
                  <a:extLst>
                    <a:ext uri="{9D8B030D-6E8A-4147-A177-3AD203B41FA5}">
                      <a16:colId xmlns:a16="http://schemas.microsoft.com/office/drawing/2014/main" val="4038225351"/>
                    </a:ext>
                  </a:extLst>
                </a:gridCol>
                <a:gridCol w="915870">
                  <a:extLst>
                    <a:ext uri="{9D8B030D-6E8A-4147-A177-3AD203B41FA5}">
                      <a16:colId xmlns:a16="http://schemas.microsoft.com/office/drawing/2014/main" val="3617946677"/>
                    </a:ext>
                  </a:extLst>
                </a:gridCol>
                <a:gridCol w="1062410">
                  <a:extLst>
                    <a:ext uri="{9D8B030D-6E8A-4147-A177-3AD203B41FA5}">
                      <a16:colId xmlns:a16="http://schemas.microsoft.com/office/drawing/2014/main" val="1915745006"/>
                    </a:ext>
                  </a:extLst>
                </a:gridCol>
                <a:gridCol w="732696">
                  <a:extLst>
                    <a:ext uri="{9D8B030D-6E8A-4147-A177-3AD203B41FA5}">
                      <a16:colId xmlns:a16="http://schemas.microsoft.com/office/drawing/2014/main" val="2643072425"/>
                    </a:ext>
                  </a:extLst>
                </a:gridCol>
                <a:gridCol w="732696">
                  <a:extLst>
                    <a:ext uri="{9D8B030D-6E8A-4147-A177-3AD203B41FA5}">
                      <a16:colId xmlns:a16="http://schemas.microsoft.com/office/drawing/2014/main" val="4215252333"/>
                    </a:ext>
                  </a:extLst>
                </a:gridCol>
                <a:gridCol w="732696">
                  <a:extLst>
                    <a:ext uri="{9D8B030D-6E8A-4147-A177-3AD203B41FA5}">
                      <a16:colId xmlns:a16="http://schemas.microsoft.com/office/drawing/2014/main" val="1856054849"/>
                    </a:ext>
                  </a:extLst>
                </a:gridCol>
                <a:gridCol w="1099044">
                  <a:extLst>
                    <a:ext uri="{9D8B030D-6E8A-4147-A177-3AD203B41FA5}">
                      <a16:colId xmlns:a16="http://schemas.microsoft.com/office/drawing/2014/main" val="3189157309"/>
                    </a:ext>
                  </a:extLst>
                </a:gridCol>
                <a:gridCol w="732696">
                  <a:extLst>
                    <a:ext uri="{9D8B030D-6E8A-4147-A177-3AD203B41FA5}">
                      <a16:colId xmlns:a16="http://schemas.microsoft.com/office/drawing/2014/main" val="1074823730"/>
                    </a:ext>
                  </a:extLst>
                </a:gridCol>
                <a:gridCol w="732696">
                  <a:extLst>
                    <a:ext uri="{9D8B030D-6E8A-4147-A177-3AD203B41FA5}">
                      <a16:colId xmlns:a16="http://schemas.microsoft.com/office/drawing/2014/main" val="375451112"/>
                    </a:ext>
                  </a:extLst>
                </a:gridCol>
                <a:gridCol w="1099044">
                  <a:extLst>
                    <a:ext uri="{9D8B030D-6E8A-4147-A177-3AD203B41FA5}">
                      <a16:colId xmlns:a16="http://schemas.microsoft.com/office/drawing/2014/main" val="3709535414"/>
                    </a:ext>
                  </a:extLst>
                </a:gridCol>
              </a:tblGrid>
              <a:tr h="386167">
                <a:tc rowSpan="2">
                  <a:txBody>
                    <a:bodyPr/>
                    <a:lstStyle/>
                    <a:p>
                      <a:pPr algn="l"/>
                      <a:r>
                        <a:rPr lang="en-US" sz="1200" b="0" i="0" u="none" strike="noStrike" cap="none" spc="0" baseline="0" dirty="0">
                          <a:ln>
                            <a:noFill/>
                          </a:ln>
                          <a:solidFill>
                            <a:srgbClr val="000000"/>
                          </a:solidFill>
                          <a:effectLst/>
                          <a:uFillTx/>
                          <a:latin typeface="AvenirNext LT Com Cn" panose="020B0506020202020204" pitchFamily="34" charset="0"/>
                          <a:ea typeface="Helvetica Neue"/>
                          <a:cs typeface="Helvetica Neue"/>
                          <a:sym typeface="AvenirNext LT Com Regular"/>
                        </a:rPr>
                        <a:t>Class F-2 shares as of 6/30/26</a:t>
                      </a:r>
                    </a:p>
                  </a:txBody>
                  <a:tcPr marL="0" marR="108000" marT="54000" marB="54000" anchor="b">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Inception date</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Cumulative total return (%)</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Average annual total return (%)</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MX"/>
                    </a:p>
                  </a:txBody>
                  <a:tcPr/>
                </a:tc>
                <a:tc hMerge="1">
                  <a:txBody>
                    <a:bodyPr/>
                    <a:lstStyle/>
                    <a:p>
                      <a:endParaRPr lang="en-US" sz="800" b="1" i="0" u="none" strike="noStrike" cap="none" spc="0" baseline="0">
                        <a:ln>
                          <a:noFill/>
                        </a:ln>
                        <a:solidFill>
                          <a:srgbClr val="000000"/>
                        </a:solidFill>
                        <a:effectLst/>
                        <a:uFillTx/>
                        <a:latin typeface="Helvetica Neue"/>
                        <a:ea typeface="Helvetica Neue"/>
                        <a:cs typeface="Helvetica Neue"/>
                        <a:sym typeface="AvenirNext LT Com Regular"/>
                      </a:endParaRP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Gross expense ratio (%)</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MX"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30-day SEC yield (%)</a:t>
                      </a:r>
                      <a:br>
                        <a:rPr lang="en-MX"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br>
                      <a:r>
                        <a:rPr lang="en-MX"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as of 7/31/26</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endParaRP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12-month </a:t>
                      </a:r>
                      <a:b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b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distribution rate (%)</a:t>
                      </a:r>
                    </a:p>
                  </a:txBody>
                  <a:tcPr marL="108000" marR="108000" marT="36000" marB="36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0659355"/>
                  </a:ext>
                </a:extLst>
              </a:tr>
              <a:tr h="288000">
                <a:tc vMerge="1">
                  <a:txBody>
                    <a:bodyPr/>
                    <a:lstStyle/>
                    <a:p>
                      <a:endParaRPr/>
                    </a:p>
                  </a:txBody>
                  <a:tcPr marL="0" marR="108000" marT="54000" marB="54000" anchor="b">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1-year</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5-year</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10-year</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Lifetime</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Gross</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Net</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0594735"/>
                  </a:ext>
                </a:extLst>
              </a:tr>
              <a:tr h="252000">
                <a:tc>
                  <a:txBody>
                    <a:bodyPr/>
                    <a:lstStyle/>
                    <a:p>
                      <a:pPr marL="0" marR="0" algn="l">
                        <a:buNone/>
                      </a:pPr>
                      <a:r>
                        <a:rPr lang="en-US" sz="1200" b="1" dirty="0">
                          <a:effectLst/>
                          <a:latin typeface="AvenirNext LT Com Cn" panose="020B0503020202020204" pitchFamily="34" charset="0"/>
                        </a:rPr>
                        <a:t>AMCAP Fund® </a:t>
                      </a:r>
                      <a:r>
                        <a:rPr lang="en-MX" sz="1200" b="1" dirty="0">
                          <a:effectLst/>
                          <a:latin typeface="AvenirNext LT Com Cn" panose="020B0503020202020204" pitchFamily="34" charset="0"/>
                        </a:rPr>
                        <a:t>– AMCAP</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buNone/>
                      </a:pPr>
                      <a:r>
                        <a:rPr lang="en-MX" sz="1200" b="0" i="0">
                          <a:effectLst/>
                          <a:latin typeface="AvenirNext LT Com Cn" panose="020B0506020202020204" pitchFamily="34" charset="0"/>
                        </a:rPr>
                        <a:t>5/1/67</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15.36</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9.20</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13.29</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11.87</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0.44</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-0.07</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-0.07</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0.00</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23546228"/>
                  </a:ext>
                </a:extLst>
              </a:tr>
              <a:tr h="252000">
                <a:tc>
                  <a:txBody>
                    <a:bodyPr/>
                    <a:lstStyle/>
                    <a:p>
                      <a:pPr marL="0" marR="0" algn="l">
                        <a:buNone/>
                      </a:pPr>
                      <a:r>
                        <a:rPr lang="en-MX" sz="1200" b="1" spc="-8" dirty="0">
                          <a:effectLst/>
                          <a:latin typeface="AvenirNext LT Com Cn" panose="020B0503020202020204" pitchFamily="34" charset="0"/>
                        </a:rPr>
                        <a:t>American Funds® Global Insight Fund – GIF</a:t>
                      </a:r>
                      <a:endParaRPr lang="en-MX" sz="1200" b="1" dirty="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MX" sz="1200" b="0" i="0">
                          <a:effectLst/>
                          <a:latin typeface="AvenirNext LT Com Cn" panose="020B0506020202020204" pitchFamily="34" charset="0"/>
                        </a:rPr>
                        <a:t>4/1/11</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20.77</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9.53</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12.23</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10.08</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0.56</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0.58</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0.58</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0.98</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2923660"/>
                  </a:ext>
                </a:extLst>
              </a:tr>
              <a:tr h="252000">
                <a:tc>
                  <a:txBody>
                    <a:bodyPr/>
                    <a:lstStyle/>
                    <a:p>
                      <a:pPr marL="0" marR="0" algn="l">
                        <a:buNone/>
                      </a:pPr>
                      <a:r>
                        <a:rPr lang="en-MX" sz="1200" b="1" spc="-8" dirty="0">
                          <a:effectLst/>
                          <a:latin typeface="AvenirNext LT Com Cn" panose="020B0503020202020204" pitchFamily="34" charset="0"/>
                        </a:rPr>
                        <a:t>American Funds® International Vantage Fund – IVE</a:t>
                      </a:r>
                      <a:endParaRPr lang="en-MX" sz="1200" b="1" dirty="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buNone/>
                      </a:pPr>
                      <a:r>
                        <a:rPr lang="en-MX" sz="1200" b="0" i="0">
                          <a:effectLst/>
                          <a:latin typeface="AvenirNext LT Com Cn" panose="020B0506020202020204" pitchFamily="34" charset="0"/>
                        </a:rPr>
                        <a:t>4/1/11</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13.55</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6.54</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9.53</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7.14</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0.65</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1.27</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1.28</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1.32</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47369254"/>
                  </a:ext>
                </a:extLst>
              </a:tr>
              <a:tr h="252000">
                <a:tc>
                  <a:txBody>
                    <a:bodyPr/>
                    <a:lstStyle/>
                    <a:p>
                      <a:pPr marL="0" marR="0" algn="l">
                        <a:buNone/>
                      </a:pPr>
                      <a:r>
                        <a:rPr lang="en-US" sz="1200" b="1" dirty="0">
                          <a:effectLst/>
                          <a:latin typeface="AvenirNext LT Com Cn" panose="020B0503020202020204" pitchFamily="34" charset="0"/>
                        </a:rPr>
                        <a:t>EUPAC Fund</a:t>
                      </a:r>
                      <a:r>
                        <a:rPr lang="en-US" sz="1200" b="1" baseline="30000" dirty="0">
                          <a:effectLst/>
                          <a:latin typeface="AvenirNext LT Com Cn" panose="020B0503020202020204" pitchFamily="34" charset="0"/>
                        </a:rPr>
                        <a:t>™</a:t>
                      </a:r>
                      <a:r>
                        <a:rPr lang="en-US" sz="1200" b="1" dirty="0">
                          <a:effectLst/>
                          <a:latin typeface="AvenirNext LT Com Cn" panose="020B0503020202020204" pitchFamily="34" charset="0"/>
                        </a:rPr>
                        <a:t> </a:t>
                      </a:r>
                      <a:r>
                        <a:rPr lang="en-MX" sz="1200" b="1" dirty="0">
                          <a:effectLst/>
                          <a:latin typeface="AvenirNext LT Com Cn" panose="020B0503020202020204" pitchFamily="34" charset="0"/>
                        </a:rPr>
                        <a:t>– EUPAC</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MX" sz="1200" b="0" i="0">
                          <a:effectLst/>
                          <a:latin typeface="AvenirNext LT Com Cn" panose="020B0506020202020204" pitchFamily="34" charset="0"/>
                        </a:rPr>
                        <a:t>4/16/84</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23.59</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5.39</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9.80</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10.51</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0.59</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1.17</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1.17</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2.70</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3580243"/>
                  </a:ext>
                </a:extLst>
              </a:tr>
              <a:tr h="252000">
                <a:tc>
                  <a:txBody>
                    <a:bodyPr/>
                    <a:lstStyle/>
                    <a:p>
                      <a:pPr marL="0" marR="0" algn="l">
                        <a:buNone/>
                      </a:pPr>
                      <a:r>
                        <a:rPr lang="en-US" sz="1200" b="1" dirty="0">
                          <a:effectLst/>
                          <a:latin typeface="AvenirNext LT Com Cn" panose="020B0503020202020204" pitchFamily="34" charset="0"/>
                        </a:rPr>
                        <a:t>The Growth Fund of America® </a:t>
                      </a:r>
                      <a:r>
                        <a:rPr lang="en-MX" sz="1200" b="1" dirty="0">
                          <a:effectLst/>
                          <a:latin typeface="AvenirNext LT Com Cn" panose="020B0503020202020204" pitchFamily="34" charset="0"/>
                        </a:rPr>
                        <a:t>– GFA</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buNone/>
                      </a:pPr>
                      <a:r>
                        <a:rPr lang="en-MX" sz="1200" b="0" i="0">
                          <a:effectLst/>
                          <a:latin typeface="AvenirNext LT Com Cn" panose="020B0506020202020204" pitchFamily="34" charset="0"/>
                        </a:rPr>
                        <a:t>12/1/73</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19.10</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11.72</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16.40</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14.14</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0.40</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0.08</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0.08</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0.42</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16464154"/>
                  </a:ext>
                </a:extLst>
              </a:tr>
              <a:tr h="252000">
                <a:tc>
                  <a:txBody>
                    <a:bodyPr/>
                    <a:lstStyle/>
                    <a:p>
                      <a:pPr marL="0" marR="0" algn="l">
                        <a:buNone/>
                      </a:pPr>
                      <a:r>
                        <a:rPr lang="en-US" sz="1200" b="1" dirty="0">
                          <a:effectLst/>
                          <a:latin typeface="AvenirNext LT Com Cn" panose="020B0503020202020204" pitchFamily="34" charset="0"/>
                        </a:rPr>
                        <a:t>The New Economy Fund® </a:t>
                      </a:r>
                      <a:r>
                        <a:rPr lang="en-MX" sz="1200" b="1" dirty="0">
                          <a:effectLst/>
                          <a:latin typeface="AvenirNext LT Com Cn" panose="020B0503020202020204" pitchFamily="34" charset="0"/>
                        </a:rPr>
                        <a:t>– NEF</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MX" sz="1200" b="0" i="0">
                          <a:effectLst/>
                          <a:latin typeface="AvenirNext LT Com Cn" panose="020B0506020202020204" pitchFamily="34" charset="0"/>
                        </a:rPr>
                        <a:t>12/1/83</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46.28</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13.70</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17.14</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12.44</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0.51</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0.05</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0.05</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0.00</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809000"/>
                  </a:ext>
                </a:extLst>
              </a:tr>
              <a:tr h="252000">
                <a:tc>
                  <a:txBody>
                    <a:bodyPr/>
                    <a:lstStyle/>
                    <a:p>
                      <a:pPr marL="0" marR="0" algn="l">
                        <a:buNone/>
                      </a:pPr>
                      <a:r>
                        <a:rPr lang="en-US" sz="1200" b="1" dirty="0">
                          <a:effectLst/>
                          <a:latin typeface="AvenirNext LT Com Cn" panose="020B0503020202020204" pitchFamily="34" charset="0"/>
                        </a:rPr>
                        <a:t>New Perspective Fund® </a:t>
                      </a:r>
                      <a:r>
                        <a:rPr lang="en-MX" sz="1200" b="1" dirty="0">
                          <a:effectLst/>
                          <a:latin typeface="AvenirNext LT Com Cn" panose="020B0503020202020204" pitchFamily="34" charset="0"/>
                        </a:rPr>
                        <a:t>– NPF</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buNone/>
                      </a:pPr>
                      <a:r>
                        <a:rPr lang="en-MX" sz="1200" b="0" i="0">
                          <a:effectLst/>
                          <a:latin typeface="AvenirNext LT Com Cn" panose="020B0506020202020204" pitchFamily="34" charset="0"/>
                        </a:rPr>
                        <a:t>3/13/73</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15.67</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8.53</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13.89</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12.57</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0.51</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0.56</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0.56</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1.15</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91741613"/>
                  </a:ext>
                </a:extLst>
              </a:tr>
              <a:tr h="252000">
                <a:tc>
                  <a:txBody>
                    <a:bodyPr/>
                    <a:lstStyle/>
                    <a:p>
                      <a:pPr marL="0" marR="0" algn="l">
                        <a:buNone/>
                      </a:pPr>
                      <a:r>
                        <a:rPr lang="en-US" sz="1200" b="1" dirty="0">
                          <a:effectLst/>
                          <a:latin typeface="AvenirNext LT Com Cn" panose="020B0503020202020204" pitchFamily="34" charset="0"/>
                        </a:rPr>
                        <a:t>New World Fund® </a:t>
                      </a:r>
                      <a:r>
                        <a:rPr lang="en-MX" sz="1200" b="1" dirty="0">
                          <a:effectLst/>
                          <a:latin typeface="AvenirNext LT Com Cn" panose="020B0503020202020204" pitchFamily="34" charset="0"/>
                        </a:rPr>
                        <a:t>– NWF</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MX" sz="1200" b="0" i="0">
                          <a:effectLst/>
                          <a:latin typeface="AvenirNext LT Com Cn" panose="020B0506020202020204" pitchFamily="34" charset="0"/>
                        </a:rPr>
                        <a:t>6/17/99</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29.59</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6.70</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11.24</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8.88</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0.68</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dirty="0">
                          <a:solidFill>
                            <a:srgbClr val="000000"/>
                          </a:solidFill>
                          <a:effectLst/>
                          <a:latin typeface="AvenirNext LT Com Cn" panose="020B0506020202020204" pitchFamily="34" charset="0"/>
                        </a:rPr>
                        <a:t>0.90</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dirty="0">
                          <a:solidFill>
                            <a:srgbClr val="000000"/>
                          </a:solidFill>
                          <a:effectLst/>
                          <a:latin typeface="AvenirNext LT Com Cn" panose="020B0506020202020204" pitchFamily="34" charset="0"/>
                        </a:rPr>
                        <a:t>0.90</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1.16</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7224051"/>
                  </a:ext>
                </a:extLst>
              </a:tr>
              <a:tr h="252000">
                <a:tc>
                  <a:txBody>
                    <a:bodyPr/>
                    <a:lstStyle/>
                    <a:p>
                      <a:pPr marL="0" marR="0" algn="l">
                        <a:buNone/>
                      </a:pPr>
                      <a:r>
                        <a:rPr lang="en-US" sz="1200" b="1" dirty="0">
                          <a:effectLst/>
                          <a:latin typeface="AvenirNext LT Com Cn" panose="020B0503020202020204" pitchFamily="34" charset="0"/>
                        </a:rPr>
                        <a:t>SMALLCAP World Fund® </a:t>
                      </a:r>
                      <a:r>
                        <a:rPr lang="en-MX" sz="1200" b="1" dirty="0">
                          <a:effectLst/>
                          <a:latin typeface="AvenirNext LT Com Cn" panose="020B0503020202020204" pitchFamily="34" charset="0"/>
                        </a:rPr>
                        <a:t>– SMALLCAP</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buNone/>
                      </a:pPr>
                      <a:r>
                        <a:rPr lang="en-MX" sz="1200" b="0" i="0">
                          <a:effectLst/>
                          <a:latin typeface="AvenirNext LT Com Cn" panose="020B0506020202020204" pitchFamily="34" charset="0"/>
                        </a:rPr>
                        <a:t>4/30/90</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24.79</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2.76</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10.93</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9.90</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0.76</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0.17</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0.17</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0.77</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51436761"/>
                  </a:ext>
                </a:extLst>
              </a:tr>
              <a:tr h="252000">
                <a:tc>
                  <a:txBody>
                    <a:bodyPr/>
                    <a:lstStyle/>
                    <a:p>
                      <a:pPr marL="0" marR="0" algn="l">
                        <a:buNone/>
                      </a:pPr>
                      <a:r>
                        <a:rPr lang="en-US" sz="1200" b="1" dirty="0">
                          <a:effectLst/>
                          <a:latin typeface="AvenirNext LT Com Cn" panose="020B0503020202020204" pitchFamily="34" charset="0"/>
                        </a:rPr>
                        <a:t>American Mutual Fund® </a:t>
                      </a:r>
                      <a:r>
                        <a:rPr lang="en-MX" sz="1200" b="1" dirty="0">
                          <a:effectLst/>
                          <a:latin typeface="AvenirNext LT Com Cn" panose="020B0503020202020204" pitchFamily="34" charset="0"/>
                        </a:rPr>
                        <a:t>– AMF</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MX" sz="1200" b="0" i="0">
                          <a:effectLst/>
                          <a:latin typeface="AvenirNext LT Com Cn" panose="020B0506020202020204" pitchFamily="34" charset="0"/>
                        </a:rPr>
                        <a:t>2/21/50</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16.76</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11.07</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11.58</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11.75</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0.38</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1.38</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1.38</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1.63</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516420"/>
                  </a:ext>
                </a:extLst>
              </a:tr>
              <a:tr h="252000">
                <a:tc>
                  <a:txBody>
                    <a:bodyPr/>
                    <a:lstStyle/>
                    <a:p>
                      <a:pPr marL="0" marR="0" algn="l">
                        <a:buNone/>
                      </a:pPr>
                      <a:r>
                        <a:rPr lang="en-US" sz="1200" b="1" dirty="0">
                          <a:effectLst/>
                          <a:latin typeface="AvenirNext LT Com Cn" panose="020B0503020202020204" pitchFamily="34" charset="0"/>
                        </a:rPr>
                        <a:t>Capital World Growth and Income Fund® </a:t>
                      </a:r>
                      <a:r>
                        <a:rPr lang="en-MX" sz="1200" b="1" dirty="0">
                          <a:effectLst/>
                          <a:latin typeface="AvenirNext LT Com Cn" panose="020B0503020202020204" pitchFamily="34" charset="0"/>
                        </a:rPr>
                        <a:t>– WGI</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buNone/>
                      </a:pPr>
                      <a:r>
                        <a:rPr lang="en-MX" sz="1200" b="0" i="0">
                          <a:effectLst/>
                          <a:latin typeface="AvenirNext LT Com Cn" panose="020B0506020202020204" pitchFamily="34" charset="0"/>
                        </a:rPr>
                        <a:t>3/26/93</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27.48</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11.44</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12.51</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11.11</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0.52</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1.11</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1.11</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1.54</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0247304"/>
                  </a:ext>
                </a:extLst>
              </a:tr>
              <a:tr h="252000">
                <a:tc>
                  <a:txBody>
                    <a:bodyPr/>
                    <a:lstStyle/>
                    <a:p>
                      <a:pPr marL="0" marR="0" algn="l">
                        <a:buNone/>
                      </a:pPr>
                      <a:r>
                        <a:rPr lang="en-US" sz="1200" b="1" dirty="0">
                          <a:effectLst/>
                          <a:latin typeface="AvenirNext LT Com Cn" panose="020B0503020202020204" pitchFamily="34" charset="0"/>
                        </a:rPr>
                        <a:t>Fundamental Investors® </a:t>
                      </a:r>
                      <a:r>
                        <a:rPr lang="en-MX" sz="1200" b="1" dirty="0">
                          <a:effectLst/>
                          <a:latin typeface="AvenirNext LT Com Cn" panose="020B0503020202020204" pitchFamily="34" charset="0"/>
                        </a:rPr>
                        <a:t>– FI</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MX" sz="1200" b="0" i="0">
                          <a:effectLst/>
                          <a:latin typeface="AvenirNext LT Com Cn" panose="020B0506020202020204" pitchFamily="34" charset="0"/>
                        </a:rPr>
                        <a:t>8/1/78</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27.88</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14.83</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15.46</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13.12</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0.38</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0.69</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0.69</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0.78</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0117630"/>
                  </a:ext>
                </a:extLst>
              </a:tr>
              <a:tr h="252000">
                <a:tc>
                  <a:txBody>
                    <a:bodyPr/>
                    <a:lstStyle/>
                    <a:p>
                      <a:pPr marL="0" marR="0" algn="l">
                        <a:buNone/>
                      </a:pPr>
                      <a:r>
                        <a:rPr lang="en-MX" sz="1200" b="1" dirty="0">
                          <a:effectLst/>
                          <a:latin typeface="AvenirNext LT Com Cn" panose="020B0503020202020204" pitchFamily="34" charset="0"/>
                        </a:rPr>
                        <a:t>International Growth and Income Fund – IGI</a:t>
                      </a: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buNone/>
                      </a:pPr>
                      <a:r>
                        <a:rPr lang="en-MX" sz="1200" b="0" i="0">
                          <a:effectLst/>
                          <a:latin typeface="AvenirNext LT Com Cn" panose="020B0506020202020204" pitchFamily="34" charset="0"/>
                        </a:rPr>
                        <a:t>10/1/08</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25.48</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9.09</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10.06</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8.28</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0.65</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1.69</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1.69</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2.01</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28072665"/>
                  </a:ext>
                </a:extLst>
              </a:tr>
              <a:tr h="252000">
                <a:tc>
                  <a:txBody>
                    <a:bodyPr/>
                    <a:lstStyle/>
                    <a:p>
                      <a:pPr marL="0" marR="0" algn="l">
                        <a:buNone/>
                      </a:pPr>
                      <a:r>
                        <a:rPr lang="en-US" sz="1200" b="1" dirty="0">
                          <a:effectLst/>
                          <a:latin typeface="AvenirNext LT Com Cn" panose="020B0503020202020204" pitchFamily="34" charset="0"/>
                        </a:rPr>
                        <a:t>The Investment Company of America® </a:t>
                      </a:r>
                      <a:r>
                        <a:rPr lang="en-MX" sz="1200" b="1" dirty="0">
                          <a:effectLst/>
                          <a:latin typeface="AvenirNext LT Com Cn" panose="020B0503020202020204" pitchFamily="34" charset="0"/>
                        </a:rPr>
                        <a:t>– ICA</a:t>
                      </a:r>
                      <a:endParaRPr lang="en-MX" sz="1200" dirty="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buNone/>
                      </a:pPr>
                      <a:r>
                        <a:rPr lang="en-MX" sz="1200">
                          <a:effectLst/>
                          <a:latin typeface="AvenirNext LT Com Cn" panose="020B0503020202020204" pitchFamily="34" charset="0"/>
                        </a:rPr>
                        <a:t>1/1/34</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a:effectLst/>
                          <a:latin typeface="AvenirNext LT Com Cn" panose="020B0503020202020204" pitchFamily="34" charset="0"/>
                        </a:rPr>
                        <a:t>19.59</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a:effectLst/>
                          <a:latin typeface="AvenirNext LT Com Cn" panose="020B0503020202020204" pitchFamily="34" charset="0"/>
                        </a:rPr>
                        <a:t>14.69</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a:effectLst/>
                          <a:latin typeface="AvenirNext LT Com Cn" panose="020B0503020202020204" pitchFamily="34" charset="0"/>
                        </a:rPr>
                        <a:t>14.58</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a:effectLst/>
                          <a:latin typeface="AvenirNext LT Com Cn" panose="020B0503020202020204" pitchFamily="34" charset="0"/>
                        </a:rPr>
                        <a:t>12.52</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a:effectLst/>
                          <a:latin typeface="AvenirNext LT Com Cn" panose="020B0503020202020204" pitchFamily="34" charset="0"/>
                        </a:rPr>
                        <a:t>0.37</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0.71</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buNone/>
                      </a:pPr>
                      <a:r>
                        <a:rPr lang="en-MX" sz="1200" b="0" i="0" u="none" strike="noStrike">
                          <a:solidFill>
                            <a:srgbClr val="000000"/>
                          </a:solidFill>
                          <a:effectLst/>
                          <a:latin typeface="AvenirNext LT Com Cn" panose="020B0506020202020204" pitchFamily="34" charset="0"/>
                        </a:rPr>
                        <a:t>0.71</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a:effectLst/>
                          <a:latin typeface="AvenirNext LT Com Cn" panose="020B0503020202020204" pitchFamily="34" charset="0"/>
                        </a:rPr>
                        <a:t>1.00</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3796745"/>
                  </a:ext>
                </a:extLst>
              </a:tr>
              <a:tr h="252000">
                <a:tc>
                  <a:txBody>
                    <a:bodyPr/>
                    <a:lstStyle/>
                    <a:p>
                      <a:pPr marL="0" marR="0" algn="l">
                        <a:buNone/>
                      </a:pPr>
                      <a:r>
                        <a:rPr lang="en-MX" sz="1200" b="1" dirty="0">
                          <a:effectLst/>
                          <a:latin typeface="AvenirNext LT Com Cn" panose="020B0503020202020204" pitchFamily="34" charset="0"/>
                        </a:rPr>
                        <a:t>Washington Mutual Investors Fund – WMIF</a:t>
                      </a:r>
                      <a:endParaRPr lang="en-MX" sz="1200" dirty="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buNone/>
                      </a:pPr>
                      <a:r>
                        <a:rPr lang="en-MX" sz="1200">
                          <a:effectLst/>
                          <a:latin typeface="AvenirNext LT Com Cn" panose="020B0503020202020204" pitchFamily="34" charset="0"/>
                        </a:rPr>
                        <a:t>7/31/52</a:t>
                      </a:r>
                    </a:p>
                  </a:txBody>
                  <a:tcPr marL="0" marR="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a:effectLst/>
                          <a:latin typeface="AvenirNext LT Com Cn" panose="020B0503020202020204" pitchFamily="34" charset="0"/>
                        </a:rPr>
                        <a:t>15.56</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a:effectLst/>
                          <a:latin typeface="AvenirNext LT Com Cn" panose="020B0503020202020204" pitchFamily="34" charset="0"/>
                        </a:rPr>
                        <a:t>12.54</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a:effectLst/>
                          <a:latin typeface="AvenirNext LT Com Cn" panose="020B0503020202020204" pitchFamily="34" charset="0"/>
                        </a:rPr>
                        <a:t>13.58</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a:effectLst/>
                          <a:latin typeface="AvenirNext LT Com Cn" panose="020B0503020202020204" pitchFamily="34" charset="0"/>
                        </a:rPr>
                        <a:t>12.20</a:t>
                      </a:r>
                    </a:p>
                  </a:txBody>
                  <a:tcPr marL="0" marR="18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a:effectLst/>
                          <a:latin typeface="AvenirNext LT Com Cn" panose="020B0503020202020204" pitchFamily="34" charset="0"/>
                        </a:rPr>
                        <a:t>0.37</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1.18</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b">
                        <a:buNone/>
                      </a:pPr>
                      <a:r>
                        <a:rPr lang="en-MX" sz="1200" b="0" i="0" u="none" strike="noStrike">
                          <a:solidFill>
                            <a:srgbClr val="000000"/>
                          </a:solidFill>
                          <a:effectLst/>
                          <a:latin typeface="AvenirNext LT Com Cn" panose="020B0506020202020204" pitchFamily="34" charset="0"/>
                        </a:rPr>
                        <a:t>1.18</a:t>
                      </a:r>
                    </a:p>
                  </a:txBody>
                  <a:tcPr marL="9525" marR="252000" marT="9525"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dirty="0">
                          <a:effectLst/>
                          <a:latin typeface="AvenirNext LT Com Cn" panose="020B0503020202020204" pitchFamily="34" charset="0"/>
                        </a:rPr>
                        <a:t>1.39</a:t>
                      </a:r>
                    </a:p>
                  </a:txBody>
                  <a:tcPr marL="0" marR="36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00629685"/>
                  </a:ext>
                </a:extLst>
              </a:tr>
            </a:tbl>
          </a:graphicData>
        </a:graphic>
      </p:graphicFrame>
      <p:sp>
        <p:nvSpPr>
          <p:cNvPr id="2" name="Footer Placeholder 3">
            <a:extLst>
              <a:ext uri="{FF2B5EF4-FFF2-40B4-BE49-F238E27FC236}">
                <a16:creationId xmlns:a16="http://schemas.microsoft.com/office/drawing/2014/main" id="{F7C408FE-4816-228B-64C4-A2F5F6844155}"/>
              </a:ext>
            </a:extLst>
          </p:cNvPr>
          <p:cNvSpPr>
            <a:spLocks noGrp="1"/>
          </p:cNvSpPr>
          <p:nvPr>
            <p:ph type="ftr" sz="quarter" idx="10"/>
          </p:nvPr>
        </p:nvSpPr>
        <p:spPr>
          <a:xfrm>
            <a:off x="457200" y="5616576"/>
            <a:ext cx="11276011" cy="654050"/>
          </a:xfrm>
        </p:spPr>
        <p:txBody>
          <a:bodyPr/>
          <a:lstStyle/>
          <a:p>
            <a:r>
              <a:rPr lang="en-US" spc="-10" dirty="0"/>
              <a:t>The expense ratios are as of each fund's prospectus available at the time of publication. </a:t>
            </a:r>
            <a:r>
              <a:rPr lang="en-US" dirty="0"/>
              <a:t>Past results are not predictive of results in future periods.</a:t>
            </a:r>
          </a:p>
        </p:txBody>
      </p:sp>
      <p:sp>
        <p:nvSpPr>
          <p:cNvPr id="11" name="Slide Number Placeholder 10">
            <a:extLst>
              <a:ext uri="{FF2B5EF4-FFF2-40B4-BE49-F238E27FC236}">
                <a16:creationId xmlns:a16="http://schemas.microsoft.com/office/drawing/2014/main" id="{7B2B1420-9681-4D32-B18C-FD4EE38383E2}"/>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pPr/>
              <a:t>18</a:t>
            </a:fld>
            <a:endParaRPr lang="en-GB"/>
          </a:p>
        </p:txBody>
      </p:sp>
    </p:spTree>
    <p:extLst>
      <p:ext uri="{BB962C8B-B14F-4D97-AF65-F5344CB8AC3E}">
        <p14:creationId xmlns:p14="http://schemas.microsoft.com/office/powerpoint/2010/main" val="1064940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324F4-73A3-1196-2D7C-1C336F2445B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EE39FC2-57EF-FB57-9B04-3862DB114DF5}"/>
              </a:ext>
            </a:extLst>
          </p:cNvPr>
          <p:cNvSpPr>
            <a:spLocks noGrp="1"/>
          </p:cNvSpPr>
          <p:nvPr>
            <p:ph type="title"/>
          </p:nvPr>
        </p:nvSpPr>
        <p:spPr/>
        <p:txBody>
          <a:bodyPr/>
          <a:lstStyle/>
          <a:p>
            <a:r>
              <a:rPr lang="en-GB" dirty="0"/>
              <a:t>Index results</a:t>
            </a:r>
            <a:endParaRPr lang="en-MX"/>
          </a:p>
        </p:txBody>
      </p:sp>
      <p:graphicFrame>
        <p:nvGraphicFramePr>
          <p:cNvPr id="18" name="Table Placeholder 8">
            <a:extLst>
              <a:ext uri="{FF2B5EF4-FFF2-40B4-BE49-F238E27FC236}">
                <a16:creationId xmlns:a16="http://schemas.microsoft.com/office/drawing/2014/main" id="{17B826EC-14EC-5810-9659-B8355B6B3B3E}"/>
              </a:ext>
            </a:extLst>
          </p:cNvPr>
          <p:cNvGraphicFramePr>
            <a:graphicFrameLocks/>
          </p:cNvGraphicFramePr>
          <p:nvPr>
            <p:extLst>
              <p:ext uri="{D42A27DB-BD31-4B8C-83A1-F6EECF244321}">
                <p14:modId xmlns:p14="http://schemas.microsoft.com/office/powerpoint/2010/main" val="3273694394"/>
              </p:ext>
            </p:extLst>
          </p:nvPr>
        </p:nvGraphicFramePr>
        <p:xfrm>
          <a:off x="457197" y="838834"/>
          <a:ext cx="11276014" cy="4739013"/>
        </p:xfrm>
        <a:graphic>
          <a:graphicData uri="http://schemas.openxmlformats.org/drawingml/2006/table">
            <a:tbl>
              <a:tblPr firstRow="1" firstCol="1" bandRow="1">
                <a:tableStyleId>{2708684C-4D16-4618-839F-0558EEFCDFE6}</a:tableStyleId>
              </a:tblPr>
              <a:tblGrid>
                <a:gridCol w="5383203">
                  <a:extLst>
                    <a:ext uri="{9D8B030D-6E8A-4147-A177-3AD203B41FA5}">
                      <a16:colId xmlns:a16="http://schemas.microsoft.com/office/drawing/2014/main" val="4038225351"/>
                    </a:ext>
                  </a:extLst>
                </a:gridCol>
                <a:gridCol w="1827943">
                  <a:extLst>
                    <a:ext uri="{9D8B030D-6E8A-4147-A177-3AD203B41FA5}">
                      <a16:colId xmlns:a16="http://schemas.microsoft.com/office/drawing/2014/main" val="1915745006"/>
                    </a:ext>
                  </a:extLst>
                </a:gridCol>
                <a:gridCol w="1354956">
                  <a:extLst>
                    <a:ext uri="{9D8B030D-6E8A-4147-A177-3AD203B41FA5}">
                      <a16:colId xmlns:a16="http://schemas.microsoft.com/office/drawing/2014/main" val="2643072425"/>
                    </a:ext>
                  </a:extLst>
                </a:gridCol>
                <a:gridCol w="1354956">
                  <a:extLst>
                    <a:ext uri="{9D8B030D-6E8A-4147-A177-3AD203B41FA5}">
                      <a16:colId xmlns:a16="http://schemas.microsoft.com/office/drawing/2014/main" val="4215252333"/>
                    </a:ext>
                  </a:extLst>
                </a:gridCol>
                <a:gridCol w="1354956">
                  <a:extLst>
                    <a:ext uri="{9D8B030D-6E8A-4147-A177-3AD203B41FA5}">
                      <a16:colId xmlns:a16="http://schemas.microsoft.com/office/drawing/2014/main" val="1856054849"/>
                    </a:ext>
                  </a:extLst>
                </a:gridCol>
              </a:tblGrid>
              <a:tr h="573700">
                <a:tc rowSpan="2">
                  <a:txBody>
                    <a:bodyPr/>
                    <a:lstStyle/>
                    <a:p>
                      <a:pPr algn="l"/>
                      <a:r>
                        <a:rPr lang="en-US" sz="1200" b="0" i="0" u="none" strike="noStrike" cap="none" spc="0" baseline="0" dirty="0">
                          <a:ln>
                            <a:noFill/>
                          </a:ln>
                          <a:solidFill>
                            <a:srgbClr val="000000"/>
                          </a:solidFill>
                          <a:effectLst/>
                          <a:uFillTx/>
                          <a:latin typeface="AvenirNext LT Com Cn" panose="020B0506020202020204" pitchFamily="34" charset="0"/>
                          <a:ea typeface="Helvetica Neue"/>
                          <a:cs typeface="Helvetica Neue"/>
                          <a:sym typeface="AvenirNext LT Com Regular"/>
                        </a:rPr>
                        <a:t>Indexes as of 6/30/26</a:t>
                      </a:r>
                    </a:p>
                  </a:txBody>
                  <a:tcPr marL="0" marR="108000" marT="54000" marB="54000" anchor="b">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Cumulative total return (%)</a:t>
                      </a:r>
                    </a:p>
                  </a:txBody>
                  <a:tcPr marL="180000" marR="180000" marT="0" marB="0" anchor="b">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Average annual total return (%)</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MX"/>
                    </a:p>
                  </a:txBody>
                  <a:tcPr/>
                </a:tc>
                <a:tc hMerge="1">
                  <a:txBody>
                    <a:bodyPr/>
                    <a:lstStyle/>
                    <a:p>
                      <a:endParaRPr lang="en-US" sz="800" b="1" i="0" u="none" strike="noStrike" cap="none" spc="0" baseline="0">
                        <a:ln>
                          <a:noFill/>
                        </a:ln>
                        <a:solidFill>
                          <a:srgbClr val="000000"/>
                        </a:solidFill>
                        <a:effectLst/>
                        <a:uFillTx/>
                        <a:latin typeface="Helvetica Neue"/>
                        <a:ea typeface="Helvetica Neue"/>
                        <a:cs typeface="Helvetica Neue"/>
                        <a:sym typeface="AvenirNext LT Com Regular"/>
                      </a:endParaRPr>
                    </a:p>
                  </a:txBody>
                  <a:tcPr marL="108000" marR="108000" marT="54000" marB="54000" anchor="b">
                    <a:lnL w="12700" cap="flat">
                      <a:noFill/>
                      <a:custDash>
                        <a:ds d="200000" sp="200000"/>
                      </a:custDash>
                      <a:miter lim="400000"/>
                    </a:lnL>
                    <a:lnR w="12700" cap="flat" cmpd="sng" algn="ctr">
                      <a:no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0659355"/>
                  </a:ext>
                </a:extLst>
              </a:tr>
              <a:tr h="403097">
                <a:tc vMerge="1">
                  <a:txBody>
                    <a:bodyPr/>
                    <a:lstStyle/>
                    <a:p>
                      <a:endParaRPr/>
                    </a:p>
                  </a:txBody>
                  <a:tcPr marL="0" marR="108000" marT="54000" marB="54000" anchor="b">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1-year</a:t>
                      </a:r>
                    </a:p>
                  </a:txBody>
                  <a:tcPr marL="180000" marR="180000" marT="36000" marB="36000" anchor="b">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5-year</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10-year</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28600" eaLnBrk="1" fontAlgn="auto" latinLnBrk="0" hangingPunct="1">
                        <a:lnSpc>
                          <a:spcPct val="110000"/>
                        </a:lnSpc>
                        <a:spcBef>
                          <a:spcPts val="600"/>
                        </a:spcBef>
                        <a:spcAft>
                          <a:spcPts val="0"/>
                        </a:spcAft>
                        <a:buClrTx/>
                        <a:buSzTx/>
                        <a:buFontTx/>
                        <a:buNone/>
                        <a:tabLst/>
                        <a:defRPr/>
                      </a:pPr>
                      <a:r>
                        <a:rPr lang="en-US" sz="1200" b="1" i="0" u="none" strike="noStrike" cap="none" spc="0" baseline="0">
                          <a:ln>
                            <a:noFill/>
                          </a:ln>
                          <a:solidFill>
                            <a:srgbClr val="000000"/>
                          </a:solidFill>
                          <a:effectLst/>
                          <a:uFillTx/>
                          <a:latin typeface="AvenirNext LT Com Cn" panose="020B0506020202020204" pitchFamily="34" charset="0"/>
                          <a:ea typeface="Helvetica Neue"/>
                          <a:cs typeface="Helvetica Neue"/>
                          <a:sym typeface="AvenirNext LT Com Regular"/>
                        </a:rPr>
                        <a:t>Lifetime</a:t>
                      </a:r>
                    </a:p>
                  </a:txBody>
                  <a:tcPr marL="36000" marR="36000" marT="36000" marB="36000" anchor="b">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0594735"/>
                  </a:ext>
                </a:extLst>
              </a:tr>
              <a:tr h="313518">
                <a:tc>
                  <a:txBody>
                    <a:bodyPr/>
                    <a:lstStyle/>
                    <a:p>
                      <a:pPr marL="0" marR="0" algn="l">
                        <a:buNone/>
                      </a:pPr>
                      <a:r>
                        <a:rPr lang="en-MX" sz="1200" b="1" spc="-8">
                          <a:effectLst/>
                          <a:latin typeface="AvenirNext LT Com Cn" panose="020B0503020202020204" pitchFamily="34" charset="0"/>
                        </a:rPr>
                        <a:t>S&amp;P 500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22.32</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13.41</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15.51</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11.39</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23546228"/>
                  </a:ext>
                </a:extLst>
              </a:tr>
              <a:tr h="313518">
                <a:tc>
                  <a:txBody>
                    <a:bodyPr/>
                    <a:lstStyle/>
                    <a:p>
                      <a:pPr marL="0" marR="0" algn="l">
                        <a:buNone/>
                      </a:pPr>
                      <a:r>
                        <a:rPr lang="en-US" sz="1200" b="1" spc="-8">
                          <a:effectLst/>
                          <a:latin typeface="AvenirNext LT Com Cn" panose="020B0503020202020204" pitchFamily="34" charset="0"/>
                        </a:rPr>
                        <a:t>MSCI ACWI Small Cap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28.82</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7.42</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10.73</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8.34</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2923660"/>
                  </a:ext>
                </a:extLst>
              </a:tr>
              <a:tr h="313518">
                <a:tc>
                  <a:txBody>
                    <a:bodyPr/>
                    <a:lstStyle/>
                    <a:p>
                      <a:pPr marL="0" marR="0" algn="l">
                        <a:buNone/>
                      </a:pPr>
                      <a:r>
                        <a:rPr lang="en-MX" sz="1200" b="1" spc="-8">
                          <a:effectLst/>
                          <a:latin typeface="AvenirNext LT Com Cn" panose="020B0503020202020204" pitchFamily="34" charset="0"/>
                        </a:rPr>
                        <a:t>MSCI All Country World Index (ACWI)</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23.67</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10.98</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12.78</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8.44</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47369254"/>
                  </a:ext>
                </a:extLst>
              </a:tr>
              <a:tr h="313518">
                <a:tc>
                  <a:txBody>
                    <a:bodyPr/>
                    <a:lstStyle/>
                    <a:p>
                      <a:pPr marL="0" marR="0" algn="l">
                        <a:buNone/>
                      </a:pPr>
                      <a:r>
                        <a:rPr lang="en-US" sz="1200" b="1" spc="-8">
                          <a:effectLst/>
                          <a:latin typeface="AvenirNext LT Com Cn" panose="020B0503020202020204" pitchFamily="34" charset="0"/>
                        </a:rPr>
                        <a:t>MSCI ACWI ex USA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27.66</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8.79</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9.93</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5.82</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3580243"/>
                  </a:ext>
                </a:extLst>
              </a:tr>
              <a:tr h="313518">
                <a:tc>
                  <a:txBody>
                    <a:bodyPr/>
                    <a:lstStyle/>
                    <a:p>
                      <a:pPr marL="0" marR="0" algn="l">
                        <a:buNone/>
                      </a:pPr>
                      <a:r>
                        <a:rPr lang="en-US" sz="1200" b="1" spc="-8">
                          <a:effectLst/>
                          <a:latin typeface="AvenirNext LT Com Cn" panose="020B0503020202020204" pitchFamily="34" charset="0"/>
                        </a:rPr>
                        <a:t>MSCI Europe, Australasia and Far East (EAFE)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20.23</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9.05</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9.66</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5.54</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16464154"/>
                  </a:ext>
                </a:extLst>
              </a:tr>
              <a:tr h="313518">
                <a:tc>
                  <a:txBody>
                    <a:bodyPr/>
                    <a:lstStyle/>
                    <a:p>
                      <a:pPr marL="0" marR="0" algn="l">
                        <a:buNone/>
                      </a:pPr>
                      <a:r>
                        <a:rPr lang="en-MX" sz="1200" b="1" spc="-8">
                          <a:effectLst/>
                          <a:latin typeface="AvenirNext LT Com Cn" panose="020B0503020202020204" pitchFamily="34" charset="0"/>
                        </a:rPr>
                        <a:t>MSCI World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21.34</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11.47</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13.14</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8.70</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809000"/>
                  </a:ext>
                </a:extLst>
              </a:tr>
              <a:tr h="313518">
                <a:tc>
                  <a:txBody>
                    <a:bodyPr/>
                    <a:lstStyle/>
                    <a:p>
                      <a:pPr marL="0" marR="0" algn="l">
                        <a:buNone/>
                      </a:pPr>
                      <a:r>
                        <a:rPr lang="en-MX" sz="1200" b="1" spc="-8">
                          <a:effectLst/>
                          <a:latin typeface="AvenirNext LT Com Cn" panose="020B0503020202020204" pitchFamily="34" charset="0"/>
                        </a:rPr>
                        <a:t>New Geography/New World Historical Benchmarks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37.67</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13.39</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14.00</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9.02</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91741613"/>
                  </a:ext>
                </a:extLst>
              </a:tr>
              <a:tr h="313518">
                <a:tc>
                  <a:txBody>
                    <a:bodyPr/>
                    <a:lstStyle/>
                    <a:p>
                      <a:pPr marL="0" marR="0" algn="l">
                        <a:buNone/>
                      </a:pPr>
                      <a:r>
                        <a:rPr lang="en-MX" sz="1200" b="1" spc="-8">
                          <a:effectLst/>
                          <a:latin typeface="AvenirNext LT Com Cn" panose="020B0503020202020204" pitchFamily="34" charset="0"/>
                        </a:rPr>
                        <a:t>New Perspective Fund Historical Benchmarks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spc="-8">
                          <a:effectLst/>
                          <a:latin typeface="AvenirNext LT Com Cn" panose="020B0506020202020204" pitchFamily="34" charset="0"/>
                        </a:rPr>
                        <a:t>23.67</a:t>
                      </a:r>
                      <a:endParaRPr lang="en-MX" sz="1200" b="0" i="0">
                        <a:effectLst/>
                        <a:latin typeface="AvenirNext LT Com Cn" panose="020B0506020202020204" pitchFamily="34" charset="0"/>
                      </a:endParaRP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spc="-8">
                          <a:effectLst/>
                          <a:latin typeface="AvenirNext LT Com Cn" panose="020B0506020202020204" pitchFamily="34" charset="0"/>
                        </a:rPr>
                        <a:t>10.98</a:t>
                      </a:r>
                      <a:endParaRPr lang="en-MX" sz="1200" b="0" i="0">
                        <a:effectLst/>
                        <a:latin typeface="AvenirNext LT Com Cn" panose="020B0506020202020204" pitchFamily="34" charset="0"/>
                      </a:endParaRP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spc="-8">
                          <a:effectLst/>
                          <a:latin typeface="AvenirNext LT Com Cn" panose="020B0506020202020204" pitchFamily="34" charset="0"/>
                        </a:rPr>
                        <a:t>12.78</a:t>
                      </a:r>
                      <a:endParaRPr lang="en-MX" sz="1200" b="0" i="0">
                        <a:effectLst/>
                        <a:latin typeface="AvenirNext LT Com Cn" panose="020B0506020202020204" pitchFamily="34" charset="0"/>
                      </a:endParaRP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spc="-8">
                          <a:effectLst/>
                          <a:latin typeface="AvenirNext LT Com Cn" panose="020B0506020202020204" pitchFamily="34" charset="0"/>
                        </a:rPr>
                        <a:t>8.26</a:t>
                      </a:r>
                      <a:endParaRPr lang="en-MX" sz="1200" b="0" i="0">
                        <a:effectLst/>
                        <a:latin typeface="AvenirNext LT Com Cn" panose="020B0506020202020204" pitchFamily="34" charset="0"/>
                      </a:endParaRP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7224051"/>
                  </a:ext>
                </a:extLst>
              </a:tr>
              <a:tr h="313518">
                <a:tc>
                  <a:txBody>
                    <a:bodyPr/>
                    <a:lstStyle/>
                    <a:p>
                      <a:pPr marL="0" marR="0" algn="l">
                        <a:buNone/>
                      </a:pPr>
                      <a:r>
                        <a:rPr lang="en-MX" sz="1200" b="1" spc="-8">
                          <a:effectLst/>
                          <a:latin typeface="AvenirNext LT Com Cn" panose="020B0503020202020204" pitchFamily="34" charset="0"/>
                        </a:rPr>
                        <a:t>Capital World Growth and Income Fund Historical Benchmarks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23.67</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10.98</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12.78</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8.27</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51436761"/>
                  </a:ext>
                </a:extLst>
              </a:tr>
              <a:tr h="313518">
                <a:tc>
                  <a:txBody>
                    <a:bodyPr/>
                    <a:lstStyle/>
                    <a:p>
                      <a:pPr marL="0" marR="0" algn="l">
                        <a:buNone/>
                      </a:pPr>
                      <a:r>
                        <a:rPr lang="en-MX" sz="1200" b="1" spc="-8">
                          <a:effectLst/>
                          <a:latin typeface="AvenirNext LT Com Cn" panose="020B0503020202020204" pitchFamily="34" charset="0"/>
                        </a:rPr>
                        <a:t>EUPAC Fund Historical Benchmarks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27.66</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8.79</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9.93</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5.80</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516420"/>
                  </a:ext>
                </a:extLst>
              </a:tr>
              <a:tr h="313518">
                <a:tc>
                  <a:txBody>
                    <a:bodyPr/>
                    <a:lstStyle/>
                    <a:p>
                      <a:pPr marL="0" marR="0" algn="l">
                        <a:buNone/>
                      </a:pPr>
                      <a:r>
                        <a:rPr lang="en-MX" sz="1200" b="1" spc="-8">
                          <a:effectLst/>
                          <a:latin typeface="AvenirNext LT Com Cn" panose="020B0503020202020204" pitchFamily="34" charset="0"/>
                        </a:rPr>
                        <a:t>SMALLCAP World Fund Historical Benchmarks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28.82</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7.42</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10.73</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r">
                        <a:buNone/>
                      </a:pPr>
                      <a:r>
                        <a:rPr lang="en-MX" sz="1200" b="0" i="0">
                          <a:effectLst/>
                          <a:latin typeface="AvenirNext LT Com Cn" panose="020B0506020202020204" pitchFamily="34" charset="0"/>
                        </a:rPr>
                        <a:t>8.41</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0247304"/>
                  </a:ext>
                </a:extLst>
              </a:tr>
              <a:tr h="313518">
                <a:tc>
                  <a:txBody>
                    <a:bodyPr/>
                    <a:lstStyle/>
                    <a:p>
                      <a:pPr marL="0" marR="0" algn="l">
                        <a:buNone/>
                      </a:pPr>
                      <a:r>
                        <a:rPr lang="en-US" sz="1200" b="1" spc="-8">
                          <a:effectLst/>
                          <a:latin typeface="AvenirNext LT Com Cn" panose="020B0503020202020204" pitchFamily="34" charset="0"/>
                        </a:rPr>
                        <a:t>International Growth and Income Fund Historical Benchmarks Index</a:t>
                      </a:r>
                      <a:endParaRPr lang="en-MX" sz="1200">
                        <a:effectLst/>
                        <a:latin typeface="AvenirNext LT Com Cn" panose="020B0503020202020204" pitchFamily="34" charset="0"/>
                      </a:endParaRPr>
                    </a:p>
                  </a:txBody>
                  <a:tcPr marL="20003" marR="20003" marT="20003" marB="20003" anchor="ctr">
                    <a:lnL w="12700" cap="flat" cmpd="sng" algn="ctr">
                      <a:noFill/>
                      <a:prstDash val="solid"/>
                      <a:round/>
                      <a:headEnd type="none" w="med" len="med"/>
                      <a:tailEnd type="none" w="med" len="med"/>
                    </a:lnL>
                    <a:lnR w="12700" cap="flat">
                      <a:noFill/>
                      <a:custDash>
                        <a:ds d="200000" sp="200000"/>
                      </a:custDash>
                      <a:miter lim="400000"/>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27.66</a:t>
                      </a:r>
                    </a:p>
                  </a:txBody>
                  <a:tcPr marL="0" marR="720000" marT="0" marB="0" anchor="ctr">
                    <a:lnL w="12700" cap="flat">
                      <a:noFill/>
                      <a:custDash>
                        <a:ds d="200000" sp="200000"/>
                      </a:custDash>
                      <a:miter lim="400000"/>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8.79</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9.93</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r">
                        <a:buNone/>
                      </a:pPr>
                      <a:r>
                        <a:rPr lang="en-MX" sz="1200" b="0" i="0">
                          <a:effectLst/>
                          <a:latin typeface="AvenirNext LT Com Cn" panose="020B0506020202020204" pitchFamily="34" charset="0"/>
                        </a:rPr>
                        <a:t>5.40</a:t>
                      </a:r>
                    </a:p>
                  </a:txBody>
                  <a:tcPr marL="0" marR="504000" marT="0" marB="0" anchor="ctr">
                    <a:lnL w="12700" cap="flat">
                      <a:noFill/>
                      <a:custDash>
                        <a:ds d="200000" sp="200000"/>
                      </a:custDash>
                      <a:miter lim="400000"/>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0117630"/>
                  </a:ext>
                </a:extLst>
              </a:tr>
            </a:tbl>
          </a:graphicData>
        </a:graphic>
      </p:graphicFrame>
      <p:sp>
        <p:nvSpPr>
          <p:cNvPr id="2" name="Footer Placeholder 3">
            <a:extLst>
              <a:ext uri="{FF2B5EF4-FFF2-40B4-BE49-F238E27FC236}">
                <a16:creationId xmlns:a16="http://schemas.microsoft.com/office/drawing/2014/main" id="{1B7A3DDF-D5B7-3E6C-9690-2B4367C729E0}"/>
              </a:ext>
            </a:extLst>
          </p:cNvPr>
          <p:cNvSpPr>
            <a:spLocks noGrp="1"/>
          </p:cNvSpPr>
          <p:nvPr>
            <p:ph type="ftr" sz="quarter" idx="10"/>
          </p:nvPr>
        </p:nvSpPr>
        <p:spPr>
          <a:xfrm>
            <a:off x="457200" y="5616576"/>
            <a:ext cx="11276011" cy="654050"/>
          </a:xfrm>
        </p:spPr>
        <p:txBody>
          <a:bodyPr/>
          <a:lstStyle/>
          <a:p>
            <a:r>
              <a:rPr lang="en-US" dirty="0"/>
              <a:t>Past results are not predictive of results in future periods.</a:t>
            </a:r>
          </a:p>
        </p:txBody>
      </p:sp>
      <p:sp>
        <p:nvSpPr>
          <p:cNvPr id="11" name="Slide Number Placeholder 10">
            <a:extLst>
              <a:ext uri="{FF2B5EF4-FFF2-40B4-BE49-F238E27FC236}">
                <a16:creationId xmlns:a16="http://schemas.microsoft.com/office/drawing/2014/main" id="{54D2D531-AC5A-9583-39E7-3326D1CEFEC6}"/>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pPr/>
              <a:t>19</a:t>
            </a:fld>
            <a:endParaRPr lang="en-GB"/>
          </a:p>
        </p:txBody>
      </p:sp>
    </p:spTree>
    <p:extLst>
      <p:ext uri="{BB962C8B-B14F-4D97-AF65-F5344CB8AC3E}">
        <p14:creationId xmlns:p14="http://schemas.microsoft.com/office/powerpoint/2010/main" val="3316976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BBF92-0101-C50F-3989-C549C43F664B}"/>
            </a:ext>
          </a:extLst>
        </p:cNvPr>
        <p:cNvGrpSpPr/>
        <p:nvPr/>
      </p:nvGrpSpPr>
      <p:grpSpPr>
        <a:xfrm>
          <a:off x="0" y="0"/>
          <a:ext cx="0" cy="0"/>
          <a:chOff x="0" y="0"/>
          <a:chExt cx="0" cy="0"/>
        </a:xfrm>
      </p:grpSpPr>
      <p:sp>
        <p:nvSpPr>
          <p:cNvPr id="6" name="Text Placeholder 11">
            <a:extLst>
              <a:ext uri="{FF2B5EF4-FFF2-40B4-BE49-F238E27FC236}">
                <a16:creationId xmlns:a16="http://schemas.microsoft.com/office/drawing/2014/main" id="{851B1337-EB06-DBFB-5E2B-1CA2AC2F2AE7}"/>
              </a:ext>
            </a:extLst>
          </p:cNvPr>
          <p:cNvSpPr>
            <a:spLocks noGrp="1"/>
          </p:cNvSpPr>
          <p:nvPr/>
        </p:nvSpPr>
        <p:spPr>
          <a:xfrm>
            <a:off x="960562" y="1668099"/>
            <a:ext cx="10118947" cy="2813438"/>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9525" marR="0" indent="-9525"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3600" b="0" i="0" u="none" strike="noStrike" cap="none" spc="0" baseline="0">
                <a:ln>
                  <a:noFill/>
                </a:ln>
                <a:solidFill>
                  <a:schemeClr val="bg1"/>
                </a:solidFill>
                <a:uFillTx/>
                <a:latin typeface="AvenirNext LT Com Medium" panose="020B08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marL="192405" indent="-192405">
              <a:lnSpc>
                <a:spcPts val="4700"/>
              </a:lnSpc>
            </a:pPr>
            <a:r>
              <a:rPr lang="en-US" sz="9600" b="1" kern="1200" baseline="-11000" dirty="0">
                <a:solidFill>
                  <a:srgbClr val="D0EAE9"/>
                </a:solidFill>
                <a:latin typeface="Arial Narrow" panose="020B0604020202020204" pitchFamily="34" charset="0"/>
                <a:cs typeface="Arial Narrow" panose="020B0604020202020204" pitchFamily="34" charset="0"/>
              </a:rPr>
              <a:t>“</a:t>
            </a:r>
            <a:r>
              <a:rPr lang="en-US" dirty="0">
                <a:latin typeface="AvenirNext LT Com Regular" panose="020B0503020202020204" pitchFamily="34" charset="0"/>
              </a:rPr>
              <a:t>We should not simply mirror the risk profile of an index when that index becomes unusually concentrated or extended, as is increasingly the case in markets around the world today</a:t>
            </a:r>
            <a:r>
              <a:rPr lang="en-US" kern="1200" dirty="0">
                <a:latin typeface="AvenirNext LT Com Regular" panose="020B0503020202020204" pitchFamily="34" charset="0"/>
              </a:rPr>
              <a:t>.</a:t>
            </a:r>
            <a:r>
              <a:rPr lang="en-US" sz="9600" b="1" kern="1200" baseline="-25000" dirty="0">
                <a:solidFill>
                  <a:srgbClr val="D0EAE9"/>
                </a:solidFill>
                <a:latin typeface="Arial Narrow" panose="020B0604020202020204" pitchFamily="34" charset="0"/>
                <a:cs typeface="Arial Narrow" panose="020B0604020202020204" pitchFamily="34" charset="0"/>
              </a:rPr>
              <a:t>”</a:t>
            </a:r>
            <a:endParaRPr kumimoji="0" lang="en-US" sz="9600" b="1" u="none" strike="noStrike" kern="0" cap="none" spc="0" normalizeH="0" baseline="-25000" noProof="0" dirty="0">
              <a:ln>
                <a:noFill/>
              </a:ln>
              <a:solidFill>
                <a:srgbClr val="D0EAE9"/>
              </a:solidFill>
              <a:effectLst/>
              <a:uLnTx/>
              <a:uFillTx/>
              <a:latin typeface="Arial Narrow" panose="020B0604020202020204" pitchFamily="34" charset="0"/>
              <a:cs typeface="Arial Narrow" panose="020B0604020202020204" pitchFamily="34" charset="0"/>
              <a:sym typeface="AvenirNext LT Com Regular"/>
            </a:endParaRPr>
          </a:p>
        </p:txBody>
      </p:sp>
      <p:sp>
        <p:nvSpPr>
          <p:cNvPr id="13" name="Text Placeholder 28">
            <a:extLst>
              <a:ext uri="{FF2B5EF4-FFF2-40B4-BE49-F238E27FC236}">
                <a16:creationId xmlns:a16="http://schemas.microsoft.com/office/drawing/2014/main" id="{ADA6B30A-0671-D5EB-CF54-59DCF287B9EA}"/>
              </a:ext>
            </a:extLst>
          </p:cNvPr>
          <p:cNvSpPr>
            <a:spLocks noGrp="1"/>
          </p:cNvSpPr>
          <p:nvPr/>
        </p:nvSpPr>
        <p:spPr>
          <a:xfrm>
            <a:off x="1193173" y="4595248"/>
            <a:ext cx="3493432" cy="77878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bg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nSpc>
                <a:spcPct val="90000"/>
              </a:lnSpc>
              <a:spcAft>
                <a:spcPts val="600"/>
              </a:spcAft>
            </a:pPr>
            <a:r>
              <a:rPr lang="en-US" dirty="0"/>
              <a:t>Martin Romo</a:t>
            </a:r>
          </a:p>
          <a:p>
            <a:pPr>
              <a:lnSpc>
                <a:spcPct val="90000"/>
              </a:lnSpc>
              <a:spcAft>
                <a:spcPts val="600"/>
              </a:spcAft>
            </a:pPr>
            <a:r>
              <a:rPr lang="en-US" b="0" dirty="0"/>
              <a:t>Chair and chief investment officer</a:t>
            </a:r>
          </a:p>
        </p:txBody>
      </p:sp>
      <p:sp>
        <p:nvSpPr>
          <p:cNvPr id="5" name="Slide Number Placeholder 4">
            <a:extLst>
              <a:ext uri="{FF2B5EF4-FFF2-40B4-BE49-F238E27FC236}">
                <a16:creationId xmlns:a16="http://schemas.microsoft.com/office/drawing/2014/main" id="{609C793E-C9CF-72D9-1FF0-BB9ED1394814}"/>
              </a:ext>
              <a:ext uri="{C183D7F6-B498-43B3-948B-1728B52AA6E4}">
                <adec:decorative xmlns:adec="http://schemas.microsoft.com/office/drawing/2017/decorative" val="1"/>
              </a:ext>
            </a:extLst>
          </p:cNvPr>
          <p:cNvSpPr>
            <a:spLocks noGrp="1"/>
          </p:cNvSpPr>
          <p:nvPr>
            <p:ph type="sldNum" sz="quarter" idx="11"/>
          </p:nvPr>
        </p:nvSpPr>
        <p:spPr/>
        <p:txBody>
          <a:bodyPr/>
          <a:lstStyle/>
          <a:p>
            <a:pPr>
              <a:lnSpc>
                <a:spcPct val="110000"/>
              </a:lnSpc>
              <a:spcBef>
                <a:spcPts val="1200"/>
              </a:spcBef>
            </a:pPr>
            <a:fld id="{86CB4B4D-7CA3-9044-876B-883B54F8677D}" type="slidenum">
              <a:rPr lang="en-GB" smtClean="0"/>
              <a:pPr>
                <a:lnSpc>
                  <a:spcPct val="110000"/>
                </a:lnSpc>
                <a:spcBef>
                  <a:spcPts val="1200"/>
                </a:spcBef>
              </a:pPr>
              <a:t>2</a:t>
            </a:fld>
            <a:endParaRPr lang="en-GB" dirty="0"/>
          </a:p>
        </p:txBody>
      </p:sp>
      <p:sp>
        <p:nvSpPr>
          <p:cNvPr id="2" name="Title 1">
            <a:extLst>
              <a:ext uri="{FF2B5EF4-FFF2-40B4-BE49-F238E27FC236}">
                <a16:creationId xmlns:a16="http://schemas.microsoft.com/office/drawing/2014/main" id="{3B87CC5B-3A21-AFEF-2B30-6775E820D783}"/>
              </a:ext>
              <a:ext uri="{C183D7F6-B498-43B3-948B-1728B52AA6E4}">
                <adec:decorative xmlns:adec="http://schemas.microsoft.com/office/drawing/2017/decorative" val="1"/>
              </a:ext>
            </a:extLst>
          </p:cNvPr>
          <p:cNvSpPr>
            <a:spLocks noGrp="1"/>
          </p:cNvSpPr>
          <p:nvPr>
            <p:ph type="title"/>
          </p:nvPr>
        </p:nvSpPr>
        <p:spPr>
          <a:xfrm>
            <a:off x="-1" y="-1050232"/>
            <a:ext cx="9645515" cy="115735"/>
          </a:xfrm>
        </p:spPr>
        <p:txBody>
          <a:bodyPr/>
          <a:lstStyle/>
          <a:p>
            <a:r>
              <a:rPr lang="en-US" sz="800" dirty="0"/>
              <a:t>Opening Slide</a:t>
            </a:r>
          </a:p>
        </p:txBody>
      </p:sp>
    </p:spTree>
    <p:extLst>
      <p:ext uri="{BB962C8B-B14F-4D97-AF65-F5344CB8AC3E}">
        <p14:creationId xmlns:p14="http://schemas.microsoft.com/office/powerpoint/2010/main" val="98927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11276013" cy="571500"/>
          </a:xfrm>
        </p:spPr>
        <p:txBody>
          <a:bodyPr/>
          <a:lstStyle/>
          <a:p>
            <a:r>
              <a:rPr lang="en-US" sz="2700" dirty="0"/>
              <a:t>Important information</a:t>
            </a:r>
            <a:endParaRPr lang="en-US" sz="2700" b="0" dirty="0">
              <a:latin typeface="AvenirNext LT Com Regular" panose="020B0503020202020204" pitchFamily="34" charset="0"/>
            </a:endParaRPr>
          </a:p>
        </p:txBody>
      </p:sp>
      <p:sp>
        <p:nvSpPr>
          <p:cNvPr id="16" name="Text Placeholder 15">
            <a:extLst>
              <a:ext uri="{FF2B5EF4-FFF2-40B4-BE49-F238E27FC236}">
                <a16:creationId xmlns:a16="http://schemas.microsoft.com/office/drawing/2014/main" id="{5D2E57C2-D0A7-4AA0-37AD-12BC5F9F404A}"/>
              </a:ext>
            </a:extLst>
          </p:cNvPr>
          <p:cNvSpPr>
            <a:spLocks noGrp="1"/>
          </p:cNvSpPr>
          <p:nvPr>
            <p:ph type="body" sz="quarter" idx="14"/>
          </p:nvPr>
        </p:nvSpPr>
        <p:spPr>
          <a:xfrm>
            <a:off x="457200" y="1028552"/>
            <a:ext cx="11276013" cy="5348498"/>
          </a:xfrm>
        </p:spPr>
        <p:txBody>
          <a:bodyPr/>
          <a:lstStyle/>
          <a:p>
            <a:endParaRPr lang="en-US" sz="1000" b="1" dirty="0"/>
          </a:p>
          <a:p>
            <a:r>
              <a:rPr lang="en-US" sz="1000" baseline="30000" dirty="0"/>
              <a:t>1 </a:t>
            </a:r>
            <a:r>
              <a:rPr lang="en-US" sz="1000" dirty="0"/>
              <a:t>Average actively-managed return is the average of 2,983 U.S. large cap funds with history dating back to 1/31/1970, using the oldest available share class. Categories include Large Value, Large Blend, Large Growth and is inclusive of open-ended and exchange-traded funds. The methodology rebalances monthly and includes both live and obsolete funds.</a:t>
            </a:r>
          </a:p>
          <a:p>
            <a:r>
              <a:rPr lang="en-US" sz="1000" baseline="30000" dirty="0"/>
              <a:t>2 </a:t>
            </a:r>
            <a:r>
              <a:rPr lang="en-US" sz="1000" dirty="0"/>
              <a:t>Funds included in the analysis are: American Mutual Fund, Washington Mutual Investors Fund, Investment Company of America, Fundamental Investors, AMCAP Fund, and Growth Fund of America.</a:t>
            </a:r>
          </a:p>
          <a:p>
            <a:r>
              <a:rPr lang="en-US" sz="1000" dirty="0"/>
              <a:t>Passive funds are not striving to outpace their benchmarks; rather, they seek to replicate the benchmark’s return pattern.</a:t>
            </a:r>
          </a:p>
          <a:p>
            <a:endParaRPr lang="en-US" sz="1000" dirty="0"/>
          </a:p>
          <a:p>
            <a:r>
              <a:rPr lang="en-US" sz="1000" b="1" dirty="0"/>
              <a:t>Artificial intelligence</a:t>
            </a:r>
            <a:r>
              <a:rPr lang="en-US" sz="1000" dirty="0"/>
              <a:t> </a:t>
            </a:r>
            <a:r>
              <a:rPr lang="en-US" sz="1000" b="1" dirty="0"/>
              <a:t>(AI) </a:t>
            </a:r>
            <a:r>
              <a:rPr lang="en-US" sz="1000" dirty="0"/>
              <a:t>refers to the capability of digital computer or computer-controlled robot to perform tasks commonly associated with intelligent beings.</a:t>
            </a:r>
          </a:p>
          <a:p>
            <a:r>
              <a:rPr lang="en-US" sz="1000" b="1" dirty="0"/>
              <a:t>Capital expenditure</a:t>
            </a:r>
            <a:r>
              <a:rPr lang="en-US" sz="1000" dirty="0"/>
              <a:t> </a:t>
            </a:r>
            <a:r>
              <a:rPr lang="en-US" sz="1000" b="1" dirty="0"/>
              <a:t>(capex) </a:t>
            </a:r>
            <a:r>
              <a:rPr lang="en-US" sz="1000" dirty="0"/>
              <a:t>are funds a company spends to acquire, maintain or improve long-term assets that support business operations and growth.</a:t>
            </a:r>
          </a:p>
          <a:p>
            <a:r>
              <a:rPr lang="en-US" sz="1000" b="1" dirty="0"/>
              <a:t>Forward price-to-earnings (P/E) ratio</a:t>
            </a:r>
            <a:r>
              <a:rPr lang="en-US" sz="1000" dirty="0"/>
              <a:t> measures a stock’s current price relative to its projected earnings over the next 12 months, reflecting market expectations for future growth.</a:t>
            </a:r>
          </a:p>
          <a:p>
            <a:r>
              <a:rPr lang="en-US" sz="1000" b="1" dirty="0"/>
              <a:t>Free cash flow (FCF) </a:t>
            </a:r>
            <a:r>
              <a:rPr lang="en-US" sz="1000" dirty="0"/>
              <a:t>is the cash a business generates after covering its operating expenses and capital expenditures, representing the money available for debt repayment, dividends or reinvestment.</a:t>
            </a:r>
          </a:p>
          <a:p>
            <a:r>
              <a:rPr lang="en-US" sz="1000" b="1" dirty="0"/>
              <a:t>Global financial crisis</a:t>
            </a:r>
            <a:r>
              <a:rPr lang="en-US" sz="1000" dirty="0"/>
              <a:t> </a:t>
            </a:r>
            <a:r>
              <a:rPr lang="en-US" sz="1000" b="1" dirty="0"/>
              <a:t>(GFC) </a:t>
            </a:r>
            <a:r>
              <a:rPr lang="en-US" sz="1000" dirty="0"/>
              <a:t>was a severe worldwide economic crisis from 2007 to 2009, triggered by the collapse of the U.S. housing market and spreading through global financial systems.</a:t>
            </a:r>
          </a:p>
          <a:p>
            <a:r>
              <a:rPr lang="en-US" sz="1000" b="1" dirty="0" err="1"/>
              <a:t>Hyperscaler</a:t>
            </a:r>
            <a:r>
              <a:rPr lang="en-US" sz="1000" b="1" dirty="0"/>
              <a:t> </a:t>
            </a:r>
            <a:r>
              <a:rPr lang="en-US" sz="1000" dirty="0"/>
              <a:t>is a large-scale data center operator that delivers massive computing, storage and networking resources to support extremely demanding workloads.</a:t>
            </a:r>
          </a:p>
          <a:p>
            <a:r>
              <a:rPr lang="en-US" sz="1000" b="1" dirty="0"/>
              <a:t>Market capitalization</a:t>
            </a:r>
            <a:r>
              <a:rPr lang="en-US" sz="1000" dirty="0"/>
              <a:t> </a:t>
            </a:r>
            <a:r>
              <a:rPr lang="en-US" sz="1000" b="1" dirty="0"/>
              <a:t>(market cap) </a:t>
            </a:r>
            <a:r>
              <a:rPr lang="en-US" sz="1000" dirty="0"/>
              <a:t>represents the total value of a publicly traded company’s outstanding common shares owned by stockholders.</a:t>
            </a:r>
          </a:p>
          <a:p>
            <a:r>
              <a:rPr lang="en-US" sz="1000" b="1" dirty="0"/>
              <a:t>MSCI All Country World Index (ACWI) </a:t>
            </a:r>
            <a:r>
              <a:rPr lang="en-US" sz="1000" dirty="0"/>
              <a:t>captures large and mid-cap representation across developed markets (DM) and emerging markets (EM) countries. The index is float-adjusted and covers approximately 85% of the global investable equity opportunity set. </a:t>
            </a:r>
          </a:p>
          <a:p>
            <a:r>
              <a:rPr lang="en-US" sz="1000" b="1" dirty="0"/>
              <a:t>MSCI ACWI ex USA Index </a:t>
            </a:r>
            <a:r>
              <a:rPr lang="en-US" sz="1000" dirty="0"/>
              <a:t>is a market-capitalization-weighted index that measures equity market results in global developed and emerging markets, excluding the U.S.</a:t>
            </a:r>
          </a:p>
          <a:p>
            <a:r>
              <a:rPr lang="en-US" sz="1000" b="1" dirty="0"/>
              <a:t>MSCI Emerging Markets Index</a:t>
            </a:r>
            <a:r>
              <a:rPr lang="en-US" sz="1000" dirty="0"/>
              <a:t> is a free-float-adjusted market-capitalization-weighted index designed to measure equity market results in global emerging markets.</a:t>
            </a:r>
          </a:p>
          <a:p>
            <a:r>
              <a:rPr lang="en-US" sz="1000" b="1" dirty="0"/>
              <a:t>MSCI Europe, Australasia and Far East (EAFE) Index</a:t>
            </a:r>
            <a:r>
              <a:rPr lang="en-US" sz="1000" dirty="0"/>
              <a:t> is a free-float adjusted-market-capitalization-weighted index designed to measure equity market results in global emerging markets.</a:t>
            </a:r>
          </a:p>
          <a:p>
            <a:r>
              <a:rPr lang="en-US" sz="1000" b="1" dirty="0"/>
              <a:t>MSCI ACWI Small Cap Index </a:t>
            </a:r>
            <a:r>
              <a:rPr lang="en-US" sz="1000" dirty="0"/>
              <a:t>is a free float-adjusted market capitalization-weighted index that is designed to measure equity market results of smaller capitalization companies in both developed and emerging markets. Results reflect dividends net of withholding taxes. This index is unmanaged, and its results include reinvested dividends and/or distributions but do not reflect the effect of sales charges, commissions, account fees, expenses or U.S. federal income taxes.</a:t>
            </a:r>
          </a:p>
        </p:txBody>
      </p:sp>
      <p:sp>
        <p:nvSpPr>
          <p:cNvPr id="8" name="Slide Number Placeholder 7">
            <a:extLst>
              <a:ext uri="{FF2B5EF4-FFF2-40B4-BE49-F238E27FC236}">
                <a16:creationId xmlns:a16="http://schemas.microsoft.com/office/drawing/2014/main" id="{EBB86B85-BF50-E0C4-43DF-A13929B283C8}"/>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pPr/>
              <a:t>20</a:t>
            </a:fld>
            <a:endParaRPr lang="en-GB"/>
          </a:p>
        </p:txBody>
      </p:sp>
    </p:spTree>
    <p:extLst>
      <p:ext uri="{BB962C8B-B14F-4D97-AF65-F5344CB8AC3E}">
        <p14:creationId xmlns:p14="http://schemas.microsoft.com/office/powerpoint/2010/main" val="426498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F4C90-7750-0F68-9ACA-148E07438A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5703D-3724-5733-D819-AD108CB116BE}"/>
              </a:ext>
            </a:extLst>
          </p:cNvPr>
          <p:cNvSpPr>
            <a:spLocks noGrp="1"/>
          </p:cNvSpPr>
          <p:nvPr>
            <p:ph type="title"/>
          </p:nvPr>
        </p:nvSpPr>
        <p:spPr>
          <a:xfrm>
            <a:off x="457200" y="457200"/>
            <a:ext cx="11276013" cy="571500"/>
          </a:xfrm>
        </p:spPr>
        <p:txBody>
          <a:bodyPr/>
          <a:lstStyle/>
          <a:p>
            <a:r>
              <a:rPr lang="en-US" sz="2700" dirty="0"/>
              <a:t>Important information </a:t>
            </a:r>
            <a:r>
              <a:rPr lang="en-US" sz="2700" b="0" dirty="0">
                <a:latin typeface="AvenirNext LT Com Regular" panose="020B0503020202020204" pitchFamily="34" charset="0"/>
              </a:rPr>
              <a:t>(continued)</a:t>
            </a:r>
          </a:p>
        </p:txBody>
      </p:sp>
      <p:sp>
        <p:nvSpPr>
          <p:cNvPr id="16" name="Text Placeholder 15">
            <a:extLst>
              <a:ext uri="{FF2B5EF4-FFF2-40B4-BE49-F238E27FC236}">
                <a16:creationId xmlns:a16="http://schemas.microsoft.com/office/drawing/2014/main" id="{1FA7F910-5623-EDBC-E14B-CEA0C93F68BC}"/>
              </a:ext>
            </a:extLst>
          </p:cNvPr>
          <p:cNvSpPr>
            <a:spLocks noGrp="1"/>
          </p:cNvSpPr>
          <p:nvPr>
            <p:ph type="body" sz="quarter" idx="14"/>
          </p:nvPr>
        </p:nvSpPr>
        <p:spPr>
          <a:xfrm>
            <a:off x="457200" y="1028700"/>
            <a:ext cx="11276013" cy="5463540"/>
          </a:xfrm>
        </p:spPr>
        <p:txBody>
          <a:bodyPr/>
          <a:lstStyle/>
          <a:p>
            <a:pPr>
              <a:spcAft>
                <a:spcPts val="200"/>
              </a:spcAft>
            </a:pPr>
            <a:r>
              <a:rPr lang="en-US" sz="1300" b="1" dirty="0"/>
              <a:t>Investors should carefully consider investment objectives, risks, charges and expenses. This and other important information is contained in the fund prospectuses and summary prospectuses, which can be obtained from a financial professional and should be read carefully before investing.</a:t>
            </a:r>
          </a:p>
          <a:p>
            <a:pPr>
              <a:spcAft>
                <a:spcPts val="200"/>
              </a:spcAft>
            </a:pPr>
            <a:r>
              <a:rPr lang="en-US" sz="1000" b="1" dirty="0"/>
              <a:t>MSCI World Index</a:t>
            </a:r>
            <a:r>
              <a:rPr lang="en-US" sz="1000" dirty="0"/>
              <a:t> is a free float-adjusted market capitalization weighted index that is designed to measure equity market results of developed markets. The index consists of more than 20 developed market country indexes, including the United States.</a:t>
            </a:r>
          </a:p>
          <a:p>
            <a:pPr>
              <a:spcAft>
                <a:spcPts val="200"/>
              </a:spcAft>
            </a:pPr>
            <a:r>
              <a:rPr lang="en-US" sz="1000" b="1" dirty="0"/>
              <a:t>S&amp;P 500 cyclically adjusted price-to-earnings (CAPE) ratio </a:t>
            </a:r>
            <a:r>
              <a:rPr lang="en-US" sz="1000" dirty="0"/>
              <a:t>is a valuation measure that adjusts for short-term earnings variability by dividing an index’s current price by the average of the prior 10 years of inflation-adjusted earnings to assess an index’s valuation over a full business cycle.</a:t>
            </a:r>
          </a:p>
          <a:p>
            <a:pPr>
              <a:spcAft>
                <a:spcPts val="200"/>
              </a:spcAft>
            </a:pPr>
            <a:r>
              <a:rPr lang="en-US" sz="1000" b="1" dirty="0"/>
              <a:t>S&amp;P 500 Index</a:t>
            </a:r>
            <a:r>
              <a:rPr lang="en-US" sz="1000" dirty="0"/>
              <a:t> is a market-capitalization-weighted index of about 500 major U.S. stocks. Includes reinvested dividends but excludes fees and taxes.</a:t>
            </a:r>
          </a:p>
          <a:p>
            <a:pPr>
              <a:spcAft>
                <a:spcPts val="200"/>
              </a:spcAft>
            </a:pPr>
            <a:r>
              <a:rPr lang="en-US" sz="1000" dirty="0"/>
              <a:t>This material must be preceded or accompanied by a prospectus or summary prospectus for the funds being offered.</a:t>
            </a:r>
          </a:p>
          <a:p>
            <a:pPr>
              <a:spcAft>
                <a:spcPts val="200"/>
              </a:spcAft>
            </a:pPr>
            <a:r>
              <a:rPr lang="en-US" sz="1000" dirty="0"/>
              <a:t>If used after September 30, 2026, this material must be accompanied by the most recent applicable quarterly statistical updates for the products shown.</a:t>
            </a:r>
          </a:p>
          <a:p>
            <a:pPr>
              <a:spcAft>
                <a:spcPts val="200"/>
              </a:spcAft>
            </a:pPr>
            <a:r>
              <a:rPr lang="en-US" sz="1000" b="1" dirty="0"/>
              <a:t>Capital Group exchange-traded funds (ETFs) are actively managed and do not seek to replicate a specific index. ETF shares are bought and sold through an exchange at the then current market price (MP), not net asset value (NAV), and are not individually redeemed from the fund. Shares may trade at a premium or discount to their NAV when traded on an exchange. Brokerage commissions will reduce returns. There can be no guarantee that an active market for ETFs will develop or be maintained, or that the ETF’s listing will continue or remain unchanged.</a:t>
            </a:r>
            <a:endParaRPr lang="en-US" sz="1000" dirty="0"/>
          </a:p>
          <a:p>
            <a:pPr>
              <a:spcAft>
                <a:spcPts val="200"/>
              </a:spcAft>
            </a:pPr>
            <a:r>
              <a:rPr lang="en-US" sz="1000" dirty="0"/>
              <a:t>Portfolios are managed, so holdings will change. Certain fixed income and/or cash and equivalents holdings may be held through mutual funds managed by the investment adviser or its affiliates that are not offered to the public.</a:t>
            </a:r>
          </a:p>
          <a:p>
            <a:pPr>
              <a:spcAft>
                <a:spcPts val="200"/>
              </a:spcAft>
            </a:pPr>
            <a:r>
              <a:rPr lang="en-US" sz="1000" dirty="0"/>
              <a:t>Class F-2 shares were first offered on August 1, 2008. Class F-2 share results prior to the date of first sale are hypothetical based on the results of the original share class of the fund without a sales charge, adjusted for typical estimated expenses. Please see </a:t>
            </a:r>
            <a:r>
              <a:rPr lang="en-US" sz="1000" dirty="0">
                <a:hlinkClick r:id="rId3"/>
              </a:rPr>
              <a:t>capitalgroup.com</a:t>
            </a:r>
            <a:r>
              <a:rPr lang="en-US" sz="1000" dirty="0"/>
              <a:t> for more information on specific expense adjustments and the actual dates of first sale.</a:t>
            </a:r>
          </a:p>
          <a:p>
            <a:pPr>
              <a:spcAft>
                <a:spcPts val="200"/>
              </a:spcAft>
            </a:pPr>
            <a:r>
              <a:rPr lang="en-US" sz="1000" dirty="0"/>
              <a:t>The return of principal for bond portfolios and portfolios with significant underlying bond holdings is not guaranteed. Investments are subject to the same interest rate, inflation and credit risks associated with the underlying bond holdings.</a:t>
            </a:r>
          </a:p>
          <a:p>
            <a:pPr>
              <a:spcAft>
                <a:spcPts val="200"/>
              </a:spcAft>
            </a:pPr>
            <a:r>
              <a:rPr lang="en-US" sz="1000" dirty="0"/>
              <a:t>Smaller company stocks entail additional risks, and they can fluctuate in price more than larger company stocks.</a:t>
            </a:r>
          </a:p>
          <a:p>
            <a:pPr>
              <a:spcAft>
                <a:spcPts val="200"/>
              </a:spcAft>
            </a:pPr>
            <a:r>
              <a:rPr lang="en-US" sz="1000" dirty="0"/>
              <a:t>Investing outside the United States involves risks, such as currency fluctuations, periods of illiquidity and price volatility. These risks may be heightened in connection with investments in developing countries. (Also applies to CGGR, CGDV and CGNG).</a:t>
            </a:r>
          </a:p>
          <a:p>
            <a:pPr>
              <a:spcAft>
                <a:spcPts val="200"/>
              </a:spcAft>
            </a:pPr>
            <a:r>
              <a:rPr lang="en-US" sz="1000" dirty="0"/>
              <a:t>The 30-day SEC yield reflects the rate at which the fund is earning income on its current portfolio of securities, while the distribution rate reflects the fund’s past dividends paid to shareholders. Accordingly, the fund’s SEC yield and distribution rate may differ.</a:t>
            </a:r>
          </a:p>
          <a:p>
            <a:pPr>
              <a:spcAft>
                <a:spcPts val="200"/>
              </a:spcAft>
            </a:pPr>
            <a:r>
              <a:rPr lang="en-US" sz="1000" dirty="0"/>
              <a:t>ETF market price returns since inception are calculated using NAV for the period until market price became available (generally a few days after inception).</a:t>
            </a:r>
          </a:p>
          <a:p>
            <a:pPr>
              <a:spcAft>
                <a:spcPts val="200"/>
              </a:spcAft>
            </a:pPr>
            <a:r>
              <a:rPr lang="en-US" sz="1000" dirty="0"/>
              <a:t>All Capital Group trademarks mentioned are owned by The Capital Group Companies, Inc., an affiliated company or fund. All other company and product names mentioned are the property of their respective companies.</a:t>
            </a:r>
          </a:p>
          <a:p>
            <a:pPr>
              <a:spcAft>
                <a:spcPts val="200"/>
              </a:spcAft>
            </a:pPr>
            <a:r>
              <a:rPr lang="en-US" sz="1000" dirty="0" err="1"/>
              <a:t>Nondiversified</a:t>
            </a:r>
            <a:r>
              <a:rPr lang="en-US" sz="1000" dirty="0"/>
              <a:t> funds, CGGR and CGNG have the ability to invest a larger percentage of assets in the securities of a smaller number of issuers than a diversified fund. As a result, poor results by a single issuer could adversely affect fund results more than if the fund were invested in a larger number of issuers. See the applicable prospectus for details.</a:t>
            </a:r>
          </a:p>
        </p:txBody>
      </p:sp>
      <p:sp>
        <p:nvSpPr>
          <p:cNvPr id="8" name="Slide Number Placeholder 7">
            <a:extLst>
              <a:ext uri="{FF2B5EF4-FFF2-40B4-BE49-F238E27FC236}">
                <a16:creationId xmlns:a16="http://schemas.microsoft.com/office/drawing/2014/main" id="{7D7B467F-7DA6-59B6-6B1C-63BCA79228C3}"/>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pPr/>
              <a:t>21</a:t>
            </a:fld>
            <a:endParaRPr lang="en-GB"/>
          </a:p>
        </p:txBody>
      </p:sp>
    </p:spTree>
    <p:extLst>
      <p:ext uri="{BB962C8B-B14F-4D97-AF65-F5344CB8AC3E}">
        <p14:creationId xmlns:p14="http://schemas.microsoft.com/office/powerpoint/2010/main" val="255062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C6FEA-E905-93DA-0892-C62A03C44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02B8C2-1196-63D7-ABBA-6C163ACC7407}"/>
              </a:ext>
            </a:extLst>
          </p:cNvPr>
          <p:cNvSpPr>
            <a:spLocks noGrp="1"/>
          </p:cNvSpPr>
          <p:nvPr>
            <p:ph type="title"/>
          </p:nvPr>
        </p:nvSpPr>
        <p:spPr/>
        <p:txBody>
          <a:bodyPr/>
          <a:lstStyle/>
          <a:p>
            <a:r>
              <a:rPr lang="en-US" sz="2700" dirty="0"/>
              <a:t>Important information </a:t>
            </a:r>
            <a:r>
              <a:rPr lang="en-US" sz="2700" b="0" dirty="0">
                <a:latin typeface="AvenirNext LT Com Regular" panose="020B0503020202020204" pitchFamily="34" charset="0"/>
              </a:rPr>
              <a:t>(continued)</a:t>
            </a:r>
          </a:p>
        </p:txBody>
      </p:sp>
      <p:sp>
        <p:nvSpPr>
          <p:cNvPr id="16" name="Text Placeholder 15">
            <a:extLst>
              <a:ext uri="{FF2B5EF4-FFF2-40B4-BE49-F238E27FC236}">
                <a16:creationId xmlns:a16="http://schemas.microsoft.com/office/drawing/2014/main" id="{85D5F279-875D-10BE-EA97-7F6F680B1E12}"/>
              </a:ext>
            </a:extLst>
          </p:cNvPr>
          <p:cNvSpPr>
            <a:spLocks noGrp="1"/>
          </p:cNvSpPr>
          <p:nvPr>
            <p:ph type="body" sz="quarter" idx="14"/>
          </p:nvPr>
        </p:nvSpPr>
        <p:spPr>
          <a:xfrm>
            <a:off x="457200" y="1118795"/>
            <a:ext cx="11369488" cy="5190565"/>
          </a:xfrm>
        </p:spPr>
        <p:txBody>
          <a:bodyPr/>
          <a:lstStyle/>
          <a:p>
            <a:r>
              <a:rPr lang="en-US" sz="1000" spc="-10" dirty="0"/>
              <a:t>Capital Group manages equity assets through three investment groups. These groups make investment and proxy voting decisions independently. Fixed income investment professionals provide fixed income research and investment management across the Capital organization; however, for securities with equity characteristics, they act solely on behalf of one of the three equity investment groups.</a:t>
            </a:r>
          </a:p>
          <a:p>
            <a:r>
              <a:rPr lang="en-US" sz="1000" spc="-10" dirty="0"/>
              <a:t>Investment results assume all distributions are reinvested and reflect applicable fees and expenses. The expense ratios are as of each fund’s prospectus available at the time of publication. The indexes are unmanaged and therefore, have no expenses.</a:t>
            </a:r>
          </a:p>
          <a:p>
            <a:r>
              <a:rPr lang="en-US" sz="1000" spc="-10" dirty="0"/>
              <a:t>Investors cannot directly invest in an index. There have been periods when the funds have lagged the indexes. When applicable, results reflect fee waivers and/or expense reimbursements, without which they would have been lower. Please see </a:t>
            </a:r>
            <a:r>
              <a:rPr lang="en-US" sz="1000" spc="-10" dirty="0">
                <a:hlinkClick r:id="rId3"/>
              </a:rPr>
              <a:t>capitalgroup.com </a:t>
            </a:r>
            <a:r>
              <a:rPr lang="en-US" sz="1000" spc="-10" dirty="0"/>
              <a:t>for more information. This content, developed by Capital Group, home of American Funds, should not be used as a primary basis for investment decisions and is not intended to serve as impartial investment or fiduciary advice. </a:t>
            </a:r>
          </a:p>
          <a:p>
            <a:r>
              <a:rPr lang="en-US" sz="1000" spc="-10" dirty="0"/>
              <a:t>New Perspective Fund Historical Benchmarks Index returns reflect the results of the MSCI World Index through September 30, 2011, and the MSCI ACWI, the fund’s current primary benchmark, thereafter.</a:t>
            </a:r>
          </a:p>
          <a:p>
            <a:r>
              <a:rPr lang="en-US" sz="1000" spc="-10" dirty="0"/>
              <a:t>Capital World Growth and Income Fund Historical Benchmarks Index returns reflect the results of the MSCI World Index through November 30, 2011 and the MSCI All Country World Index, the strategy's current primary benchmark, thereafter.</a:t>
            </a:r>
          </a:p>
          <a:p>
            <a:r>
              <a:rPr lang="en-US" sz="1000" spc="-10" dirty="0"/>
              <a:t>EUPAC Fund Historical Benchmarks Index returns reflect the results of the MSCI EAFE® Index through March 31, 2007 and the MSCI All Country World ex USA Index, the strategy's current primary benchmark, thereafter.</a:t>
            </a:r>
          </a:p>
          <a:p>
            <a:r>
              <a:rPr lang="en-US" sz="1000" spc="-10" dirty="0"/>
              <a:t>SMALLCAP World Fund Historical Benchmarks Index returns reflect the results of the S&amp;P Global &lt;$3 Billion Index through September 30, 2009 and the MSCI All Country World Small Cap Index, the strategy's current primary benchmark, thereafter.</a:t>
            </a:r>
          </a:p>
          <a:p>
            <a:r>
              <a:rPr lang="en-US" sz="1000" spc="-10" dirty="0"/>
              <a:t>International Growth and Income Fund Historical Benchmarks Index returns reflect the results of the MSCI World ex USA Index through June 30, 2011 and the MSCI All Country World ex USA Index, the strategy's current primary benchmark, thereafter.</a:t>
            </a:r>
          </a:p>
          <a:p>
            <a:r>
              <a:rPr lang="en-US" sz="1000" spc="-10" dirty="0"/>
              <a:t>New Geography/New World Historical Benchmarks Index returns reflect the results of the MSCI All Country World Index (ACWI) through December 31, 2025, and the MSCI Emerging Markets Index, the primary benchmark, thereafter. </a:t>
            </a:r>
          </a:p>
          <a:p>
            <a:r>
              <a:rPr lang="en-US" sz="1000" spc="-10" dirty="0"/>
              <a:t>©2026 Morningstar, Inc. All rights reserved. The information contained herein: (1) is proprietary to Morningstar and/or its content providers; (2) may not be copied or distributed; and (3) is not warranted to be accurate, complete or timely. Neither Morningstar nor its content providers are responsible for any damages or losses arising from any use of this information. Past results are not predictive of results in future periods.</a:t>
            </a:r>
          </a:p>
          <a:p>
            <a:r>
              <a:rPr lang="en-US" sz="1000" spc="-10" dirty="0"/>
              <a:t>The S&amp;P 500 Index (“Index”) is a product of S&amp;P Dow Jones Indices LLC and/or its affiliates and has been licensed for use by Capital Group. Copyright © 2026 S&amp;P Dow Jones Indices LLC, a division of S&amp;P Global, and/or its affiliates. All rights reserved. Redistribution or reproduction in whole or in part is prohibited without written permission of S&amp;P Dow Jones Indices LLC.</a:t>
            </a:r>
          </a:p>
          <a:p>
            <a:r>
              <a:rPr lang="en-US" sz="1000" spc="-10" dirty="0"/>
              <a:t>MSCI has not approved, reviewed or produced this report, makes no express or implied warranties or representations and is not liable whatsoever for any data in the report. You may not redistribute the MSCI data or use it as a basis for other indices or investment products.</a:t>
            </a:r>
          </a:p>
          <a:p>
            <a:r>
              <a:rPr lang="en-US" sz="1000" spc="-10" dirty="0"/>
              <a:t>Capital Client Group, Inc. </a:t>
            </a:r>
          </a:p>
        </p:txBody>
      </p:sp>
      <p:sp>
        <p:nvSpPr>
          <p:cNvPr id="6" name="Footer Placeholder 3">
            <a:extLst>
              <a:ext uri="{FF2B5EF4-FFF2-40B4-BE49-F238E27FC236}">
                <a16:creationId xmlns:a16="http://schemas.microsoft.com/office/drawing/2014/main" id="{5BD76DEE-E24F-D27E-AD80-D97D75E6CAF4}"/>
              </a:ext>
            </a:extLst>
          </p:cNvPr>
          <p:cNvSpPr txBox="1">
            <a:spLocks/>
          </p:cNvSpPr>
          <p:nvPr/>
        </p:nvSpPr>
        <p:spPr>
          <a:xfrm>
            <a:off x="2985247" y="6279516"/>
            <a:ext cx="2490397" cy="212724"/>
          </a:xfrm>
          <a:prstGeom prst="rect">
            <a:avLst/>
          </a:prstGeom>
        </p:spPr>
        <p:txBody>
          <a:bodyPr lIns="0" tIns="0" rIns="0" bIns="0"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algn="l"/>
            <a:r>
              <a:rPr lang="en-MX" sz="800"/>
              <a:t>© 2026 Capital Group. All rights reserved.</a:t>
            </a:r>
            <a:endParaRPr lang="en-US" sz="800" dirty="0"/>
          </a:p>
        </p:txBody>
      </p:sp>
      <p:sp>
        <p:nvSpPr>
          <p:cNvPr id="3" name="Footer Placeholder 3">
            <a:extLst>
              <a:ext uri="{FF2B5EF4-FFF2-40B4-BE49-F238E27FC236}">
                <a16:creationId xmlns:a16="http://schemas.microsoft.com/office/drawing/2014/main" id="{85D37CC7-AD2E-854D-4D24-ACEEB8BE3207}"/>
              </a:ext>
              <a:ext uri="{C183D7F6-B498-43B3-948B-1728B52AA6E4}">
                <adec:decorative xmlns:adec="http://schemas.microsoft.com/office/drawing/2017/decorative" val="1"/>
              </a:ext>
            </a:extLst>
          </p:cNvPr>
          <p:cNvSpPr txBox="1">
            <a:spLocks/>
          </p:cNvSpPr>
          <p:nvPr/>
        </p:nvSpPr>
        <p:spPr>
          <a:xfrm>
            <a:off x="457200" y="6279516"/>
            <a:ext cx="2490397" cy="212724"/>
          </a:xfrm>
          <a:prstGeom prst="rect">
            <a:avLst/>
          </a:prstGeom>
        </p:spPr>
        <p:txBody>
          <a:bodyPr lIns="0" tIns="0" rIns="0" bIns="0" anchor="b"/>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algn="l"/>
            <a:r>
              <a:rPr lang="en-MX" sz="800"/>
              <a:t>Lit no. MFGEPO-232-</a:t>
            </a:r>
            <a:r>
              <a:rPr lang="en-US" sz="800" dirty="0"/>
              <a:t>11</a:t>
            </a:r>
            <a:r>
              <a:rPr lang="en-MX" sz="800"/>
              <a:t>26 CG</a:t>
            </a:r>
            <a:r>
              <a:rPr lang="en-US" sz="800" dirty="0"/>
              <a:t>CG</a:t>
            </a:r>
            <a:r>
              <a:rPr lang="en-MX" sz="800"/>
              <a:t>/10592-S11</a:t>
            </a:r>
            <a:r>
              <a:rPr lang="en-US" sz="800" dirty="0"/>
              <a:t>5315</a:t>
            </a:r>
          </a:p>
        </p:txBody>
      </p:sp>
      <p:sp>
        <p:nvSpPr>
          <p:cNvPr id="8" name="Slide Number Placeholder 7">
            <a:extLst>
              <a:ext uri="{FF2B5EF4-FFF2-40B4-BE49-F238E27FC236}">
                <a16:creationId xmlns:a16="http://schemas.microsoft.com/office/drawing/2014/main" id="{3D3E3871-A5C3-FA2E-A43A-A06A1DED5D32}"/>
              </a:ext>
              <a:ext uri="{C183D7F6-B498-43B3-948B-1728B52AA6E4}">
                <adec:decorative xmlns:adec="http://schemas.microsoft.com/office/drawing/2017/decorative" val="1"/>
              </a:ext>
            </a:extLst>
          </p:cNvPr>
          <p:cNvSpPr>
            <a:spLocks noGrp="1"/>
          </p:cNvSpPr>
          <p:nvPr>
            <p:ph type="sldNum" sz="quarter" idx="11"/>
          </p:nvPr>
        </p:nvSpPr>
        <p:spPr/>
        <p:txBody>
          <a:bodyPr/>
          <a:lstStyle/>
          <a:p>
            <a:fld id="{86CB4B4D-7CA3-9044-876B-883B54F8677D}" type="slidenum">
              <a:rPr lang="en-GB" smtClean="0"/>
              <a:pPr/>
              <a:t>22</a:t>
            </a:fld>
            <a:endParaRPr lang="en-GB"/>
          </a:p>
        </p:txBody>
      </p:sp>
    </p:spTree>
    <p:extLst>
      <p:ext uri="{BB962C8B-B14F-4D97-AF65-F5344CB8AC3E}">
        <p14:creationId xmlns:p14="http://schemas.microsoft.com/office/powerpoint/2010/main" val="265590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alpha val="3992"/>
          </a:schemeClr>
        </a:solidFill>
        <a:effectLst/>
      </p:bgPr>
    </p:bg>
    <p:spTree>
      <p:nvGrpSpPr>
        <p:cNvPr id="1" name="">
          <a:extLst>
            <a:ext uri="{FF2B5EF4-FFF2-40B4-BE49-F238E27FC236}">
              <a16:creationId xmlns:a16="http://schemas.microsoft.com/office/drawing/2014/main" id="{29743090-097C-CCFA-EC79-65E98FAAB6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52052A-A63C-DDDD-80BF-CD5D8218E768}"/>
              </a:ext>
            </a:extLst>
          </p:cNvPr>
          <p:cNvSpPr>
            <a:spLocks noGrp="1"/>
          </p:cNvSpPr>
          <p:nvPr>
            <p:ph type="title"/>
          </p:nvPr>
        </p:nvSpPr>
        <p:spPr>
          <a:xfrm>
            <a:off x="464608" y="457200"/>
            <a:ext cx="11268606" cy="475560"/>
          </a:xfrm>
        </p:spPr>
        <p:txBody>
          <a:bodyPr/>
          <a:lstStyle/>
          <a:p>
            <a:r>
              <a:rPr lang="en-US" sz="2700" dirty="0"/>
              <a:t>Passive market risks are stacked</a:t>
            </a:r>
          </a:p>
        </p:txBody>
      </p:sp>
      <p:sp>
        <p:nvSpPr>
          <p:cNvPr id="192" name="Text Placeholder 2">
            <a:extLst>
              <a:ext uri="{FF2B5EF4-FFF2-40B4-BE49-F238E27FC236}">
                <a16:creationId xmlns:a16="http://schemas.microsoft.com/office/drawing/2014/main" id="{6EEDF622-A6FF-BDC9-A58B-25B2500EE9C4}"/>
              </a:ext>
            </a:extLst>
          </p:cNvPr>
          <p:cNvSpPr txBox="1">
            <a:spLocks/>
          </p:cNvSpPr>
          <p:nvPr/>
        </p:nvSpPr>
        <p:spPr>
          <a:xfrm>
            <a:off x="464608" y="967739"/>
            <a:ext cx="11268606" cy="22860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100000"/>
              </a:lnSpc>
              <a:spcBef>
                <a:spcPts val="0"/>
              </a:spcBef>
              <a:spcAft>
                <a:spcPts val="800"/>
              </a:spcAft>
              <a:buClrTx/>
              <a:buSzTx/>
              <a:buFont typeface="AvenirNext LT Com Medium" panose="020B0803020202020204" pitchFamily="34" charset="0"/>
              <a:buNone/>
              <a:tabLst/>
              <a:defRPr lang="en-US" sz="1800" b="1" i="0" u="none" strike="noStrike" cap="none" spc="0" baseline="0" dirty="0">
                <a:ln>
                  <a:noFill/>
                </a:ln>
                <a:solidFill>
                  <a:schemeClr val="bg2"/>
                </a:solidFill>
                <a:uFillTx/>
                <a:latin typeface="AvenirNext LT Com Regular" panose="020B0503020202020204" pitchFamily="34" charset="0"/>
                <a:ea typeface="+mn-ea"/>
                <a:cs typeface="+mn-cs"/>
                <a:sym typeface="AvenirNext LT Com Regular"/>
              </a:defRPr>
            </a:lvl1pPr>
            <a:lvl2pPr marL="284162" marR="0" indent="0" algn="l" defTabSz="228600" rtl="0" eaLnBrk="1" latinLnBrk="0" hangingPunct="1">
              <a:lnSpc>
                <a:spcPct val="110000"/>
              </a:lnSpc>
              <a:spcBef>
                <a:spcPts val="0"/>
              </a:spcBef>
              <a:spcAft>
                <a:spcPts val="700"/>
              </a:spcAft>
              <a:buClrTx/>
              <a:buSzTx/>
              <a:buFont typeface="Arial" panose="020B0604020202020204" pitchFamily="34" charset="0"/>
              <a:buNone/>
              <a:tabLst/>
              <a:defRPr lang="en-US" sz="1400" b="0" i="0" u="none" strike="noStrike" cap="none" spc="0" baseline="0" smtClean="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lang="en-US" sz="1400" b="0" i="0" u="none" strike="noStrike" cap="none" spc="0" baseline="0" smtClean="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r>
              <a:rPr lang="en-US" b="0" dirty="0">
                <a:solidFill>
                  <a:srgbClr val="0068AE"/>
                </a:solidFill>
              </a:rPr>
              <a:t>MSCI All Country World Index (ACWI)</a:t>
            </a:r>
          </a:p>
        </p:txBody>
      </p:sp>
      <p:sp>
        <p:nvSpPr>
          <p:cNvPr id="193" name="Text Placeholder 2">
            <a:extLst>
              <a:ext uri="{FF2B5EF4-FFF2-40B4-BE49-F238E27FC236}">
                <a16:creationId xmlns:a16="http://schemas.microsoft.com/office/drawing/2014/main" id="{FB181B1C-EA73-E1CB-3565-7C49807A7335}"/>
              </a:ext>
            </a:extLst>
          </p:cNvPr>
          <p:cNvSpPr txBox="1">
            <a:spLocks/>
          </p:cNvSpPr>
          <p:nvPr/>
        </p:nvSpPr>
        <p:spPr>
          <a:xfrm>
            <a:off x="464608" y="1326555"/>
            <a:ext cx="11268606" cy="22860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100000"/>
              </a:lnSpc>
              <a:spcBef>
                <a:spcPts val="0"/>
              </a:spcBef>
              <a:spcAft>
                <a:spcPts val="800"/>
              </a:spcAft>
              <a:buClrTx/>
              <a:buSzTx/>
              <a:buFont typeface="AvenirNext LT Com Medium" panose="020B0803020202020204" pitchFamily="34" charset="0"/>
              <a:buNone/>
              <a:tabLst/>
              <a:defRPr lang="en-US" sz="1800" b="1" i="0" u="none" strike="noStrike" cap="none" spc="0" baseline="0" dirty="0">
                <a:ln>
                  <a:noFill/>
                </a:ln>
                <a:solidFill>
                  <a:schemeClr val="bg2"/>
                </a:solidFill>
                <a:uFillTx/>
                <a:latin typeface="AvenirNext LT Com Regular" panose="020B0503020202020204" pitchFamily="34" charset="0"/>
                <a:ea typeface="+mn-ea"/>
                <a:cs typeface="+mn-cs"/>
                <a:sym typeface="AvenirNext LT Com Regular"/>
              </a:defRPr>
            </a:lvl1pPr>
            <a:lvl2pPr marL="284162" marR="0" indent="0" algn="l" defTabSz="228600" rtl="0" eaLnBrk="1" latinLnBrk="0" hangingPunct="1">
              <a:lnSpc>
                <a:spcPct val="110000"/>
              </a:lnSpc>
              <a:spcBef>
                <a:spcPts val="0"/>
              </a:spcBef>
              <a:spcAft>
                <a:spcPts val="700"/>
              </a:spcAft>
              <a:buClrTx/>
              <a:buSzTx/>
              <a:buFont typeface="Arial" panose="020B0604020202020204" pitchFamily="34" charset="0"/>
              <a:buNone/>
              <a:tabLst/>
              <a:defRPr lang="en-US" sz="1400" b="0" i="0" u="none" strike="noStrike" cap="none" spc="0" baseline="0" smtClean="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lang="en-US" sz="1400" b="0" i="0" u="none" strike="noStrike" cap="none" spc="0" baseline="0" smtClean="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r>
              <a:rPr lang="en-US" sz="1400" b="0" dirty="0">
                <a:solidFill>
                  <a:schemeClr val="tx1"/>
                </a:solidFill>
              </a:rPr>
              <a:t>Current value and historic range, 20 years through 6/30/26</a:t>
            </a:r>
          </a:p>
        </p:txBody>
      </p:sp>
      <p:sp>
        <p:nvSpPr>
          <p:cNvPr id="3" name="Alt text " descr="Graphic compares concentration risks in the MSCI All Country World Index (ACWI). On the left, an inverted funnel titled “Passive market risks are stacked” shows five layers representing different dimensions of market concentration: U.S. equities as a percentage of the index, valuations based on forward price-to-earnings ratio, top 5 as a percentage of the index, semiconductors as a percentage of the index and AI at the narrow tip. On the right, horizontal range bars compare current levels to historical ranges: U.S. equities are currently 64% versus a 41% to 67% range, forward P/E ratio is 18x versus 9x to 20x, top five holdings represent 16% versus 4% to 20%, and semiconductors represent 17% versus 2% to 17%. A callout box attached to the tip of the inverted pyramid at the bottom reads “Vulnerability to single theme,” emphasizing how market concentration has increased across multiple dimensions.">
            <a:extLst>
              <a:ext uri="{FF2B5EF4-FFF2-40B4-BE49-F238E27FC236}">
                <a16:creationId xmlns:a16="http://schemas.microsoft.com/office/drawing/2014/main" id="{B8D8BFA4-33E0-B7B9-E1F9-0B8A4837F33A}"/>
              </a:ext>
            </a:extLst>
          </p:cNvPr>
          <p:cNvSpPr/>
          <p:nvPr/>
        </p:nvSpPr>
        <p:spPr>
          <a:xfrm>
            <a:off x="458786" y="1717716"/>
            <a:ext cx="10991995" cy="42328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214" name="Slide Number Placeholder 10">
            <a:extLst>
              <a:ext uri="{FF2B5EF4-FFF2-40B4-BE49-F238E27FC236}">
                <a16:creationId xmlns:a16="http://schemas.microsoft.com/office/drawing/2014/main" id="{EA8430AA-6E7A-1DF5-8287-3E873749B3FF}"/>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pPr/>
              <a:t>3</a:t>
            </a:fld>
            <a:endParaRPr lang="en-GB" dirty="0"/>
          </a:p>
        </p:txBody>
      </p:sp>
      <p:sp>
        <p:nvSpPr>
          <p:cNvPr id="195" name="Freeform 194">
            <a:extLst>
              <a:ext uri="{FF2B5EF4-FFF2-40B4-BE49-F238E27FC236}">
                <a16:creationId xmlns:a16="http://schemas.microsoft.com/office/drawing/2014/main" id="{E4C1B7E7-A65A-C470-25A6-267EB62FC1DE}"/>
              </a:ext>
              <a:ext uri="{C183D7F6-B498-43B3-948B-1728B52AA6E4}">
                <adec:decorative xmlns:adec="http://schemas.microsoft.com/office/drawing/2017/decorative" val="1"/>
              </a:ext>
            </a:extLst>
          </p:cNvPr>
          <p:cNvSpPr/>
          <p:nvPr/>
        </p:nvSpPr>
        <p:spPr>
          <a:xfrm>
            <a:off x="564803" y="1919471"/>
            <a:ext cx="5691843" cy="673427"/>
          </a:xfrm>
          <a:custGeom>
            <a:avLst/>
            <a:gdLst>
              <a:gd name="csX0" fmla="*/ 0 w 4905954"/>
              <a:gd name="csY0" fmla="*/ 0 h 580445"/>
              <a:gd name="csX1" fmla="*/ 4905954 w 4905954"/>
              <a:gd name="csY1" fmla="*/ 0 h 580445"/>
              <a:gd name="csX2" fmla="*/ 4492486 w 4905954"/>
              <a:gd name="csY2" fmla="*/ 580445 h 580445"/>
              <a:gd name="csX3" fmla="*/ 421419 w 4905954"/>
              <a:gd name="csY3" fmla="*/ 580445 h 580445"/>
              <a:gd name="csX4" fmla="*/ 0 w 4905954"/>
              <a:gd name="csY4" fmla="*/ 0 h 580445"/>
            </a:gdLst>
            <a:ahLst/>
            <a:cxnLst>
              <a:cxn ang="0">
                <a:pos x="csX0" y="csY0"/>
              </a:cxn>
              <a:cxn ang="0">
                <a:pos x="csX1" y="csY1"/>
              </a:cxn>
              <a:cxn ang="0">
                <a:pos x="csX2" y="csY2"/>
              </a:cxn>
              <a:cxn ang="0">
                <a:pos x="csX3" y="csY3"/>
              </a:cxn>
              <a:cxn ang="0">
                <a:pos x="csX4" y="csY4"/>
              </a:cxn>
            </a:cxnLst>
            <a:rect l="l" t="t" r="r" b="b"/>
            <a:pathLst>
              <a:path w="4905954" h="580445">
                <a:moveTo>
                  <a:pt x="0" y="0"/>
                </a:moveTo>
                <a:lnTo>
                  <a:pt x="4905954" y="0"/>
                </a:lnTo>
                <a:lnTo>
                  <a:pt x="4492486" y="580445"/>
                </a:lnTo>
                <a:lnTo>
                  <a:pt x="421419" y="580445"/>
                </a:lnTo>
                <a:lnTo>
                  <a:pt x="0" y="0"/>
                </a:lnTo>
                <a:close/>
              </a:path>
            </a:pathLst>
          </a:cu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196" name="Freeform 195">
            <a:extLst>
              <a:ext uri="{FF2B5EF4-FFF2-40B4-BE49-F238E27FC236}">
                <a16:creationId xmlns:a16="http://schemas.microsoft.com/office/drawing/2014/main" id="{939848F3-D9FF-B3D8-4415-648E40335B05}"/>
              </a:ext>
              <a:ext uri="{C183D7F6-B498-43B3-948B-1728B52AA6E4}">
                <adec:decorative xmlns:adec="http://schemas.microsoft.com/office/drawing/2017/decorative" val="1"/>
              </a:ext>
            </a:extLst>
          </p:cNvPr>
          <p:cNvSpPr/>
          <p:nvPr/>
        </p:nvSpPr>
        <p:spPr>
          <a:xfrm>
            <a:off x="1155204" y="2712824"/>
            <a:ext cx="4511040" cy="682653"/>
          </a:xfrm>
          <a:custGeom>
            <a:avLst/>
            <a:gdLst>
              <a:gd name="csX0" fmla="*/ 0 w 3888188"/>
              <a:gd name="csY0" fmla="*/ 0 h 588397"/>
              <a:gd name="csX1" fmla="*/ 3888188 w 3888188"/>
              <a:gd name="csY1" fmla="*/ 0 h 588397"/>
              <a:gd name="csX2" fmla="*/ 3458817 w 3888188"/>
              <a:gd name="csY2" fmla="*/ 588397 h 588397"/>
              <a:gd name="csX3" fmla="*/ 421419 w 3888188"/>
              <a:gd name="csY3" fmla="*/ 588397 h 588397"/>
              <a:gd name="csX4" fmla="*/ 0 w 3888188"/>
              <a:gd name="csY4" fmla="*/ 0 h 588397"/>
            </a:gdLst>
            <a:ahLst/>
            <a:cxnLst>
              <a:cxn ang="0">
                <a:pos x="csX0" y="csY0"/>
              </a:cxn>
              <a:cxn ang="0">
                <a:pos x="csX1" y="csY1"/>
              </a:cxn>
              <a:cxn ang="0">
                <a:pos x="csX2" y="csY2"/>
              </a:cxn>
              <a:cxn ang="0">
                <a:pos x="csX3" y="csY3"/>
              </a:cxn>
              <a:cxn ang="0">
                <a:pos x="csX4" y="csY4"/>
              </a:cxn>
            </a:cxnLst>
            <a:rect l="l" t="t" r="r" b="b"/>
            <a:pathLst>
              <a:path w="3888188" h="588397">
                <a:moveTo>
                  <a:pt x="0" y="0"/>
                </a:moveTo>
                <a:lnTo>
                  <a:pt x="3888188" y="0"/>
                </a:lnTo>
                <a:lnTo>
                  <a:pt x="3458817" y="588397"/>
                </a:lnTo>
                <a:lnTo>
                  <a:pt x="421419" y="588397"/>
                </a:lnTo>
                <a:lnTo>
                  <a:pt x="0" y="0"/>
                </a:lnTo>
                <a:close/>
              </a:path>
            </a:pathLst>
          </a:custGeom>
          <a:solidFill>
            <a:srgbClr val="0C326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198" name="Freeform 197">
            <a:extLst>
              <a:ext uri="{FF2B5EF4-FFF2-40B4-BE49-F238E27FC236}">
                <a16:creationId xmlns:a16="http://schemas.microsoft.com/office/drawing/2014/main" id="{A88974F4-DD1F-C2AD-6083-4929AE331D63}"/>
              </a:ext>
              <a:ext uri="{C183D7F6-B498-43B3-948B-1728B52AA6E4}">
                <adec:decorative xmlns:adec="http://schemas.microsoft.com/office/drawing/2017/decorative" val="1"/>
              </a:ext>
            </a:extLst>
          </p:cNvPr>
          <p:cNvSpPr/>
          <p:nvPr/>
        </p:nvSpPr>
        <p:spPr>
          <a:xfrm>
            <a:off x="1732993" y="3485069"/>
            <a:ext cx="3338471" cy="707252"/>
          </a:xfrm>
          <a:custGeom>
            <a:avLst/>
            <a:gdLst>
              <a:gd name="csX0" fmla="*/ 0 w 2877519"/>
              <a:gd name="csY0" fmla="*/ 0 h 609600"/>
              <a:gd name="csX1" fmla="*/ 2877519 w 2877519"/>
              <a:gd name="csY1" fmla="*/ 0 h 609600"/>
              <a:gd name="csX2" fmla="*/ 2459065 w 2877519"/>
              <a:gd name="csY2" fmla="*/ 609600 h 609600"/>
              <a:gd name="csX3" fmla="*/ 428787 w 2877519"/>
              <a:gd name="csY3" fmla="*/ 609600 h 609600"/>
              <a:gd name="csX4" fmla="*/ 0 w 2877519"/>
              <a:gd name="csY4" fmla="*/ 0 h 609600"/>
            </a:gdLst>
            <a:ahLst/>
            <a:cxnLst>
              <a:cxn ang="0">
                <a:pos x="csX0" y="csY0"/>
              </a:cxn>
              <a:cxn ang="0">
                <a:pos x="csX1" y="csY1"/>
              </a:cxn>
              <a:cxn ang="0">
                <a:pos x="csX2" y="csY2"/>
              </a:cxn>
              <a:cxn ang="0">
                <a:pos x="csX3" y="csY3"/>
              </a:cxn>
              <a:cxn ang="0">
                <a:pos x="csX4" y="csY4"/>
              </a:cxn>
            </a:cxnLst>
            <a:rect l="l" t="t" r="r" b="b"/>
            <a:pathLst>
              <a:path w="2877519" h="609600">
                <a:moveTo>
                  <a:pt x="0" y="0"/>
                </a:moveTo>
                <a:lnTo>
                  <a:pt x="2877519" y="0"/>
                </a:lnTo>
                <a:lnTo>
                  <a:pt x="2459065" y="609600"/>
                </a:lnTo>
                <a:lnTo>
                  <a:pt x="428787" y="609600"/>
                </a:lnTo>
                <a:lnTo>
                  <a:pt x="0" y="0"/>
                </a:lnTo>
                <a:close/>
              </a:path>
            </a:pathLst>
          </a:custGeom>
          <a:solidFill>
            <a:srgbClr val="005CB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199" name="Freeform 198">
            <a:extLst>
              <a:ext uri="{FF2B5EF4-FFF2-40B4-BE49-F238E27FC236}">
                <a16:creationId xmlns:a16="http://schemas.microsoft.com/office/drawing/2014/main" id="{9C7B428A-F29A-254D-0EB1-0260DC02E15B}"/>
              </a:ext>
              <a:ext uri="{C183D7F6-B498-43B3-948B-1728B52AA6E4}">
                <adec:decorative xmlns:adec="http://schemas.microsoft.com/office/drawing/2017/decorative" val="1"/>
              </a:ext>
            </a:extLst>
          </p:cNvPr>
          <p:cNvSpPr/>
          <p:nvPr/>
        </p:nvSpPr>
        <p:spPr>
          <a:xfrm>
            <a:off x="2314379" y="4288219"/>
            <a:ext cx="2175700" cy="695265"/>
          </a:xfrm>
          <a:custGeom>
            <a:avLst/>
            <a:gdLst>
              <a:gd name="csX0" fmla="*/ 0 w 1875295"/>
              <a:gd name="csY0" fmla="*/ 0 h 599268"/>
              <a:gd name="csX1" fmla="*/ 1875295 w 1875295"/>
              <a:gd name="csY1" fmla="*/ 0 h 599268"/>
              <a:gd name="csX2" fmla="*/ 1436176 w 1875295"/>
              <a:gd name="csY2" fmla="*/ 599268 h 599268"/>
              <a:gd name="csX3" fmla="*/ 423620 w 1875295"/>
              <a:gd name="csY3" fmla="*/ 599268 h 599268"/>
              <a:gd name="csX4" fmla="*/ 0 w 1875295"/>
              <a:gd name="csY4" fmla="*/ 0 h 599268"/>
            </a:gdLst>
            <a:ahLst/>
            <a:cxnLst>
              <a:cxn ang="0">
                <a:pos x="csX0" y="csY0"/>
              </a:cxn>
              <a:cxn ang="0">
                <a:pos x="csX1" y="csY1"/>
              </a:cxn>
              <a:cxn ang="0">
                <a:pos x="csX2" y="csY2"/>
              </a:cxn>
              <a:cxn ang="0">
                <a:pos x="csX3" y="csY3"/>
              </a:cxn>
              <a:cxn ang="0">
                <a:pos x="csX4" y="csY4"/>
              </a:cxn>
            </a:cxnLst>
            <a:rect l="l" t="t" r="r" b="b"/>
            <a:pathLst>
              <a:path w="1875295" h="599268">
                <a:moveTo>
                  <a:pt x="0" y="0"/>
                </a:moveTo>
                <a:lnTo>
                  <a:pt x="1875295" y="0"/>
                </a:lnTo>
                <a:lnTo>
                  <a:pt x="1436176" y="599268"/>
                </a:lnTo>
                <a:lnTo>
                  <a:pt x="423620" y="599268"/>
                </a:lnTo>
                <a:lnTo>
                  <a:pt x="0" y="0"/>
                </a:lnTo>
                <a:close/>
              </a:path>
            </a:pathLst>
          </a:custGeom>
          <a:solidFill>
            <a:srgbClr val="0074E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200" name="Freeform 199">
            <a:extLst>
              <a:ext uri="{FF2B5EF4-FFF2-40B4-BE49-F238E27FC236}">
                <a16:creationId xmlns:a16="http://schemas.microsoft.com/office/drawing/2014/main" id="{62D458A2-5932-7B8D-2516-76F31424A9FD}"/>
              </a:ext>
              <a:ext uri="{C183D7F6-B498-43B3-948B-1728B52AA6E4}">
                <adec:decorative xmlns:adec="http://schemas.microsoft.com/office/drawing/2017/decorative" val="1"/>
              </a:ext>
            </a:extLst>
          </p:cNvPr>
          <p:cNvSpPr/>
          <p:nvPr/>
        </p:nvSpPr>
        <p:spPr>
          <a:xfrm>
            <a:off x="2907752" y="5079383"/>
            <a:ext cx="1018923" cy="689271"/>
          </a:xfrm>
          <a:custGeom>
            <a:avLst/>
            <a:gdLst>
              <a:gd name="csX0" fmla="*/ 0 w 878237"/>
              <a:gd name="csY0" fmla="*/ 0 h 594101"/>
              <a:gd name="csX1" fmla="*/ 878237 w 878237"/>
              <a:gd name="csY1" fmla="*/ 0 h 594101"/>
              <a:gd name="csX2" fmla="*/ 423620 w 878237"/>
              <a:gd name="csY2" fmla="*/ 594101 h 594101"/>
              <a:gd name="csX3" fmla="*/ 0 w 878237"/>
              <a:gd name="csY3" fmla="*/ 0 h 594101"/>
            </a:gdLst>
            <a:ahLst/>
            <a:cxnLst>
              <a:cxn ang="0">
                <a:pos x="csX0" y="csY0"/>
              </a:cxn>
              <a:cxn ang="0">
                <a:pos x="csX1" y="csY1"/>
              </a:cxn>
              <a:cxn ang="0">
                <a:pos x="csX2" y="csY2"/>
              </a:cxn>
              <a:cxn ang="0">
                <a:pos x="csX3" y="csY3"/>
              </a:cxn>
            </a:cxnLst>
            <a:rect l="l" t="t" r="r" b="b"/>
            <a:pathLst>
              <a:path w="878237" h="594101">
                <a:moveTo>
                  <a:pt x="0" y="0"/>
                </a:moveTo>
                <a:lnTo>
                  <a:pt x="878237" y="0"/>
                </a:lnTo>
                <a:lnTo>
                  <a:pt x="423620" y="594101"/>
                </a:lnTo>
                <a:lnTo>
                  <a:pt x="0" y="0"/>
                </a:lnTo>
                <a:close/>
              </a:path>
            </a:pathLst>
          </a:custGeom>
          <a:solidFill>
            <a:srgbClr val="84157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155" name="TextBox 154">
            <a:extLst>
              <a:ext uri="{FF2B5EF4-FFF2-40B4-BE49-F238E27FC236}">
                <a16:creationId xmlns:a16="http://schemas.microsoft.com/office/drawing/2014/main" id="{627EC547-22C3-48B8-0FE9-C2CEB8C19A0A}"/>
              </a:ext>
              <a:ext uri="{C183D7F6-B498-43B3-948B-1728B52AA6E4}">
                <adec:decorative xmlns:adec="http://schemas.microsoft.com/office/drawing/2017/decorative" val="1"/>
              </a:ext>
            </a:extLst>
          </p:cNvPr>
          <p:cNvSpPr txBox="1"/>
          <p:nvPr/>
        </p:nvSpPr>
        <p:spPr>
          <a:xfrm>
            <a:off x="6848395" y="1872208"/>
            <a:ext cx="567843" cy="215444"/>
          </a:xfrm>
          <a:prstGeom prst="rect">
            <a:avLst/>
          </a:prstGeom>
          <a:ln w="12700">
            <a:miter lim="400000"/>
          </a:ln>
        </p:spPr>
        <p:txBody>
          <a:bodyPr wrap="square" lIns="0" tIns="0" rIns="0" bIns="0" rtlCol="0">
            <a:spAutoFit/>
          </a:bodyPr>
          <a:lstStyle/>
          <a:p>
            <a:pPr defTabSz="914400" hangingPunct="1"/>
            <a:r>
              <a:rPr lang="en-US" sz="1400" b="1" kern="1200">
                <a:solidFill>
                  <a:srgbClr val="0E2841"/>
                </a:solidFill>
                <a:latin typeface="Capital Group Sans" panose="02000503000000020004" pitchFamily="2" charset="0"/>
                <a:ea typeface="+mn-ea"/>
                <a:cs typeface="+mn-cs"/>
              </a:rPr>
              <a:t>Low</a:t>
            </a:r>
          </a:p>
        </p:txBody>
      </p:sp>
      <p:sp>
        <p:nvSpPr>
          <p:cNvPr id="180" name="TextBox 179">
            <a:extLst>
              <a:ext uri="{FF2B5EF4-FFF2-40B4-BE49-F238E27FC236}">
                <a16:creationId xmlns:a16="http://schemas.microsoft.com/office/drawing/2014/main" id="{9B6BFB35-34D2-7255-5576-322402317A45}"/>
              </a:ext>
              <a:ext uri="{C183D7F6-B498-43B3-948B-1728B52AA6E4}">
                <adec:decorative xmlns:adec="http://schemas.microsoft.com/office/drawing/2017/decorative" val="1"/>
              </a:ext>
            </a:extLst>
          </p:cNvPr>
          <p:cNvSpPr txBox="1"/>
          <p:nvPr/>
        </p:nvSpPr>
        <p:spPr>
          <a:xfrm>
            <a:off x="10180502" y="1872208"/>
            <a:ext cx="806439" cy="215444"/>
          </a:xfrm>
          <a:prstGeom prst="rect">
            <a:avLst/>
          </a:prstGeom>
          <a:ln w="12700">
            <a:miter lim="400000"/>
          </a:ln>
        </p:spPr>
        <p:txBody>
          <a:bodyPr wrap="square" lIns="0" tIns="0" rIns="0" bIns="0" rtlCol="0">
            <a:spAutoFit/>
          </a:bodyPr>
          <a:lstStyle/>
          <a:p>
            <a:pPr defTabSz="914400" hangingPunct="1"/>
            <a:r>
              <a:rPr lang="en-US" sz="1400" b="1" kern="1200">
                <a:solidFill>
                  <a:srgbClr val="0E2841"/>
                </a:solidFill>
                <a:latin typeface="Capital Group Sans" panose="02000503000000020004" pitchFamily="2" charset="0"/>
                <a:ea typeface="+mn-ea"/>
                <a:cs typeface="+mn-cs"/>
              </a:rPr>
              <a:t>High</a:t>
            </a:r>
          </a:p>
        </p:txBody>
      </p:sp>
      <p:sp>
        <p:nvSpPr>
          <p:cNvPr id="202" name="TextBox 201">
            <a:extLst>
              <a:ext uri="{FF2B5EF4-FFF2-40B4-BE49-F238E27FC236}">
                <a16:creationId xmlns:a16="http://schemas.microsoft.com/office/drawing/2014/main" id="{2CB686A0-9F88-0807-30B3-625ECAFC7ECE}"/>
              </a:ext>
              <a:ext uri="{C183D7F6-B498-43B3-948B-1728B52AA6E4}">
                <adec:decorative xmlns:adec="http://schemas.microsoft.com/office/drawing/2017/decorative" val="1"/>
              </a:ext>
            </a:extLst>
          </p:cNvPr>
          <p:cNvSpPr txBox="1"/>
          <p:nvPr/>
        </p:nvSpPr>
        <p:spPr>
          <a:xfrm>
            <a:off x="1828170" y="2098484"/>
            <a:ext cx="3165110" cy="249956"/>
          </a:xfrm>
          <a:prstGeom prst="rect">
            <a:avLst/>
          </a:prstGeom>
          <a:ln w="12700">
            <a:miter lim="400000"/>
          </a:ln>
        </p:spPr>
        <p:txBody>
          <a:bodyPr wrap="square" lIns="0" tIns="0" rIns="0" bIns="0" rtlCol="0">
            <a:spAutoFit/>
          </a:bodyPr>
          <a:lstStyle/>
          <a:p>
            <a:r>
              <a:rPr lang="en-US" sz="1600" b="1">
                <a:solidFill>
                  <a:schemeClr val="bg1"/>
                </a:solidFill>
                <a:latin typeface="AvenirNext LT Com Regular" panose="020B0503020202020204" pitchFamily="34" charset="0"/>
              </a:rPr>
              <a:t>U.S. equities </a:t>
            </a:r>
            <a:r>
              <a:rPr lang="en-US" sz="1600">
                <a:solidFill>
                  <a:schemeClr val="bg1"/>
                </a:solidFill>
                <a:latin typeface="AvenirNext LT Com Regular" panose="020B0503020202020204" pitchFamily="34" charset="0"/>
              </a:rPr>
              <a:t>(% of index)</a:t>
            </a:r>
          </a:p>
        </p:txBody>
      </p:sp>
      <p:sp>
        <p:nvSpPr>
          <p:cNvPr id="210" name="TextBox 209">
            <a:extLst>
              <a:ext uri="{FF2B5EF4-FFF2-40B4-BE49-F238E27FC236}">
                <a16:creationId xmlns:a16="http://schemas.microsoft.com/office/drawing/2014/main" id="{E143DAA4-D4DC-B3BD-855E-63EB80517F22}"/>
              </a:ext>
              <a:ext uri="{C183D7F6-B498-43B3-948B-1728B52AA6E4}">
                <adec:decorative xmlns:adec="http://schemas.microsoft.com/office/drawing/2017/decorative" val="1"/>
              </a:ext>
            </a:extLst>
          </p:cNvPr>
          <p:cNvSpPr txBox="1"/>
          <p:nvPr/>
        </p:nvSpPr>
        <p:spPr>
          <a:xfrm>
            <a:off x="1828170" y="2927515"/>
            <a:ext cx="3165110" cy="249956"/>
          </a:xfrm>
          <a:prstGeom prst="rect">
            <a:avLst/>
          </a:prstGeom>
          <a:ln w="12700">
            <a:miter lim="400000"/>
          </a:ln>
        </p:spPr>
        <p:txBody>
          <a:bodyPr wrap="square" lIns="0" tIns="0" rIns="0" bIns="0" rtlCol="0">
            <a:spAutoFit/>
          </a:bodyPr>
          <a:lstStyle/>
          <a:p>
            <a:r>
              <a:rPr lang="en-US" sz="1600" b="1" dirty="0">
                <a:solidFill>
                  <a:schemeClr val="bg1"/>
                </a:solidFill>
                <a:latin typeface="AvenirNext LT Com Regular" panose="020B0503020202020204" pitchFamily="34" charset="0"/>
              </a:rPr>
              <a:t>Valuations </a:t>
            </a:r>
            <a:r>
              <a:rPr lang="en-US" sz="1600" dirty="0">
                <a:solidFill>
                  <a:schemeClr val="bg1"/>
                </a:solidFill>
                <a:latin typeface="AvenirNext LT Com Regular" panose="020B0503020202020204" pitchFamily="34" charset="0"/>
              </a:rPr>
              <a:t>(forward P/E ratio)</a:t>
            </a:r>
          </a:p>
        </p:txBody>
      </p:sp>
      <p:sp>
        <p:nvSpPr>
          <p:cNvPr id="211" name="TextBox 210">
            <a:extLst>
              <a:ext uri="{FF2B5EF4-FFF2-40B4-BE49-F238E27FC236}">
                <a16:creationId xmlns:a16="http://schemas.microsoft.com/office/drawing/2014/main" id="{E4B322E8-C77E-1FCC-B7FF-5441F930E7AD}"/>
              </a:ext>
              <a:ext uri="{C183D7F6-B498-43B3-948B-1728B52AA6E4}">
                <adec:decorative xmlns:adec="http://schemas.microsoft.com/office/drawing/2017/decorative" val="1"/>
              </a:ext>
            </a:extLst>
          </p:cNvPr>
          <p:cNvSpPr txBox="1"/>
          <p:nvPr/>
        </p:nvSpPr>
        <p:spPr>
          <a:xfrm>
            <a:off x="1828170" y="3700340"/>
            <a:ext cx="3165110" cy="249956"/>
          </a:xfrm>
          <a:prstGeom prst="rect">
            <a:avLst/>
          </a:prstGeom>
          <a:ln w="12700">
            <a:miter lim="400000"/>
          </a:ln>
        </p:spPr>
        <p:txBody>
          <a:bodyPr wrap="square" lIns="0" tIns="0" rIns="0" bIns="0" rtlCol="0">
            <a:spAutoFit/>
          </a:bodyPr>
          <a:lstStyle/>
          <a:p>
            <a:r>
              <a:rPr lang="en-US" sz="1600" b="1">
                <a:solidFill>
                  <a:schemeClr val="bg1"/>
                </a:solidFill>
                <a:latin typeface="AvenirNext LT Com Regular" panose="020B0503020202020204" pitchFamily="34" charset="0"/>
              </a:rPr>
              <a:t>Top 5 </a:t>
            </a:r>
            <a:r>
              <a:rPr lang="en-US" sz="1600">
                <a:solidFill>
                  <a:schemeClr val="bg1"/>
                </a:solidFill>
                <a:latin typeface="AvenirNext LT Com Regular" panose="020B0503020202020204" pitchFamily="34" charset="0"/>
              </a:rPr>
              <a:t>(% of index)</a:t>
            </a:r>
          </a:p>
        </p:txBody>
      </p:sp>
      <p:sp>
        <p:nvSpPr>
          <p:cNvPr id="212" name="TextBox 211">
            <a:extLst>
              <a:ext uri="{FF2B5EF4-FFF2-40B4-BE49-F238E27FC236}">
                <a16:creationId xmlns:a16="http://schemas.microsoft.com/office/drawing/2014/main" id="{D39AA683-1AB7-2FF4-32F9-24A629F0454F}"/>
              </a:ext>
              <a:ext uri="{C183D7F6-B498-43B3-948B-1728B52AA6E4}">
                <adec:decorative xmlns:adec="http://schemas.microsoft.com/office/drawing/2017/decorative" val="1"/>
              </a:ext>
            </a:extLst>
          </p:cNvPr>
          <p:cNvSpPr txBox="1"/>
          <p:nvPr/>
        </p:nvSpPr>
        <p:spPr>
          <a:xfrm>
            <a:off x="2532279" y="4370413"/>
            <a:ext cx="1756891" cy="499911"/>
          </a:xfrm>
          <a:prstGeom prst="rect">
            <a:avLst/>
          </a:prstGeom>
          <a:ln w="12700">
            <a:miter lim="400000"/>
          </a:ln>
        </p:spPr>
        <p:txBody>
          <a:bodyPr wrap="square" lIns="0" tIns="0" rIns="0" bIns="0" rtlCol="0">
            <a:spAutoFit/>
          </a:bodyPr>
          <a:lstStyle/>
          <a:p>
            <a:r>
              <a:rPr lang="en-US" sz="1600" b="1">
                <a:solidFill>
                  <a:schemeClr val="bg1"/>
                </a:solidFill>
                <a:latin typeface="AvenirNext LT Com Regular" panose="020B0503020202020204" pitchFamily="34" charset="0"/>
              </a:rPr>
              <a:t>Semiconductors </a:t>
            </a:r>
            <a:r>
              <a:rPr lang="en-US" sz="1600">
                <a:solidFill>
                  <a:schemeClr val="bg1"/>
                </a:solidFill>
                <a:latin typeface="AvenirNext LT Com Regular" panose="020B0503020202020204" pitchFamily="34" charset="0"/>
              </a:rPr>
              <a:t>(% of index)</a:t>
            </a:r>
          </a:p>
        </p:txBody>
      </p:sp>
      <p:sp>
        <p:nvSpPr>
          <p:cNvPr id="213" name="TextBox 212">
            <a:extLst>
              <a:ext uri="{FF2B5EF4-FFF2-40B4-BE49-F238E27FC236}">
                <a16:creationId xmlns:a16="http://schemas.microsoft.com/office/drawing/2014/main" id="{22CDD5F6-B834-931E-C8EA-436A3F10831E}"/>
              </a:ext>
              <a:ext uri="{C183D7F6-B498-43B3-948B-1728B52AA6E4}">
                <adec:decorative xmlns:adec="http://schemas.microsoft.com/office/drawing/2017/decorative" val="1"/>
              </a:ext>
            </a:extLst>
          </p:cNvPr>
          <p:cNvSpPr txBox="1"/>
          <p:nvPr/>
        </p:nvSpPr>
        <p:spPr>
          <a:xfrm>
            <a:off x="3098082" y="5196533"/>
            <a:ext cx="625286" cy="261610"/>
          </a:xfrm>
          <a:prstGeom prst="rect">
            <a:avLst/>
          </a:prstGeom>
          <a:ln w="12700">
            <a:miter lim="400000"/>
          </a:ln>
        </p:spPr>
        <p:txBody>
          <a:bodyPr wrap="square" lIns="0" tIns="0" rIns="0" bIns="0" rtlCol="0">
            <a:spAutoFit/>
          </a:bodyPr>
          <a:lstStyle/>
          <a:p>
            <a:r>
              <a:rPr lang="en-US" sz="1700" b="1">
                <a:solidFill>
                  <a:schemeClr val="bg1"/>
                </a:solidFill>
                <a:latin typeface="AvenirNext LT Com Regular" panose="020B0503020202020204" pitchFamily="34" charset="0"/>
              </a:rPr>
              <a:t>AI</a:t>
            </a:r>
            <a:endParaRPr lang="en-US" sz="1700">
              <a:solidFill>
                <a:schemeClr val="bg1"/>
              </a:solidFill>
              <a:latin typeface="AvenirNext LT Com Regular" panose="020B0503020202020204" pitchFamily="34" charset="0"/>
            </a:endParaRPr>
          </a:p>
        </p:txBody>
      </p:sp>
      <p:grpSp>
        <p:nvGrpSpPr>
          <p:cNvPr id="268" name="Group 267">
            <a:extLst>
              <a:ext uri="{FF2B5EF4-FFF2-40B4-BE49-F238E27FC236}">
                <a16:creationId xmlns:a16="http://schemas.microsoft.com/office/drawing/2014/main" id="{BC855D9E-BBE3-6F0D-D6A2-D29A35292D02}"/>
              </a:ext>
              <a:ext uri="{C183D7F6-B498-43B3-948B-1728B52AA6E4}">
                <adec:decorative xmlns:adec="http://schemas.microsoft.com/office/drawing/2017/decorative" val="1"/>
              </a:ext>
            </a:extLst>
          </p:cNvPr>
          <p:cNvGrpSpPr/>
          <p:nvPr/>
        </p:nvGrpSpPr>
        <p:grpSpPr>
          <a:xfrm>
            <a:off x="7488872" y="2203181"/>
            <a:ext cx="2707962" cy="207453"/>
            <a:chOff x="7183677" y="2356750"/>
            <a:chExt cx="2334066" cy="178809"/>
          </a:xfrm>
        </p:grpSpPr>
        <p:cxnSp>
          <p:nvCxnSpPr>
            <p:cNvPr id="219" name="Straight Connector 218">
              <a:extLst>
                <a:ext uri="{FF2B5EF4-FFF2-40B4-BE49-F238E27FC236}">
                  <a16:creationId xmlns:a16="http://schemas.microsoft.com/office/drawing/2014/main" id="{06C4297A-E3D6-D994-BAEF-0A47CAB3B505}"/>
                </a:ext>
              </a:extLst>
            </p:cNvPr>
            <p:cNvCxnSpPr>
              <a:cxnSpLocks/>
            </p:cNvCxnSpPr>
            <p:nvPr/>
          </p:nvCxnSpPr>
          <p:spPr>
            <a:xfrm>
              <a:off x="7183677" y="2446154"/>
              <a:ext cx="2334066" cy="0"/>
            </a:xfrm>
            <a:prstGeom prst="line">
              <a:avLst/>
            </a:prstGeom>
            <a:noFill/>
            <a:ln w="60325" cap="rnd">
              <a:solidFill>
                <a:srgbClr val="AEC6CE"/>
              </a:solidFill>
              <a:prstDash val="solid"/>
              <a:round/>
            </a:ln>
            <a:effectLst/>
            <a:sp3d/>
          </p:spPr>
          <p:style>
            <a:lnRef idx="0">
              <a:scrgbClr r="0" g="0" b="0"/>
            </a:lnRef>
            <a:fillRef idx="0">
              <a:scrgbClr r="0" g="0" b="0"/>
            </a:fillRef>
            <a:effectRef idx="0">
              <a:scrgbClr r="0" g="0" b="0"/>
            </a:effectRef>
            <a:fontRef idx="none"/>
          </p:style>
        </p:cxnSp>
        <p:cxnSp>
          <p:nvCxnSpPr>
            <p:cNvPr id="216" name="Straight Connector 215">
              <a:extLst>
                <a:ext uri="{FF2B5EF4-FFF2-40B4-BE49-F238E27FC236}">
                  <a16:creationId xmlns:a16="http://schemas.microsoft.com/office/drawing/2014/main" id="{ADA17E7A-62E8-0A95-271F-AEC181901C7C}"/>
                </a:ext>
              </a:extLst>
            </p:cNvPr>
            <p:cNvCxnSpPr>
              <a:cxnSpLocks/>
            </p:cNvCxnSpPr>
            <p:nvPr/>
          </p:nvCxnSpPr>
          <p:spPr>
            <a:xfrm>
              <a:off x="7183677" y="2446154"/>
              <a:ext cx="1954060" cy="0"/>
            </a:xfrm>
            <a:prstGeom prst="line">
              <a:avLst/>
            </a:prstGeom>
            <a:noFill/>
            <a:ln w="60325" cap="rnd">
              <a:solidFill>
                <a:schemeClr val="tx1"/>
              </a:solidFill>
              <a:prstDash val="solid"/>
              <a:round/>
            </a:ln>
            <a:effectLst/>
            <a:sp3d/>
          </p:spPr>
          <p:style>
            <a:lnRef idx="0">
              <a:scrgbClr r="0" g="0" b="0"/>
            </a:lnRef>
            <a:fillRef idx="0">
              <a:scrgbClr r="0" g="0" b="0"/>
            </a:fillRef>
            <a:effectRef idx="0">
              <a:scrgbClr r="0" g="0" b="0"/>
            </a:effectRef>
            <a:fontRef idx="none"/>
          </p:style>
        </p:cxnSp>
        <p:cxnSp>
          <p:nvCxnSpPr>
            <p:cNvPr id="218" name="Straight Connector 217">
              <a:extLst>
                <a:ext uri="{FF2B5EF4-FFF2-40B4-BE49-F238E27FC236}">
                  <a16:creationId xmlns:a16="http://schemas.microsoft.com/office/drawing/2014/main" id="{D95D2E9D-FFFF-BF77-663F-96510E3034E2}"/>
                </a:ext>
              </a:extLst>
            </p:cNvPr>
            <p:cNvCxnSpPr>
              <a:cxnSpLocks/>
            </p:cNvCxnSpPr>
            <p:nvPr/>
          </p:nvCxnSpPr>
          <p:spPr>
            <a:xfrm>
              <a:off x="9144000" y="2356750"/>
              <a:ext cx="0" cy="178809"/>
            </a:xfrm>
            <a:prstGeom prst="line">
              <a:avLst/>
            </a:prstGeom>
            <a:noFill/>
            <a:ln w="53975" cap="flat">
              <a:solidFill>
                <a:schemeClr val="tx1"/>
              </a:solidFill>
              <a:prstDash val="solid"/>
              <a:miter lim="400000"/>
            </a:ln>
            <a:effectLst/>
            <a:sp3d/>
          </p:spPr>
          <p:style>
            <a:lnRef idx="0">
              <a:scrgbClr r="0" g="0" b="0"/>
            </a:lnRef>
            <a:fillRef idx="0">
              <a:scrgbClr r="0" g="0" b="0"/>
            </a:fillRef>
            <a:effectRef idx="0">
              <a:scrgbClr r="0" g="0" b="0"/>
            </a:effectRef>
            <a:fontRef idx="none"/>
          </p:style>
        </p:cxnSp>
      </p:grpSp>
      <p:grpSp>
        <p:nvGrpSpPr>
          <p:cNvPr id="269" name="Group 268">
            <a:extLst>
              <a:ext uri="{FF2B5EF4-FFF2-40B4-BE49-F238E27FC236}">
                <a16:creationId xmlns:a16="http://schemas.microsoft.com/office/drawing/2014/main" id="{8F55F97D-4380-76D3-FF2F-35EB6AC7AF34}"/>
              </a:ext>
              <a:ext uri="{C183D7F6-B498-43B3-948B-1728B52AA6E4}">
                <adec:decorative xmlns:adec="http://schemas.microsoft.com/office/drawing/2017/decorative" val="1"/>
              </a:ext>
            </a:extLst>
          </p:cNvPr>
          <p:cNvGrpSpPr/>
          <p:nvPr/>
        </p:nvGrpSpPr>
        <p:grpSpPr>
          <a:xfrm>
            <a:off x="7488872" y="2999615"/>
            <a:ext cx="2707962" cy="207453"/>
            <a:chOff x="7183677" y="3046179"/>
            <a:chExt cx="2334066" cy="178809"/>
          </a:xfrm>
        </p:grpSpPr>
        <p:cxnSp>
          <p:nvCxnSpPr>
            <p:cNvPr id="225" name="Straight Connector 224">
              <a:extLst>
                <a:ext uri="{FF2B5EF4-FFF2-40B4-BE49-F238E27FC236}">
                  <a16:creationId xmlns:a16="http://schemas.microsoft.com/office/drawing/2014/main" id="{D86FFD10-DA7A-13E7-C423-D9D9D061F4A4}"/>
                </a:ext>
              </a:extLst>
            </p:cNvPr>
            <p:cNvCxnSpPr>
              <a:cxnSpLocks/>
            </p:cNvCxnSpPr>
            <p:nvPr/>
          </p:nvCxnSpPr>
          <p:spPr>
            <a:xfrm>
              <a:off x="7183677" y="3135583"/>
              <a:ext cx="2334066" cy="0"/>
            </a:xfrm>
            <a:prstGeom prst="line">
              <a:avLst/>
            </a:prstGeom>
            <a:noFill/>
            <a:ln w="60325" cap="rnd">
              <a:solidFill>
                <a:srgbClr val="AEC6CE"/>
              </a:solidFill>
              <a:prstDash val="solid"/>
              <a:round/>
            </a:ln>
            <a:effectLst/>
            <a:sp3d/>
          </p:spPr>
          <p:style>
            <a:lnRef idx="0">
              <a:scrgbClr r="0" g="0" b="0"/>
            </a:lnRef>
            <a:fillRef idx="0">
              <a:scrgbClr r="0" g="0" b="0"/>
            </a:fillRef>
            <a:effectRef idx="0">
              <a:scrgbClr r="0" g="0" b="0"/>
            </a:effectRef>
            <a:fontRef idx="none"/>
          </p:style>
        </p:cxnSp>
        <p:cxnSp>
          <p:nvCxnSpPr>
            <p:cNvPr id="226" name="Straight Connector 225">
              <a:extLst>
                <a:ext uri="{FF2B5EF4-FFF2-40B4-BE49-F238E27FC236}">
                  <a16:creationId xmlns:a16="http://schemas.microsoft.com/office/drawing/2014/main" id="{F2A41BEA-ABC6-81A9-D866-B8CB5A614519}"/>
                </a:ext>
              </a:extLst>
            </p:cNvPr>
            <p:cNvCxnSpPr>
              <a:cxnSpLocks/>
            </p:cNvCxnSpPr>
            <p:nvPr/>
          </p:nvCxnSpPr>
          <p:spPr>
            <a:xfrm>
              <a:off x="7183677" y="3135583"/>
              <a:ext cx="2188923" cy="0"/>
            </a:xfrm>
            <a:prstGeom prst="line">
              <a:avLst/>
            </a:prstGeom>
            <a:noFill/>
            <a:ln w="60325" cap="rnd">
              <a:solidFill>
                <a:srgbClr val="0C326C"/>
              </a:solidFill>
              <a:prstDash val="solid"/>
              <a:round/>
            </a:ln>
            <a:effectLst/>
            <a:sp3d/>
          </p:spPr>
          <p:style>
            <a:lnRef idx="0">
              <a:scrgbClr r="0" g="0" b="0"/>
            </a:lnRef>
            <a:fillRef idx="0">
              <a:scrgbClr r="0" g="0" b="0"/>
            </a:fillRef>
            <a:effectRef idx="0">
              <a:scrgbClr r="0" g="0" b="0"/>
            </a:effectRef>
            <a:fontRef idx="none"/>
          </p:style>
        </p:cxnSp>
        <p:cxnSp>
          <p:nvCxnSpPr>
            <p:cNvPr id="227" name="Straight Connector 226">
              <a:extLst>
                <a:ext uri="{FF2B5EF4-FFF2-40B4-BE49-F238E27FC236}">
                  <a16:creationId xmlns:a16="http://schemas.microsoft.com/office/drawing/2014/main" id="{B2991601-0305-58EF-3735-1C03B59E903B}"/>
                </a:ext>
              </a:extLst>
            </p:cNvPr>
            <p:cNvCxnSpPr>
              <a:cxnSpLocks/>
            </p:cNvCxnSpPr>
            <p:nvPr/>
          </p:nvCxnSpPr>
          <p:spPr>
            <a:xfrm>
              <a:off x="9372600" y="3046179"/>
              <a:ext cx="0" cy="178809"/>
            </a:xfrm>
            <a:prstGeom prst="line">
              <a:avLst/>
            </a:prstGeom>
            <a:noFill/>
            <a:ln w="53975" cap="flat">
              <a:solidFill>
                <a:srgbClr val="0C326C"/>
              </a:solidFill>
              <a:prstDash val="solid"/>
              <a:miter lim="400000"/>
            </a:ln>
            <a:effectLst/>
            <a:sp3d/>
          </p:spPr>
          <p:style>
            <a:lnRef idx="0">
              <a:scrgbClr r="0" g="0" b="0"/>
            </a:lnRef>
            <a:fillRef idx="0">
              <a:scrgbClr r="0" g="0" b="0"/>
            </a:fillRef>
            <a:effectRef idx="0">
              <a:scrgbClr r="0" g="0" b="0"/>
            </a:effectRef>
            <a:fontRef idx="none"/>
          </p:style>
        </p:cxnSp>
      </p:grpSp>
      <p:grpSp>
        <p:nvGrpSpPr>
          <p:cNvPr id="270" name="Group 269">
            <a:extLst>
              <a:ext uri="{FF2B5EF4-FFF2-40B4-BE49-F238E27FC236}">
                <a16:creationId xmlns:a16="http://schemas.microsoft.com/office/drawing/2014/main" id="{3EE0B986-E6A4-EADD-1123-1996CE068E59}"/>
              </a:ext>
              <a:ext uri="{C183D7F6-B498-43B3-948B-1728B52AA6E4}">
                <adec:decorative xmlns:adec="http://schemas.microsoft.com/office/drawing/2017/decorative" val="1"/>
              </a:ext>
            </a:extLst>
          </p:cNvPr>
          <p:cNvGrpSpPr/>
          <p:nvPr/>
        </p:nvGrpSpPr>
        <p:grpSpPr>
          <a:xfrm>
            <a:off x="7488872" y="3796049"/>
            <a:ext cx="2707962" cy="207453"/>
            <a:chOff x="7183677" y="3731979"/>
            <a:chExt cx="2334066" cy="178809"/>
          </a:xfrm>
        </p:grpSpPr>
        <p:cxnSp>
          <p:nvCxnSpPr>
            <p:cNvPr id="229" name="Straight Connector 228">
              <a:extLst>
                <a:ext uri="{FF2B5EF4-FFF2-40B4-BE49-F238E27FC236}">
                  <a16:creationId xmlns:a16="http://schemas.microsoft.com/office/drawing/2014/main" id="{B84D50D3-17EF-3981-B3C8-ADAA91F77797}"/>
                </a:ext>
              </a:extLst>
            </p:cNvPr>
            <p:cNvCxnSpPr>
              <a:cxnSpLocks/>
            </p:cNvCxnSpPr>
            <p:nvPr/>
          </p:nvCxnSpPr>
          <p:spPr>
            <a:xfrm>
              <a:off x="7183677" y="3821383"/>
              <a:ext cx="2334066" cy="0"/>
            </a:xfrm>
            <a:prstGeom prst="line">
              <a:avLst/>
            </a:prstGeom>
            <a:noFill/>
            <a:ln w="60325" cap="rnd">
              <a:solidFill>
                <a:srgbClr val="AEC6CE"/>
              </a:solidFill>
              <a:prstDash val="solid"/>
              <a:round/>
            </a:ln>
            <a:effectLst/>
            <a:sp3d/>
          </p:spPr>
          <p:style>
            <a:lnRef idx="0">
              <a:scrgbClr r="0" g="0" b="0"/>
            </a:lnRef>
            <a:fillRef idx="0">
              <a:scrgbClr r="0" g="0" b="0"/>
            </a:fillRef>
            <a:effectRef idx="0">
              <a:scrgbClr r="0" g="0" b="0"/>
            </a:effectRef>
            <a:fontRef idx="none"/>
          </p:style>
        </p:cxnSp>
        <p:cxnSp>
          <p:nvCxnSpPr>
            <p:cNvPr id="230" name="Straight Connector 229">
              <a:extLst>
                <a:ext uri="{FF2B5EF4-FFF2-40B4-BE49-F238E27FC236}">
                  <a16:creationId xmlns:a16="http://schemas.microsoft.com/office/drawing/2014/main" id="{0996142D-9321-8B3F-91FB-6F5BA31318C6}"/>
                </a:ext>
              </a:extLst>
            </p:cNvPr>
            <p:cNvCxnSpPr>
              <a:cxnSpLocks/>
            </p:cNvCxnSpPr>
            <p:nvPr/>
          </p:nvCxnSpPr>
          <p:spPr>
            <a:xfrm>
              <a:off x="7183677" y="3821383"/>
              <a:ext cx="2188923" cy="0"/>
            </a:xfrm>
            <a:prstGeom prst="line">
              <a:avLst/>
            </a:prstGeom>
            <a:noFill/>
            <a:ln w="60325" cap="rnd">
              <a:solidFill>
                <a:srgbClr val="005CB7"/>
              </a:solidFill>
              <a:prstDash val="solid"/>
              <a:round/>
            </a:ln>
            <a:effectLst/>
            <a:sp3d/>
          </p:spPr>
          <p:style>
            <a:lnRef idx="0">
              <a:scrgbClr r="0" g="0" b="0"/>
            </a:lnRef>
            <a:fillRef idx="0">
              <a:scrgbClr r="0" g="0" b="0"/>
            </a:fillRef>
            <a:effectRef idx="0">
              <a:scrgbClr r="0" g="0" b="0"/>
            </a:effectRef>
            <a:fontRef idx="none"/>
          </p:style>
        </p:cxnSp>
        <p:cxnSp>
          <p:nvCxnSpPr>
            <p:cNvPr id="231" name="Straight Connector 230">
              <a:extLst>
                <a:ext uri="{FF2B5EF4-FFF2-40B4-BE49-F238E27FC236}">
                  <a16:creationId xmlns:a16="http://schemas.microsoft.com/office/drawing/2014/main" id="{35540C9D-5E4E-74B2-851A-4FE27771690D}"/>
                </a:ext>
              </a:extLst>
            </p:cNvPr>
            <p:cNvCxnSpPr>
              <a:cxnSpLocks/>
            </p:cNvCxnSpPr>
            <p:nvPr/>
          </p:nvCxnSpPr>
          <p:spPr>
            <a:xfrm>
              <a:off x="9372600" y="3731979"/>
              <a:ext cx="0" cy="178809"/>
            </a:xfrm>
            <a:prstGeom prst="line">
              <a:avLst/>
            </a:prstGeom>
            <a:noFill/>
            <a:ln w="53975" cap="flat">
              <a:solidFill>
                <a:srgbClr val="005CB7"/>
              </a:solidFill>
              <a:prstDash val="solid"/>
              <a:miter lim="400000"/>
            </a:ln>
            <a:effectLst/>
            <a:sp3d/>
          </p:spPr>
          <p:style>
            <a:lnRef idx="0">
              <a:scrgbClr r="0" g="0" b="0"/>
            </a:lnRef>
            <a:fillRef idx="0">
              <a:scrgbClr r="0" g="0" b="0"/>
            </a:fillRef>
            <a:effectRef idx="0">
              <a:scrgbClr r="0" g="0" b="0"/>
            </a:effectRef>
            <a:fontRef idx="none"/>
          </p:style>
        </p:cxnSp>
      </p:grpSp>
      <p:grpSp>
        <p:nvGrpSpPr>
          <p:cNvPr id="271" name="Group 270">
            <a:extLst>
              <a:ext uri="{FF2B5EF4-FFF2-40B4-BE49-F238E27FC236}">
                <a16:creationId xmlns:a16="http://schemas.microsoft.com/office/drawing/2014/main" id="{6C552D85-3941-C19D-6EB5-67335E610F6A}"/>
              </a:ext>
              <a:ext uri="{C183D7F6-B498-43B3-948B-1728B52AA6E4}">
                <adec:decorative xmlns:adec="http://schemas.microsoft.com/office/drawing/2017/decorative" val="1"/>
              </a:ext>
            </a:extLst>
          </p:cNvPr>
          <p:cNvGrpSpPr/>
          <p:nvPr/>
        </p:nvGrpSpPr>
        <p:grpSpPr>
          <a:xfrm>
            <a:off x="7488872" y="4592481"/>
            <a:ext cx="2707962" cy="207453"/>
            <a:chOff x="7183677" y="4421408"/>
            <a:chExt cx="2334066" cy="178809"/>
          </a:xfrm>
        </p:grpSpPr>
        <p:cxnSp>
          <p:nvCxnSpPr>
            <p:cNvPr id="232" name="Straight Connector 231">
              <a:extLst>
                <a:ext uri="{FF2B5EF4-FFF2-40B4-BE49-F238E27FC236}">
                  <a16:creationId xmlns:a16="http://schemas.microsoft.com/office/drawing/2014/main" id="{44C88747-8D2E-1EAA-D1CC-4BCCC451912C}"/>
                </a:ext>
              </a:extLst>
            </p:cNvPr>
            <p:cNvCxnSpPr>
              <a:cxnSpLocks/>
            </p:cNvCxnSpPr>
            <p:nvPr/>
          </p:nvCxnSpPr>
          <p:spPr>
            <a:xfrm>
              <a:off x="7183677" y="4510812"/>
              <a:ext cx="2309644" cy="0"/>
            </a:xfrm>
            <a:prstGeom prst="line">
              <a:avLst/>
            </a:prstGeom>
            <a:noFill/>
            <a:ln w="60325" cap="rnd">
              <a:solidFill>
                <a:srgbClr val="0074E5"/>
              </a:solidFill>
              <a:prstDash val="solid"/>
              <a:round/>
            </a:ln>
            <a:effectLst/>
            <a:sp3d/>
          </p:spPr>
          <p:style>
            <a:lnRef idx="0">
              <a:scrgbClr r="0" g="0" b="0"/>
            </a:lnRef>
            <a:fillRef idx="0">
              <a:scrgbClr r="0" g="0" b="0"/>
            </a:fillRef>
            <a:effectRef idx="0">
              <a:scrgbClr r="0" g="0" b="0"/>
            </a:effectRef>
            <a:fontRef idx="none"/>
          </p:style>
        </p:cxnSp>
        <p:cxnSp>
          <p:nvCxnSpPr>
            <p:cNvPr id="233" name="Straight Connector 232">
              <a:extLst>
                <a:ext uri="{FF2B5EF4-FFF2-40B4-BE49-F238E27FC236}">
                  <a16:creationId xmlns:a16="http://schemas.microsoft.com/office/drawing/2014/main" id="{76A29374-D6B8-0A55-9A47-90815CD1FF1F}"/>
                </a:ext>
              </a:extLst>
            </p:cNvPr>
            <p:cNvCxnSpPr>
              <a:cxnSpLocks/>
            </p:cNvCxnSpPr>
            <p:nvPr/>
          </p:nvCxnSpPr>
          <p:spPr>
            <a:xfrm>
              <a:off x="9517743" y="4421408"/>
              <a:ext cx="0" cy="178809"/>
            </a:xfrm>
            <a:prstGeom prst="line">
              <a:avLst/>
            </a:prstGeom>
            <a:noFill/>
            <a:ln w="53975" cap="flat">
              <a:solidFill>
                <a:srgbClr val="0074E5"/>
              </a:solidFill>
              <a:prstDash val="solid"/>
              <a:miter lim="400000"/>
            </a:ln>
            <a:effectLst/>
            <a:sp3d/>
          </p:spPr>
          <p:style>
            <a:lnRef idx="0">
              <a:scrgbClr r="0" g="0" b="0"/>
            </a:lnRef>
            <a:fillRef idx="0">
              <a:scrgbClr r="0" g="0" b="0"/>
            </a:fillRef>
            <a:effectRef idx="0">
              <a:scrgbClr r="0" g="0" b="0"/>
            </a:effectRef>
            <a:fontRef idx="none"/>
          </p:style>
        </p:cxnSp>
      </p:grpSp>
      <p:sp>
        <p:nvSpPr>
          <p:cNvPr id="236" name="TextBox 235">
            <a:extLst>
              <a:ext uri="{FF2B5EF4-FFF2-40B4-BE49-F238E27FC236}">
                <a16:creationId xmlns:a16="http://schemas.microsoft.com/office/drawing/2014/main" id="{BFE92EAA-D489-A037-83F9-404E37C3AB0A}"/>
              </a:ext>
              <a:ext uri="{C183D7F6-B498-43B3-948B-1728B52AA6E4}">
                <adec:decorative xmlns:adec="http://schemas.microsoft.com/office/drawing/2017/decorative" val="1"/>
              </a:ext>
            </a:extLst>
          </p:cNvPr>
          <p:cNvSpPr txBox="1"/>
          <p:nvPr/>
        </p:nvSpPr>
        <p:spPr>
          <a:xfrm>
            <a:off x="6967331" y="5282504"/>
            <a:ext cx="3788565" cy="430887"/>
          </a:xfrm>
          <a:prstGeom prst="rect">
            <a:avLst/>
          </a:prstGeom>
          <a:solidFill>
            <a:srgbClr val="841574">
              <a:alpha val="10161"/>
            </a:srgbClr>
          </a:solidFill>
          <a:ln w="19050">
            <a:solidFill>
              <a:srgbClr val="841574"/>
            </a:solidFill>
            <a:miter lim="400000"/>
          </a:ln>
        </p:spPr>
        <p:txBody>
          <a:bodyPr wrap="square" lIns="0" tIns="91440" rIns="0" bIns="91440" rtlCol="0">
            <a:spAutoFit/>
          </a:bodyPr>
          <a:lstStyle/>
          <a:p>
            <a:r>
              <a:rPr lang="en-US" sz="1600" b="1">
                <a:latin typeface="+mn-lt"/>
              </a:rPr>
              <a:t>Vulnerability to single theme</a:t>
            </a:r>
          </a:p>
        </p:txBody>
      </p:sp>
      <p:grpSp>
        <p:nvGrpSpPr>
          <p:cNvPr id="241" name="Group 240">
            <a:extLst>
              <a:ext uri="{FF2B5EF4-FFF2-40B4-BE49-F238E27FC236}">
                <a16:creationId xmlns:a16="http://schemas.microsoft.com/office/drawing/2014/main" id="{573AC1DF-249E-8853-290A-27C4250CE7DB}"/>
              </a:ext>
              <a:ext uri="{C183D7F6-B498-43B3-948B-1728B52AA6E4}">
                <adec:decorative xmlns:adec="http://schemas.microsoft.com/office/drawing/2017/decorative" val="1"/>
              </a:ext>
            </a:extLst>
          </p:cNvPr>
          <p:cNvGrpSpPr/>
          <p:nvPr/>
        </p:nvGrpSpPr>
        <p:grpSpPr>
          <a:xfrm>
            <a:off x="4993280" y="2272279"/>
            <a:ext cx="1819585" cy="53043"/>
            <a:chOff x="5071844" y="2421563"/>
            <a:chExt cx="1568350" cy="45719"/>
          </a:xfrm>
        </p:grpSpPr>
        <p:cxnSp>
          <p:nvCxnSpPr>
            <p:cNvPr id="239" name="Straight Connector 238">
              <a:extLst>
                <a:ext uri="{FF2B5EF4-FFF2-40B4-BE49-F238E27FC236}">
                  <a16:creationId xmlns:a16="http://schemas.microsoft.com/office/drawing/2014/main" id="{1F0E72C8-0C9A-40B6-9A45-53FFB3BEBC37}"/>
                </a:ext>
              </a:extLst>
            </p:cNvPr>
            <p:cNvCxnSpPr/>
            <p:nvPr/>
          </p:nvCxnSpPr>
          <p:spPr>
            <a:xfrm flipH="1">
              <a:off x="5071844" y="2446154"/>
              <a:ext cx="1531786" cy="0"/>
            </a:xfrm>
            <a:prstGeom prst="line">
              <a:avLst/>
            </a:prstGeom>
            <a:noFill/>
            <a:ln w="19050" cap="flat">
              <a:solidFill>
                <a:schemeClr val="tx1"/>
              </a:solidFill>
              <a:prstDash val="solid"/>
              <a:miter lim="400000"/>
              <a:headEnd type="none"/>
            </a:ln>
            <a:effectLst/>
            <a:sp3d/>
          </p:spPr>
          <p:style>
            <a:lnRef idx="0">
              <a:scrgbClr r="0" g="0" b="0"/>
            </a:lnRef>
            <a:fillRef idx="0">
              <a:scrgbClr r="0" g="0" b="0"/>
            </a:fillRef>
            <a:effectRef idx="0">
              <a:scrgbClr r="0" g="0" b="0"/>
            </a:effectRef>
            <a:fontRef idx="none"/>
          </p:style>
        </p:cxnSp>
        <p:sp>
          <p:nvSpPr>
            <p:cNvPr id="240" name="Rectangle 239">
              <a:extLst>
                <a:ext uri="{FF2B5EF4-FFF2-40B4-BE49-F238E27FC236}">
                  <a16:creationId xmlns:a16="http://schemas.microsoft.com/office/drawing/2014/main" id="{5F420EFE-41A8-C7C1-56FF-D674ABCBA384}"/>
                </a:ext>
              </a:extLst>
            </p:cNvPr>
            <p:cNvSpPr/>
            <p:nvPr/>
          </p:nvSpPr>
          <p:spPr>
            <a:xfrm>
              <a:off x="6594475" y="2421563"/>
              <a:ext cx="45719" cy="4571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grpSp>
        <p:nvGrpSpPr>
          <p:cNvPr id="242" name="Group 241">
            <a:extLst>
              <a:ext uri="{FF2B5EF4-FFF2-40B4-BE49-F238E27FC236}">
                <a16:creationId xmlns:a16="http://schemas.microsoft.com/office/drawing/2014/main" id="{0807910D-610D-6304-2728-DAFFA178C2D1}"/>
              </a:ext>
              <a:ext uri="{C183D7F6-B498-43B3-948B-1728B52AA6E4}">
                <adec:decorative xmlns:adec="http://schemas.microsoft.com/office/drawing/2017/decorative" val="1"/>
              </a:ext>
            </a:extLst>
          </p:cNvPr>
          <p:cNvGrpSpPr/>
          <p:nvPr/>
        </p:nvGrpSpPr>
        <p:grpSpPr>
          <a:xfrm>
            <a:off x="4993280" y="3067594"/>
            <a:ext cx="1815902" cy="53043"/>
            <a:chOff x="5071844" y="2421563"/>
            <a:chExt cx="1565175" cy="45719"/>
          </a:xfrm>
        </p:grpSpPr>
        <p:cxnSp>
          <p:nvCxnSpPr>
            <p:cNvPr id="243" name="Straight Connector 242">
              <a:extLst>
                <a:ext uri="{FF2B5EF4-FFF2-40B4-BE49-F238E27FC236}">
                  <a16:creationId xmlns:a16="http://schemas.microsoft.com/office/drawing/2014/main" id="{FCCF7EA5-8C1C-BD4E-DA23-E3C1AFF9EB64}"/>
                </a:ext>
              </a:extLst>
            </p:cNvPr>
            <p:cNvCxnSpPr/>
            <p:nvPr/>
          </p:nvCxnSpPr>
          <p:spPr>
            <a:xfrm flipH="1">
              <a:off x="5071844" y="2446154"/>
              <a:ext cx="1531786" cy="0"/>
            </a:xfrm>
            <a:prstGeom prst="line">
              <a:avLst/>
            </a:prstGeom>
            <a:noFill/>
            <a:ln w="19050" cap="flat">
              <a:solidFill>
                <a:srgbClr val="0C326C"/>
              </a:solidFill>
              <a:prstDash val="solid"/>
              <a:miter lim="400000"/>
              <a:headEnd type="none"/>
            </a:ln>
            <a:effectLst/>
            <a:sp3d/>
          </p:spPr>
          <p:style>
            <a:lnRef idx="0">
              <a:scrgbClr r="0" g="0" b="0"/>
            </a:lnRef>
            <a:fillRef idx="0">
              <a:scrgbClr r="0" g="0" b="0"/>
            </a:fillRef>
            <a:effectRef idx="0">
              <a:scrgbClr r="0" g="0" b="0"/>
            </a:effectRef>
            <a:fontRef idx="none"/>
          </p:style>
        </p:cxnSp>
        <p:sp>
          <p:nvSpPr>
            <p:cNvPr id="244" name="Rectangle 243">
              <a:extLst>
                <a:ext uri="{FF2B5EF4-FFF2-40B4-BE49-F238E27FC236}">
                  <a16:creationId xmlns:a16="http://schemas.microsoft.com/office/drawing/2014/main" id="{E86FDE5C-F5B4-A08F-3527-963E9F3C6743}"/>
                </a:ext>
              </a:extLst>
            </p:cNvPr>
            <p:cNvSpPr/>
            <p:nvPr/>
          </p:nvSpPr>
          <p:spPr>
            <a:xfrm>
              <a:off x="6591300" y="2421563"/>
              <a:ext cx="45719" cy="45719"/>
            </a:xfrm>
            <a:prstGeom prst="rect">
              <a:avLst/>
            </a:prstGeom>
            <a:solidFill>
              <a:srgbClr val="0C326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grpSp>
        <p:nvGrpSpPr>
          <p:cNvPr id="246" name="Group 245">
            <a:extLst>
              <a:ext uri="{FF2B5EF4-FFF2-40B4-BE49-F238E27FC236}">
                <a16:creationId xmlns:a16="http://schemas.microsoft.com/office/drawing/2014/main" id="{712462EF-08E0-71D8-9DFF-05021EEB42A9}"/>
              </a:ext>
              <a:ext uri="{C183D7F6-B498-43B3-948B-1728B52AA6E4}">
                <adec:decorative xmlns:adec="http://schemas.microsoft.com/office/drawing/2017/decorative" val="1"/>
              </a:ext>
            </a:extLst>
          </p:cNvPr>
          <p:cNvGrpSpPr/>
          <p:nvPr/>
        </p:nvGrpSpPr>
        <p:grpSpPr>
          <a:xfrm>
            <a:off x="4744890" y="3862908"/>
            <a:ext cx="2064292" cy="53043"/>
            <a:chOff x="4857750" y="2421563"/>
            <a:chExt cx="1779269" cy="45719"/>
          </a:xfrm>
        </p:grpSpPr>
        <p:cxnSp>
          <p:nvCxnSpPr>
            <p:cNvPr id="247" name="Straight Connector 246">
              <a:extLst>
                <a:ext uri="{FF2B5EF4-FFF2-40B4-BE49-F238E27FC236}">
                  <a16:creationId xmlns:a16="http://schemas.microsoft.com/office/drawing/2014/main" id="{FA8454E5-C663-385D-00DC-4289DB898E40}"/>
                </a:ext>
              </a:extLst>
            </p:cNvPr>
            <p:cNvCxnSpPr>
              <a:cxnSpLocks/>
            </p:cNvCxnSpPr>
            <p:nvPr/>
          </p:nvCxnSpPr>
          <p:spPr>
            <a:xfrm flipH="1">
              <a:off x="4857750" y="2446154"/>
              <a:ext cx="1745880" cy="0"/>
            </a:xfrm>
            <a:prstGeom prst="line">
              <a:avLst/>
            </a:prstGeom>
            <a:noFill/>
            <a:ln w="19050" cap="flat">
              <a:solidFill>
                <a:srgbClr val="005CB7"/>
              </a:solidFill>
              <a:prstDash val="solid"/>
              <a:miter lim="400000"/>
              <a:headEnd type="none"/>
            </a:ln>
            <a:effectLst/>
            <a:sp3d/>
          </p:spPr>
          <p:style>
            <a:lnRef idx="0">
              <a:scrgbClr r="0" g="0" b="0"/>
            </a:lnRef>
            <a:fillRef idx="0">
              <a:scrgbClr r="0" g="0" b="0"/>
            </a:fillRef>
            <a:effectRef idx="0">
              <a:scrgbClr r="0" g="0" b="0"/>
            </a:effectRef>
            <a:fontRef idx="none"/>
          </p:style>
        </p:cxnSp>
        <p:sp>
          <p:nvSpPr>
            <p:cNvPr id="248" name="Rectangle 247">
              <a:extLst>
                <a:ext uri="{FF2B5EF4-FFF2-40B4-BE49-F238E27FC236}">
                  <a16:creationId xmlns:a16="http://schemas.microsoft.com/office/drawing/2014/main" id="{6F9D1F1C-E1FB-1BFA-B27B-5E92039F2126}"/>
                </a:ext>
              </a:extLst>
            </p:cNvPr>
            <p:cNvSpPr/>
            <p:nvPr/>
          </p:nvSpPr>
          <p:spPr>
            <a:xfrm>
              <a:off x="6591300" y="2421563"/>
              <a:ext cx="45719" cy="45719"/>
            </a:xfrm>
            <a:prstGeom prst="rect">
              <a:avLst/>
            </a:prstGeom>
            <a:solidFill>
              <a:srgbClr val="005CB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grpSp>
        <p:nvGrpSpPr>
          <p:cNvPr id="253" name="Group 252">
            <a:extLst>
              <a:ext uri="{FF2B5EF4-FFF2-40B4-BE49-F238E27FC236}">
                <a16:creationId xmlns:a16="http://schemas.microsoft.com/office/drawing/2014/main" id="{D1B07CD8-A9C4-9B1E-ACAA-EB4EB9126EC9}"/>
              </a:ext>
              <a:ext uri="{C183D7F6-B498-43B3-948B-1728B52AA6E4}">
                <adec:decorative xmlns:adec="http://schemas.microsoft.com/office/drawing/2017/decorative" val="1"/>
              </a:ext>
            </a:extLst>
          </p:cNvPr>
          <p:cNvGrpSpPr/>
          <p:nvPr/>
        </p:nvGrpSpPr>
        <p:grpSpPr>
          <a:xfrm>
            <a:off x="4081841" y="4654539"/>
            <a:ext cx="2727341" cy="53043"/>
            <a:chOff x="4286250" y="2418388"/>
            <a:chExt cx="2350769" cy="45719"/>
          </a:xfrm>
        </p:grpSpPr>
        <p:cxnSp>
          <p:nvCxnSpPr>
            <p:cNvPr id="254" name="Straight Connector 253">
              <a:extLst>
                <a:ext uri="{FF2B5EF4-FFF2-40B4-BE49-F238E27FC236}">
                  <a16:creationId xmlns:a16="http://schemas.microsoft.com/office/drawing/2014/main" id="{118DD7C6-62B6-2E65-E163-2CFEDE22DB47}"/>
                </a:ext>
              </a:extLst>
            </p:cNvPr>
            <p:cNvCxnSpPr>
              <a:cxnSpLocks/>
            </p:cNvCxnSpPr>
            <p:nvPr/>
          </p:nvCxnSpPr>
          <p:spPr>
            <a:xfrm flipH="1">
              <a:off x="4286250" y="2443399"/>
              <a:ext cx="2305050" cy="0"/>
            </a:xfrm>
            <a:prstGeom prst="line">
              <a:avLst/>
            </a:prstGeom>
            <a:noFill/>
            <a:ln w="19050" cap="flat">
              <a:solidFill>
                <a:srgbClr val="0074E5"/>
              </a:solidFill>
              <a:prstDash val="solid"/>
              <a:miter lim="400000"/>
              <a:headEnd type="none"/>
            </a:ln>
            <a:effectLst/>
            <a:sp3d/>
          </p:spPr>
          <p:style>
            <a:lnRef idx="0">
              <a:scrgbClr r="0" g="0" b="0"/>
            </a:lnRef>
            <a:fillRef idx="0">
              <a:scrgbClr r="0" g="0" b="0"/>
            </a:fillRef>
            <a:effectRef idx="0">
              <a:scrgbClr r="0" g="0" b="0"/>
            </a:effectRef>
            <a:fontRef idx="none"/>
          </p:style>
        </p:cxnSp>
        <p:sp>
          <p:nvSpPr>
            <p:cNvPr id="255" name="Rectangle 254">
              <a:extLst>
                <a:ext uri="{FF2B5EF4-FFF2-40B4-BE49-F238E27FC236}">
                  <a16:creationId xmlns:a16="http://schemas.microsoft.com/office/drawing/2014/main" id="{E022D3D3-18F6-4AC0-85BD-900CFC2E3C79}"/>
                </a:ext>
              </a:extLst>
            </p:cNvPr>
            <p:cNvSpPr/>
            <p:nvPr/>
          </p:nvSpPr>
          <p:spPr>
            <a:xfrm>
              <a:off x="6591300" y="2418388"/>
              <a:ext cx="45719" cy="45719"/>
            </a:xfrm>
            <a:prstGeom prst="rect">
              <a:avLst/>
            </a:prstGeom>
            <a:solidFill>
              <a:srgbClr val="0074E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cxnSp>
        <p:nvCxnSpPr>
          <p:cNvPr id="258" name="Straight Connector 257">
            <a:extLst>
              <a:ext uri="{FF2B5EF4-FFF2-40B4-BE49-F238E27FC236}">
                <a16:creationId xmlns:a16="http://schemas.microsoft.com/office/drawing/2014/main" id="{800EB6F7-F63A-862C-A7D3-37B29D4C1965}"/>
              </a:ext>
              <a:ext uri="{C183D7F6-B498-43B3-948B-1728B52AA6E4}">
                <adec:decorative xmlns:adec="http://schemas.microsoft.com/office/drawing/2017/decorative" val="1"/>
              </a:ext>
            </a:extLst>
          </p:cNvPr>
          <p:cNvCxnSpPr>
            <a:cxnSpLocks/>
          </p:cNvCxnSpPr>
          <p:nvPr/>
        </p:nvCxnSpPr>
        <p:spPr>
          <a:xfrm flipH="1">
            <a:off x="3553541" y="5499011"/>
            <a:ext cx="3404649" cy="0"/>
          </a:xfrm>
          <a:prstGeom prst="line">
            <a:avLst/>
          </a:prstGeom>
          <a:noFill/>
          <a:ln w="19050" cap="flat">
            <a:solidFill>
              <a:srgbClr val="841574"/>
            </a:solidFill>
            <a:prstDash val="solid"/>
            <a:miter lim="400000"/>
            <a:headEnd type="none"/>
          </a:ln>
          <a:effectLst/>
          <a:sp3d/>
        </p:spPr>
        <p:style>
          <a:lnRef idx="0">
            <a:scrgbClr r="0" g="0" b="0"/>
          </a:lnRef>
          <a:fillRef idx="0">
            <a:scrgbClr r="0" g="0" b="0"/>
          </a:fillRef>
          <a:effectRef idx="0">
            <a:scrgbClr r="0" g="0" b="0"/>
          </a:effectRef>
          <a:fontRef idx="none"/>
        </p:style>
      </p:cxnSp>
      <p:sp>
        <p:nvSpPr>
          <p:cNvPr id="262" name="TextBox 261">
            <a:extLst>
              <a:ext uri="{FF2B5EF4-FFF2-40B4-BE49-F238E27FC236}">
                <a16:creationId xmlns:a16="http://schemas.microsoft.com/office/drawing/2014/main" id="{8B1D8E94-12F5-6A36-3C06-B3E72FC042F1}"/>
              </a:ext>
              <a:ext uri="{C183D7F6-B498-43B3-948B-1728B52AA6E4}">
                <adec:decorative xmlns:adec="http://schemas.microsoft.com/office/drawing/2017/decorative" val="1"/>
              </a:ext>
            </a:extLst>
          </p:cNvPr>
          <p:cNvSpPr txBox="1"/>
          <p:nvPr/>
        </p:nvSpPr>
        <p:spPr>
          <a:xfrm>
            <a:off x="6846717" y="2188028"/>
            <a:ext cx="567843" cy="249956"/>
          </a:xfrm>
          <a:prstGeom prst="rect">
            <a:avLst/>
          </a:prstGeom>
          <a:ln w="12700">
            <a:miter lim="400000"/>
          </a:ln>
        </p:spPr>
        <p:txBody>
          <a:bodyPr wrap="square" lIns="0" tIns="0" rIns="0" bIns="0" rtlCol="0">
            <a:spAutoFit/>
          </a:bodyPr>
          <a:lstStyle/>
          <a:p>
            <a:pPr defTabSz="914400" hangingPunct="1"/>
            <a:r>
              <a:rPr lang="en-US" sz="1600" kern="1200">
                <a:solidFill>
                  <a:srgbClr val="0E2841"/>
                </a:solidFill>
                <a:latin typeface="AvenirNext LT Com Regular" panose="020B0503020202020204" pitchFamily="34" charset="0"/>
                <a:ea typeface="+mn-ea"/>
                <a:cs typeface="+mn-cs"/>
              </a:rPr>
              <a:t>41%</a:t>
            </a:r>
          </a:p>
        </p:txBody>
      </p:sp>
      <p:sp>
        <p:nvSpPr>
          <p:cNvPr id="263" name="TextBox 262">
            <a:extLst>
              <a:ext uri="{FF2B5EF4-FFF2-40B4-BE49-F238E27FC236}">
                <a16:creationId xmlns:a16="http://schemas.microsoft.com/office/drawing/2014/main" id="{D6048829-4B51-7666-EFDF-4889E3EF0393}"/>
              </a:ext>
              <a:ext uri="{C183D7F6-B498-43B3-948B-1728B52AA6E4}">
                <adec:decorative xmlns:adec="http://schemas.microsoft.com/office/drawing/2017/decorative" val="1"/>
              </a:ext>
            </a:extLst>
          </p:cNvPr>
          <p:cNvSpPr txBox="1"/>
          <p:nvPr/>
        </p:nvSpPr>
        <p:spPr>
          <a:xfrm>
            <a:off x="6896062" y="2996288"/>
            <a:ext cx="567843" cy="249956"/>
          </a:xfrm>
          <a:prstGeom prst="rect">
            <a:avLst/>
          </a:prstGeom>
          <a:ln w="12700">
            <a:miter lim="400000"/>
          </a:ln>
        </p:spPr>
        <p:txBody>
          <a:bodyPr wrap="square" lIns="0" tIns="0" rIns="0" bIns="0" rtlCol="0">
            <a:spAutoFit/>
          </a:bodyPr>
          <a:lstStyle/>
          <a:p>
            <a:pPr defTabSz="914400" hangingPunct="1"/>
            <a:endParaRPr lang="en-US" sz="1400" kern="1200">
              <a:solidFill>
                <a:srgbClr val="0E2841"/>
              </a:solidFill>
              <a:latin typeface="AvenirNext LT Com Regular" panose="020B0503020202020204" pitchFamily="34" charset="0"/>
              <a:ea typeface="+mn-ea"/>
              <a:cs typeface="+mn-cs"/>
            </a:endParaRPr>
          </a:p>
        </p:txBody>
      </p:sp>
      <p:sp>
        <p:nvSpPr>
          <p:cNvPr id="264" name="TextBox 263">
            <a:extLst>
              <a:ext uri="{FF2B5EF4-FFF2-40B4-BE49-F238E27FC236}">
                <a16:creationId xmlns:a16="http://schemas.microsoft.com/office/drawing/2014/main" id="{A6E3DA93-9D96-4B0E-4E91-D88856C67300}"/>
              </a:ext>
              <a:ext uri="{C183D7F6-B498-43B3-948B-1728B52AA6E4}">
                <adec:decorative xmlns:adec="http://schemas.microsoft.com/office/drawing/2017/decorative" val="1"/>
              </a:ext>
            </a:extLst>
          </p:cNvPr>
          <p:cNvSpPr txBox="1"/>
          <p:nvPr/>
        </p:nvSpPr>
        <p:spPr>
          <a:xfrm>
            <a:off x="6873411" y="3761738"/>
            <a:ext cx="567843" cy="249956"/>
          </a:xfrm>
          <a:prstGeom prst="rect">
            <a:avLst/>
          </a:prstGeom>
          <a:ln w="12700">
            <a:miter lim="400000"/>
          </a:ln>
        </p:spPr>
        <p:txBody>
          <a:bodyPr wrap="square" lIns="0" tIns="0" rIns="0" bIns="0" rtlCol="0">
            <a:spAutoFit/>
          </a:bodyPr>
          <a:lstStyle/>
          <a:p>
            <a:pPr defTabSz="914400" hangingPunct="1"/>
            <a:r>
              <a:rPr lang="en-US" sz="1600" kern="1200">
                <a:solidFill>
                  <a:srgbClr val="0E2841"/>
                </a:solidFill>
                <a:latin typeface="AvenirNext LT Com Regular" panose="020B0503020202020204" pitchFamily="34" charset="0"/>
                <a:ea typeface="+mn-ea"/>
                <a:cs typeface="+mn-cs"/>
              </a:rPr>
              <a:t>4%</a:t>
            </a:r>
          </a:p>
        </p:txBody>
      </p:sp>
      <p:sp>
        <p:nvSpPr>
          <p:cNvPr id="265" name="TextBox 264">
            <a:extLst>
              <a:ext uri="{FF2B5EF4-FFF2-40B4-BE49-F238E27FC236}">
                <a16:creationId xmlns:a16="http://schemas.microsoft.com/office/drawing/2014/main" id="{8143A7BD-17F0-540E-AD47-E7D1674DD35E}"/>
              </a:ext>
              <a:ext uri="{C183D7F6-B498-43B3-948B-1728B52AA6E4}">
                <adec:decorative xmlns:adec="http://schemas.microsoft.com/office/drawing/2017/decorative" val="1"/>
              </a:ext>
            </a:extLst>
          </p:cNvPr>
          <p:cNvSpPr txBox="1"/>
          <p:nvPr/>
        </p:nvSpPr>
        <p:spPr>
          <a:xfrm>
            <a:off x="6879160" y="4559926"/>
            <a:ext cx="567843" cy="249956"/>
          </a:xfrm>
          <a:prstGeom prst="rect">
            <a:avLst/>
          </a:prstGeom>
          <a:ln w="12700">
            <a:miter lim="400000"/>
          </a:ln>
        </p:spPr>
        <p:txBody>
          <a:bodyPr wrap="square" lIns="0" tIns="0" rIns="0" bIns="0" rtlCol="0">
            <a:spAutoFit/>
          </a:bodyPr>
          <a:lstStyle/>
          <a:p>
            <a:pPr defTabSz="914400" hangingPunct="1"/>
            <a:r>
              <a:rPr lang="en-US" sz="1600" kern="1200">
                <a:solidFill>
                  <a:srgbClr val="0E2841"/>
                </a:solidFill>
                <a:latin typeface="AvenirNext LT Com Regular" panose="020B0503020202020204" pitchFamily="34" charset="0"/>
                <a:ea typeface="+mn-ea"/>
                <a:cs typeface="+mn-cs"/>
              </a:rPr>
              <a:t>2%</a:t>
            </a:r>
          </a:p>
        </p:txBody>
      </p:sp>
      <p:sp>
        <p:nvSpPr>
          <p:cNvPr id="267" name="TextBox 266">
            <a:extLst>
              <a:ext uri="{FF2B5EF4-FFF2-40B4-BE49-F238E27FC236}">
                <a16:creationId xmlns:a16="http://schemas.microsoft.com/office/drawing/2014/main" id="{8E08EC01-2584-A78F-A2D7-DF4980E423F6}"/>
              </a:ext>
              <a:ext uri="{C183D7F6-B498-43B3-948B-1728B52AA6E4}">
                <adec:decorative xmlns:adec="http://schemas.microsoft.com/office/drawing/2017/decorative" val="1"/>
              </a:ext>
            </a:extLst>
          </p:cNvPr>
          <p:cNvSpPr txBox="1"/>
          <p:nvPr/>
        </p:nvSpPr>
        <p:spPr>
          <a:xfrm>
            <a:off x="6846716" y="2956935"/>
            <a:ext cx="567843" cy="249956"/>
          </a:xfrm>
          <a:prstGeom prst="rect">
            <a:avLst/>
          </a:prstGeom>
          <a:ln w="12700">
            <a:miter lim="400000"/>
          </a:ln>
        </p:spPr>
        <p:txBody>
          <a:bodyPr wrap="square" lIns="0" tIns="0" rIns="0" bIns="0" rtlCol="0">
            <a:spAutoFit/>
          </a:bodyPr>
          <a:lstStyle/>
          <a:p>
            <a:pPr defTabSz="914400" hangingPunct="1"/>
            <a:r>
              <a:rPr lang="en-US" sz="1600" kern="1200">
                <a:solidFill>
                  <a:srgbClr val="0E2841"/>
                </a:solidFill>
                <a:latin typeface="AvenirNext LT Com Regular" panose="020B0503020202020204" pitchFamily="34" charset="0"/>
                <a:ea typeface="+mn-ea"/>
                <a:cs typeface="+mn-cs"/>
              </a:rPr>
              <a:t>9x</a:t>
            </a:r>
          </a:p>
        </p:txBody>
      </p:sp>
      <p:sp>
        <p:nvSpPr>
          <p:cNvPr id="272" name="TextBox 271">
            <a:extLst>
              <a:ext uri="{FF2B5EF4-FFF2-40B4-BE49-F238E27FC236}">
                <a16:creationId xmlns:a16="http://schemas.microsoft.com/office/drawing/2014/main" id="{1B72884E-93C5-84FB-4BD9-F52A93FC7D85}"/>
              </a:ext>
              <a:ext uri="{C183D7F6-B498-43B3-948B-1728B52AA6E4}">
                <adec:decorative xmlns:adec="http://schemas.microsoft.com/office/drawing/2017/decorative" val="1"/>
              </a:ext>
            </a:extLst>
          </p:cNvPr>
          <p:cNvSpPr txBox="1"/>
          <p:nvPr/>
        </p:nvSpPr>
        <p:spPr>
          <a:xfrm>
            <a:off x="10299801" y="2183674"/>
            <a:ext cx="567843" cy="249956"/>
          </a:xfrm>
          <a:prstGeom prst="rect">
            <a:avLst/>
          </a:prstGeom>
          <a:ln w="12700">
            <a:miter lim="400000"/>
          </a:ln>
        </p:spPr>
        <p:txBody>
          <a:bodyPr wrap="square" lIns="0" tIns="0" rIns="0" bIns="0" rtlCol="0">
            <a:spAutoFit/>
          </a:bodyPr>
          <a:lstStyle/>
          <a:p>
            <a:pPr defTabSz="914400" hangingPunct="1"/>
            <a:r>
              <a:rPr lang="en-US" sz="1600" kern="1200">
                <a:solidFill>
                  <a:srgbClr val="0E2841"/>
                </a:solidFill>
                <a:latin typeface="AvenirNext LT Com Regular" panose="020B0503020202020204" pitchFamily="34" charset="0"/>
                <a:ea typeface="+mn-ea"/>
                <a:cs typeface="+mn-cs"/>
              </a:rPr>
              <a:t>67%</a:t>
            </a:r>
          </a:p>
        </p:txBody>
      </p:sp>
      <p:sp>
        <p:nvSpPr>
          <p:cNvPr id="273" name="TextBox 272">
            <a:extLst>
              <a:ext uri="{FF2B5EF4-FFF2-40B4-BE49-F238E27FC236}">
                <a16:creationId xmlns:a16="http://schemas.microsoft.com/office/drawing/2014/main" id="{E7524778-1D5F-4730-97E4-3ACBED3A0B07}"/>
              </a:ext>
              <a:ext uri="{C183D7F6-B498-43B3-948B-1728B52AA6E4}">
                <adec:decorative xmlns:adec="http://schemas.microsoft.com/office/drawing/2017/decorative" val="1"/>
              </a:ext>
            </a:extLst>
          </p:cNvPr>
          <p:cNvSpPr txBox="1"/>
          <p:nvPr/>
        </p:nvSpPr>
        <p:spPr>
          <a:xfrm>
            <a:off x="10299801" y="3761738"/>
            <a:ext cx="567843" cy="249956"/>
          </a:xfrm>
          <a:prstGeom prst="rect">
            <a:avLst/>
          </a:prstGeom>
          <a:ln w="12700">
            <a:miter lim="400000"/>
          </a:ln>
        </p:spPr>
        <p:txBody>
          <a:bodyPr wrap="square" lIns="0" tIns="0" rIns="0" bIns="0" rtlCol="0">
            <a:spAutoFit/>
          </a:bodyPr>
          <a:lstStyle/>
          <a:p>
            <a:pPr defTabSz="914400" hangingPunct="1"/>
            <a:r>
              <a:rPr lang="en-US" sz="1600" kern="1200" dirty="0">
                <a:solidFill>
                  <a:srgbClr val="0E2841"/>
                </a:solidFill>
                <a:latin typeface="AvenirNext LT Com Regular" panose="020B0503020202020204" pitchFamily="34" charset="0"/>
                <a:ea typeface="+mn-ea"/>
                <a:cs typeface="+mn-cs"/>
              </a:rPr>
              <a:t>18%</a:t>
            </a:r>
          </a:p>
        </p:txBody>
      </p:sp>
      <p:sp>
        <p:nvSpPr>
          <p:cNvPr id="274" name="TextBox 273">
            <a:extLst>
              <a:ext uri="{FF2B5EF4-FFF2-40B4-BE49-F238E27FC236}">
                <a16:creationId xmlns:a16="http://schemas.microsoft.com/office/drawing/2014/main" id="{4A783059-F626-CE50-0D92-9E1E5BC3BD9A}"/>
              </a:ext>
              <a:ext uri="{C183D7F6-B498-43B3-948B-1728B52AA6E4}">
                <adec:decorative xmlns:adec="http://schemas.microsoft.com/office/drawing/2017/decorative" val="1"/>
              </a:ext>
            </a:extLst>
          </p:cNvPr>
          <p:cNvSpPr txBox="1"/>
          <p:nvPr/>
        </p:nvSpPr>
        <p:spPr>
          <a:xfrm>
            <a:off x="10299801" y="4559926"/>
            <a:ext cx="567843" cy="249956"/>
          </a:xfrm>
          <a:prstGeom prst="rect">
            <a:avLst/>
          </a:prstGeom>
          <a:ln w="12700">
            <a:miter lim="400000"/>
          </a:ln>
        </p:spPr>
        <p:txBody>
          <a:bodyPr wrap="square" lIns="0" tIns="0" rIns="0" bIns="0" rtlCol="0">
            <a:spAutoFit/>
          </a:bodyPr>
          <a:lstStyle/>
          <a:p>
            <a:pPr defTabSz="914400" hangingPunct="1"/>
            <a:r>
              <a:rPr lang="en-US" sz="1600" kern="1200">
                <a:solidFill>
                  <a:srgbClr val="0E2841"/>
                </a:solidFill>
                <a:latin typeface="AvenirNext LT Com Regular" panose="020B0503020202020204" pitchFamily="34" charset="0"/>
                <a:ea typeface="+mn-ea"/>
                <a:cs typeface="+mn-cs"/>
              </a:rPr>
              <a:t>17%</a:t>
            </a:r>
          </a:p>
        </p:txBody>
      </p:sp>
      <p:sp>
        <p:nvSpPr>
          <p:cNvPr id="275" name="TextBox 274">
            <a:extLst>
              <a:ext uri="{FF2B5EF4-FFF2-40B4-BE49-F238E27FC236}">
                <a16:creationId xmlns:a16="http://schemas.microsoft.com/office/drawing/2014/main" id="{B9F81638-EF17-2E48-A19D-0F5E948C55E8}"/>
              </a:ext>
              <a:ext uri="{C183D7F6-B498-43B3-948B-1728B52AA6E4}">
                <adec:decorative xmlns:adec="http://schemas.microsoft.com/office/drawing/2017/decorative" val="1"/>
              </a:ext>
            </a:extLst>
          </p:cNvPr>
          <p:cNvSpPr txBox="1"/>
          <p:nvPr/>
        </p:nvSpPr>
        <p:spPr>
          <a:xfrm>
            <a:off x="10299801" y="2956935"/>
            <a:ext cx="567843" cy="249956"/>
          </a:xfrm>
          <a:prstGeom prst="rect">
            <a:avLst/>
          </a:prstGeom>
          <a:ln w="12700">
            <a:miter lim="400000"/>
          </a:ln>
        </p:spPr>
        <p:txBody>
          <a:bodyPr wrap="square" lIns="0" tIns="0" rIns="0" bIns="0" rtlCol="0">
            <a:spAutoFit/>
          </a:bodyPr>
          <a:lstStyle/>
          <a:p>
            <a:pPr defTabSz="914400" hangingPunct="1"/>
            <a:r>
              <a:rPr lang="en-US" sz="1600" kern="1200" dirty="0">
                <a:solidFill>
                  <a:srgbClr val="0E2841"/>
                </a:solidFill>
                <a:latin typeface="AvenirNext LT Com Regular" panose="020B0503020202020204" pitchFamily="34" charset="0"/>
                <a:ea typeface="+mn-ea"/>
                <a:cs typeface="+mn-cs"/>
              </a:rPr>
              <a:t>20x</a:t>
            </a:r>
          </a:p>
        </p:txBody>
      </p:sp>
      <p:sp>
        <p:nvSpPr>
          <p:cNvPr id="276" name="TextBox 275">
            <a:extLst>
              <a:ext uri="{FF2B5EF4-FFF2-40B4-BE49-F238E27FC236}">
                <a16:creationId xmlns:a16="http://schemas.microsoft.com/office/drawing/2014/main" id="{A5A453DF-B8A0-E2C8-642B-8BDFBDEE6486}"/>
              </a:ext>
              <a:ext uri="{C183D7F6-B498-43B3-948B-1728B52AA6E4}">
                <adec:decorative xmlns:adec="http://schemas.microsoft.com/office/drawing/2017/decorative" val="1"/>
              </a:ext>
            </a:extLst>
          </p:cNvPr>
          <p:cNvSpPr txBox="1"/>
          <p:nvPr/>
        </p:nvSpPr>
        <p:spPr>
          <a:xfrm>
            <a:off x="9272309" y="1872208"/>
            <a:ext cx="567843" cy="267809"/>
          </a:xfrm>
          <a:prstGeom prst="rect">
            <a:avLst/>
          </a:prstGeom>
          <a:ln w="12700">
            <a:miter lim="400000"/>
          </a:ln>
        </p:spPr>
        <p:txBody>
          <a:bodyPr wrap="square" lIns="0" tIns="0" rIns="0" bIns="0" rtlCol="0">
            <a:spAutoFit/>
          </a:bodyPr>
          <a:lstStyle/>
          <a:p>
            <a:pPr defTabSz="914400" hangingPunct="1"/>
            <a:r>
              <a:rPr lang="en-US" sz="1700" b="1" kern="1200">
                <a:solidFill>
                  <a:srgbClr val="0E2841"/>
                </a:solidFill>
                <a:latin typeface="AvenirNext LT Com Regular" panose="020B0503020202020204" pitchFamily="34" charset="0"/>
                <a:ea typeface="+mn-ea"/>
                <a:cs typeface="+mn-cs"/>
              </a:rPr>
              <a:t>64%</a:t>
            </a:r>
          </a:p>
        </p:txBody>
      </p:sp>
      <p:sp>
        <p:nvSpPr>
          <p:cNvPr id="277" name="TextBox 276">
            <a:extLst>
              <a:ext uri="{FF2B5EF4-FFF2-40B4-BE49-F238E27FC236}">
                <a16:creationId xmlns:a16="http://schemas.microsoft.com/office/drawing/2014/main" id="{8CFECD01-5B34-7C4F-7EFE-08EF6C854346}"/>
              </a:ext>
              <a:ext uri="{C183D7F6-B498-43B3-948B-1728B52AA6E4}">
                <adec:decorative xmlns:adec="http://schemas.microsoft.com/office/drawing/2017/decorative" val="1"/>
              </a:ext>
            </a:extLst>
          </p:cNvPr>
          <p:cNvSpPr txBox="1"/>
          <p:nvPr/>
        </p:nvSpPr>
        <p:spPr>
          <a:xfrm>
            <a:off x="9563058" y="3463065"/>
            <a:ext cx="567843" cy="267809"/>
          </a:xfrm>
          <a:prstGeom prst="rect">
            <a:avLst/>
          </a:prstGeom>
          <a:ln w="12700">
            <a:miter lim="400000"/>
          </a:ln>
        </p:spPr>
        <p:txBody>
          <a:bodyPr wrap="square" lIns="0" tIns="0" rIns="0" bIns="0" rtlCol="0">
            <a:spAutoFit/>
          </a:bodyPr>
          <a:lstStyle/>
          <a:p>
            <a:pPr defTabSz="914400" hangingPunct="1"/>
            <a:r>
              <a:rPr lang="en-US" sz="1700" b="1" kern="1200">
                <a:solidFill>
                  <a:srgbClr val="0E2841"/>
                </a:solidFill>
                <a:latin typeface="AvenirNext LT Com Regular" panose="020B0503020202020204" pitchFamily="34" charset="0"/>
                <a:ea typeface="+mn-ea"/>
                <a:cs typeface="+mn-cs"/>
              </a:rPr>
              <a:t>16%</a:t>
            </a:r>
          </a:p>
        </p:txBody>
      </p:sp>
      <p:sp>
        <p:nvSpPr>
          <p:cNvPr id="278" name="TextBox 277">
            <a:extLst>
              <a:ext uri="{FF2B5EF4-FFF2-40B4-BE49-F238E27FC236}">
                <a16:creationId xmlns:a16="http://schemas.microsoft.com/office/drawing/2014/main" id="{854F6248-EA00-9F73-EA47-5426FCA58D95}"/>
              </a:ext>
              <a:ext uri="{C183D7F6-B498-43B3-948B-1728B52AA6E4}">
                <adec:decorative xmlns:adec="http://schemas.microsoft.com/office/drawing/2017/decorative" val="1"/>
              </a:ext>
            </a:extLst>
          </p:cNvPr>
          <p:cNvSpPr txBox="1"/>
          <p:nvPr/>
        </p:nvSpPr>
        <p:spPr>
          <a:xfrm>
            <a:off x="9710604" y="4260245"/>
            <a:ext cx="567843" cy="267809"/>
          </a:xfrm>
          <a:prstGeom prst="rect">
            <a:avLst/>
          </a:prstGeom>
          <a:ln w="12700">
            <a:miter lim="400000"/>
          </a:ln>
        </p:spPr>
        <p:txBody>
          <a:bodyPr wrap="square" lIns="0" tIns="0" rIns="0" bIns="0" rtlCol="0">
            <a:spAutoFit/>
          </a:bodyPr>
          <a:lstStyle/>
          <a:p>
            <a:pPr defTabSz="914400" hangingPunct="1"/>
            <a:r>
              <a:rPr lang="en-US" sz="1700" b="1" kern="1200">
                <a:solidFill>
                  <a:srgbClr val="0E2841"/>
                </a:solidFill>
                <a:latin typeface="AvenirNext LT Com Regular" panose="020B0503020202020204" pitchFamily="34" charset="0"/>
                <a:ea typeface="+mn-ea"/>
                <a:cs typeface="+mn-cs"/>
              </a:rPr>
              <a:t>17%</a:t>
            </a:r>
          </a:p>
        </p:txBody>
      </p:sp>
      <p:sp>
        <p:nvSpPr>
          <p:cNvPr id="279" name="TextBox 278">
            <a:extLst>
              <a:ext uri="{FF2B5EF4-FFF2-40B4-BE49-F238E27FC236}">
                <a16:creationId xmlns:a16="http://schemas.microsoft.com/office/drawing/2014/main" id="{EB027246-16B2-673A-E0DC-67A9D75F5959}"/>
              </a:ext>
              <a:ext uri="{C183D7F6-B498-43B3-948B-1728B52AA6E4}">
                <adec:decorative xmlns:adec="http://schemas.microsoft.com/office/drawing/2017/decorative" val="1"/>
              </a:ext>
            </a:extLst>
          </p:cNvPr>
          <p:cNvSpPr txBox="1"/>
          <p:nvPr/>
        </p:nvSpPr>
        <p:spPr>
          <a:xfrm>
            <a:off x="9584160" y="2672613"/>
            <a:ext cx="567843" cy="267809"/>
          </a:xfrm>
          <a:prstGeom prst="rect">
            <a:avLst/>
          </a:prstGeom>
          <a:ln w="12700">
            <a:miter lim="400000"/>
          </a:ln>
        </p:spPr>
        <p:txBody>
          <a:bodyPr wrap="square" lIns="0" tIns="0" rIns="0" bIns="0" rtlCol="0">
            <a:spAutoFit/>
          </a:bodyPr>
          <a:lstStyle/>
          <a:p>
            <a:pPr defTabSz="914400" hangingPunct="1"/>
            <a:r>
              <a:rPr lang="en-US" sz="1700" b="1" kern="1200">
                <a:solidFill>
                  <a:srgbClr val="0E2841"/>
                </a:solidFill>
                <a:latin typeface="AvenirNext LT Com Regular" panose="020B0503020202020204" pitchFamily="34" charset="0"/>
                <a:ea typeface="+mn-ea"/>
                <a:cs typeface="+mn-cs"/>
              </a:rPr>
              <a:t>18x</a:t>
            </a:r>
          </a:p>
        </p:txBody>
      </p:sp>
      <p:sp>
        <p:nvSpPr>
          <p:cNvPr id="4" name="TextBox 3">
            <a:extLst>
              <a:ext uri="{FF2B5EF4-FFF2-40B4-BE49-F238E27FC236}">
                <a16:creationId xmlns:a16="http://schemas.microsoft.com/office/drawing/2014/main" id="{17DFAAD1-C700-495D-ED7A-4328A7A98719}"/>
              </a:ext>
            </a:extLst>
          </p:cNvPr>
          <p:cNvSpPr txBox="1"/>
          <p:nvPr/>
        </p:nvSpPr>
        <p:spPr>
          <a:xfrm>
            <a:off x="268970" y="6206065"/>
            <a:ext cx="4837835" cy="123111"/>
          </a:xfrm>
          <a:prstGeom prst="rect">
            <a:avLst/>
          </a:prstGeom>
          <a:ln w="12700">
            <a:miter lim="400000"/>
          </a:ln>
        </p:spPr>
        <p:txBody>
          <a:bodyPr wrap="square" lIns="0" tIns="0" rIns="0" bIns="0" rtlCol="0">
            <a:spAutoFit/>
          </a:bodyPr>
          <a:lstStyle/>
          <a:p>
            <a:r>
              <a:rPr lang="en-US" sz="800" dirty="0">
                <a:solidFill>
                  <a:schemeClr val="tx1"/>
                </a:solidFill>
                <a:latin typeface="AvenirNext LT Com Regular" panose="020B0503020202020204" pitchFamily="34" charset="0"/>
              </a:rPr>
              <a:t>Sources: Capital Group, FactSet, Morningstar. Percent of index is based on market capitalization.</a:t>
            </a:r>
          </a:p>
        </p:txBody>
      </p:sp>
    </p:spTree>
    <p:extLst>
      <p:ext uri="{BB962C8B-B14F-4D97-AF65-F5344CB8AC3E}">
        <p14:creationId xmlns:p14="http://schemas.microsoft.com/office/powerpoint/2010/main" val="52822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F1F8493-1021-C6A2-9867-39A4005D7FE5}"/>
              </a:ext>
            </a:extLst>
          </p:cNvPr>
          <p:cNvSpPr txBox="1">
            <a:spLocks/>
          </p:cNvSpPr>
          <p:nvPr/>
        </p:nvSpPr>
        <p:spPr>
          <a:xfrm>
            <a:off x="464608" y="457200"/>
            <a:ext cx="11268606" cy="475560"/>
          </a:xfrm>
          <a:prstGeom prst="rect">
            <a:avLst/>
          </a:prstGeom>
          <a:extLst>
            <a:ext uri="{C572A759-6A51-4108-AA02-DFA0A04FC94B}">
              <ma14:wrappingTextBoxFlag xmlns:ma14="http://schemas.microsoft.com/office/mac/drawingml/2011/main" xmlns="" val="1"/>
            </a:ext>
          </a:extLst>
        </p:spPr>
        <p:txBody>
          <a:bodyPr lIns="0" tIns="0" rIns="0" bIns="0" anchor="t" anchorCtr="0"/>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2800" b="1" i="0" u="none" strike="noStrike" cap="none" spc="0" normalizeH="0" baseline="0" dirty="0">
                <a:ln>
                  <a:noFill/>
                </a:ln>
                <a:solidFill>
                  <a:schemeClr val="tx2"/>
                </a:solidFill>
                <a:effectLst/>
                <a:uFillTx/>
                <a:latin typeface="AvenirNext LT Com Medium" panose="020B05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r>
              <a:rPr lang="en-US" sz="2700" dirty="0"/>
              <a:t>Market concentration comes and goes</a:t>
            </a:r>
          </a:p>
        </p:txBody>
      </p:sp>
      <p:sp>
        <p:nvSpPr>
          <p:cNvPr id="7" name="Text Placeholder 11">
            <a:extLst>
              <a:ext uri="{FF2B5EF4-FFF2-40B4-BE49-F238E27FC236}">
                <a16:creationId xmlns:a16="http://schemas.microsoft.com/office/drawing/2014/main" id="{0874A87E-3BB0-0D0B-9B4D-D7AB8E053585}"/>
              </a:ext>
            </a:extLst>
          </p:cNvPr>
          <p:cNvSpPr>
            <a:spLocks noGrp="1"/>
          </p:cNvSpPr>
          <p:nvPr/>
        </p:nvSpPr>
        <p:spPr>
          <a:xfrm>
            <a:off x="604151" y="2111563"/>
            <a:ext cx="3455261" cy="187629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9525" marR="0" indent="-9525"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3600" b="0" i="0" u="none" strike="noStrike" cap="none" spc="0" baseline="0">
                <a:ln>
                  <a:noFill/>
                </a:ln>
                <a:solidFill>
                  <a:schemeClr val="bg1"/>
                </a:solidFill>
                <a:uFillTx/>
                <a:latin typeface="AvenirNext LT Com Medium" panose="020B08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marL="192405" lvl="0" indent="-192405">
              <a:lnSpc>
                <a:spcPts val="3000"/>
              </a:lnSpc>
            </a:pPr>
            <a:r>
              <a:rPr lang="en-US" sz="6000" b="1" kern="1200" baseline="-25000" dirty="0">
                <a:solidFill>
                  <a:srgbClr val="083469"/>
                </a:solidFill>
                <a:latin typeface="Arial Narrow" panose="020B0604020202020204" pitchFamily="34" charset="0"/>
                <a:cs typeface="Arial Narrow" panose="020B0604020202020204" pitchFamily="34" charset="0"/>
              </a:rPr>
              <a:t>“</a:t>
            </a:r>
            <a:r>
              <a:rPr lang="en-US" sz="1800" kern="1200" dirty="0">
                <a:solidFill>
                  <a:srgbClr val="083469"/>
                </a:solidFill>
                <a:latin typeface="AvenirNext LT Com Regular" panose="020B0503020202020204" pitchFamily="34" charset="0"/>
              </a:rPr>
              <a:t>Markets have always displayed moments when leadership narrows around a compelling view of the future.</a:t>
            </a:r>
            <a:r>
              <a:rPr lang="en-US" sz="6000" b="1" kern="1200" baseline="-25000" dirty="0">
                <a:solidFill>
                  <a:srgbClr val="083469"/>
                </a:solidFill>
                <a:latin typeface="Arial Narrow" panose="020B0604020202020204" pitchFamily="34" charset="0"/>
                <a:cs typeface="Arial Narrow" panose="020B0604020202020204" pitchFamily="34" charset="0"/>
              </a:rPr>
              <a:t>”</a:t>
            </a:r>
            <a:endParaRPr kumimoji="0" lang="en-US" sz="6000" b="1" u="none" strike="noStrike" kern="0" cap="none" spc="0" normalizeH="0" baseline="-25000" noProof="0" dirty="0">
              <a:ln>
                <a:noFill/>
              </a:ln>
              <a:solidFill>
                <a:srgbClr val="083469"/>
              </a:solidFill>
              <a:effectLst/>
              <a:uLnTx/>
              <a:uFillTx/>
              <a:latin typeface="Arial Narrow" panose="020B0604020202020204" pitchFamily="34" charset="0"/>
              <a:cs typeface="Arial Narrow" panose="020B0604020202020204" pitchFamily="34" charset="0"/>
              <a:sym typeface="AvenirNext LT Com Regular"/>
            </a:endParaRPr>
          </a:p>
        </p:txBody>
      </p:sp>
      <p:sp>
        <p:nvSpPr>
          <p:cNvPr id="19" name="Text Placeholder 28">
            <a:extLst>
              <a:ext uri="{FF2B5EF4-FFF2-40B4-BE49-F238E27FC236}">
                <a16:creationId xmlns:a16="http://schemas.microsoft.com/office/drawing/2014/main" id="{AEEB2A66-EA60-9A28-6AE9-2EBD81C0BD85}"/>
              </a:ext>
            </a:extLst>
          </p:cNvPr>
          <p:cNvSpPr>
            <a:spLocks noGrp="1"/>
          </p:cNvSpPr>
          <p:nvPr/>
        </p:nvSpPr>
        <p:spPr>
          <a:xfrm>
            <a:off x="814849" y="4064088"/>
            <a:ext cx="2933206" cy="657845"/>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bg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marL="0" marR="0" lvl="0" indent="0" algn="l" defTabSz="228600" rtl="0" eaLnBrk="1" fontAlgn="auto" latinLnBrk="0" hangingPunct="1">
              <a:lnSpc>
                <a:spcPct val="90000"/>
              </a:lnSpc>
              <a:spcBef>
                <a:spcPts val="0"/>
              </a:spcBef>
              <a:spcAft>
                <a:spcPts val="600"/>
              </a:spcAft>
              <a:buClrTx/>
              <a:buSzTx/>
              <a:buFont typeface="AvenirNext LT Com Medium" panose="020B0803020202020204" pitchFamily="34" charset="0"/>
              <a:buNone/>
              <a:tabLst/>
              <a:defRPr/>
            </a:pPr>
            <a:r>
              <a:rPr kumimoji="0" lang="en-US" sz="1400" b="1" i="0" u="none" strike="noStrike" kern="0" cap="none" spc="0" normalizeH="0" baseline="0" noProof="0" dirty="0">
                <a:ln>
                  <a:noFill/>
                </a:ln>
                <a:solidFill>
                  <a:srgbClr val="083469"/>
                </a:solidFill>
                <a:effectLst/>
                <a:uLnTx/>
                <a:uFillTx/>
                <a:latin typeface="AvenirNext LT Com Regular" panose="020B0503020202020204" pitchFamily="34" charset="0"/>
                <a:sym typeface="AvenirNext LT Com Regular"/>
              </a:rPr>
              <a:t>Martin Romo</a:t>
            </a:r>
          </a:p>
          <a:p>
            <a:pPr marL="0" marR="0" lvl="0" indent="0" algn="l" defTabSz="228600" rtl="0" eaLnBrk="1" fontAlgn="auto" latinLnBrk="0" hangingPunct="1">
              <a:lnSpc>
                <a:spcPct val="90000"/>
              </a:lnSpc>
              <a:spcBef>
                <a:spcPts val="0"/>
              </a:spcBef>
              <a:spcAft>
                <a:spcPts val="600"/>
              </a:spcAft>
              <a:buClrTx/>
              <a:buSzTx/>
              <a:buFont typeface="AvenirNext LT Com Medium" panose="020B0803020202020204" pitchFamily="34" charset="0"/>
              <a:buNone/>
              <a:tabLst/>
              <a:defRPr/>
            </a:pPr>
            <a:r>
              <a:rPr kumimoji="0" lang="en-US" sz="1400" b="0" i="0" u="none" strike="noStrike" kern="0" cap="none" spc="0" normalizeH="0" baseline="0" noProof="0" dirty="0">
                <a:ln>
                  <a:noFill/>
                </a:ln>
                <a:solidFill>
                  <a:srgbClr val="083469"/>
                </a:solidFill>
                <a:effectLst/>
                <a:uLnTx/>
                <a:uFillTx/>
                <a:latin typeface="AvenirNext LT Com Regular" panose="020B0503020202020204" pitchFamily="34" charset="0"/>
                <a:sym typeface="AvenirNext LT Com Regular"/>
              </a:rPr>
              <a:t>Chair and chief investment officer</a:t>
            </a:r>
          </a:p>
        </p:txBody>
      </p:sp>
      <p:sp>
        <p:nvSpPr>
          <p:cNvPr id="6" name="Alt text " descr="A line chart compares concentration during four major market leadership cycles in the past. Nifty Fifty concentration declined over time; Japan's share of global markets surged and then fell; technology's share of the S&amp;P 500 Index spiked during the dot-com era before reversing; and financials rose ahead of the global financial crisis before retreating. In the current tech and AI cycle, S&amp;P 500 top 10 concentration has risen sharply and remains elevated.">
            <a:extLst>
              <a:ext uri="{FF2B5EF4-FFF2-40B4-BE49-F238E27FC236}">
                <a16:creationId xmlns:a16="http://schemas.microsoft.com/office/drawing/2014/main" id="{830874E7-D28E-1EB0-86DD-AF67E8EC29EC}"/>
              </a:ext>
            </a:extLst>
          </p:cNvPr>
          <p:cNvSpPr/>
          <p:nvPr/>
        </p:nvSpPr>
        <p:spPr>
          <a:xfrm>
            <a:off x="4622800" y="1181936"/>
            <a:ext cx="7399467" cy="48486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5" name="TextBox 4">
            <a:extLst>
              <a:ext uri="{FF2B5EF4-FFF2-40B4-BE49-F238E27FC236}">
                <a16:creationId xmlns:a16="http://schemas.microsoft.com/office/drawing/2014/main" id="{C020476B-6177-BDA4-7F36-AA1C903207F4}"/>
              </a:ext>
            </a:extLst>
          </p:cNvPr>
          <p:cNvSpPr txBox="1"/>
          <p:nvPr/>
        </p:nvSpPr>
        <p:spPr>
          <a:xfrm>
            <a:off x="456496" y="6060183"/>
            <a:ext cx="11151924" cy="461665"/>
          </a:xfrm>
          <a:prstGeom prst="rect">
            <a:avLst/>
          </a:prstGeom>
          <a:noFill/>
        </p:spPr>
        <p:txBody>
          <a:bodyPr wrap="square" rtlCol="0">
            <a:spAutoFit/>
          </a:bodyPr>
          <a:lstStyle/>
          <a:p>
            <a:pPr algn="l"/>
            <a:r>
              <a:rPr lang="en-US" sz="800" dirty="0">
                <a:solidFill>
                  <a:schemeClr val="tx1"/>
                </a:solidFill>
              </a:rPr>
              <a:t>Sources: Capital Group, FactSet, MSCI, RIMES, S&amp;P Global. Data shown is quarterly from March 31, 1964, to June 30, 2026. Data prior to 1964 is unavailable, so the full Nifty Fifty concentration cycle is not shown. Japan is represented by the MSCI Japan Index. Top 10 concentration is defined as the share of index market capitalization represented by the 10 largest index constituents. Share represents the specified sector's percentage weight in the index.</a:t>
            </a:r>
          </a:p>
          <a:p>
            <a:pPr algn="l"/>
            <a:r>
              <a:rPr lang="en-US" sz="800" dirty="0">
                <a:solidFill>
                  <a:schemeClr val="tx1"/>
                </a:solidFill>
              </a:rPr>
              <a:t>Nifty Fifty were a group of roughly 50 large-cap, blue-chip growth stocks in the 1960s and 1970s.</a:t>
            </a:r>
          </a:p>
        </p:txBody>
      </p:sp>
      <p:sp>
        <p:nvSpPr>
          <p:cNvPr id="23" name="Slide Number Placeholder 10">
            <a:extLst>
              <a:ext uri="{FF2B5EF4-FFF2-40B4-BE49-F238E27FC236}">
                <a16:creationId xmlns:a16="http://schemas.microsoft.com/office/drawing/2014/main" id="{2A9B4156-AFE9-35A0-DA1D-6006BD947568}"/>
              </a:ext>
              <a:ext uri="{C183D7F6-B498-43B3-948B-1728B52AA6E4}">
                <adec:decorative xmlns:adec="http://schemas.microsoft.com/office/drawing/2017/decorative" val="1"/>
              </a:ext>
            </a:extLst>
          </p:cNvPr>
          <p:cNvSpPr txBox="1">
            <a:spLocks/>
          </p:cNvSpPr>
          <p:nvPr/>
        </p:nvSpPr>
        <p:spPr>
          <a:xfrm>
            <a:off x="9807575" y="6309360"/>
            <a:ext cx="1925638"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300"/>
              </a:spcAft>
              <a:buClrTx/>
              <a:buSzTx/>
              <a:buFontTx/>
              <a:buNone/>
              <a:tabLst/>
              <a:defRPr kumimoji="0" lang="en-US" sz="800" b="0" i="0" u="none" strike="noStrike" cap="none" spc="0" normalizeH="0" baseline="0" dirty="0">
                <a:ln>
                  <a:noFill/>
                </a:ln>
                <a:solidFill>
                  <a:schemeClr val="tx1"/>
                </a:solidFill>
                <a:effectLst/>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algn="r"/>
            <a:fld id="{86CB4B4D-7CA3-9044-876B-883B54F8677D}" type="slidenum">
              <a:rPr lang="en-GB" smtClean="0"/>
              <a:pPr algn="r"/>
              <a:t>4</a:t>
            </a:fld>
            <a:endParaRPr lang="en-GB" dirty="0"/>
          </a:p>
        </p:txBody>
      </p:sp>
      <p:graphicFrame>
        <p:nvGraphicFramePr>
          <p:cNvPr id="11" name="Chart 10">
            <a:extLst>
              <a:ext uri="{FF2B5EF4-FFF2-40B4-BE49-F238E27FC236}">
                <a16:creationId xmlns:a16="http://schemas.microsoft.com/office/drawing/2014/main" id="{5D239EBE-3926-B036-84F9-49A1035162BA}"/>
              </a:ext>
              <a:ext uri="{C183D7F6-B498-43B3-948B-1728B52AA6E4}">
                <adec:decorative xmlns:adec="http://schemas.microsoft.com/office/drawing/2017/decorative" val="1"/>
              </a:ext>
            </a:extLst>
          </p:cNvPr>
          <p:cNvGraphicFramePr>
            <a:graphicFrameLocks noGrp="1" noDrilldown="1" noMove="1" noResize="1"/>
          </p:cNvGraphicFramePr>
          <p:nvPr>
            <p:extLst>
              <p:ext uri="{D42A27DB-BD31-4B8C-83A1-F6EECF244321}">
                <p14:modId xmlns:p14="http://schemas.microsoft.com/office/powerpoint/2010/main" val="2314230429"/>
              </p:ext>
            </p:extLst>
          </p:nvPr>
        </p:nvGraphicFramePr>
        <p:xfrm>
          <a:off x="4737100" y="932762"/>
          <a:ext cx="6973811" cy="512742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17">
            <a:extLst>
              <a:ext uri="{FF2B5EF4-FFF2-40B4-BE49-F238E27FC236}">
                <a16:creationId xmlns:a16="http://schemas.microsoft.com/office/drawing/2014/main" id="{E8CCD056-44DB-446E-9AB2-42A7A9574C39}"/>
              </a:ext>
              <a:ext uri="{C183D7F6-B498-43B3-948B-1728B52AA6E4}">
                <adec:decorative xmlns:adec="http://schemas.microsoft.com/office/drawing/2017/decorative" val="1"/>
              </a:ext>
            </a:extLst>
          </p:cNvPr>
          <p:cNvSpPr txBox="1"/>
          <p:nvPr/>
        </p:nvSpPr>
        <p:spPr>
          <a:xfrm>
            <a:off x="5119191" y="2006655"/>
            <a:ext cx="1234217" cy="561406"/>
          </a:xfrm>
          <a:prstGeom prst="rect">
            <a:avLst/>
          </a:prstGeom>
          <a:solidFill>
            <a:srgbClr val="FFFFFF"/>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n-US" sz="1100" b="1">
                <a:solidFill>
                  <a:schemeClr val="tx1"/>
                </a:solidFill>
                <a:latin typeface="Avenir Next LT Pro" panose="020B0504020202020204" pitchFamily="34" charset="0"/>
              </a:rPr>
              <a:t>Nifty Fifty</a:t>
            </a:r>
          </a:p>
          <a:p>
            <a:pPr algn="l"/>
            <a:r>
              <a:rPr lang="en-US" sz="1100" b="0">
                <a:solidFill>
                  <a:schemeClr val="tx1"/>
                </a:solidFill>
                <a:latin typeface="Avenir Next LT Pro" panose="020B0504020202020204" pitchFamily="34" charset="0"/>
              </a:rPr>
              <a:t>(S&amp;P</a:t>
            </a:r>
            <a:r>
              <a:rPr lang="en-US" sz="1100" b="0" baseline="0">
                <a:solidFill>
                  <a:schemeClr val="tx1"/>
                </a:solidFill>
                <a:latin typeface="Avenir Next LT Pro" panose="020B0504020202020204" pitchFamily="34" charset="0"/>
              </a:rPr>
              <a:t> 500 top 10 concentration)</a:t>
            </a:r>
            <a:endParaRPr lang="en-US" sz="1100" b="0">
              <a:solidFill>
                <a:schemeClr val="tx1"/>
              </a:solidFill>
              <a:latin typeface="Avenir Next LT Pro" panose="020B0504020202020204" pitchFamily="34" charset="0"/>
            </a:endParaRPr>
          </a:p>
        </p:txBody>
      </p:sp>
      <p:sp>
        <p:nvSpPr>
          <p:cNvPr id="12" name="TextBox 20">
            <a:extLst>
              <a:ext uri="{FF2B5EF4-FFF2-40B4-BE49-F238E27FC236}">
                <a16:creationId xmlns:a16="http://schemas.microsoft.com/office/drawing/2014/main" id="{1FBB9551-3E77-4235-9884-E1FC0CC010D1}"/>
              </a:ext>
              <a:ext uri="{C183D7F6-B498-43B3-948B-1728B52AA6E4}">
                <adec:decorative xmlns:adec="http://schemas.microsoft.com/office/drawing/2017/decorative" val="1"/>
              </a:ext>
            </a:extLst>
          </p:cNvPr>
          <p:cNvSpPr txBox="1"/>
          <p:nvPr/>
        </p:nvSpPr>
        <p:spPr>
          <a:xfrm>
            <a:off x="7595572" y="1690660"/>
            <a:ext cx="1999690" cy="374164"/>
          </a:xfrm>
          <a:prstGeom prst="rect">
            <a:avLst/>
          </a:prstGeom>
          <a:solidFill>
            <a:srgbClr val="FFFFFF"/>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n-US" sz="1100" b="1">
                <a:solidFill>
                  <a:schemeClr val="tx1"/>
                </a:solidFill>
                <a:latin typeface="Avenir Next LT Pro" panose="020B0504020202020204" pitchFamily="34" charset="0"/>
              </a:rPr>
              <a:t>Japan</a:t>
            </a:r>
          </a:p>
          <a:p>
            <a:pPr algn="l"/>
            <a:r>
              <a:rPr lang="en-US" sz="1100" b="0">
                <a:solidFill>
                  <a:schemeClr val="tx1"/>
                </a:solidFill>
                <a:latin typeface="Avenir Next LT Pro" panose="020B0504020202020204" pitchFamily="34" charset="0"/>
              </a:rPr>
              <a:t>(Share of MSCI</a:t>
            </a:r>
            <a:r>
              <a:rPr lang="en-US" sz="1100" b="0" baseline="0">
                <a:solidFill>
                  <a:schemeClr val="tx1"/>
                </a:solidFill>
                <a:latin typeface="Avenir Next LT Pro" panose="020B0504020202020204" pitchFamily="34" charset="0"/>
              </a:rPr>
              <a:t> World Index)</a:t>
            </a:r>
            <a:endParaRPr lang="en-US" sz="1100" b="0">
              <a:solidFill>
                <a:schemeClr val="tx1"/>
              </a:solidFill>
              <a:latin typeface="Avenir Next LT Pro" panose="020B0504020202020204" pitchFamily="34" charset="0"/>
            </a:endParaRPr>
          </a:p>
        </p:txBody>
      </p:sp>
      <p:sp>
        <p:nvSpPr>
          <p:cNvPr id="14" name="TextBox 22">
            <a:extLst>
              <a:ext uri="{FF2B5EF4-FFF2-40B4-BE49-F238E27FC236}">
                <a16:creationId xmlns:a16="http://schemas.microsoft.com/office/drawing/2014/main" id="{1DAF9AE4-A9DE-4B23-AB5B-38D3189AA764}"/>
              </a:ext>
              <a:ext uri="{C183D7F6-B498-43B3-948B-1728B52AA6E4}">
                <adec:decorative xmlns:adec="http://schemas.microsoft.com/office/drawing/2017/decorative" val="1"/>
              </a:ext>
            </a:extLst>
          </p:cNvPr>
          <p:cNvSpPr txBox="1"/>
          <p:nvPr/>
        </p:nvSpPr>
        <p:spPr>
          <a:xfrm>
            <a:off x="8798983" y="2685016"/>
            <a:ext cx="1749019" cy="374163"/>
          </a:xfrm>
          <a:prstGeom prst="rect">
            <a:avLst/>
          </a:prstGeom>
          <a:solidFill>
            <a:srgbClr val="FFFFFF"/>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n-US" sz="1100" b="1">
                <a:solidFill>
                  <a:schemeClr val="tx1"/>
                </a:solidFill>
                <a:latin typeface="Avenir Next LT Pro" panose="020B0504020202020204" pitchFamily="34" charset="0"/>
              </a:rPr>
              <a:t>Dot-com boom</a:t>
            </a:r>
          </a:p>
          <a:p>
            <a:pPr algn="l"/>
            <a:r>
              <a:rPr lang="en-US" sz="1100" b="0">
                <a:solidFill>
                  <a:schemeClr val="tx1"/>
                </a:solidFill>
                <a:latin typeface="Avenir Next LT Pro" panose="020B0504020202020204" pitchFamily="34" charset="0"/>
              </a:rPr>
              <a:t>(Tech share of S&amp;P 500</a:t>
            </a:r>
            <a:r>
              <a:rPr lang="en-US" sz="1100" b="0" baseline="0">
                <a:solidFill>
                  <a:schemeClr val="tx1"/>
                </a:solidFill>
                <a:latin typeface="Avenir Next LT Pro" panose="020B0504020202020204" pitchFamily="34" charset="0"/>
              </a:rPr>
              <a:t>)</a:t>
            </a:r>
            <a:endParaRPr lang="en-US" sz="1100" b="0">
              <a:solidFill>
                <a:schemeClr val="tx1"/>
              </a:solidFill>
              <a:latin typeface="Avenir Next LT Pro" panose="020B0504020202020204" pitchFamily="34" charset="0"/>
            </a:endParaRPr>
          </a:p>
        </p:txBody>
      </p:sp>
      <p:sp>
        <p:nvSpPr>
          <p:cNvPr id="16" name="TextBox 24">
            <a:extLst>
              <a:ext uri="{FF2B5EF4-FFF2-40B4-BE49-F238E27FC236}">
                <a16:creationId xmlns:a16="http://schemas.microsoft.com/office/drawing/2014/main" id="{7C07041F-A990-4A96-A792-355D1956E4B1}"/>
              </a:ext>
              <a:ext uri="{C183D7F6-B498-43B3-948B-1728B52AA6E4}">
                <adec:decorative xmlns:adec="http://schemas.microsoft.com/office/drawing/2017/decorative" val="1"/>
              </a:ext>
            </a:extLst>
          </p:cNvPr>
          <p:cNvSpPr txBox="1"/>
          <p:nvPr/>
        </p:nvSpPr>
        <p:spPr>
          <a:xfrm>
            <a:off x="9690227" y="5009557"/>
            <a:ext cx="1925163" cy="376190"/>
          </a:xfrm>
          <a:prstGeom prst="rect">
            <a:avLst/>
          </a:prstGeom>
          <a:solidFill>
            <a:schemeClr val="bg1"/>
          </a:solidFill>
          <a:ln w="9525" cmpd="sng">
            <a:noFill/>
          </a:ln>
        </p:spPr>
        <p:style>
          <a:lnRef idx="0">
            <a:scrgbClr r="0" g="0" b="0"/>
          </a:lnRef>
          <a:fillRef idx="0">
            <a:scrgbClr r="0" g="0" b="0"/>
          </a:fillRef>
          <a:effectRef idx="0">
            <a:scrgbClr r="0" g="0" b="0"/>
          </a:effectRef>
          <a:fontRef idx="minor">
            <a:schemeClr val="dk1"/>
          </a:fontRef>
        </p:style>
        <p:txBody>
          <a:bodyPr wrap="square" lIns="91440" rIns="0"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l"/>
            <a:r>
              <a:rPr lang="en-US" sz="1100" b="1">
                <a:solidFill>
                  <a:schemeClr val="tx1"/>
                </a:solidFill>
                <a:latin typeface="AvenirNext LT Com Regular" panose="020B0503020202020204" pitchFamily="34" charset="0"/>
              </a:rPr>
              <a:t>Global financial crisis</a:t>
            </a:r>
          </a:p>
          <a:p>
            <a:pPr algn="l"/>
            <a:r>
              <a:rPr lang="en-US" sz="1100" b="0">
                <a:solidFill>
                  <a:schemeClr val="tx1"/>
                </a:solidFill>
                <a:latin typeface="AvenirNext LT Com Regular" panose="020B0503020202020204" pitchFamily="34" charset="0"/>
              </a:rPr>
              <a:t>(Financials share of S&amp;P 500</a:t>
            </a:r>
            <a:r>
              <a:rPr lang="en-US" sz="1100" b="0" baseline="0">
                <a:solidFill>
                  <a:schemeClr val="tx1"/>
                </a:solidFill>
                <a:latin typeface="AvenirNext LT Com Regular" panose="020B0503020202020204" pitchFamily="34" charset="0"/>
              </a:rPr>
              <a:t>)</a:t>
            </a:r>
            <a:endParaRPr lang="en-US" sz="1100" b="0">
              <a:solidFill>
                <a:schemeClr val="tx1"/>
              </a:solidFill>
              <a:latin typeface="AvenirNext LT Com Regular" panose="020B0503020202020204" pitchFamily="34" charset="0"/>
            </a:endParaRPr>
          </a:p>
        </p:txBody>
      </p:sp>
      <p:sp>
        <p:nvSpPr>
          <p:cNvPr id="18" name="TextBox 26">
            <a:extLst>
              <a:ext uri="{FF2B5EF4-FFF2-40B4-BE49-F238E27FC236}">
                <a16:creationId xmlns:a16="http://schemas.microsoft.com/office/drawing/2014/main" id="{B40D7148-56C8-4677-AE37-F4745B657289}"/>
              </a:ext>
              <a:ext uri="{C183D7F6-B498-43B3-948B-1728B52AA6E4}">
                <adec:decorative xmlns:adec="http://schemas.microsoft.com/office/drawing/2017/decorative" val="1"/>
              </a:ext>
            </a:extLst>
          </p:cNvPr>
          <p:cNvSpPr txBox="1"/>
          <p:nvPr/>
        </p:nvSpPr>
        <p:spPr>
          <a:xfrm>
            <a:off x="10522048" y="1880753"/>
            <a:ext cx="1234217" cy="561405"/>
          </a:xfrm>
          <a:prstGeom prst="rect">
            <a:avLst/>
          </a:prstGeom>
          <a:solidFill>
            <a:srgbClr val="FFFFFF"/>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r"/>
            <a:r>
              <a:rPr lang="en-US" sz="1100" b="1">
                <a:solidFill>
                  <a:schemeClr val="tx1"/>
                </a:solidFill>
                <a:latin typeface="Avenir Next LT Pro" panose="020B0504020202020204" pitchFamily="34" charset="0"/>
              </a:rPr>
              <a:t>Tech and AI</a:t>
            </a:r>
          </a:p>
          <a:p>
            <a:pPr marL="0" marR="0" lvl="0" indent="0" algn="r" defTabSz="914400" eaLnBrk="1" fontAlgn="auto" latinLnBrk="0" hangingPunct="1">
              <a:lnSpc>
                <a:spcPct val="100000"/>
              </a:lnSpc>
              <a:spcBef>
                <a:spcPts val="0"/>
              </a:spcBef>
              <a:spcAft>
                <a:spcPts val="0"/>
              </a:spcAft>
              <a:buClrTx/>
              <a:buSzTx/>
              <a:buFontTx/>
              <a:buNone/>
              <a:tabLst/>
              <a:defRPr/>
            </a:pPr>
            <a:r>
              <a:rPr lang="en-US" sz="1100" b="0">
                <a:solidFill>
                  <a:schemeClr val="tx1"/>
                </a:solidFill>
                <a:effectLst/>
                <a:latin typeface="Avenir Next LT Pro" panose="020B0504020202020204" pitchFamily="34" charset="0"/>
                <a:ea typeface="+mn-ea"/>
                <a:cs typeface="+mn-cs"/>
              </a:rPr>
              <a:t>(S&amp;P</a:t>
            </a:r>
            <a:r>
              <a:rPr lang="en-US" sz="1100" b="0" baseline="0">
                <a:solidFill>
                  <a:schemeClr val="tx1"/>
                </a:solidFill>
                <a:effectLst/>
                <a:latin typeface="Avenir Next LT Pro" panose="020B0504020202020204" pitchFamily="34" charset="0"/>
                <a:ea typeface="+mn-ea"/>
                <a:cs typeface="+mn-cs"/>
              </a:rPr>
              <a:t> 500 top 10 concentration)</a:t>
            </a:r>
            <a:endParaRPr lang="en-US" sz="1100">
              <a:solidFill>
                <a:schemeClr val="tx1"/>
              </a:solidFill>
              <a:effectLst/>
              <a:latin typeface="Avenir Next LT Pro" panose="020B0504020202020204" pitchFamily="34" charset="0"/>
            </a:endParaRPr>
          </a:p>
        </p:txBody>
      </p:sp>
      <p:cxnSp>
        <p:nvCxnSpPr>
          <p:cNvPr id="13" name="Straight Connector 12">
            <a:extLst>
              <a:ext uri="{FF2B5EF4-FFF2-40B4-BE49-F238E27FC236}">
                <a16:creationId xmlns:a16="http://schemas.microsoft.com/office/drawing/2014/main" id="{36039721-047D-2AB3-52E7-D28CF83F6CE1}"/>
              </a:ext>
              <a:ext uri="{C183D7F6-B498-43B3-948B-1728B52AA6E4}">
                <adec:decorative xmlns:adec="http://schemas.microsoft.com/office/drawing/2017/decorative" val="1"/>
              </a:ext>
            </a:extLst>
          </p:cNvPr>
          <p:cNvCxnSpPr>
            <a:cxnSpLocks/>
          </p:cNvCxnSpPr>
          <p:nvPr/>
        </p:nvCxnSpPr>
        <p:spPr>
          <a:xfrm>
            <a:off x="464608" y="5469632"/>
            <a:ext cx="4158192"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E5EBF40-F4FD-3B80-8BA7-78E2285DBAED}"/>
              </a:ext>
              <a:ext uri="{C183D7F6-B498-43B3-948B-1728B52AA6E4}">
                <adec:decorative xmlns:adec="http://schemas.microsoft.com/office/drawing/2017/decorative" val="1"/>
              </a:ext>
            </a:extLst>
          </p:cNvPr>
          <p:cNvCxnSpPr>
            <a:cxnSpLocks/>
          </p:cNvCxnSpPr>
          <p:nvPr/>
        </p:nvCxnSpPr>
        <p:spPr>
          <a:xfrm>
            <a:off x="464608" y="1294197"/>
            <a:ext cx="1126207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D99175E5-D7FD-4FC3-9218-1C9A79CAB10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4945041" y="2006655"/>
            <a:ext cx="234000" cy="350831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91440" tIns="91440" rIns="91440" bIns="91440" numCol="1" spcCol="38100" rtlCol="0" anchor="ctr">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kern="1200" dirty="0"/>
          </a:p>
        </p:txBody>
      </p:sp>
      <p:sp>
        <p:nvSpPr>
          <p:cNvPr id="3" name="Title 2">
            <a:extLst>
              <a:ext uri="{FF2B5EF4-FFF2-40B4-BE49-F238E27FC236}">
                <a16:creationId xmlns:a16="http://schemas.microsoft.com/office/drawing/2014/main" id="{D767DE60-23AC-480B-1D33-7EC794AB1110}"/>
              </a:ext>
              <a:ext uri="{C183D7F6-B498-43B3-948B-1728B52AA6E4}">
                <adec:decorative xmlns:adec="http://schemas.microsoft.com/office/drawing/2017/decorative" val="1"/>
              </a:ext>
            </a:extLst>
          </p:cNvPr>
          <p:cNvSpPr>
            <a:spLocks noGrp="1"/>
          </p:cNvSpPr>
          <p:nvPr>
            <p:ph type="title"/>
          </p:nvPr>
        </p:nvSpPr>
        <p:spPr>
          <a:xfrm>
            <a:off x="456496" y="-899677"/>
            <a:ext cx="11276717" cy="571500"/>
          </a:xfrm>
        </p:spPr>
        <p:txBody>
          <a:bodyPr/>
          <a:lstStyle/>
          <a:p>
            <a:r>
              <a:rPr lang="en-US" sz="800" dirty="0">
                <a:solidFill>
                  <a:schemeClr val="bg1"/>
                </a:solidFill>
              </a:rPr>
              <a:t>Market concentration</a:t>
            </a:r>
            <a:r>
              <a:rPr lang="en-US" sz="800" baseline="0" dirty="0">
                <a:solidFill>
                  <a:schemeClr val="bg1"/>
                </a:solidFill>
              </a:rPr>
              <a:t> </a:t>
            </a:r>
            <a:endParaRPr lang="en-US" sz="800" dirty="0">
              <a:solidFill>
                <a:schemeClr val="bg1"/>
              </a:solidFill>
            </a:endParaRPr>
          </a:p>
        </p:txBody>
      </p:sp>
    </p:spTree>
    <p:extLst>
      <p:ext uri="{BB962C8B-B14F-4D97-AF65-F5344CB8AC3E}">
        <p14:creationId xmlns:p14="http://schemas.microsoft.com/office/powerpoint/2010/main" val="1048833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B1D587DD-C6E6-E722-C01B-59C665A3E36A}"/>
              </a:ext>
            </a:extLst>
          </p:cNvPr>
          <p:cNvSpPr txBox="1">
            <a:spLocks/>
          </p:cNvSpPr>
          <p:nvPr/>
        </p:nvSpPr>
        <p:spPr>
          <a:xfrm>
            <a:off x="464608" y="457200"/>
            <a:ext cx="11268606" cy="475560"/>
          </a:xfrm>
          <a:prstGeom prst="rect">
            <a:avLst/>
          </a:prstGeom>
          <a:extLst>
            <a:ext uri="{C572A759-6A51-4108-AA02-DFA0A04FC94B}">
              <ma14:wrappingTextBoxFlag xmlns:ma14="http://schemas.microsoft.com/office/mac/drawingml/2011/main" xmlns="" val="1"/>
            </a:ext>
          </a:extLst>
        </p:spPr>
        <p:txBody>
          <a:bodyPr lIns="0" tIns="0" rIns="0" bIns="0" anchor="t" anchorCtr="0"/>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2800" b="1" i="0" u="none" strike="noStrike" cap="none" spc="0" normalizeH="0" baseline="0" dirty="0">
                <a:ln>
                  <a:noFill/>
                </a:ln>
                <a:solidFill>
                  <a:schemeClr val="tx2"/>
                </a:solidFill>
                <a:effectLst/>
                <a:uFillTx/>
                <a:latin typeface="AvenirNext LT Com Medium" panose="020B05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r>
              <a:rPr lang="en-US" sz="2700" dirty="0"/>
              <a:t>Leadership rarely persists from decade to decade</a:t>
            </a:r>
          </a:p>
        </p:txBody>
      </p:sp>
      <p:sp>
        <p:nvSpPr>
          <p:cNvPr id="2" name="Alt Text for Table" descr="A table of the 10 largest global companies by decade from 1980 to 2025, illustrating that leadership changes significantly over time and that top firms often do not consistently outperform in the next decade.">
            <a:extLst>
              <a:ext uri="{FF2B5EF4-FFF2-40B4-BE49-F238E27FC236}">
                <a16:creationId xmlns:a16="http://schemas.microsoft.com/office/drawing/2014/main" id="{3DC90C0E-F5DC-3942-9B76-F881488EDF98}"/>
              </a:ext>
            </a:extLst>
          </p:cNvPr>
          <p:cNvSpPr/>
          <p:nvPr/>
        </p:nvSpPr>
        <p:spPr>
          <a:xfrm>
            <a:off x="154641" y="932760"/>
            <a:ext cx="595797" cy="3084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5" name="TextBox 4">
            <a:extLst>
              <a:ext uri="{FF2B5EF4-FFF2-40B4-BE49-F238E27FC236}">
                <a16:creationId xmlns:a16="http://schemas.microsoft.com/office/drawing/2014/main" id="{7B18F4BF-872D-9F0B-6415-C6B3B71F45BD}"/>
              </a:ext>
            </a:extLst>
          </p:cNvPr>
          <p:cNvSpPr txBox="1"/>
          <p:nvPr/>
        </p:nvSpPr>
        <p:spPr>
          <a:xfrm>
            <a:off x="1205581" y="1102673"/>
            <a:ext cx="4600909" cy="138499"/>
          </a:xfrm>
          <a:prstGeom prst="rect">
            <a:avLst/>
          </a:prstGeom>
          <a:ln w="12700">
            <a:miter lim="400000"/>
          </a:ln>
        </p:spPr>
        <p:txBody>
          <a:bodyPr wrap="square" lIns="0" tIns="0" rIns="0" bIns="0" rtlCol="0">
            <a:spAutoFit/>
          </a:bodyPr>
          <a:lstStyle/>
          <a:p>
            <a:pPr algn="l"/>
            <a:r>
              <a:rPr lang="en-US" sz="900" b="1" dirty="0">
                <a:latin typeface="AvenirNext LT Com Regular" panose="020B0503020202020204" pitchFamily="34" charset="0"/>
              </a:rPr>
              <a:t>The world’s top 10 largest companies by market capitalization (ex Aramco)</a:t>
            </a:r>
          </a:p>
        </p:txBody>
      </p:sp>
      <p:sp>
        <p:nvSpPr>
          <p:cNvPr id="6" name="TextBox 5">
            <a:extLst>
              <a:ext uri="{FF2B5EF4-FFF2-40B4-BE49-F238E27FC236}">
                <a16:creationId xmlns:a16="http://schemas.microsoft.com/office/drawing/2014/main" id="{BEFF0FAA-1B9D-E44E-4A81-3056862ED137}"/>
              </a:ext>
            </a:extLst>
          </p:cNvPr>
          <p:cNvSpPr txBox="1"/>
          <p:nvPr/>
        </p:nvSpPr>
        <p:spPr>
          <a:xfrm>
            <a:off x="5877873" y="1064200"/>
            <a:ext cx="2763773" cy="230832"/>
          </a:xfrm>
          <a:prstGeom prst="rect">
            <a:avLst/>
          </a:prstGeom>
          <a:noFill/>
          <a:ln w="12700">
            <a:miter lim="400000"/>
          </a:ln>
        </p:spPr>
        <p:txBody>
          <a:bodyPr wrap="square" lIns="0">
            <a:spAutoFit/>
          </a:bodyPr>
          <a:lstStyle/>
          <a:p>
            <a:pPr algn="l"/>
            <a:r>
              <a:rPr lang="en-US" sz="900" dirty="0">
                <a:solidFill>
                  <a:srgbClr val="222222"/>
                </a:solidFill>
                <a:effectLst/>
                <a:latin typeface="AvenirNext LT Com Regular" panose="020B0503020202020204" pitchFamily="34" charset="0"/>
              </a:rPr>
              <a:t>Stock outpaced market next 10 years </a:t>
            </a:r>
            <a:endParaRPr lang="en-US" sz="900" dirty="0">
              <a:latin typeface="AvenirNext LT Com Regular" panose="020B0503020202020204" pitchFamily="34" charset="0"/>
            </a:endParaRPr>
          </a:p>
        </p:txBody>
      </p:sp>
      <p:sp>
        <p:nvSpPr>
          <p:cNvPr id="7" name="TextBox 6">
            <a:extLst>
              <a:ext uri="{FF2B5EF4-FFF2-40B4-BE49-F238E27FC236}">
                <a16:creationId xmlns:a16="http://schemas.microsoft.com/office/drawing/2014/main" id="{01BD6A18-9C8B-7DE9-4B6F-FCB3B8B7C49C}"/>
              </a:ext>
            </a:extLst>
          </p:cNvPr>
          <p:cNvSpPr txBox="1"/>
          <p:nvPr/>
        </p:nvSpPr>
        <p:spPr>
          <a:xfrm>
            <a:off x="8599340" y="1064200"/>
            <a:ext cx="2101680" cy="230832"/>
          </a:xfrm>
          <a:prstGeom prst="rect">
            <a:avLst/>
          </a:prstGeom>
          <a:noFill/>
          <a:ln w="12700">
            <a:miter lim="400000"/>
          </a:ln>
        </p:spPr>
        <p:txBody>
          <a:bodyPr wrap="square" lIns="0">
            <a:spAutoFit/>
          </a:bodyPr>
          <a:lstStyle/>
          <a:p>
            <a:pPr algn="l"/>
            <a:r>
              <a:rPr lang="en-US" sz="900" dirty="0">
                <a:solidFill>
                  <a:srgbClr val="222222"/>
                </a:solidFill>
                <a:effectLst/>
                <a:latin typeface="AvenirNext LT Com Regular" panose="020B0503020202020204" pitchFamily="34" charset="0"/>
              </a:rPr>
              <a:t>Stock lagged market next 10 years</a:t>
            </a:r>
            <a:endParaRPr lang="en-US" sz="900" dirty="0">
              <a:latin typeface="AvenirNext LT Com Regular" panose="020B0503020202020204" pitchFamily="34" charset="0"/>
            </a:endParaRPr>
          </a:p>
        </p:txBody>
      </p:sp>
      <p:graphicFrame>
        <p:nvGraphicFramePr>
          <p:cNvPr id="8" name="Table 7" descr="A table of the ten largest global companies by decade from 1980 to 2025, illustrating that leadership changes significantly over time and that top firms often do not consistently outperform in the next decade.">
            <a:extLst>
              <a:ext uri="{FF2B5EF4-FFF2-40B4-BE49-F238E27FC236}">
                <a16:creationId xmlns:a16="http://schemas.microsoft.com/office/drawing/2014/main" id="{76883E68-6602-3B37-6CCD-295C6DA8DCC4}"/>
              </a:ext>
            </a:extLst>
          </p:cNvPr>
          <p:cNvGraphicFramePr>
            <a:graphicFrameLocks noGrp="1"/>
          </p:cNvGraphicFramePr>
          <p:nvPr>
            <p:custDataLst>
              <p:tags r:id="rId1"/>
            </p:custDataLst>
            <p:extLst>
              <p:ext uri="{D42A27DB-BD31-4B8C-83A1-F6EECF244321}">
                <p14:modId xmlns:p14="http://schemas.microsoft.com/office/powerpoint/2010/main" val="3775321734"/>
              </p:ext>
            </p:extLst>
          </p:nvPr>
        </p:nvGraphicFramePr>
        <p:xfrm>
          <a:off x="459740" y="1369947"/>
          <a:ext cx="11155680" cy="4416616"/>
        </p:xfrm>
        <a:graphic>
          <a:graphicData uri="http://schemas.openxmlformats.org/drawingml/2006/table">
            <a:tbl>
              <a:tblPr firstRow="1"/>
              <a:tblGrid>
                <a:gridCol w="1645920">
                  <a:extLst>
                    <a:ext uri="{9D8B030D-6E8A-4147-A177-3AD203B41FA5}">
                      <a16:colId xmlns:a16="http://schemas.microsoft.com/office/drawing/2014/main" val="3121961842"/>
                    </a:ext>
                  </a:extLst>
                </a:gridCol>
                <a:gridCol w="548640">
                  <a:extLst>
                    <a:ext uri="{9D8B030D-6E8A-4147-A177-3AD203B41FA5}">
                      <a16:colId xmlns:a16="http://schemas.microsoft.com/office/drawing/2014/main" val="1238463115"/>
                    </a:ext>
                  </a:extLst>
                </a:gridCol>
                <a:gridCol w="1645920">
                  <a:extLst>
                    <a:ext uri="{9D8B030D-6E8A-4147-A177-3AD203B41FA5}">
                      <a16:colId xmlns:a16="http://schemas.microsoft.com/office/drawing/2014/main" val="20002"/>
                    </a:ext>
                  </a:extLst>
                </a:gridCol>
                <a:gridCol w="548640">
                  <a:extLst>
                    <a:ext uri="{9D8B030D-6E8A-4147-A177-3AD203B41FA5}">
                      <a16:colId xmlns:a16="http://schemas.microsoft.com/office/drawing/2014/main" val="3142306110"/>
                    </a:ext>
                  </a:extLst>
                </a:gridCol>
                <a:gridCol w="1645920">
                  <a:extLst>
                    <a:ext uri="{9D8B030D-6E8A-4147-A177-3AD203B41FA5}">
                      <a16:colId xmlns:a16="http://schemas.microsoft.com/office/drawing/2014/main" val="3891920022"/>
                    </a:ext>
                  </a:extLst>
                </a:gridCol>
                <a:gridCol w="548640">
                  <a:extLst>
                    <a:ext uri="{9D8B030D-6E8A-4147-A177-3AD203B41FA5}">
                      <a16:colId xmlns:a16="http://schemas.microsoft.com/office/drawing/2014/main" val="3440193047"/>
                    </a:ext>
                  </a:extLst>
                </a:gridCol>
                <a:gridCol w="1645920">
                  <a:extLst>
                    <a:ext uri="{9D8B030D-6E8A-4147-A177-3AD203B41FA5}">
                      <a16:colId xmlns:a16="http://schemas.microsoft.com/office/drawing/2014/main" val="20004"/>
                    </a:ext>
                  </a:extLst>
                </a:gridCol>
                <a:gridCol w="548640">
                  <a:extLst>
                    <a:ext uri="{9D8B030D-6E8A-4147-A177-3AD203B41FA5}">
                      <a16:colId xmlns:a16="http://schemas.microsoft.com/office/drawing/2014/main" val="833214850"/>
                    </a:ext>
                  </a:extLst>
                </a:gridCol>
                <a:gridCol w="1188720">
                  <a:extLst>
                    <a:ext uri="{9D8B030D-6E8A-4147-A177-3AD203B41FA5}">
                      <a16:colId xmlns:a16="http://schemas.microsoft.com/office/drawing/2014/main" val="20006"/>
                    </a:ext>
                  </a:extLst>
                </a:gridCol>
                <a:gridCol w="1188720">
                  <a:extLst>
                    <a:ext uri="{9D8B030D-6E8A-4147-A177-3AD203B41FA5}">
                      <a16:colId xmlns:a16="http://schemas.microsoft.com/office/drawing/2014/main" val="4018396876"/>
                    </a:ext>
                  </a:extLst>
                </a:gridCol>
              </a:tblGrid>
              <a:tr h="228406">
                <a:tc gridSpan="2">
                  <a:txBody>
                    <a:bodyPr/>
                    <a:lstStyle/>
                    <a:p>
                      <a:pPr algn="ctr" fontAlgn="b">
                        <a:lnSpc>
                          <a:spcPts val="1300"/>
                        </a:lnSpc>
                      </a:pPr>
                      <a:r>
                        <a:rPr lang="en-US" sz="1200" b="1" i="0" u="none" strike="noStrike">
                          <a:solidFill>
                            <a:schemeClr val="tx1"/>
                          </a:solidFill>
                          <a:effectLst/>
                          <a:latin typeface="AvenirNext LT Com Regular" panose="020B0503020202020204" pitchFamily="34" charset="0"/>
                        </a:rPr>
                        <a:t>1980</a:t>
                      </a:r>
                    </a:p>
                  </a:txBody>
                  <a:tcPr marL="45720" marR="0" marT="73152" marB="0">
                    <a:lnL w="12700" cap="flat" cmpd="sng" algn="ctr">
                      <a:solidFill>
                        <a:srgbClr val="9DA6AB"/>
                      </a:solidFill>
                      <a:prstDash val="solid"/>
                      <a:round/>
                      <a:headEnd type="none" w="med" len="med"/>
                      <a:tailEnd type="none" w="med" len="med"/>
                    </a:lnL>
                    <a:lnR w="12700" cap="flat" cmpd="sng" algn="ctr">
                      <a:solidFill>
                        <a:srgbClr val="9DA6AB"/>
                      </a:solidFill>
                      <a:prstDash val="solid"/>
                      <a:round/>
                      <a:headEnd type="none" w="med" len="med"/>
                      <a:tailEnd type="none" w="med" len="med"/>
                    </a:lnR>
                    <a:lnT w="6350" cap="flat" cmpd="sng" algn="ctr">
                      <a:solidFill>
                        <a:srgbClr val="9DA6AB"/>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lnSpc>
                          <a:spcPts val="1300"/>
                        </a:lnSpc>
                      </a:pPr>
                      <a:endParaRPr lang="en-US" sz="1200" b="1" i="0" u="none" strike="noStrike">
                        <a:solidFill>
                          <a:schemeClr val="bg1"/>
                        </a:solidFill>
                        <a:effectLst/>
                        <a:latin typeface="+mn-lt"/>
                      </a:endParaRPr>
                    </a:p>
                  </a:txBody>
                  <a:tcPr marL="45720" marR="0" marT="73152"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2D72"/>
                    </a:solidFill>
                  </a:tcPr>
                </a:tc>
                <a:tc gridSpan="2">
                  <a:txBody>
                    <a:bodyPr/>
                    <a:lstStyle/>
                    <a:p>
                      <a:pPr algn="ctr" fontAlgn="b">
                        <a:lnSpc>
                          <a:spcPts val="1340"/>
                        </a:lnSpc>
                      </a:pPr>
                      <a:r>
                        <a:rPr lang="en-US" sz="1200" b="1" i="0" u="none" strike="noStrike">
                          <a:solidFill>
                            <a:schemeClr val="tx1"/>
                          </a:solidFill>
                          <a:effectLst/>
                          <a:latin typeface="AvenirNext LT Com Regular" panose="020B0503020202020204" pitchFamily="34" charset="0"/>
                        </a:rPr>
                        <a:t>1990</a:t>
                      </a:r>
                    </a:p>
                  </a:txBody>
                  <a:tcPr marL="45720" marR="0" marT="73152" marB="0">
                    <a:lnL w="12700" cap="flat" cmpd="sng" algn="ctr">
                      <a:solidFill>
                        <a:srgbClr val="9DA6AB"/>
                      </a:solidFill>
                      <a:prstDash val="solid"/>
                      <a:round/>
                      <a:headEnd type="none" w="med" len="med"/>
                      <a:tailEnd type="none" w="med" len="med"/>
                    </a:lnL>
                    <a:lnR w="12700" cap="flat" cmpd="sng" algn="ctr">
                      <a:solidFill>
                        <a:srgbClr val="9DA6AB"/>
                      </a:solidFill>
                      <a:prstDash val="solid"/>
                      <a:round/>
                      <a:headEnd type="none" w="med" len="med"/>
                      <a:tailEnd type="none" w="med" len="med"/>
                    </a:lnR>
                    <a:lnT w="6350" cap="flat" cmpd="sng" algn="ctr">
                      <a:solidFill>
                        <a:srgbClr val="9DA6AB"/>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lnSpc>
                          <a:spcPts val="1340"/>
                        </a:lnSpc>
                      </a:pPr>
                      <a:endParaRPr lang="en-US" sz="1200" b="1" i="0" u="none" strike="noStrike">
                        <a:solidFill>
                          <a:schemeClr val="bg1"/>
                        </a:solidFill>
                        <a:effectLst/>
                        <a:latin typeface="+mn-lt"/>
                      </a:endParaRPr>
                    </a:p>
                  </a:txBody>
                  <a:tcPr marL="45720" marR="0" marT="73152"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A2BD"/>
                    </a:solidFill>
                  </a:tcPr>
                </a:tc>
                <a:tc gridSpan="2">
                  <a:txBody>
                    <a:bodyPr/>
                    <a:lstStyle/>
                    <a:p>
                      <a:pPr marL="0" marR="0" lvl="0" indent="0" algn="ctr" defTabSz="228600" eaLnBrk="1" fontAlgn="b" latinLnBrk="0" hangingPunct="1">
                        <a:lnSpc>
                          <a:spcPts val="1300"/>
                        </a:lnSpc>
                        <a:spcBef>
                          <a:spcPts val="600"/>
                        </a:spcBef>
                        <a:spcAft>
                          <a:spcPts val="0"/>
                        </a:spcAft>
                        <a:buClrTx/>
                        <a:buSzTx/>
                        <a:buFontTx/>
                        <a:buNone/>
                        <a:tabLst/>
                        <a:defRPr/>
                      </a:pPr>
                      <a:r>
                        <a:rPr lang="en-US" sz="1200" b="1" i="0" u="none" strike="noStrike">
                          <a:solidFill>
                            <a:schemeClr val="tx1"/>
                          </a:solidFill>
                          <a:effectLst/>
                          <a:latin typeface="AvenirNext LT Com Regular" panose="020B0503020202020204" pitchFamily="34" charset="0"/>
                        </a:rPr>
                        <a:t>2000</a:t>
                      </a:r>
                    </a:p>
                  </a:txBody>
                  <a:tcPr marL="45720" marR="0" marT="73152" marB="0">
                    <a:lnL w="12700" cap="flat" cmpd="sng" algn="ctr">
                      <a:solidFill>
                        <a:srgbClr val="9DA6AB"/>
                      </a:solidFill>
                      <a:prstDash val="solid"/>
                      <a:round/>
                      <a:headEnd type="none" w="med" len="med"/>
                      <a:tailEnd type="none" w="med" len="med"/>
                    </a:lnL>
                    <a:lnR w="12700" cap="flat" cmpd="sng" algn="ctr">
                      <a:solidFill>
                        <a:srgbClr val="9DA6AB"/>
                      </a:solidFill>
                      <a:prstDash val="solid"/>
                      <a:round/>
                      <a:headEnd type="none" w="med" len="med"/>
                      <a:tailEnd type="none" w="med" len="med"/>
                    </a:lnR>
                    <a:lnT w="6350" cap="flat" cmpd="sng" algn="ctr">
                      <a:solidFill>
                        <a:srgbClr val="9DA6AB"/>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228600" eaLnBrk="1" fontAlgn="b" latinLnBrk="0" hangingPunct="1">
                        <a:lnSpc>
                          <a:spcPts val="1300"/>
                        </a:lnSpc>
                        <a:spcBef>
                          <a:spcPts val="600"/>
                        </a:spcBef>
                        <a:spcAft>
                          <a:spcPts val="0"/>
                        </a:spcAft>
                        <a:buClrTx/>
                        <a:buSzTx/>
                        <a:buFontTx/>
                        <a:buNone/>
                        <a:tabLst/>
                        <a:defRPr/>
                      </a:pPr>
                      <a:endParaRPr lang="en-US" sz="1200" b="1" i="0" u="none" strike="noStrike">
                        <a:solidFill>
                          <a:schemeClr val="bg1"/>
                        </a:solidFill>
                        <a:effectLst/>
                        <a:latin typeface="+mn-lt"/>
                      </a:endParaRPr>
                    </a:p>
                  </a:txBody>
                  <a:tcPr marL="45720" marR="0" marT="73152"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8E77"/>
                    </a:solidFill>
                  </a:tcPr>
                </a:tc>
                <a:tc gridSpan="2">
                  <a:txBody>
                    <a:bodyPr/>
                    <a:lstStyle/>
                    <a:p>
                      <a:pPr marL="0" marR="0" lvl="0" indent="0" algn="ctr" defTabSz="228600" eaLnBrk="1" fontAlgn="b" latinLnBrk="0" hangingPunct="1">
                        <a:lnSpc>
                          <a:spcPts val="1340"/>
                        </a:lnSpc>
                        <a:spcBef>
                          <a:spcPts val="600"/>
                        </a:spcBef>
                        <a:spcAft>
                          <a:spcPts val="0"/>
                        </a:spcAft>
                        <a:buClrTx/>
                        <a:buSzTx/>
                        <a:buFontTx/>
                        <a:buNone/>
                        <a:tabLst/>
                        <a:defRPr/>
                      </a:pPr>
                      <a:r>
                        <a:rPr lang="en-US" sz="1200" b="1" i="0" u="none" strike="noStrike" dirty="0">
                          <a:solidFill>
                            <a:schemeClr val="tx1"/>
                          </a:solidFill>
                          <a:effectLst/>
                          <a:latin typeface="AvenirNext LT Com Regular" panose="020B0503020202020204" pitchFamily="34" charset="0"/>
                        </a:rPr>
                        <a:t>2010</a:t>
                      </a:r>
                    </a:p>
                  </a:txBody>
                  <a:tcPr marL="45720" marR="0" marT="73152" marB="0">
                    <a:lnL w="12700" cap="flat" cmpd="sng" algn="ctr">
                      <a:solidFill>
                        <a:srgbClr val="9DA6AB"/>
                      </a:solidFill>
                      <a:prstDash val="solid"/>
                      <a:round/>
                      <a:headEnd type="none" w="med" len="med"/>
                      <a:tailEnd type="none" w="med" len="med"/>
                    </a:lnL>
                    <a:lnR w="12700" cap="flat" cmpd="sng" algn="ctr">
                      <a:solidFill>
                        <a:srgbClr val="9DA6AB"/>
                      </a:solidFill>
                      <a:prstDash val="solid"/>
                      <a:round/>
                      <a:headEnd type="none" w="med" len="med"/>
                      <a:tailEnd type="none" w="med" len="med"/>
                    </a:lnR>
                    <a:lnT w="6350" cap="flat" cmpd="sng" algn="ctr">
                      <a:solidFill>
                        <a:srgbClr val="9DA6AB"/>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228600" eaLnBrk="1" fontAlgn="b" latinLnBrk="0" hangingPunct="1">
                        <a:lnSpc>
                          <a:spcPts val="1340"/>
                        </a:lnSpc>
                        <a:spcBef>
                          <a:spcPts val="600"/>
                        </a:spcBef>
                        <a:spcAft>
                          <a:spcPts val="0"/>
                        </a:spcAft>
                        <a:buClrTx/>
                        <a:buSzTx/>
                        <a:buFontTx/>
                        <a:buNone/>
                        <a:tabLst/>
                        <a:defRPr/>
                      </a:pPr>
                      <a:endParaRPr lang="en-US" sz="1200" b="1" i="0" u="none" strike="noStrike">
                        <a:solidFill>
                          <a:schemeClr val="bg1"/>
                        </a:solidFill>
                        <a:effectLst/>
                        <a:latin typeface="+mn-lt"/>
                      </a:endParaRPr>
                    </a:p>
                  </a:txBody>
                  <a:tcPr marL="45720" marR="0" marT="73152" marB="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5">
                        <a:lumMod val="75000"/>
                      </a:schemeClr>
                    </a:solidFill>
                  </a:tcPr>
                </a:tc>
                <a:tc rowSpan="2">
                  <a:txBody>
                    <a:bodyPr/>
                    <a:lstStyle/>
                    <a:p>
                      <a:pPr algn="ctr" fontAlgn="b">
                        <a:lnSpc>
                          <a:spcPts val="1340"/>
                        </a:lnSpc>
                      </a:pPr>
                      <a:r>
                        <a:rPr lang="en-US" sz="1200" b="1" i="0" u="none" strike="noStrike">
                          <a:solidFill>
                            <a:schemeClr val="tx1"/>
                          </a:solidFill>
                          <a:effectLst/>
                          <a:latin typeface="AvenirNext LT Com Regular" panose="020B0503020202020204" pitchFamily="34" charset="0"/>
                        </a:rPr>
                        <a:t>2020</a:t>
                      </a:r>
                      <a:br>
                        <a:rPr lang="en-US" sz="1200" b="0" i="0" u="none" strike="noStrike">
                          <a:solidFill>
                            <a:schemeClr val="tx1"/>
                          </a:solidFill>
                          <a:effectLst/>
                          <a:latin typeface="AvenirNext LT Com Regular" panose="020B0503020202020204" pitchFamily="34" charset="0"/>
                        </a:rPr>
                      </a:br>
                      <a:r>
                        <a:rPr lang="en-US" sz="800" b="0" i="0" u="none" strike="noStrike">
                          <a:solidFill>
                            <a:schemeClr val="tx1"/>
                          </a:solidFill>
                          <a:effectLst/>
                          <a:latin typeface="AvenirNext LT Com Regular" panose="020B0503020202020204" pitchFamily="34" charset="0"/>
                        </a:rPr>
                        <a:t>Tech offers a new </a:t>
                      </a:r>
                      <a:br>
                        <a:rPr lang="en-US" sz="800" b="0" i="0" u="none" strike="noStrike">
                          <a:solidFill>
                            <a:schemeClr val="tx1"/>
                          </a:solidFill>
                          <a:effectLst/>
                          <a:latin typeface="AvenirNext LT Com Regular" panose="020B0503020202020204" pitchFamily="34" charset="0"/>
                        </a:rPr>
                      </a:br>
                      <a:r>
                        <a:rPr lang="en-US" sz="800" b="0" i="0" u="none" strike="noStrike">
                          <a:solidFill>
                            <a:schemeClr val="tx1"/>
                          </a:solidFill>
                          <a:effectLst/>
                          <a:latin typeface="AvenirNext LT Com Regular" panose="020B0503020202020204" pitchFamily="34" charset="0"/>
                        </a:rPr>
                        <a:t>frontier</a:t>
                      </a:r>
                    </a:p>
                  </a:txBody>
                  <a:tcPr marL="0" marR="0" marT="36576" marB="36576">
                    <a:lnL w="12700" cap="flat" cmpd="sng" algn="ctr">
                      <a:solidFill>
                        <a:srgbClr val="9DA6AB"/>
                      </a:solidFill>
                      <a:prstDash val="solid"/>
                      <a:round/>
                      <a:headEnd type="none" w="med" len="med"/>
                      <a:tailEnd type="none" w="med" len="med"/>
                    </a:lnL>
                    <a:lnR w="12700" cap="flat" cmpd="sng" algn="ctr">
                      <a:solidFill>
                        <a:srgbClr val="9DA6AB"/>
                      </a:solidFill>
                      <a:prstDash val="solid"/>
                      <a:round/>
                      <a:headEnd type="none" w="med" len="med"/>
                      <a:tailEnd type="none" w="med" len="med"/>
                    </a:lnR>
                    <a:lnT w="6350" cap="flat" cmpd="sng" algn="ctr">
                      <a:solidFill>
                        <a:srgbClr val="9DA6AB"/>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b">
                        <a:lnSpc>
                          <a:spcPts val="1340"/>
                        </a:lnSpc>
                      </a:pPr>
                      <a:r>
                        <a:rPr lang="en-US" sz="1200" b="1" i="0" u="none" strike="noStrike">
                          <a:solidFill>
                            <a:schemeClr val="tx1"/>
                          </a:solidFill>
                          <a:effectLst/>
                          <a:latin typeface="AvenirNext LT Com Regular" panose="020B0503020202020204" pitchFamily="34" charset="0"/>
                        </a:rPr>
                        <a:t>2025</a:t>
                      </a:r>
                      <a:br>
                        <a:rPr lang="en-US" sz="1200" b="0" i="0" u="none" strike="noStrike">
                          <a:solidFill>
                            <a:schemeClr val="tx1"/>
                          </a:solidFill>
                          <a:effectLst/>
                          <a:latin typeface="AvenirNext LT Com Regular" panose="020B0503020202020204" pitchFamily="34" charset="0"/>
                        </a:rPr>
                      </a:br>
                      <a:r>
                        <a:rPr lang="en-US" sz="800" b="0" i="0" u="none" strike="noStrike">
                          <a:solidFill>
                            <a:schemeClr val="tx1"/>
                          </a:solidFill>
                          <a:effectLst/>
                          <a:latin typeface="AvenirNext LT Com Regular" panose="020B0503020202020204" pitchFamily="34" charset="0"/>
                        </a:rPr>
                        <a:t>U.S. leads innovation</a:t>
                      </a:r>
                    </a:p>
                  </a:txBody>
                  <a:tcPr marL="45720" marR="0" marT="73152" marB="0">
                    <a:lnL w="12700" cap="flat" cmpd="sng" algn="ctr">
                      <a:solidFill>
                        <a:srgbClr val="9DA6AB"/>
                      </a:solidFill>
                      <a:prstDash val="solid"/>
                      <a:round/>
                      <a:headEnd type="none" w="med" len="med"/>
                      <a:tailEnd type="none" w="med" len="med"/>
                    </a:lnL>
                    <a:lnR w="12700" cap="flat" cmpd="sng" algn="ctr">
                      <a:solidFill>
                        <a:srgbClr val="9DA6AB"/>
                      </a:solidFill>
                      <a:prstDash val="solid"/>
                      <a:round/>
                      <a:headEnd type="none" w="med" len="med"/>
                      <a:tailEnd type="none" w="med" len="med"/>
                    </a:lnR>
                    <a:lnT w="6350" cap="flat" cmpd="sng" algn="ctr">
                      <a:solidFill>
                        <a:srgbClr val="9DA6AB"/>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6309936"/>
                  </a:ext>
                </a:extLst>
              </a:tr>
              <a:tr h="226855">
                <a:tc gridSpan="2">
                  <a:txBody>
                    <a:bodyPr/>
                    <a:lstStyle/>
                    <a:p>
                      <a:pPr algn="ctr" fontAlgn="b">
                        <a:lnSpc>
                          <a:spcPts val="1200"/>
                        </a:lnSpc>
                      </a:pPr>
                      <a:r>
                        <a:rPr lang="en-US" sz="800" b="0" i="0" u="none" strike="noStrike" cap="none" spc="0" baseline="0">
                          <a:ln>
                            <a:noFill/>
                          </a:ln>
                          <a:solidFill>
                            <a:schemeClr val="tx1"/>
                          </a:solidFill>
                          <a:effectLst/>
                          <a:uFillTx/>
                          <a:latin typeface="AvenirNext LT Com Regular" panose="020B0503020202020204" pitchFamily="34" charset="0"/>
                          <a:ea typeface="+mn-ea"/>
                          <a:cs typeface="+mn-cs"/>
                          <a:sym typeface="Avenir Next LT Com Regular"/>
                        </a:rPr>
                        <a:t>Oil crowned king</a:t>
                      </a:r>
                      <a:endParaRPr lang="en-US" sz="800" b="0" i="0" u="none" strike="noStrike">
                        <a:solidFill>
                          <a:schemeClr val="tx1"/>
                        </a:solidFill>
                        <a:effectLst/>
                        <a:latin typeface="AvenirNext LT Com Regular" panose="020B0503020202020204" pitchFamily="34" charset="0"/>
                      </a:endParaRPr>
                    </a:p>
                  </a:txBody>
                  <a:tcPr marL="45720" marR="0" marT="0">
                    <a:lnL w="12700" cap="flat" cmpd="sng" algn="ctr">
                      <a:solidFill>
                        <a:srgbClr val="9DA6AB"/>
                      </a:solidFill>
                      <a:prstDash val="solid"/>
                      <a:round/>
                      <a:headEnd type="none" w="med" len="med"/>
                      <a:tailEnd type="none" w="med" len="med"/>
                    </a:lnL>
                    <a:lnR w="12700" cap="flat" cmpd="sng" algn="ctr">
                      <a:solidFill>
                        <a:srgbClr val="9DA6AB"/>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lnSpc>
                          <a:spcPts val="1200"/>
                        </a:lnSpc>
                      </a:pPr>
                      <a:endParaRPr lang="en-US" sz="900" b="0" i="0" u="none" strike="noStrike">
                        <a:solidFill>
                          <a:srgbClr val="000000"/>
                        </a:solidFill>
                        <a:effectLst/>
                        <a:latin typeface="AvenirNext LT Com Regular" panose="020B0503020202020204" pitchFamily="34" charset="0"/>
                      </a:endParaRPr>
                    </a:p>
                  </a:txBody>
                  <a:tcPr marL="45720" marR="0" marT="3657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2D72"/>
                    </a:solidFill>
                  </a:tcPr>
                </a:tc>
                <a:tc gridSpan="2">
                  <a:txBody>
                    <a:bodyPr/>
                    <a:lstStyle/>
                    <a:p>
                      <a:pPr algn="ctr" fontAlgn="b">
                        <a:lnSpc>
                          <a:spcPts val="1200"/>
                        </a:lnSpc>
                      </a:pPr>
                      <a:r>
                        <a:rPr lang="en-US" sz="800" b="0" i="0" u="none" strike="noStrike">
                          <a:solidFill>
                            <a:schemeClr val="tx1"/>
                          </a:solidFill>
                          <a:effectLst/>
                          <a:latin typeface="AvenirNext LT Com Regular" panose="020B0503020202020204" pitchFamily="34" charset="0"/>
                        </a:rPr>
                        <a:t>Japan leads the way</a:t>
                      </a:r>
                    </a:p>
                  </a:txBody>
                  <a:tcPr marL="45720" marR="0" marT="0">
                    <a:lnL w="12700" cap="flat" cmpd="sng" algn="ctr">
                      <a:solidFill>
                        <a:srgbClr val="9DA6AB"/>
                      </a:solidFill>
                      <a:prstDash val="solid"/>
                      <a:round/>
                      <a:headEnd type="none" w="med" len="med"/>
                      <a:tailEnd type="none" w="med" len="med"/>
                    </a:lnL>
                    <a:lnR w="12700" cap="flat" cmpd="sng" algn="ctr">
                      <a:solidFill>
                        <a:srgbClr val="9DA6AB"/>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lnSpc>
                          <a:spcPts val="1200"/>
                        </a:lnSpc>
                      </a:pPr>
                      <a:endParaRPr lang="en-US" sz="900" b="0" i="0" u="none" strike="noStrike">
                        <a:solidFill>
                          <a:srgbClr val="000000"/>
                        </a:solidFill>
                        <a:effectLst/>
                        <a:latin typeface="AvenirNext LT Com Regular" panose="020B0503020202020204" pitchFamily="34" charset="0"/>
                      </a:endParaRPr>
                    </a:p>
                  </a:txBody>
                  <a:tcPr marL="45720" marR="0" marT="3657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A2BD"/>
                    </a:solidFill>
                  </a:tcPr>
                </a:tc>
                <a:tc gridSpan="2">
                  <a:txBody>
                    <a:bodyPr/>
                    <a:lstStyle/>
                    <a:p>
                      <a:pPr marL="0" marR="0" lvl="0" indent="0" algn="ctr" defTabSz="228600" eaLnBrk="1" fontAlgn="b" latinLnBrk="0" hangingPunct="1">
                        <a:lnSpc>
                          <a:spcPts val="1200"/>
                        </a:lnSpc>
                        <a:spcBef>
                          <a:spcPts val="600"/>
                        </a:spcBef>
                        <a:spcAft>
                          <a:spcPts val="0"/>
                        </a:spcAft>
                        <a:buClrTx/>
                        <a:buSzTx/>
                        <a:buFontTx/>
                        <a:buNone/>
                        <a:tabLst/>
                        <a:defRPr/>
                      </a:pPr>
                      <a:r>
                        <a:rPr lang="en-US" sz="800" b="0" i="0" u="none" strike="noStrike">
                          <a:solidFill>
                            <a:schemeClr val="tx1"/>
                          </a:solidFill>
                          <a:effectLst/>
                          <a:latin typeface="AvenirNext LT Com Regular" panose="020B0503020202020204" pitchFamily="34" charset="0"/>
                        </a:rPr>
                        <a:t>Dot-com bubble’s end</a:t>
                      </a:r>
                    </a:p>
                  </a:txBody>
                  <a:tcPr marL="45720" marR="0" marT="0">
                    <a:lnL w="12700" cap="flat" cmpd="sng" algn="ctr">
                      <a:solidFill>
                        <a:srgbClr val="9DA6AB"/>
                      </a:solidFill>
                      <a:prstDash val="solid"/>
                      <a:round/>
                      <a:headEnd type="none" w="med" len="med"/>
                      <a:tailEnd type="none" w="med" len="med"/>
                    </a:lnL>
                    <a:lnR w="12700" cap="flat" cmpd="sng" algn="ctr">
                      <a:solidFill>
                        <a:srgbClr val="9DA6AB"/>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228600" eaLnBrk="1" fontAlgn="b" latinLnBrk="0" hangingPunct="1">
                        <a:lnSpc>
                          <a:spcPts val="1200"/>
                        </a:lnSpc>
                        <a:spcBef>
                          <a:spcPts val="600"/>
                        </a:spcBef>
                        <a:spcAft>
                          <a:spcPts val="0"/>
                        </a:spcAft>
                        <a:buClrTx/>
                        <a:buSzTx/>
                        <a:buFontTx/>
                        <a:buNone/>
                        <a:tabLst/>
                        <a:defRPr/>
                      </a:pPr>
                      <a:endParaRPr lang="en-US" sz="900" b="1" i="0" u="none" strike="noStrike">
                        <a:solidFill>
                          <a:schemeClr val="bg1"/>
                        </a:solidFill>
                        <a:effectLst/>
                        <a:latin typeface="+mn-lt"/>
                      </a:endParaRPr>
                    </a:p>
                  </a:txBody>
                  <a:tcPr marL="45720" marR="0" marT="3657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8E77"/>
                    </a:solidFill>
                  </a:tcPr>
                </a:tc>
                <a:tc gridSpan="2">
                  <a:txBody>
                    <a:bodyPr/>
                    <a:lstStyle/>
                    <a:p>
                      <a:pPr marL="0" marR="0" lvl="0" indent="0" algn="ctr" defTabSz="228600" eaLnBrk="1" fontAlgn="b" latinLnBrk="0" hangingPunct="1">
                        <a:lnSpc>
                          <a:spcPts val="1200"/>
                        </a:lnSpc>
                        <a:spcBef>
                          <a:spcPts val="600"/>
                        </a:spcBef>
                        <a:spcAft>
                          <a:spcPts val="0"/>
                        </a:spcAft>
                        <a:buClrTx/>
                        <a:buSzTx/>
                        <a:buFontTx/>
                        <a:buNone/>
                        <a:tabLst/>
                        <a:defRPr/>
                      </a:pPr>
                      <a:r>
                        <a:rPr lang="en-US" sz="800" b="0" i="0" u="none" strike="noStrike">
                          <a:solidFill>
                            <a:schemeClr val="tx1"/>
                          </a:solidFill>
                          <a:effectLst/>
                          <a:latin typeface="AvenirNext LT Com Regular" panose="020B0503020202020204" pitchFamily="34" charset="0"/>
                        </a:rPr>
                        <a:t>China dominates global trade</a:t>
                      </a:r>
                    </a:p>
                  </a:txBody>
                  <a:tcPr marL="45720" marR="0" marT="0">
                    <a:lnL w="12700" cap="flat" cmpd="sng" algn="ctr">
                      <a:solidFill>
                        <a:srgbClr val="9DA6AB"/>
                      </a:solidFill>
                      <a:prstDash val="solid"/>
                      <a:round/>
                      <a:headEnd type="none" w="med" len="med"/>
                      <a:tailEnd type="none" w="med" len="med"/>
                    </a:lnL>
                    <a:lnR w="12700" cap="flat" cmpd="sng" algn="ctr">
                      <a:solidFill>
                        <a:srgbClr val="9DA6AB"/>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228600" eaLnBrk="1" fontAlgn="b" latinLnBrk="0" hangingPunct="1">
                        <a:lnSpc>
                          <a:spcPts val="1200"/>
                        </a:lnSpc>
                        <a:spcBef>
                          <a:spcPts val="600"/>
                        </a:spcBef>
                        <a:spcAft>
                          <a:spcPts val="0"/>
                        </a:spcAft>
                        <a:buClrTx/>
                        <a:buSzTx/>
                        <a:buFontTx/>
                        <a:buNone/>
                        <a:tabLst/>
                        <a:defRPr/>
                      </a:pPr>
                      <a:endParaRPr lang="en-US" sz="900" b="0" i="0" u="none" strike="noStrike">
                        <a:solidFill>
                          <a:schemeClr val="tx1"/>
                        </a:solidFill>
                        <a:effectLst/>
                        <a:latin typeface="+mn-lt"/>
                      </a:endParaRPr>
                    </a:p>
                  </a:txBody>
                  <a:tcPr marL="45720" marR="0" marT="36576">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6A59"/>
                    </a:solidFill>
                  </a:tcPr>
                </a:tc>
                <a:tc vMerge="1">
                  <a:txBody>
                    <a:bodyPr/>
                    <a:lstStyle/>
                    <a:p>
                      <a:endParaRPr/>
                    </a:p>
                  </a:txBody>
                  <a:tcPr marL="45720" marR="0" marT="36576">
                    <a:lnL w="19050" cap="flat" cmpd="sng" algn="ctr">
                      <a:solidFill>
                        <a:schemeClr val="bg1"/>
                      </a:solidFill>
                      <a:prstDash val="solid"/>
                      <a:round/>
                      <a:headEnd type="none" w="med" len="med"/>
                      <a:tailEnd type="none" w="med" len="med"/>
                    </a:lnL>
                    <a:lnR w="190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45720" marR="0" marT="36576">
                    <a:lnL w="190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9193644"/>
                  </a:ext>
                </a:extLst>
              </a:tr>
              <a:tr h="457200">
                <a:tc>
                  <a:txBody>
                    <a:bodyPr/>
                    <a:lstStyle/>
                    <a:p>
                      <a:pPr algn="ctr" fontAlgn="b"/>
                      <a:r>
                        <a:rPr lang="en-US" sz="800" b="0" i="0" u="none" strike="noStrike">
                          <a:solidFill>
                            <a:srgbClr val="000000"/>
                          </a:solidFill>
                          <a:effectLst/>
                          <a:latin typeface="AvenirNext LT Com Regular" panose="020B0503020202020204" pitchFamily="34" charset="0"/>
                        </a:rPr>
                        <a:t>Company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ts val="900"/>
                        </a:lnSpc>
                      </a:pPr>
                      <a:r>
                        <a:rPr lang="en-US" sz="800" b="0" i="0" u="none" strike="noStrike" cap="none" spc="0" baseline="0">
                          <a:ln>
                            <a:noFill/>
                          </a:ln>
                          <a:solidFill>
                            <a:schemeClr val="tx1"/>
                          </a:solidFill>
                          <a:effectLst/>
                          <a:uFillTx/>
                          <a:latin typeface="AvenirNext LT Com Regular" panose="020B0503020202020204" pitchFamily="34" charset="0"/>
                          <a:ea typeface="+mn-ea"/>
                          <a:cs typeface="+mn-cs"/>
                          <a:sym typeface="Avenir Next LT Com Regular"/>
                        </a:rPr>
                        <a:t>Next 10 years return (%)</a:t>
                      </a:r>
                      <a:endParaRPr lang="en-US" sz="800" b="0" i="0" u="none" strike="noStrike">
                        <a:solidFill>
                          <a:schemeClr val="tx1"/>
                        </a:solidFill>
                        <a:effectLst/>
                        <a:latin typeface="AvenirNext LT Com Regular" panose="020B0503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800" b="0" i="0" u="none" strike="noStrike">
                          <a:solidFill>
                            <a:srgbClr val="000000"/>
                          </a:solidFill>
                          <a:effectLst/>
                          <a:latin typeface="AvenirNext LT Com Regular" panose="020B0503020202020204" pitchFamily="34" charset="0"/>
                        </a:rPr>
                        <a:t>Company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ts val="900"/>
                        </a:lnSpc>
                      </a:pPr>
                      <a:r>
                        <a:rPr lang="en-US" sz="800" b="0" i="0" u="none" strike="noStrike" cap="none" spc="0" baseline="0">
                          <a:ln>
                            <a:noFill/>
                          </a:ln>
                          <a:solidFill>
                            <a:schemeClr val="tx1"/>
                          </a:solidFill>
                          <a:effectLst/>
                          <a:uFillTx/>
                          <a:latin typeface="AvenirNext LT Com Regular" panose="020B0503020202020204" pitchFamily="34" charset="0"/>
                          <a:ea typeface="+mn-ea"/>
                          <a:cs typeface="+mn-cs"/>
                          <a:sym typeface="Avenir Next LT Com Regular"/>
                        </a:rPr>
                        <a:t>Next 10 years return (%)</a:t>
                      </a:r>
                      <a:endParaRPr lang="en-US" sz="800" b="0" i="0" u="none" strike="noStrike">
                        <a:solidFill>
                          <a:schemeClr val="tx1"/>
                        </a:solidFill>
                        <a:effectLst/>
                        <a:latin typeface="AvenirNext LT Com Regular" panose="020B0503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800" b="0" i="0" u="none" strike="noStrike">
                          <a:solidFill>
                            <a:srgbClr val="000000"/>
                          </a:solidFill>
                          <a:effectLst/>
                          <a:latin typeface="AvenirNext LT Com Regular" panose="020B0503020202020204" pitchFamily="34" charset="0"/>
                        </a:rPr>
                        <a:t>Company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ts val="900"/>
                        </a:lnSpc>
                      </a:pPr>
                      <a:r>
                        <a:rPr lang="en-US" sz="800" b="0" i="0" u="none" strike="noStrike" cap="none" spc="0" baseline="0">
                          <a:ln>
                            <a:noFill/>
                          </a:ln>
                          <a:solidFill>
                            <a:schemeClr val="tx1"/>
                          </a:solidFill>
                          <a:effectLst/>
                          <a:uFillTx/>
                          <a:latin typeface="AvenirNext LT Com Regular" panose="020B0503020202020204" pitchFamily="34" charset="0"/>
                          <a:ea typeface="+mn-ea"/>
                          <a:cs typeface="+mn-cs"/>
                          <a:sym typeface="Avenir Next LT Com Regular"/>
                        </a:rPr>
                        <a:t>Next 10 years return (%)</a:t>
                      </a:r>
                      <a:endParaRPr lang="en-US" sz="800" b="0" i="0" u="none" strike="noStrike">
                        <a:solidFill>
                          <a:schemeClr val="tx1"/>
                        </a:solidFill>
                        <a:effectLst/>
                        <a:latin typeface="AvenirNext LT Com Regular" panose="020B0503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800" b="0" i="0" u="none" strike="noStrike">
                          <a:solidFill>
                            <a:srgbClr val="000000"/>
                          </a:solidFill>
                          <a:effectLst/>
                          <a:latin typeface="AvenirNext LT Com Regular" panose="020B0503020202020204" pitchFamily="34" charset="0"/>
                        </a:rPr>
                        <a:t>Company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ts val="900"/>
                        </a:lnSpc>
                      </a:pPr>
                      <a:r>
                        <a:rPr lang="en-US" sz="800" b="0" i="0" u="none" strike="noStrike" cap="none" spc="0" baseline="0">
                          <a:ln>
                            <a:noFill/>
                          </a:ln>
                          <a:solidFill>
                            <a:schemeClr val="tx1"/>
                          </a:solidFill>
                          <a:effectLst/>
                          <a:uFillTx/>
                          <a:latin typeface="AvenirNext LT Com Regular" panose="020B0503020202020204" pitchFamily="34" charset="0"/>
                          <a:ea typeface="+mn-ea"/>
                          <a:cs typeface="+mn-cs"/>
                          <a:sym typeface="Avenir Next LT Com Regular"/>
                        </a:rPr>
                        <a:t>Next 10 years return (%)</a:t>
                      </a:r>
                      <a:endParaRPr lang="en-US" sz="800" b="0" i="0" u="none" strike="noStrike">
                        <a:solidFill>
                          <a:schemeClr val="tx1"/>
                        </a:solidFill>
                        <a:effectLst/>
                        <a:latin typeface="AvenirNext LT Com Regular" panose="020B0503020202020204" pitchFamily="34" charset="0"/>
                      </a:endParaRP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800" b="0" i="0" u="none" strike="noStrike">
                          <a:solidFill>
                            <a:srgbClr val="000000"/>
                          </a:solidFill>
                          <a:effectLst/>
                          <a:latin typeface="AvenirNext LT Com Regular" panose="020B0503020202020204" pitchFamily="34" charset="0"/>
                        </a:rPr>
                        <a:t>Company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228600" eaLnBrk="1" fontAlgn="b" latinLnBrk="0" hangingPunct="1">
                        <a:lnSpc>
                          <a:spcPts val="1100"/>
                        </a:lnSpc>
                        <a:spcBef>
                          <a:spcPts val="600"/>
                        </a:spcBef>
                        <a:spcAft>
                          <a:spcPts val="0"/>
                        </a:spcAft>
                        <a:buClrTx/>
                        <a:buSzTx/>
                        <a:buFontTx/>
                        <a:buNone/>
                        <a:tabLst/>
                        <a:defRPr/>
                      </a:pPr>
                      <a:r>
                        <a:rPr lang="en-US" sz="800" b="0" i="0" u="none" strike="noStrike">
                          <a:solidFill>
                            <a:srgbClr val="000000"/>
                          </a:solidFill>
                          <a:effectLst/>
                          <a:latin typeface="AvenirNext LT Com Regular" panose="020B0503020202020204" pitchFamily="34" charset="0"/>
                        </a:rPr>
                        <a:t>Company name</a:t>
                      </a:r>
                    </a:p>
                  </a:txBody>
                  <a:tcPr marL="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0899091"/>
                  </a:ext>
                </a:extLst>
              </a:tr>
              <a:tr h="310896">
                <a:tc>
                  <a:txBody>
                    <a:bodyPr/>
                    <a:lstStyle/>
                    <a:p>
                      <a:pPr algn="l" fontAlgn="b"/>
                      <a:r>
                        <a:rPr lang="en-US" sz="800" b="0" i="0" u="none" strike="noStrike">
                          <a:effectLst/>
                          <a:latin typeface="AvenirNext LT Com Regular" panose="020B0503020202020204" pitchFamily="34" charset="0"/>
                        </a:rPr>
                        <a:t>IBM</a:t>
                      </a:r>
                      <a:endParaRPr lang="en-US" sz="800" b="0"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5.2</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IBM</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12.3</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9DA6AB"/>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Microsoft</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-2.4</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Exxon Mobil</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-2.0</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Apple</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NVIDIA</a:t>
                      </a:r>
                    </a:p>
                  </a:txBody>
                  <a:tcPr marL="32004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310896">
                <a:tc>
                  <a:txBody>
                    <a:bodyPr/>
                    <a:lstStyle/>
                    <a:p>
                      <a:pPr algn="l" fontAlgn="b"/>
                      <a:r>
                        <a:rPr lang="en-US" sz="800" b="0" i="0" u="none" strike="noStrike">
                          <a:effectLst/>
                          <a:latin typeface="AvenirNext LT Com Regular" panose="020B0503020202020204" pitchFamily="34" charset="0"/>
                        </a:rPr>
                        <a:t>Exxon</a:t>
                      </a:r>
                      <a:endParaRPr lang="en-US" sz="800" b="0"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9.9</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Exxon </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15.2</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9DA6AB"/>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Cisco Systems</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-9.5</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PetroChina</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-10.2</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Microsoft</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Apple</a:t>
                      </a:r>
                    </a:p>
                  </a:txBody>
                  <a:tcPr marL="32004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310896">
                <a:tc>
                  <a:txBody>
                    <a:bodyPr/>
                    <a:lstStyle/>
                    <a:p>
                      <a:pPr algn="l" fontAlgn="b"/>
                      <a:r>
                        <a:rPr lang="en-US" sz="800" b="0" i="0" u="none" strike="noStrike">
                          <a:effectLst/>
                          <a:latin typeface="AvenirNext LT Com Regular" panose="020B0503020202020204" pitchFamily="34" charset="0"/>
                        </a:rPr>
                        <a:t>AT&amp;T</a:t>
                      </a:r>
                      <a:endParaRPr lang="en-US" sz="800" b="0"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16.6</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9DA6AB"/>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Industrial Bank of Japan</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-10.6</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General Electric</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-6.9</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Apple</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29.6</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9DA6AB"/>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Amazon</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Microsoft</a:t>
                      </a:r>
                    </a:p>
                  </a:txBody>
                  <a:tcPr marL="32004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297609"/>
                  </a:ext>
                </a:extLst>
              </a:tr>
              <a:tr h="310896">
                <a:tc>
                  <a:txBody>
                    <a:bodyPr/>
                    <a:lstStyle/>
                    <a:p>
                      <a:pPr algn="l" fontAlgn="b"/>
                      <a:r>
                        <a:rPr lang="en-US" sz="800" b="0" i="0" u="none" strike="noStrike">
                          <a:effectLst/>
                          <a:latin typeface="AvenirNext LT Com Regular" panose="020B0503020202020204" pitchFamily="34" charset="0"/>
                        </a:rPr>
                        <a:t>Standard Oil of Indiana</a:t>
                      </a:r>
                      <a:endParaRPr lang="en-US" sz="800" b="0"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2.7</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Fuji Bank</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-8.3</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Intel </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-8.4</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BHP Group</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1.6</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Alphabet</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Alphabet</a:t>
                      </a:r>
                    </a:p>
                  </a:txBody>
                  <a:tcPr marL="32004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3774645"/>
                  </a:ext>
                </a:extLst>
              </a:tr>
              <a:tr h="310896">
                <a:tc>
                  <a:txBody>
                    <a:bodyPr/>
                    <a:lstStyle/>
                    <a:p>
                      <a:pPr algn="l" fontAlgn="b"/>
                      <a:r>
                        <a:rPr lang="en-US" sz="800" b="0" i="0" u="none" strike="noStrike">
                          <a:effectLst/>
                          <a:latin typeface="AvenirNext LT Com Regular" panose="020B0503020202020204" pitchFamily="34" charset="0"/>
                        </a:rPr>
                        <a:t>Standard Oil of California</a:t>
                      </a:r>
                      <a:endParaRPr lang="en-US" sz="800" b="0"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3.9</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General Electric</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27.5</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9DA6AB"/>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Vodafone Group</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-6.3</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Microsoft</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25.9</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9DA6AB"/>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Tencent</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Amazon</a:t>
                      </a:r>
                    </a:p>
                  </a:txBody>
                  <a:tcPr marL="32004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5823039"/>
                  </a:ext>
                </a:extLst>
              </a:tr>
              <a:tr h="310896">
                <a:tc>
                  <a:txBody>
                    <a:bodyPr/>
                    <a:lstStyle/>
                    <a:p>
                      <a:pPr algn="l" fontAlgn="b"/>
                      <a:r>
                        <a:rPr lang="en-US" sz="800" b="0" i="0" u="none" strike="noStrike">
                          <a:effectLst/>
                          <a:latin typeface="AvenirNext LT Com Regular" panose="020B0503020202020204" pitchFamily="34" charset="0"/>
                        </a:rPr>
                        <a:t>British Petroleum</a:t>
                      </a:r>
                      <a:endParaRPr lang="en-US" sz="800" b="0"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7.1</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Philip Morris</a:t>
                      </a:r>
                      <a:br>
                        <a:rPr lang="en-US" sz="800" b="0" i="0" u="none" strike="noStrike">
                          <a:solidFill>
                            <a:schemeClr val="tx1"/>
                          </a:solidFill>
                          <a:effectLst/>
                          <a:latin typeface="AvenirNext LT Com Regular" panose="020B0503020202020204" pitchFamily="34" charset="0"/>
                        </a:rPr>
                      </a:br>
                      <a:r>
                        <a:rPr lang="en-US" sz="800" b="0" i="0" u="none" strike="noStrike">
                          <a:solidFill>
                            <a:schemeClr val="tx1"/>
                          </a:solidFill>
                          <a:effectLst/>
                          <a:latin typeface="AvenirNext LT Com Regular" panose="020B0503020202020204" pitchFamily="34" charset="0"/>
                        </a:rPr>
                        <a:t>Companies</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13.6</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9DA6AB"/>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Exxon Mobil</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7.9</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838D93"/>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ICBC</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4.1</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Tesla</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Broadcom</a:t>
                      </a:r>
                    </a:p>
                  </a:txBody>
                  <a:tcPr marL="32004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5601179"/>
                  </a:ext>
                </a:extLst>
              </a:tr>
              <a:tr h="310896">
                <a:tc>
                  <a:txBody>
                    <a:bodyPr/>
                    <a:lstStyle/>
                    <a:p>
                      <a:pPr algn="l" fontAlgn="b"/>
                      <a:r>
                        <a:rPr lang="en-US" sz="800" b="0" i="0" u="none" strike="noStrike">
                          <a:effectLst/>
                          <a:latin typeface="AvenirNext LT Com Regular" panose="020B0503020202020204" pitchFamily="34" charset="0"/>
                        </a:rPr>
                        <a:t>Atlantic Richfield</a:t>
                      </a:r>
                      <a:endParaRPr lang="en-US" sz="800" b="0"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6.9</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Sakura Bank</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-7.3</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Deutsche Telekom</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-13.9</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Petrobras</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-10.0</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Facebook</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Meta</a:t>
                      </a:r>
                    </a:p>
                  </a:txBody>
                  <a:tcPr marL="32004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9347913"/>
                  </a:ext>
                </a:extLst>
              </a:tr>
              <a:tr h="310896">
                <a:tc>
                  <a:txBody>
                    <a:bodyPr/>
                    <a:lstStyle/>
                    <a:p>
                      <a:pPr algn="l" fontAlgn="b"/>
                      <a:r>
                        <a:rPr lang="en-US" sz="800" b="0" i="0" u="none" strike="noStrike">
                          <a:effectLst/>
                          <a:latin typeface="AvenirNext LT Com Regular" panose="020B0503020202020204" pitchFamily="34" charset="0"/>
                        </a:rPr>
                        <a:t>General Electric</a:t>
                      </a:r>
                      <a:endParaRPr lang="en-US" sz="800" b="0"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14.1</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9DA6AB"/>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Sumitomo Mitsui Banking</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-3.2</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Nokia</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-10.5</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770" b="0" i="0" u="none" strike="noStrike">
                          <a:solidFill>
                            <a:schemeClr val="tx1"/>
                          </a:solidFill>
                          <a:effectLst/>
                          <a:latin typeface="AvenirNext LT Com Regular" panose="020B0503020202020204" pitchFamily="34" charset="0"/>
                        </a:rPr>
                        <a:t>China Construction Bank</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3.8</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Alibaba</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Tesla</a:t>
                      </a:r>
                    </a:p>
                  </a:txBody>
                  <a:tcPr marL="32004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5163012"/>
                  </a:ext>
                </a:extLst>
              </a:tr>
              <a:tr h="310896">
                <a:tc>
                  <a:txBody>
                    <a:bodyPr/>
                    <a:lstStyle/>
                    <a:p>
                      <a:pPr algn="l" fontAlgn="b"/>
                      <a:r>
                        <a:rPr lang="en-US" sz="800" b="0" i="0" u="none" strike="noStrike">
                          <a:effectLst/>
                          <a:latin typeface="AvenirNext LT Com Regular" panose="020B0503020202020204" pitchFamily="34" charset="0"/>
                        </a:rPr>
                        <a:t>General Motors</a:t>
                      </a:r>
                      <a:endParaRPr lang="en-US" sz="800" b="0"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4.9</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Dai-Ichi Kangyo Bank</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-6.4</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NTT</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-9.7</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Shell</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-0.9</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Samsung</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TSMC</a:t>
                      </a:r>
                    </a:p>
                  </a:txBody>
                  <a:tcPr marL="32004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339294"/>
                  </a:ext>
                </a:extLst>
              </a:tr>
              <a:tr h="310896">
                <a:tc>
                  <a:txBody>
                    <a:bodyPr/>
                    <a:lstStyle/>
                    <a:p>
                      <a:pPr algn="l" fontAlgn="b"/>
                      <a:r>
                        <a:rPr lang="en-US" sz="800" b="0" i="0" u="none" strike="noStrike">
                          <a:effectLst/>
                          <a:latin typeface="AvenirNext LT Com Regular" panose="020B0503020202020204" pitchFamily="34" charset="0"/>
                        </a:rPr>
                        <a:t>Royal Dutch Petroleum</a:t>
                      </a:r>
                      <a:endParaRPr lang="en-US" sz="800" b="0"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12.2</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Toyota</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0" i="0" u="none" strike="noStrike">
                          <a:solidFill>
                            <a:schemeClr val="tx1"/>
                          </a:solidFill>
                          <a:effectLst/>
                          <a:latin typeface="AvenirNext LT Com Regular" panose="020B0503020202020204" pitchFamily="34" charset="0"/>
                        </a:rPr>
                        <a:t>11.1</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CEFF1"/>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Wal-Mart</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2.2</a:t>
                      </a: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9DA6AB"/>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Nestlé</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solidFill>
                            <a:schemeClr val="tx1"/>
                          </a:solidFill>
                          <a:effectLst/>
                          <a:latin typeface="AvenirNext LT Com Regular" panose="020B0503020202020204" pitchFamily="34" charset="0"/>
                        </a:rPr>
                        <a:t>10.5</a:t>
                      </a: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9DA6AB"/>
                    </a:solid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TSMC</a:t>
                      </a: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r>
                        <a:rPr lang="en-US" sz="800" b="0" i="0" u="none" strike="noStrike">
                          <a:solidFill>
                            <a:schemeClr val="tx1"/>
                          </a:solidFill>
                          <a:effectLst/>
                          <a:latin typeface="AvenirNext LT Com Regular" panose="020B0503020202020204" pitchFamily="34" charset="0"/>
                        </a:rPr>
                        <a:t>JPMorgan Chase</a:t>
                      </a:r>
                    </a:p>
                  </a:txBody>
                  <a:tcPr marL="32004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7146953"/>
                  </a:ext>
                </a:extLst>
              </a:tr>
              <a:tr h="310896">
                <a:tc>
                  <a:txBody>
                    <a:bodyPr/>
                    <a:lstStyle/>
                    <a:p>
                      <a:pPr algn="l" fontAlgn="b"/>
                      <a:r>
                        <a:rPr lang="en-US" sz="800" b="1" i="0" u="none" strike="noStrike">
                          <a:effectLst/>
                          <a:latin typeface="AvenirNext LT Com Regular" panose="020B0503020202020204" pitchFamily="34" charset="0"/>
                        </a:rPr>
                        <a:t>MSCI World Index</a:t>
                      </a:r>
                      <a:endParaRPr lang="en-US" sz="800" b="1" i="0" u="none" strike="noStrike">
                        <a:solidFill>
                          <a:srgbClr val="000000"/>
                        </a:solidFill>
                        <a:effectLst/>
                        <a:latin typeface="AvenirNext LT Com Regular" panose="020B0503020202020204" pitchFamily="34" charset="0"/>
                      </a:endParaRPr>
                    </a:p>
                  </a:txBody>
                  <a:tcPr marL="41148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effectLst/>
                          <a:latin typeface="AvenirNext LT Com Regular" panose="020B0503020202020204" pitchFamily="34" charset="0"/>
                        </a:rPr>
                        <a:t>13.9</a:t>
                      </a:r>
                      <a:endParaRPr lang="en-US" sz="800" b="1" i="0" u="none" strike="noStrike">
                        <a:solidFill>
                          <a:srgbClr val="000000"/>
                        </a:solidFill>
                        <a:effectLst/>
                        <a:latin typeface="AvenirNext LT Com Regular" panose="020B0503020202020204" pitchFamily="34" charset="0"/>
                      </a:endParaRP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800" b="1" i="0" u="none" strike="noStrike">
                          <a:effectLst/>
                          <a:latin typeface="AvenirNext LT Com Regular" panose="020B0503020202020204" pitchFamily="34" charset="0"/>
                        </a:rPr>
                        <a:t>MSCI World Index</a:t>
                      </a:r>
                      <a:endParaRPr lang="en-US" sz="800" b="1"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effectLst/>
                          <a:latin typeface="AvenirNext LT Com Regular" panose="020B0503020202020204" pitchFamily="34" charset="0"/>
                        </a:rPr>
                        <a:t>11.9</a:t>
                      </a:r>
                      <a:endParaRPr lang="en-US" sz="800" b="1" i="0" u="none" strike="noStrike">
                        <a:solidFill>
                          <a:srgbClr val="000000"/>
                        </a:solidFill>
                        <a:effectLst/>
                        <a:latin typeface="AvenirNext LT Com Regular" panose="020B0503020202020204" pitchFamily="34" charset="0"/>
                      </a:endParaRP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763" indent="0" algn="l" fontAlgn="b">
                        <a:tabLst/>
                      </a:pPr>
                      <a:r>
                        <a:rPr lang="en-US" sz="800" b="1" i="0" u="none" strike="noStrike">
                          <a:effectLst/>
                          <a:latin typeface="AvenirNext LT Com Regular" panose="020B0503020202020204" pitchFamily="34" charset="0"/>
                        </a:rPr>
                        <a:t>MSCI World Index</a:t>
                      </a:r>
                      <a:endParaRPr lang="en-US" sz="800" b="1"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effectLst/>
                          <a:latin typeface="AvenirNext LT Com Regular" panose="020B0503020202020204" pitchFamily="34" charset="0"/>
                        </a:rPr>
                        <a:t>0.0</a:t>
                      </a:r>
                      <a:endParaRPr lang="en-US" sz="800" b="1" i="0" u="none" strike="noStrike">
                        <a:solidFill>
                          <a:srgbClr val="000000"/>
                        </a:solidFill>
                        <a:effectLst/>
                        <a:latin typeface="AvenirNext LT Com Regular" panose="020B0503020202020204" pitchFamily="34" charset="0"/>
                      </a:endParaRPr>
                    </a:p>
                  </a:txBody>
                  <a:tcPr marL="0" marR="18288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800" b="1" i="0" u="none" strike="noStrike">
                          <a:effectLst/>
                          <a:latin typeface="AvenirNext LT Com Regular" panose="020B0503020202020204" pitchFamily="34" charset="0"/>
                        </a:rPr>
                        <a:t>MSCI World Index</a:t>
                      </a:r>
                      <a:endParaRPr lang="en-US" sz="800" b="1" i="0" u="none" strike="noStrike">
                        <a:solidFill>
                          <a:srgbClr val="000000"/>
                        </a:solidFill>
                        <a:effectLst/>
                        <a:latin typeface="AvenirNext LT Com Regular" panose="020B0503020202020204" pitchFamily="34" charset="0"/>
                      </a:endParaRPr>
                    </a:p>
                  </a:txBody>
                  <a:tcPr marL="36576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800" b="1" i="0" u="none" strike="noStrike">
                          <a:effectLst/>
                          <a:latin typeface="AvenirNext LT Com Regular" panose="020B0503020202020204" pitchFamily="34" charset="0"/>
                        </a:rPr>
                        <a:t>9.9</a:t>
                      </a:r>
                      <a:endParaRPr lang="en-US" sz="800" b="1" i="0" u="none" strike="noStrike">
                        <a:solidFill>
                          <a:srgbClr val="000000"/>
                        </a:solidFill>
                        <a:effectLst/>
                        <a:latin typeface="AvenirNext LT Com Regular" panose="020B0503020202020204" pitchFamily="34" charset="0"/>
                      </a:endParaRPr>
                    </a:p>
                  </a:txBody>
                  <a:tcPr marL="0" marR="164592"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endParaRPr lang="en-US" sz="900" b="1" i="0" u="none" strike="noStrike">
                        <a:solidFill>
                          <a:schemeClr val="tx1"/>
                        </a:solidFill>
                        <a:effectLst/>
                        <a:latin typeface="AvenirNext LT Com Regular" panose="020B0503020202020204" pitchFamily="34" charset="0"/>
                      </a:endParaRPr>
                    </a:p>
                  </a:txBody>
                  <a:tcPr marL="22860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ts val="1100"/>
                        </a:lnSpc>
                      </a:pPr>
                      <a:endParaRPr lang="en-US" sz="900" b="1" i="0" u="none" strike="noStrike" dirty="0">
                        <a:solidFill>
                          <a:schemeClr val="tx1"/>
                        </a:solidFill>
                        <a:effectLst/>
                        <a:latin typeface="AvenirNext LT Com Regular" panose="020B0503020202020204" pitchFamily="34" charset="0"/>
                      </a:endParaRPr>
                    </a:p>
                  </a:txBody>
                  <a:tcPr marL="411480" marR="0" marT="0"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6268268"/>
                  </a:ext>
                </a:extLst>
              </a:tr>
            </a:tbl>
          </a:graphicData>
        </a:graphic>
      </p:graphicFrame>
      <p:sp>
        <p:nvSpPr>
          <p:cNvPr id="9" name="Footer Placeholder 4">
            <a:extLst>
              <a:ext uri="{FF2B5EF4-FFF2-40B4-BE49-F238E27FC236}">
                <a16:creationId xmlns:a16="http://schemas.microsoft.com/office/drawing/2014/main" id="{F629AC4E-C076-533A-1027-00D10329AF1D}"/>
              </a:ext>
            </a:extLst>
          </p:cNvPr>
          <p:cNvSpPr txBox="1">
            <a:spLocks/>
          </p:cNvSpPr>
          <p:nvPr/>
        </p:nvSpPr>
        <p:spPr>
          <a:xfrm>
            <a:off x="333213" y="6048338"/>
            <a:ext cx="11276012" cy="35246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938"/>
            <a:r>
              <a:rPr lang="en-US" sz="800" dirty="0">
                <a:solidFill>
                  <a:schemeClr val="tx1"/>
                </a:solidFill>
                <a:latin typeface="AvenirNext LT Com Regular" panose="020B0503020202020204" pitchFamily="34" charset="0"/>
              </a:rPr>
              <a:t>Sources: Capital Group, MSCI, RIMES. As of December 31, 2025. Past results are not predictive of results in future periods.</a:t>
            </a:r>
          </a:p>
          <a:p>
            <a:pPr marL="7938"/>
            <a:r>
              <a:rPr lang="en-US" sz="800" dirty="0">
                <a:solidFill>
                  <a:schemeClr val="tx1"/>
                </a:solidFill>
                <a:latin typeface="AvenirNext LT Com Regular" panose="020B0503020202020204" pitchFamily="34" charset="0"/>
              </a:rPr>
              <a:t>Observation date for each set of holdings is December 31 of the year, except in 2000. For example, the observation date for the largest companies in 1980 is December 31, 1980. The exception for 2000 uses the observation date of February 28, 2000, as it reflects the closest month-end peak of the tech bubble.</a:t>
            </a:r>
          </a:p>
          <a:p>
            <a:pPr marL="7938"/>
            <a:r>
              <a:rPr lang="en-US" sz="800" dirty="0">
                <a:solidFill>
                  <a:schemeClr val="tx1"/>
                </a:solidFill>
                <a:latin typeface="AvenirNext LT Com Regular" panose="020B0503020202020204" pitchFamily="34" charset="0"/>
              </a:rPr>
              <a:t>Next 10 years return refers to the average annual total return of the stock or index from the current decade's beginning observation date to the beginning of the next decade.</a:t>
            </a:r>
          </a:p>
        </p:txBody>
      </p:sp>
      <p:sp>
        <p:nvSpPr>
          <p:cNvPr id="11" name="Slide Number Placeholder 10">
            <a:extLst>
              <a:ext uri="{FF2B5EF4-FFF2-40B4-BE49-F238E27FC236}">
                <a16:creationId xmlns:a16="http://schemas.microsoft.com/office/drawing/2014/main" id="{EB35DD66-41B5-C9D6-F36F-CFF14EA5F6B2}"/>
              </a:ext>
              <a:ext uri="{C183D7F6-B498-43B3-948B-1728B52AA6E4}">
                <adec:decorative xmlns:adec="http://schemas.microsoft.com/office/drawing/2017/decorative" val="1"/>
              </a:ext>
            </a:extLst>
          </p:cNvPr>
          <p:cNvSpPr txBox="1">
            <a:spLocks/>
          </p:cNvSpPr>
          <p:nvPr/>
        </p:nvSpPr>
        <p:spPr>
          <a:xfrm>
            <a:off x="9810115" y="6309360"/>
            <a:ext cx="1925638"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300"/>
              </a:spcAft>
              <a:buClrTx/>
              <a:buSzTx/>
              <a:buFontTx/>
              <a:buNone/>
              <a:tabLst/>
              <a:defRPr kumimoji="0" lang="en-US" sz="800" b="0" i="0" u="none" strike="noStrike" cap="none" spc="0" normalizeH="0" baseline="0" dirty="0">
                <a:ln>
                  <a:noFill/>
                </a:ln>
                <a:solidFill>
                  <a:schemeClr val="tx1"/>
                </a:solidFill>
                <a:effectLst/>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algn="r"/>
            <a:fld id="{86CB4B4D-7CA3-9044-876B-883B54F8677D}" type="slidenum">
              <a:rPr lang="en-GB" smtClean="0"/>
              <a:pPr algn="r"/>
              <a:t>5</a:t>
            </a:fld>
            <a:endParaRPr lang="en-GB" dirty="0"/>
          </a:p>
        </p:txBody>
      </p:sp>
      <p:sp>
        <p:nvSpPr>
          <p:cNvPr id="15" name="Rectangle 14">
            <a:extLst>
              <a:ext uri="{FF2B5EF4-FFF2-40B4-BE49-F238E27FC236}">
                <a16:creationId xmlns:a16="http://schemas.microsoft.com/office/drawing/2014/main" id="{EE3AC426-8ED7-6A93-D88B-98B71E0D38C3}"/>
              </a:ext>
              <a:ext uri="{C183D7F6-B498-43B3-948B-1728B52AA6E4}">
                <adec:decorative xmlns:adec="http://schemas.microsoft.com/office/drawing/2017/decorative" val="1"/>
              </a:ext>
            </a:extLst>
          </p:cNvPr>
          <p:cNvSpPr/>
          <p:nvPr/>
        </p:nvSpPr>
        <p:spPr>
          <a:xfrm>
            <a:off x="5519377" y="1110872"/>
            <a:ext cx="288095" cy="137489"/>
          </a:xfrm>
          <a:prstGeom prst="rect">
            <a:avLst/>
          </a:prstGeom>
          <a:solidFill>
            <a:srgbClr val="9DA6A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900" u="none" strike="noStrike" cap="none" spc="0" normalizeH="0" baseline="0">
              <a:ln>
                <a:noFill/>
              </a:ln>
              <a:solidFill>
                <a:srgbClr val="FFFFFF"/>
              </a:solidFill>
              <a:effectLst>
                <a:outerShdw blurRad="38100" dist="12700" dir="5400000" rotWithShape="0">
                  <a:srgbClr val="000000">
                    <a:alpha val="50000"/>
                  </a:srgbClr>
                </a:outerShdw>
              </a:effectLst>
              <a:uFillTx/>
              <a:latin typeface="Capital Group Sans Light" panose="02000403000000020004" pitchFamily="2" charset="0"/>
              <a:sym typeface="Avenir Next LT Com Regular"/>
            </a:endParaRPr>
          </a:p>
        </p:txBody>
      </p:sp>
      <p:sp>
        <p:nvSpPr>
          <p:cNvPr id="16" name="Rectangle 15">
            <a:extLst>
              <a:ext uri="{FF2B5EF4-FFF2-40B4-BE49-F238E27FC236}">
                <a16:creationId xmlns:a16="http://schemas.microsoft.com/office/drawing/2014/main" id="{39905E5E-4F0C-21D5-C82D-7C5D34690535}"/>
              </a:ext>
              <a:ext uri="{C183D7F6-B498-43B3-948B-1728B52AA6E4}">
                <adec:decorative xmlns:adec="http://schemas.microsoft.com/office/drawing/2017/decorative" val="1"/>
              </a:ext>
            </a:extLst>
          </p:cNvPr>
          <p:cNvSpPr/>
          <p:nvPr/>
        </p:nvSpPr>
        <p:spPr>
          <a:xfrm>
            <a:off x="8189736" y="1110872"/>
            <a:ext cx="288095" cy="137489"/>
          </a:xfrm>
          <a:prstGeom prst="rect">
            <a:avLst/>
          </a:prstGeom>
          <a:solidFill>
            <a:srgbClr val="ECEFF1"/>
          </a:solidFill>
          <a:ln w="9525" cap="flat">
            <a:solidFill>
              <a:srgbClr val="9DA6AB"/>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900" u="none" strike="noStrike" cap="none" spc="0" normalizeH="0" baseline="0">
              <a:ln>
                <a:noFill/>
              </a:ln>
              <a:solidFill>
                <a:srgbClr val="FFFFFF"/>
              </a:solidFill>
              <a:effectLst>
                <a:outerShdw blurRad="38100" dist="12700" dir="5400000" rotWithShape="0">
                  <a:srgbClr val="000000">
                    <a:alpha val="50000"/>
                  </a:srgbClr>
                </a:outerShdw>
              </a:effectLst>
              <a:uFillTx/>
              <a:latin typeface="Capital Group Sans Light" panose="02000403000000020004" pitchFamily="2" charset="0"/>
              <a:sym typeface="Avenir Next LT Com Regular"/>
            </a:endParaRPr>
          </a:p>
        </p:txBody>
      </p:sp>
      <p:grpSp>
        <p:nvGrpSpPr>
          <p:cNvPr id="17" name="Group 16">
            <a:extLst>
              <a:ext uri="{FF2B5EF4-FFF2-40B4-BE49-F238E27FC236}">
                <a16:creationId xmlns:a16="http://schemas.microsoft.com/office/drawing/2014/main" id="{4EA75946-AF37-BDD0-F940-F03955CB1B5C}"/>
              </a:ext>
              <a:ext uri="{C183D7F6-B498-43B3-948B-1728B52AA6E4}">
                <adec:decorative xmlns:adec="http://schemas.microsoft.com/office/drawing/2017/decorative" val="1"/>
              </a:ext>
            </a:extLst>
          </p:cNvPr>
          <p:cNvGrpSpPr/>
          <p:nvPr/>
        </p:nvGrpSpPr>
        <p:grpSpPr>
          <a:xfrm>
            <a:off x="547273" y="2414149"/>
            <a:ext cx="10151804" cy="3009966"/>
            <a:chOff x="547273" y="2321161"/>
            <a:chExt cx="10151804" cy="3009966"/>
          </a:xfrm>
        </p:grpSpPr>
        <p:pic>
          <p:nvPicPr>
            <p:cNvPr id="18" name="Picture 17">
              <a:extLst>
                <a:ext uri="{FF2B5EF4-FFF2-40B4-BE49-F238E27FC236}">
                  <a16:creationId xmlns:a16="http://schemas.microsoft.com/office/drawing/2014/main" id="{70E0B7C1-C5AD-18B2-C829-6C934AC312D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33573" y="2321161"/>
              <a:ext cx="205163" cy="205163"/>
            </a:xfrm>
            <a:prstGeom prst="rect">
              <a:avLst/>
            </a:prstGeom>
          </p:spPr>
        </p:pic>
        <p:pic>
          <p:nvPicPr>
            <p:cNvPr id="19" name="Picture 18">
              <a:extLst>
                <a:ext uri="{FF2B5EF4-FFF2-40B4-BE49-F238E27FC236}">
                  <a16:creationId xmlns:a16="http://schemas.microsoft.com/office/drawing/2014/main" id="{4C5E72FF-F8B7-B732-CC02-62B7698DA3E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33573" y="2638341"/>
              <a:ext cx="205163" cy="205163"/>
            </a:xfrm>
            <a:prstGeom prst="rect">
              <a:avLst/>
            </a:prstGeom>
          </p:spPr>
        </p:pic>
        <p:grpSp>
          <p:nvGrpSpPr>
            <p:cNvPr id="20" name="Group 19">
              <a:extLst>
                <a:ext uri="{FF2B5EF4-FFF2-40B4-BE49-F238E27FC236}">
                  <a16:creationId xmlns:a16="http://schemas.microsoft.com/office/drawing/2014/main" id="{246514A8-763F-5A62-5F32-53BBE5771DCF}"/>
                </a:ext>
                <a:ext uri="{C183D7F6-B498-43B3-948B-1728B52AA6E4}">
                  <adec:decorative xmlns:adec="http://schemas.microsoft.com/office/drawing/2017/decorative" val="1"/>
                </a:ext>
              </a:extLst>
            </p:cNvPr>
            <p:cNvGrpSpPr/>
            <p:nvPr/>
          </p:nvGrpSpPr>
          <p:grpSpPr>
            <a:xfrm>
              <a:off x="2735570" y="2954923"/>
              <a:ext cx="201168" cy="201168"/>
              <a:chOff x="2706797" y="2912503"/>
              <a:chExt cx="201168" cy="201168"/>
            </a:xfrm>
          </p:grpSpPr>
          <p:pic>
            <p:nvPicPr>
              <p:cNvPr id="93" name="Picture 92">
                <a:extLst>
                  <a:ext uri="{FF2B5EF4-FFF2-40B4-BE49-F238E27FC236}">
                    <a16:creationId xmlns:a16="http://schemas.microsoft.com/office/drawing/2014/main" id="{5B0ABF31-00A2-1938-6409-8BE5FA3C3664}"/>
                  </a:ext>
                </a:extLst>
              </p:cNvPr>
              <p:cNvPicPr>
                <a:picLocks noChangeAspect="1"/>
              </p:cNvPicPr>
              <p:nvPr/>
            </p:nvPicPr>
            <p:blipFill>
              <a:blip r:embed="rId5"/>
              <a:stretch>
                <a:fillRect/>
              </a:stretch>
            </p:blipFill>
            <p:spPr>
              <a:xfrm>
                <a:off x="2706797" y="2912503"/>
                <a:ext cx="201168" cy="201168"/>
              </a:xfrm>
              <a:prstGeom prst="rect">
                <a:avLst/>
              </a:prstGeom>
            </p:spPr>
          </p:pic>
          <p:sp>
            <p:nvSpPr>
              <p:cNvPr id="94" name="Rounded Rectangle 25">
                <a:extLst>
                  <a:ext uri="{FF2B5EF4-FFF2-40B4-BE49-F238E27FC236}">
                    <a16:creationId xmlns:a16="http://schemas.microsoft.com/office/drawing/2014/main" id="{1641B35C-1D35-31A0-1333-6AB91D01CA01}"/>
                  </a:ext>
                </a:extLst>
              </p:cNvPr>
              <p:cNvSpPr/>
              <p:nvPr/>
            </p:nvSpPr>
            <p:spPr>
              <a:xfrm>
                <a:off x="2706797" y="2912503"/>
                <a:ext cx="201168" cy="201168"/>
              </a:xfrm>
              <a:prstGeom prst="roundRect">
                <a:avLst/>
              </a:prstGeom>
              <a:noFill/>
              <a:ln w="3175" cap="flat">
                <a:solidFill>
                  <a:schemeClr val="tx1">
                    <a:lumMod val="65000"/>
                    <a:lumOff val="3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grpSp>
          <p:nvGrpSpPr>
            <p:cNvPr id="21" name="Group 20">
              <a:extLst>
                <a:ext uri="{FF2B5EF4-FFF2-40B4-BE49-F238E27FC236}">
                  <a16:creationId xmlns:a16="http://schemas.microsoft.com/office/drawing/2014/main" id="{346E31A1-2024-FE73-2926-2F1395B5298A}"/>
                </a:ext>
                <a:ext uri="{C183D7F6-B498-43B3-948B-1728B52AA6E4}">
                  <adec:decorative xmlns:adec="http://schemas.microsoft.com/office/drawing/2017/decorative" val="1"/>
                </a:ext>
              </a:extLst>
            </p:cNvPr>
            <p:cNvGrpSpPr/>
            <p:nvPr/>
          </p:nvGrpSpPr>
          <p:grpSpPr>
            <a:xfrm>
              <a:off x="2735570" y="3264320"/>
              <a:ext cx="201168" cy="201168"/>
              <a:chOff x="2706797" y="2912503"/>
              <a:chExt cx="201168" cy="201168"/>
            </a:xfrm>
          </p:grpSpPr>
          <p:pic>
            <p:nvPicPr>
              <p:cNvPr id="91" name="Picture 90">
                <a:extLst>
                  <a:ext uri="{FF2B5EF4-FFF2-40B4-BE49-F238E27FC236}">
                    <a16:creationId xmlns:a16="http://schemas.microsoft.com/office/drawing/2014/main" id="{67DA854A-9F37-6E67-5BBC-255F04F849B9}"/>
                  </a:ext>
                </a:extLst>
              </p:cNvPr>
              <p:cNvPicPr>
                <a:picLocks noChangeAspect="1"/>
              </p:cNvPicPr>
              <p:nvPr/>
            </p:nvPicPr>
            <p:blipFill>
              <a:blip r:embed="rId5"/>
              <a:stretch>
                <a:fillRect/>
              </a:stretch>
            </p:blipFill>
            <p:spPr>
              <a:xfrm>
                <a:off x="2706797" y="2912503"/>
                <a:ext cx="201168" cy="201168"/>
              </a:xfrm>
              <a:prstGeom prst="rect">
                <a:avLst/>
              </a:prstGeom>
            </p:spPr>
          </p:pic>
          <p:sp>
            <p:nvSpPr>
              <p:cNvPr id="92" name="Rounded Rectangle 28">
                <a:extLst>
                  <a:ext uri="{FF2B5EF4-FFF2-40B4-BE49-F238E27FC236}">
                    <a16:creationId xmlns:a16="http://schemas.microsoft.com/office/drawing/2014/main" id="{F4F59A39-1D79-52BB-7286-808B6725477E}"/>
                  </a:ext>
                </a:extLst>
              </p:cNvPr>
              <p:cNvSpPr/>
              <p:nvPr/>
            </p:nvSpPr>
            <p:spPr>
              <a:xfrm>
                <a:off x="2706797" y="2912503"/>
                <a:ext cx="201168" cy="201168"/>
              </a:xfrm>
              <a:prstGeom prst="roundRect">
                <a:avLst/>
              </a:prstGeom>
              <a:noFill/>
              <a:ln w="3175" cap="flat">
                <a:solidFill>
                  <a:schemeClr val="tx1">
                    <a:lumMod val="65000"/>
                    <a:lumOff val="3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pic>
          <p:nvPicPr>
            <p:cNvPr id="22" name="Picture 21">
              <a:extLst>
                <a:ext uri="{FF2B5EF4-FFF2-40B4-BE49-F238E27FC236}">
                  <a16:creationId xmlns:a16="http://schemas.microsoft.com/office/drawing/2014/main" id="{01E2E582-2577-8CC1-ECA1-F90245827FE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33573" y="3565441"/>
              <a:ext cx="205163" cy="205163"/>
            </a:xfrm>
            <a:prstGeom prst="rect">
              <a:avLst/>
            </a:prstGeom>
          </p:spPr>
        </p:pic>
        <p:pic>
          <p:nvPicPr>
            <p:cNvPr id="23" name="Picture 22">
              <a:extLst>
                <a:ext uri="{FF2B5EF4-FFF2-40B4-BE49-F238E27FC236}">
                  <a16:creationId xmlns:a16="http://schemas.microsoft.com/office/drawing/2014/main" id="{D75BF999-71D2-B6FF-9361-055C46EBD99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33573" y="3887919"/>
              <a:ext cx="205163" cy="205163"/>
            </a:xfrm>
            <a:prstGeom prst="rect">
              <a:avLst/>
            </a:prstGeom>
          </p:spPr>
        </p:pic>
        <p:grpSp>
          <p:nvGrpSpPr>
            <p:cNvPr id="24" name="Group 23">
              <a:extLst>
                <a:ext uri="{FF2B5EF4-FFF2-40B4-BE49-F238E27FC236}">
                  <a16:creationId xmlns:a16="http://schemas.microsoft.com/office/drawing/2014/main" id="{933C9496-12C0-B193-67A4-ED259597B75E}"/>
                </a:ext>
                <a:ext uri="{C183D7F6-B498-43B3-948B-1728B52AA6E4}">
                  <adec:decorative xmlns:adec="http://schemas.microsoft.com/office/drawing/2017/decorative" val="1"/>
                </a:ext>
              </a:extLst>
            </p:cNvPr>
            <p:cNvGrpSpPr/>
            <p:nvPr/>
          </p:nvGrpSpPr>
          <p:grpSpPr>
            <a:xfrm>
              <a:off x="2735570" y="4198404"/>
              <a:ext cx="201168" cy="201168"/>
              <a:chOff x="2706797" y="2912503"/>
              <a:chExt cx="201168" cy="201168"/>
            </a:xfrm>
          </p:grpSpPr>
          <p:pic>
            <p:nvPicPr>
              <p:cNvPr id="89" name="Picture 88">
                <a:extLst>
                  <a:ext uri="{FF2B5EF4-FFF2-40B4-BE49-F238E27FC236}">
                    <a16:creationId xmlns:a16="http://schemas.microsoft.com/office/drawing/2014/main" id="{A083FCAC-B958-9148-DEC2-72B45875C660}"/>
                  </a:ext>
                </a:extLst>
              </p:cNvPr>
              <p:cNvPicPr>
                <a:picLocks noChangeAspect="1"/>
              </p:cNvPicPr>
              <p:nvPr/>
            </p:nvPicPr>
            <p:blipFill>
              <a:blip r:embed="rId5"/>
              <a:stretch>
                <a:fillRect/>
              </a:stretch>
            </p:blipFill>
            <p:spPr>
              <a:xfrm>
                <a:off x="2706797" y="2912503"/>
                <a:ext cx="201168" cy="201168"/>
              </a:xfrm>
              <a:prstGeom prst="rect">
                <a:avLst/>
              </a:prstGeom>
            </p:spPr>
          </p:pic>
          <p:sp>
            <p:nvSpPr>
              <p:cNvPr id="90" name="Rounded Rectangle 33">
                <a:extLst>
                  <a:ext uri="{FF2B5EF4-FFF2-40B4-BE49-F238E27FC236}">
                    <a16:creationId xmlns:a16="http://schemas.microsoft.com/office/drawing/2014/main" id="{20667FE9-A637-A1C8-7E8A-BC398A752E88}"/>
                  </a:ext>
                </a:extLst>
              </p:cNvPr>
              <p:cNvSpPr/>
              <p:nvPr/>
            </p:nvSpPr>
            <p:spPr>
              <a:xfrm>
                <a:off x="2706797" y="2912503"/>
                <a:ext cx="201168" cy="201168"/>
              </a:xfrm>
              <a:prstGeom prst="roundRect">
                <a:avLst/>
              </a:prstGeom>
              <a:noFill/>
              <a:ln w="3175" cap="flat">
                <a:solidFill>
                  <a:schemeClr val="tx1">
                    <a:lumMod val="65000"/>
                    <a:lumOff val="3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grpSp>
          <p:nvGrpSpPr>
            <p:cNvPr id="25" name="Group 24">
              <a:extLst>
                <a:ext uri="{FF2B5EF4-FFF2-40B4-BE49-F238E27FC236}">
                  <a16:creationId xmlns:a16="http://schemas.microsoft.com/office/drawing/2014/main" id="{FFFE054C-E79B-588A-46E2-0F2B25913893}"/>
                </a:ext>
                <a:ext uri="{C183D7F6-B498-43B3-948B-1728B52AA6E4}">
                  <adec:decorative xmlns:adec="http://schemas.microsoft.com/office/drawing/2017/decorative" val="1"/>
                </a:ext>
              </a:extLst>
            </p:cNvPr>
            <p:cNvGrpSpPr/>
            <p:nvPr/>
          </p:nvGrpSpPr>
          <p:grpSpPr>
            <a:xfrm>
              <a:off x="2735570" y="4498058"/>
              <a:ext cx="201168" cy="201168"/>
              <a:chOff x="2706797" y="2912503"/>
              <a:chExt cx="201168" cy="201168"/>
            </a:xfrm>
          </p:grpSpPr>
          <p:pic>
            <p:nvPicPr>
              <p:cNvPr id="87" name="Picture 86">
                <a:extLst>
                  <a:ext uri="{FF2B5EF4-FFF2-40B4-BE49-F238E27FC236}">
                    <a16:creationId xmlns:a16="http://schemas.microsoft.com/office/drawing/2014/main" id="{84DA70DF-74C9-4ECB-869B-55866367332E}"/>
                  </a:ext>
                </a:extLst>
              </p:cNvPr>
              <p:cNvPicPr>
                <a:picLocks noChangeAspect="1"/>
              </p:cNvPicPr>
              <p:nvPr/>
            </p:nvPicPr>
            <p:blipFill>
              <a:blip r:embed="rId5"/>
              <a:stretch>
                <a:fillRect/>
              </a:stretch>
            </p:blipFill>
            <p:spPr>
              <a:xfrm>
                <a:off x="2706797" y="2912503"/>
                <a:ext cx="201168" cy="201168"/>
              </a:xfrm>
              <a:prstGeom prst="rect">
                <a:avLst/>
              </a:prstGeom>
            </p:spPr>
          </p:pic>
          <p:sp>
            <p:nvSpPr>
              <p:cNvPr id="88" name="Rounded Rectangle 36">
                <a:extLst>
                  <a:ext uri="{FF2B5EF4-FFF2-40B4-BE49-F238E27FC236}">
                    <a16:creationId xmlns:a16="http://schemas.microsoft.com/office/drawing/2014/main" id="{919E9662-7F84-2A5C-B2F9-16A13AB5069B}"/>
                  </a:ext>
                </a:extLst>
              </p:cNvPr>
              <p:cNvSpPr/>
              <p:nvPr/>
            </p:nvSpPr>
            <p:spPr>
              <a:xfrm>
                <a:off x="2706797" y="2912503"/>
                <a:ext cx="201168" cy="201168"/>
              </a:xfrm>
              <a:prstGeom prst="roundRect">
                <a:avLst/>
              </a:prstGeom>
              <a:noFill/>
              <a:ln w="3175" cap="flat">
                <a:solidFill>
                  <a:schemeClr val="tx1">
                    <a:lumMod val="65000"/>
                    <a:lumOff val="3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grpSp>
          <p:nvGrpSpPr>
            <p:cNvPr id="26" name="Group 25">
              <a:extLst>
                <a:ext uri="{FF2B5EF4-FFF2-40B4-BE49-F238E27FC236}">
                  <a16:creationId xmlns:a16="http://schemas.microsoft.com/office/drawing/2014/main" id="{B847B2BC-B5E0-F5C5-66D0-385D6A39541C}"/>
                </a:ext>
                <a:ext uri="{C183D7F6-B498-43B3-948B-1728B52AA6E4}">
                  <adec:decorative xmlns:adec="http://schemas.microsoft.com/office/drawing/2017/decorative" val="1"/>
                </a:ext>
              </a:extLst>
            </p:cNvPr>
            <p:cNvGrpSpPr/>
            <p:nvPr/>
          </p:nvGrpSpPr>
          <p:grpSpPr>
            <a:xfrm>
              <a:off x="2735570" y="4814288"/>
              <a:ext cx="201168" cy="201168"/>
              <a:chOff x="2706797" y="2912503"/>
              <a:chExt cx="201168" cy="201168"/>
            </a:xfrm>
          </p:grpSpPr>
          <p:pic>
            <p:nvPicPr>
              <p:cNvPr id="85" name="Picture 84">
                <a:extLst>
                  <a:ext uri="{FF2B5EF4-FFF2-40B4-BE49-F238E27FC236}">
                    <a16:creationId xmlns:a16="http://schemas.microsoft.com/office/drawing/2014/main" id="{F32DE0BF-3C78-3489-5DF9-F7089D5C5607}"/>
                  </a:ext>
                </a:extLst>
              </p:cNvPr>
              <p:cNvPicPr>
                <a:picLocks noChangeAspect="1"/>
              </p:cNvPicPr>
              <p:nvPr/>
            </p:nvPicPr>
            <p:blipFill>
              <a:blip r:embed="rId5"/>
              <a:stretch>
                <a:fillRect/>
              </a:stretch>
            </p:blipFill>
            <p:spPr>
              <a:xfrm>
                <a:off x="2706797" y="2912503"/>
                <a:ext cx="201168" cy="201168"/>
              </a:xfrm>
              <a:prstGeom prst="rect">
                <a:avLst/>
              </a:prstGeom>
            </p:spPr>
          </p:pic>
          <p:sp>
            <p:nvSpPr>
              <p:cNvPr id="86" name="Rounded Rectangle 39">
                <a:extLst>
                  <a:ext uri="{FF2B5EF4-FFF2-40B4-BE49-F238E27FC236}">
                    <a16:creationId xmlns:a16="http://schemas.microsoft.com/office/drawing/2014/main" id="{1209F81B-7341-F357-FE2D-2E9FE8B491E7}"/>
                  </a:ext>
                </a:extLst>
              </p:cNvPr>
              <p:cNvSpPr/>
              <p:nvPr/>
            </p:nvSpPr>
            <p:spPr>
              <a:xfrm>
                <a:off x="2706797" y="2912503"/>
                <a:ext cx="201168" cy="201168"/>
              </a:xfrm>
              <a:prstGeom prst="roundRect">
                <a:avLst/>
              </a:prstGeom>
              <a:noFill/>
              <a:ln w="3175" cap="flat">
                <a:solidFill>
                  <a:schemeClr val="tx1">
                    <a:lumMod val="65000"/>
                    <a:lumOff val="3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grpSp>
          <p:nvGrpSpPr>
            <p:cNvPr id="27" name="Group 26">
              <a:extLst>
                <a:ext uri="{FF2B5EF4-FFF2-40B4-BE49-F238E27FC236}">
                  <a16:creationId xmlns:a16="http://schemas.microsoft.com/office/drawing/2014/main" id="{ED209223-D64F-0A7C-6182-B0FB56C545F9}"/>
                </a:ext>
                <a:ext uri="{C183D7F6-B498-43B3-948B-1728B52AA6E4}">
                  <adec:decorative xmlns:adec="http://schemas.microsoft.com/office/drawing/2017/decorative" val="1"/>
                </a:ext>
              </a:extLst>
            </p:cNvPr>
            <p:cNvGrpSpPr/>
            <p:nvPr/>
          </p:nvGrpSpPr>
          <p:grpSpPr>
            <a:xfrm>
              <a:off x="2735570" y="5125964"/>
              <a:ext cx="201168" cy="201168"/>
              <a:chOff x="2706797" y="2912503"/>
              <a:chExt cx="201168" cy="201168"/>
            </a:xfrm>
          </p:grpSpPr>
          <p:pic>
            <p:nvPicPr>
              <p:cNvPr id="83" name="Picture 82">
                <a:extLst>
                  <a:ext uri="{FF2B5EF4-FFF2-40B4-BE49-F238E27FC236}">
                    <a16:creationId xmlns:a16="http://schemas.microsoft.com/office/drawing/2014/main" id="{C105A077-8138-D857-8204-9AFAB8C127EC}"/>
                  </a:ext>
                </a:extLst>
              </p:cNvPr>
              <p:cNvPicPr>
                <a:picLocks noChangeAspect="1"/>
              </p:cNvPicPr>
              <p:nvPr/>
            </p:nvPicPr>
            <p:blipFill>
              <a:blip r:embed="rId5"/>
              <a:stretch>
                <a:fillRect/>
              </a:stretch>
            </p:blipFill>
            <p:spPr>
              <a:xfrm>
                <a:off x="2706797" y="2912503"/>
                <a:ext cx="201168" cy="201168"/>
              </a:xfrm>
              <a:prstGeom prst="rect">
                <a:avLst/>
              </a:prstGeom>
            </p:spPr>
          </p:pic>
          <p:sp>
            <p:nvSpPr>
              <p:cNvPr id="84" name="Rounded Rectangle 42">
                <a:extLst>
                  <a:ext uri="{FF2B5EF4-FFF2-40B4-BE49-F238E27FC236}">
                    <a16:creationId xmlns:a16="http://schemas.microsoft.com/office/drawing/2014/main" id="{4927DB54-1CB7-9F8D-FBBF-4FF20A00B08A}"/>
                  </a:ext>
                </a:extLst>
              </p:cNvPr>
              <p:cNvSpPr/>
              <p:nvPr/>
            </p:nvSpPr>
            <p:spPr>
              <a:xfrm>
                <a:off x="2706797" y="2912503"/>
                <a:ext cx="201168" cy="201168"/>
              </a:xfrm>
              <a:prstGeom prst="roundRect">
                <a:avLst/>
              </a:prstGeom>
              <a:noFill/>
              <a:ln w="3175" cap="flat">
                <a:solidFill>
                  <a:schemeClr val="tx1">
                    <a:lumMod val="65000"/>
                    <a:lumOff val="3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pic>
          <p:nvPicPr>
            <p:cNvPr id="28" name="Picture 27">
              <a:extLst>
                <a:ext uri="{FF2B5EF4-FFF2-40B4-BE49-F238E27FC236}">
                  <a16:creationId xmlns:a16="http://schemas.microsoft.com/office/drawing/2014/main" id="{CF1480A8-9FC0-0E09-2185-EE371166B02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46943" y="2321161"/>
              <a:ext cx="205163" cy="205163"/>
            </a:xfrm>
            <a:prstGeom prst="rect">
              <a:avLst/>
            </a:prstGeom>
          </p:spPr>
        </p:pic>
        <p:pic>
          <p:nvPicPr>
            <p:cNvPr id="29" name="Picture 28">
              <a:extLst>
                <a:ext uri="{FF2B5EF4-FFF2-40B4-BE49-F238E27FC236}">
                  <a16:creationId xmlns:a16="http://schemas.microsoft.com/office/drawing/2014/main" id="{49D6B7B8-44EF-7C91-5AE6-21B1219831E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46943" y="2638341"/>
              <a:ext cx="205163" cy="205163"/>
            </a:xfrm>
            <a:prstGeom prst="rect">
              <a:avLst/>
            </a:prstGeom>
          </p:spPr>
        </p:pic>
        <p:pic>
          <p:nvPicPr>
            <p:cNvPr id="30" name="Picture 29">
              <a:extLst>
                <a:ext uri="{FF2B5EF4-FFF2-40B4-BE49-F238E27FC236}">
                  <a16:creationId xmlns:a16="http://schemas.microsoft.com/office/drawing/2014/main" id="{6E99C71D-452A-5745-5A4F-4A48CC3BFF2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46943" y="2952926"/>
              <a:ext cx="205163" cy="205163"/>
            </a:xfrm>
            <a:prstGeom prst="rect">
              <a:avLst/>
            </a:prstGeom>
          </p:spPr>
        </p:pic>
        <p:pic>
          <p:nvPicPr>
            <p:cNvPr id="31" name="Picture 30">
              <a:extLst>
                <a:ext uri="{FF2B5EF4-FFF2-40B4-BE49-F238E27FC236}">
                  <a16:creationId xmlns:a16="http://schemas.microsoft.com/office/drawing/2014/main" id="{EB714B16-D9CE-8011-1BA9-5F31FC4054F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46943" y="3262323"/>
              <a:ext cx="205163" cy="205163"/>
            </a:xfrm>
            <a:prstGeom prst="rect">
              <a:avLst/>
            </a:prstGeom>
          </p:spPr>
        </p:pic>
        <p:pic>
          <p:nvPicPr>
            <p:cNvPr id="32" name="Picture 31">
              <a:extLst>
                <a:ext uri="{FF2B5EF4-FFF2-40B4-BE49-F238E27FC236}">
                  <a16:creationId xmlns:a16="http://schemas.microsoft.com/office/drawing/2014/main" id="{F163EE92-4424-C3E9-C52B-095F4791000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948940" y="3567438"/>
              <a:ext cx="201168" cy="201168"/>
            </a:xfrm>
            <a:prstGeom prst="rect">
              <a:avLst/>
            </a:prstGeom>
          </p:spPr>
        </p:pic>
        <p:pic>
          <p:nvPicPr>
            <p:cNvPr id="33" name="Picture 32">
              <a:extLst>
                <a:ext uri="{FF2B5EF4-FFF2-40B4-BE49-F238E27FC236}">
                  <a16:creationId xmlns:a16="http://schemas.microsoft.com/office/drawing/2014/main" id="{FDFD929B-EB4A-9CEA-05C7-59E15137AE8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46943" y="3887919"/>
              <a:ext cx="205163" cy="205163"/>
            </a:xfrm>
            <a:prstGeom prst="rect">
              <a:avLst/>
            </a:prstGeom>
          </p:spPr>
        </p:pic>
        <p:pic>
          <p:nvPicPr>
            <p:cNvPr id="34" name="Picture 33">
              <a:extLst>
                <a:ext uri="{FF2B5EF4-FFF2-40B4-BE49-F238E27FC236}">
                  <a16:creationId xmlns:a16="http://schemas.microsoft.com/office/drawing/2014/main" id="{795C576A-A847-1702-05F1-DF38225E5D42}"/>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948940" y="4198404"/>
              <a:ext cx="201168" cy="201168"/>
            </a:xfrm>
            <a:prstGeom prst="rect">
              <a:avLst/>
            </a:prstGeom>
          </p:spPr>
        </p:pic>
        <p:grpSp>
          <p:nvGrpSpPr>
            <p:cNvPr id="35" name="Group 34">
              <a:extLst>
                <a:ext uri="{FF2B5EF4-FFF2-40B4-BE49-F238E27FC236}">
                  <a16:creationId xmlns:a16="http://schemas.microsoft.com/office/drawing/2014/main" id="{1F740F23-FA40-4547-826F-702C4845ACFE}"/>
                </a:ext>
                <a:ext uri="{C183D7F6-B498-43B3-948B-1728B52AA6E4}">
                  <adec:decorative xmlns:adec="http://schemas.microsoft.com/office/drawing/2017/decorative" val="1"/>
                </a:ext>
              </a:extLst>
            </p:cNvPr>
            <p:cNvGrpSpPr/>
            <p:nvPr/>
          </p:nvGrpSpPr>
          <p:grpSpPr>
            <a:xfrm>
              <a:off x="4947794" y="4498058"/>
              <a:ext cx="203460" cy="201168"/>
              <a:chOff x="4741441" y="4578833"/>
              <a:chExt cx="203460" cy="201168"/>
            </a:xfrm>
          </p:grpSpPr>
          <p:pic>
            <p:nvPicPr>
              <p:cNvPr id="81" name="Picture 80">
                <a:extLst>
                  <a:ext uri="{FF2B5EF4-FFF2-40B4-BE49-F238E27FC236}">
                    <a16:creationId xmlns:a16="http://schemas.microsoft.com/office/drawing/2014/main" id="{6DF27C25-C5B6-BD3A-1E54-F7CEA38BC4F0}"/>
                  </a:ext>
                </a:extLst>
              </p:cNvPr>
              <p:cNvPicPr>
                <a:picLocks noChangeAspect="1"/>
              </p:cNvPicPr>
              <p:nvPr/>
            </p:nvPicPr>
            <p:blipFill>
              <a:blip r:embed="rId8"/>
              <a:stretch>
                <a:fillRect/>
              </a:stretch>
            </p:blipFill>
            <p:spPr>
              <a:xfrm>
                <a:off x="4741441" y="4578833"/>
                <a:ext cx="201168" cy="201168"/>
              </a:xfrm>
              <a:prstGeom prst="rect">
                <a:avLst/>
              </a:prstGeom>
            </p:spPr>
          </p:pic>
          <p:sp>
            <p:nvSpPr>
              <p:cNvPr id="82" name="Rounded Rectangle 52">
                <a:extLst>
                  <a:ext uri="{FF2B5EF4-FFF2-40B4-BE49-F238E27FC236}">
                    <a16:creationId xmlns:a16="http://schemas.microsoft.com/office/drawing/2014/main" id="{310A8555-8D45-3CC6-758B-EB0E89281DE2}"/>
                  </a:ext>
                </a:extLst>
              </p:cNvPr>
              <p:cNvSpPr/>
              <p:nvPr/>
            </p:nvSpPr>
            <p:spPr>
              <a:xfrm>
                <a:off x="4741441" y="4578833"/>
                <a:ext cx="203460" cy="201168"/>
              </a:xfrm>
              <a:prstGeom prst="roundRect">
                <a:avLst/>
              </a:prstGeom>
              <a:noFill/>
              <a:ln w="3175" cap="flat">
                <a:solidFill>
                  <a:schemeClr val="bg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grpSp>
          <p:nvGrpSpPr>
            <p:cNvPr id="36" name="Group 35">
              <a:extLst>
                <a:ext uri="{FF2B5EF4-FFF2-40B4-BE49-F238E27FC236}">
                  <a16:creationId xmlns:a16="http://schemas.microsoft.com/office/drawing/2014/main" id="{8E84E8FF-FCB1-43FA-F8F2-B03F905C8BC0}"/>
                </a:ext>
                <a:ext uri="{C183D7F6-B498-43B3-948B-1728B52AA6E4}">
                  <adec:decorative xmlns:adec="http://schemas.microsoft.com/office/drawing/2017/decorative" val="1"/>
                </a:ext>
              </a:extLst>
            </p:cNvPr>
            <p:cNvGrpSpPr/>
            <p:nvPr/>
          </p:nvGrpSpPr>
          <p:grpSpPr>
            <a:xfrm>
              <a:off x="4948940" y="4814288"/>
              <a:ext cx="201168" cy="201168"/>
              <a:chOff x="2706797" y="2912503"/>
              <a:chExt cx="201168" cy="201168"/>
            </a:xfrm>
          </p:grpSpPr>
          <p:pic>
            <p:nvPicPr>
              <p:cNvPr id="79" name="Picture 78">
                <a:extLst>
                  <a:ext uri="{FF2B5EF4-FFF2-40B4-BE49-F238E27FC236}">
                    <a16:creationId xmlns:a16="http://schemas.microsoft.com/office/drawing/2014/main" id="{F6311E0F-F126-AB70-3A0F-31E307DEC364}"/>
                  </a:ext>
                </a:extLst>
              </p:cNvPr>
              <p:cNvPicPr>
                <a:picLocks noChangeAspect="1"/>
              </p:cNvPicPr>
              <p:nvPr/>
            </p:nvPicPr>
            <p:blipFill>
              <a:blip r:embed="rId5"/>
              <a:stretch>
                <a:fillRect/>
              </a:stretch>
            </p:blipFill>
            <p:spPr>
              <a:xfrm>
                <a:off x="2706797" y="2912503"/>
                <a:ext cx="201168" cy="201168"/>
              </a:xfrm>
              <a:prstGeom prst="rect">
                <a:avLst/>
              </a:prstGeom>
            </p:spPr>
          </p:pic>
          <p:sp>
            <p:nvSpPr>
              <p:cNvPr id="80" name="Rounded Rectangle 55">
                <a:extLst>
                  <a:ext uri="{FF2B5EF4-FFF2-40B4-BE49-F238E27FC236}">
                    <a16:creationId xmlns:a16="http://schemas.microsoft.com/office/drawing/2014/main" id="{1C7715DE-C972-2BFF-050B-80EA6A9CC57C}"/>
                  </a:ext>
                </a:extLst>
              </p:cNvPr>
              <p:cNvSpPr/>
              <p:nvPr/>
            </p:nvSpPr>
            <p:spPr>
              <a:xfrm>
                <a:off x="2706797" y="2912503"/>
                <a:ext cx="201168" cy="201168"/>
              </a:xfrm>
              <a:prstGeom prst="roundRect">
                <a:avLst/>
              </a:prstGeom>
              <a:noFill/>
              <a:ln w="3175" cap="flat">
                <a:solidFill>
                  <a:schemeClr val="tx1">
                    <a:lumMod val="65000"/>
                    <a:lumOff val="3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grpSp>
        <p:pic>
          <p:nvPicPr>
            <p:cNvPr id="37" name="Picture 36">
              <a:extLst>
                <a:ext uri="{FF2B5EF4-FFF2-40B4-BE49-F238E27FC236}">
                  <a16:creationId xmlns:a16="http://schemas.microsoft.com/office/drawing/2014/main" id="{863AE83C-1873-DF54-208C-5D56726657E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946943" y="5125964"/>
              <a:ext cx="205163" cy="205163"/>
            </a:xfrm>
            <a:prstGeom prst="rect">
              <a:avLst/>
            </a:prstGeom>
          </p:spPr>
        </p:pic>
        <p:pic>
          <p:nvPicPr>
            <p:cNvPr id="38" name="Picture 37">
              <a:extLst>
                <a:ext uri="{FF2B5EF4-FFF2-40B4-BE49-F238E27FC236}">
                  <a16:creationId xmlns:a16="http://schemas.microsoft.com/office/drawing/2014/main" id="{E771BB37-7468-6D53-A3B9-DBBB8546282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39420" y="2321161"/>
              <a:ext cx="205163" cy="205163"/>
            </a:xfrm>
            <a:prstGeom prst="rect">
              <a:avLst/>
            </a:prstGeom>
          </p:spPr>
        </p:pic>
        <p:pic>
          <p:nvPicPr>
            <p:cNvPr id="39" name="Picture 38">
              <a:extLst>
                <a:ext uri="{FF2B5EF4-FFF2-40B4-BE49-F238E27FC236}">
                  <a16:creationId xmlns:a16="http://schemas.microsoft.com/office/drawing/2014/main" id="{D71FF6D4-C085-2782-D560-70EFF460CA0F}"/>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7141417" y="2640338"/>
              <a:ext cx="201168" cy="201168"/>
            </a:xfrm>
            <a:prstGeom prst="rect">
              <a:avLst/>
            </a:prstGeom>
          </p:spPr>
        </p:pic>
        <p:pic>
          <p:nvPicPr>
            <p:cNvPr id="40" name="Picture 39">
              <a:extLst>
                <a:ext uri="{FF2B5EF4-FFF2-40B4-BE49-F238E27FC236}">
                  <a16:creationId xmlns:a16="http://schemas.microsoft.com/office/drawing/2014/main" id="{30217B3D-3B2B-3780-BF8A-734E5634ABE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39420" y="2952926"/>
              <a:ext cx="205163" cy="205163"/>
            </a:xfrm>
            <a:prstGeom prst="rect">
              <a:avLst/>
            </a:prstGeom>
          </p:spPr>
        </p:pic>
        <p:pic>
          <p:nvPicPr>
            <p:cNvPr id="41" name="Picture 40">
              <a:extLst>
                <a:ext uri="{FF2B5EF4-FFF2-40B4-BE49-F238E27FC236}">
                  <a16:creationId xmlns:a16="http://schemas.microsoft.com/office/drawing/2014/main" id="{F583A79B-1FB0-8F45-F789-64230CDA5CB9}"/>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141417" y="3264320"/>
              <a:ext cx="201168" cy="201168"/>
            </a:xfrm>
            <a:prstGeom prst="rect">
              <a:avLst/>
            </a:prstGeom>
          </p:spPr>
        </p:pic>
        <p:pic>
          <p:nvPicPr>
            <p:cNvPr id="42" name="Picture 41">
              <a:extLst>
                <a:ext uri="{FF2B5EF4-FFF2-40B4-BE49-F238E27FC236}">
                  <a16:creationId xmlns:a16="http://schemas.microsoft.com/office/drawing/2014/main" id="{62B93D9F-8A4C-2D2E-D26D-BA50AF65419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139420" y="3565441"/>
              <a:ext cx="205163" cy="205163"/>
            </a:xfrm>
            <a:prstGeom prst="rect">
              <a:avLst/>
            </a:prstGeom>
          </p:spPr>
        </p:pic>
        <p:pic>
          <p:nvPicPr>
            <p:cNvPr id="43" name="Picture 42">
              <a:extLst>
                <a:ext uri="{FF2B5EF4-FFF2-40B4-BE49-F238E27FC236}">
                  <a16:creationId xmlns:a16="http://schemas.microsoft.com/office/drawing/2014/main" id="{9182724E-A13C-2DDC-067C-1A8E8A0BFAE0}"/>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7141417" y="3889916"/>
              <a:ext cx="201168" cy="201168"/>
            </a:xfrm>
            <a:prstGeom prst="rect">
              <a:avLst/>
            </a:prstGeom>
          </p:spPr>
        </p:pic>
        <p:pic>
          <p:nvPicPr>
            <p:cNvPr id="44" name="Picture 43">
              <a:extLst>
                <a:ext uri="{FF2B5EF4-FFF2-40B4-BE49-F238E27FC236}">
                  <a16:creationId xmlns:a16="http://schemas.microsoft.com/office/drawing/2014/main" id="{3BDD2AFB-006A-B50C-8735-8A0F395C5ED1}"/>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7141417" y="4198404"/>
              <a:ext cx="201168" cy="201168"/>
            </a:xfrm>
            <a:prstGeom prst="rect">
              <a:avLst/>
            </a:prstGeom>
          </p:spPr>
        </p:pic>
        <p:pic>
          <p:nvPicPr>
            <p:cNvPr id="45" name="Picture 44">
              <a:extLst>
                <a:ext uri="{FF2B5EF4-FFF2-40B4-BE49-F238E27FC236}">
                  <a16:creationId xmlns:a16="http://schemas.microsoft.com/office/drawing/2014/main" id="{7314E4FB-6CC6-5E7C-81A2-4903D2A39029}"/>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7141417" y="4498058"/>
              <a:ext cx="201168" cy="201168"/>
            </a:xfrm>
            <a:prstGeom prst="rect">
              <a:avLst/>
            </a:prstGeom>
          </p:spPr>
        </p:pic>
        <p:pic>
          <p:nvPicPr>
            <p:cNvPr id="46" name="Picture 45">
              <a:extLst>
                <a:ext uri="{FF2B5EF4-FFF2-40B4-BE49-F238E27FC236}">
                  <a16:creationId xmlns:a16="http://schemas.microsoft.com/office/drawing/2014/main" id="{D2EF6561-863D-1A19-87FD-18E3D4B67A3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141417" y="4814288"/>
              <a:ext cx="201168" cy="201168"/>
            </a:xfrm>
            <a:prstGeom prst="rect">
              <a:avLst/>
            </a:prstGeom>
          </p:spPr>
        </p:pic>
        <p:pic>
          <p:nvPicPr>
            <p:cNvPr id="47" name="Picture 46">
              <a:extLst>
                <a:ext uri="{FF2B5EF4-FFF2-40B4-BE49-F238E27FC236}">
                  <a16:creationId xmlns:a16="http://schemas.microsoft.com/office/drawing/2014/main" id="{D814D9C3-176A-CD8F-E934-83E96028ADA1}"/>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7141417" y="5125964"/>
              <a:ext cx="201168" cy="201168"/>
            </a:xfrm>
            <a:prstGeom prst="rect">
              <a:avLst/>
            </a:prstGeom>
          </p:spPr>
        </p:pic>
        <p:pic>
          <p:nvPicPr>
            <p:cNvPr id="48" name="Picture 47">
              <a:extLst>
                <a:ext uri="{FF2B5EF4-FFF2-40B4-BE49-F238E27FC236}">
                  <a16:creationId xmlns:a16="http://schemas.microsoft.com/office/drawing/2014/main" id="{917ED157-10EA-8416-3257-095017CA16F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337734" y="2321161"/>
              <a:ext cx="205163" cy="205163"/>
            </a:xfrm>
            <a:prstGeom prst="rect">
              <a:avLst/>
            </a:prstGeom>
          </p:spPr>
        </p:pic>
        <p:pic>
          <p:nvPicPr>
            <p:cNvPr id="49" name="Picture 48">
              <a:extLst>
                <a:ext uri="{FF2B5EF4-FFF2-40B4-BE49-F238E27FC236}">
                  <a16:creationId xmlns:a16="http://schemas.microsoft.com/office/drawing/2014/main" id="{04419860-84FA-5ACD-5B9A-52187AD1B6B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337734" y="2638341"/>
              <a:ext cx="205163" cy="205163"/>
            </a:xfrm>
            <a:prstGeom prst="rect">
              <a:avLst/>
            </a:prstGeom>
          </p:spPr>
        </p:pic>
        <p:pic>
          <p:nvPicPr>
            <p:cNvPr id="50" name="Picture 49">
              <a:extLst>
                <a:ext uri="{FF2B5EF4-FFF2-40B4-BE49-F238E27FC236}">
                  <a16:creationId xmlns:a16="http://schemas.microsoft.com/office/drawing/2014/main" id="{0BC3BCFD-EDB0-C8D4-777B-427CE85AECD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337734" y="2952926"/>
              <a:ext cx="205163" cy="205163"/>
            </a:xfrm>
            <a:prstGeom prst="rect">
              <a:avLst/>
            </a:prstGeom>
          </p:spPr>
        </p:pic>
        <p:pic>
          <p:nvPicPr>
            <p:cNvPr id="51" name="Picture 50">
              <a:extLst>
                <a:ext uri="{FF2B5EF4-FFF2-40B4-BE49-F238E27FC236}">
                  <a16:creationId xmlns:a16="http://schemas.microsoft.com/office/drawing/2014/main" id="{DB8D0A84-B279-CD7A-4FCF-45D3F2571FA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337734" y="3262323"/>
              <a:ext cx="205163" cy="205163"/>
            </a:xfrm>
            <a:prstGeom prst="rect">
              <a:avLst/>
            </a:prstGeom>
          </p:spPr>
        </p:pic>
        <p:pic>
          <p:nvPicPr>
            <p:cNvPr id="52" name="Picture 51">
              <a:extLst>
                <a:ext uri="{FF2B5EF4-FFF2-40B4-BE49-F238E27FC236}">
                  <a16:creationId xmlns:a16="http://schemas.microsoft.com/office/drawing/2014/main" id="{8C3AD76B-5331-082A-EE7C-C150D2468401}"/>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9339731" y="3567438"/>
              <a:ext cx="201168" cy="201168"/>
            </a:xfrm>
            <a:prstGeom prst="rect">
              <a:avLst/>
            </a:prstGeom>
          </p:spPr>
        </p:pic>
        <p:pic>
          <p:nvPicPr>
            <p:cNvPr id="53" name="Picture 52">
              <a:extLst>
                <a:ext uri="{FF2B5EF4-FFF2-40B4-BE49-F238E27FC236}">
                  <a16:creationId xmlns:a16="http://schemas.microsoft.com/office/drawing/2014/main" id="{95686D04-411C-D701-D81B-0785B1B067C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337734" y="3887919"/>
              <a:ext cx="205163" cy="205163"/>
            </a:xfrm>
            <a:prstGeom prst="rect">
              <a:avLst/>
            </a:prstGeom>
          </p:spPr>
        </p:pic>
        <p:pic>
          <p:nvPicPr>
            <p:cNvPr id="54" name="Picture 53">
              <a:extLst>
                <a:ext uri="{FF2B5EF4-FFF2-40B4-BE49-F238E27FC236}">
                  <a16:creationId xmlns:a16="http://schemas.microsoft.com/office/drawing/2014/main" id="{AD16BCDC-BE86-E846-4D61-14453A42B17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337734" y="4196407"/>
              <a:ext cx="205163" cy="205163"/>
            </a:xfrm>
            <a:prstGeom prst="rect">
              <a:avLst/>
            </a:prstGeom>
          </p:spPr>
        </p:pic>
        <p:pic>
          <p:nvPicPr>
            <p:cNvPr id="55" name="Picture 54">
              <a:extLst>
                <a:ext uri="{FF2B5EF4-FFF2-40B4-BE49-F238E27FC236}">
                  <a16:creationId xmlns:a16="http://schemas.microsoft.com/office/drawing/2014/main" id="{5B22EBA6-989E-4037-53B9-345A005E27FE}"/>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9339731" y="4498058"/>
              <a:ext cx="201168" cy="201168"/>
            </a:xfrm>
            <a:prstGeom prst="rect">
              <a:avLst/>
            </a:prstGeom>
          </p:spPr>
        </p:pic>
        <p:pic>
          <p:nvPicPr>
            <p:cNvPr id="56" name="Picture 55">
              <a:extLst>
                <a:ext uri="{FF2B5EF4-FFF2-40B4-BE49-F238E27FC236}">
                  <a16:creationId xmlns:a16="http://schemas.microsoft.com/office/drawing/2014/main" id="{27E2A520-664B-26AB-29E3-B0FCFF125FE5}"/>
                </a:ext>
              </a:extLst>
            </p:cNvPr>
            <p:cNvPicPr>
              <a:picLocks noChangeAspect="1"/>
            </p:cNvPicPr>
            <p:nvPr/>
          </p:nvPicPr>
          <p:blipFill>
            <a:blip r:embed="rId13"/>
            <a:stretch>
              <a:fillRect/>
            </a:stretch>
          </p:blipFill>
          <p:spPr>
            <a:xfrm>
              <a:off x="9339731" y="4814288"/>
              <a:ext cx="201168" cy="201168"/>
            </a:xfrm>
            <a:prstGeom prst="rect">
              <a:avLst/>
            </a:prstGeom>
          </p:spPr>
        </p:pic>
        <p:sp>
          <p:nvSpPr>
            <p:cNvPr id="57" name="Rounded Rectangle 77">
              <a:extLst>
                <a:ext uri="{FF2B5EF4-FFF2-40B4-BE49-F238E27FC236}">
                  <a16:creationId xmlns:a16="http://schemas.microsoft.com/office/drawing/2014/main" id="{C791B5C1-7128-812E-169B-638868650913}"/>
                </a:ext>
              </a:extLst>
            </p:cNvPr>
            <p:cNvSpPr/>
            <p:nvPr/>
          </p:nvSpPr>
          <p:spPr>
            <a:xfrm>
              <a:off x="9339731" y="4814288"/>
              <a:ext cx="201168" cy="201168"/>
            </a:xfrm>
            <a:prstGeom prst="roundRect">
              <a:avLst/>
            </a:prstGeom>
            <a:noFill/>
            <a:ln w="3175" cap="flat">
              <a:solidFill>
                <a:schemeClr val="bg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 Next LT Com Regular"/>
              </a:endParaRPr>
            </a:p>
          </p:txBody>
        </p:sp>
        <p:pic>
          <p:nvPicPr>
            <p:cNvPr id="58" name="Picture 57">
              <a:extLst>
                <a:ext uri="{FF2B5EF4-FFF2-40B4-BE49-F238E27FC236}">
                  <a16:creationId xmlns:a16="http://schemas.microsoft.com/office/drawing/2014/main" id="{6B556E74-C286-E97D-15A1-3A540D2F6621}"/>
                </a:ext>
                <a:ext uri="{C183D7F6-B498-43B3-948B-1728B52AA6E4}">
                  <adec:decorative xmlns:adec="http://schemas.microsoft.com/office/drawing/2017/decorative" val="1"/>
                </a:ext>
              </a:extLst>
            </p:cNvPr>
            <p:cNvPicPr>
              <a:picLocks noChangeAspect="1"/>
            </p:cNvPicPr>
            <p:nvPr/>
          </p:nvPicPr>
          <p:blipFill>
            <a:blip r:embed="rId14" cstate="print">
              <a:extLst>
                <a:ext uri="{28A0092B-C50C-407E-A947-70E740481C1C}">
                  <a14:useLocalDpi xmlns:a14="http://schemas.microsoft.com/office/drawing/2010/main" val="0"/>
                </a:ext>
              </a:extLst>
            </a:blip>
            <a:srcRect l="8321" t="1799" r="8947" b="-25904"/>
            <a:stretch/>
          </p:blipFill>
          <p:spPr>
            <a:xfrm>
              <a:off x="9339731" y="5125964"/>
              <a:ext cx="201168" cy="201168"/>
            </a:xfrm>
            <a:prstGeom prst="roundRect">
              <a:avLst/>
            </a:prstGeom>
            <a:solidFill>
              <a:srgbClr val="FE0000"/>
            </a:solidFill>
          </p:spPr>
        </p:pic>
        <p:pic>
          <p:nvPicPr>
            <p:cNvPr id="59" name="Picture 58">
              <a:extLst>
                <a:ext uri="{FF2B5EF4-FFF2-40B4-BE49-F238E27FC236}">
                  <a16:creationId xmlns:a16="http://schemas.microsoft.com/office/drawing/2014/main" id="{3C0ED319-38D1-EAF4-037F-583C065DFD5D}"/>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547273" y="2321161"/>
              <a:ext cx="205163" cy="205163"/>
            </a:xfrm>
            <a:prstGeom prst="rect">
              <a:avLst/>
            </a:prstGeom>
          </p:spPr>
        </p:pic>
        <p:pic>
          <p:nvPicPr>
            <p:cNvPr id="60" name="Picture 59">
              <a:extLst>
                <a:ext uri="{FF2B5EF4-FFF2-40B4-BE49-F238E27FC236}">
                  <a16:creationId xmlns:a16="http://schemas.microsoft.com/office/drawing/2014/main" id="{7A7FB59A-B393-A7A6-FFAC-89734CCED2C8}"/>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547273" y="2638341"/>
              <a:ext cx="205163" cy="205163"/>
            </a:xfrm>
            <a:prstGeom prst="rect">
              <a:avLst/>
            </a:prstGeom>
          </p:spPr>
        </p:pic>
        <p:pic>
          <p:nvPicPr>
            <p:cNvPr id="61" name="Picture 60">
              <a:extLst>
                <a:ext uri="{FF2B5EF4-FFF2-40B4-BE49-F238E27FC236}">
                  <a16:creationId xmlns:a16="http://schemas.microsoft.com/office/drawing/2014/main" id="{1AC79302-4974-9D31-F614-7901BBEC4E49}"/>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547273" y="2952926"/>
              <a:ext cx="205163" cy="205163"/>
            </a:xfrm>
            <a:prstGeom prst="rect">
              <a:avLst/>
            </a:prstGeom>
          </p:spPr>
        </p:pic>
        <p:pic>
          <p:nvPicPr>
            <p:cNvPr id="62" name="Picture 61">
              <a:extLst>
                <a:ext uri="{FF2B5EF4-FFF2-40B4-BE49-F238E27FC236}">
                  <a16:creationId xmlns:a16="http://schemas.microsoft.com/office/drawing/2014/main" id="{23063585-04AB-312A-C3FD-B121E7613D1C}"/>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547273" y="3262323"/>
              <a:ext cx="205163" cy="205163"/>
            </a:xfrm>
            <a:prstGeom prst="rect">
              <a:avLst/>
            </a:prstGeom>
          </p:spPr>
        </p:pic>
        <p:pic>
          <p:nvPicPr>
            <p:cNvPr id="63" name="Picture 62">
              <a:extLst>
                <a:ext uri="{FF2B5EF4-FFF2-40B4-BE49-F238E27FC236}">
                  <a16:creationId xmlns:a16="http://schemas.microsoft.com/office/drawing/2014/main" id="{86341D42-7CDC-56C4-89F8-1E4D58A1FEB2}"/>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547273" y="3565441"/>
              <a:ext cx="205163" cy="205163"/>
            </a:xfrm>
            <a:prstGeom prst="rect">
              <a:avLst/>
            </a:prstGeom>
          </p:spPr>
        </p:pic>
        <p:pic>
          <p:nvPicPr>
            <p:cNvPr id="64" name="Picture 63">
              <a:extLst>
                <a:ext uri="{FF2B5EF4-FFF2-40B4-BE49-F238E27FC236}">
                  <a16:creationId xmlns:a16="http://schemas.microsoft.com/office/drawing/2014/main" id="{6C7B7B43-7E79-72E6-D925-1B28EACB9898}"/>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547273" y="4196407"/>
              <a:ext cx="205163" cy="205163"/>
            </a:xfrm>
            <a:prstGeom prst="rect">
              <a:avLst/>
            </a:prstGeom>
          </p:spPr>
        </p:pic>
        <p:pic>
          <p:nvPicPr>
            <p:cNvPr id="65" name="Picture 64">
              <a:extLst>
                <a:ext uri="{FF2B5EF4-FFF2-40B4-BE49-F238E27FC236}">
                  <a16:creationId xmlns:a16="http://schemas.microsoft.com/office/drawing/2014/main" id="{DE5D276D-FDEC-022F-DCD3-04D42DC96AD4}"/>
                </a:ext>
                <a:ext uri="{C183D7F6-B498-43B3-948B-1728B52AA6E4}">
                  <adec:decorative xmlns:adec="http://schemas.microsoft.com/office/drawing/2017/decorative" val="1"/>
                </a:ext>
              </a:extLst>
            </p:cNvPr>
            <p:cNvPicPr>
              <a:picLocks noChangeAspect="1"/>
            </p:cNvPicPr>
            <p:nvPr/>
          </p:nvPicPr>
          <p:blipFill>
            <a:blip r:embed="rId6">
              <a:alphaModFix/>
            </a:blip>
            <a:stretch>
              <a:fillRect/>
            </a:stretch>
          </p:blipFill>
          <p:spPr>
            <a:xfrm>
              <a:off x="549270" y="3889916"/>
              <a:ext cx="201168" cy="201168"/>
            </a:xfrm>
            <a:prstGeom prst="rect">
              <a:avLst/>
            </a:prstGeom>
          </p:spPr>
        </p:pic>
        <p:pic>
          <p:nvPicPr>
            <p:cNvPr id="66" name="Picture 65">
              <a:extLst>
                <a:ext uri="{FF2B5EF4-FFF2-40B4-BE49-F238E27FC236}">
                  <a16:creationId xmlns:a16="http://schemas.microsoft.com/office/drawing/2014/main" id="{79E5CFD2-5904-EEB1-E5CE-7B7495A911C4}"/>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547273" y="4496061"/>
              <a:ext cx="205163" cy="205163"/>
            </a:xfrm>
            <a:prstGeom prst="rect">
              <a:avLst/>
            </a:prstGeom>
          </p:spPr>
        </p:pic>
        <p:pic>
          <p:nvPicPr>
            <p:cNvPr id="67" name="Picture 66">
              <a:extLst>
                <a:ext uri="{FF2B5EF4-FFF2-40B4-BE49-F238E27FC236}">
                  <a16:creationId xmlns:a16="http://schemas.microsoft.com/office/drawing/2014/main" id="{DC9C4EA6-8696-7B91-191F-E56907E15479}"/>
                </a:ext>
                <a:ext uri="{C183D7F6-B498-43B3-948B-1728B52AA6E4}">
                  <adec:decorative xmlns:adec="http://schemas.microsoft.com/office/drawing/2017/decorative" val="1"/>
                </a:ext>
              </a:extLst>
            </p:cNvPr>
            <p:cNvPicPr>
              <a:picLocks noChangeAspect="1"/>
            </p:cNvPicPr>
            <p:nvPr/>
          </p:nvPicPr>
          <p:blipFill>
            <a:blip r:embed="rId4">
              <a:alphaModFix/>
            </a:blip>
            <a:stretch>
              <a:fillRect/>
            </a:stretch>
          </p:blipFill>
          <p:spPr>
            <a:xfrm>
              <a:off x="547273" y="4812291"/>
              <a:ext cx="205163" cy="205163"/>
            </a:xfrm>
            <a:prstGeom prst="rect">
              <a:avLst/>
            </a:prstGeom>
          </p:spPr>
        </p:pic>
        <p:pic>
          <p:nvPicPr>
            <p:cNvPr id="68" name="Picture 67">
              <a:extLst>
                <a:ext uri="{FF2B5EF4-FFF2-40B4-BE49-F238E27FC236}">
                  <a16:creationId xmlns:a16="http://schemas.microsoft.com/office/drawing/2014/main" id="{D1382E6F-D35E-3B7B-1AD6-45738B0938FF}"/>
                </a:ext>
                <a:ext uri="{C183D7F6-B498-43B3-948B-1728B52AA6E4}">
                  <adec:decorative xmlns:adec="http://schemas.microsoft.com/office/drawing/2017/decorative" val="1"/>
                </a:ext>
              </a:extLst>
            </p:cNvPr>
            <p:cNvPicPr>
              <a:picLocks noChangeAspect="1"/>
            </p:cNvPicPr>
            <p:nvPr/>
          </p:nvPicPr>
          <p:blipFill>
            <a:blip r:embed="rId15">
              <a:alphaModFix/>
            </a:blip>
            <a:stretch>
              <a:fillRect/>
            </a:stretch>
          </p:blipFill>
          <p:spPr>
            <a:xfrm>
              <a:off x="549270" y="5125964"/>
              <a:ext cx="201168" cy="201168"/>
            </a:xfrm>
            <a:prstGeom prst="rect">
              <a:avLst/>
            </a:prstGeom>
          </p:spPr>
        </p:pic>
        <p:pic>
          <p:nvPicPr>
            <p:cNvPr id="69" name="Picture 68">
              <a:extLst>
                <a:ext uri="{FF2B5EF4-FFF2-40B4-BE49-F238E27FC236}">
                  <a16:creationId xmlns:a16="http://schemas.microsoft.com/office/drawing/2014/main" id="{C787A798-85D4-135C-0092-2DBC2D2316C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3914" y="2321161"/>
              <a:ext cx="205163" cy="205163"/>
            </a:xfrm>
            <a:prstGeom prst="rect">
              <a:avLst/>
            </a:prstGeom>
          </p:spPr>
        </p:pic>
        <p:pic>
          <p:nvPicPr>
            <p:cNvPr id="70" name="Picture 69">
              <a:extLst>
                <a:ext uri="{FF2B5EF4-FFF2-40B4-BE49-F238E27FC236}">
                  <a16:creationId xmlns:a16="http://schemas.microsoft.com/office/drawing/2014/main" id="{151A5484-1B6E-6B06-C1E5-82839B925F9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3914" y="2638341"/>
              <a:ext cx="205163" cy="205163"/>
            </a:xfrm>
            <a:prstGeom prst="rect">
              <a:avLst/>
            </a:prstGeom>
          </p:spPr>
        </p:pic>
        <p:pic>
          <p:nvPicPr>
            <p:cNvPr id="71" name="Picture 70">
              <a:extLst>
                <a:ext uri="{FF2B5EF4-FFF2-40B4-BE49-F238E27FC236}">
                  <a16:creationId xmlns:a16="http://schemas.microsoft.com/office/drawing/2014/main" id="{5BCFCA8F-0F40-F582-119D-55DF5967486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3914" y="2952926"/>
              <a:ext cx="205163" cy="205163"/>
            </a:xfrm>
            <a:prstGeom prst="rect">
              <a:avLst/>
            </a:prstGeom>
          </p:spPr>
        </p:pic>
        <p:pic>
          <p:nvPicPr>
            <p:cNvPr id="72" name="Picture 71">
              <a:extLst>
                <a:ext uri="{FF2B5EF4-FFF2-40B4-BE49-F238E27FC236}">
                  <a16:creationId xmlns:a16="http://schemas.microsoft.com/office/drawing/2014/main" id="{24B3522C-4DF6-AC1E-F587-7282593B8AA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3914" y="3262323"/>
              <a:ext cx="205163" cy="205163"/>
            </a:xfrm>
            <a:prstGeom prst="rect">
              <a:avLst/>
            </a:prstGeom>
          </p:spPr>
        </p:pic>
        <p:pic>
          <p:nvPicPr>
            <p:cNvPr id="73" name="Picture 72">
              <a:extLst>
                <a:ext uri="{FF2B5EF4-FFF2-40B4-BE49-F238E27FC236}">
                  <a16:creationId xmlns:a16="http://schemas.microsoft.com/office/drawing/2014/main" id="{69ED91E6-44B0-CE81-941F-CE42F5A61D4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3914" y="3887919"/>
              <a:ext cx="205163" cy="205163"/>
            </a:xfrm>
            <a:prstGeom prst="rect">
              <a:avLst/>
            </a:prstGeom>
          </p:spPr>
        </p:pic>
        <p:pic>
          <p:nvPicPr>
            <p:cNvPr id="74" name="Picture 73">
              <a:extLst>
                <a:ext uri="{FF2B5EF4-FFF2-40B4-BE49-F238E27FC236}">
                  <a16:creationId xmlns:a16="http://schemas.microsoft.com/office/drawing/2014/main" id="{7E370222-1DB8-9207-F5C8-3E2BB3912D3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3914" y="4196407"/>
              <a:ext cx="205163" cy="205163"/>
            </a:xfrm>
            <a:prstGeom prst="rect">
              <a:avLst/>
            </a:prstGeom>
          </p:spPr>
        </p:pic>
        <p:pic>
          <p:nvPicPr>
            <p:cNvPr id="75" name="Picture 74">
              <a:extLst>
                <a:ext uri="{FF2B5EF4-FFF2-40B4-BE49-F238E27FC236}">
                  <a16:creationId xmlns:a16="http://schemas.microsoft.com/office/drawing/2014/main" id="{82B197FC-E6C5-ACA9-3304-78D2276FD1C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3914" y="3565441"/>
              <a:ext cx="205163" cy="205163"/>
            </a:xfrm>
            <a:prstGeom prst="rect">
              <a:avLst/>
            </a:prstGeom>
          </p:spPr>
        </p:pic>
        <p:pic>
          <p:nvPicPr>
            <p:cNvPr id="76" name="Picture 75">
              <a:extLst>
                <a:ext uri="{FF2B5EF4-FFF2-40B4-BE49-F238E27FC236}">
                  <a16:creationId xmlns:a16="http://schemas.microsoft.com/office/drawing/2014/main" id="{364DB791-4F1A-CAA5-4879-D15E54FB9A3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3914" y="4496061"/>
              <a:ext cx="205163" cy="205163"/>
            </a:xfrm>
            <a:prstGeom prst="rect">
              <a:avLst/>
            </a:prstGeom>
          </p:spPr>
        </p:pic>
        <p:pic>
          <p:nvPicPr>
            <p:cNvPr id="77" name="Picture 76">
              <a:extLst>
                <a:ext uri="{FF2B5EF4-FFF2-40B4-BE49-F238E27FC236}">
                  <a16:creationId xmlns:a16="http://schemas.microsoft.com/office/drawing/2014/main" id="{E6223AE6-2FD2-CA89-0371-16DC602E975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493914" y="5125964"/>
              <a:ext cx="205163" cy="205163"/>
            </a:xfrm>
            <a:prstGeom prst="rect">
              <a:avLst/>
            </a:prstGeom>
          </p:spPr>
        </p:pic>
        <p:pic>
          <p:nvPicPr>
            <p:cNvPr id="78" name="Picture 77">
              <a:extLst>
                <a:ext uri="{FF2B5EF4-FFF2-40B4-BE49-F238E27FC236}">
                  <a16:creationId xmlns:a16="http://schemas.microsoft.com/office/drawing/2014/main" id="{06E78E91-6622-764F-D404-E6D1205FD096}"/>
                </a:ext>
                <a:ext uri="{C183D7F6-B498-43B3-948B-1728B52AA6E4}">
                  <adec:decorative xmlns:adec="http://schemas.microsoft.com/office/drawing/2017/decorative" val="1"/>
                </a:ext>
              </a:extLst>
            </p:cNvPr>
            <p:cNvPicPr>
              <a:picLocks noChangeAspect="1"/>
            </p:cNvPicPr>
            <p:nvPr/>
          </p:nvPicPr>
          <p:blipFill>
            <a:blip r:embed="rId14" cstate="print">
              <a:extLst>
                <a:ext uri="{28A0092B-C50C-407E-A947-70E740481C1C}">
                  <a14:useLocalDpi xmlns:a14="http://schemas.microsoft.com/office/drawing/2010/main" val="0"/>
                </a:ext>
              </a:extLst>
            </a:blip>
            <a:srcRect l="8321" t="1799" r="8947" b="-25904"/>
            <a:stretch/>
          </p:blipFill>
          <p:spPr>
            <a:xfrm>
              <a:off x="10495911" y="4814288"/>
              <a:ext cx="201168" cy="201168"/>
            </a:xfrm>
            <a:prstGeom prst="roundRect">
              <a:avLst/>
            </a:prstGeom>
            <a:solidFill>
              <a:srgbClr val="FE0000"/>
            </a:solidFill>
          </p:spPr>
        </p:pic>
      </p:grpSp>
      <p:sp>
        <p:nvSpPr>
          <p:cNvPr id="3" name="Title 2">
            <a:extLst>
              <a:ext uri="{FF2B5EF4-FFF2-40B4-BE49-F238E27FC236}">
                <a16:creationId xmlns:a16="http://schemas.microsoft.com/office/drawing/2014/main" id="{1C810443-95C2-FD48-5CB6-868ECF5D0956}"/>
              </a:ext>
              <a:ext uri="{C183D7F6-B498-43B3-948B-1728B52AA6E4}">
                <adec:decorative xmlns:adec="http://schemas.microsoft.com/office/drawing/2017/decorative" val="1"/>
              </a:ext>
            </a:extLst>
          </p:cNvPr>
          <p:cNvSpPr>
            <a:spLocks noGrp="1"/>
          </p:cNvSpPr>
          <p:nvPr>
            <p:ph type="title"/>
          </p:nvPr>
        </p:nvSpPr>
        <p:spPr>
          <a:xfrm>
            <a:off x="53074" y="-898160"/>
            <a:ext cx="11276717" cy="244616"/>
          </a:xfrm>
        </p:spPr>
        <p:txBody>
          <a:bodyPr/>
          <a:lstStyle/>
          <a:p>
            <a:r>
              <a:rPr lang="en-US" sz="800" dirty="0">
                <a:solidFill>
                  <a:schemeClr val="bg1"/>
                </a:solidFill>
              </a:rPr>
              <a:t>Leadership rarely</a:t>
            </a:r>
            <a:r>
              <a:rPr lang="en-US" sz="800" baseline="0" dirty="0">
                <a:solidFill>
                  <a:schemeClr val="bg1"/>
                </a:solidFill>
              </a:rPr>
              <a:t> persists from decade </a:t>
            </a:r>
            <a:endParaRPr lang="en-US" sz="800" dirty="0">
              <a:solidFill>
                <a:schemeClr val="bg1"/>
              </a:solidFill>
            </a:endParaRPr>
          </a:p>
        </p:txBody>
      </p:sp>
    </p:spTree>
    <p:extLst>
      <p:ext uri="{BB962C8B-B14F-4D97-AF65-F5344CB8AC3E}">
        <p14:creationId xmlns:p14="http://schemas.microsoft.com/office/powerpoint/2010/main" val="1219311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54" name="Straight Connector 1153">
            <a:extLst>
              <a:ext uri="{FF2B5EF4-FFF2-40B4-BE49-F238E27FC236}">
                <a16:creationId xmlns:a16="http://schemas.microsoft.com/office/drawing/2014/main" id="{87DC8675-5384-1BD0-7769-F381C2A9F599}"/>
              </a:ext>
              <a:ext uri="{C183D7F6-B498-43B3-948B-1728B52AA6E4}">
                <adec:decorative xmlns:adec="http://schemas.microsoft.com/office/drawing/2017/decorative" val="1"/>
              </a:ext>
            </a:extLst>
          </p:cNvPr>
          <p:cNvCxnSpPr>
            <a:cxnSpLocks/>
          </p:cNvCxnSpPr>
          <p:nvPr/>
        </p:nvCxnSpPr>
        <p:spPr>
          <a:xfrm>
            <a:off x="464608" y="1367349"/>
            <a:ext cx="1126207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Title 1">
            <a:extLst>
              <a:ext uri="{FF2B5EF4-FFF2-40B4-BE49-F238E27FC236}">
                <a16:creationId xmlns:a16="http://schemas.microsoft.com/office/drawing/2014/main" id="{922049CB-6281-0C4C-51B7-B56C3BD03F2F}"/>
              </a:ext>
            </a:extLst>
          </p:cNvPr>
          <p:cNvSpPr txBox="1">
            <a:spLocks/>
          </p:cNvSpPr>
          <p:nvPr/>
        </p:nvSpPr>
        <p:spPr>
          <a:xfrm>
            <a:off x="464608" y="457200"/>
            <a:ext cx="11399742" cy="475560"/>
          </a:xfrm>
          <a:prstGeom prst="rect">
            <a:avLst/>
          </a:prstGeom>
          <a:extLst>
            <a:ext uri="{C572A759-6A51-4108-AA02-DFA0A04FC94B}">
              <ma14:wrappingTextBoxFlag xmlns:ma14="http://schemas.microsoft.com/office/mac/drawingml/2011/main" xmlns="" val="1"/>
            </a:ext>
          </a:extLst>
        </p:spPr>
        <p:txBody>
          <a:bodyPr lIns="0" tIns="0" rIns="0" bIns="0" anchor="t" anchorCtr="0"/>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2800" b="1" i="0" u="none" strike="noStrike" cap="none" spc="0" normalizeH="0" baseline="0" dirty="0">
                <a:ln>
                  <a:noFill/>
                </a:ln>
                <a:solidFill>
                  <a:schemeClr val="tx2"/>
                </a:solidFill>
                <a:effectLst/>
                <a:uFillTx/>
                <a:latin typeface="AvenirNext LT Com Medium" panose="020B05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r>
              <a:rPr lang="en-US" sz="2700" dirty="0"/>
              <a:t>U.S. and emerging markets (EM) concentrated in a handful of stocks</a:t>
            </a:r>
          </a:p>
        </p:txBody>
      </p:sp>
      <p:sp>
        <p:nvSpPr>
          <p:cNvPr id="13" name="Text Placeholder 11">
            <a:extLst>
              <a:ext uri="{FF2B5EF4-FFF2-40B4-BE49-F238E27FC236}">
                <a16:creationId xmlns:a16="http://schemas.microsoft.com/office/drawing/2014/main" id="{3D3DB2D9-FF59-BBB8-C765-4D0B5208D385}"/>
              </a:ext>
            </a:extLst>
          </p:cNvPr>
          <p:cNvSpPr>
            <a:spLocks noGrp="1"/>
          </p:cNvSpPr>
          <p:nvPr/>
        </p:nvSpPr>
        <p:spPr>
          <a:xfrm>
            <a:off x="604151" y="1872440"/>
            <a:ext cx="3907603" cy="2450318"/>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9525" marR="0" indent="-9525"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3600" b="0" i="0" u="none" strike="noStrike" cap="none" spc="0" baseline="0">
                <a:ln>
                  <a:noFill/>
                </a:ln>
                <a:solidFill>
                  <a:schemeClr val="bg1"/>
                </a:solidFill>
                <a:uFillTx/>
                <a:latin typeface="AvenirNext LT Com Medium" panose="020B08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marL="192405" lvl="0" indent="-192405">
              <a:lnSpc>
                <a:spcPts val="3000"/>
              </a:lnSpc>
            </a:pPr>
            <a:r>
              <a:rPr lang="en-US" sz="6000" b="1" kern="1200" baseline="-25000" dirty="0">
                <a:solidFill>
                  <a:srgbClr val="083469"/>
                </a:solidFill>
                <a:latin typeface="Arial Narrow" panose="020B0604020202020204" pitchFamily="34" charset="0"/>
                <a:cs typeface="Arial Narrow" panose="020B0604020202020204" pitchFamily="34" charset="0"/>
              </a:rPr>
              <a:t>“</a:t>
            </a:r>
            <a:r>
              <a:rPr lang="en-US" sz="1800" kern="1200" dirty="0">
                <a:solidFill>
                  <a:srgbClr val="083469"/>
                </a:solidFill>
                <a:latin typeface="AvenirNext LT Com Regular" panose="020B0503020202020204" pitchFamily="34" charset="0"/>
              </a:rPr>
              <a:t>We research and invest globally across the full value chain for opportunities the benchmark may </a:t>
            </a:r>
            <a:r>
              <a:rPr lang="en-US" sz="1800" kern="1200" spc="30" dirty="0">
                <a:solidFill>
                  <a:srgbClr val="083469"/>
                </a:solidFill>
                <a:latin typeface="AvenirNext LT Com Regular" panose="020B0503020202020204" pitchFamily="34" charset="0"/>
              </a:rPr>
              <a:t>underappreciate and where </a:t>
            </a:r>
            <a:r>
              <a:rPr lang="en-US" sz="1800" kern="1200" dirty="0">
                <a:solidFill>
                  <a:srgbClr val="083469"/>
                </a:solidFill>
                <a:latin typeface="AvenirNext LT Com Regular" panose="020B0503020202020204" pitchFamily="34" charset="0"/>
              </a:rPr>
              <a:t>valuations may provide compelling risk-adjusted returns</a:t>
            </a:r>
            <a:r>
              <a:rPr lang="en-US" sz="2400" kern="1200" dirty="0">
                <a:solidFill>
                  <a:srgbClr val="083469"/>
                </a:solidFill>
                <a:latin typeface="AvenirNext LT Com Regular" panose="020B0503020202020204" pitchFamily="34" charset="0"/>
              </a:rPr>
              <a:t>.</a:t>
            </a:r>
            <a:r>
              <a:rPr lang="en-US" sz="6000" b="1" kern="1200" baseline="-25000" dirty="0">
                <a:solidFill>
                  <a:srgbClr val="083469"/>
                </a:solidFill>
                <a:latin typeface="Arial Narrow" panose="020B0604020202020204" pitchFamily="34" charset="0"/>
                <a:cs typeface="Arial Narrow" panose="020B0604020202020204" pitchFamily="34" charset="0"/>
              </a:rPr>
              <a:t>”</a:t>
            </a:r>
            <a:endParaRPr kumimoji="0" lang="en-US" sz="9600" b="1" u="none" strike="noStrike" kern="0" cap="none" spc="0" normalizeH="0" baseline="-25000" noProof="0" dirty="0">
              <a:ln>
                <a:noFill/>
              </a:ln>
              <a:solidFill>
                <a:srgbClr val="083469"/>
              </a:solidFill>
              <a:effectLst/>
              <a:uLnTx/>
              <a:uFillTx/>
              <a:latin typeface="Arial Narrow" panose="020B0604020202020204" pitchFamily="34" charset="0"/>
              <a:cs typeface="Arial Narrow" panose="020B0604020202020204" pitchFamily="34" charset="0"/>
              <a:sym typeface="AvenirNext LT Com Regular"/>
            </a:endParaRPr>
          </a:p>
        </p:txBody>
      </p:sp>
      <p:sp>
        <p:nvSpPr>
          <p:cNvPr id="14" name="Text Placeholder 28">
            <a:extLst>
              <a:ext uri="{FF2B5EF4-FFF2-40B4-BE49-F238E27FC236}">
                <a16:creationId xmlns:a16="http://schemas.microsoft.com/office/drawing/2014/main" id="{B820AA6A-9DD9-186D-2BE1-AAE9E8BDB862}"/>
              </a:ext>
            </a:extLst>
          </p:cNvPr>
          <p:cNvSpPr>
            <a:spLocks noGrp="1"/>
          </p:cNvSpPr>
          <p:nvPr/>
        </p:nvSpPr>
        <p:spPr>
          <a:xfrm>
            <a:off x="814849" y="4564652"/>
            <a:ext cx="3696905" cy="77878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bg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marL="0" marR="0" lvl="0" indent="0" algn="l" defTabSz="228600" rtl="0" eaLnBrk="1" fontAlgn="auto" latinLnBrk="0" hangingPunct="1">
              <a:lnSpc>
                <a:spcPct val="90000"/>
              </a:lnSpc>
              <a:spcBef>
                <a:spcPts val="0"/>
              </a:spcBef>
              <a:spcAft>
                <a:spcPts val="600"/>
              </a:spcAft>
              <a:buClrTx/>
              <a:buSzTx/>
              <a:buFont typeface="AvenirNext LT Com Medium" panose="020B0803020202020204" pitchFamily="34" charset="0"/>
              <a:buNone/>
              <a:tabLst/>
              <a:defRPr/>
            </a:pPr>
            <a:r>
              <a:rPr kumimoji="0" lang="en-US" sz="1600" b="1" i="0" u="none" strike="noStrike" kern="0" cap="none" spc="0" normalizeH="0" baseline="0" noProof="0" dirty="0">
                <a:ln>
                  <a:noFill/>
                </a:ln>
                <a:solidFill>
                  <a:srgbClr val="083469"/>
                </a:solidFill>
                <a:effectLst/>
                <a:uLnTx/>
                <a:uFillTx/>
                <a:latin typeface="AvenirNext LT Com Regular" panose="020B0503020202020204" pitchFamily="34" charset="0"/>
                <a:sym typeface="AvenirNext LT Com Regular"/>
              </a:rPr>
              <a:t>Martin Romo</a:t>
            </a:r>
          </a:p>
          <a:p>
            <a:pPr marL="0" marR="0" lvl="0" indent="0" algn="l" defTabSz="228600" rtl="0" eaLnBrk="1" fontAlgn="auto" latinLnBrk="0" hangingPunct="1">
              <a:lnSpc>
                <a:spcPct val="90000"/>
              </a:lnSpc>
              <a:spcBef>
                <a:spcPts val="0"/>
              </a:spcBef>
              <a:spcAft>
                <a:spcPts val="600"/>
              </a:spcAft>
              <a:buClrTx/>
              <a:buSzTx/>
              <a:buFont typeface="AvenirNext LT Com Medium" panose="020B0803020202020204" pitchFamily="34" charset="0"/>
              <a:buNone/>
              <a:tabLst/>
              <a:defRPr/>
            </a:pPr>
            <a:r>
              <a:rPr kumimoji="0" lang="en-US" sz="1600" b="0" i="0" u="none" strike="noStrike" kern="0" cap="none" spc="0" normalizeH="0" baseline="0" noProof="0" dirty="0">
                <a:ln>
                  <a:noFill/>
                </a:ln>
                <a:solidFill>
                  <a:srgbClr val="083469"/>
                </a:solidFill>
                <a:effectLst/>
                <a:uLnTx/>
                <a:uFillTx/>
                <a:latin typeface="AvenirNext LT Com Regular" panose="020B0503020202020204" pitchFamily="34" charset="0"/>
                <a:sym typeface="AvenirNext LT Com Regular"/>
              </a:rPr>
              <a:t>Chair and chief investment officer</a:t>
            </a:r>
          </a:p>
        </p:txBody>
      </p:sp>
      <p:sp>
        <p:nvSpPr>
          <p:cNvPr id="41" name="TextBox 40">
            <a:extLst>
              <a:ext uri="{FF2B5EF4-FFF2-40B4-BE49-F238E27FC236}">
                <a16:creationId xmlns:a16="http://schemas.microsoft.com/office/drawing/2014/main" id="{7A7FEF70-7CFB-B2C9-DB80-792E3F70FD4E}"/>
              </a:ext>
            </a:extLst>
          </p:cNvPr>
          <p:cNvSpPr txBox="1"/>
          <p:nvPr/>
        </p:nvSpPr>
        <p:spPr>
          <a:xfrm>
            <a:off x="4792163" y="1186979"/>
            <a:ext cx="4072437" cy="338554"/>
          </a:xfrm>
          <a:prstGeom prst="rect">
            <a:avLst/>
          </a:prstGeom>
          <a:solidFill>
            <a:schemeClr val="bg1"/>
          </a:solidFill>
        </p:spPr>
        <p:txBody>
          <a:bodyPr wrap="square" rtlCol="0">
            <a:spAutoFit/>
          </a:bodyPr>
          <a:lstStyle/>
          <a:p>
            <a:pPr algn="l"/>
            <a:r>
              <a:rPr lang="en-US" sz="1600" b="1">
                <a:solidFill>
                  <a:srgbClr val="083469"/>
                </a:solidFill>
                <a:latin typeface="AvenirNext LT Com Regular" panose="020B0503020202020204" pitchFamily="34" charset="0"/>
              </a:rPr>
              <a:t>Top 10 company concentration by index</a:t>
            </a:r>
          </a:p>
        </p:txBody>
      </p:sp>
      <p:sp>
        <p:nvSpPr>
          <p:cNvPr id="9" name="TextBox 8">
            <a:extLst>
              <a:ext uri="{FF2B5EF4-FFF2-40B4-BE49-F238E27FC236}">
                <a16:creationId xmlns:a16="http://schemas.microsoft.com/office/drawing/2014/main" id="{F10797FE-71AE-1E3E-FD24-C7599F00FFA6}"/>
              </a:ext>
            </a:extLst>
          </p:cNvPr>
          <p:cNvSpPr txBox="1"/>
          <p:nvPr/>
        </p:nvSpPr>
        <p:spPr>
          <a:xfrm>
            <a:off x="4804355" y="1513391"/>
            <a:ext cx="4504071" cy="276999"/>
          </a:xfrm>
          <a:prstGeom prst="rect">
            <a:avLst/>
          </a:prstGeom>
          <a:noFill/>
        </p:spPr>
        <p:txBody>
          <a:bodyPr wrap="square">
            <a:spAutoFit/>
          </a:bodyPr>
          <a:lstStyle/>
          <a:p>
            <a:pPr marL="0" marR="0" indent="0" algn="l">
              <a:buNone/>
            </a:pPr>
            <a:r>
              <a:rPr lang="en-US" sz="1200">
                <a:solidFill>
                  <a:srgbClr val="222222"/>
                </a:solidFill>
                <a:effectLst/>
                <a:latin typeface="AvenirNext LT Com Regular" panose="020B0503020202020204" pitchFamily="34" charset="0"/>
              </a:rPr>
              <a:t>Combined index weight</a:t>
            </a:r>
            <a:endParaRPr lang="en-US" sz="1600">
              <a:latin typeface="AvenirNext LT Com Regular" panose="020B0503020202020204" pitchFamily="34" charset="0"/>
            </a:endParaRPr>
          </a:p>
        </p:txBody>
      </p:sp>
      <p:sp>
        <p:nvSpPr>
          <p:cNvPr id="5" name="Alt Text Chart" descr="Stacked bar chart compares the weight of the top 10 holdings in three major equity indices as of June 30, 2026. The top 10 stocks account for 37.9% of the S&amp;P 500 Index and 41% of the MSCI Emerging Markets Index, led by large technology and semiconductor companies such as NVIDIA, Apple, TSMC, Samsung Electronics and SK hynix. By contrast, the top 10 holdings in the MSCI EAFE Index represent only 14.4% of the index. The chart highlights that both U.S. and emerging markets benchmarks are concentrated in a handful of stocks, while developed international markets are more diversified.">
            <a:extLst>
              <a:ext uri="{FF2B5EF4-FFF2-40B4-BE49-F238E27FC236}">
                <a16:creationId xmlns:a16="http://schemas.microsoft.com/office/drawing/2014/main" id="{7BFF160B-17A6-4051-74E5-4E651C35FFD8}"/>
              </a:ext>
            </a:extLst>
          </p:cNvPr>
          <p:cNvSpPr/>
          <p:nvPr/>
        </p:nvSpPr>
        <p:spPr>
          <a:xfrm>
            <a:off x="4697025" y="932760"/>
            <a:ext cx="7432222" cy="515667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B2236D9-D3FB-01E1-79ED-5DBC63F7B1E0}"/>
              </a:ext>
            </a:extLst>
          </p:cNvPr>
          <p:cNvSpPr txBox="1"/>
          <p:nvPr/>
        </p:nvSpPr>
        <p:spPr>
          <a:xfrm>
            <a:off x="4913265" y="6060065"/>
            <a:ext cx="6356989" cy="340735"/>
          </a:xfrm>
          <a:prstGeom prst="rect">
            <a:avLst/>
          </a:prstGeom>
          <a:noFill/>
        </p:spPr>
        <p:txBody>
          <a:bodyPr wrap="square" lIns="90000" tIns="46800" rIns="90000" bIns="46800">
            <a:spAutoFit/>
          </a:bodyPr>
          <a:lstStyle/>
          <a:p>
            <a:pPr algn="l"/>
            <a:r>
              <a:rPr lang="en-US" sz="800" dirty="0"/>
              <a:t>Sources: Capital Group, FactSet. Based on adjusted market capitalization. As of 6/30/2026.</a:t>
            </a:r>
          </a:p>
          <a:p>
            <a:pPr algn="l"/>
            <a:r>
              <a:rPr lang="en-US" sz="800" dirty="0"/>
              <a:t>Company weight shown as a percentage of its respective index.</a:t>
            </a:r>
          </a:p>
        </p:txBody>
      </p:sp>
      <p:sp>
        <p:nvSpPr>
          <p:cNvPr id="17" name="Slide Number Placeholder 10">
            <a:extLst>
              <a:ext uri="{FF2B5EF4-FFF2-40B4-BE49-F238E27FC236}">
                <a16:creationId xmlns:a16="http://schemas.microsoft.com/office/drawing/2014/main" id="{BC684A93-DD99-6B3F-9F6A-84FBE8C8971B}"/>
              </a:ext>
              <a:ext uri="{C183D7F6-B498-43B3-948B-1728B52AA6E4}">
                <adec:decorative xmlns:adec="http://schemas.microsoft.com/office/drawing/2017/decorative" val="1"/>
              </a:ext>
            </a:extLst>
          </p:cNvPr>
          <p:cNvSpPr txBox="1">
            <a:spLocks/>
          </p:cNvSpPr>
          <p:nvPr/>
        </p:nvSpPr>
        <p:spPr>
          <a:xfrm>
            <a:off x="9810115" y="6309360"/>
            <a:ext cx="1925638" cy="182880"/>
          </a:xfrm>
          <a:prstGeom prst="rect">
            <a:avLst/>
          </a:prstGeom>
        </p:spPr>
        <p:txBody>
          <a:bodyPr wrap="square" lIns="0" tIns="0" rIns="0" bIns="0" anchor="b">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228600" rtl="0" fontAlgn="auto" latinLnBrk="0" hangingPunct="0">
              <a:lnSpc>
                <a:spcPct val="100000"/>
              </a:lnSpc>
              <a:spcBef>
                <a:spcPts val="0"/>
              </a:spcBef>
              <a:spcAft>
                <a:spcPts val="300"/>
              </a:spcAft>
              <a:buClrTx/>
              <a:buSzTx/>
              <a:buFontTx/>
              <a:buNone/>
              <a:tabLst/>
              <a:defRPr kumimoji="0" lang="en-US" sz="800" b="0" i="0" u="none" strike="noStrike" cap="none" spc="0" normalizeH="0" baseline="0" dirty="0">
                <a:ln>
                  <a:noFill/>
                </a:ln>
                <a:solidFill>
                  <a:schemeClr val="tx1"/>
                </a:solidFill>
                <a:effectLst/>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algn="r"/>
            <a:fld id="{86CB4B4D-7CA3-9044-876B-883B54F8677D}" type="slidenum">
              <a:rPr lang="en-GB" smtClean="0"/>
              <a:pPr algn="r"/>
              <a:t>6</a:t>
            </a:fld>
            <a:endParaRPr lang="en-GB"/>
          </a:p>
        </p:txBody>
      </p:sp>
      <p:grpSp>
        <p:nvGrpSpPr>
          <p:cNvPr id="42" name="Group 41">
            <a:extLst>
              <a:ext uri="{FF2B5EF4-FFF2-40B4-BE49-F238E27FC236}">
                <a16:creationId xmlns:a16="http://schemas.microsoft.com/office/drawing/2014/main" id="{07C0FD60-DD89-6D74-936D-D2C5A05BDA1B}"/>
              </a:ext>
              <a:ext uri="{C183D7F6-B498-43B3-948B-1728B52AA6E4}">
                <adec:decorative xmlns:adec="http://schemas.microsoft.com/office/drawing/2017/decorative" val="1"/>
              </a:ext>
            </a:extLst>
          </p:cNvPr>
          <p:cNvGrpSpPr/>
          <p:nvPr/>
        </p:nvGrpSpPr>
        <p:grpSpPr>
          <a:xfrm>
            <a:off x="5220585" y="1928768"/>
            <a:ext cx="6506093" cy="3379002"/>
            <a:chOff x="5490386" y="2074236"/>
            <a:chExt cx="6245367" cy="3331778"/>
          </a:xfrm>
        </p:grpSpPr>
        <p:cxnSp>
          <p:nvCxnSpPr>
            <p:cNvPr id="29" name="Straight Connector 28">
              <a:extLst>
                <a:ext uri="{FF2B5EF4-FFF2-40B4-BE49-F238E27FC236}">
                  <a16:creationId xmlns:a16="http://schemas.microsoft.com/office/drawing/2014/main" id="{94EEBC36-36D7-F98A-167C-315606A43295}"/>
                </a:ext>
              </a:extLst>
            </p:cNvPr>
            <p:cNvCxnSpPr/>
            <p:nvPr/>
          </p:nvCxnSpPr>
          <p:spPr>
            <a:xfrm>
              <a:off x="5490386" y="2074236"/>
              <a:ext cx="6245367" cy="0"/>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DAA75194-FBD2-60EA-B891-72CCAA3442F0}"/>
                </a:ext>
              </a:extLst>
            </p:cNvPr>
            <p:cNvCxnSpPr/>
            <p:nvPr/>
          </p:nvCxnSpPr>
          <p:spPr>
            <a:xfrm>
              <a:off x="5490386" y="2447353"/>
              <a:ext cx="6245367" cy="0"/>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AC79CBF1-1EAE-36AC-5024-A8B11ADF70ED}"/>
                </a:ext>
              </a:extLst>
            </p:cNvPr>
            <p:cNvCxnSpPr/>
            <p:nvPr/>
          </p:nvCxnSpPr>
          <p:spPr>
            <a:xfrm>
              <a:off x="5490386" y="2815215"/>
              <a:ext cx="6245367" cy="0"/>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AD69AF7D-182E-CE1F-7586-6A4D50C6D7FB}"/>
                </a:ext>
              </a:extLst>
            </p:cNvPr>
            <p:cNvCxnSpPr/>
            <p:nvPr/>
          </p:nvCxnSpPr>
          <p:spPr>
            <a:xfrm>
              <a:off x="5490386" y="3183077"/>
              <a:ext cx="6245367" cy="0"/>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297EC04B-270C-61A9-5C94-F0EE3C9ED181}"/>
                </a:ext>
              </a:extLst>
            </p:cNvPr>
            <p:cNvCxnSpPr/>
            <p:nvPr/>
          </p:nvCxnSpPr>
          <p:spPr>
            <a:xfrm>
              <a:off x="5490386" y="3561449"/>
              <a:ext cx="6245367" cy="0"/>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C978104B-76CB-17F1-C6DF-97C5862D8B78}"/>
                </a:ext>
              </a:extLst>
            </p:cNvPr>
            <p:cNvCxnSpPr/>
            <p:nvPr/>
          </p:nvCxnSpPr>
          <p:spPr>
            <a:xfrm>
              <a:off x="5490386" y="3924056"/>
              <a:ext cx="6245367" cy="0"/>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5B65A613-F76F-6BD6-1E2F-A51115CA74AA}"/>
                </a:ext>
              </a:extLst>
            </p:cNvPr>
            <p:cNvCxnSpPr/>
            <p:nvPr/>
          </p:nvCxnSpPr>
          <p:spPr>
            <a:xfrm>
              <a:off x="5490386" y="4302428"/>
              <a:ext cx="6245367" cy="0"/>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51DDCAFE-E2BA-C99A-6548-A5E7178D9907}"/>
                </a:ext>
              </a:extLst>
            </p:cNvPr>
            <p:cNvCxnSpPr/>
            <p:nvPr/>
          </p:nvCxnSpPr>
          <p:spPr>
            <a:xfrm>
              <a:off x="5490386" y="4670290"/>
              <a:ext cx="6245367" cy="0"/>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06A1F2C0-A342-5F3C-8964-ADAC97283423}"/>
                </a:ext>
              </a:extLst>
            </p:cNvPr>
            <p:cNvCxnSpPr/>
            <p:nvPr/>
          </p:nvCxnSpPr>
          <p:spPr>
            <a:xfrm>
              <a:off x="5490386" y="5043407"/>
              <a:ext cx="6245367" cy="0"/>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A44B17A8-7960-FD06-2360-C67E0E47CE43}"/>
                </a:ext>
              </a:extLst>
            </p:cNvPr>
            <p:cNvCxnSpPr/>
            <p:nvPr/>
          </p:nvCxnSpPr>
          <p:spPr>
            <a:xfrm>
              <a:off x="5490386" y="5406014"/>
              <a:ext cx="6245367" cy="0"/>
            </a:xfrm>
            <a:prstGeom prst="line">
              <a:avLst/>
            </a:prstGeom>
            <a:ln w="12700">
              <a:solidFill>
                <a:schemeClr val="bg1">
                  <a:lumMod val="95000"/>
                </a:schemeClr>
              </a:solidFill>
            </a:ln>
          </p:spPr>
          <p:style>
            <a:lnRef idx="2">
              <a:schemeClr val="accent1"/>
            </a:lnRef>
            <a:fillRef idx="0">
              <a:schemeClr val="accent1"/>
            </a:fillRef>
            <a:effectRef idx="1">
              <a:schemeClr val="accent1"/>
            </a:effectRef>
            <a:fontRef idx="minor">
              <a:schemeClr val="tx1"/>
            </a:fontRef>
          </p:style>
        </p:cxnSp>
      </p:grpSp>
      <p:graphicFrame>
        <p:nvGraphicFramePr>
          <p:cNvPr id="4" name="Chart 3">
            <a:extLst>
              <a:ext uri="{FF2B5EF4-FFF2-40B4-BE49-F238E27FC236}">
                <a16:creationId xmlns:a16="http://schemas.microsoft.com/office/drawing/2014/main" id="{00000000-0008-0000-0200-000002000000}"/>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113292546"/>
              </p:ext>
            </p:extLst>
          </p:nvPr>
        </p:nvGraphicFramePr>
        <p:xfrm>
          <a:off x="4323085" y="1145678"/>
          <a:ext cx="7311200" cy="4943759"/>
        </p:xfrm>
        <a:graphic>
          <a:graphicData uri="http://schemas.openxmlformats.org/drawingml/2006/chart">
            <c:chart xmlns:c="http://schemas.openxmlformats.org/drawingml/2006/chart" xmlns:r="http://schemas.openxmlformats.org/officeDocument/2006/relationships" r:id="rId3"/>
          </a:graphicData>
        </a:graphic>
      </p:graphicFrame>
      <p:grpSp>
        <p:nvGrpSpPr>
          <p:cNvPr id="27" name="Group 26">
            <a:extLst>
              <a:ext uri="{FF2B5EF4-FFF2-40B4-BE49-F238E27FC236}">
                <a16:creationId xmlns:a16="http://schemas.microsoft.com/office/drawing/2014/main" id="{CE7865C5-C89B-343B-F196-CB7BF24075FA}"/>
              </a:ext>
              <a:ext uri="{C183D7F6-B498-43B3-948B-1728B52AA6E4}">
                <adec:decorative xmlns:adec="http://schemas.microsoft.com/office/drawing/2017/decorative" val="1"/>
              </a:ext>
            </a:extLst>
          </p:cNvPr>
          <p:cNvGrpSpPr/>
          <p:nvPr/>
        </p:nvGrpSpPr>
        <p:grpSpPr>
          <a:xfrm>
            <a:off x="4804355" y="1802507"/>
            <a:ext cx="547039" cy="4029181"/>
            <a:chOff x="4943347" y="1930302"/>
            <a:chExt cx="547039" cy="4029181"/>
          </a:xfrm>
        </p:grpSpPr>
        <p:sp>
          <p:nvSpPr>
            <p:cNvPr id="10" name="TextBox 1">
              <a:extLst>
                <a:ext uri="{FF2B5EF4-FFF2-40B4-BE49-F238E27FC236}">
                  <a16:creationId xmlns:a16="http://schemas.microsoft.com/office/drawing/2014/main" id="{F1E20EA4-9211-D96F-439C-217FAD4231CA}"/>
                </a:ext>
              </a:extLst>
            </p:cNvPr>
            <p:cNvSpPr txBox="1"/>
            <p:nvPr/>
          </p:nvSpPr>
          <p:spPr>
            <a:xfrm>
              <a:off x="4943347" y="2302835"/>
              <a:ext cx="547039" cy="2878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45</a:t>
              </a:r>
            </a:p>
          </p:txBody>
        </p:sp>
        <p:sp>
          <p:nvSpPr>
            <p:cNvPr id="11" name="TextBox 1">
              <a:extLst>
                <a:ext uri="{FF2B5EF4-FFF2-40B4-BE49-F238E27FC236}">
                  <a16:creationId xmlns:a16="http://schemas.microsoft.com/office/drawing/2014/main" id="{5BCB4035-E438-428D-5FF4-E44F339B6981}"/>
                </a:ext>
              </a:extLst>
            </p:cNvPr>
            <p:cNvSpPr txBox="1"/>
            <p:nvPr/>
          </p:nvSpPr>
          <p:spPr>
            <a:xfrm>
              <a:off x="4943347" y="2658435"/>
              <a:ext cx="547039" cy="2878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40</a:t>
              </a:r>
            </a:p>
          </p:txBody>
        </p:sp>
        <p:sp>
          <p:nvSpPr>
            <p:cNvPr id="12" name="TextBox 1">
              <a:extLst>
                <a:ext uri="{FF2B5EF4-FFF2-40B4-BE49-F238E27FC236}">
                  <a16:creationId xmlns:a16="http://schemas.microsoft.com/office/drawing/2014/main" id="{EEFE1FC4-3387-2865-DB71-CD6EA23E259C}"/>
                </a:ext>
              </a:extLst>
            </p:cNvPr>
            <p:cNvSpPr txBox="1"/>
            <p:nvPr/>
          </p:nvSpPr>
          <p:spPr>
            <a:xfrm>
              <a:off x="4943347" y="3047902"/>
              <a:ext cx="547039" cy="2878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35</a:t>
              </a:r>
            </a:p>
          </p:txBody>
        </p:sp>
        <p:sp>
          <p:nvSpPr>
            <p:cNvPr id="18" name="TextBox 1">
              <a:extLst>
                <a:ext uri="{FF2B5EF4-FFF2-40B4-BE49-F238E27FC236}">
                  <a16:creationId xmlns:a16="http://schemas.microsoft.com/office/drawing/2014/main" id="{C0F5BB57-48ED-39BA-F3CC-AF592E55134C}"/>
                </a:ext>
              </a:extLst>
            </p:cNvPr>
            <p:cNvSpPr txBox="1"/>
            <p:nvPr/>
          </p:nvSpPr>
          <p:spPr>
            <a:xfrm>
              <a:off x="4943347" y="3420435"/>
              <a:ext cx="547039" cy="2878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30</a:t>
              </a:r>
            </a:p>
          </p:txBody>
        </p:sp>
        <p:sp>
          <p:nvSpPr>
            <p:cNvPr id="20" name="TextBox 1">
              <a:extLst>
                <a:ext uri="{FF2B5EF4-FFF2-40B4-BE49-F238E27FC236}">
                  <a16:creationId xmlns:a16="http://schemas.microsoft.com/office/drawing/2014/main" id="{9C77D20F-3886-7E79-A07E-4D74757C3062}"/>
                </a:ext>
              </a:extLst>
            </p:cNvPr>
            <p:cNvSpPr txBox="1"/>
            <p:nvPr/>
          </p:nvSpPr>
          <p:spPr>
            <a:xfrm>
              <a:off x="4943347" y="3767568"/>
              <a:ext cx="547039" cy="2878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25</a:t>
              </a:r>
            </a:p>
          </p:txBody>
        </p:sp>
        <p:sp>
          <p:nvSpPr>
            <p:cNvPr id="21" name="TextBox 1">
              <a:extLst>
                <a:ext uri="{FF2B5EF4-FFF2-40B4-BE49-F238E27FC236}">
                  <a16:creationId xmlns:a16="http://schemas.microsoft.com/office/drawing/2014/main" id="{2E50B04E-701D-6550-E0C2-3DD2999EE743}"/>
                </a:ext>
              </a:extLst>
            </p:cNvPr>
            <p:cNvSpPr txBox="1"/>
            <p:nvPr/>
          </p:nvSpPr>
          <p:spPr>
            <a:xfrm>
              <a:off x="4943347" y="4148568"/>
              <a:ext cx="547039" cy="2878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20</a:t>
              </a:r>
            </a:p>
          </p:txBody>
        </p:sp>
        <p:sp>
          <p:nvSpPr>
            <p:cNvPr id="22" name="TextBox 1">
              <a:extLst>
                <a:ext uri="{FF2B5EF4-FFF2-40B4-BE49-F238E27FC236}">
                  <a16:creationId xmlns:a16="http://schemas.microsoft.com/office/drawing/2014/main" id="{A6D864F7-88A6-8A5B-B383-AC5133312FC0}"/>
                </a:ext>
              </a:extLst>
            </p:cNvPr>
            <p:cNvSpPr txBox="1"/>
            <p:nvPr/>
          </p:nvSpPr>
          <p:spPr>
            <a:xfrm>
              <a:off x="4943347" y="4521102"/>
              <a:ext cx="547039" cy="2878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15</a:t>
              </a:r>
            </a:p>
          </p:txBody>
        </p:sp>
        <p:sp>
          <p:nvSpPr>
            <p:cNvPr id="23" name="TextBox 1">
              <a:extLst>
                <a:ext uri="{FF2B5EF4-FFF2-40B4-BE49-F238E27FC236}">
                  <a16:creationId xmlns:a16="http://schemas.microsoft.com/office/drawing/2014/main" id="{D5F45728-24E2-FC8F-0A01-BDB921381A6A}"/>
                </a:ext>
              </a:extLst>
            </p:cNvPr>
            <p:cNvSpPr txBox="1"/>
            <p:nvPr/>
          </p:nvSpPr>
          <p:spPr>
            <a:xfrm>
              <a:off x="4943347" y="4893635"/>
              <a:ext cx="547039" cy="2878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10</a:t>
              </a:r>
            </a:p>
          </p:txBody>
        </p:sp>
        <p:sp>
          <p:nvSpPr>
            <p:cNvPr id="24" name="TextBox 1">
              <a:extLst>
                <a:ext uri="{FF2B5EF4-FFF2-40B4-BE49-F238E27FC236}">
                  <a16:creationId xmlns:a16="http://schemas.microsoft.com/office/drawing/2014/main" id="{82AF8A10-15B0-AFE0-01F4-C26C214115D4}"/>
                </a:ext>
              </a:extLst>
            </p:cNvPr>
            <p:cNvSpPr txBox="1"/>
            <p:nvPr/>
          </p:nvSpPr>
          <p:spPr>
            <a:xfrm>
              <a:off x="5052258" y="5274635"/>
              <a:ext cx="438128" cy="2878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5</a:t>
              </a:r>
            </a:p>
          </p:txBody>
        </p:sp>
        <p:sp>
          <p:nvSpPr>
            <p:cNvPr id="25" name="TextBox 1">
              <a:extLst>
                <a:ext uri="{FF2B5EF4-FFF2-40B4-BE49-F238E27FC236}">
                  <a16:creationId xmlns:a16="http://schemas.microsoft.com/office/drawing/2014/main" id="{CC2C8256-E80B-B8EE-921E-BD4FFB3CFC88}"/>
                </a:ext>
              </a:extLst>
            </p:cNvPr>
            <p:cNvSpPr txBox="1"/>
            <p:nvPr/>
          </p:nvSpPr>
          <p:spPr>
            <a:xfrm>
              <a:off x="5052258" y="5671615"/>
              <a:ext cx="438128" cy="28786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0</a:t>
              </a:r>
            </a:p>
          </p:txBody>
        </p:sp>
        <p:sp>
          <p:nvSpPr>
            <p:cNvPr id="26" name="TextBox 1">
              <a:extLst>
                <a:ext uri="{FF2B5EF4-FFF2-40B4-BE49-F238E27FC236}">
                  <a16:creationId xmlns:a16="http://schemas.microsoft.com/office/drawing/2014/main" id="{2E9B478E-2943-E90E-37B3-B48B6C127F49}"/>
                </a:ext>
              </a:extLst>
            </p:cNvPr>
            <p:cNvSpPr txBox="1"/>
            <p:nvPr/>
          </p:nvSpPr>
          <p:spPr>
            <a:xfrm>
              <a:off x="4943347" y="1930302"/>
              <a:ext cx="547039" cy="287868"/>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a:r>
                <a:rPr lang="en-US" sz="1200" b="1" i="0" kern="1200">
                  <a:latin typeface="AvenirNext LT Com Regular" panose="020B0503020202020204" pitchFamily="34" charset="0"/>
                </a:rPr>
                <a:t>50%</a:t>
              </a:r>
            </a:p>
          </p:txBody>
        </p:sp>
      </p:grpSp>
      <p:cxnSp>
        <p:nvCxnSpPr>
          <p:cNvPr id="59" name="Straight Connector 58">
            <a:extLst>
              <a:ext uri="{FF2B5EF4-FFF2-40B4-BE49-F238E27FC236}">
                <a16:creationId xmlns:a16="http://schemas.microsoft.com/office/drawing/2014/main" id="{AC03D4FA-4D79-347A-2569-19B0550C986E}"/>
              </a:ext>
              <a:ext uri="{C183D7F6-B498-43B3-948B-1728B52AA6E4}">
                <adec:decorative xmlns:adec="http://schemas.microsoft.com/office/drawing/2017/decorative" val="1"/>
              </a:ext>
            </a:extLst>
          </p:cNvPr>
          <p:cNvCxnSpPr>
            <a:cxnSpLocks/>
          </p:cNvCxnSpPr>
          <p:nvPr/>
        </p:nvCxnSpPr>
        <p:spPr>
          <a:xfrm>
            <a:off x="5220585" y="5697029"/>
            <a:ext cx="6515168"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nvGrpSpPr>
          <p:cNvPr id="1147" name="Group 1146">
            <a:extLst>
              <a:ext uri="{FF2B5EF4-FFF2-40B4-BE49-F238E27FC236}">
                <a16:creationId xmlns:a16="http://schemas.microsoft.com/office/drawing/2014/main" id="{EEC7E479-CE08-F537-4A39-A18EFA7AEC89}"/>
              </a:ext>
              <a:ext uri="{C183D7F6-B498-43B3-948B-1728B52AA6E4}">
                <adec:decorative xmlns:adec="http://schemas.microsoft.com/office/drawing/2017/decorative" val="1"/>
              </a:ext>
            </a:extLst>
          </p:cNvPr>
          <p:cNvGrpSpPr/>
          <p:nvPr/>
        </p:nvGrpSpPr>
        <p:grpSpPr>
          <a:xfrm>
            <a:off x="5656780" y="2343945"/>
            <a:ext cx="6207570" cy="3300593"/>
            <a:chOff x="5665855" y="2471740"/>
            <a:chExt cx="6207570" cy="3300593"/>
          </a:xfrm>
        </p:grpSpPr>
        <p:sp>
          <p:nvSpPr>
            <p:cNvPr id="58" name="TextBox 57">
              <a:extLst>
                <a:ext uri="{FF2B5EF4-FFF2-40B4-BE49-F238E27FC236}">
                  <a16:creationId xmlns:a16="http://schemas.microsoft.com/office/drawing/2014/main" id="{9D89AC50-B876-C32B-9034-8A122FF8BB16}"/>
                </a:ext>
              </a:extLst>
            </p:cNvPr>
            <p:cNvSpPr txBox="1"/>
            <p:nvPr/>
          </p:nvSpPr>
          <p:spPr>
            <a:xfrm>
              <a:off x="5665855" y="2701465"/>
              <a:ext cx="754217" cy="215444"/>
            </a:xfrm>
            <a:prstGeom prst="rect">
              <a:avLst/>
            </a:prstGeom>
            <a:solidFill>
              <a:schemeClr val="bg1"/>
            </a:solidFill>
          </p:spPr>
          <p:txBody>
            <a:bodyPr wrap="square" tIns="0" rIns="0" bIns="0" rtlCol="0">
              <a:spAutoFit/>
            </a:bodyPr>
            <a:lstStyle/>
            <a:p>
              <a:r>
                <a:rPr lang="en-US" sz="1400" b="1">
                  <a:latin typeface="AvenirNext LT Com Regular" panose="020B0503020202020204" pitchFamily="34" charset="0"/>
                </a:rPr>
                <a:t>37.9%</a:t>
              </a:r>
            </a:p>
          </p:txBody>
        </p:sp>
        <p:grpSp>
          <p:nvGrpSpPr>
            <p:cNvPr id="1044" name="Group 1043">
              <a:extLst>
                <a:ext uri="{FF2B5EF4-FFF2-40B4-BE49-F238E27FC236}">
                  <a16:creationId xmlns:a16="http://schemas.microsoft.com/office/drawing/2014/main" id="{BF67610C-2DD6-6165-C02A-D368DDD9C56E}"/>
                </a:ext>
              </a:extLst>
            </p:cNvPr>
            <p:cNvGrpSpPr/>
            <p:nvPr/>
          </p:nvGrpSpPr>
          <p:grpSpPr>
            <a:xfrm>
              <a:off x="6376486" y="2791254"/>
              <a:ext cx="1325576" cy="2871851"/>
              <a:chOff x="6376486" y="2791254"/>
              <a:chExt cx="1325576" cy="2871851"/>
            </a:xfrm>
          </p:grpSpPr>
          <p:grpSp>
            <p:nvGrpSpPr>
              <p:cNvPr id="60" name="Group 59">
                <a:extLst>
                  <a:ext uri="{FF2B5EF4-FFF2-40B4-BE49-F238E27FC236}">
                    <a16:creationId xmlns:a16="http://schemas.microsoft.com/office/drawing/2014/main" id="{21A67681-E384-7505-23A4-DE514B910980}"/>
                  </a:ext>
                </a:extLst>
              </p:cNvPr>
              <p:cNvGrpSpPr/>
              <p:nvPr/>
            </p:nvGrpSpPr>
            <p:grpSpPr>
              <a:xfrm>
                <a:off x="6489331" y="2791254"/>
                <a:ext cx="1212731" cy="2871851"/>
                <a:chOff x="6384873" y="2791254"/>
                <a:chExt cx="1212731" cy="2871851"/>
              </a:xfrm>
            </p:grpSpPr>
            <p:sp>
              <p:nvSpPr>
                <p:cNvPr id="55" name="TextBox 54">
                  <a:extLst>
                    <a:ext uri="{FF2B5EF4-FFF2-40B4-BE49-F238E27FC236}">
                      <a16:creationId xmlns:a16="http://schemas.microsoft.com/office/drawing/2014/main" id="{DCC40D1B-6D79-4178-833B-FCC6B0CE1A04}"/>
                    </a:ext>
                  </a:extLst>
                </p:cNvPr>
                <p:cNvSpPr txBox="1"/>
                <p:nvPr/>
              </p:nvSpPr>
              <p:spPr>
                <a:xfrm>
                  <a:off x="6408845" y="3144351"/>
                  <a:ext cx="1188759" cy="246221"/>
                </a:xfrm>
                <a:prstGeom prst="rect">
                  <a:avLst/>
                </a:prstGeom>
                <a:solidFill>
                  <a:schemeClr val="bg1"/>
                </a:solidFill>
              </p:spPr>
              <p:txBody>
                <a:bodyPr wrap="square" lIns="0" rIns="0" rtlCol="0">
                  <a:spAutoFit/>
                </a:bodyPr>
                <a:lstStyle/>
                <a:p>
                  <a:pPr algn="l"/>
                  <a:r>
                    <a:rPr lang="en-US" sz="1000"/>
                    <a:t>Meta Platforms </a:t>
                  </a:r>
                  <a:r>
                    <a:rPr lang="en-US" sz="1000" b="1">
                      <a:latin typeface="AvenirNext LT Com Regular" panose="020B0503020202020204" pitchFamily="34" charset="0"/>
                    </a:rPr>
                    <a:t>1.9</a:t>
                  </a:r>
                </a:p>
              </p:txBody>
            </p:sp>
            <p:sp>
              <p:nvSpPr>
                <p:cNvPr id="47" name="TextBox 46">
                  <a:extLst>
                    <a:ext uri="{FF2B5EF4-FFF2-40B4-BE49-F238E27FC236}">
                      <a16:creationId xmlns:a16="http://schemas.microsoft.com/office/drawing/2014/main" id="{6F2CE244-E8E7-6013-88D7-B0C3B4F5BD9D}"/>
                    </a:ext>
                  </a:extLst>
                </p:cNvPr>
                <p:cNvSpPr txBox="1"/>
                <p:nvPr/>
              </p:nvSpPr>
              <p:spPr>
                <a:xfrm>
                  <a:off x="6408845" y="5409189"/>
                  <a:ext cx="897147" cy="253916"/>
                </a:xfrm>
                <a:prstGeom prst="rect">
                  <a:avLst/>
                </a:prstGeom>
                <a:noFill/>
              </p:spPr>
              <p:txBody>
                <a:bodyPr wrap="square" lIns="0" rIns="0" rtlCol="0">
                  <a:spAutoFit/>
                </a:bodyPr>
                <a:lstStyle/>
                <a:p>
                  <a:pPr algn="l"/>
                  <a:r>
                    <a:rPr lang="en-US" sz="1000"/>
                    <a:t>NVIDIA </a:t>
                  </a:r>
                  <a:r>
                    <a:rPr lang="en-US" sz="1000" b="1">
                      <a:latin typeface="AvenirNext LT Com Regular" panose="020B0503020202020204" pitchFamily="34" charset="0"/>
                    </a:rPr>
                    <a:t>7.5</a:t>
                  </a:r>
                </a:p>
              </p:txBody>
            </p:sp>
            <p:sp>
              <p:nvSpPr>
                <p:cNvPr id="48" name="TextBox 47">
                  <a:extLst>
                    <a:ext uri="{FF2B5EF4-FFF2-40B4-BE49-F238E27FC236}">
                      <a16:creationId xmlns:a16="http://schemas.microsoft.com/office/drawing/2014/main" id="{6202CA33-99F4-B252-C103-021A7F8F18D5}"/>
                    </a:ext>
                  </a:extLst>
                </p:cNvPr>
                <p:cNvSpPr txBox="1"/>
                <p:nvPr/>
              </p:nvSpPr>
              <p:spPr>
                <a:xfrm>
                  <a:off x="6384873" y="4884673"/>
                  <a:ext cx="897147" cy="253916"/>
                </a:xfrm>
                <a:prstGeom prst="rect">
                  <a:avLst/>
                </a:prstGeom>
                <a:solidFill>
                  <a:schemeClr val="bg1"/>
                </a:solidFill>
              </p:spPr>
              <p:txBody>
                <a:bodyPr wrap="square" lIns="45720" rIns="0" rtlCol="0">
                  <a:spAutoFit/>
                </a:bodyPr>
                <a:lstStyle/>
                <a:p>
                  <a:pPr algn="l"/>
                  <a:r>
                    <a:rPr lang="en-US" sz="1000"/>
                    <a:t>Apple </a:t>
                  </a:r>
                  <a:r>
                    <a:rPr lang="en-US" sz="1000" b="1">
                      <a:latin typeface="AvenirNext LT Com Regular" panose="020B0503020202020204" pitchFamily="34" charset="0"/>
                    </a:rPr>
                    <a:t>6.6</a:t>
                  </a:r>
                </a:p>
              </p:txBody>
            </p:sp>
            <p:sp>
              <p:nvSpPr>
                <p:cNvPr id="49" name="TextBox 48">
                  <a:extLst>
                    <a:ext uri="{FF2B5EF4-FFF2-40B4-BE49-F238E27FC236}">
                      <a16:creationId xmlns:a16="http://schemas.microsoft.com/office/drawing/2014/main" id="{ED39FAA4-9C38-57DD-B3CF-9A31529057E9}"/>
                    </a:ext>
                  </a:extLst>
                </p:cNvPr>
                <p:cNvSpPr txBox="1"/>
                <p:nvPr/>
              </p:nvSpPr>
              <p:spPr>
                <a:xfrm>
                  <a:off x="6408845" y="4418161"/>
                  <a:ext cx="957903" cy="246221"/>
                </a:xfrm>
                <a:prstGeom prst="rect">
                  <a:avLst/>
                </a:prstGeom>
                <a:noFill/>
              </p:spPr>
              <p:txBody>
                <a:bodyPr wrap="square" lIns="0" rIns="0" rtlCol="0">
                  <a:spAutoFit/>
                </a:bodyPr>
                <a:lstStyle/>
                <a:p>
                  <a:pPr algn="l"/>
                  <a:r>
                    <a:rPr lang="en-US" sz="1000"/>
                    <a:t>Alphabet </a:t>
                  </a:r>
                  <a:r>
                    <a:rPr lang="en-US" sz="1000" b="1">
                      <a:latin typeface="AvenirNext LT Com Regular" panose="020B0503020202020204" pitchFamily="34" charset="0"/>
                    </a:rPr>
                    <a:t>5.8</a:t>
                  </a:r>
                </a:p>
              </p:txBody>
            </p:sp>
            <p:sp>
              <p:nvSpPr>
                <p:cNvPr id="51" name="TextBox 50">
                  <a:extLst>
                    <a:ext uri="{FF2B5EF4-FFF2-40B4-BE49-F238E27FC236}">
                      <a16:creationId xmlns:a16="http://schemas.microsoft.com/office/drawing/2014/main" id="{CB647C4C-F873-5A29-BF96-68B468814CE4}"/>
                    </a:ext>
                  </a:extLst>
                </p:cNvPr>
                <p:cNvSpPr txBox="1"/>
                <p:nvPr/>
              </p:nvSpPr>
              <p:spPr>
                <a:xfrm>
                  <a:off x="6408845" y="4041135"/>
                  <a:ext cx="957903" cy="246221"/>
                </a:xfrm>
                <a:prstGeom prst="rect">
                  <a:avLst/>
                </a:prstGeom>
                <a:noFill/>
              </p:spPr>
              <p:txBody>
                <a:bodyPr wrap="square" lIns="0" rIns="0" rtlCol="0">
                  <a:spAutoFit/>
                </a:bodyPr>
                <a:lstStyle/>
                <a:p>
                  <a:pPr algn="l"/>
                  <a:r>
                    <a:rPr lang="en-US" sz="1000"/>
                    <a:t>Microsoft </a:t>
                  </a:r>
                  <a:r>
                    <a:rPr lang="en-US" sz="1000" b="1">
                      <a:latin typeface="AvenirNext LT Com Regular" panose="020B0503020202020204" pitchFamily="34" charset="0"/>
                    </a:rPr>
                    <a:t>4.3</a:t>
                  </a:r>
                </a:p>
              </p:txBody>
            </p:sp>
            <p:sp>
              <p:nvSpPr>
                <p:cNvPr id="52" name="TextBox 51">
                  <a:extLst>
                    <a:ext uri="{FF2B5EF4-FFF2-40B4-BE49-F238E27FC236}">
                      <a16:creationId xmlns:a16="http://schemas.microsoft.com/office/drawing/2014/main" id="{49F4A484-BAEE-4CD1-3259-14DA037943E9}"/>
                    </a:ext>
                  </a:extLst>
                </p:cNvPr>
                <p:cNvSpPr txBox="1"/>
                <p:nvPr/>
              </p:nvSpPr>
              <p:spPr>
                <a:xfrm>
                  <a:off x="6408845" y="3734176"/>
                  <a:ext cx="957903" cy="246221"/>
                </a:xfrm>
                <a:prstGeom prst="rect">
                  <a:avLst/>
                </a:prstGeom>
                <a:solidFill>
                  <a:schemeClr val="bg1"/>
                </a:solidFill>
              </p:spPr>
              <p:txBody>
                <a:bodyPr wrap="square" lIns="0" rIns="0" rtlCol="0">
                  <a:spAutoFit/>
                </a:bodyPr>
                <a:lstStyle/>
                <a:p>
                  <a:pPr algn="l"/>
                  <a:r>
                    <a:rPr lang="en-US" sz="1000"/>
                    <a:t>Amazon </a:t>
                  </a:r>
                  <a:r>
                    <a:rPr lang="en-US" sz="1000" b="1">
                      <a:latin typeface="AvenirNext LT Com Regular" panose="020B0503020202020204" pitchFamily="34" charset="0"/>
                    </a:rPr>
                    <a:t>3.6</a:t>
                  </a:r>
                </a:p>
              </p:txBody>
            </p:sp>
            <p:sp>
              <p:nvSpPr>
                <p:cNvPr id="53" name="TextBox 52">
                  <a:extLst>
                    <a:ext uri="{FF2B5EF4-FFF2-40B4-BE49-F238E27FC236}">
                      <a16:creationId xmlns:a16="http://schemas.microsoft.com/office/drawing/2014/main" id="{9DF99229-607C-B5FD-0103-1BD471BBEF42}"/>
                    </a:ext>
                  </a:extLst>
                </p:cNvPr>
                <p:cNvSpPr txBox="1"/>
                <p:nvPr/>
              </p:nvSpPr>
              <p:spPr>
                <a:xfrm>
                  <a:off x="6408845" y="3509281"/>
                  <a:ext cx="1104117" cy="246221"/>
                </a:xfrm>
                <a:prstGeom prst="rect">
                  <a:avLst/>
                </a:prstGeom>
                <a:solidFill>
                  <a:schemeClr val="bg1"/>
                </a:solidFill>
              </p:spPr>
              <p:txBody>
                <a:bodyPr wrap="square" lIns="0" rIns="0" rtlCol="0">
                  <a:spAutoFit/>
                </a:bodyPr>
                <a:lstStyle/>
                <a:p>
                  <a:pPr algn="l"/>
                  <a:r>
                    <a:rPr lang="en-US" sz="1000"/>
                    <a:t>Broadcom </a:t>
                  </a:r>
                  <a:r>
                    <a:rPr lang="en-US" sz="1000" b="1">
                      <a:latin typeface="AvenirNext LT Com Regular" panose="020B0503020202020204" pitchFamily="34" charset="0"/>
                    </a:rPr>
                    <a:t>2.8</a:t>
                  </a:r>
                </a:p>
              </p:txBody>
            </p:sp>
            <p:sp>
              <p:nvSpPr>
                <p:cNvPr id="54" name="TextBox 53">
                  <a:extLst>
                    <a:ext uri="{FF2B5EF4-FFF2-40B4-BE49-F238E27FC236}">
                      <a16:creationId xmlns:a16="http://schemas.microsoft.com/office/drawing/2014/main" id="{E0670EBE-5E52-4A8A-F47E-78E8C5CC94BF}"/>
                    </a:ext>
                  </a:extLst>
                </p:cNvPr>
                <p:cNvSpPr txBox="1"/>
                <p:nvPr/>
              </p:nvSpPr>
              <p:spPr>
                <a:xfrm>
                  <a:off x="6408845" y="3322724"/>
                  <a:ext cx="1104117" cy="246221"/>
                </a:xfrm>
                <a:prstGeom prst="rect">
                  <a:avLst/>
                </a:prstGeom>
                <a:noFill/>
              </p:spPr>
              <p:txBody>
                <a:bodyPr wrap="square" lIns="0" rIns="0" rtlCol="0">
                  <a:spAutoFit/>
                </a:bodyPr>
                <a:lstStyle/>
                <a:p>
                  <a:pPr algn="l"/>
                  <a:r>
                    <a:rPr lang="en-US" sz="1000"/>
                    <a:t>Micron </a:t>
                  </a:r>
                  <a:r>
                    <a:rPr lang="en-US" sz="1000" b="1">
                      <a:latin typeface="AvenirNext LT Com Regular" panose="020B0503020202020204" pitchFamily="34" charset="0"/>
                    </a:rPr>
                    <a:t>2.0</a:t>
                  </a:r>
                </a:p>
              </p:txBody>
            </p:sp>
            <p:sp>
              <p:nvSpPr>
                <p:cNvPr id="56" name="TextBox 55">
                  <a:extLst>
                    <a:ext uri="{FF2B5EF4-FFF2-40B4-BE49-F238E27FC236}">
                      <a16:creationId xmlns:a16="http://schemas.microsoft.com/office/drawing/2014/main" id="{A0274BD9-887F-46DB-CF0B-70884066EC16}"/>
                    </a:ext>
                  </a:extLst>
                </p:cNvPr>
                <p:cNvSpPr txBox="1"/>
                <p:nvPr/>
              </p:nvSpPr>
              <p:spPr>
                <a:xfrm>
                  <a:off x="6408845" y="2962763"/>
                  <a:ext cx="736604" cy="246221"/>
                </a:xfrm>
                <a:prstGeom prst="rect">
                  <a:avLst/>
                </a:prstGeom>
                <a:noFill/>
              </p:spPr>
              <p:txBody>
                <a:bodyPr wrap="square" lIns="0" rIns="0" rtlCol="0">
                  <a:spAutoFit/>
                </a:bodyPr>
                <a:lstStyle/>
                <a:p>
                  <a:pPr algn="l"/>
                  <a:r>
                    <a:rPr lang="en-US" sz="1000"/>
                    <a:t>Tesla </a:t>
                  </a:r>
                  <a:r>
                    <a:rPr lang="en-US" sz="1000" b="1">
                      <a:latin typeface="AvenirNext LT Com Regular" panose="020B0503020202020204" pitchFamily="34" charset="0"/>
                    </a:rPr>
                    <a:t>1.8</a:t>
                  </a:r>
                </a:p>
              </p:txBody>
            </p:sp>
            <p:sp>
              <p:nvSpPr>
                <p:cNvPr id="57" name="TextBox 56">
                  <a:extLst>
                    <a:ext uri="{FF2B5EF4-FFF2-40B4-BE49-F238E27FC236}">
                      <a16:creationId xmlns:a16="http://schemas.microsoft.com/office/drawing/2014/main" id="{17D9D465-80A3-4F33-1037-2A6F7A045538}"/>
                    </a:ext>
                  </a:extLst>
                </p:cNvPr>
                <p:cNvSpPr txBox="1"/>
                <p:nvPr/>
              </p:nvSpPr>
              <p:spPr>
                <a:xfrm>
                  <a:off x="6408845" y="2791254"/>
                  <a:ext cx="817455" cy="246221"/>
                </a:xfrm>
                <a:prstGeom prst="rect">
                  <a:avLst/>
                </a:prstGeom>
                <a:noFill/>
              </p:spPr>
              <p:txBody>
                <a:bodyPr wrap="square" lIns="0" rIns="0" rtlCol="0">
                  <a:spAutoFit/>
                </a:bodyPr>
                <a:lstStyle/>
                <a:p>
                  <a:pPr algn="l"/>
                  <a:r>
                    <a:rPr lang="en-US" sz="1000"/>
                    <a:t>Eli Lilly </a:t>
                  </a:r>
                  <a:r>
                    <a:rPr lang="en-US" sz="1000" b="1">
                      <a:latin typeface="AvenirNext LT Com Regular" panose="020B0503020202020204" pitchFamily="34" charset="0"/>
                    </a:rPr>
                    <a:t>1.5</a:t>
                  </a:r>
                </a:p>
              </p:txBody>
            </p:sp>
          </p:grpSp>
          <p:grpSp>
            <p:nvGrpSpPr>
              <p:cNvPr id="1043" name="Group 1042">
                <a:extLst>
                  <a:ext uri="{FF2B5EF4-FFF2-40B4-BE49-F238E27FC236}">
                    <a16:creationId xmlns:a16="http://schemas.microsoft.com/office/drawing/2014/main" id="{8F50B661-CE8C-A29E-90E9-B16F35C2EB30}"/>
                  </a:ext>
                </a:extLst>
              </p:cNvPr>
              <p:cNvGrpSpPr/>
              <p:nvPr/>
            </p:nvGrpSpPr>
            <p:grpSpPr>
              <a:xfrm>
                <a:off x="6376486" y="2941762"/>
                <a:ext cx="101600" cy="2594385"/>
                <a:chOff x="6045200" y="3321501"/>
                <a:chExt cx="101600" cy="2594385"/>
              </a:xfrm>
            </p:grpSpPr>
            <p:cxnSp>
              <p:nvCxnSpPr>
                <p:cNvPr id="1033" name="Straight Connector 1032">
                  <a:extLst>
                    <a:ext uri="{FF2B5EF4-FFF2-40B4-BE49-F238E27FC236}">
                      <a16:creationId xmlns:a16="http://schemas.microsoft.com/office/drawing/2014/main" id="{271F6F25-C389-1539-DBE1-ADDC5544DE52}"/>
                    </a:ext>
                  </a:extLst>
                </p:cNvPr>
                <p:cNvCxnSpPr/>
                <p:nvPr/>
              </p:nvCxnSpPr>
              <p:spPr>
                <a:xfrm flipV="1">
                  <a:off x="6045200" y="3321501"/>
                  <a:ext cx="101600" cy="91172"/>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4" name="Straight Connector 1033">
                  <a:extLst>
                    <a:ext uri="{FF2B5EF4-FFF2-40B4-BE49-F238E27FC236}">
                      <a16:creationId xmlns:a16="http://schemas.microsoft.com/office/drawing/2014/main" id="{2BFF6E1D-599F-B162-F40F-83B3AA745C52}"/>
                    </a:ext>
                  </a:extLst>
                </p:cNvPr>
                <p:cNvCxnSpPr/>
                <p:nvPr/>
              </p:nvCxnSpPr>
              <p:spPr>
                <a:xfrm flipV="1">
                  <a:off x="6045200" y="3461071"/>
                  <a:ext cx="101600" cy="75427"/>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5" name="Straight Connector 1034">
                  <a:extLst>
                    <a:ext uri="{FF2B5EF4-FFF2-40B4-BE49-F238E27FC236}">
                      <a16:creationId xmlns:a16="http://schemas.microsoft.com/office/drawing/2014/main" id="{AF09535C-E683-59E1-38CF-2F974F45A26C}"/>
                    </a:ext>
                  </a:extLst>
                </p:cNvPr>
                <p:cNvCxnSpPr>
                  <a:cxnSpLocks/>
                </p:cNvCxnSpPr>
                <p:nvPr/>
              </p:nvCxnSpPr>
              <p:spPr>
                <a:xfrm flipV="1">
                  <a:off x="6045200" y="3634114"/>
                  <a:ext cx="89306" cy="2403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6" name="Straight Connector 1035">
                  <a:extLst>
                    <a:ext uri="{FF2B5EF4-FFF2-40B4-BE49-F238E27FC236}">
                      <a16:creationId xmlns:a16="http://schemas.microsoft.com/office/drawing/2014/main" id="{F14CE143-82F0-3487-BB5D-6C7B7797FAFC}"/>
                    </a:ext>
                  </a:extLst>
                </p:cNvPr>
                <p:cNvCxnSpPr/>
                <p:nvPr/>
              </p:nvCxnSpPr>
              <p:spPr>
                <a:xfrm>
                  <a:off x="6045200" y="3817752"/>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7" name="Straight Connector 1036">
                  <a:extLst>
                    <a:ext uri="{FF2B5EF4-FFF2-40B4-BE49-F238E27FC236}">
                      <a16:creationId xmlns:a16="http://schemas.microsoft.com/office/drawing/2014/main" id="{75124122-51D9-0C2E-5B04-B75DFF18978E}"/>
                    </a:ext>
                  </a:extLst>
                </p:cNvPr>
                <p:cNvCxnSpPr/>
                <p:nvPr/>
              </p:nvCxnSpPr>
              <p:spPr>
                <a:xfrm>
                  <a:off x="6045200" y="4003958"/>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8" name="Straight Connector 1037">
                  <a:extLst>
                    <a:ext uri="{FF2B5EF4-FFF2-40B4-BE49-F238E27FC236}">
                      <a16:creationId xmlns:a16="http://schemas.microsoft.com/office/drawing/2014/main" id="{AC6AACFB-F289-7E4F-CA92-1DE8E715980A}"/>
                    </a:ext>
                  </a:extLst>
                </p:cNvPr>
                <p:cNvCxnSpPr/>
                <p:nvPr/>
              </p:nvCxnSpPr>
              <p:spPr>
                <a:xfrm>
                  <a:off x="6045200" y="4243365"/>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9" name="Straight Connector 1038">
                  <a:extLst>
                    <a:ext uri="{FF2B5EF4-FFF2-40B4-BE49-F238E27FC236}">
                      <a16:creationId xmlns:a16="http://schemas.microsoft.com/office/drawing/2014/main" id="{F36A4023-77B0-2DD0-0E16-097F1AD44016}"/>
                    </a:ext>
                  </a:extLst>
                </p:cNvPr>
                <p:cNvCxnSpPr/>
                <p:nvPr/>
              </p:nvCxnSpPr>
              <p:spPr>
                <a:xfrm>
                  <a:off x="6045200" y="4539298"/>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40" name="Straight Connector 1039">
                  <a:extLst>
                    <a:ext uri="{FF2B5EF4-FFF2-40B4-BE49-F238E27FC236}">
                      <a16:creationId xmlns:a16="http://schemas.microsoft.com/office/drawing/2014/main" id="{3F50D2FD-265F-8445-CBAE-FEB321F561E7}"/>
                    </a:ext>
                  </a:extLst>
                </p:cNvPr>
                <p:cNvCxnSpPr/>
                <p:nvPr/>
              </p:nvCxnSpPr>
              <p:spPr>
                <a:xfrm>
                  <a:off x="6045200" y="4908383"/>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41" name="Straight Connector 1040">
                  <a:extLst>
                    <a:ext uri="{FF2B5EF4-FFF2-40B4-BE49-F238E27FC236}">
                      <a16:creationId xmlns:a16="http://schemas.microsoft.com/office/drawing/2014/main" id="{EE9597CA-290F-D7CE-98A1-EAC954C83C57}"/>
                    </a:ext>
                  </a:extLst>
                </p:cNvPr>
                <p:cNvCxnSpPr/>
                <p:nvPr/>
              </p:nvCxnSpPr>
              <p:spPr>
                <a:xfrm>
                  <a:off x="6045200" y="5380546"/>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42" name="Straight Connector 1041">
                  <a:extLst>
                    <a:ext uri="{FF2B5EF4-FFF2-40B4-BE49-F238E27FC236}">
                      <a16:creationId xmlns:a16="http://schemas.microsoft.com/office/drawing/2014/main" id="{7515CCAB-5810-FD45-9D32-4C3D28A44FAD}"/>
                    </a:ext>
                  </a:extLst>
                </p:cNvPr>
                <p:cNvCxnSpPr/>
                <p:nvPr/>
              </p:nvCxnSpPr>
              <p:spPr>
                <a:xfrm>
                  <a:off x="6045200" y="5915886"/>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grpSp>
        <p:grpSp>
          <p:nvGrpSpPr>
            <p:cNvPr id="1045" name="Group 1044">
              <a:extLst>
                <a:ext uri="{FF2B5EF4-FFF2-40B4-BE49-F238E27FC236}">
                  <a16:creationId xmlns:a16="http://schemas.microsoft.com/office/drawing/2014/main" id="{11D64B8E-F4B6-4982-CDB4-33AF2522E12B}"/>
                </a:ext>
              </a:extLst>
            </p:cNvPr>
            <p:cNvGrpSpPr/>
            <p:nvPr/>
          </p:nvGrpSpPr>
          <p:grpSpPr>
            <a:xfrm>
              <a:off x="8335606" y="2519504"/>
              <a:ext cx="2148451" cy="3161457"/>
              <a:chOff x="6372689" y="2791254"/>
              <a:chExt cx="2148451" cy="2888162"/>
            </a:xfrm>
          </p:grpSpPr>
          <p:grpSp>
            <p:nvGrpSpPr>
              <p:cNvPr id="1046" name="Group 1045">
                <a:extLst>
                  <a:ext uri="{FF2B5EF4-FFF2-40B4-BE49-F238E27FC236}">
                    <a16:creationId xmlns:a16="http://schemas.microsoft.com/office/drawing/2014/main" id="{0B300341-1DFA-30C3-284C-70C865AB7D93}"/>
                  </a:ext>
                </a:extLst>
              </p:cNvPr>
              <p:cNvGrpSpPr/>
              <p:nvPr/>
            </p:nvGrpSpPr>
            <p:grpSpPr>
              <a:xfrm>
                <a:off x="6489331" y="2791254"/>
                <a:ext cx="2031809" cy="2888162"/>
                <a:chOff x="6384873" y="2791254"/>
                <a:chExt cx="2031809" cy="2888162"/>
              </a:xfrm>
            </p:grpSpPr>
            <p:sp>
              <p:nvSpPr>
                <p:cNvPr id="1058" name="TextBox 1057">
                  <a:extLst>
                    <a:ext uri="{FF2B5EF4-FFF2-40B4-BE49-F238E27FC236}">
                      <a16:creationId xmlns:a16="http://schemas.microsoft.com/office/drawing/2014/main" id="{2E8D458C-6D53-8761-AA56-AEE4D9CC251C}"/>
                    </a:ext>
                  </a:extLst>
                </p:cNvPr>
                <p:cNvSpPr txBox="1"/>
                <p:nvPr/>
              </p:nvSpPr>
              <p:spPr>
                <a:xfrm>
                  <a:off x="6426261" y="3083522"/>
                  <a:ext cx="1218245" cy="140585"/>
                </a:xfrm>
                <a:prstGeom prst="rect">
                  <a:avLst/>
                </a:prstGeom>
                <a:solidFill>
                  <a:schemeClr val="bg1"/>
                </a:solidFill>
              </p:spPr>
              <p:txBody>
                <a:bodyPr wrap="square" lIns="0" tIns="0" rIns="0" bIns="0" rtlCol="0">
                  <a:spAutoFit/>
                </a:bodyPr>
                <a:lstStyle/>
                <a:p>
                  <a:pPr algn="l"/>
                  <a:r>
                    <a:rPr lang="en-US" sz="1000"/>
                    <a:t>SK Square </a:t>
                  </a:r>
                  <a:r>
                    <a:rPr lang="en-US" sz="1000" b="1">
                      <a:latin typeface="AvenirNext LT Com Regular" panose="020B0503020202020204" pitchFamily="34" charset="0"/>
                    </a:rPr>
                    <a:t>0.8</a:t>
                  </a:r>
                </a:p>
              </p:txBody>
            </p:sp>
            <p:sp>
              <p:nvSpPr>
                <p:cNvPr id="1059" name="TextBox 1058">
                  <a:extLst>
                    <a:ext uri="{FF2B5EF4-FFF2-40B4-BE49-F238E27FC236}">
                      <a16:creationId xmlns:a16="http://schemas.microsoft.com/office/drawing/2014/main" id="{5D6B6BAC-9B36-4EA3-8292-836021B938FB}"/>
                    </a:ext>
                  </a:extLst>
                </p:cNvPr>
                <p:cNvSpPr txBox="1"/>
                <p:nvPr/>
              </p:nvSpPr>
              <p:spPr>
                <a:xfrm>
                  <a:off x="6408845" y="5032724"/>
                  <a:ext cx="1144679" cy="646692"/>
                </a:xfrm>
                <a:prstGeom prst="rect">
                  <a:avLst/>
                </a:prstGeom>
                <a:noFill/>
              </p:spPr>
              <p:txBody>
                <a:bodyPr wrap="square" lIns="0" rIns="0" rtlCol="0">
                  <a:spAutoFit/>
                </a:bodyPr>
                <a:lstStyle/>
                <a:p>
                  <a:pPr algn="l"/>
                  <a:r>
                    <a:rPr lang="en-US" sz="1000"/>
                    <a:t>Taiwan Semiconductor Manufacturing Co.</a:t>
                  </a:r>
                </a:p>
                <a:p>
                  <a:pPr algn="l"/>
                  <a:r>
                    <a:rPr lang="en-US" sz="1000" b="1">
                      <a:latin typeface="AvenirNext LT Com Regular" panose="020B0503020202020204" pitchFamily="34" charset="0"/>
                    </a:rPr>
                    <a:t>15.1</a:t>
                  </a:r>
                </a:p>
              </p:txBody>
            </p:sp>
            <p:sp>
              <p:nvSpPr>
                <p:cNvPr id="1060" name="TextBox 1059">
                  <a:extLst>
                    <a:ext uri="{FF2B5EF4-FFF2-40B4-BE49-F238E27FC236}">
                      <a16:creationId xmlns:a16="http://schemas.microsoft.com/office/drawing/2014/main" id="{5B301A13-DEFC-A7B8-5A0F-4AEC63D2402D}"/>
                    </a:ext>
                  </a:extLst>
                </p:cNvPr>
                <p:cNvSpPr txBox="1"/>
                <p:nvPr/>
              </p:nvSpPr>
              <p:spPr>
                <a:xfrm>
                  <a:off x="6384873" y="4372267"/>
                  <a:ext cx="853061" cy="506107"/>
                </a:xfrm>
                <a:prstGeom prst="rect">
                  <a:avLst/>
                </a:prstGeom>
                <a:solidFill>
                  <a:schemeClr val="bg1"/>
                </a:solidFill>
              </p:spPr>
              <p:txBody>
                <a:bodyPr wrap="square" lIns="45720" rIns="0" rtlCol="0">
                  <a:spAutoFit/>
                </a:bodyPr>
                <a:lstStyle/>
                <a:p>
                  <a:pPr algn="l"/>
                  <a:r>
                    <a:rPr lang="en-US" sz="1000"/>
                    <a:t>Samsung Electronics </a:t>
                  </a:r>
                  <a:r>
                    <a:rPr lang="en-US" sz="1000" b="1">
                      <a:latin typeface="AvenirNext LT Com Regular" panose="020B0503020202020204" pitchFamily="34" charset="0"/>
                    </a:rPr>
                    <a:t>9.0</a:t>
                  </a:r>
                </a:p>
              </p:txBody>
            </p:sp>
            <p:sp>
              <p:nvSpPr>
                <p:cNvPr id="1061" name="TextBox 1060">
                  <a:extLst>
                    <a:ext uri="{FF2B5EF4-FFF2-40B4-BE49-F238E27FC236}">
                      <a16:creationId xmlns:a16="http://schemas.microsoft.com/office/drawing/2014/main" id="{125176E6-340F-D4AA-5E22-0C3260D74E62}"/>
                    </a:ext>
                  </a:extLst>
                </p:cNvPr>
                <p:cNvSpPr txBox="1"/>
                <p:nvPr/>
              </p:nvSpPr>
              <p:spPr>
                <a:xfrm>
                  <a:off x="6426261" y="3848701"/>
                  <a:ext cx="957903" cy="140585"/>
                </a:xfrm>
                <a:prstGeom prst="rect">
                  <a:avLst/>
                </a:prstGeom>
                <a:noFill/>
              </p:spPr>
              <p:txBody>
                <a:bodyPr wrap="square" lIns="0" tIns="0" rIns="0" bIns="0" rtlCol="0">
                  <a:spAutoFit/>
                </a:bodyPr>
                <a:lstStyle/>
                <a:p>
                  <a:pPr algn="l"/>
                  <a:r>
                    <a:rPr lang="en-US" sz="1000"/>
                    <a:t>SK </a:t>
                  </a:r>
                  <a:r>
                    <a:rPr lang="en-US" sz="1000" err="1"/>
                    <a:t>hynix</a:t>
                  </a:r>
                  <a:r>
                    <a:rPr lang="en-US" sz="1000"/>
                    <a:t> </a:t>
                  </a:r>
                  <a:r>
                    <a:rPr lang="en-US" sz="1000" b="1">
                      <a:latin typeface="AvenirNext LT Com Regular" panose="020B0503020202020204" pitchFamily="34" charset="0"/>
                    </a:rPr>
                    <a:t>7.6</a:t>
                  </a:r>
                </a:p>
              </p:txBody>
            </p:sp>
            <p:sp>
              <p:nvSpPr>
                <p:cNvPr id="1062" name="TextBox 1061">
                  <a:extLst>
                    <a:ext uri="{FF2B5EF4-FFF2-40B4-BE49-F238E27FC236}">
                      <a16:creationId xmlns:a16="http://schemas.microsoft.com/office/drawing/2014/main" id="{71D231F8-4871-F40C-B3EA-460FBEA0AF22}"/>
                    </a:ext>
                  </a:extLst>
                </p:cNvPr>
                <p:cNvSpPr txBox="1"/>
                <p:nvPr/>
              </p:nvSpPr>
              <p:spPr>
                <a:xfrm>
                  <a:off x="6426261" y="3668058"/>
                  <a:ext cx="957903" cy="140585"/>
                </a:xfrm>
                <a:prstGeom prst="rect">
                  <a:avLst/>
                </a:prstGeom>
                <a:noFill/>
              </p:spPr>
              <p:txBody>
                <a:bodyPr wrap="square" lIns="0" tIns="0" rIns="0" bIns="0" rtlCol="0">
                  <a:spAutoFit/>
                </a:bodyPr>
                <a:lstStyle/>
                <a:p>
                  <a:pPr algn="l"/>
                  <a:r>
                    <a:rPr lang="en-US" sz="1000"/>
                    <a:t>Tencent </a:t>
                  </a:r>
                  <a:r>
                    <a:rPr lang="en-US" sz="1000" b="1">
                      <a:latin typeface="AvenirNext LT Com Regular" panose="020B0503020202020204" pitchFamily="34" charset="0"/>
                    </a:rPr>
                    <a:t>2.7</a:t>
                  </a:r>
                </a:p>
              </p:txBody>
            </p:sp>
            <p:sp>
              <p:nvSpPr>
                <p:cNvPr id="1064" name="TextBox 1063">
                  <a:extLst>
                    <a:ext uri="{FF2B5EF4-FFF2-40B4-BE49-F238E27FC236}">
                      <a16:creationId xmlns:a16="http://schemas.microsoft.com/office/drawing/2014/main" id="{8FCBECB6-DBED-A17B-B5B4-587974077CB2}"/>
                    </a:ext>
                  </a:extLst>
                </p:cNvPr>
                <p:cNvSpPr txBox="1"/>
                <p:nvPr/>
              </p:nvSpPr>
              <p:spPr>
                <a:xfrm>
                  <a:off x="6426261" y="3375790"/>
                  <a:ext cx="1104117" cy="140585"/>
                </a:xfrm>
                <a:prstGeom prst="rect">
                  <a:avLst/>
                </a:prstGeom>
                <a:solidFill>
                  <a:schemeClr val="bg1"/>
                </a:solidFill>
              </p:spPr>
              <p:txBody>
                <a:bodyPr wrap="square" lIns="0" tIns="0" rIns="0" bIns="0" rtlCol="0">
                  <a:spAutoFit/>
                </a:bodyPr>
                <a:lstStyle/>
                <a:p>
                  <a:pPr algn="l"/>
                  <a:r>
                    <a:rPr lang="en-US" sz="1000"/>
                    <a:t>Media Tek </a:t>
                  </a:r>
                  <a:r>
                    <a:rPr lang="en-US" sz="1000" b="1">
                      <a:latin typeface="AvenirNext LT Com Regular" panose="020B0503020202020204" pitchFamily="34" charset="0"/>
                    </a:rPr>
                    <a:t>1.6</a:t>
                  </a:r>
                </a:p>
              </p:txBody>
            </p:sp>
            <p:sp>
              <p:nvSpPr>
                <p:cNvPr id="1065" name="TextBox 1064">
                  <a:extLst>
                    <a:ext uri="{FF2B5EF4-FFF2-40B4-BE49-F238E27FC236}">
                      <a16:creationId xmlns:a16="http://schemas.microsoft.com/office/drawing/2014/main" id="{1EFDFD67-301E-EB48-D215-CB66DE4A1B00}"/>
                    </a:ext>
                  </a:extLst>
                </p:cNvPr>
                <p:cNvSpPr txBox="1"/>
                <p:nvPr/>
              </p:nvSpPr>
              <p:spPr>
                <a:xfrm>
                  <a:off x="6426261" y="3229656"/>
                  <a:ext cx="1499411" cy="140585"/>
                </a:xfrm>
                <a:prstGeom prst="rect">
                  <a:avLst/>
                </a:prstGeom>
                <a:noFill/>
              </p:spPr>
              <p:txBody>
                <a:bodyPr wrap="square" lIns="0" tIns="0" rIns="0" bIns="0" rtlCol="0">
                  <a:spAutoFit/>
                </a:bodyPr>
                <a:lstStyle/>
                <a:p>
                  <a:pPr algn="l"/>
                  <a:r>
                    <a:rPr lang="en-US" sz="1000"/>
                    <a:t>Delta Electronics, Inc. </a:t>
                  </a:r>
                  <a:r>
                    <a:rPr lang="en-US" sz="1000" b="1">
                      <a:latin typeface="AvenirNext LT Com Regular" panose="020B0503020202020204" pitchFamily="34" charset="0"/>
                    </a:rPr>
                    <a:t>1.0</a:t>
                  </a:r>
                </a:p>
              </p:txBody>
            </p:sp>
            <p:sp>
              <p:nvSpPr>
                <p:cNvPr id="1066" name="TextBox 1065">
                  <a:extLst>
                    <a:ext uri="{FF2B5EF4-FFF2-40B4-BE49-F238E27FC236}">
                      <a16:creationId xmlns:a16="http://schemas.microsoft.com/office/drawing/2014/main" id="{76E24313-E6B9-BEAF-1920-9F171EF6F89C}"/>
                    </a:ext>
                  </a:extLst>
                </p:cNvPr>
                <p:cNvSpPr txBox="1"/>
                <p:nvPr/>
              </p:nvSpPr>
              <p:spPr>
                <a:xfrm>
                  <a:off x="6426260" y="2937387"/>
                  <a:ext cx="1990422" cy="140585"/>
                </a:xfrm>
                <a:prstGeom prst="rect">
                  <a:avLst/>
                </a:prstGeom>
                <a:noFill/>
              </p:spPr>
              <p:txBody>
                <a:bodyPr wrap="square" lIns="0" tIns="0" rIns="0" bIns="0" rtlCol="0">
                  <a:spAutoFit/>
                </a:bodyPr>
                <a:lstStyle/>
                <a:p>
                  <a:pPr algn="l"/>
                  <a:r>
                    <a:rPr lang="en-US" sz="1000"/>
                    <a:t>Hon Hai Precision Industry Co. </a:t>
                  </a:r>
                  <a:r>
                    <a:rPr lang="en-US" sz="1000" b="1">
                      <a:latin typeface="AvenirNext LT Com Regular" panose="020B0503020202020204" pitchFamily="34" charset="0"/>
                    </a:rPr>
                    <a:t>0.8</a:t>
                  </a:r>
                </a:p>
              </p:txBody>
            </p:sp>
            <p:sp>
              <p:nvSpPr>
                <p:cNvPr id="1067" name="TextBox 1066">
                  <a:extLst>
                    <a:ext uri="{FF2B5EF4-FFF2-40B4-BE49-F238E27FC236}">
                      <a16:creationId xmlns:a16="http://schemas.microsoft.com/office/drawing/2014/main" id="{FD099776-D866-440F-87E5-E6885221E745}"/>
                    </a:ext>
                  </a:extLst>
                </p:cNvPr>
                <p:cNvSpPr txBox="1"/>
                <p:nvPr/>
              </p:nvSpPr>
              <p:spPr>
                <a:xfrm>
                  <a:off x="6426261" y="2791254"/>
                  <a:ext cx="1132964" cy="140585"/>
                </a:xfrm>
                <a:prstGeom prst="rect">
                  <a:avLst/>
                </a:prstGeom>
                <a:noFill/>
              </p:spPr>
              <p:txBody>
                <a:bodyPr wrap="square" lIns="0" tIns="0" rIns="0" bIns="0" rtlCol="0">
                  <a:spAutoFit/>
                </a:bodyPr>
                <a:lstStyle/>
                <a:p>
                  <a:pPr algn="l"/>
                  <a:r>
                    <a:rPr lang="en-US" sz="1000"/>
                    <a:t>HDFC Bank </a:t>
                  </a:r>
                  <a:r>
                    <a:rPr lang="en-US" sz="1000" b="1">
                      <a:latin typeface="AvenirNext LT Com Regular" panose="020B0503020202020204" pitchFamily="34" charset="0"/>
                    </a:rPr>
                    <a:t>0.8</a:t>
                  </a:r>
                </a:p>
              </p:txBody>
            </p:sp>
            <p:sp>
              <p:nvSpPr>
                <p:cNvPr id="1063" name="TextBox 1062">
                  <a:extLst>
                    <a:ext uri="{FF2B5EF4-FFF2-40B4-BE49-F238E27FC236}">
                      <a16:creationId xmlns:a16="http://schemas.microsoft.com/office/drawing/2014/main" id="{E4815358-308B-15E5-69F8-7BEF0D79CF64}"/>
                    </a:ext>
                  </a:extLst>
                </p:cNvPr>
                <p:cNvSpPr txBox="1"/>
                <p:nvPr/>
              </p:nvSpPr>
              <p:spPr>
                <a:xfrm>
                  <a:off x="6426261" y="3521924"/>
                  <a:ext cx="957903" cy="140585"/>
                </a:xfrm>
                <a:prstGeom prst="rect">
                  <a:avLst/>
                </a:prstGeom>
                <a:solidFill>
                  <a:schemeClr val="bg1"/>
                </a:solidFill>
              </p:spPr>
              <p:txBody>
                <a:bodyPr wrap="square" lIns="0" tIns="0" rIns="0" bIns="0" rtlCol="0">
                  <a:spAutoFit/>
                </a:bodyPr>
                <a:lstStyle/>
                <a:p>
                  <a:pPr algn="l"/>
                  <a:r>
                    <a:rPr lang="en-US" sz="1000"/>
                    <a:t>Alibaba </a:t>
                  </a:r>
                  <a:r>
                    <a:rPr lang="en-US" sz="1000" b="1">
                      <a:latin typeface="AvenirNext LT Com Regular" panose="020B0503020202020204" pitchFamily="34" charset="0"/>
                    </a:rPr>
                    <a:t>1.6</a:t>
                  </a:r>
                </a:p>
              </p:txBody>
            </p:sp>
          </p:grpSp>
          <p:grpSp>
            <p:nvGrpSpPr>
              <p:cNvPr id="1047" name="Group 1046">
                <a:extLst>
                  <a:ext uri="{FF2B5EF4-FFF2-40B4-BE49-F238E27FC236}">
                    <a16:creationId xmlns:a16="http://schemas.microsoft.com/office/drawing/2014/main" id="{00B7AF6D-E9E7-772C-4EAC-4D13ED70DA1C}"/>
                  </a:ext>
                </a:extLst>
              </p:cNvPr>
              <p:cNvGrpSpPr/>
              <p:nvPr/>
            </p:nvGrpSpPr>
            <p:grpSpPr>
              <a:xfrm>
                <a:off x="6372689" y="2887937"/>
                <a:ext cx="147100" cy="2420278"/>
                <a:chOff x="6041403" y="3267676"/>
                <a:chExt cx="147100" cy="2420278"/>
              </a:xfrm>
            </p:grpSpPr>
            <p:cxnSp>
              <p:nvCxnSpPr>
                <p:cNvPr id="1048" name="Straight Connector 1047">
                  <a:extLst>
                    <a:ext uri="{FF2B5EF4-FFF2-40B4-BE49-F238E27FC236}">
                      <a16:creationId xmlns:a16="http://schemas.microsoft.com/office/drawing/2014/main" id="{95867A7D-9C33-196B-A545-A11AC68E93D2}"/>
                    </a:ext>
                  </a:extLst>
                </p:cNvPr>
                <p:cNvCxnSpPr>
                  <a:cxnSpLocks/>
                </p:cNvCxnSpPr>
                <p:nvPr/>
              </p:nvCxnSpPr>
              <p:spPr>
                <a:xfrm flipV="1">
                  <a:off x="6041403" y="3267676"/>
                  <a:ext cx="135531" cy="168416"/>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49" name="Straight Connector 1048">
                  <a:extLst>
                    <a:ext uri="{FF2B5EF4-FFF2-40B4-BE49-F238E27FC236}">
                      <a16:creationId xmlns:a16="http://schemas.microsoft.com/office/drawing/2014/main" id="{431F99CC-86A5-C899-FC3E-2EA5545F2495}"/>
                    </a:ext>
                  </a:extLst>
                </p:cNvPr>
                <p:cNvCxnSpPr>
                  <a:cxnSpLocks/>
                </p:cNvCxnSpPr>
                <p:nvPr/>
              </p:nvCxnSpPr>
              <p:spPr>
                <a:xfrm flipV="1">
                  <a:off x="6041403" y="3392298"/>
                  <a:ext cx="135531" cy="97419"/>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0" name="Straight Connector 1049">
                  <a:extLst>
                    <a:ext uri="{FF2B5EF4-FFF2-40B4-BE49-F238E27FC236}">
                      <a16:creationId xmlns:a16="http://schemas.microsoft.com/office/drawing/2014/main" id="{56D338B6-A1AA-65A0-7D75-F009D496FE8F}"/>
                    </a:ext>
                  </a:extLst>
                </p:cNvPr>
                <p:cNvCxnSpPr>
                  <a:cxnSpLocks/>
                </p:cNvCxnSpPr>
                <p:nvPr/>
              </p:nvCxnSpPr>
              <p:spPr>
                <a:xfrm>
                  <a:off x="6042025" y="3542912"/>
                  <a:ext cx="115622"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1" name="Straight Connector 1050">
                  <a:extLst>
                    <a:ext uri="{FF2B5EF4-FFF2-40B4-BE49-F238E27FC236}">
                      <a16:creationId xmlns:a16="http://schemas.microsoft.com/office/drawing/2014/main" id="{B03FFBF6-B84D-AAFB-05DE-98C77A67F78F}"/>
                    </a:ext>
                  </a:extLst>
                </p:cNvPr>
                <p:cNvCxnSpPr>
                  <a:cxnSpLocks/>
                </p:cNvCxnSpPr>
                <p:nvPr/>
              </p:nvCxnSpPr>
              <p:spPr>
                <a:xfrm>
                  <a:off x="6049697" y="3599927"/>
                  <a:ext cx="103579" cy="8549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2" name="Straight Connector 1051">
                  <a:extLst>
                    <a:ext uri="{FF2B5EF4-FFF2-40B4-BE49-F238E27FC236}">
                      <a16:creationId xmlns:a16="http://schemas.microsoft.com/office/drawing/2014/main" id="{B2EC6BCB-A26B-FB69-4454-968A07390ADC}"/>
                    </a:ext>
                  </a:extLst>
                </p:cNvPr>
                <p:cNvCxnSpPr>
                  <a:cxnSpLocks/>
                </p:cNvCxnSpPr>
                <p:nvPr/>
              </p:nvCxnSpPr>
              <p:spPr>
                <a:xfrm>
                  <a:off x="6043347" y="3688904"/>
                  <a:ext cx="128991" cy="133548"/>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3" name="Straight Connector 1052">
                  <a:extLst>
                    <a:ext uri="{FF2B5EF4-FFF2-40B4-BE49-F238E27FC236}">
                      <a16:creationId xmlns:a16="http://schemas.microsoft.com/office/drawing/2014/main" id="{073710E2-7DC3-8D24-AD2B-080F525F78BE}"/>
                    </a:ext>
                  </a:extLst>
                </p:cNvPr>
                <p:cNvCxnSpPr>
                  <a:cxnSpLocks/>
                </p:cNvCxnSpPr>
                <p:nvPr/>
              </p:nvCxnSpPr>
              <p:spPr>
                <a:xfrm>
                  <a:off x="6045200" y="3794223"/>
                  <a:ext cx="143303" cy="1834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4" name="Straight Connector 1053">
                  <a:extLst>
                    <a:ext uri="{FF2B5EF4-FFF2-40B4-BE49-F238E27FC236}">
                      <a16:creationId xmlns:a16="http://schemas.microsoft.com/office/drawing/2014/main" id="{0415E651-6CC0-8E8B-BDD5-D97FF60935CC}"/>
                    </a:ext>
                  </a:extLst>
                </p:cNvPr>
                <p:cNvCxnSpPr>
                  <a:cxnSpLocks/>
                </p:cNvCxnSpPr>
                <p:nvPr/>
              </p:nvCxnSpPr>
              <p:spPr>
                <a:xfrm>
                  <a:off x="6045200" y="3916696"/>
                  <a:ext cx="125359" cy="2194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5" name="Straight Connector 1054">
                  <a:extLst>
                    <a:ext uri="{FF2B5EF4-FFF2-40B4-BE49-F238E27FC236}">
                      <a16:creationId xmlns:a16="http://schemas.microsoft.com/office/drawing/2014/main" id="{76423E91-F136-37FB-32E6-7346C6C8A985}"/>
                    </a:ext>
                  </a:extLst>
                </p:cNvPr>
                <p:cNvCxnSpPr/>
                <p:nvPr/>
              </p:nvCxnSpPr>
              <p:spPr>
                <a:xfrm>
                  <a:off x="6045200" y="4301859"/>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6" name="Straight Connector 1055">
                  <a:extLst>
                    <a:ext uri="{FF2B5EF4-FFF2-40B4-BE49-F238E27FC236}">
                      <a16:creationId xmlns:a16="http://schemas.microsoft.com/office/drawing/2014/main" id="{7E47B552-7223-37A3-941A-5BAA148DD274}"/>
                    </a:ext>
                  </a:extLst>
                </p:cNvPr>
                <p:cNvCxnSpPr/>
                <p:nvPr/>
              </p:nvCxnSpPr>
              <p:spPr>
                <a:xfrm>
                  <a:off x="6045200" y="4860121"/>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7" name="Straight Connector 1056">
                  <a:extLst>
                    <a:ext uri="{FF2B5EF4-FFF2-40B4-BE49-F238E27FC236}">
                      <a16:creationId xmlns:a16="http://schemas.microsoft.com/office/drawing/2014/main" id="{963CFF38-8AD9-8034-550D-05C790A19193}"/>
                    </a:ext>
                  </a:extLst>
                </p:cNvPr>
                <p:cNvCxnSpPr/>
                <p:nvPr/>
              </p:nvCxnSpPr>
              <p:spPr>
                <a:xfrm>
                  <a:off x="6049913" y="5687954"/>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grpSp>
        <p:sp>
          <p:nvSpPr>
            <p:cNvPr id="1096" name="TextBox 1095">
              <a:extLst>
                <a:ext uri="{FF2B5EF4-FFF2-40B4-BE49-F238E27FC236}">
                  <a16:creationId xmlns:a16="http://schemas.microsoft.com/office/drawing/2014/main" id="{C07E1A33-309A-FDF2-BD6A-6CA7CDA775E6}"/>
                </a:ext>
              </a:extLst>
            </p:cNvPr>
            <p:cNvSpPr txBox="1"/>
            <p:nvPr/>
          </p:nvSpPr>
          <p:spPr>
            <a:xfrm>
              <a:off x="7670614" y="2471740"/>
              <a:ext cx="659691" cy="215444"/>
            </a:xfrm>
            <a:prstGeom prst="rect">
              <a:avLst/>
            </a:prstGeom>
            <a:solidFill>
              <a:schemeClr val="bg1"/>
            </a:solidFill>
          </p:spPr>
          <p:txBody>
            <a:bodyPr wrap="square" tIns="0" rIns="0" bIns="0" rtlCol="0">
              <a:spAutoFit/>
            </a:bodyPr>
            <a:lstStyle/>
            <a:p>
              <a:r>
                <a:rPr lang="en-US" sz="1400" b="1">
                  <a:latin typeface="AvenirNext LT Com Regular" panose="020B0503020202020204" pitchFamily="34" charset="0"/>
                </a:rPr>
                <a:t>41.0%</a:t>
              </a:r>
            </a:p>
          </p:txBody>
        </p:sp>
        <p:sp>
          <p:nvSpPr>
            <p:cNvPr id="1097" name="TextBox 1096">
              <a:extLst>
                <a:ext uri="{FF2B5EF4-FFF2-40B4-BE49-F238E27FC236}">
                  <a16:creationId xmlns:a16="http://schemas.microsoft.com/office/drawing/2014/main" id="{A7566335-9DB4-F199-4291-837C77010043}"/>
                </a:ext>
              </a:extLst>
            </p:cNvPr>
            <p:cNvSpPr txBox="1"/>
            <p:nvPr/>
          </p:nvSpPr>
          <p:spPr>
            <a:xfrm>
              <a:off x="9620899" y="4349569"/>
              <a:ext cx="754217" cy="307777"/>
            </a:xfrm>
            <a:prstGeom prst="rect">
              <a:avLst/>
            </a:prstGeom>
            <a:noFill/>
          </p:spPr>
          <p:txBody>
            <a:bodyPr wrap="square" lIns="0" tIns="91440" rIns="0" bIns="0" rtlCol="0">
              <a:spAutoFit/>
            </a:bodyPr>
            <a:lstStyle/>
            <a:p>
              <a:r>
                <a:rPr lang="en-US" sz="1400" b="1">
                  <a:latin typeface="AvenirNext LT Com Regular" panose="020B0503020202020204" pitchFamily="34" charset="0"/>
                </a:rPr>
                <a:t>14.4%</a:t>
              </a:r>
            </a:p>
          </p:txBody>
        </p:sp>
        <p:grpSp>
          <p:nvGrpSpPr>
            <p:cNvPr id="1146" name="Group 1145">
              <a:extLst>
                <a:ext uri="{FF2B5EF4-FFF2-40B4-BE49-F238E27FC236}">
                  <a16:creationId xmlns:a16="http://schemas.microsoft.com/office/drawing/2014/main" id="{9F453F86-18DD-214A-0A40-667BCFA50848}"/>
                </a:ext>
              </a:extLst>
            </p:cNvPr>
            <p:cNvGrpSpPr/>
            <p:nvPr/>
          </p:nvGrpSpPr>
          <p:grpSpPr>
            <a:xfrm>
              <a:off x="10289406" y="3983741"/>
              <a:ext cx="1584019" cy="1788592"/>
              <a:chOff x="10289406" y="3983741"/>
              <a:chExt cx="1584019" cy="1788592"/>
            </a:xfrm>
          </p:grpSpPr>
          <p:grpSp>
            <p:nvGrpSpPr>
              <p:cNvPr id="1093" name="Group 1092">
                <a:extLst>
                  <a:ext uri="{FF2B5EF4-FFF2-40B4-BE49-F238E27FC236}">
                    <a16:creationId xmlns:a16="http://schemas.microsoft.com/office/drawing/2014/main" id="{446F9A2C-F7BB-F3F8-C681-183B0C42ADF3}"/>
                  </a:ext>
                </a:extLst>
              </p:cNvPr>
              <p:cNvGrpSpPr/>
              <p:nvPr/>
            </p:nvGrpSpPr>
            <p:grpSpPr>
              <a:xfrm>
                <a:off x="10413446" y="3983741"/>
                <a:ext cx="1459979" cy="1788592"/>
                <a:chOff x="10391006" y="3987345"/>
                <a:chExt cx="1459979" cy="1788592"/>
              </a:xfrm>
            </p:grpSpPr>
            <p:sp>
              <p:nvSpPr>
                <p:cNvPr id="1092" name="Rectangle 1091">
                  <a:extLst>
                    <a:ext uri="{FF2B5EF4-FFF2-40B4-BE49-F238E27FC236}">
                      <a16:creationId xmlns:a16="http://schemas.microsoft.com/office/drawing/2014/main" id="{47D2008B-C916-79F6-A02D-E43EBA509190}"/>
                    </a:ext>
                  </a:extLst>
                </p:cNvPr>
                <p:cNvSpPr/>
                <p:nvPr/>
              </p:nvSpPr>
              <p:spPr>
                <a:xfrm>
                  <a:off x="10391006" y="4120286"/>
                  <a:ext cx="1177983" cy="16258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91" name="Group 1090">
                  <a:extLst>
                    <a:ext uri="{FF2B5EF4-FFF2-40B4-BE49-F238E27FC236}">
                      <a16:creationId xmlns:a16="http://schemas.microsoft.com/office/drawing/2014/main" id="{0A916FB8-4E20-B174-2C1C-0BC8487371C3}"/>
                    </a:ext>
                  </a:extLst>
                </p:cNvPr>
                <p:cNvGrpSpPr/>
                <p:nvPr/>
              </p:nvGrpSpPr>
              <p:grpSpPr>
                <a:xfrm>
                  <a:off x="10426222" y="3987345"/>
                  <a:ext cx="1424763" cy="1788592"/>
                  <a:chOff x="10426222" y="3987345"/>
                  <a:chExt cx="1424763" cy="1788592"/>
                </a:xfrm>
              </p:grpSpPr>
              <p:sp>
                <p:nvSpPr>
                  <p:cNvPr id="1083" name="TextBox 1082">
                    <a:extLst>
                      <a:ext uri="{FF2B5EF4-FFF2-40B4-BE49-F238E27FC236}">
                        <a16:creationId xmlns:a16="http://schemas.microsoft.com/office/drawing/2014/main" id="{A706E930-413C-8B9E-6465-AE0A481A72E5}"/>
                      </a:ext>
                    </a:extLst>
                  </p:cNvPr>
                  <p:cNvSpPr txBox="1"/>
                  <p:nvPr/>
                </p:nvSpPr>
                <p:spPr>
                  <a:xfrm>
                    <a:off x="10426222" y="5460374"/>
                    <a:ext cx="897147" cy="153888"/>
                  </a:xfrm>
                  <a:prstGeom prst="rect">
                    <a:avLst/>
                  </a:prstGeom>
                  <a:solidFill>
                    <a:schemeClr val="bg1"/>
                  </a:solidFill>
                </p:spPr>
                <p:txBody>
                  <a:bodyPr wrap="square" lIns="0" tIns="0" rIns="0" bIns="0" rtlCol="0">
                    <a:spAutoFit/>
                  </a:bodyPr>
                  <a:lstStyle/>
                  <a:p>
                    <a:pPr algn="l"/>
                    <a:r>
                      <a:rPr lang="en-US" sz="1000"/>
                      <a:t>HSBC </a:t>
                    </a:r>
                    <a:r>
                      <a:rPr lang="en-US" sz="1000" b="1">
                        <a:latin typeface="AvenirNext LT Com Regular" panose="020B0503020202020204" pitchFamily="34" charset="0"/>
                      </a:rPr>
                      <a:t>1.5</a:t>
                    </a:r>
                  </a:p>
                </p:txBody>
              </p:sp>
              <p:sp>
                <p:nvSpPr>
                  <p:cNvPr id="1081" name="TextBox 1080">
                    <a:extLst>
                      <a:ext uri="{FF2B5EF4-FFF2-40B4-BE49-F238E27FC236}">
                        <a16:creationId xmlns:a16="http://schemas.microsoft.com/office/drawing/2014/main" id="{4DEAE63B-3BDC-FC60-9882-F7DFB6486C10}"/>
                      </a:ext>
                    </a:extLst>
                  </p:cNvPr>
                  <p:cNvSpPr txBox="1"/>
                  <p:nvPr/>
                </p:nvSpPr>
                <p:spPr>
                  <a:xfrm>
                    <a:off x="10426223" y="4490312"/>
                    <a:ext cx="1218245" cy="153888"/>
                  </a:xfrm>
                  <a:prstGeom prst="rect">
                    <a:avLst/>
                  </a:prstGeom>
                  <a:solidFill>
                    <a:schemeClr val="bg1"/>
                  </a:solidFill>
                </p:spPr>
                <p:txBody>
                  <a:bodyPr wrap="square" lIns="0" tIns="0" rIns="0" bIns="0" rtlCol="0">
                    <a:spAutoFit/>
                  </a:bodyPr>
                  <a:lstStyle/>
                  <a:p>
                    <a:pPr algn="l"/>
                    <a:r>
                      <a:rPr lang="en-US" sz="1000"/>
                      <a:t>Shell </a:t>
                    </a:r>
                    <a:r>
                      <a:rPr lang="en-US" sz="1000" b="1">
                        <a:latin typeface="AvenirNext LT Com Regular" panose="020B0503020202020204" pitchFamily="34" charset="0"/>
                      </a:rPr>
                      <a:t>1.0</a:t>
                    </a:r>
                  </a:p>
                </p:txBody>
              </p:sp>
              <p:sp>
                <p:nvSpPr>
                  <p:cNvPr id="1082" name="TextBox 1081">
                    <a:extLst>
                      <a:ext uri="{FF2B5EF4-FFF2-40B4-BE49-F238E27FC236}">
                        <a16:creationId xmlns:a16="http://schemas.microsoft.com/office/drawing/2014/main" id="{6E4A3375-887E-7A45-7FCB-E2F22EFCC02F}"/>
                      </a:ext>
                    </a:extLst>
                  </p:cNvPr>
                  <p:cNvSpPr txBox="1"/>
                  <p:nvPr/>
                </p:nvSpPr>
                <p:spPr>
                  <a:xfrm>
                    <a:off x="10426223" y="5622049"/>
                    <a:ext cx="897147" cy="153888"/>
                  </a:xfrm>
                  <a:prstGeom prst="rect">
                    <a:avLst/>
                  </a:prstGeom>
                  <a:noFill/>
                </p:spPr>
                <p:txBody>
                  <a:bodyPr wrap="square" lIns="0" tIns="0" rIns="0" bIns="0" rtlCol="0">
                    <a:spAutoFit/>
                  </a:bodyPr>
                  <a:lstStyle/>
                  <a:p>
                    <a:pPr algn="l"/>
                    <a:r>
                      <a:rPr lang="en-US" sz="1000"/>
                      <a:t>ASML </a:t>
                    </a:r>
                    <a:r>
                      <a:rPr lang="en-US" sz="1000" b="1">
                        <a:latin typeface="AvenirNext LT Com Regular" panose="020B0503020202020204" pitchFamily="34" charset="0"/>
                      </a:rPr>
                      <a:t>3.5</a:t>
                    </a:r>
                  </a:p>
                </p:txBody>
              </p:sp>
              <p:sp>
                <p:nvSpPr>
                  <p:cNvPr id="1084" name="TextBox 1083">
                    <a:extLst>
                      <a:ext uri="{FF2B5EF4-FFF2-40B4-BE49-F238E27FC236}">
                        <a16:creationId xmlns:a16="http://schemas.microsoft.com/office/drawing/2014/main" id="{E3A2ECD3-94F1-4F6D-FE09-EA43C79195D0}"/>
                      </a:ext>
                    </a:extLst>
                  </p:cNvPr>
                  <p:cNvSpPr txBox="1"/>
                  <p:nvPr/>
                </p:nvSpPr>
                <p:spPr>
                  <a:xfrm>
                    <a:off x="10426223" y="5298697"/>
                    <a:ext cx="957903" cy="153888"/>
                  </a:xfrm>
                  <a:prstGeom prst="rect">
                    <a:avLst/>
                  </a:prstGeom>
                  <a:noFill/>
                </p:spPr>
                <p:txBody>
                  <a:bodyPr wrap="square" lIns="0" tIns="0" rIns="0" bIns="0" rtlCol="0">
                    <a:spAutoFit/>
                  </a:bodyPr>
                  <a:lstStyle/>
                  <a:p>
                    <a:pPr algn="l"/>
                    <a:r>
                      <a:rPr lang="en-US" sz="1000"/>
                      <a:t>Roche </a:t>
                    </a:r>
                    <a:r>
                      <a:rPr lang="en-US" sz="1000" b="1">
                        <a:latin typeface="AvenirNext LT Com Regular" panose="020B0503020202020204" pitchFamily="34" charset="0"/>
                      </a:rPr>
                      <a:t>1.3</a:t>
                    </a:r>
                  </a:p>
                </p:txBody>
              </p:sp>
              <p:sp>
                <p:nvSpPr>
                  <p:cNvPr id="1085" name="TextBox 1084">
                    <a:extLst>
                      <a:ext uri="{FF2B5EF4-FFF2-40B4-BE49-F238E27FC236}">
                        <a16:creationId xmlns:a16="http://schemas.microsoft.com/office/drawing/2014/main" id="{AD7EFE55-7F58-ED0B-645C-75B0652E89B1}"/>
                      </a:ext>
                    </a:extLst>
                  </p:cNvPr>
                  <p:cNvSpPr txBox="1"/>
                  <p:nvPr/>
                </p:nvSpPr>
                <p:spPr>
                  <a:xfrm>
                    <a:off x="10426223" y="5137020"/>
                    <a:ext cx="957903" cy="153888"/>
                  </a:xfrm>
                  <a:prstGeom prst="rect">
                    <a:avLst/>
                  </a:prstGeom>
                  <a:noFill/>
                </p:spPr>
                <p:txBody>
                  <a:bodyPr wrap="square" lIns="0" tIns="0" rIns="0" bIns="0" rtlCol="0">
                    <a:spAutoFit/>
                  </a:bodyPr>
                  <a:lstStyle/>
                  <a:p>
                    <a:pPr algn="l"/>
                    <a:r>
                      <a:rPr lang="en-US" sz="1000"/>
                      <a:t>Novartis </a:t>
                    </a:r>
                    <a:r>
                      <a:rPr lang="en-US" sz="1000" b="1">
                        <a:latin typeface="AvenirNext LT Com Regular" panose="020B0503020202020204" pitchFamily="34" charset="0"/>
                      </a:rPr>
                      <a:t>1.3</a:t>
                    </a:r>
                  </a:p>
                </p:txBody>
              </p:sp>
              <p:sp>
                <p:nvSpPr>
                  <p:cNvPr id="1086" name="TextBox 1085">
                    <a:extLst>
                      <a:ext uri="{FF2B5EF4-FFF2-40B4-BE49-F238E27FC236}">
                        <a16:creationId xmlns:a16="http://schemas.microsoft.com/office/drawing/2014/main" id="{299867E6-EF31-A27B-D1DC-EE2AAEC716C0}"/>
                      </a:ext>
                    </a:extLst>
                  </p:cNvPr>
                  <p:cNvSpPr txBox="1"/>
                  <p:nvPr/>
                </p:nvSpPr>
                <p:spPr>
                  <a:xfrm>
                    <a:off x="10426223" y="4975343"/>
                    <a:ext cx="957903" cy="153888"/>
                  </a:xfrm>
                  <a:prstGeom prst="rect">
                    <a:avLst/>
                  </a:prstGeom>
                  <a:solidFill>
                    <a:schemeClr val="bg1"/>
                  </a:solidFill>
                </p:spPr>
                <p:txBody>
                  <a:bodyPr wrap="square" lIns="0" tIns="0" rIns="0" bIns="0" rtlCol="0">
                    <a:spAutoFit/>
                  </a:bodyPr>
                  <a:lstStyle/>
                  <a:p>
                    <a:pPr algn="l"/>
                    <a:r>
                      <a:rPr lang="en-US" sz="1000"/>
                      <a:t>AstraZeneca </a:t>
                    </a:r>
                    <a:r>
                      <a:rPr lang="en-US" sz="1000" b="1">
                        <a:latin typeface="AvenirNext LT Com Regular" panose="020B0503020202020204" pitchFamily="34" charset="0"/>
                      </a:rPr>
                      <a:t>1.3</a:t>
                    </a:r>
                  </a:p>
                </p:txBody>
              </p:sp>
              <p:sp>
                <p:nvSpPr>
                  <p:cNvPr id="1087" name="TextBox 1086">
                    <a:extLst>
                      <a:ext uri="{FF2B5EF4-FFF2-40B4-BE49-F238E27FC236}">
                        <a16:creationId xmlns:a16="http://schemas.microsoft.com/office/drawing/2014/main" id="{BEAE1F53-EAC1-69B2-FA6A-E51638589FBC}"/>
                      </a:ext>
                    </a:extLst>
                  </p:cNvPr>
                  <p:cNvSpPr txBox="1"/>
                  <p:nvPr/>
                </p:nvSpPr>
                <p:spPr>
                  <a:xfrm>
                    <a:off x="10426223" y="4813666"/>
                    <a:ext cx="1104117" cy="153888"/>
                  </a:xfrm>
                  <a:prstGeom prst="rect">
                    <a:avLst/>
                  </a:prstGeom>
                  <a:solidFill>
                    <a:schemeClr val="bg1"/>
                  </a:solidFill>
                </p:spPr>
                <p:txBody>
                  <a:bodyPr wrap="square" lIns="0" tIns="0" rIns="0" bIns="0" rtlCol="0">
                    <a:spAutoFit/>
                  </a:bodyPr>
                  <a:lstStyle/>
                  <a:p>
                    <a:pPr algn="l"/>
                    <a:r>
                      <a:rPr lang="en-US" sz="1000"/>
                      <a:t>Nestle </a:t>
                    </a:r>
                    <a:r>
                      <a:rPr lang="en-US" sz="1000" b="1">
                        <a:latin typeface="AvenirNext LT Com Regular" panose="020B0503020202020204" pitchFamily="34" charset="0"/>
                      </a:rPr>
                      <a:t>1.2</a:t>
                    </a:r>
                  </a:p>
                </p:txBody>
              </p:sp>
              <p:sp>
                <p:nvSpPr>
                  <p:cNvPr id="1088" name="TextBox 1087">
                    <a:extLst>
                      <a:ext uri="{FF2B5EF4-FFF2-40B4-BE49-F238E27FC236}">
                        <a16:creationId xmlns:a16="http://schemas.microsoft.com/office/drawing/2014/main" id="{1329FC7F-94BD-7108-4623-2B85122008BC}"/>
                      </a:ext>
                    </a:extLst>
                  </p:cNvPr>
                  <p:cNvSpPr txBox="1"/>
                  <p:nvPr/>
                </p:nvSpPr>
                <p:spPr>
                  <a:xfrm>
                    <a:off x="10426223" y="4651989"/>
                    <a:ext cx="1104117" cy="153888"/>
                  </a:xfrm>
                  <a:prstGeom prst="rect">
                    <a:avLst/>
                  </a:prstGeom>
                  <a:noFill/>
                </p:spPr>
                <p:txBody>
                  <a:bodyPr wrap="square" lIns="0" tIns="0" rIns="0" bIns="0" rtlCol="0">
                    <a:spAutoFit/>
                  </a:bodyPr>
                  <a:lstStyle/>
                  <a:p>
                    <a:pPr algn="l"/>
                    <a:r>
                      <a:rPr lang="en-US" sz="1000"/>
                      <a:t>Siemens </a:t>
                    </a:r>
                    <a:r>
                      <a:rPr lang="en-US" sz="1000" b="1">
                        <a:latin typeface="AvenirNext LT Com Regular" panose="020B0503020202020204" pitchFamily="34" charset="0"/>
                      </a:rPr>
                      <a:t>1.1</a:t>
                    </a:r>
                  </a:p>
                </p:txBody>
              </p:sp>
              <p:sp>
                <p:nvSpPr>
                  <p:cNvPr id="1089" name="TextBox 1088">
                    <a:extLst>
                      <a:ext uri="{FF2B5EF4-FFF2-40B4-BE49-F238E27FC236}">
                        <a16:creationId xmlns:a16="http://schemas.microsoft.com/office/drawing/2014/main" id="{DB7D967D-26CA-A85D-A5DB-CDB54039576B}"/>
                      </a:ext>
                    </a:extLst>
                  </p:cNvPr>
                  <p:cNvSpPr txBox="1"/>
                  <p:nvPr/>
                </p:nvSpPr>
                <p:spPr>
                  <a:xfrm>
                    <a:off x="10426222" y="4328635"/>
                    <a:ext cx="1148262" cy="153888"/>
                  </a:xfrm>
                  <a:prstGeom prst="rect">
                    <a:avLst/>
                  </a:prstGeom>
                  <a:noFill/>
                </p:spPr>
                <p:txBody>
                  <a:bodyPr wrap="square" lIns="0" tIns="0" rIns="0" bIns="0" rtlCol="0">
                    <a:spAutoFit/>
                  </a:bodyPr>
                  <a:lstStyle/>
                  <a:p>
                    <a:pPr algn="l"/>
                    <a:r>
                      <a:rPr lang="en-US" sz="1000"/>
                      <a:t>Tokyo Electron </a:t>
                    </a:r>
                    <a:r>
                      <a:rPr lang="en-US" sz="1000" b="1">
                        <a:latin typeface="AvenirNext LT Com Regular" panose="020B0503020202020204" pitchFamily="34" charset="0"/>
                      </a:rPr>
                      <a:t>1.0</a:t>
                    </a:r>
                  </a:p>
                </p:txBody>
              </p:sp>
              <p:sp>
                <p:nvSpPr>
                  <p:cNvPr id="1090" name="TextBox 1089">
                    <a:extLst>
                      <a:ext uri="{FF2B5EF4-FFF2-40B4-BE49-F238E27FC236}">
                        <a16:creationId xmlns:a16="http://schemas.microsoft.com/office/drawing/2014/main" id="{2FD6E366-04A0-2E34-9267-2889281CED5E}"/>
                      </a:ext>
                    </a:extLst>
                  </p:cNvPr>
                  <p:cNvSpPr txBox="1"/>
                  <p:nvPr/>
                </p:nvSpPr>
                <p:spPr>
                  <a:xfrm>
                    <a:off x="10426223" y="3987345"/>
                    <a:ext cx="1424762" cy="307777"/>
                  </a:xfrm>
                  <a:prstGeom prst="rect">
                    <a:avLst/>
                  </a:prstGeom>
                  <a:noFill/>
                </p:spPr>
                <p:txBody>
                  <a:bodyPr wrap="square" lIns="0" tIns="0" rIns="0" bIns="0" rtlCol="0">
                    <a:spAutoFit/>
                  </a:bodyPr>
                  <a:lstStyle/>
                  <a:p>
                    <a:pPr algn="l"/>
                    <a:r>
                      <a:rPr lang="en-US" sz="1000"/>
                      <a:t>Mitsubishi UFJ Financial Group  </a:t>
                    </a:r>
                    <a:r>
                      <a:rPr lang="en-US" sz="1000" b="1">
                        <a:latin typeface="AvenirNext LT Com Regular" panose="020B0503020202020204" pitchFamily="34" charset="0"/>
                      </a:rPr>
                      <a:t>1.0</a:t>
                    </a:r>
                  </a:p>
                </p:txBody>
              </p:sp>
            </p:grpSp>
          </p:grpSp>
          <p:grpSp>
            <p:nvGrpSpPr>
              <p:cNvPr id="1121" name="Group 1120">
                <a:extLst>
                  <a:ext uri="{FF2B5EF4-FFF2-40B4-BE49-F238E27FC236}">
                    <a16:creationId xmlns:a16="http://schemas.microsoft.com/office/drawing/2014/main" id="{0857223D-600D-AF6C-588A-187CF9F23A1E}"/>
                  </a:ext>
                </a:extLst>
              </p:cNvPr>
              <p:cNvGrpSpPr/>
              <p:nvPr/>
            </p:nvGrpSpPr>
            <p:grpSpPr>
              <a:xfrm>
                <a:off x="10289406" y="4259845"/>
                <a:ext cx="124594" cy="1439515"/>
                <a:chOff x="6045200" y="1951699"/>
                <a:chExt cx="124594" cy="3964187"/>
              </a:xfrm>
            </p:grpSpPr>
            <p:cxnSp>
              <p:nvCxnSpPr>
                <p:cNvPr id="1122" name="Straight Connector 1121">
                  <a:extLst>
                    <a:ext uri="{FF2B5EF4-FFF2-40B4-BE49-F238E27FC236}">
                      <a16:creationId xmlns:a16="http://schemas.microsoft.com/office/drawing/2014/main" id="{EA4E0FA0-F81C-674F-1BED-42418A6EB101}"/>
                    </a:ext>
                  </a:extLst>
                </p:cNvPr>
                <p:cNvCxnSpPr>
                  <a:cxnSpLocks/>
                </p:cNvCxnSpPr>
                <p:nvPr/>
              </p:nvCxnSpPr>
              <p:spPr>
                <a:xfrm flipV="1">
                  <a:off x="6045200" y="1951699"/>
                  <a:ext cx="124594" cy="1469716"/>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3" name="Straight Connector 1122">
                  <a:extLst>
                    <a:ext uri="{FF2B5EF4-FFF2-40B4-BE49-F238E27FC236}">
                      <a16:creationId xmlns:a16="http://schemas.microsoft.com/office/drawing/2014/main" id="{89C6B98A-9D27-B6B8-75A4-18DEEB8DD976}"/>
                    </a:ext>
                  </a:extLst>
                </p:cNvPr>
                <p:cNvCxnSpPr>
                  <a:cxnSpLocks/>
                </p:cNvCxnSpPr>
                <p:nvPr/>
              </p:nvCxnSpPr>
              <p:spPr>
                <a:xfrm flipV="1">
                  <a:off x="6045200" y="2458553"/>
                  <a:ext cx="124594" cy="1200353"/>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4" name="Straight Connector 1123">
                  <a:extLst>
                    <a:ext uri="{FF2B5EF4-FFF2-40B4-BE49-F238E27FC236}">
                      <a16:creationId xmlns:a16="http://schemas.microsoft.com/office/drawing/2014/main" id="{C33E48C8-23FF-D38B-394F-6B9C81C5FB90}"/>
                    </a:ext>
                  </a:extLst>
                </p:cNvPr>
                <p:cNvCxnSpPr>
                  <a:cxnSpLocks/>
                </p:cNvCxnSpPr>
                <p:nvPr/>
              </p:nvCxnSpPr>
              <p:spPr>
                <a:xfrm flipV="1">
                  <a:off x="6045200" y="2828809"/>
                  <a:ext cx="124594" cy="1004208"/>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5" name="Straight Connector 1124">
                  <a:extLst>
                    <a:ext uri="{FF2B5EF4-FFF2-40B4-BE49-F238E27FC236}">
                      <a16:creationId xmlns:a16="http://schemas.microsoft.com/office/drawing/2014/main" id="{48D7ADBC-F2C7-FAB3-913A-A577394B8409}"/>
                    </a:ext>
                  </a:extLst>
                </p:cNvPr>
                <p:cNvCxnSpPr>
                  <a:cxnSpLocks/>
                </p:cNvCxnSpPr>
                <p:nvPr/>
              </p:nvCxnSpPr>
              <p:spPr>
                <a:xfrm flipV="1">
                  <a:off x="6045200" y="3273303"/>
                  <a:ext cx="124040" cy="754292"/>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7" name="Straight Connector 1126">
                  <a:extLst>
                    <a:ext uri="{FF2B5EF4-FFF2-40B4-BE49-F238E27FC236}">
                      <a16:creationId xmlns:a16="http://schemas.microsoft.com/office/drawing/2014/main" id="{E1979279-7B31-5053-6A41-10F9E5ABB7BA}"/>
                    </a:ext>
                  </a:extLst>
                </p:cNvPr>
                <p:cNvCxnSpPr>
                  <a:cxnSpLocks/>
                </p:cNvCxnSpPr>
                <p:nvPr/>
              </p:nvCxnSpPr>
              <p:spPr>
                <a:xfrm flipV="1">
                  <a:off x="6045200" y="4182749"/>
                  <a:ext cx="120634" cy="3666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8" name="Straight Connector 1127">
                  <a:extLst>
                    <a:ext uri="{FF2B5EF4-FFF2-40B4-BE49-F238E27FC236}">
                      <a16:creationId xmlns:a16="http://schemas.microsoft.com/office/drawing/2014/main" id="{3DFAE38A-03C0-4FBC-95DC-CBB9EEB0694F}"/>
                    </a:ext>
                  </a:extLst>
                </p:cNvPr>
                <p:cNvCxnSpPr>
                  <a:cxnSpLocks/>
                </p:cNvCxnSpPr>
                <p:nvPr/>
              </p:nvCxnSpPr>
              <p:spPr>
                <a:xfrm flipV="1">
                  <a:off x="6045200" y="4614633"/>
                  <a:ext cx="120634" cy="186969"/>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9" name="Straight Connector 1128">
                  <a:extLst>
                    <a:ext uri="{FF2B5EF4-FFF2-40B4-BE49-F238E27FC236}">
                      <a16:creationId xmlns:a16="http://schemas.microsoft.com/office/drawing/2014/main" id="{C58020BA-2BF0-DE57-320F-BF600833F1F0}"/>
                    </a:ext>
                  </a:extLst>
                </p:cNvPr>
                <p:cNvCxnSpPr>
                  <a:cxnSpLocks/>
                </p:cNvCxnSpPr>
                <p:nvPr/>
              </p:nvCxnSpPr>
              <p:spPr>
                <a:xfrm flipV="1">
                  <a:off x="6045200" y="5038214"/>
                  <a:ext cx="99206" cy="48189"/>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30" name="Straight Connector 1129">
                  <a:extLst>
                    <a:ext uri="{FF2B5EF4-FFF2-40B4-BE49-F238E27FC236}">
                      <a16:creationId xmlns:a16="http://schemas.microsoft.com/office/drawing/2014/main" id="{BF761BC7-3108-079F-6EA7-251DEE64F3D1}"/>
                    </a:ext>
                  </a:extLst>
                </p:cNvPr>
                <p:cNvCxnSpPr/>
                <p:nvPr/>
              </p:nvCxnSpPr>
              <p:spPr>
                <a:xfrm>
                  <a:off x="6045200" y="5380546"/>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31" name="Straight Connector 1130">
                  <a:extLst>
                    <a:ext uri="{FF2B5EF4-FFF2-40B4-BE49-F238E27FC236}">
                      <a16:creationId xmlns:a16="http://schemas.microsoft.com/office/drawing/2014/main" id="{52B36969-3AAC-E304-F73B-11719A189D11}"/>
                    </a:ext>
                  </a:extLst>
                </p:cNvPr>
                <p:cNvCxnSpPr/>
                <p:nvPr/>
              </p:nvCxnSpPr>
              <p:spPr>
                <a:xfrm>
                  <a:off x="6045200" y="5915886"/>
                  <a:ext cx="101600"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grpSp>
      </p:grpSp>
      <p:cxnSp>
        <p:nvCxnSpPr>
          <p:cNvPr id="1135" name="Straight Connector 1134">
            <a:extLst>
              <a:ext uri="{FF2B5EF4-FFF2-40B4-BE49-F238E27FC236}">
                <a16:creationId xmlns:a16="http://schemas.microsoft.com/office/drawing/2014/main" id="{7680D3E3-8895-5418-BB7A-9228BF473544}"/>
              </a:ext>
              <a:ext uri="{C183D7F6-B498-43B3-948B-1728B52AA6E4}">
                <adec:decorative xmlns:adec="http://schemas.microsoft.com/office/drawing/2017/decorative" val="1"/>
              </a:ext>
            </a:extLst>
          </p:cNvPr>
          <p:cNvCxnSpPr>
            <a:cxnSpLocks/>
            <a:endCxn id="1092" idx="1"/>
          </p:cNvCxnSpPr>
          <p:nvPr/>
        </p:nvCxnSpPr>
        <p:spPr>
          <a:xfrm flipV="1">
            <a:off x="10286127" y="4801789"/>
            <a:ext cx="118244" cy="192362"/>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51" name="Straight Connector 1150">
            <a:extLst>
              <a:ext uri="{FF2B5EF4-FFF2-40B4-BE49-F238E27FC236}">
                <a16:creationId xmlns:a16="http://schemas.microsoft.com/office/drawing/2014/main" id="{5EAAC5BA-60A8-C1DD-F487-4858983D00C6}"/>
              </a:ext>
              <a:ext uri="{C183D7F6-B498-43B3-948B-1728B52AA6E4}">
                <adec:decorative xmlns:adec="http://schemas.microsoft.com/office/drawing/2017/decorative" val="1"/>
              </a:ext>
            </a:extLst>
          </p:cNvPr>
          <p:cNvCxnSpPr>
            <a:cxnSpLocks/>
          </p:cNvCxnSpPr>
          <p:nvPr/>
        </p:nvCxnSpPr>
        <p:spPr>
          <a:xfrm>
            <a:off x="464608" y="5697029"/>
            <a:ext cx="441516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B13F6763-09CF-4D92-D160-13B01784106E}"/>
              </a:ext>
              <a:ext uri="{C183D7F6-B498-43B3-948B-1728B52AA6E4}">
                <adec:decorative xmlns:adec="http://schemas.microsoft.com/office/drawing/2017/decorative" val="1"/>
              </a:ext>
            </a:extLst>
          </p:cNvPr>
          <p:cNvSpPr txBox="1"/>
          <p:nvPr/>
        </p:nvSpPr>
        <p:spPr>
          <a:xfrm>
            <a:off x="5396763" y="5716387"/>
            <a:ext cx="1312696" cy="279180"/>
          </a:xfrm>
          <a:prstGeom prst="rect">
            <a:avLst/>
          </a:prstGeom>
          <a:noFill/>
        </p:spPr>
        <p:txBody>
          <a:bodyPr wrap="square" lIns="90000" tIns="46800" rIns="90000" bIns="46800">
            <a:spAutoFit/>
          </a:bodyPr>
          <a:lstStyle/>
          <a:p>
            <a:r>
              <a:rPr lang="en-US" sz="1200" b="1"/>
              <a:t>S&amp;P 500 Index</a:t>
            </a:r>
          </a:p>
        </p:txBody>
      </p:sp>
      <p:sp>
        <p:nvSpPr>
          <p:cNvPr id="15" name="TextBox 14">
            <a:extLst>
              <a:ext uri="{FF2B5EF4-FFF2-40B4-BE49-F238E27FC236}">
                <a16:creationId xmlns:a16="http://schemas.microsoft.com/office/drawing/2014/main" id="{6C205B3C-991F-9B9F-E96B-15F30A268DF5}"/>
              </a:ext>
              <a:ext uri="{C183D7F6-B498-43B3-948B-1728B52AA6E4}">
                <adec:decorative xmlns:adec="http://schemas.microsoft.com/office/drawing/2017/decorative" val="1"/>
              </a:ext>
            </a:extLst>
          </p:cNvPr>
          <p:cNvSpPr txBox="1"/>
          <p:nvPr/>
        </p:nvSpPr>
        <p:spPr>
          <a:xfrm>
            <a:off x="7246475" y="5716387"/>
            <a:ext cx="1564960" cy="279180"/>
          </a:xfrm>
          <a:prstGeom prst="rect">
            <a:avLst/>
          </a:prstGeom>
          <a:noFill/>
        </p:spPr>
        <p:txBody>
          <a:bodyPr wrap="square" lIns="90000" tIns="46800" rIns="90000" bIns="46800">
            <a:spAutoFit/>
          </a:bodyPr>
          <a:lstStyle/>
          <a:p>
            <a:r>
              <a:rPr lang="en-US" sz="1200" b="1"/>
              <a:t>MSCI EM Index</a:t>
            </a:r>
          </a:p>
        </p:txBody>
      </p:sp>
      <p:sp>
        <p:nvSpPr>
          <p:cNvPr id="19" name="TextBox 18">
            <a:extLst>
              <a:ext uri="{FF2B5EF4-FFF2-40B4-BE49-F238E27FC236}">
                <a16:creationId xmlns:a16="http://schemas.microsoft.com/office/drawing/2014/main" id="{79E35D47-701E-7487-050A-D734F00D05D0}"/>
              </a:ext>
              <a:ext uri="{C183D7F6-B498-43B3-948B-1728B52AA6E4}">
                <adec:decorative xmlns:adec="http://schemas.microsoft.com/office/drawing/2017/decorative" val="1"/>
              </a:ext>
            </a:extLst>
          </p:cNvPr>
          <p:cNvSpPr txBox="1"/>
          <p:nvPr/>
        </p:nvSpPr>
        <p:spPr>
          <a:xfrm>
            <a:off x="9265894" y="5716387"/>
            <a:ext cx="1430457" cy="279180"/>
          </a:xfrm>
          <a:prstGeom prst="rect">
            <a:avLst/>
          </a:prstGeom>
          <a:noFill/>
        </p:spPr>
        <p:txBody>
          <a:bodyPr wrap="square" lIns="90000" tIns="46800" rIns="90000" bIns="46800">
            <a:spAutoFit/>
          </a:bodyPr>
          <a:lstStyle/>
          <a:p>
            <a:r>
              <a:rPr lang="en-US" sz="1200" b="1"/>
              <a:t>MSCI EAFE Index</a:t>
            </a:r>
          </a:p>
        </p:txBody>
      </p:sp>
      <p:sp>
        <p:nvSpPr>
          <p:cNvPr id="2" name="Title 1">
            <a:extLst>
              <a:ext uri="{FF2B5EF4-FFF2-40B4-BE49-F238E27FC236}">
                <a16:creationId xmlns:a16="http://schemas.microsoft.com/office/drawing/2014/main" id="{7D4286FD-6DA6-09C1-8823-0AC9AB715E3E}"/>
              </a:ext>
              <a:ext uri="{C183D7F6-B498-43B3-948B-1728B52AA6E4}">
                <adec:decorative xmlns:adec="http://schemas.microsoft.com/office/drawing/2017/decorative" val="1"/>
              </a:ext>
            </a:extLst>
          </p:cNvPr>
          <p:cNvSpPr>
            <a:spLocks noGrp="1"/>
          </p:cNvSpPr>
          <p:nvPr>
            <p:ph type="title" idx="4294967295"/>
          </p:nvPr>
        </p:nvSpPr>
        <p:spPr>
          <a:xfrm>
            <a:off x="0" y="-1625098"/>
            <a:ext cx="10515600" cy="1325563"/>
          </a:xfrm>
        </p:spPr>
        <p:txBody>
          <a:bodyPr>
            <a:normAutofit/>
          </a:bodyPr>
          <a:lstStyle/>
          <a:p>
            <a:r>
              <a:rPr lang="en-US" sz="800" dirty="0">
                <a:solidFill>
                  <a:schemeClr val="bg1"/>
                </a:solidFill>
              </a:rPr>
              <a:t>U.S. and emerging markets (EM)</a:t>
            </a:r>
          </a:p>
        </p:txBody>
      </p:sp>
    </p:spTree>
    <p:extLst>
      <p:ext uri="{BB962C8B-B14F-4D97-AF65-F5344CB8AC3E}">
        <p14:creationId xmlns:p14="http://schemas.microsoft.com/office/powerpoint/2010/main" val="2201962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83469"/>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1F1F53D-419C-4BFE-6BB2-5957B25B9C9E}"/>
              </a:ext>
            </a:extLst>
          </p:cNvPr>
          <p:cNvSpPr txBox="1">
            <a:spLocks/>
          </p:cNvSpPr>
          <p:nvPr/>
        </p:nvSpPr>
        <p:spPr>
          <a:xfrm>
            <a:off x="464608" y="457200"/>
            <a:ext cx="11268606" cy="475560"/>
          </a:xfrm>
          <a:prstGeom prst="rect">
            <a:avLst/>
          </a:prstGeom>
          <a:extLst>
            <a:ext uri="{C572A759-6A51-4108-AA02-DFA0A04FC94B}">
              <ma14:wrappingTextBoxFlag xmlns:ma14="http://schemas.microsoft.com/office/mac/drawingml/2011/main" xmlns="" val="1"/>
            </a:ext>
          </a:extLst>
        </p:spPr>
        <p:txBody>
          <a:bodyPr lIns="0" tIns="0" rIns="0" bIns="0" anchor="t" anchorCtr="0"/>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2800" b="1" i="0" u="none" strike="noStrike" cap="none" spc="0" normalizeH="0" baseline="0" dirty="0">
                <a:ln>
                  <a:noFill/>
                </a:ln>
                <a:solidFill>
                  <a:schemeClr val="tx2"/>
                </a:solidFill>
                <a:effectLst/>
                <a:uFillTx/>
                <a:latin typeface="AvenirNext LT Com Medium" panose="020B05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r>
              <a:rPr lang="en-US" sz="2700" dirty="0">
                <a:solidFill>
                  <a:schemeClr val="bg1"/>
                </a:solidFill>
              </a:rPr>
              <a:t>AI cash crunch starting to appear</a:t>
            </a:r>
          </a:p>
        </p:txBody>
      </p:sp>
      <p:sp>
        <p:nvSpPr>
          <p:cNvPr id="2" name="Text Placeholder 2">
            <a:extLst>
              <a:ext uri="{FF2B5EF4-FFF2-40B4-BE49-F238E27FC236}">
                <a16:creationId xmlns:a16="http://schemas.microsoft.com/office/drawing/2014/main" id="{58C05708-849B-D3B1-61EF-29C840A6BDB7}"/>
              </a:ext>
            </a:extLst>
          </p:cNvPr>
          <p:cNvSpPr txBox="1">
            <a:spLocks/>
          </p:cNvSpPr>
          <p:nvPr/>
        </p:nvSpPr>
        <p:spPr>
          <a:xfrm>
            <a:off x="464608" y="967739"/>
            <a:ext cx="11268606" cy="228601"/>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t" anchorCtr="0">
            <a:noAutofit/>
          </a:bodyPr>
          <a:lstStyle>
            <a:lvl1pPr marL="0" marR="0" indent="0" algn="l" defTabSz="228600" rtl="0" eaLnBrk="1" latinLnBrk="0" hangingPunct="1">
              <a:lnSpc>
                <a:spcPct val="100000"/>
              </a:lnSpc>
              <a:spcBef>
                <a:spcPts val="0"/>
              </a:spcBef>
              <a:spcAft>
                <a:spcPts val="800"/>
              </a:spcAft>
              <a:buClrTx/>
              <a:buSzTx/>
              <a:buFont typeface="AvenirNext LT Com Medium" panose="020B0803020202020204" pitchFamily="34" charset="0"/>
              <a:buNone/>
              <a:tabLst/>
              <a:defRPr lang="en-US" sz="1800" b="1" i="0" u="none" strike="noStrike" cap="none" spc="0" baseline="0" dirty="0">
                <a:ln>
                  <a:noFill/>
                </a:ln>
                <a:solidFill>
                  <a:schemeClr val="bg2"/>
                </a:solidFill>
                <a:uFillTx/>
                <a:latin typeface="AvenirNext LT Com Regular" panose="020B0503020202020204" pitchFamily="34" charset="0"/>
                <a:ea typeface="+mn-ea"/>
                <a:cs typeface="+mn-cs"/>
                <a:sym typeface="AvenirNext LT Com Regular"/>
              </a:defRPr>
            </a:lvl1pPr>
            <a:lvl2pPr marL="284162" marR="0" indent="0" algn="l" defTabSz="228600" rtl="0" eaLnBrk="1" latinLnBrk="0" hangingPunct="1">
              <a:lnSpc>
                <a:spcPct val="110000"/>
              </a:lnSpc>
              <a:spcBef>
                <a:spcPts val="0"/>
              </a:spcBef>
              <a:spcAft>
                <a:spcPts val="700"/>
              </a:spcAft>
              <a:buClrTx/>
              <a:buSzTx/>
              <a:buFont typeface="Arial" panose="020B0604020202020204" pitchFamily="34" charset="0"/>
              <a:buNone/>
              <a:tabLst/>
              <a:defRPr lang="en-US" sz="1400" b="0" i="0" u="none" strike="noStrike" cap="none" spc="0" baseline="0" smtClean="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2pPr>
            <a:lvl3pPr marL="569913" marR="0" indent="0" algn="l" defTabSz="228600" rtl="0" eaLnBrk="1" latinLnBrk="0" hangingPunct="1">
              <a:lnSpc>
                <a:spcPct val="110000"/>
              </a:lnSpc>
              <a:spcBef>
                <a:spcPts val="0"/>
              </a:spcBef>
              <a:spcAft>
                <a:spcPts val="350"/>
              </a:spcAft>
              <a:buClrTx/>
              <a:buSzTx/>
              <a:buFont typeface="Arial" panose="020B0604020202020204" pitchFamily="34" charset="0"/>
              <a:buNone/>
              <a:tabLst/>
              <a:defRPr lang="en-US" sz="1400" b="0" i="0" u="none" strike="noStrike" cap="none" spc="0" baseline="0" smtClean="0">
                <a:ln>
                  <a:noFill/>
                </a:ln>
                <a:solidFill>
                  <a:schemeClr val="tx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lang="en-US" sz="1600" b="0" i="0" u="none" strike="noStrike" cap="none" spc="0" baseline="0" smtClean="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lang="en-US"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marL="0" marR="0" lvl="0" indent="0" algn="l" defTabSz="228600" rtl="0" eaLnBrk="1" fontAlgn="auto" latinLnBrk="0" hangingPunct="1">
              <a:lnSpc>
                <a:spcPct val="100000"/>
              </a:lnSpc>
              <a:spcBef>
                <a:spcPts val="0"/>
              </a:spcBef>
              <a:spcAft>
                <a:spcPts val="800"/>
              </a:spcAft>
              <a:buClrTx/>
              <a:buSzTx/>
              <a:buFont typeface="AvenirNext LT Com Medium" panose="020B0803020202020204" pitchFamily="34" charset="0"/>
              <a:buNone/>
              <a:tabLst/>
              <a:defRPr/>
            </a:pPr>
            <a:r>
              <a:rPr kumimoji="0" lang="en-US" sz="1800" b="0" i="0" u="none" strike="noStrike" kern="0" cap="none" spc="0" normalizeH="0" baseline="0" noProof="0" dirty="0">
                <a:ln>
                  <a:noFill/>
                </a:ln>
                <a:solidFill>
                  <a:srgbClr val="7FB9F3"/>
                </a:solidFill>
                <a:effectLst/>
                <a:uLnTx/>
                <a:uFillTx/>
                <a:latin typeface="AvenirNext LT Com Regular" panose="020B0503020202020204" pitchFamily="34" charset="0"/>
                <a:ea typeface="+mn-ea"/>
                <a:cs typeface="+mn-cs"/>
                <a:sym typeface="AvenirNext LT Com Regular"/>
              </a:rPr>
              <a:t>AI </a:t>
            </a:r>
            <a:r>
              <a:rPr kumimoji="0" lang="en-US" sz="1800" b="0" i="0" u="none" strike="noStrike" kern="0" cap="none" spc="0" normalizeH="0" baseline="0" noProof="0" dirty="0" err="1">
                <a:ln>
                  <a:noFill/>
                </a:ln>
                <a:solidFill>
                  <a:srgbClr val="7FB9F3"/>
                </a:solidFill>
                <a:effectLst/>
                <a:uLnTx/>
                <a:uFillTx/>
                <a:latin typeface="AvenirNext LT Com Regular" panose="020B0503020202020204" pitchFamily="34" charset="0"/>
                <a:ea typeface="+mn-ea"/>
                <a:cs typeface="+mn-cs"/>
                <a:sym typeface="AvenirNext LT Com Regular"/>
              </a:rPr>
              <a:t>hyperscalers</a:t>
            </a:r>
            <a:r>
              <a:rPr kumimoji="0" lang="en-US" sz="1800" b="0" i="0" u="none" strike="noStrike" kern="0" cap="none" spc="0" normalizeH="0" baseline="0" noProof="0" dirty="0">
                <a:ln>
                  <a:noFill/>
                </a:ln>
                <a:solidFill>
                  <a:srgbClr val="7FB9F3"/>
                </a:solidFill>
                <a:effectLst/>
                <a:uLnTx/>
                <a:uFillTx/>
                <a:latin typeface="AvenirNext LT Com Regular" panose="020B0503020202020204" pitchFamily="34" charset="0"/>
                <a:ea typeface="+mn-ea"/>
                <a:cs typeface="+mn-cs"/>
                <a:sym typeface="AvenirNext LT Com Regular"/>
              </a:rPr>
              <a:t>' annual capex and free cash flow (USD millions)</a:t>
            </a:r>
          </a:p>
          <a:p>
            <a:pPr marL="0" marR="0" lvl="0" indent="0" algn="l" defTabSz="228600" rtl="0" eaLnBrk="1" fontAlgn="auto" latinLnBrk="0" hangingPunct="1">
              <a:lnSpc>
                <a:spcPct val="100000"/>
              </a:lnSpc>
              <a:spcBef>
                <a:spcPts val="0"/>
              </a:spcBef>
              <a:spcAft>
                <a:spcPts val="800"/>
              </a:spcAft>
              <a:buClrTx/>
              <a:buSzTx/>
              <a:buFont typeface="AvenirNext LT Com Medium" panose="020B0803020202020204" pitchFamily="34" charset="0"/>
              <a:buNone/>
              <a:tabLst/>
              <a:defRPr/>
            </a:pPr>
            <a:endParaRPr kumimoji="0" lang="en-US" sz="1800" b="1" i="0" u="none" strike="noStrike" kern="0" cap="none" spc="0" normalizeH="0" baseline="0" noProof="0" dirty="0">
              <a:ln>
                <a:noFill/>
              </a:ln>
              <a:solidFill>
                <a:srgbClr val="0068AE"/>
              </a:solidFill>
              <a:effectLst/>
              <a:uLnTx/>
              <a:uFillTx/>
              <a:latin typeface="AvenirNext LT Com Regular" panose="020B0503020202020204" pitchFamily="34" charset="0"/>
              <a:ea typeface="+mn-ea"/>
              <a:cs typeface="+mn-cs"/>
              <a:sym typeface="AvenirNext LT Com Regular"/>
            </a:endParaRPr>
          </a:p>
        </p:txBody>
      </p:sp>
      <p:sp>
        <p:nvSpPr>
          <p:cNvPr id="4" name="Alt Text Chart" descr="Line chart compares annual capital expenditure (CAPEX) and free cash flow for major AI hyperscalers from 2012 to 2027, with estimated figures for 2026 and 2027. Both metrics rise steadily through 2024 but diverge sharply thereafter. CAPEX accelerates from roughly $150 billion in 2024 to about $900 billion by 2027 estimates, while free cash flow peaks around $230 billion in 2024 before declining to near $25 billion by 2027 estimates. The chart suggests that rapidly increasing AI infrastructure spending is putting pressure on free cash flow.">
            <a:extLst>
              <a:ext uri="{FF2B5EF4-FFF2-40B4-BE49-F238E27FC236}">
                <a16:creationId xmlns:a16="http://schemas.microsoft.com/office/drawing/2014/main" id="{124F7E8A-5A6E-0508-14B9-8D4C41CC832B}"/>
              </a:ext>
            </a:extLst>
          </p:cNvPr>
          <p:cNvSpPr/>
          <p:nvPr/>
        </p:nvSpPr>
        <p:spPr>
          <a:xfrm>
            <a:off x="127747" y="1250576"/>
            <a:ext cx="11914094" cy="47737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FAF1BDF-0F9D-B675-BE70-C3C4B7BF3FD2}"/>
              </a:ext>
            </a:extLst>
          </p:cNvPr>
          <p:cNvSpPr txBox="1"/>
          <p:nvPr/>
        </p:nvSpPr>
        <p:spPr>
          <a:xfrm>
            <a:off x="458787" y="6185356"/>
            <a:ext cx="10848512" cy="215444"/>
          </a:xfrm>
          <a:prstGeom prst="rect">
            <a:avLst/>
          </a:prstGeom>
          <a:noFill/>
        </p:spPr>
        <p:txBody>
          <a:bodyPr wrap="square" rtlCol="0">
            <a:spAutoFit/>
          </a:bodyPr>
          <a:lstStyle/>
          <a:p>
            <a:pPr lvl="0" algn="l" defTabSz="914400" hangingPunct="1">
              <a:defRPr/>
            </a:pPr>
            <a:r>
              <a:rPr kumimoji="0" lang="en-US" sz="800" u="none" strike="noStrike" kern="1200" cap="none" spc="0" normalizeH="0" baseline="0" noProof="0" dirty="0">
                <a:ln>
                  <a:noFill/>
                </a:ln>
                <a:solidFill>
                  <a:schemeClr val="bg1"/>
                </a:solidFill>
                <a:effectLst/>
                <a:uLnTx/>
                <a:uFillTx/>
                <a:latin typeface="AvenirNext LT Com Regular" panose="020B0503020202020204" pitchFamily="34" charset="0"/>
                <a:ea typeface="+mn-ea"/>
                <a:cs typeface="+mn-cs"/>
              </a:rPr>
              <a:t>Source: FactSet. As of June 30, 2026. Capex and free cash flow for 2026 and 2027 are estimated. Capex: Capital expenditure. E: Estimated. </a:t>
            </a:r>
            <a:r>
              <a:rPr lang="en-US" sz="800" dirty="0" err="1">
                <a:solidFill>
                  <a:schemeClr val="bg1"/>
                </a:solidFill>
              </a:rPr>
              <a:t>Hyperscalers</a:t>
            </a:r>
            <a:r>
              <a:rPr lang="en-US" sz="800" dirty="0">
                <a:solidFill>
                  <a:schemeClr val="bg1"/>
                </a:solidFill>
              </a:rPr>
              <a:t>' free cash flow include Amazon, Meta, Microsoft and Alphabet.</a:t>
            </a:r>
            <a:endParaRPr kumimoji="0" lang="en-US" sz="800" u="none" strike="noStrike" kern="1200" cap="none" spc="0" normalizeH="0" baseline="0" noProof="0" dirty="0">
              <a:ln>
                <a:noFill/>
              </a:ln>
              <a:solidFill>
                <a:schemeClr val="bg1"/>
              </a:solidFill>
              <a:effectLst/>
              <a:uLnTx/>
              <a:uFillTx/>
              <a:latin typeface="AvenirNext LT Com Regular" panose="020B0503020202020204" pitchFamily="34" charset="0"/>
              <a:ea typeface="+mn-ea"/>
              <a:cs typeface="+mn-cs"/>
            </a:endParaRPr>
          </a:p>
        </p:txBody>
      </p:sp>
      <p:sp>
        <p:nvSpPr>
          <p:cNvPr id="19" name="Slide Number Placeholder 10">
            <a:extLst>
              <a:ext uri="{FF2B5EF4-FFF2-40B4-BE49-F238E27FC236}">
                <a16:creationId xmlns:a16="http://schemas.microsoft.com/office/drawing/2014/main" id="{B6F22E45-26C9-9703-57F3-C15152358B28}"/>
              </a:ext>
              <a:ext uri="{C183D7F6-B498-43B3-948B-1728B52AA6E4}">
                <adec:decorative xmlns:adec="http://schemas.microsoft.com/office/drawing/2017/decorative" val="1"/>
              </a:ext>
            </a:extLst>
          </p:cNvPr>
          <p:cNvSpPr txBox="1">
            <a:spLocks/>
          </p:cNvSpPr>
          <p:nvPr/>
        </p:nvSpPr>
        <p:spPr>
          <a:xfrm>
            <a:off x="9807575" y="6309360"/>
            <a:ext cx="1925638" cy="182880"/>
          </a:xfrm>
          <a:prstGeom prst="rect">
            <a:avLst/>
          </a:prstGeom>
        </p:spPr>
        <p:txBody>
          <a:bodyPr vert="horz" lIns="91440" tIns="45720" rIns="91440" bIns="45720" rtlCol="0" anchor="ct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ctr" defTabSz="2286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chemeClr val="tx1">
                    <a:tint val="82000"/>
                  </a:schemeClr>
                </a:solidFill>
                <a:effectLst/>
                <a:uFillTx/>
                <a:latin typeface="AvenirNext LT Com Regular"/>
                <a:ea typeface="AvenirNext LT Com Regular"/>
                <a:cs typeface="AvenirNext LT Com Regular"/>
                <a:sym typeface="AvenirNext LT Com Regular"/>
              </a:defRPr>
            </a:lvl1pPr>
            <a:lvl2pPr marL="0" marR="0" indent="1714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2pPr>
            <a:lvl3pPr marL="0" marR="0" indent="3429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3pPr>
            <a:lvl4pPr marL="0" marR="0" indent="5143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4pPr>
            <a:lvl5pPr marL="0" marR="0" indent="6858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5pPr>
            <a:lvl6pPr marL="0" marR="0" indent="8572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6pPr>
            <a:lvl7pPr marL="0" marR="0" indent="10287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7pPr>
            <a:lvl8pPr marL="0" marR="0" indent="120015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8pPr>
            <a:lvl9pPr marL="0" marR="0" indent="1371600" algn="ctr" defTabSz="228600" rtl="0" fontAlgn="auto" latinLnBrk="0" hangingPunct="0">
              <a:lnSpc>
                <a:spcPct val="100000"/>
              </a:lnSpc>
              <a:spcBef>
                <a:spcPts val="0"/>
              </a:spcBef>
              <a:spcAft>
                <a:spcPts val="0"/>
              </a:spcAft>
              <a:buClrTx/>
              <a:buSzTx/>
              <a:buFontTx/>
              <a:buNone/>
              <a:tabLst/>
              <a:defRPr kumimoji="0" sz="1050" b="0" i="0" u="none" strike="noStrike" cap="none" spc="0" normalizeH="0" baseline="0">
                <a:ln>
                  <a:noFill/>
                </a:ln>
                <a:solidFill>
                  <a:srgbClr val="000000"/>
                </a:solidFill>
                <a:effectLst/>
                <a:uFillTx/>
                <a:latin typeface="AvenirNext LT Com Regular"/>
                <a:ea typeface="AvenirNext LT Com Regular"/>
                <a:cs typeface="AvenirNext LT Com Regular"/>
                <a:sym typeface="AvenirNext LT Com Regular"/>
              </a:defRPr>
            </a:lvl9pPr>
          </a:lstStyle>
          <a:p>
            <a:pPr algn="r"/>
            <a:fld id="{86CB4B4D-7CA3-9044-876B-883B54F8677D}" type="slidenum">
              <a:rPr lang="en-GB" sz="800" smtClean="0">
                <a:solidFill>
                  <a:schemeClr val="bg1"/>
                </a:solidFill>
              </a:rPr>
              <a:pPr algn="r"/>
              <a:t>7</a:t>
            </a:fld>
            <a:endParaRPr lang="en-GB" sz="800">
              <a:solidFill>
                <a:schemeClr val="bg1"/>
              </a:solidFill>
            </a:endParaRPr>
          </a:p>
        </p:txBody>
      </p:sp>
      <p:graphicFrame>
        <p:nvGraphicFramePr>
          <p:cNvPr id="5" name="Chart 4">
            <a:extLst>
              <a:ext uri="{FF2B5EF4-FFF2-40B4-BE49-F238E27FC236}">
                <a16:creationId xmlns:a16="http://schemas.microsoft.com/office/drawing/2014/main" id="{73935986-6DC4-EC17-7AD2-EFE04BAD1C9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037067"/>
              </p:ext>
            </p:extLst>
          </p:nvPr>
        </p:nvGraphicFramePr>
        <p:xfrm>
          <a:off x="948836" y="1552040"/>
          <a:ext cx="10784377" cy="4633316"/>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BAE0A7A5-1417-1F3C-3BFA-7146482F9131}"/>
              </a:ext>
              <a:ext uri="{C183D7F6-B498-43B3-948B-1728B52AA6E4}">
                <adec:decorative xmlns:adec="http://schemas.microsoft.com/office/drawing/2017/decorative" val="1"/>
              </a:ext>
            </a:extLst>
          </p:cNvPr>
          <p:cNvSpPr>
            <a:spLocks noGrp="1"/>
          </p:cNvSpPr>
          <p:nvPr>
            <p:ph type="title" idx="4294967295"/>
          </p:nvPr>
        </p:nvSpPr>
        <p:spPr>
          <a:xfrm>
            <a:off x="0" y="-1548634"/>
            <a:ext cx="10515600" cy="1325563"/>
          </a:xfrm>
        </p:spPr>
        <p:txBody>
          <a:bodyPr>
            <a:normAutofit/>
          </a:bodyPr>
          <a:lstStyle/>
          <a:p>
            <a:r>
              <a:rPr lang="en-US" sz="800" dirty="0">
                <a:solidFill>
                  <a:schemeClr val="bg1"/>
                </a:solidFill>
              </a:rPr>
              <a:t>AI cash crunch</a:t>
            </a:r>
            <a:r>
              <a:rPr lang="en-US" sz="800" baseline="0" dirty="0">
                <a:solidFill>
                  <a:schemeClr val="bg1"/>
                </a:solidFill>
              </a:rPr>
              <a:t> starting to appear</a:t>
            </a:r>
            <a:endParaRPr lang="en-US" sz="800" dirty="0">
              <a:solidFill>
                <a:schemeClr val="bg1"/>
              </a:solidFill>
            </a:endParaRPr>
          </a:p>
        </p:txBody>
      </p:sp>
    </p:spTree>
    <p:extLst>
      <p:ext uri="{BB962C8B-B14F-4D97-AF65-F5344CB8AC3E}">
        <p14:creationId xmlns:p14="http://schemas.microsoft.com/office/powerpoint/2010/main" val="3852437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68AE"/>
        </a:solidFill>
        <a:effectLst/>
      </p:bgPr>
    </p:bg>
    <p:spTree>
      <p:nvGrpSpPr>
        <p:cNvPr id="1" name="">
          <a:extLst>
            <a:ext uri="{FF2B5EF4-FFF2-40B4-BE49-F238E27FC236}">
              <a16:creationId xmlns:a16="http://schemas.microsoft.com/office/drawing/2014/main" id="{1517B539-C44A-0B30-93A6-A59B53F6B82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20DB415-3FE1-8332-7C39-4D20D4A3FD36}"/>
              </a:ext>
              <a:ext uri="{C183D7F6-B498-43B3-948B-1728B52AA6E4}">
                <adec:decorative xmlns:adec="http://schemas.microsoft.com/office/drawing/2017/decorative" val="1"/>
              </a:ext>
            </a:extLst>
          </p:cNvPr>
          <p:cNvSpPr/>
          <p:nvPr/>
        </p:nvSpPr>
        <p:spPr>
          <a:xfrm>
            <a:off x="0" y="4461457"/>
            <a:ext cx="12192000" cy="2413906"/>
          </a:xfrm>
          <a:prstGeom prst="rect">
            <a:avLst/>
          </a:prstGeom>
          <a:solidFill>
            <a:srgbClr val="08346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4" name="Rectangle 3">
            <a:extLst>
              <a:ext uri="{FF2B5EF4-FFF2-40B4-BE49-F238E27FC236}">
                <a16:creationId xmlns:a16="http://schemas.microsoft.com/office/drawing/2014/main" id="{947563D3-A51C-58B0-CD2F-64297B1DCF3C}"/>
              </a:ext>
              <a:ext uri="{C183D7F6-B498-43B3-948B-1728B52AA6E4}">
                <adec:decorative xmlns:adec="http://schemas.microsoft.com/office/drawing/2017/decorative" val="1"/>
              </a:ext>
            </a:extLst>
          </p:cNvPr>
          <p:cNvSpPr/>
          <p:nvPr/>
        </p:nvSpPr>
        <p:spPr>
          <a:xfrm>
            <a:off x="0" y="1803569"/>
            <a:ext cx="12192000" cy="3844877"/>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2" name="Title 1">
            <a:extLst>
              <a:ext uri="{FF2B5EF4-FFF2-40B4-BE49-F238E27FC236}">
                <a16:creationId xmlns:a16="http://schemas.microsoft.com/office/drawing/2014/main" id="{636E8B4A-1095-DBE9-05D1-959C00767BA8}"/>
              </a:ext>
            </a:extLst>
          </p:cNvPr>
          <p:cNvSpPr>
            <a:spLocks noGrp="1"/>
          </p:cNvSpPr>
          <p:nvPr>
            <p:ph type="title"/>
          </p:nvPr>
        </p:nvSpPr>
        <p:spPr>
          <a:xfrm>
            <a:off x="464608" y="457200"/>
            <a:ext cx="11268606" cy="475560"/>
          </a:xfrm>
        </p:spPr>
        <p:txBody>
          <a:bodyPr/>
          <a:lstStyle/>
          <a:p>
            <a:r>
              <a:rPr lang="en-US" sz="2700" dirty="0">
                <a:solidFill>
                  <a:schemeClr val="bg1"/>
                </a:solidFill>
              </a:rPr>
              <a:t>AI opportunities are vast</a:t>
            </a:r>
          </a:p>
        </p:txBody>
      </p:sp>
      <p:sp>
        <p:nvSpPr>
          <p:cNvPr id="155" name="TextBox 154">
            <a:extLst>
              <a:ext uri="{FF2B5EF4-FFF2-40B4-BE49-F238E27FC236}">
                <a16:creationId xmlns:a16="http://schemas.microsoft.com/office/drawing/2014/main" id="{A414376F-48C5-61EB-B64E-37EF8408AF64}"/>
              </a:ext>
            </a:extLst>
          </p:cNvPr>
          <p:cNvSpPr txBox="1"/>
          <p:nvPr/>
        </p:nvSpPr>
        <p:spPr>
          <a:xfrm>
            <a:off x="1898164" y="1373743"/>
            <a:ext cx="2108525" cy="215444"/>
          </a:xfrm>
          <a:prstGeom prst="rect">
            <a:avLst/>
          </a:prstGeom>
          <a:ln w="12700">
            <a:miter lim="400000"/>
          </a:ln>
        </p:spPr>
        <p:txBody>
          <a:bodyPr wrap="square" lIns="0" tIns="0" rIns="0" bIns="0" rtlCol="0">
            <a:spAutoFit/>
          </a:bodyPr>
          <a:lstStyle/>
          <a:p>
            <a:pPr algn="l" defTabSz="914400" hangingPunct="1"/>
            <a:r>
              <a:rPr lang="en-US" sz="1400" b="1" kern="1200" dirty="0">
                <a:solidFill>
                  <a:schemeClr val="bg1"/>
                </a:solidFill>
                <a:latin typeface="Capital Group Sans" panose="02000503000000020004" pitchFamily="2" charset="0"/>
                <a:ea typeface="+mn-ea"/>
                <a:cs typeface="+mn-cs"/>
              </a:rPr>
              <a:t>AI tech stack</a:t>
            </a:r>
          </a:p>
        </p:txBody>
      </p:sp>
      <p:sp>
        <p:nvSpPr>
          <p:cNvPr id="165" name="TextBox 164">
            <a:extLst>
              <a:ext uri="{FF2B5EF4-FFF2-40B4-BE49-F238E27FC236}">
                <a16:creationId xmlns:a16="http://schemas.microsoft.com/office/drawing/2014/main" id="{BD35DBFD-1119-D5BE-7137-CCE2EB3C15CB}"/>
              </a:ext>
              <a:ext uri="{C183D7F6-B498-43B3-948B-1728B52AA6E4}">
                <adec:decorative xmlns:adec="http://schemas.microsoft.com/office/drawing/2017/decorative" val="0"/>
              </a:ext>
            </a:extLst>
          </p:cNvPr>
          <p:cNvSpPr txBox="1"/>
          <p:nvPr/>
        </p:nvSpPr>
        <p:spPr>
          <a:xfrm>
            <a:off x="1898164" y="2074206"/>
            <a:ext cx="1389448" cy="677108"/>
          </a:xfrm>
          <a:prstGeom prst="rect">
            <a:avLst/>
          </a:prstGeom>
          <a:ln w="12700">
            <a:miter lim="400000"/>
          </a:ln>
        </p:spPr>
        <p:txBody>
          <a:bodyPr wrap="square" lIns="0" tIns="0" rIns="0" bIns="0" rtlCol="0">
            <a:spAutoFit/>
          </a:bodyPr>
          <a:lstStyle/>
          <a:p>
            <a:pPr algn="l" defTabSz="914400" hangingPunct="1"/>
            <a:r>
              <a:rPr lang="en-US" sz="1100" b="1" kern="1200" dirty="0">
                <a:solidFill>
                  <a:prstClr val="black"/>
                </a:solidFill>
                <a:latin typeface="Capital Group Sans" panose="02000503000000020004" pitchFamily="2" charset="0"/>
                <a:ea typeface="+mn-ea"/>
                <a:cs typeface="+mn-cs"/>
              </a:rPr>
              <a:t>Applications</a:t>
            </a:r>
          </a:p>
          <a:p>
            <a:pPr algn="l" defTabSz="914400" hangingPunct="1"/>
            <a:r>
              <a:rPr lang="en-US" sz="1100" kern="1200" dirty="0">
                <a:solidFill>
                  <a:prstClr val="black"/>
                </a:solidFill>
                <a:latin typeface="Capital Group Sans" panose="02000503000000020004" pitchFamily="2" charset="0"/>
                <a:ea typeface="+mn-ea"/>
                <a:cs typeface="+mn-cs"/>
              </a:rPr>
              <a:t>Microsoft Copilot</a:t>
            </a:r>
          </a:p>
          <a:p>
            <a:pPr algn="l" defTabSz="914400" hangingPunct="1"/>
            <a:r>
              <a:rPr lang="en-US" sz="1100" kern="1200" dirty="0">
                <a:solidFill>
                  <a:prstClr val="black"/>
                </a:solidFill>
                <a:latin typeface="Capital Group Sans" panose="02000503000000020004" pitchFamily="2" charset="0"/>
                <a:ea typeface="+mn-ea"/>
                <a:cs typeface="+mn-cs"/>
              </a:rPr>
              <a:t>Alphabet Gemini</a:t>
            </a:r>
          </a:p>
          <a:p>
            <a:pPr algn="l" defTabSz="914400" hangingPunct="1"/>
            <a:r>
              <a:rPr lang="en-US" sz="1100" kern="1200" dirty="0">
                <a:solidFill>
                  <a:prstClr val="black"/>
                </a:solidFill>
                <a:latin typeface="Capital Group Sans" panose="02000503000000020004" pitchFamily="2" charset="0"/>
                <a:ea typeface="+mn-ea"/>
                <a:cs typeface="+mn-cs"/>
              </a:rPr>
              <a:t>Salesforce</a:t>
            </a:r>
            <a:endParaRPr lang="en-US" sz="1100" b="1" kern="1200" dirty="0">
              <a:solidFill>
                <a:prstClr val="black"/>
              </a:solidFill>
              <a:latin typeface="Capital Group Sans" panose="02000503000000020004" pitchFamily="2" charset="0"/>
              <a:ea typeface="+mn-ea"/>
              <a:cs typeface="+mn-cs"/>
            </a:endParaRPr>
          </a:p>
        </p:txBody>
      </p:sp>
      <p:sp>
        <p:nvSpPr>
          <p:cNvPr id="166" name="TextBox 165">
            <a:extLst>
              <a:ext uri="{FF2B5EF4-FFF2-40B4-BE49-F238E27FC236}">
                <a16:creationId xmlns:a16="http://schemas.microsoft.com/office/drawing/2014/main" id="{827B0015-1537-EE1A-B26C-4813233D2A76}"/>
              </a:ext>
              <a:ext uri="{C183D7F6-B498-43B3-948B-1728B52AA6E4}">
                <adec:decorative xmlns:adec="http://schemas.microsoft.com/office/drawing/2017/decorative" val="0"/>
              </a:ext>
            </a:extLst>
          </p:cNvPr>
          <p:cNvSpPr txBox="1"/>
          <p:nvPr/>
        </p:nvSpPr>
        <p:spPr>
          <a:xfrm>
            <a:off x="1898164" y="2991473"/>
            <a:ext cx="1389448" cy="507831"/>
          </a:xfrm>
          <a:prstGeom prst="rect">
            <a:avLst/>
          </a:prstGeom>
          <a:ln w="12700">
            <a:miter lim="400000"/>
          </a:ln>
        </p:spPr>
        <p:txBody>
          <a:bodyPr wrap="square" lIns="0" tIns="0" rIns="0" bIns="0" rtlCol="0">
            <a:spAutoFit/>
          </a:bodyPr>
          <a:lstStyle/>
          <a:p>
            <a:pPr algn="l" defTabSz="914400" hangingPunct="1"/>
            <a:r>
              <a:rPr lang="en-US" sz="1100" b="1" kern="1200" dirty="0">
                <a:solidFill>
                  <a:prstClr val="black"/>
                </a:solidFill>
                <a:latin typeface="Capital Group Sans" panose="02000503000000020004" pitchFamily="2" charset="0"/>
                <a:ea typeface="+mn-ea"/>
                <a:cs typeface="+mn-cs"/>
              </a:rPr>
              <a:t>Models</a:t>
            </a:r>
          </a:p>
          <a:p>
            <a:pPr algn="l" defTabSz="914400" hangingPunct="1"/>
            <a:r>
              <a:rPr lang="en-US" sz="1100" kern="1200" dirty="0">
                <a:solidFill>
                  <a:prstClr val="black"/>
                </a:solidFill>
                <a:latin typeface="Capital Group Sans" panose="02000503000000020004" pitchFamily="2" charset="0"/>
                <a:ea typeface="+mn-ea"/>
                <a:cs typeface="+mn-cs"/>
              </a:rPr>
              <a:t>Alphabet</a:t>
            </a:r>
          </a:p>
          <a:p>
            <a:pPr algn="l" defTabSz="914400" hangingPunct="1"/>
            <a:r>
              <a:rPr lang="en-US" sz="1100" kern="1200" dirty="0">
                <a:solidFill>
                  <a:prstClr val="black"/>
                </a:solidFill>
                <a:latin typeface="Capital Group Sans" panose="02000503000000020004" pitchFamily="2" charset="0"/>
                <a:ea typeface="+mn-ea"/>
                <a:cs typeface="+mn-cs"/>
              </a:rPr>
              <a:t>OpenAI </a:t>
            </a:r>
          </a:p>
        </p:txBody>
      </p:sp>
      <p:sp>
        <p:nvSpPr>
          <p:cNvPr id="167" name="TextBox 166">
            <a:extLst>
              <a:ext uri="{FF2B5EF4-FFF2-40B4-BE49-F238E27FC236}">
                <a16:creationId xmlns:a16="http://schemas.microsoft.com/office/drawing/2014/main" id="{7438DDAB-063C-B4AA-8717-D2684DA33C89}"/>
              </a:ext>
              <a:ext uri="{C183D7F6-B498-43B3-948B-1728B52AA6E4}">
                <adec:decorative xmlns:adec="http://schemas.microsoft.com/office/drawing/2017/decorative" val="0"/>
              </a:ext>
            </a:extLst>
          </p:cNvPr>
          <p:cNvSpPr txBox="1"/>
          <p:nvPr/>
        </p:nvSpPr>
        <p:spPr>
          <a:xfrm>
            <a:off x="1898164" y="3745204"/>
            <a:ext cx="1389448" cy="677108"/>
          </a:xfrm>
          <a:prstGeom prst="rect">
            <a:avLst/>
          </a:prstGeom>
          <a:ln w="12700">
            <a:miter lim="400000"/>
          </a:ln>
        </p:spPr>
        <p:txBody>
          <a:bodyPr wrap="square" lIns="0" tIns="0" rIns="0" bIns="0" rtlCol="0">
            <a:spAutoFit/>
          </a:bodyPr>
          <a:lstStyle/>
          <a:p>
            <a:pPr algn="l" defTabSz="914400" hangingPunct="1"/>
            <a:r>
              <a:rPr lang="en-US" sz="1100" b="1" kern="1200" dirty="0">
                <a:solidFill>
                  <a:prstClr val="black"/>
                </a:solidFill>
                <a:latin typeface="Capital Group Sans" panose="02000503000000020004" pitchFamily="2" charset="0"/>
                <a:ea typeface="+mn-ea"/>
                <a:cs typeface="+mn-cs"/>
              </a:rPr>
              <a:t>Infrastructure </a:t>
            </a:r>
            <a:r>
              <a:rPr lang="en-US" sz="1100" kern="1200" dirty="0">
                <a:solidFill>
                  <a:prstClr val="black"/>
                </a:solidFill>
                <a:latin typeface="Capital Group Sans" panose="02000503000000020004" pitchFamily="2" charset="0"/>
                <a:ea typeface="+mn-ea"/>
                <a:cs typeface="+mn-cs"/>
              </a:rPr>
              <a:t>Microsoft</a:t>
            </a:r>
          </a:p>
          <a:p>
            <a:pPr algn="l" defTabSz="914400" hangingPunct="1"/>
            <a:r>
              <a:rPr lang="en-US" sz="1100" kern="1200" dirty="0">
                <a:solidFill>
                  <a:prstClr val="black"/>
                </a:solidFill>
                <a:latin typeface="Capital Group Sans" panose="02000503000000020004" pitchFamily="2" charset="0"/>
                <a:ea typeface="+mn-ea"/>
                <a:cs typeface="+mn-cs"/>
              </a:rPr>
              <a:t>Amazon</a:t>
            </a:r>
          </a:p>
          <a:p>
            <a:pPr algn="l" defTabSz="914400" hangingPunct="1"/>
            <a:r>
              <a:rPr lang="en-US" sz="1100" kern="1200" dirty="0">
                <a:solidFill>
                  <a:prstClr val="black"/>
                </a:solidFill>
                <a:latin typeface="Capital Group Sans" panose="02000503000000020004" pitchFamily="2" charset="0"/>
                <a:ea typeface="+mn-ea"/>
                <a:cs typeface="+mn-cs"/>
              </a:rPr>
              <a:t>Arista Networks</a:t>
            </a:r>
          </a:p>
        </p:txBody>
      </p:sp>
      <p:sp>
        <p:nvSpPr>
          <p:cNvPr id="168" name="TextBox 167">
            <a:extLst>
              <a:ext uri="{FF2B5EF4-FFF2-40B4-BE49-F238E27FC236}">
                <a16:creationId xmlns:a16="http://schemas.microsoft.com/office/drawing/2014/main" id="{C0A9A05C-F4A8-F0D4-5C68-980CBBC5A0B7}"/>
              </a:ext>
              <a:ext uri="{C183D7F6-B498-43B3-948B-1728B52AA6E4}">
                <adec:decorative xmlns:adec="http://schemas.microsoft.com/office/drawing/2017/decorative" val="0"/>
              </a:ext>
            </a:extLst>
          </p:cNvPr>
          <p:cNvSpPr txBox="1"/>
          <p:nvPr/>
        </p:nvSpPr>
        <p:spPr>
          <a:xfrm>
            <a:off x="1898164" y="4662470"/>
            <a:ext cx="1389448" cy="677108"/>
          </a:xfrm>
          <a:prstGeom prst="rect">
            <a:avLst/>
          </a:prstGeom>
          <a:ln w="12700">
            <a:miter lim="400000"/>
          </a:ln>
        </p:spPr>
        <p:txBody>
          <a:bodyPr wrap="square" lIns="0" tIns="0" rIns="0" bIns="0" rtlCol="0">
            <a:spAutoFit/>
          </a:bodyPr>
          <a:lstStyle/>
          <a:p>
            <a:pPr algn="l" defTabSz="914400" hangingPunct="1"/>
            <a:r>
              <a:rPr lang="en-US" sz="1100" b="1" kern="1200" dirty="0">
                <a:solidFill>
                  <a:prstClr val="black"/>
                </a:solidFill>
                <a:latin typeface="Capital Group Sans" panose="02000503000000020004" pitchFamily="2" charset="0"/>
                <a:ea typeface="+mn-ea"/>
                <a:cs typeface="+mn-cs"/>
              </a:rPr>
              <a:t>Semiconductors</a:t>
            </a:r>
          </a:p>
          <a:p>
            <a:pPr algn="l" defTabSz="914400" hangingPunct="1"/>
            <a:r>
              <a:rPr lang="en-US" sz="1100" kern="1200" dirty="0">
                <a:solidFill>
                  <a:prstClr val="black"/>
                </a:solidFill>
                <a:latin typeface="Capital Group Sans" panose="02000503000000020004" pitchFamily="2" charset="0"/>
                <a:ea typeface="+mn-ea"/>
                <a:cs typeface="+mn-cs"/>
              </a:rPr>
              <a:t>NVIDIA</a:t>
            </a:r>
          </a:p>
          <a:p>
            <a:pPr algn="l" defTabSz="914400" hangingPunct="1"/>
            <a:r>
              <a:rPr lang="en-US" sz="1100" kern="1200" dirty="0">
                <a:solidFill>
                  <a:prstClr val="black"/>
                </a:solidFill>
                <a:latin typeface="Capital Group Sans" panose="02000503000000020004" pitchFamily="2" charset="0"/>
                <a:ea typeface="+mn-ea"/>
                <a:cs typeface="+mn-cs"/>
              </a:rPr>
              <a:t>Broadcom</a:t>
            </a:r>
          </a:p>
          <a:p>
            <a:pPr algn="l" defTabSz="914400" hangingPunct="1"/>
            <a:r>
              <a:rPr lang="en-US" sz="1100" kern="1200" dirty="0">
                <a:solidFill>
                  <a:prstClr val="black"/>
                </a:solidFill>
                <a:latin typeface="Capital Group Sans" panose="02000503000000020004" pitchFamily="2" charset="0"/>
                <a:ea typeface="+mn-ea"/>
                <a:cs typeface="+mn-cs"/>
              </a:rPr>
              <a:t>TSMC</a:t>
            </a:r>
          </a:p>
        </p:txBody>
      </p:sp>
      <p:sp>
        <p:nvSpPr>
          <p:cNvPr id="169" name="TextBox 168">
            <a:extLst>
              <a:ext uri="{FF2B5EF4-FFF2-40B4-BE49-F238E27FC236}">
                <a16:creationId xmlns:a16="http://schemas.microsoft.com/office/drawing/2014/main" id="{996358BB-7989-0FF7-77C5-E538890EC3CD}"/>
              </a:ext>
            </a:extLst>
          </p:cNvPr>
          <p:cNvSpPr txBox="1"/>
          <p:nvPr/>
        </p:nvSpPr>
        <p:spPr>
          <a:xfrm>
            <a:off x="5572756" y="1373743"/>
            <a:ext cx="2108525" cy="215444"/>
          </a:xfrm>
          <a:prstGeom prst="rect">
            <a:avLst/>
          </a:prstGeom>
          <a:ln w="12700">
            <a:miter lim="400000"/>
          </a:ln>
        </p:spPr>
        <p:txBody>
          <a:bodyPr wrap="square" lIns="0" tIns="0" rIns="0" bIns="0" rtlCol="0">
            <a:spAutoFit/>
          </a:bodyPr>
          <a:lstStyle/>
          <a:p>
            <a:pPr algn="l" defTabSz="914400" hangingPunct="1"/>
            <a:r>
              <a:rPr lang="en-US" sz="1400" b="1" kern="1200" dirty="0">
                <a:solidFill>
                  <a:schemeClr val="bg1"/>
                </a:solidFill>
                <a:latin typeface="Capital Group Sans" panose="02000503000000020004" pitchFamily="2" charset="0"/>
                <a:ea typeface="+mn-ea"/>
                <a:cs typeface="+mn-cs"/>
              </a:rPr>
              <a:t>Secondary beneficiaries</a:t>
            </a:r>
          </a:p>
        </p:txBody>
      </p:sp>
      <p:sp>
        <p:nvSpPr>
          <p:cNvPr id="177" name="TextBox 176">
            <a:extLst>
              <a:ext uri="{FF2B5EF4-FFF2-40B4-BE49-F238E27FC236}">
                <a16:creationId xmlns:a16="http://schemas.microsoft.com/office/drawing/2014/main" id="{E191B16C-31DE-629D-AFC1-053D65124E4F}"/>
              </a:ext>
              <a:ext uri="{C183D7F6-B498-43B3-948B-1728B52AA6E4}">
                <adec:decorative xmlns:adec="http://schemas.microsoft.com/office/drawing/2017/decorative" val="0"/>
              </a:ext>
            </a:extLst>
          </p:cNvPr>
          <p:cNvSpPr txBox="1"/>
          <p:nvPr/>
        </p:nvSpPr>
        <p:spPr>
          <a:xfrm>
            <a:off x="5572756" y="2073507"/>
            <a:ext cx="1389448" cy="846386"/>
          </a:xfrm>
          <a:prstGeom prst="rect">
            <a:avLst/>
          </a:prstGeom>
          <a:ln w="12700">
            <a:miter lim="400000"/>
          </a:ln>
        </p:spPr>
        <p:txBody>
          <a:bodyPr wrap="square" lIns="0" tIns="0" rIns="0" bIns="0" rtlCol="0">
            <a:spAutoFit/>
          </a:bodyPr>
          <a:lstStyle/>
          <a:p>
            <a:pPr algn="l" defTabSz="914400" hangingPunct="1"/>
            <a:r>
              <a:rPr lang="en-US" sz="1100" b="1" kern="1200" dirty="0">
                <a:solidFill>
                  <a:prstClr val="black"/>
                </a:solidFill>
                <a:latin typeface="Capital Group Sans" panose="02000503000000020004" pitchFamily="2" charset="0"/>
                <a:ea typeface="+mn-ea"/>
                <a:cs typeface="+mn-cs"/>
              </a:rPr>
              <a:t>Materials</a:t>
            </a:r>
          </a:p>
          <a:p>
            <a:pPr algn="l" defTabSz="914400" hangingPunct="1"/>
            <a:r>
              <a:rPr lang="en-US" sz="1100" kern="1200" dirty="0">
                <a:solidFill>
                  <a:prstClr val="black"/>
                </a:solidFill>
                <a:latin typeface="Capital Group Sans" panose="02000503000000020004" pitchFamily="2" charset="0"/>
                <a:ea typeface="+mn-ea"/>
                <a:cs typeface="+mn-cs"/>
              </a:rPr>
              <a:t>Freeport-McMoRan</a:t>
            </a:r>
          </a:p>
          <a:p>
            <a:pPr algn="l" defTabSz="914400" hangingPunct="1"/>
            <a:r>
              <a:rPr lang="en-US" sz="1100" kern="1200" dirty="0">
                <a:solidFill>
                  <a:prstClr val="black"/>
                </a:solidFill>
                <a:latin typeface="Capital Group Sans" panose="02000503000000020004" pitchFamily="2" charset="0"/>
                <a:ea typeface="+mn-ea"/>
                <a:cs typeface="+mn-cs"/>
              </a:rPr>
              <a:t>First Quantum</a:t>
            </a:r>
          </a:p>
          <a:p>
            <a:pPr algn="l" defTabSz="914400" hangingPunct="1"/>
            <a:r>
              <a:rPr lang="en-US" sz="1100" kern="1200" dirty="0">
                <a:solidFill>
                  <a:prstClr val="black"/>
                </a:solidFill>
                <a:latin typeface="Capital Group Sans" panose="02000503000000020004" pitchFamily="2" charset="0"/>
                <a:ea typeface="+mn-ea"/>
                <a:cs typeface="+mn-cs"/>
              </a:rPr>
              <a:t>Glencore</a:t>
            </a:r>
          </a:p>
          <a:p>
            <a:pPr algn="l" defTabSz="914400" hangingPunct="1"/>
            <a:r>
              <a:rPr lang="en-US" sz="1100" kern="1200" dirty="0">
                <a:solidFill>
                  <a:prstClr val="black"/>
                </a:solidFill>
                <a:latin typeface="Capital Group Sans" panose="02000503000000020004" pitchFamily="2" charset="0"/>
                <a:ea typeface="+mn-ea"/>
                <a:cs typeface="+mn-cs"/>
              </a:rPr>
              <a:t>BHP</a:t>
            </a:r>
          </a:p>
        </p:txBody>
      </p:sp>
      <p:sp>
        <p:nvSpPr>
          <p:cNvPr id="178" name="TextBox 177">
            <a:extLst>
              <a:ext uri="{FF2B5EF4-FFF2-40B4-BE49-F238E27FC236}">
                <a16:creationId xmlns:a16="http://schemas.microsoft.com/office/drawing/2014/main" id="{F4F65878-EE29-4F44-A562-AEEFCB575E6C}"/>
              </a:ext>
              <a:ext uri="{C183D7F6-B498-43B3-948B-1728B52AA6E4}">
                <adec:decorative xmlns:adec="http://schemas.microsoft.com/office/drawing/2017/decorative" val="0"/>
              </a:ext>
            </a:extLst>
          </p:cNvPr>
          <p:cNvSpPr txBox="1"/>
          <p:nvPr/>
        </p:nvSpPr>
        <p:spPr>
          <a:xfrm>
            <a:off x="5572756" y="3449407"/>
            <a:ext cx="1562344" cy="507831"/>
          </a:xfrm>
          <a:prstGeom prst="rect">
            <a:avLst/>
          </a:prstGeom>
          <a:ln w="12700">
            <a:miter lim="400000"/>
          </a:ln>
        </p:spPr>
        <p:txBody>
          <a:bodyPr wrap="square" lIns="0" tIns="0" rIns="0" bIns="0" rtlCol="0">
            <a:spAutoFit/>
          </a:bodyPr>
          <a:lstStyle/>
          <a:p>
            <a:pPr algn="l" defTabSz="914400" hangingPunct="1"/>
            <a:r>
              <a:rPr lang="en-US" sz="1100" b="1" kern="1200" dirty="0">
                <a:solidFill>
                  <a:prstClr val="black"/>
                </a:solidFill>
                <a:latin typeface="Capital Group Sans" panose="02000503000000020004" pitchFamily="2" charset="0"/>
                <a:ea typeface="+mn-ea"/>
                <a:cs typeface="+mn-cs"/>
              </a:rPr>
              <a:t>Utilities</a:t>
            </a:r>
          </a:p>
          <a:p>
            <a:pPr algn="l" defTabSz="914400" hangingPunct="1"/>
            <a:r>
              <a:rPr lang="en-US" sz="1100" kern="1200" dirty="0">
                <a:solidFill>
                  <a:prstClr val="black"/>
                </a:solidFill>
                <a:latin typeface="Capital Group Sans" panose="02000503000000020004" pitchFamily="2" charset="0"/>
                <a:ea typeface="+mn-ea"/>
                <a:cs typeface="+mn-cs"/>
              </a:rPr>
              <a:t>Constellation Energy</a:t>
            </a:r>
          </a:p>
          <a:p>
            <a:pPr algn="l" defTabSz="914400" hangingPunct="1"/>
            <a:r>
              <a:rPr lang="en-US" sz="1100" kern="1200" dirty="0">
                <a:solidFill>
                  <a:prstClr val="black"/>
                </a:solidFill>
                <a:latin typeface="Capital Group Sans" panose="02000503000000020004" pitchFamily="2" charset="0"/>
                <a:ea typeface="+mn-ea"/>
                <a:cs typeface="+mn-cs"/>
              </a:rPr>
              <a:t>Southern Company</a:t>
            </a:r>
          </a:p>
        </p:txBody>
      </p:sp>
      <p:sp>
        <p:nvSpPr>
          <p:cNvPr id="179" name="TextBox 178">
            <a:extLst>
              <a:ext uri="{FF2B5EF4-FFF2-40B4-BE49-F238E27FC236}">
                <a16:creationId xmlns:a16="http://schemas.microsoft.com/office/drawing/2014/main" id="{412A0E6F-BA94-9C67-33E0-ED0850FDCDF7}"/>
              </a:ext>
              <a:ext uri="{C183D7F6-B498-43B3-948B-1728B52AA6E4}">
                <adec:decorative xmlns:adec="http://schemas.microsoft.com/office/drawing/2017/decorative" val="0"/>
              </a:ext>
            </a:extLst>
          </p:cNvPr>
          <p:cNvSpPr txBox="1"/>
          <p:nvPr/>
        </p:nvSpPr>
        <p:spPr>
          <a:xfrm>
            <a:off x="5572756" y="4562656"/>
            <a:ext cx="1389448" cy="846386"/>
          </a:xfrm>
          <a:prstGeom prst="rect">
            <a:avLst/>
          </a:prstGeom>
          <a:ln w="12700">
            <a:miter lim="400000"/>
          </a:ln>
        </p:spPr>
        <p:txBody>
          <a:bodyPr wrap="square" lIns="0" tIns="0" rIns="0" bIns="0" rtlCol="0">
            <a:spAutoFit/>
          </a:bodyPr>
          <a:lstStyle/>
          <a:p>
            <a:pPr algn="l" defTabSz="914400" hangingPunct="1"/>
            <a:r>
              <a:rPr lang="en-US" sz="1100" b="1" kern="1200" dirty="0">
                <a:solidFill>
                  <a:prstClr val="black"/>
                </a:solidFill>
                <a:latin typeface="Capital Group Sans" panose="02000503000000020004" pitchFamily="2" charset="0"/>
                <a:ea typeface="+mn-ea"/>
                <a:cs typeface="+mn-cs"/>
              </a:rPr>
              <a:t>Industrials</a:t>
            </a:r>
            <a:endParaRPr lang="en-US" sz="1100" kern="1200" dirty="0">
              <a:solidFill>
                <a:prstClr val="black"/>
              </a:solidFill>
              <a:latin typeface="Capital Group Sans" panose="02000503000000020004" pitchFamily="2" charset="0"/>
              <a:ea typeface="+mn-ea"/>
              <a:cs typeface="+mn-cs"/>
            </a:endParaRPr>
          </a:p>
          <a:p>
            <a:pPr algn="l" defTabSz="914400" hangingPunct="1"/>
            <a:r>
              <a:rPr lang="en-US" sz="1100" kern="1200" dirty="0">
                <a:solidFill>
                  <a:prstClr val="black"/>
                </a:solidFill>
                <a:latin typeface="Capital Group Sans" panose="02000503000000020004" pitchFamily="2" charset="0"/>
                <a:ea typeface="+mn-ea"/>
                <a:cs typeface="+mn-cs"/>
              </a:rPr>
              <a:t>Modine </a:t>
            </a:r>
            <a:br>
              <a:rPr lang="en-US" sz="1100" kern="1200" dirty="0">
                <a:solidFill>
                  <a:prstClr val="black"/>
                </a:solidFill>
                <a:latin typeface="Capital Group Sans" panose="02000503000000020004" pitchFamily="2" charset="0"/>
                <a:ea typeface="+mn-ea"/>
                <a:cs typeface="+mn-cs"/>
              </a:rPr>
            </a:br>
            <a:r>
              <a:rPr lang="en-US" sz="1100" kern="1200" dirty="0">
                <a:solidFill>
                  <a:prstClr val="black"/>
                </a:solidFill>
                <a:latin typeface="Capital Group Sans" panose="02000503000000020004" pitchFamily="2" charset="0"/>
                <a:ea typeface="+mn-ea"/>
                <a:cs typeface="+mn-cs"/>
              </a:rPr>
              <a:t>Vertiv </a:t>
            </a:r>
          </a:p>
          <a:p>
            <a:pPr algn="l" defTabSz="914400" hangingPunct="1"/>
            <a:r>
              <a:rPr lang="en-US" sz="1100" kern="1200" dirty="0">
                <a:solidFill>
                  <a:prstClr val="black"/>
                </a:solidFill>
                <a:latin typeface="Capital Group Sans" panose="02000503000000020004" pitchFamily="2" charset="0"/>
                <a:ea typeface="+mn-ea"/>
                <a:cs typeface="+mn-cs"/>
              </a:rPr>
              <a:t>GE </a:t>
            </a:r>
            <a:r>
              <a:rPr lang="en-US" sz="1100" kern="1200" dirty="0" err="1">
                <a:solidFill>
                  <a:prstClr val="black"/>
                </a:solidFill>
                <a:latin typeface="Capital Group Sans" panose="02000503000000020004" pitchFamily="2" charset="0"/>
                <a:ea typeface="+mn-ea"/>
                <a:cs typeface="+mn-cs"/>
              </a:rPr>
              <a:t>Vernova</a:t>
            </a:r>
            <a:endParaRPr lang="en-US" sz="1100" kern="1200" dirty="0">
              <a:solidFill>
                <a:prstClr val="black"/>
              </a:solidFill>
              <a:latin typeface="Capital Group Sans" panose="02000503000000020004" pitchFamily="2" charset="0"/>
              <a:ea typeface="+mn-ea"/>
              <a:cs typeface="+mn-cs"/>
            </a:endParaRPr>
          </a:p>
          <a:p>
            <a:pPr algn="l" defTabSz="914400" hangingPunct="1"/>
            <a:r>
              <a:rPr lang="en-US" sz="1100" kern="1200" dirty="0">
                <a:solidFill>
                  <a:prstClr val="black"/>
                </a:solidFill>
                <a:latin typeface="Capital Group Sans" panose="02000503000000020004" pitchFamily="2" charset="0"/>
                <a:ea typeface="+mn-ea"/>
                <a:cs typeface="+mn-cs"/>
              </a:rPr>
              <a:t>Schneider Electric</a:t>
            </a:r>
          </a:p>
        </p:txBody>
      </p:sp>
      <p:sp>
        <p:nvSpPr>
          <p:cNvPr id="180" name="TextBox 179">
            <a:extLst>
              <a:ext uri="{FF2B5EF4-FFF2-40B4-BE49-F238E27FC236}">
                <a16:creationId xmlns:a16="http://schemas.microsoft.com/office/drawing/2014/main" id="{D7FA056D-03B3-6C1E-2354-28EB579D8EA7}"/>
              </a:ext>
            </a:extLst>
          </p:cNvPr>
          <p:cNvSpPr txBox="1"/>
          <p:nvPr/>
        </p:nvSpPr>
        <p:spPr>
          <a:xfrm>
            <a:off x="9430504" y="1383817"/>
            <a:ext cx="2108525" cy="215444"/>
          </a:xfrm>
          <a:prstGeom prst="rect">
            <a:avLst/>
          </a:prstGeom>
          <a:ln w="12700">
            <a:miter lim="400000"/>
          </a:ln>
        </p:spPr>
        <p:txBody>
          <a:bodyPr wrap="square" lIns="0" tIns="0" rIns="0" bIns="0" rtlCol="0">
            <a:spAutoFit/>
          </a:bodyPr>
          <a:lstStyle/>
          <a:p>
            <a:pPr algn="l" defTabSz="914400" hangingPunct="1"/>
            <a:r>
              <a:rPr lang="en-US" sz="1400" b="1" kern="1200" dirty="0">
                <a:solidFill>
                  <a:schemeClr val="bg1"/>
                </a:solidFill>
                <a:latin typeface="Capital Group Sans" panose="02000503000000020004" pitchFamily="2" charset="0"/>
                <a:ea typeface="+mn-ea"/>
                <a:cs typeface="+mn-cs"/>
              </a:rPr>
              <a:t>Third-tier beneficiaries</a:t>
            </a:r>
          </a:p>
        </p:txBody>
      </p:sp>
      <p:sp>
        <p:nvSpPr>
          <p:cNvPr id="188" name="TextBox 187">
            <a:extLst>
              <a:ext uri="{FF2B5EF4-FFF2-40B4-BE49-F238E27FC236}">
                <a16:creationId xmlns:a16="http://schemas.microsoft.com/office/drawing/2014/main" id="{FB280F25-BD08-485C-94BC-7987B2F5741C}"/>
              </a:ext>
              <a:ext uri="{C183D7F6-B498-43B3-948B-1728B52AA6E4}">
                <adec:decorative xmlns:adec="http://schemas.microsoft.com/office/drawing/2017/decorative" val="0"/>
              </a:ext>
            </a:extLst>
          </p:cNvPr>
          <p:cNvSpPr txBox="1"/>
          <p:nvPr/>
        </p:nvSpPr>
        <p:spPr>
          <a:xfrm>
            <a:off x="9430502" y="2073507"/>
            <a:ext cx="1389448" cy="677108"/>
          </a:xfrm>
          <a:prstGeom prst="rect">
            <a:avLst/>
          </a:prstGeom>
          <a:ln w="12700">
            <a:miter lim="400000"/>
          </a:ln>
        </p:spPr>
        <p:txBody>
          <a:bodyPr wrap="square" lIns="0" tIns="0" rIns="0" bIns="0" rtlCol="0">
            <a:spAutoFit/>
          </a:bodyPr>
          <a:lstStyle/>
          <a:p>
            <a:pPr algn="l" defTabSz="914400" hangingPunct="1"/>
            <a:r>
              <a:rPr lang="en-US" sz="1100" b="1" kern="1200" dirty="0">
                <a:solidFill>
                  <a:prstClr val="black"/>
                </a:solidFill>
                <a:latin typeface="Capital Group Sans" panose="02000503000000020004" pitchFamily="2" charset="0"/>
                <a:ea typeface="+mn-ea"/>
                <a:cs typeface="+mn-cs"/>
              </a:rPr>
              <a:t>Financials</a:t>
            </a:r>
          </a:p>
          <a:p>
            <a:pPr algn="l" defTabSz="914400" hangingPunct="1"/>
            <a:r>
              <a:rPr lang="en-US" sz="1100" kern="1200" dirty="0">
                <a:solidFill>
                  <a:prstClr val="black"/>
                </a:solidFill>
                <a:latin typeface="Capital Group Sans" panose="02000503000000020004" pitchFamily="2" charset="0"/>
                <a:ea typeface="+mn-ea"/>
                <a:cs typeface="+mn-cs"/>
              </a:rPr>
              <a:t>JPMorgan Chase</a:t>
            </a:r>
          </a:p>
          <a:p>
            <a:pPr algn="l" defTabSz="914400" hangingPunct="1"/>
            <a:r>
              <a:rPr lang="en-US" sz="1100" kern="1200" dirty="0">
                <a:solidFill>
                  <a:prstClr val="black"/>
                </a:solidFill>
                <a:latin typeface="Capital Group Sans" panose="02000503000000020004" pitchFamily="2" charset="0"/>
                <a:ea typeface="+mn-ea"/>
                <a:cs typeface="+mn-cs"/>
              </a:rPr>
              <a:t>Mastercard</a:t>
            </a:r>
          </a:p>
          <a:p>
            <a:pPr algn="l" defTabSz="914400" hangingPunct="1"/>
            <a:r>
              <a:rPr lang="en-US" sz="1100" kern="1200" dirty="0">
                <a:solidFill>
                  <a:prstClr val="black"/>
                </a:solidFill>
                <a:latin typeface="Capital Group Sans" panose="02000503000000020004" pitchFamily="2" charset="0"/>
                <a:ea typeface="+mn-ea"/>
                <a:cs typeface="+mn-cs"/>
              </a:rPr>
              <a:t>Capital One</a:t>
            </a:r>
          </a:p>
        </p:txBody>
      </p:sp>
      <p:sp>
        <p:nvSpPr>
          <p:cNvPr id="189" name="TextBox 188">
            <a:extLst>
              <a:ext uri="{FF2B5EF4-FFF2-40B4-BE49-F238E27FC236}">
                <a16:creationId xmlns:a16="http://schemas.microsoft.com/office/drawing/2014/main" id="{33C64107-32C0-B606-4E7F-15D675DC875B}"/>
              </a:ext>
              <a:ext uri="{C183D7F6-B498-43B3-948B-1728B52AA6E4}">
                <adec:decorative xmlns:adec="http://schemas.microsoft.com/office/drawing/2017/decorative" val="0"/>
              </a:ext>
            </a:extLst>
          </p:cNvPr>
          <p:cNvSpPr txBox="1"/>
          <p:nvPr/>
        </p:nvSpPr>
        <p:spPr>
          <a:xfrm>
            <a:off x="9430501" y="3449407"/>
            <a:ext cx="1719093" cy="677108"/>
          </a:xfrm>
          <a:prstGeom prst="rect">
            <a:avLst/>
          </a:prstGeom>
          <a:ln w="12700">
            <a:miter lim="400000"/>
          </a:ln>
        </p:spPr>
        <p:txBody>
          <a:bodyPr wrap="square" lIns="0" tIns="0" rIns="0" bIns="0" rtlCol="0">
            <a:spAutoFit/>
          </a:bodyPr>
          <a:lstStyle/>
          <a:p>
            <a:pPr algn="l" defTabSz="914400" hangingPunct="1"/>
            <a:r>
              <a:rPr lang="en-US" sz="1100" b="1" kern="1200" dirty="0">
                <a:solidFill>
                  <a:prstClr val="black"/>
                </a:solidFill>
                <a:latin typeface="Capital Group Sans" panose="02000503000000020004" pitchFamily="2" charset="0"/>
                <a:ea typeface="+mn-ea"/>
                <a:cs typeface="+mn-cs"/>
              </a:rPr>
              <a:t>Media and entertainment</a:t>
            </a:r>
          </a:p>
          <a:p>
            <a:pPr algn="l" defTabSz="914400" hangingPunct="1"/>
            <a:r>
              <a:rPr lang="en-US" sz="1100" kern="1200" dirty="0">
                <a:solidFill>
                  <a:prstClr val="black"/>
                </a:solidFill>
                <a:latin typeface="Capital Group Sans" panose="02000503000000020004" pitchFamily="2" charset="0"/>
                <a:ea typeface="+mn-ea"/>
                <a:cs typeface="+mn-cs"/>
              </a:rPr>
              <a:t>Alphabet</a:t>
            </a:r>
          </a:p>
          <a:p>
            <a:pPr algn="l" defTabSz="914400" hangingPunct="1"/>
            <a:r>
              <a:rPr lang="en-US" sz="1100" kern="1200" dirty="0">
                <a:solidFill>
                  <a:prstClr val="black"/>
                </a:solidFill>
                <a:latin typeface="Capital Group Sans" panose="02000503000000020004" pitchFamily="2" charset="0"/>
                <a:ea typeface="+mn-ea"/>
                <a:cs typeface="+mn-cs"/>
              </a:rPr>
              <a:t>Meta</a:t>
            </a:r>
          </a:p>
          <a:p>
            <a:pPr algn="l" defTabSz="914400" hangingPunct="1"/>
            <a:r>
              <a:rPr lang="en-US" sz="1100" kern="1200" dirty="0">
                <a:solidFill>
                  <a:prstClr val="black"/>
                </a:solidFill>
                <a:latin typeface="Capital Group Sans" panose="02000503000000020004" pitchFamily="2" charset="0"/>
                <a:ea typeface="+mn-ea"/>
                <a:cs typeface="+mn-cs"/>
              </a:rPr>
              <a:t>Netflix</a:t>
            </a:r>
          </a:p>
        </p:txBody>
      </p:sp>
      <p:sp>
        <p:nvSpPr>
          <p:cNvPr id="190" name="TextBox 189">
            <a:extLst>
              <a:ext uri="{FF2B5EF4-FFF2-40B4-BE49-F238E27FC236}">
                <a16:creationId xmlns:a16="http://schemas.microsoft.com/office/drawing/2014/main" id="{D73E852A-7A0C-1D63-D7EE-B116E2C315DB}"/>
              </a:ext>
              <a:ext uri="{C183D7F6-B498-43B3-948B-1728B52AA6E4}">
                <adec:decorative xmlns:adec="http://schemas.microsoft.com/office/drawing/2017/decorative" val="0"/>
              </a:ext>
            </a:extLst>
          </p:cNvPr>
          <p:cNvSpPr txBox="1"/>
          <p:nvPr/>
        </p:nvSpPr>
        <p:spPr>
          <a:xfrm>
            <a:off x="9430502" y="4661771"/>
            <a:ext cx="1389448" cy="677108"/>
          </a:xfrm>
          <a:prstGeom prst="rect">
            <a:avLst/>
          </a:prstGeom>
          <a:ln w="12700">
            <a:miter lim="400000"/>
          </a:ln>
        </p:spPr>
        <p:txBody>
          <a:bodyPr wrap="square" lIns="0" tIns="0" rIns="0" bIns="0" rtlCol="0">
            <a:spAutoFit/>
          </a:bodyPr>
          <a:lstStyle/>
          <a:p>
            <a:pPr algn="l" defTabSz="914400" hangingPunct="1"/>
            <a:r>
              <a:rPr lang="en-US" sz="1100" b="1" kern="1200" dirty="0">
                <a:solidFill>
                  <a:prstClr val="black"/>
                </a:solidFill>
                <a:latin typeface="Capital Group Sans" panose="02000503000000020004" pitchFamily="2" charset="0"/>
                <a:ea typeface="+mn-ea"/>
                <a:cs typeface="+mn-cs"/>
              </a:rPr>
              <a:t>Healthcare</a:t>
            </a:r>
          </a:p>
          <a:p>
            <a:pPr algn="l" defTabSz="914400" hangingPunct="1"/>
            <a:r>
              <a:rPr lang="en-US" sz="1100" kern="1200" dirty="0">
                <a:solidFill>
                  <a:prstClr val="black"/>
                </a:solidFill>
                <a:latin typeface="Capital Group Sans" panose="02000503000000020004" pitchFamily="2" charset="0"/>
                <a:ea typeface="+mn-ea"/>
                <a:cs typeface="+mn-cs"/>
              </a:rPr>
              <a:t>UnitedHealth Group</a:t>
            </a:r>
          </a:p>
          <a:p>
            <a:pPr algn="l" defTabSz="914400" hangingPunct="1"/>
            <a:r>
              <a:rPr lang="en-US" sz="1100" kern="1200" dirty="0">
                <a:solidFill>
                  <a:prstClr val="black"/>
                </a:solidFill>
                <a:latin typeface="Capital Group Sans" panose="02000503000000020004" pitchFamily="2" charset="0"/>
                <a:ea typeface="+mn-ea"/>
                <a:cs typeface="+mn-cs"/>
              </a:rPr>
              <a:t>Eli Lilly</a:t>
            </a:r>
          </a:p>
          <a:p>
            <a:pPr algn="l" defTabSz="914400" hangingPunct="1"/>
            <a:r>
              <a:rPr lang="en-US" sz="1100" kern="1200" dirty="0">
                <a:solidFill>
                  <a:prstClr val="black"/>
                </a:solidFill>
                <a:latin typeface="Capital Group Sans" panose="02000503000000020004" pitchFamily="2" charset="0"/>
                <a:ea typeface="+mn-ea"/>
                <a:cs typeface="+mn-cs"/>
              </a:rPr>
              <a:t>AstraZeneca</a:t>
            </a:r>
          </a:p>
        </p:txBody>
      </p:sp>
      <p:sp>
        <p:nvSpPr>
          <p:cNvPr id="191" name="Footer Placeholder 8">
            <a:extLst>
              <a:ext uri="{FF2B5EF4-FFF2-40B4-BE49-F238E27FC236}">
                <a16:creationId xmlns:a16="http://schemas.microsoft.com/office/drawing/2014/main" id="{DAC9026A-B88B-FF52-3921-56E27513863C}"/>
              </a:ext>
            </a:extLst>
          </p:cNvPr>
          <p:cNvSpPr>
            <a:spLocks noGrp="1"/>
          </p:cNvSpPr>
          <p:nvPr>
            <p:ph type="ftr" sz="quarter" idx="10"/>
          </p:nvPr>
        </p:nvSpPr>
        <p:spPr>
          <a:xfrm>
            <a:off x="458787" y="6149686"/>
            <a:ext cx="11234738" cy="182880"/>
          </a:xfrm>
        </p:spPr>
        <p:txBody>
          <a:bodyPr/>
          <a:lstStyle/>
          <a:p>
            <a:pPr>
              <a:lnSpc>
                <a:spcPts val="1000"/>
              </a:lnSpc>
            </a:pPr>
            <a:r>
              <a:rPr lang="en-US" dirty="0">
                <a:solidFill>
                  <a:schemeClr val="bg1"/>
                </a:solidFill>
              </a:rPr>
              <a:t>Source: Capital Group. AI tech stack represents Capital Group’s interpretation of four layers of technology that enable AI to operate. Companies listed are examples of businesses that are among leaders of market share in each segment. TSMC is Taiwan Semiconductor Manufacturing Company. As of December 31, 2025. </a:t>
            </a:r>
          </a:p>
        </p:txBody>
      </p:sp>
      <p:grpSp>
        <p:nvGrpSpPr>
          <p:cNvPr id="156" name="Group 155">
            <a:extLst>
              <a:ext uri="{FF2B5EF4-FFF2-40B4-BE49-F238E27FC236}">
                <a16:creationId xmlns:a16="http://schemas.microsoft.com/office/drawing/2014/main" id="{F8B2817D-44AA-983D-2160-B6C7413FB8C9}"/>
              </a:ext>
              <a:ext uri="{C183D7F6-B498-43B3-948B-1728B52AA6E4}">
                <adec:decorative xmlns:adec="http://schemas.microsoft.com/office/drawing/2017/decorative" val="1"/>
              </a:ext>
            </a:extLst>
          </p:cNvPr>
          <p:cNvGrpSpPr/>
          <p:nvPr/>
        </p:nvGrpSpPr>
        <p:grpSpPr>
          <a:xfrm>
            <a:off x="924035" y="2044360"/>
            <a:ext cx="2693223" cy="3209121"/>
            <a:chOff x="710590" y="2298944"/>
            <a:chExt cx="2693223" cy="3209121"/>
          </a:xfrm>
        </p:grpSpPr>
        <p:cxnSp>
          <p:nvCxnSpPr>
            <p:cNvPr id="158" name="Straight Connector 157">
              <a:extLst>
                <a:ext uri="{FF2B5EF4-FFF2-40B4-BE49-F238E27FC236}">
                  <a16:creationId xmlns:a16="http://schemas.microsoft.com/office/drawing/2014/main" id="{73B5C33F-3638-6C48-5070-4168CF92142A}"/>
                </a:ext>
              </a:extLst>
            </p:cNvPr>
            <p:cNvCxnSpPr>
              <a:cxnSpLocks/>
            </p:cNvCxnSpPr>
            <p:nvPr/>
          </p:nvCxnSpPr>
          <p:spPr>
            <a:xfrm>
              <a:off x="1684720" y="3114493"/>
              <a:ext cx="1719093" cy="0"/>
            </a:xfrm>
            <a:prstGeom prst="line">
              <a:avLst/>
            </a:prstGeom>
            <a:noFill/>
            <a:ln w="9525" cap="flat">
              <a:solidFill>
                <a:srgbClr val="0068AE"/>
              </a:solidFill>
              <a:prstDash val="solid"/>
              <a:miter lim="400000"/>
            </a:ln>
            <a:effectLst/>
            <a:sp3d/>
          </p:spPr>
        </p:cxnSp>
        <p:cxnSp>
          <p:nvCxnSpPr>
            <p:cNvPr id="159" name="Straight Connector 158">
              <a:extLst>
                <a:ext uri="{FF2B5EF4-FFF2-40B4-BE49-F238E27FC236}">
                  <a16:creationId xmlns:a16="http://schemas.microsoft.com/office/drawing/2014/main" id="{BEA3E813-17A6-0C4B-99A3-EEF7863436A1}"/>
                </a:ext>
              </a:extLst>
            </p:cNvPr>
            <p:cNvCxnSpPr>
              <a:cxnSpLocks/>
            </p:cNvCxnSpPr>
            <p:nvPr/>
          </p:nvCxnSpPr>
          <p:spPr>
            <a:xfrm>
              <a:off x="1684720" y="3868224"/>
              <a:ext cx="1719093" cy="0"/>
            </a:xfrm>
            <a:prstGeom prst="line">
              <a:avLst/>
            </a:prstGeom>
            <a:noFill/>
            <a:ln w="9525" cap="flat">
              <a:solidFill>
                <a:srgbClr val="0068AE"/>
              </a:solidFill>
              <a:prstDash val="solid"/>
              <a:miter lim="400000"/>
            </a:ln>
            <a:effectLst/>
            <a:sp3d/>
          </p:spPr>
        </p:cxnSp>
        <p:cxnSp>
          <p:nvCxnSpPr>
            <p:cNvPr id="160" name="Straight Connector 159">
              <a:extLst>
                <a:ext uri="{FF2B5EF4-FFF2-40B4-BE49-F238E27FC236}">
                  <a16:creationId xmlns:a16="http://schemas.microsoft.com/office/drawing/2014/main" id="{2FF32E26-FA1F-5E2B-5610-19943EBDA29F}"/>
                </a:ext>
              </a:extLst>
            </p:cNvPr>
            <p:cNvCxnSpPr>
              <a:cxnSpLocks/>
            </p:cNvCxnSpPr>
            <p:nvPr/>
          </p:nvCxnSpPr>
          <p:spPr>
            <a:xfrm>
              <a:off x="1684720" y="4785491"/>
              <a:ext cx="1719093" cy="0"/>
            </a:xfrm>
            <a:prstGeom prst="line">
              <a:avLst/>
            </a:prstGeom>
            <a:noFill/>
            <a:ln w="9525" cap="flat">
              <a:solidFill>
                <a:srgbClr val="0068AE"/>
              </a:solidFill>
              <a:prstDash val="solid"/>
              <a:miter lim="400000"/>
            </a:ln>
            <a:effectLst/>
            <a:sp3d/>
          </p:spPr>
        </p:cxnSp>
        <p:pic>
          <p:nvPicPr>
            <p:cNvPr id="161" name="Graphic 160">
              <a:extLst>
                <a:ext uri="{FF2B5EF4-FFF2-40B4-BE49-F238E27FC236}">
                  <a16:creationId xmlns:a16="http://schemas.microsoft.com/office/drawing/2014/main" id="{190CDCB8-B2CB-3406-C714-6B737B6E22C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0592" y="2298944"/>
              <a:ext cx="554839" cy="554839"/>
            </a:xfrm>
            <a:prstGeom prst="rect">
              <a:avLst/>
            </a:prstGeom>
          </p:spPr>
        </p:pic>
        <p:pic>
          <p:nvPicPr>
            <p:cNvPr id="162" name="Graphic 161">
              <a:extLst>
                <a:ext uri="{FF2B5EF4-FFF2-40B4-BE49-F238E27FC236}">
                  <a16:creationId xmlns:a16="http://schemas.microsoft.com/office/drawing/2014/main" id="{7BDEC559-BC0E-2276-F8CD-920DFC876A8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0592" y="3211535"/>
              <a:ext cx="554839" cy="554839"/>
            </a:xfrm>
            <a:prstGeom prst="rect">
              <a:avLst/>
            </a:prstGeom>
          </p:spPr>
        </p:pic>
        <p:pic>
          <p:nvPicPr>
            <p:cNvPr id="163" name="Graphic 162">
              <a:extLst>
                <a:ext uri="{FF2B5EF4-FFF2-40B4-BE49-F238E27FC236}">
                  <a16:creationId xmlns:a16="http://schemas.microsoft.com/office/drawing/2014/main" id="{752830FE-7FAD-1D20-1CC2-812152CCE7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0590" y="4034925"/>
              <a:ext cx="554839" cy="554839"/>
            </a:xfrm>
            <a:prstGeom prst="rect">
              <a:avLst/>
            </a:prstGeom>
          </p:spPr>
        </p:pic>
        <p:pic>
          <p:nvPicPr>
            <p:cNvPr id="164" name="Graphic 163">
              <a:extLst>
                <a:ext uri="{FF2B5EF4-FFF2-40B4-BE49-F238E27FC236}">
                  <a16:creationId xmlns:a16="http://schemas.microsoft.com/office/drawing/2014/main" id="{88DBA91D-6F93-4CD7-6D05-152C80449DF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0592" y="4953226"/>
              <a:ext cx="554839" cy="554839"/>
            </a:xfrm>
            <a:prstGeom prst="rect">
              <a:avLst/>
            </a:prstGeom>
          </p:spPr>
        </p:pic>
      </p:grpSp>
      <p:grpSp>
        <p:nvGrpSpPr>
          <p:cNvPr id="170" name="Group 169">
            <a:extLst>
              <a:ext uri="{FF2B5EF4-FFF2-40B4-BE49-F238E27FC236}">
                <a16:creationId xmlns:a16="http://schemas.microsoft.com/office/drawing/2014/main" id="{5A942DD2-2786-62F1-40BC-1E2A764F2725}"/>
              </a:ext>
              <a:ext uri="{C183D7F6-B498-43B3-948B-1728B52AA6E4}">
                <adec:decorative xmlns:adec="http://schemas.microsoft.com/office/drawing/2017/decorative" val="1"/>
              </a:ext>
            </a:extLst>
          </p:cNvPr>
          <p:cNvGrpSpPr/>
          <p:nvPr/>
        </p:nvGrpSpPr>
        <p:grpSpPr>
          <a:xfrm>
            <a:off x="4677224" y="2082582"/>
            <a:ext cx="2614626" cy="3071401"/>
            <a:chOff x="4590200" y="2337166"/>
            <a:chExt cx="2614626" cy="3071401"/>
          </a:xfrm>
        </p:grpSpPr>
        <p:cxnSp>
          <p:nvCxnSpPr>
            <p:cNvPr id="172" name="Straight Connector 171">
              <a:extLst>
                <a:ext uri="{FF2B5EF4-FFF2-40B4-BE49-F238E27FC236}">
                  <a16:creationId xmlns:a16="http://schemas.microsoft.com/office/drawing/2014/main" id="{BD7E1F5D-BBB7-916A-18B6-96AB5106B7B8}"/>
                </a:ext>
              </a:extLst>
            </p:cNvPr>
            <p:cNvCxnSpPr/>
            <p:nvPr/>
          </p:nvCxnSpPr>
          <p:spPr>
            <a:xfrm>
              <a:off x="5485733" y="3343111"/>
              <a:ext cx="1719093" cy="0"/>
            </a:xfrm>
            <a:prstGeom prst="line">
              <a:avLst/>
            </a:prstGeom>
            <a:noFill/>
            <a:ln w="9525" cap="flat">
              <a:solidFill>
                <a:srgbClr val="0068AE"/>
              </a:solidFill>
              <a:prstDash val="solid"/>
              <a:miter lim="400000"/>
            </a:ln>
            <a:effectLst/>
            <a:sp3d/>
          </p:spPr>
        </p:cxnSp>
        <p:cxnSp>
          <p:nvCxnSpPr>
            <p:cNvPr id="173" name="Straight Connector 172">
              <a:extLst>
                <a:ext uri="{FF2B5EF4-FFF2-40B4-BE49-F238E27FC236}">
                  <a16:creationId xmlns:a16="http://schemas.microsoft.com/office/drawing/2014/main" id="{BF3D6D6A-7930-B0EE-267A-97D58D5A14F1}"/>
                </a:ext>
              </a:extLst>
            </p:cNvPr>
            <p:cNvCxnSpPr/>
            <p:nvPr/>
          </p:nvCxnSpPr>
          <p:spPr>
            <a:xfrm>
              <a:off x="5485733" y="4555475"/>
              <a:ext cx="1719093" cy="0"/>
            </a:xfrm>
            <a:prstGeom prst="line">
              <a:avLst/>
            </a:prstGeom>
            <a:noFill/>
            <a:ln w="9525" cap="flat">
              <a:solidFill>
                <a:srgbClr val="0068AE"/>
              </a:solidFill>
              <a:prstDash val="solid"/>
              <a:miter lim="400000"/>
            </a:ln>
            <a:effectLst/>
            <a:sp3d/>
          </p:spPr>
        </p:cxnSp>
        <p:pic>
          <p:nvPicPr>
            <p:cNvPr id="174" name="Graphic 173">
              <a:extLst>
                <a:ext uri="{FF2B5EF4-FFF2-40B4-BE49-F238E27FC236}">
                  <a16:creationId xmlns:a16="http://schemas.microsoft.com/office/drawing/2014/main" id="{3014E90E-F58F-88D5-98B4-3BF679CC781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590200" y="2337166"/>
              <a:ext cx="554839" cy="554839"/>
            </a:xfrm>
            <a:prstGeom prst="rect">
              <a:avLst/>
            </a:prstGeom>
          </p:spPr>
        </p:pic>
        <p:pic>
          <p:nvPicPr>
            <p:cNvPr id="175" name="Graphic 174">
              <a:extLst>
                <a:ext uri="{FF2B5EF4-FFF2-40B4-BE49-F238E27FC236}">
                  <a16:creationId xmlns:a16="http://schemas.microsoft.com/office/drawing/2014/main" id="{AB1B4083-A234-4867-6E80-37587F4E568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590200" y="3671873"/>
              <a:ext cx="554839" cy="554839"/>
            </a:xfrm>
            <a:prstGeom prst="rect">
              <a:avLst/>
            </a:prstGeom>
          </p:spPr>
        </p:pic>
        <p:pic>
          <p:nvPicPr>
            <p:cNvPr id="176" name="Graphic 175">
              <a:extLst>
                <a:ext uri="{FF2B5EF4-FFF2-40B4-BE49-F238E27FC236}">
                  <a16:creationId xmlns:a16="http://schemas.microsoft.com/office/drawing/2014/main" id="{25F49DCA-1C3A-2EBA-0D80-ADD5F318B4B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590200" y="4853728"/>
              <a:ext cx="554839" cy="554839"/>
            </a:xfrm>
            <a:prstGeom prst="rect">
              <a:avLst/>
            </a:prstGeom>
          </p:spPr>
        </p:pic>
      </p:grpSp>
      <p:grpSp>
        <p:nvGrpSpPr>
          <p:cNvPr id="181" name="Group 180">
            <a:extLst>
              <a:ext uri="{FF2B5EF4-FFF2-40B4-BE49-F238E27FC236}">
                <a16:creationId xmlns:a16="http://schemas.microsoft.com/office/drawing/2014/main" id="{39B88553-47D6-4C38-C9CA-7964E007239E}"/>
              </a:ext>
              <a:ext uri="{C183D7F6-B498-43B3-948B-1728B52AA6E4}">
                <adec:decorative xmlns:adec="http://schemas.microsoft.com/office/drawing/2017/decorative" val="1"/>
              </a:ext>
            </a:extLst>
          </p:cNvPr>
          <p:cNvGrpSpPr/>
          <p:nvPr/>
        </p:nvGrpSpPr>
        <p:grpSpPr>
          <a:xfrm>
            <a:off x="8456375" y="2192834"/>
            <a:ext cx="2693221" cy="3088869"/>
            <a:chOff x="8289230" y="2447418"/>
            <a:chExt cx="2693221" cy="3088869"/>
          </a:xfrm>
        </p:grpSpPr>
        <p:cxnSp>
          <p:nvCxnSpPr>
            <p:cNvPr id="183" name="Straight Connector 182">
              <a:extLst>
                <a:ext uri="{FF2B5EF4-FFF2-40B4-BE49-F238E27FC236}">
                  <a16:creationId xmlns:a16="http://schemas.microsoft.com/office/drawing/2014/main" id="{28AFD0C0-48EE-A81A-B2D1-D7C7DB080A12}"/>
                </a:ext>
              </a:extLst>
            </p:cNvPr>
            <p:cNvCxnSpPr/>
            <p:nvPr/>
          </p:nvCxnSpPr>
          <p:spPr>
            <a:xfrm>
              <a:off x="9263358" y="3343111"/>
              <a:ext cx="1719093" cy="0"/>
            </a:xfrm>
            <a:prstGeom prst="line">
              <a:avLst/>
            </a:prstGeom>
            <a:noFill/>
            <a:ln w="9525" cap="flat">
              <a:solidFill>
                <a:srgbClr val="0068AE"/>
              </a:solidFill>
              <a:prstDash val="solid"/>
              <a:miter lim="400000"/>
            </a:ln>
            <a:effectLst/>
            <a:sp3d/>
          </p:spPr>
        </p:cxnSp>
        <p:cxnSp>
          <p:nvCxnSpPr>
            <p:cNvPr id="184" name="Straight Connector 183">
              <a:extLst>
                <a:ext uri="{FF2B5EF4-FFF2-40B4-BE49-F238E27FC236}">
                  <a16:creationId xmlns:a16="http://schemas.microsoft.com/office/drawing/2014/main" id="{293A5BC7-4CDA-2634-5A70-7731FEF4D4B9}"/>
                </a:ext>
              </a:extLst>
            </p:cNvPr>
            <p:cNvCxnSpPr/>
            <p:nvPr/>
          </p:nvCxnSpPr>
          <p:spPr>
            <a:xfrm>
              <a:off x="9263358" y="4555475"/>
              <a:ext cx="1719093" cy="0"/>
            </a:xfrm>
            <a:prstGeom prst="line">
              <a:avLst/>
            </a:prstGeom>
            <a:noFill/>
            <a:ln w="9525" cap="flat">
              <a:solidFill>
                <a:srgbClr val="0068AE"/>
              </a:solidFill>
              <a:prstDash val="solid"/>
              <a:miter lim="400000"/>
            </a:ln>
            <a:effectLst/>
            <a:sp3d/>
          </p:spPr>
        </p:cxnSp>
        <p:pic>
          <p:nvPicPr>
            <p:cNvPr id="185" name="Graphic 184">
              <a:extLst>
                <a:ext uri="{FF2B5EF4-FFF2-40B4-BE49-F238E27FC236}">
                  <a16:creationId xmlns:a16="http://schemas.microsoft.com/office/drawing/2014/main" id="{EE7A0BB0-D548-63CC-2B6D-2123931E7F2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289230" y="2447418"/>
              <a:ext cx="554839" cy="554839"/>
            </a:xfrm>
            <a:prstGeom prst="rect">
              <a:avLst/>
            </a:prstGeom>
          </p:spPr>
        </p:pic>
        <p:pic>
          <p:nvPicPr>
            <p:cNvPr id="186" name="Graphic 185">
              <a:extLst>
                <a:ext uri="{FF2B5EF4-FFF2-40B4-BE49-F238E27FC236}">
                  <a16:creationId xmlns:a16="http://schemas.microsoft.com/office/drawing/2014/main" id="{920BA43D-9C03-02F8-95F3-A0CAB887E2D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289230" y="3671873"/>
              <a:ext cx="554839" cy="554839"/>
            </a:xfrm>
            <a:prstGeom prst="rect">
              <a:avLst/>
            </a:prstGeom>
          </p:spPr>
        </p:pic>
        <p:pic>
          <p:nvPicPr>
            <p:cNvPr id="187" name="Graphic 186">
              <a:extLst>
                <a:ext uri="{FF2B5EF4-FFF2-40B4-BE49-F238E27FC236}">
                  <a16:creationId xmlns:a16="http://schemas.microsoft.com/office/drawing/2014/main" id="{D75C92E5-4493-F61B-9720-85CCAE1745F0}"/>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8289230" y="4981448"/>
              <a:ext cx="554839" cy="554839"/>
            </a:xfrm>
            <a:prstGeom prst="rect">
              <a:avLst/>
            </a:prstGeom>
          </p:spPr>
        </p:pic>
      </p:grpSp>
      <p:sp>
        <p:nvSpPr>
          <p:cNvPr id="3" name="Slide Number Placeholder 10">
            <a:extLst>
              <a:ext uri="{FF2B5EF4-FFF2-40B4-BE49-F238E27FC236}">
                <a16:creationId xmlns:a16="http://schemas.microsoft.com/office/drawing/2014/main" id="{3441844D-CFC8-5B37-5E67-87138BC650E5}"/>
              </a:ext>
              <a:ext uri="{C183D7F6-B498-43B3-948B-1728B52AA6E4}">
                <adec:decorative xmlns:adec="http://schemas.microsoft.com/office/drawing/2017/decorative" val="1"/>
              </a:ext>
            </a:extLst>
          </p:cNvPr>
          <p:cNvSpPr>
            <a:spLocks noGrp="1"/>
          </p:cNvSpPr>
          <p:nvPr>
            <p:ph type="sldNum" sz="quarter" idx="11"/>
          </p:nvPr>
        </p:nvSpPr>
        <p:spPr>
          <a:xfrm>
            <a:off x="9807575" y="6309360"/>
            <a:ext cx="1925638" cy="182880"/>
          </a:xfrm>
        </p:spPr>
        <p:txBody>
          <a:bodyPr/>
          <a:lstStyle/>
          <a:p>
            <a:fld id="{86CB4B4D-7CA3-9044-876B-883B54F8677D}" type="slidenum">
              <a:rPr lang="en-GB" smtClean="0">
                <a:solidFill>
                  <a:schemeClr val="bg1"/>
                </a:solidFill>
              </a:rPr>
              <a:pPr/>
              <a:t>8</a:t>
            </a:fld>
            <a:endParaRPr lang="en-GB">
              <a:solidFill>
                <a:schemeClr val="bg1"/>
              </a:solidFill>
            </a:endParaRPr>
          </a:p>
        </p:txBody>
      </p:sp>
    </p:spTree>
    <p:extLst>
      <p:ext uri="{BB962C8B-B14F-4D97-AF65-F5344CB8AC3E}">
        <p14:creationId xmlns:p14="http://schemas.microsoft.com/office/powerpoint/2010/main" val="75957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C1945-3802-7079-D9E2-25070A64567D}"/>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8AD3E147-9DCB-44A4-B0D0-9FEA7865A742}"/>
              </a:ext>
            </a:extLst>
          </p:cNvPr>
          <p:cNvSpPr txBox="1">
            <a:spLocks/>
          </p:cNvSpPr>
          <p:nvPr/>
        </p:nvSpPr>
        <p:spPr>
          <a:xfrm>
            <a:off x="464608" y="457200"/>
            <a:ext cx="11268606" cy="475560"/>
          </a:xfrm>
          <a:prstGeom prst="rect">
            <a:avLst/>
          </a:prstGeom>
          <a:extLst>
            <a:ext uri="{C572A759-6A51-4108-AA02-DFA0A04FC94B}">
              <ma14:wrappingTextBoxFlag xmlns:ma14="http://schemas.microsoft.com/office/mac/drawingml/2011/main" xmlns="" val="1"/>
            </a:ext>
          </a:extLst>
        </p:spPr>
        <p:txBody>
          <a:bodyPr lIns="0" tIns="0" rIns="0" bIns="0" anchor="t" anchorCtr="0"/>
          <a:lstStyle>
            <a:lvl1pPr marL="0" marR="0" indent="0" algn="l" defTabSz="228600" rtl="0" eaLnBrk="1" latinLnBrk="0" hangingPunct="1">
              <a:lnSpc>
                <a:spcPct val="95000"/>
              </a:lnSpc>
              <a:spcBef>
                <a:spcPts val="0"/>
              </a:spcBef>
              <a:spcAft>
                <a:spcPts val="0"/>
              </a:spcAft>
              <a:buClrTx/>
              <a:buSzTx/>
              <a:buFontTx/>
              <a:buNone/>
              <a:tabLst>
                <a:tab pos="476250" algn="l"/>
              </a:tabLst>
              <a:defRPr kumimoji="0" sz="2800" b="1" i="0" u="none" strike="noStrike" cap="none" spc="0" normalizeH="0" baseline="0" dirty="0">
                <a:ln>
                  <a:noFill/>
                </a:ln>
                <a:solidFill>
                  <a:schemeClr val="tx2"/>
                </a:solidFill>
                <a:effectLst/>
                <a:uFillTx/>
                <a:latin typeface="AvenirNext LT Com Medium" panose="020B0503020202020204" pitchFamily="34" charset="0"/>
                <a:ea typeface="+mn-ea"/>
                <a:cs typeface="+mn-cs"/>
                <a:sym typeface="AvenirNext LT Com Regular"/>
              </a:defRPr>
            </a:lvl1pPr>
            <a:lvl2pPr marL="0" marR="0" indent="1143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2pPr>
            <a:lvl3pPr marL="0" marR="0" indent="2286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3pPr>
            <a:lvl4pPr marL="0" marR="0" indent="3429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4pPr>
            <a:lvl5pPr marL="0" marR="0" indent="4572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5pPr>
            <a:lvl6pPr marL="0" marR="0" indent="5715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6pPr>
            <a:lvl7pPr marL="0" marR="0" indent="6858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7pPr>
            <a:lvl8pPr marL="0" marR="0" indent="8001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8pPr>
            <a:lvl9pPr marL="0" marR="0" indent="914400" algn="l" defTabSz="228600" rtl="0" eaLnBrk="1" latinLnBrk="0" hangingPunct="1">
              <a:lnSpc>
                <a:spcPct val="100000"/>
              </a:lnSpc>
              <a:spcBef>
                <a:spcPts val="0"/>
              </a:spcBef>
              <a:spcAft>
                <a:spcPts val="0"/>
              </a:spcAft>
              <a:buClrTx/>
              <a:buSzTx/>
              <a:buFontTx/>
              <a:buNone/>
              <a:tabLst>
                <a:tab pos="476250" algn="l"/>
              </a:tabLst>
              <a:defRPr sz="4800" b="0" i="0" u="none" strike="noStrike" cap="none" spc="-48" baseline="0">
                <a:ln>
                  <a:noFill/>
                </a:ln>
                <a:solidFill>
                  <a:schemeClr val="accent1">
                    <a:hueOff val="-456960"/>
                    <a:satOff val="56070"/>
                    <a:lumOff val="-35771"/>
                  </a:schemeClr>
                </a:solidFill>
                <a:uFillTx/>
                <a:latin typeface="+mn-lt"/>
                <a:ea typeface="+mn-ea"/>
                <a:cs typeface="+mn-cs"/>
                <a:sym typeface="AvenirNext LT Com Demi"/>
              </a:defRPr>
            </a:lvl9pPr>
          </a:lstStyle>
          <a:p>
            <a:r>
              <a:rPr lang="en-US" sz="2700" dirty="0">
                <a:solidFill>
                  <a:srgbClr val="083469"/>
                </a:solidFill>
              </a:rPr>
              <a:t>Passive investing is an active risk</a:t>
            </a:r>
            <a:endParaRPr lang="en-US" sz="2700" dirty="0"/>
          </a:p>
        </p:txBody>
      </p:sp>
      <p:sp>
        <p:nvSpPr>
          <p:cNvPr id="4" name="Text Placeholder 11">
            <a:extLst>
              <a:ext uri="{FF2B5EF4-FFF2-40B4-BE49-F238E27FC236}">
                <a16:creationId xmlns:a16="http://schemas.microsoft.com/office/drawing/2014/main" id="{2AF9114A-2862-4CE0-C4CB-CBA94D8BD620}"/>
              </a:ext>
            </a:extLst>
          </p:cNvPr>
          <p:cNvSpPr>
            <a:spLocks noGrp="1"/>
          </p:cNvSpPr>
          <p:nvPr/>
        </p:nvSpPr>
        <p:spPr>
          <a:xfrm>
            <a:off x="604151" y="2542111"/>
            <a:ext cx="3907603" cy="907231"/>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9525" marR="0" indent="-9525"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3600" b="0" i="0" u="none" strike="noStrike" cap="none" spc="0" baseline="0">
                <a:ln>
                  <a:noFill/>
                </a:ln>
                <a:solidFill>
                  <a:schemeClr val="bg1"/>
                </a:solidFill>
                <a:uFillTx/>
                <a:latin typeface="AvenirNext LT Com Medium" panose="020B08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marL="192405" indent="-192405">
              <a:lnSpc>
                <a:spcPts val="3000"/>
              </a:lnSpc>
            </a:pPr>
            <a:r>
              <a:rPr lang="en-US" sz="6000" b="1" kern="1200" baseline="-25000" dirty="0">
                <a:solidFill>
                  <a:srgbClr val="083469"/>
                </a:solidFill>
                <a:latin typeface="Arial Narrow" panose="020B0604020202020204" pitchFamily="34" charset="0"/>
                <a:cs typeface="Arial Narrow" panose="020B0604020202020204" pitchFamily="34" charset="0"/>
              </a:rPr>
              <a:t>“</a:t>
            </a:r>
            <a:r>
              <a:rPr lang="en-US" sz="1800" dirty="0">
                <a:solidFill>
                  <a:srgbClr val="083469"/>
                </a:solidFill>
                <a:latin typeface="AvenirNext LT Com Regular" panose="020B0503020202020204" pitchFamily="34" charset="0"/>
              </a:rPr>
              <a:t>An index fund doesn’t assess whether markets are overvalued.</a:t>
            </a:r>
            <a:r>
              <a:rPr lang="en-US" sz="6000" b="1" kern="1200" baseline="-25000" dirty="0">
                <a:solidFill>
                  <a:srgbClr val="083469"/>
                </a:solidFill>
                <a:latin typeface="Arial Narrow" panose="020B0604020202020204" pitchFamily="34" charset="0"/>
                <a:cs typeface="Arial Narrow" panose="020B0604020202020204" pitchFamily="34" charset="0"/>
              </a:rPr>
              <a:t>”</a:t>
            </a:r>
            <a:endParaRPr kumimoji="0" lang="en-US" sz="9600" b="1" u="none" strike="noStrike" kern="0" cap="none" spc="0" normalizeH="0" baseline="-25000" noProof="0" dirty="0">
              <a:ln>
                <a:noFill/>
              </a:ln>
              <a:solidFill>
                <a:srgbClr val="083469"/>
              </a:solidFill>
              <a:effectLst/>
              <a:uLnTx/>
              <a:uFillTx/>
              <a:latin typeface="Arial Narrow" panose="020B0604020202020204" pitchFamily="34" charset="0"/>
              <a:cs typeface="Arial Narrow" panose="020B0604020202020204" pitchFamily="34" charset="0"/>
              <a:sym typeface="AvenirNext LT Com Regular"/>
            </a:endParaRPr>
          </a:p>
        </p:txBody>
      </p:sp>
      <p:sp>
        <p:nvSpPr>
          <p:cNvPr id="80" name="Text Placeholder 28">
            <a:extLst>
              <a:ext uri="{FF2B5EF4-FFF2-40B4-BE49-F238E27FC236}">
                <a16:creationId xmlns:a16="http://schemas.microsoft.com/office/drawing/2014/main" id="{16DED6DF-95DA-D81D-6EFD-6F7D0D1DD2B2}"/>
              </a:ext>
            </a:extLst>
          </p:cNvPr>
          <p:cNvSpPr>
            <a:spLocks noGrp="1"/>
          </p:cNvSpPr>
          <p:nvPr/>
        </p:nvSpPr>
        <p:spPr>
          <a:xfrm>
            <a:off x="814849" y="3692713"/>
            <a:ext cx="3095899" cy="778789"/>
          </a:xfrm>
          <a:prstGeom prst="rect">
            <a:avLst/>
          </a:prstGeom>
          <a:ln w="12700">
            <a:miter lim="400000"/>
          </a:ln>
          <a:extLst>
            <a:ext uri="{C572A759-6A51-4108-AA02-DFA0A04FC94B}">
              <ma14:wrappingTextBoxFlag xmlns:ma14="http://schemas.microsoft.com/office/mac/drawingml/2011/main" xmlns:lc="http://schemas.openxmlformats.org/drawingml/2006/lockedCanvas" xmlns="" val="1"/>
            </a:ext>
          </a:extLst>
        </p:spPr>
        <p:txBody>
          <a:bodyPr wrap="square" lIns="0" tIns="0" rIns="0" bIns="0" anchor="t" anchorCtr="0">
            <a:noAutofit/>
          </a:bodyPr>
          <a:lstStyle>
            <a:lvl1pPr marL="0" marR="0" indent="0" algn="l" defTabSz="228600" rtl="0" eaLnBrk="1" latinLnBrk="0" hangingPunct="1">
              <a:lnSpc>
                <a:spcPct val="110000"/>
              </a:lnSpc>
              <a:spcBef>
                <a:spcPts val="0"/>
              </a:spcBef>
              <a:spcAft>
                <a:spcPts val="0"/>
              </a:spcAft>
              <a:buClrTx/>
              <a:buSzTx/>
              <a:buFont typeface="AvenirNext LT Com Medium" panose="020B0803020202020204" pitchFamily="34" charset="0"/>
              <a:buNone/>
              <a:tabLst/>
              <a:defRPr sz="1600" b="1" i="0" u="none" strike="noStrike" cap="none" spc="0" baseline="0">
                <a:ln>
                  <a:noFill/>
                </a:ln>
                <a:solidFill>
                  <a:schemeClr val="bg1"/>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1pPr>
            <a:lvl2pPr marL="432000" marR="0" indent="-216000" algn="l" defTabSz="228600" rtl="0" eaLnBrk="1" latinLnBrk="0" hangingPunct="1">
              <a:lnSpc>
                <a:spcPct val="110000"/>
              </a:lnSpc>
              <a:spcBef>
                <a:spcPts val="0"/>
              </a:spcBef>
              <a:spcAft>
                <a:spcPts val="70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2pPr>
            <a:lvl3pPr marL="576000" marR="0" indent="-144000" algn="l" defTabSz="228600" rtl="0" eaLnBrk="1" latinLnBrk="0" hangingPunct="1">
              <a:lnSpc>
                <a:spcPct val="110000"/>
              </a:lnSpc>
              <a:spcBef>
                <a:spcPts val="0"/>
              </a:spcBef>
              <a:spcAft>
                <a:spcPts val="350"/>
              </a:spcAft>
              <a:buClrTx/>
              <a:buSzTx/>
              <a:buFont typeface="Arial" panose="020B0604020202020204" pitchFamily="34" charset="0"/>
              <a:buNone/>
              <a:tabLst/>
              <a:defRPr sz="1400" b="0" i="0" u="none" strike="noStrike" cap="none" spc="0" baseline="0">
                <a:ln>
                  <a:noFill/>
                </a:ln>
                <a:solidFill>
                  <a:schemeClr val="tx1"/>
                </a:solidFill>
                <a:uFillTx/>
                <a:latin typeface="AvenirNext LT Com" panose="02000503000000020004" pitchFamily="2" charset="0"/>
                <a:ea typeface="AvenirNext LT Com Regular" panose="020B0503020202020204" pitchFamily="34" charset="0"/>
                <a:cs typeface="AvenirNext LT Com Regular" panose="020B0503020202020204" pitchFamily="34" charset="0"/>
                <a:sym typeface="AvenirNext LT Com Regular"/>
              </a:defRPr>
            </a:lvl3pPr>
            <a:lvl4pPr marL="0" marR="0" indent="3429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4pPr>
            <a:lvl5pPr marL="0" marR="0" indent="457200" algn="l" defTabSz="228600" rtl="0" eaLnBrk="1" latinLnBrk="0" hangingPunct="1">
              <a:lnSpc>
                <a:spcPct val="100000"/>
              </a:lnSpc>
              <a:spcBef>
                <a:spcPts val="0"/>
              </a:spcBef>
              <a:spcAft>
                <a:spcPts val="1800"/>
              </a:spcAft>
              <a:buClrTx/>
              <a:buSzTx/>
              <a:buFontTx/>
              <a:buNone/>
              <a:tabLst/>
              <a:defRPr sz="1600" b="0" i="0" u="none" strike="noStrike" cap="none" spc="0" baseline="0">
                <a:ln>
                  <a:noFill/>
                </a:ln>
                <a:solidFill>
                  <a:srgbClr val="000000"/>
                </a:solidFill>
                <a:uFillTx/>
                <a:latin typeface="AvenirNext LT Com Regular" panose="020B0503020202020204" pitchFamily="34" charset="0"/>
                <a:ea typeface="AvenirNext LT Com Regular" panose="020B0503020202020204" pitchFamily="34" charset="0"/>
                <a:cs typeface="AvenirNext LT Com Regular" panose="020B0503020202020204" pitchFamily="34" charset="0"/>
                <a:sym typeface="AvenirNext LT Com Regular"/>
              </a:defRPr>
            </a:lvl5pPr>
            <a:lvl6pPr marL="0" marR="0" indent="5715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6pPr>
            <a:lvl7pPr marL="0" marR="0" indent="6858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7pPr>
            <a:lvl8pPr marL="0" marR="0" indent="8001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8pPr>
            <a:lvl9pPr marL="0" marR="0" indent="914400" algn="l" defTabSz="228600" rtl="0" eaLnBrk="1" latinLnBrk="0" hangingPunct="1">
              <a:lnSpc>
                <a:spcPct val="120000"/>
              </a:lnSpc>
              <a:spcBef>
                <a:spcPts val="1500"/>
              </a:spcBef>
              <a:spcAft>
                <a:spcPts val="0"/>
              </a:spcAft>
              <a:buClrTx/>
              <a:buSzTx/>
              <a:buFontTx/>
              <a:buNone/>
              <a:tabLst/>
              <a:defRPr sz="1800" b="0" i="0" u="none" strike="noStrike" cap="none" spc="0" baseline="0">
                <a:ln>
                  <a:noFill/>
                </a:ln>
                <a:solidFill>
                  <a:srgbClr val="000000"/>
                </a:solidFill>
                <a:uFillTx/>
                <a:latin typeface="AvenirNext LT Com Regular"/>
                <a:ea typeface="AvenirNext LT Com Regular"/>
                <a:cs typeface="AvenirNext LT Com Regular"/>
                <a:sym typeface="AvenirNext LT Com Regular"/>
              </a:defRPr>
            </a:lvl9pPr>
          </a:lstStyle>
          <a:p>
            <a:pPr>
              <a:lnSpc>
                <a:spcPct val="90000"/>
              </a:lnSpc>
              <a:spcAft>
                <a:spcPts val="600"/>
              </a:spcAft>
            </a:pPr>
            <a:r>
              <a:rPr lang="en-US" dirty="0">
                <a:solidFill>
                  <a:srgbClr val="083469"/>
                </a:solidFill>
              </a:rPr>
              <a:t>Jody Jonsson</a:t>
            </a:r>
          </a:p>
          <a:p>
            <a:pPr>
              <a:lnSpc>
                <a:spcPct val="90000"/>
              </a:lnSpc>
              <a:spcAft>
                <a:spcPts val="600"/>
              </a:spcAft>
            </a:pPr>
            <a:r>
              <a:rPr lang="en-US" b="0" dirty="0">
                <a:solidFill>
                  <a:srgbClr val="083469"/>
                </a:solidFill>
              </a:rPr>
              <a:t>Vice chair</a:t>
            </a:r>
          </a:p>
        </p:txBody>
      </p:sp>
      <p:sp>
        <p:nvSpPr>
          <p:cNvPr id="7" name="Alt Text Table" descr="Table compares passive and active investment approaches across three investment disciplines. Both passive and active approaches use market indicators, shown by check marks in both columns. Passive investing does not include fundamental research or portfolio risk management, shown by X marks, while active investing includes both, shown by check marks. The table shows that active management includes market indicators, fundamental research and portfolio management, while passive investing includes market indicators only.">
            <a:extLst>
              <a:ext uri="{FF2B5EF4-FFF2-40B4-BE49-F238E27FC236}">
                <a16:creationId xmlns:a16="http://schemas.microsoft.com/office/drawing/2014/main" id="{B20C9949-24FE-A55B-481F-544494349A26}"/>
              </a:ext>
            </a:extLst>
          </p:cNvPr>
          <p:cNvSpPr/>
          <p:nvPr/>
        </p:nvSpPr>
        <p:spPr>
          <a:xfrm>
            <a:off x="5251076" y="860612"/>
            <a:ext cx="6871444" cy="526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3" name="Footer Placeholder 4">
            <a:extLst>
              <a:ext uri="{FF2B5EF4-FFF2-40B4-BE49-F238E27FC236}">
                <a16:creationId xmlns:a16="http://schemas.microsoft.com/office/drawing/2014/main" id="{9FE20BCA-2670-C959-3A7E-3E6AD4DA98D5}"/>
              </a:ext>
            </a:extLst>
          </p:cNvPr>
          <p:cNvSpPr txBox="1">
            <a:spLocks/>
          </p:cNvSpPr>
          <p:nvPr/>
        </p:nvSpPr>
        <p:spPr>
          <a:xfrm>
            <a:off x="333213" y="6048338"/>
            <a:ext cx="11276012" cy="35246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tx1"/>
                </a:solidFill>
                <a:latin typeface="AvenirNext LT Com Regular" panose="020B0503020202020204" pitchFamily="34" charset="0"/>
              </a:rPr>
              <a:t>Differentiated diversification is a strategy that goes beyond simply spreading investments across many assets. It involves actively structuring your portfolio so that each component serves a distinct purpose, to reduce overlap in risks and enhance overall resilience. Moats refer to a company's ability to maintain long-term profitability and market share by creating defenses that competitors find difficult to overcome.</a:t>
            </a:r>
          </a:p>
        </p:txBody>
      </p:sp>
      <p:graphicFrame>
        <p:nvGraphicFramePr>
          <p:cNvPr id="12" name="Table 11">
            <a:extLst>
              <a:ext uri="{FF2B5EF4-FFF2-40B4-BE49-F238E27FC236}">
                <a16:creationId xmlns:a16="http://schemas.microsoft.com/office/drawing/2014/main" id="{6CAB6F54-A69B-4CDA-0702-8D54B48DA3AA}"/>
              </a:ext>
              <a:ext uri="{C183D7F6-B498-43B3-948B-1728B52AA6E4}">
                <adec:decorative xmlns:adec="http://schemas.microsoft.com/office/drawing/2017/decorative" val="1"/>
              </a:ext>
            </a:extLst>
          </p:cNvPr>
          <p:cNvGraphicFramePr>
            <a:graphicFrameLocks noGrp="1"/>
          </p:cNvGraphicFramePr>
          <p:nvPr>
            <p:custDataLst>
              <p:tags r:id="rId1"/>
            </p:custDataLst>
            <p:extLst>
              <p:ext uri="{D42A27DB-BD31-4B8C-83A1-F6EECF244321}">
                <p14:modId xmlns:p14="http://schemas.microsoft.com/office/powerpoint/2010/main" val="2291886942"/>
              </p:ext>
            </p:extLst>
          </p:nvPr>
        </p:nvGraphicFramePr>
        <p:xfrm>
          <a:off x="5428634" y="987251"/>
          <a:ext cx="5724000" cy="4934707"/>
        </p:xfrm>
        <a:graphic>
          <a:graphicData uri="http://schemas.openxmlformats.org/drawingml/2006/table">
            <a:tbl>
              <a:tblPr firstRow="1" bandRow="1">
                <a:tableStyleId>{5940675A-B579-460E-94D1-54222C63F5DA}</a:tableStyleId>
              </a:tblPr>
              <a:tblGrid>
                <a:gridCol w="3132000">
                  <a:extLst>
                    <a:ext uri="{9D8B030D-6E8A-4147-A177-3AD203B41FA5}">
                      <a16:colId xmlns:a16="http://schemas.microsoft.com/office/drawing/2014/main" val="3789301287"/>
                    </a:ext>
                  </a:extLst>
                </a:gridCol>
                <a:gridCol w="1296000">
                  <a:extLst>
                    <a:ext uri="{9D8B030D-6E8A-4147-A177-3AD203B41FA5}">
                      <a16:colId xmlns:a16="http://schemas.microsoft.com/office/drawing/2014/main" val="691702773"/>
                    </a:ext>
                  </a:extLst>
                </a:gridCol>
                <a:gridCol w="1296000">
                  <a:extLst>
                    <a:ext uri="{9D8B030D-6E8A-4147-A177-3AD203B41FA5}">
                      <a16:colId xmlns:a16="http://schemas.microsoft.com/office/drawing/2014/main" val="3295640875"/>
                    </a:ext>
                  </a:extLst>
                </a:gridCol>
              </a:tblGrid>
              <a:tr h="359764">
                <a:tc>
                  <a:txBody>
                    <a:bodyPr/>
                    <a:lstStyle/>
                    <a:p>
                      <a:endParaRPr lang="en-US" sz="1000" b="1" i="0">
                        <a:latin typeface="AvenirNext LT Com Regular" panose="020B0503020202020204" pitchFamily="34" charset="0"/>
                      </a:endParaRPr>
                    </a:p>
                  </a:txBody>
                  <a:tcPr marL="72883" marR="72883" marT="36442" marB="36442">
                    <a:lnL w="9525"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i="0">
                          <a:latin typeface="AvenirNext LT Com Regular" panose="020B0503020202020204" pitchFamily="34" charset="0"/>
                        </a:rPr>
                        <a:t>Passive</a:t>
                      </a:r>
                    </a:p>
                  </a:txBody>
                  <a:tcPr marL="72883" marR="72883" marT="36442" marB="36442" anchor="ctr">
                    <a:lnL w="76200" cap="flat" cmpd="sng" algn="ctr">
                      <a:noFill/>
                      <a:prstDash val="solid"/>
                      <a:round/>
                      <a:headEnd type="none" w="med" len="med"/>
                      <a:tailEnd type="none" w="med" len="med"/>
                    </a:lnL>
                    <a:lnR w="57150" cap="flat" cmpd="sng" algn="ctr">
                      <a:solidFill>
                        <a:schemeClr val="bg1"/>
                      </a:solidFill>
                      <a:prstDash val="solid"/>
                      <a:round/>
                      <a:headEnd type="none" w="med" len="med"/>
                      <a:tailEnd type="none" w="med" len="med"/>
                    </a:lnR>
                    <a:lnT w="76200" cap="flat" cmpd="sng" algn="ctr">
                      <a:solidFill>
                        <a:srgbClr val="2A8BE9"/>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i="0">
                          <a:latin typeface="AvenirNext LT Com Regular" panose="020B0503020202020204" pitchFamily="34" charset="0"/>
                        </a:rPr>
                        <a:t>Active</a:t>
                      </a:r>
                    </a:p>
                  </a:txBody>
                  <a:tcPr marL="72883" marR="72883" marT="36442" marB="36442" anchor="ctr">
                    <a:lnL w="5715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76200" cap="flat" cmpd="sng" algn="ctr">
                      <a:solidFill>
                        <a:srgbClr val="D0EAE9"/>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5968073"/>
                  </a:ext>
                </a:extLst>
              </a:tr>
              <a:tr h="36576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100" b="1" i="0">
                          <a:latin typeface="AvenirNext LT Com Regular" panose="020B0503020202020204" pitchFamily="34" charset="0"/>
                        </a:rPr>
                        <a:t>Market indicators</a:t>
                      </a:r>
                    </a:p>
                  </a:txBody>
                  <a:tcPr marL="72883" marR="72883" marT="36442" marB="36442" anchor="ctr">
                    <a:lnL w="9525"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pattFill prst="pct5">
                      <a:fgClr>
                        <a:srgbClr val="E6EDEF"/>
                      </a:fgClr>
                      <a:bgClr>
                        <a:schemeClr val="bg1"/>
                      </a:bgClr>
                    </a:patt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77841118"/>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Market capitalization</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953"/>
                      </a:srgbClr>
                    </a:solid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953"/>
                      </a:srgbClr>
                    </a:solid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953"/>
                      </a:srgbClr>
                    </a:solidFill>
                  </a:tcPr>
                </a:tc>
                <a:extLst>
                  <a:ext uri="{0D108BD9-81ED-4DB2-BD59-A6C34878D82A}">
                    <a16:rowId xmlns:a16="http://schemas.microsoft.com/office/drawing/2014/main" val="1988352900"/>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Valuation metrics</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416842112"/>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Sector and industry targeting</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50000"/>
                      </a:srgbClr>
                    </a:solid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50000"/>
                      </a:srgbClr>
                    </a:solid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50000"/>
                      </a:srgbClr>
                    </a:solidFill>
                  </a:tcPr>
                </a:tc>
                <a:extLst>
                  <a:ext uri="{0D108BD9-81ED-4DB2-BD59-A6C34878D82A}">
                    <a16:rowId xmlns:a16="http://schemas.microsoft.com/office/drawing/2014/main" val="1790233404"/>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Style factors</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8296658"/>
                  </a:ext>
                </a:extLst>
              </a:tr>
              <a:tr h="36576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100" b="1" i="0" dirty="0">
                          <a:latin typeface="AvenirNext LT Com Regular" panose="020B0503020202020204" pitchFamily="34" charset="0"/>
                        </a:rPr>
                        <a:t>Fundamental research: Does the portfolio manager consider the following?</a:t>
                      </a:r>
                    </a:p>
                  </a:txBody>
                  <a:tcPr marL="72883" marR="72883" marT="36442" marB="36442" anchor="ctr">
                    <a:lnL w="9525"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93772041"/>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Financial analysis</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695"/>
                      </a:srgbClr>
                    </a:solid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695"/>
                      </a:srgbClr>
                    </a:solid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695"/>
                      </a:srgbClr>
                    </a:solidFill>
                  </a:tcPr>
                </a:tc>
                <a:extLst>
                  <a:ext uri="{0D108BD9-81ED-4DB2-BD59-A6C34878D82A}">
                    <a16:rowId xmlns:a16="http://schemas.microsoft.com/office/drawing/2014/main" val="703107232"/>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Industry outlook</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74072909"/>
                  </a:ext>
                </a:extLst>
              </a:tr>
              <a:tr h="252000">
                <a:tc>
                  <a:txBody>
                    <a:bodyPr/>
                    <a:lstStyle/>
                    <a:p>
                      <a:pPr algn="l"/>
                      <a:r>
                        <a:rPr lang="en-US" sz="1000" b="0" i="0" dirty="0">
                          <a:latin typeface="AvenirNext LT Com Regular" panose="020B0503020202020204" pitchFamily="34" charset="0"/>
                        </a:rPr>
                        <a:t>Moats</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50000"/>
                      </a:srgbClr>
                    </a:solid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50000"/>
                      </a:srgbClr>
                    </a:solid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50000"/>
                      </a:srgbClr>
                    </a:solidFill>
                  </a:tcPr>
                </a:tc>
                <a:extLst>
                  <a:ext uri="{0D108BD9-81ED-4DB2-BD59-A6C34878D82A}">
                    <a16:rowId xmlns:a16="http://schemas.microsoft.com/office/drawing/2014/main" val="1582806513"/>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Management evaluation</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408915875"/>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Operational improvements</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50331"/>
                      </a:srgbClr>
                    </a:solid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50331"/>
                      </a:srgbClr>
                    </a:solid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50331"/>
                      </a:srgbClr>
                    </a:solidFill>
                  </a:tcPr>
                </a:tc>
                <a:extLst>
                  <a:ext uri="{0D108BD9-81ED-4DB2-BD59-A6C34878D82A}">
                    <a16:rowId xmlns:a16="http://schemas.microsoft.com/office/drawing/2014/main" val="217296531"/>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Competitor analysis</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08757"/>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100" b="1" i="0">
                          <a:latin typeface="AvenirNext LT Com Regular" panose="020B0503020202020204" pitchFamily="34" charset="0"/>
                        </a:rPr>
                        <a:t>Portfolio management</a:t>
                      </a:r>
                    </a:p>
                  </a:txBody>
                  <a:tcPr marL="72883" marR="72883" marT="36442" marB="36442" anchor="ctr">
                    <a:lnL w="9525"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15755553"/>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Conviction</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884"/>
                      </a:srgbClr>
                    </a:solid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884"/>
                      </a:srgbClr>
                    </a:solid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884"/>
                      </a:srgbClr>
                    </a:solidFill>
                  </a:tcPr>
                </a:tc>
                <a:extLst>
                  <a:ext uri="{0D108BD9-81ED-4DB2-BD59-A6C34878D82A}">
                    <a16:rowId xmlns:a16="http://schemas.microsoft.com/office/drawing/2014/main" val="2990131407"/>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Ability to focus on risk management</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96594921"/>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Pursuit of specific outcomes</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974"/>
                      </a:srgbClr>
                    </a:solid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974"/>
                      </a:srgbClr>
                    </a:solidFill>
                  </a:tcPr>
                </a:tc>
                <a:tc>
                  <a:txBody>
                    <a:bodyPr/>
                    <a:lstStyle/>
                    <a:p>
                      <a:endParaRPr lang="en-US" sz="1000" b="1" i="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E6EDEF">
                        <a:alpha val="49974"/>
                      </a:srgbClr>
                    </a:solidFill>
                  </a:tcPr>
                </a:tc>
                <a:extLst>
                  <a:ext uri="{0D108BD9-81ED-4DB2-BD59-A6C34878D82A}">
                    <a16:rowId xmlns:a16="http://schemas.microsoft.com/office/drawing/2014/main" val="916669381"/>
                  </a:ext>
                </a:extLst>
              </a:tr>
              <a:tr h="252000">
                <a:tc>
                  <a:txBody>
                    <a:bodyPr/>
                    <a:lstStyle/>
                    <a:p>
                      <a:pPr marL="0" marR="0" lvl="0" indent="0" algn="l" defTabSz="228600" eaLnBrk="1" fontAlgn="auto" latinLnBrk="0" hangingPunct="1">
                        <a:lnSpc>
                          <a:spcPct val="110000"/>
                        </a:lnSpc>
                        <a:spcBef>
                          <a:spcPts val="600"/>
                        </a:spcBef>
                        <a:spcAft>
                          <a:spcPts val="0"/>
                        </a:spcAft>
                        <a:buClrTx/>
                        <a:buSzTx/>
                        <a:buFontTx/>
                        <a:buNone/>
                        <a:tabLst/>
                        <a:defRPr/>
                      </a:pPr>
                      <a:r>
                        <a:rPr lang="en-US" sz="1000" b="0" i="0">
                          <a:latin typeface="AvenirNext LT Com Regular" panose="020B0503020202020204" pitchFamily="34" charset="0"/>
                        </a:rPr>
                        <a:t>Seek differentiated diversification</a:t>
                      </a:r>
                    </a:p>
                  </a:txBody>
                  <a:tcPr marL="72883" marR="72883" marT="36442" marB="36442">
                    <a:lnL w="9525" cap="flat" cmpd="sng" algn="ctr">
                      <a:noFill/>
                      <a:prstDash val="solid"/>
                      <a:round/>
                      <a:headEnd type="none" w="med" len="med"/>
                      <a:tailEnd type="none" w="med" len="med"/>
                    </a:lnL>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b="1" i="0">
                        <a:latin typeface="AvenirNext LT Com Regular" panose="020B0503020202020204" pitchFamily="34" charset="0"/>
                      </a:endParaRPr>
                    </a:p>
                  </a:txBody>
                  <a:tcPr marL="72883" marR="72883" marT="36442" marB="36442">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b="1" i="0" dirty="0">
                        <a:latin typeface="AvenirNext LT Com Regular" panose="020B0503020202020204" pitchFamily="34" charset="0"/>
                      </a:endParaRPr>
                    </a:p>
                  </a:txBody>
                  <a:tcPr marL="72883" marR="72883" marT="36442" marB="36442">
                    <a:lnR w="9525"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5906588"/>
                  </a:ext>
                </a:extLst>
              </a:tr>
            </a:tbl>
          </a:graphicData>
        </a:graphic>
      </p:graphicFrame>
      <p:cxnSp>
        <p:nvCxnSpPr>
          <p:cNvPr id="21" name="Straight Connector 20">
            <a:extLst>
              <a:ext uri="{FF2B5EF4-FFF2-40B4-BE49-F238E27FC236}">
                <a16:creationId xmlns:a16="http://schemas.microsoft.com/office/drawing/2014/main" id="{5B248922-56BA-1CD6-4DC3-28544844ABB2}"/>
              </a:ext>
              <a:ext uri="{C183D7F6-B498-43B3-948B-1728B52AA6E4}">
                <adec:decorative xmlns:adec="http://schemas.microsoft.com/office/drawing/2017/decorative" val="1"/>
              </a:ext>
            </a:extLst>
          </p:cNvPr>
          <p:cNvCxnSpPr/>
          <p:nvPr/>
        </p:nvCxnSpPr>
        <p:spPr>
          <a:xfrm flipV="1">
            <a:off x="9715314" y="658264"/>
            <a:ext cx="0" cy="138150"/>
          </a:xfrm>
          <a:prstGeom prst="line">
            <a:avLst/>
          </a:prstGeom>
          <a:noFill/>
          <a:ln w="47625" cap="flat">
            <a:solidFill>
              <a:schemeClr val="bg1"/>
            </a:solidFill>
            <a:prstDash val="solid"/>
            <a:miter lim="400000"/>
          </a:ln>
          <a:effectLst/>
          <a:sp3d/>
        </p:spPr>
        <p:style>
          <a:lnRef idx="0">
            <a:scrgbClr r="0" g="0" b="0"/>
          </a:lnRef>
          <a:fillRef idx="0">
            <a:scrgbClr r="0" g="0" b="0"/>
          </a:fillRef>
          <a:effectRef idx="0">
            <a:scrgbClr r="0" g="0" b="0"/>
          </a:effectRef>
          <a:fontRef idx="none"/>
        </p:style>
      </p:cxnSp>
      <p:grpSp>
        <p:nvGrpSpPr>
          <p:cNvPr id="5" name="Group 4">
            <a:extLst>
              <a:ext uri="{FF2B5EF4-FFF2-40B4-BE49-F238E27FC236}">
                <a16:creationId xmlns:a16="http://schemas.microsoft.com/office/drawing/2014/main" id="{30C50BD7-9FDC-8A04-D5D7-95E2C68CBBF8}"/>
              </a:ext>
              <a:ext uri="{C183D7F6-B498-43B3-948B-1728B52AA6E4}">
                <adec:decorative xmlns:adec="http://schemas.microsoft.com/office/drawing/2017/decorative" val="1"/>
              </a:ext>
            </a:extLst>
          </p:cNvPr>
          <p:cNvGrpSpPr/>
          <p:nvPr/>
        </p:nvGrpSpPr>
        <p:grpSpPr>
          <a:xfrm>
            <a:off x="9165350" y="1759456"/>
            <a:ext cx="94630" cy="901400"/>
            <a:chOff x="8772318" y="1759456"/>
            <a:chExt cx="94630" cy="901400"/>
          </a:xfrm>
        </p:grpSpPr>
        <p:sp>
          <p:nvSpPr>
            <p:cNvPr id="25" name="L-Shape 24">
              <a:extLst>
                <a:ext uri="{FF2B5EF4-FFF2-40B4-BE49-F238E27FC236}">
                  <a16:creationId xmlns:a16="http://schemas.microsoft.com/office/drawing/2014/main" id="{2496C9FD-4399-D8F9-1CAF-7C4AF4743387}"/>
                </a:ext>
              </a:extLst>
            </p:cNvPr>
            <p:cNvSpPr/>
            <p:nvPr/>
          </p:nvSpPr>
          <p:spPr>
            <a:xfrm rot="18446563">
              <a:off x="8740912" y="1790863"/>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26" name="L-Shape 25">
              <a:extLst>
                <a:ext uri="{FF2B5EF4-FFF2-40B4-BE49-F238E27FC236}">
                  <a16:creationId xmlns:a16="http://schemas.microsoft.com/office/drawing/2014/main" id="{647906CF-B409-C07E-F1D6-1150729FFFC1}"/>
                </a:ext>
              </a:extLst>
            </p:cNvPr>
            <p:cNvSpPr/>
            <p:nvPr/>
          </p:nvSpPr>
          <p:spPr>
            <a:xfrm rot="18446563">
              <a:off x="8740911" y="2038849"/>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27" name="L-Shape 26">
              <a:extLst>
                <a:ext uri="{FF2B5EF4-FFF2-40B4-BE49-F238E27FC236}">
                  <a16:creationId xmlns:a16="http://schemas.microsoft.com/office/drawing/2014/main" id="{6463C488-E7BF-F95A-9159-C5D3610ED397}"/>
                </a:ext>
              </a:extLst>
            </p:cNvPr>
            <p:cNvSpPr/>
            <p:nvPr/>
          </p:nvSpPr>
          <p:spPr>
            <a:xfrm rot="18446563">
              <a:off x="8740911" y="2286835"/>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28" name="L-Shape 27">
              <a:extLst>
                <a:ext uri="{FF2B5EF4-FFF2-40B4-BE49-F238E27FC236}">
                  <a16:creationId xmlns:a16="http://schemas.microsoft.com/office/drawing/2014/main" id="{C44632D2-FA0C-CAE6-9797-AFE99EABEBAE}"/>
                </a:ext>
              </a:extLst>
            </p:cNvPr>
            <p:cNvSpPr/>
            <p:nvPr/>
          </p:nvSpPr>
          <p:spPr>
            <a:xfrm rot="18446563">
              <a:off x="8740911" y="2534820"/>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grpSp>
        <p:nvGrpSpPr>
          <p:cNvPr id="6" name="Group 5">
            <a:extLst>
              <a:ext uri="{FF2B5EF4-FFF2-40B4-BE49-F238E27FC236}">
                <a16:creationId xmlns:a16="http://schemas.microsoft.com/office/drawing/2014/main" id="{568D7A80-2057-924F-2D44-A7A038DF3C86}"/>
              </a:ext>
              <a:ext uri="{C183D7F6-B498-43B3-948B-1728B52AA6E4}">
                <adec:decorative xmlns:adec="http://schemas.microsoft.com/office/drawing/2017/decorative" val="1"/>
              </a:ext>
            </a:extLst>
          </p:cNvPr>
          <p:cNvGrpSpPr/>
          <p:nvPr/>
        </p:nvGrpSpPr>
        <p:grpSpPr>
          <a:xfrm>
            <a:off x="10494414" y="1735749"/>
            <a:ext cx="94630" cy="901400"/>
            <a:chOff x="10591691" y="1735749"/>
            <a:chExt cx="94630" cy="901400"/>
          </a:xfrm>
        </p:grpSpPr>
        <p:sp>
          <p:nvSpPr>
            <p:cNvPr id="32" name="L-Shape 31">
              <a:extLst>
                <a:ext uri="{FF2B5EF4-FFF2-40B4-BE49-F238E27FC236}">
                  <a16:creationId xmlns:a16="http://schemas.microsoft.com/office/drawing/2014/main" id="{ED27DC9B-F401-F95F-61B7-02A057A7D6D5}"/>
                </a:ext>
              </a:extLst>
            </p:cNvPr>
            <p:cNvSpPr/>
            <p:nvPr/>
          </p:nvSpPr>
          <p:spPr>
            <a:xfrm rot="18446563">
              <a:off x="10560285" y="1767156"/>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33" name="L-Shape 32">
              <a:extLst>
                <a:ext uri="{FF2B5EF4-FFF2-40B4-BE49-F238E27FC236}">
                  <a16:creationId xmlns:a16="http://schemas.microsoft.com/office/drawing/2014/main" id="{D472D18C-E88C-50CC-689D-5E57451FDAAC}"/>
                </a:ext>
              </a:extLst>
            </p:cNvPr>
            <p:cNvSpPr/>
            <p:nvPr/>
          </p:nvSpPr>
          <p:spPr>
            <a:xfrm rot="18446563">
              <a:off x="10560284" y="2015142"/>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34" name="L-Shape 33">
              <a:extLst>
                <a:ext uri="{FF2B5EF4-FFF2-40B4-BE49-F238E27FC236}">
                  <a16:creationId xmlns:a16="http://schemas.microsoft.com/office/drawing/2014/main" id="{228E1BA6-4BAE-060F-CCDB-9DE943445442}"/>
                </a:ext>
              </a:extLst>
            </p:cNvPr>
            <p:cNvSpPr/>
            <p:nvPr/>
          </p:nvSpPr>
          <p:spPr>
            <a:xfrm rot="18446563">
              <a:off x="10560284" y="2263128"/>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35" name="L-Shape 34">
              <a:extLst>
                <a:ext uri="{FF2B5EF4-FFF2-40B4-BE49-F238E27FC236}">
                  <a16:creationId xmlns:a16="http://schemas.microsoft.com/office/drawing/2014/main" id="{6FF804AE-35E5-049D-A6CE-F7559E4CFE88}"/>
                </a:ext>
              </a:extLst>
            </p:cNvPr>
            <p:cNvSpPr/>
            <p:nvPr/>
          </p:nvSpPr>
          <p:spPr>
            <a:xfrm rot="18446563">
              <a:off x="10560284" y="2511113"/>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grpSp>
        <p:nvGrpSpPr>
          <p:cNvPr id="19" name="Group 18">
            <a:extLst>
              <a:ext uri="{FF2B5EF4-FFF2-40B4-BE49-F238E27FC236}">
                <a16:creationId xmlns:a16="http://schemas.microsoft.com/office/drawing/2014/main" id="{17635AF0-CBA7-EACD-610D-DCB3AE61DEA8}"/>
              </a:ext>
              <a:ext uri="{C183D7F6-B498-43B3-948B-1728B52AA6E4}">
                <adec:decorative xmlns:adec="http://schemas.microsoft.com/office/drawing/2017/decorative" val="1"/>
              </a:ext>
            </a:extLst>
          </p:cNvPr>
          <p:cNvGrpSpPr/>
          <p:nvPr/>
        </p:nvGrpSpPr>
        <p:grpSpPr>
          <a:xfrm>
            <a:off x="10494414" y="3176474"/>
            <a:ext cx="94630" cy="1421637"/>
            <a:chOff x="10591691" y="3176474"/>
            <a:chExt cx="94630" cy="1421637"/>
          </a:xfrm>
        </p:grpSpPr>
        <p:sp>
          <p:nvSpPr>
            <p:cNvPr id="38" name="L-Shape 37">
              <a:extLst>
                <a:ext uri="{FF2B5EF4-FFF2-40B4-BE49-F238E27FC236}">
                  <a16:creationId xmlns:a16="http://schemas.microsoft.com/office/drawing/2014/main" id="{6C54B867-C94D-98D6-BB7C-EB8FBD439E6E}"/>
                </a:ext>
              </a:extLst>
            </p:cNvPr>
            <p:cNvSpPr/>
            <p:nvPr/>
          </p:nvSpPr>
          <p:spPr>
            <a:xfrm rot="18446563">
              <a:off x="10560285" y="3207881"/>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39" name="L-Shape 38">
              <a:extLst>
                <a:ext uri="{FF2B5EF4-FFF2-40B4-BE49-F238E27FC236}">
                  <a16:creationId xmlns:a16="http://schemas.microsoft.com/office/drawing/2014/main" id="{120CF2DE-5B47-5D9B-B290-EF082743CF68}"/>
                </a:ext>
              </a:extLst>
            </p:cNvPr>
            <p:cNvSpPr/>
            <p:nvPr/>
          </p:nvSpPr>
          <p:spPr>
            <a:xfrm rot="18446563">
              <a:off x="10560284" y="3460720"/>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40" name="L-Shape 39">
              <a:extLst>
                <a:ext uri="{FF2B5EF4-FFF2-40B4-BE49-F238E27FC236}">
                  <a16:creationId xmlns:a16="http://schemas.microsoft.com/office/drawing/2014/main" id="{FE0C383C-8F09-5CEF-F536-24882050C96F}"/>
                </a:ext>
              </a:extLst>
            </p:cNvPr>
            <p:cNvSpPr/>
            <p:nvPr/>
          </p:nvSpPr>
          <p:spPr>
            <a:xfrm rot="18446563">
              <a:off x="10560284" y="3713559"/>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41" name="L-Shape 40">
              <a:extLst>
                <a:ext uri="{FF2B5EF4-FFF2-40B4-BE49-F238E27FC236}">
                  <a16:creationId xmlns:a16="http://schemas.microsoft.com/office/drawing/2014/main" id="{272E464A-F298-6F23-1EDD-486BD8CF3753}"/>
                </a:ext>
              </a:extLst>
            </p:cNvPr>
            <p:cNvSpPr/>
            <p:nvPr/>
          </p:nvSpPr>
          <p:spPr>
            <a:xfrm rot="18446563">
              <a:off x="10560284" y="3966398"/>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48" name="L-Shape 47">
              <a:extLst>
                <a:ext uri="{FF2B5EF4-FFF2-40B4-BE49-F238E27FC236}">
                  <a16:creationId xmlns:a16="http://schemas.microsoft.com/office/drawing/2014/main" id="{04730BC1-5EAC-BD92-4AB0-2CE4D107E4BD}"/>
                </a:ext>
              </a:extLst>
            </p:cNvPr>
            <p:cNvSpPr/>
            <p:nvPr/>
          </p:nvSpPr>
          <p:spPr>
            <a:xfrm rot="18446563">
              <a:off x="10560284" y="4219237"/>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49" name="L-Shape 48">
              <a:extLst>
                <a:ext uri="{FF2B5EF4-FFF2-40B4-BE49-F238E27FC236}">
                  <a16:creationId xmlns:a16="http://schemas.microsoft.com/office/drawing/2014/main" id="{51ABA13A-7F0C-6DD7-95ED-137E5D342C71}"/>
                </a:ext>
              </a:extLst>
            </p:cNvPr>
            <p:cNvSpPr/>
            <p:nvPr/>
          </p:nvSpPr>
          <p:spPr>
            <a:xfrm rot="18446563">
              <a:off x="10560284" y="4472075"/>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grpSp>
        <p:nvGrpSpPr>
          <p:cNvPr id="13" name="Group 12">
            <a:extLst>
              <a:ext uri="{FF2B5EF4-FFF2-40B4-BE49-F238E27FC236}">
                <a16:creationId xmlns:a16="http://schemas.microsoft.com/office/drawing/2014/main" id="{7FD134BA-E5C6-675C-BF71-8C80AD55A712}"/>
              </a:ext>
              <a:ext uri="{C183D7F6-B498-43B3-948B-1728B52AA6E4}">
                <adec:decorative xmlns:adec="http://schemas.microsoft.com/office/drawing/2017/decorative" val="1"/>
              </a:ext>
            </a:extLst>
          </p:cNvPr>
          <p:cNvGrpSpPr/>
          <p:nvPr/>
        </p:nvGrpSpPr>
        <p:grpSpPr>
          <a:xfrm>
            <a:off x="10494414" y="4938585"/>
            <a:ext cx="94630" cy="902457"/>
            <a:chOff x="10591691" y="4883369"/>
            <a:chExt cx="94630" cy="902457"/>
          </a:xfrm>
        </p:grpSpPr>
        <p:sp>
          <p:nvSpPr>
            <p:cNvPr id="44" name="L-Shape 43">
              <a:extLst>
                <a:ext uri="{FF2B5EF4-FFF2-40B4-BE49-F238E27FC236}">
                  <a16:creationId xmlns:a16="http://schemas.microsoft.com/office/drawing/2014/main" id="{13B3BD74-7076-9F06-BD25-2ED423490E24}"/>
                </a:ext>
              </a:extLst>
            </p:cNvPr>
            <p:cNvSpPr/>
            <p:nvPr/>
          </p:nvSpPr>
          <p:spPr>
            <a:xfrm rot="18446563">
              <a:off x="10560285" y="4914776"/>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45" name="L-Shape 44">
              <a:extLst>
                <a:ext uri="{FF2B5EF4-FFF2-40B4-BE49-F238E27FC236}">
                  <a16:creationId xmlns:a16="http://schemas.microsoft.com/office/drawing/2014/main" id="{9A20E8F0-096F-E88B-46BB-6936CAACEB43}"/>
                </a:ext>
              </a:extLst>
            </p:cNvPr>
            <p:cNvSpPr/>
            <p:nvPr/>
          </p:nvSpPr>
          <p:spPr>
            <a:xfrm rot="18446563">
              <a:off x="10560284" y="5163114"/>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46" name="L-Shape 45">
              <a:extLst>
                <a:ext uri="{FF2B5EF4-FFF2-40B4-BE49-F238E27FC236}">
                  <a16:creationId xmlns:a16="http://schemas.microsoft.com/office/drawing/2014/main" id="{01E34DA2-0F14-592B-1F0B-9643D616B8A0}"/>
                </a:ext>
              </a:extLst>
            </p:cNvPr>
            <p:cNvSpPr/>
            <p:nvPr/>
          </p:nvSpPr>
          <p:spPr>
            <a:xfrm rot="18446563">
              <a:off x="10560284" y="5411452"/>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sp>
          <p:nvSpPr>
            <p:cNvPr id="47" name="L-Shape 46">
              <a:extLst>
                <a:ext uri="{FF2B5EF4-FFF2-40B4-BE49-F238E27FC236}">
                  <a16:creationId xmlns:a16="http://schemas.microsoft.com/office/drawing/2014/main" id="{848F3784-4986-3A86-D0A2-7522E3D6B169}"/>
                </a:ext>
              </a:extLst>
            </p:cNvPr>
            <p:cNvSpPr/>
            <p:nvPr/>
          </p:nvSpPr>
          <p:spPr>
            <a:xfrm rot="18446563">
              <a:off x="10560284" y="5659790"/>
              <a:ext cx="157443" cy="94629"/>
            </a:xfrm>
            <a:prstGeom prst="corner">
              <a:avLst>
                <a:gd name="adj1" fmla="val 31434"/>
                <a:gd name="adj2" fmla="val 33978"/>
              </a:avLst>
            </a:prstGeom>
            <a:solidFill>
              <a:srgbClr val="00D19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40" tIns="91440" rIns="91440" bIns="91440" numCol="1" spcCol="38100" rtlCol="0" anchor="ctr">
              <a:no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endParaRPr>
            </a:p>
          </p:txBody>
        </p:sp>
      </p:grpSp>
      <p:grpSp>
        <p:nvGrpSpPr>
          <p:cNvPr id="20" name="Group 19">
            <a:extLst>
              <a:ext uri="{FF2B5EF4-FFF2-40B4-BE49-F238E27FC236}">
                <a16:creationId xmlns:a16="http://schemas.microsoft.com/office/drawing/2014/main" id="{CA99F5D6-7700-F8B1-666D-4A194D32D3C5}"/>
              </a:ext>
              <a:ext uri="{C183D7F6-B498-43B3-948B-1728B52AA6E4}">
                <adec:decorative xmlns:adec="http://schemas.microsoft.com/office/drawing/2017/decorative" val="1"/>
              </a:ext>
            </a:extLst>
          </p:cNvPr>
          <p:cNvGrpSpPr/>
          <p:nvPr/>
        </p:nvGrpSpPr>
        <p:grpSpPr>
          <a:xfrm>
            <a:off x="9035693" y="3117483"/>
            <a:ext cx="353945" cy="1563281"/>
            <a:chOff x="8652084" y="3117483"/>
            <a:chExt cx="353945" cy="1563281"/>
          </a:xfrm>
        </p:grpSpPr>
        <p:sp>
          <p:nvSpPr>
            <p:cNvPr id="51" name="TextBox 50">
              <a:extLst>
                <a:ext uri="{FF2B5EF4-FFF2-40B4-BE49-F238E27FC236}">
                  <a16:creationId xmlns:a16="http://schemas.microsoft.com/office/drawing/2014/main" id="{C31B5B75-EE67-5B99-F4C4-FF96FAB434B6}"/>
                </a:ext>
              </a:extLst>
            </p:cNvPr>
            <p:cNvSpPr txBox="1"/>
            <p:nvPr/>
          </p:nvSpPr>
          <p:spPr>
            <a:xfrm rot="2700000">
              <a:off x="8671158" y="3098410"/>
              <a:ext cx="315798" cy="353943"/>
            </a:xfrm>
            <a:prstGeom prst="rect">
              <a:avLst/>
            </a:prstGeom>
            <a:ln w="12700">
              <a:miter lim="400000"/>
            </a:ln>
          </p:spPr>
          <p:txBody>
            <a:bodyPr wrap="square" lIns="0" tIns="0" rIns="0" bIns="0" rtlCol="0">
              <a:spAutoFit/>
            </a:bodyPr>
            <a:lstStyle/>
            <a:p>
              <a:r>
                <a:rPr lang="en-US" sz="2300" b="1">
                  <a:solidFill>
                    <a:srgbClr val="841574"/>
                  </a:solidFill>
                  <a:latin typeface="AvenirNext LT Com Regular" panose="020B0503020202020204" pitchFamily="34" charset="0"/>
                </a:rPr>
                <a:t>+</a:t>
              </a:r>
            </a:p>
          </p:txBody>
        </p:sp>
        <p:sp>
          <p:nvSpPr>
            <p:cNvPr id="52" name="TextBox 51">
              <a:extLst>
                <a:ext uri="{FF2B5EF4-FFF2-40B4-BE49-F238E27FC236}">
                  <a16:creationId xmlns:a16="http://schemas.microsoft.com/office/drawing/2014/main" id="{6DE8A275-E12D-E4F0-7711-B224C76F6F6A}"/>
                </a:ext>
              </a:extLst>
            </p:cNvPr>
            <p:cNvSpPr txBox="1"/>
            <p:nvPr/>
          </p:nvSpPr>
          <p:spPr>
            <a:xfrm rot="2700000">
              <a:off x="8671159" y="3347907"/>
              <a:ext cx="315798" cy="353943"/>
            </a:xfrm>
            <a:prstGeom prst="rect">
              <a:avLst/>
            </a:prstGeom>
            <a:ln w="12700">
              <a:miter lim="400000"/>
            </a:ln>
          </p:spPr>
          <p:txBody>
            <a:bodyPr wrap="square" lIns="0" tIns="0" rIns="0" bIns="0" rtlCol="0">
              <a:spAutoFit/>
            </a:bodyPr>
            <a:lstStyle/>
            <a:p>
              <a:r>
                <a:rPr lang="en-US" sz="2300" b="1">
                  <a:solidFill>
                    <a:srgbClr val="841574"/>
                  </a:solidFill>
                  <a:latin typeface="AvenirNext LT Com Regular" panose="020B0503020202020204" pitchFamily="34" charset="0"/>
                </a:rPr>
                <a:t>+</a:t>
              </a:r>
            </a:p>
          </p:txBody>
        </p:sp>
        <p:sp>
          <p:nvSpPr>
            <p:cNvPr id="53" name="TextBox 52">
              <a:extLst>
                <a:ext uri="{FF2B5EF4-FFF2-40B4-BE49-F238E27FC236}">
                  <a16:creationId xmlns:a16="http://schemas.microsoft.com/office/drawing/2014/main" id="{49C17DB7-E6A5-AB62-C841-5F016B621842}"/>
                </a:ext>
              </a:extLst>
            </p:cNvPr>
            <p:cNvSpPr txBox="1"/>
            <p:nvPr/>
          </p:nvSpPr>
          <p:spPr>
            <a:xfrm rot="2700000">
              <a:off x="8671158" y="3597404"/>
              <a:ext cx="315798" cy="353943"/>
            </a:xfrm>
            <a:prstGeom prst="rect">
              <a:avLst/>
            </a:prstGeom>
            <a:ln w="12700">
              <a:miter lim="400000"/>
            </a:ln>
          </p:spPr>
          <p:txBody>
            <a:bodyPr wrap="square" lIns="0" tIns="0" rIns="0" bIns="0" rtlCol="0">
              <a:spAutoFit/>
            </a:bodyPr>
            <a:lstStyle/>
            <a:p>
              <a:r>
                <a:rPr lang="en-US" sz="2300" b="1">
                  <a:solidFill>
                    <a:srgbClr val="841574"/>
                  </a:solidFill>
                  <a:latin typeface="AvenirNext LT Com Regular" panose="020B0503020202020204" pitchFamily="34" charset="0"/>
                </a:rPr>
                <a:t>+</a:t>
              </a:r>
            </a:p>
          </p:txBody>
        </p:sp>
        <p:sp>
          <p:nvSpPr>
            <p:cNvPr id="54" name="TextBox 53">
              <a:extLst>
                <a:ext uri="{FF2B5EF4-FFF2-40B4-BE49-F238E27FC236}">
                  <a16:creationId xmlns:a16="http://schemas.microsoft.com/office/drawing/2014/main" id="{D844206D-B40F-65AE-1672-75517CACE010}"/>
                </a:ext>
              </a:extLst>
            </p:cNvPr>
            <p:cNvSpPr txBox="1"/>
            <p:nvPr/>
          </p:nvSpPr>
          <p:spPr>
            <a:xfrm rot="2700000">
              <a:off x="8671158" y="3846901"/>
              <a:ext cx="315798" cy="353943"/>
            </a:xfrm>
            <a:prstGeom prst="rect">
              <a:avLst/>
            </a:prstGeom>
            <a:ln w="12700">
              <a:miter lim="400000"/>
            </a:ln>
          </p:spPr>
          <p:txBody>
            <a:bodyPr wrap="square" lIns="0" tIns="0" rIns="0" bIns="0" rtlCol="0">
              <a:spAutoFit/>
            </a:bodyPr>
            <a:lstStyle/>
            <a:p>
              <a:r>
                <a:rPr lang="en-US" sz="2300" b="1">
                  <a:solidFill>
                    <a:srgbClr val="841574"/>
                  </a:solidFill>
                  <a:latin typeface="AvenirNext LT Com Regular" panose="020B0503020202020204" pitchFamily="34" charset="0"/>
                </a:rPr>
                <a:t>+</a:t>
              </a:r>
            </a:p>
          </p:txBody>
        </p:sp>
        <p:sp>
          <p:nvSpPr>
            <p:cNvPr id="55" name="TextBox 54">
              <a:extLst>
                <a:ext uri="{FF2B5EF4-FFF2-40B4-BE49-F238E27FC236}">
                  <a16:creationId xmlns:a16="http://schemas.microsoft.com/office/drawing/2014/main" id="{A77756D5-293E-9BA2-FCAD-72C303634506}"/>
                </a:ext>
              </a:extLst>
            </p:cNvPr>
            <p:cNvSpPr txBox="1"/>
            <p:nvPr/>
          </p:nvSpPr>
          <p:spPr>
            <a:xfrm rot="2700000">
              <a:off x="8671157" y="4096398"/>
              <a:ext cx="315798" cy="353943"/>
            </a:xfrm>
            <a:prstGeom prst="rect">
              <a:avLst/>
            </a:prstGeom>
            <a:ln w="12700">
              <a:miter lim="400000"/>
            </a:ln>
          </p:spPr>
          <p:txBody>
            <a:bodyPr wrap="square" lIns="0" tIns="0" rIns="0" bIns="0" rtlCol="0">
              <a:spAutoFit/>
            </a:bodyPr>
            <a:lstStyle/>
            <a:p>
              <a:r>
                <a:rPr lang="en-US" sz="2300" b="1">
                  <a:solidFill>
                    <a:srgbClr val="841574"/>
                  </a:solidFill>
                  <a:latin typeface="AvenirNext LT Com Regular" panose="020B0503020202020204" pitchFamily="34" charset="0"/>
                </a:rPr>
                <a:t>+</a:t>
              </a:r>
            </a:p>
          </p:txBody>
        </p:sp>
        <p:sp>
          <p:nvSpPr>
            <p:cNvPr id="56" name="TextBox 55">
              <a:extLst>
                <a:ext uri="{FF2B5EF4-FFF2-40B4-BE49-F238E27FC236}">
                  <a16:creationId xmlns:a16="http://schemas.microsoft.com/office/drawing/2014/main" id="{99157359-85D0-6C83-2886-52F15567D942}"/>
                </a:ext>
              </a:extLst>
            </p:cNvPr>
            <p:cNvSpPr txBox="1"/>
            <p:nvPr/>
          </p:nvSpPr>
          <p:spPr>
            <a:xfrm rot="2700000">
              <a:off x="8671157" y="4345893"/>
              <a:ext cx="315798" cy="353943"/>
            </a:xfrm>
            <a:prstGeom prst="rect">
              <a:avLst/>
            </a:prstGeom>
            <a:ln w="12700">
              <a:miter lim="400000"/>
            </a:ln>
          </p:spPr>
          <p:txBody>
            <a:bodyPr wrap="square" lIns="0" tIns="0" rIns="0" bIns="0" rtlCol="0">
              <a:spAutoFit/>
            </a:bodyPr>
            <a:lstStyle/>
            <a:p>
              <a:r>
                <a:rPr lang="en-US" sz="2300" b="1">
                  <a:solidFill>
                    <a:srgbClr val="841574"/>
                  </a:solidFill>
                  <a:latin typeface="AvenirNext LT Com Regular" panose="020B0503020202020204" pitchFamily="34" charset="0"/>
                </a:rPr>
                <a:t>+</a:t>
              </a:r>
            </a:p>
          </p:txBody>
        </p:sp>
      </p:grpSp>
      <p:grpSp>
        <p:nvGrpSpPr>
          <p:cNvPr id="17" name="Group 16">
            <a:extLst>
              <a:ext uri="{FF2B5EF4-FFF2-40B4-BE49-F238E27FC236}">
                <a16:creationId xmlns:a16="http://schemas.microsoft.com/office/drawing/2014/main" id="{7AC06001-6E2B-C6DF-0EA4-B85FAD1F45B8}"/>
              </a:ext>
              <a:ext uri="{C183D7F6-B498-43B3-948B-1728B52AA6E4}">
                <adec:decorative xmlns:adec="http://schemas.microsoft.com/office/drawing/2017/decorative" val="1"/>
              </a:ext>
            </a:extLst>
          </p:cNvPr>
          <p:cNvGrpSpPr/>
          <p:nvPr/>
        </p:nvGrpSpPr>
        <p:grpSpPr>
          <a:xfrm>
            <a:off x="9035693" y="4870949"/>
            <a:ext cx="353944" cy="1064289"/>
            <a:chOff x="8652085" y="4815733"/>
            <a:chExt cx="353944" cy="1064289"/>
          </a:xfrm>
        </p:grpSpPr>
        <p:sp>
          <p:nvSpPr>
            <p:cNvPr id="60" name="TextBox 59">
              <a:extLst>
                <a:ext uri="{FF2B5EF4-FFF2-40B4-BE49-F238E27FC236}">
                  <a16:creationId xmlns:a16="http://schemas.microsoft.com/office/drawing/2014/main" id="{DC5E77C3-F537-A04D-D973-E6E895C0AD23}"/>
                </a:ext>
              </a:extLst>
            </p:cNvPr>
            <p:cNvSpPr txBox="1"/>
            <p:nvPr/>
          </p:nvSpPr>
          <p:spPr>
            <a:xfrm rot="2700000">
              <a:off x="8671158" y="4796660"/>
              <a:ext cx="315798" cy="353943"/>
            </a:xfrm>
            <a:prstGeom prst="rect">
              <a:avLst/>
            </a:prstGeom>
            <a:ln w="12700">
              <a:miter lim="400000"/>
            </a:ln>
          </p:spPr>
          <p:txBody>
            <a:bodyPr wrap="square" lIns="0" tIns="0" rIns="0" bIns="0" rtlCol="0">
              <a:spAutoFit/>
            </a:bodyPr>
            <a:lstStyle/>
            <a:p>
              <a:r>
                <a:rPr lang="en-US" sz="2300" b="1">
                  <a:solidFill>
                    <a:srgbClr val="841574"/>
                  </a:solidFill>
                  <a:latin typeface="AvenirNext LT Com Regular" panose="020B0503020202020204" pitchFamily="34" charset="0"/>
                </a:rPr>
                <a:t>+</a:t>
              </a:r>
            </a:p>
          </p:txBody>
        </p:sp>
        <p:sp>
          <p:nvSpPr>
            <p:cNvPr id="61" name="TextBox 60">
              <a:extLst>
                <a:ext uri="{FF2B5EF4-FFF2-40B4-BE49-F238E27FC236}">
                  <a16:creationId xmlns:a16="http://schemas.microsoft.com/office/drawing/2014/main" id="{1DD47FC3-9DCE-64DA-79D6-21B2D37108F1}"/>
                </a:ext>
              </a:extLst>
            </p:cNvPr>
            <p:cNvSpPr txBox="1"/>
            <p:nvPr/>
          </p:nvSpPr>
          <p:spPr>
            <a:xfrm rot="2700000">
              <a:off x="8671159" y="5046157"/>
              <a:ext cx="315798" cy="353943"/>
            </a:xfrm>
            <a:prstGeom prst="rect">
              <a:avLst/>
            </a:prstGeom>
            <a:ln w="12700">
              <a:miter lim="400000"/>
            </a:ln>
          </p:spPr>
          <p:txBody>
            <a:bodyPr wrap="square" lIns="0" tIns="0" rIns="0" bIns="0" rtlCol="0">
              <a:spAutoFit/>
            </a:bodyPr>
            <a:lstStyle/>
            <a:p>
              <a:r>
                <a:rPr lang="en-US" sz="2300" b="1">
                  <a:solidFill>
                    <a:srgbClr val="841574"/>
                  </a:solidFill>
                  <a:latin typeface="AvenirNext LT Com Regular" panose="020B0503020202020204" pitchFamily="34" charset="0"/>
                </a:rPr>
                <a:t>+</a:t>
              </a:r>
            </a:p>
          </p:txBody>
        </p:sp>
        <p:sp>
          <p:nvSpPr>
            <p:cNvPr id="62" name="TextBox 61">
              <a:extLst>
                <a:ext uri="{FF2B5EF4-FFF2-40B4-BE49-F238E27FC236}">
                  <a16:creationId xmlns:a16="http://schemas.microsoft.com/office/drawing/2014/main" id="{E7E5F56F-C25D-C6F6-2AA7-E53D51AB463D}"/>
                </a:ext>
              </a:extLst>
            </p:cNvPr>
            <p:cNvSpPr txBox="1"/>
            <p:nvPr/>
          </p:nvSpPr>
          <p:spPr>
            <a:xfrm rot="2700000">
              <a:off x="8671158" y="5295654"/>
              <a:ext cx="315798" cy="353943"/>
            </a:xfrm>
            <a:prstGeom prst="rect">
              <a:avLst/>
            </a:prstGeom>
            <a:ln w="12700">
              <a:miter lim="400000"/>
            </a:ln>
          </p:spPr>
          <p:txBody>
            <a:bodyPr wrap="square" lIns="0" tIns="0" rIns="0" bIns="0" rtlCol="0">
              <a:spAutoFit/>
            </a:bodyPr>
            <a:lstStyle/>
            <a:p>
              <a:r>
                <a:rPr lang="en-US" sz="2300" b="1">
                  <a:solidFill>
                    <a:srgbClr val="841574"/>
                  </a:solidFill>
                  <a:latin typeface="AvenirNext LT Com Regular" panose="020B0503020202020204" pitchFamily="34" charset="0"/>
                </a:rPr>
                <a:t>+</a:t>
              </a:r>
            </a:p>
          </p:txBody>
        </p:sp>
        <p:sp>
          <p:nvSpPr>
            <p:cNvPr id="63" name="TextBox 62">
              <a:extLst>
                <a:ext uri="{FF2B5EF4-FFF2-40B4-BE49-F238E27FC236}">
                  <a16:creationId xmlns:a16="http://schemas.microsoft.com/office/drawing/2014/main" id="{1C90D6D8-168D-28BB-5F07-ACF48CCF95DF}"/>
                </a:ext>
              </a:extLst>
            </p:cNvPr>
            <p:cNvSpPr txBox="1"/>
            <p:nvPr/>
          </p:nvSpPr>
          <p:spPr>
            <a:xfrm rot="2700000">
              <a:off x="8671158" y="5545151"/>
              <a:ext cx="315798" cy="353943"/>
            </a:xfrm>
            <a:prstGeom prst="rect">
              <a:avLst/>
            </a:prstGeom>
            <a:ln w="12700">
              <a:miter lim="400000"/>
            </a:ln>
          </p:spPr>
          <p:txBody>
            <a:bodyPr wrap="square" lIns="0" tIns="0" rIns="0" bIns="0" rtlCol="0">
              <a:spAutoFit/>
            </a:bodyPr>
            <a:lstStyle/>
            <a:p>
              <a:r>
                <a:rPr lang="en-US" sz="2300" b="1">
                  <a:solidFill>
                    <a:srgbClr val="841574"/>
                  </a:solidFill>
                  <a:latin typeface="AvenirNext LT Com Regular" panose="020B0503020202020204" pitchFamily="34" charset="0"/>
                </a:rPr>
                <a:t>+</a:t>
              </a:r>
            </a:p>
          </p:txBody>
        </p:sp>
      </p:grpSp>
      <p:cxnSp>
        <p:nvCxnSpPr>
          <p:cNvPr id="9" name="Straight Connector 8">
            <a:extLst>
              <a:ext uri="{FF2B5EF4-FFF2-40B4-BE49-F238E27FC236}">
                <a16:creationId xmlns:a16="http://schemas.microsoft.com/office/drawing/2014/main" id="{0D650847-B7A2-F6AC-2638-CC0294A1FD7E}"/>
              </a:ext>
              <a:ext uri="{C183D7F6-B498-43B3-948B-1728B52AA6E4}">
                <adec:decorative xmlns:adec="http://schemas.microsoft.com/office/drawing/2017/decorative" val="1"/>
              </a:ext>
            </a:extLst>
          </p:cNvPr>
          <p:cNvCxnSpPr>
            <a:cxnSpLocks/>
          </p:cNvCxnSpPr>
          <p:nvPr/>
        </p:nvCxnSpPr>
        <p:spPr>
          <a:xfrm>
            <a:off x="464608" y="5921958"/>
            <a:ext cx="10688026"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79EAA4D-9697-790A-78F8-C76A122B77F9}"/>
              </a:ext>
              <a:ext uri="{C183D7F6-B498-43B3-948B-1728B52AA6E4}">
                <adec:decorative xmlns:adec="http://schemas.microsoft.com/office/drawing/2017/decorative" val="1"/>
              </a:ext>
            </a:extLst>
          </p:cNvPr>
          <p:cNvCxnSpPr>
            <a:cxnSpLocks/>
          </p:cNvCxnSpPr>
          <p:nvPr/>
        </p:nvCxnSpPr>
        <p:spPr>
          <a:xfrm>
            <a:off x="464608" y="1347834"/>
            <a:ext cx="10688026" cy="0"/>
          </a:xfrm>
          <a:prstGeom prst="line">
            <a:avLst/>
          </a:prstGeom>
          <a:ln w="15875">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Slide Number Placeholder 10">
            <a:extLst>
              <a:ext uri="{FF2B5EF4-FFF2-40B4-BE49-F238E27FC236}">
                <a16:creationId xmlns:a16="http://schemas.microsoft.com/office/drawing/2014/main" id="{74A69FF7-0A58-85B6-2133-F18B0A3AFEF4}"/>
              </a:ext>
              <a:ext uri="{C183D7F6-B498-43B3-948B-1728B52AA6E4}">
                <adec:decorative xmlns:adec="http://schemas.microsoft.com/office/drawing/2017/decorative" val="1"/>
              </a:ext>
            </a:extLst>
          </p:cNvPr>
          <p:cNvSpPr>
            <a:spLocks noGrp="1"/>
          </p:cNvSpPr>
          <p:nvPr>
            <p:ph type="sldNum" sz="quarter" idx="11"/>
          </p:nvPr>
        </p:nvSpPr>
        <p:spPr>
          <a:xfrm>
            <a:off x="11352507" y="6123832"/>
            <a:ext cx="380705" cy="276968"/>
          </a:xfrm>
        </p:spPr>
        <p:txBody>
          <a:bodyPr/>
          <a:lstStyle/>
          <a:p>
            <a:fld id="{86CB4B4D-7CA3-9044-876B-883B54F8677D}" type="slidenum">
              <a:rPr lang="en-GB" smtClean="0"/>
              <a:pPr/>
              <a:t>9</a:t>
            </a:fld>
            <a:endParaRPr lang="en-GB" dirty="0"/>
          </a:p>
        </p:txBody>
      </p:sp>
      <p:sp>
        <p:nvSpPr>
          <p:cNvPr id="2" name="Title 1">
            <a:extLst>
              <a:ext uri="{FF2B5EF4-FFF2-40B4-BE49-F238E27FC236}">
                <a16:creationId xmlns:a16="http://schemas.microsoft.com/office/drawing/2014/main" id="{6F987CBA-C997-BDB8-6D46-FF3C04AACFC8}"/>
              </a:ext>
              <a:ext uri="{C183D7F6-B498-43B3-948B-1728B52AA6E4}">
                <adec:decorative xmlns:adec="http://schemas.microsoft.com/office/drawing/2017/decorative" val="1"/>
              </a:ext>
            </a:extLst>
          </p:cNvPr>
          <p:cNvSpPr>
            <a:spLocks noGrp="1"/>
          </p:cNvSpPr>
          <p:nvPr>
            <p:ph type="title"/>
          </p:nvPr>
        </p:nvSpPr>
        <p:spPr>
          <a:xfrm>
            <a:off x="464608" y="-981202"/>
            <a:ext cx="11268606" cy="571500"/>
          </a:xfrm>
        </p:spPr>
        <p:txBody>
          <a:bodyPr/>
          <a:lstStyle/>
          <a:p>
            <a:r>
              <a:rPr lang="en-US" sz="800" dirty="0">
                <a:solidFill>
                  <a:schemeClr val="bg1"/>
                </a:solidFill>
              </a:rPr>
              <a:t>Passive investing is an active risk</a:t>
            </a:r>
          </a:p>
        </p:txBody>
      </p:sp>
    </p:spTree>
    <p:extLst>
      <p:ext uri="{BB962C8B-B14F-4D97-AF65-F5344CB8AC3E}">
        <p14:creationId xmlns:p14="http://schemas.microsoft.com/office/powerpoint/2010/main" val="2968185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FSPANMODE" val="span"/>
</p:tagLst>
</file>

<file path=ppt/tags/tag2.xml><?xml version="1.0" encoding="utf-8"?>
<p:tagLst xmlns:a="http://schemas.openxmlformats.org/drawingml/2006/main" xmlns:r="http://schemas.openxmlformats.org/officeDocument/2006/relationships" xmlns:p="http://schemas.openxmlformats.org/presentationml/2006/main">
  <p:tag name="AFSPANMODE" val="span"/>
</p:tagLst>
</file>

<file path=ppt/theme/theme1.xml><?xml version="1.0" encoding="utf-8"?>
<a:theme xmlns:a="http://schemas.openxmlformats.org/drawingml/2006/main" name="2026 CG Internal Template">
  <a:themeElements>
    <a:clrScheme name="Custom 1">
      <a:dk1>
        <a:srgbClr val="000000"/>
      </a:dk1>
      <a:lt1>
        <a:srgbClr val="FFFFFF"/>
      </a:lt1>
      <a:dk2>
        <a:srgbClr val="083469"/>
      </a:dk2>
      <a:lt2>
        <a:srgbClr val="0068AE"/>
      </a:lt2>
      <a:accent1>
        <a:srgbClr val="008074"/>
      </a:accent1>
      <a:accent2>
        <a:srgbClr val="D0EAE9"/>
      </a:accent2>
      <a:accent3>
        <a:srgbClr val="E6ECEE"/>
      </a:accent3>
      <a:accent4>
        <a:srgbClr val="8FADB2"/>
      </a:accent4>
      <a:accent5>
        <a:srgbClr val="831574"/>
      </a:accent5>
      <a:accent6>
        <a:srgbClr val="00D190"/>
      </a:accent6>
      <a:hlink>
        <a:srgbClr val="0072E3"/>
      </a:hlink>
      <a:folHlink>
        <a:srgbClr val="005E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91440" tIns="91440" rIns="91440" bIns="91440" numCol="1" spcCol="38100" rtlCol="0" anchor="ctr">
        <a:noAutofit/>
      </a:bodyPr>
      <a:lstStyle>
        <a:defPPr marL="0" marR="0" indent="0" algn="ctr" defTabSz="457200" rtl="0" fontAlgn="auto" latinLnBrk="0" hangingPunct="0">
          <a:lnSpc>
            <a:spcPct val="100000"/>
          </a:lnSpc>
          <a:spcBef>
            <a:spcPts val="0"/>
          </a:spcBef>
          <a:spcAft>
            <a:spcPts val="0"/>
          </a:spcAft>
          <a:buClrTx/>
          <a:buSzTx/>
          <a:buFontTx/>
          <a:buNone/>
          <a:tabLst/>
          <a:defRPr kumimoji="0" sz="1600" b="0" i="0" u="none" strike="noStrike" cap="none" spc="0" normalizeH="0" baseline="0" dirty="0">
            <a:ln>
              <a:noFill/>
            </a:ln>
            <a:solidFill>
              <a:srgbClr val="FFFFFF"/>
            </a:solidFill>
            <a:effectLst>
              <a:outerShdw blurRad="38100" dist="12700" dir="5400000" rotWithShape="0">
                <a:srgbClr val="000000">
                  <a:alpha val="50000"/>
                </a:srgbClr>
              </a:outerShdw>
            </a:effectLst>
            <a:uFillTx/>
            <a:latin typeface="AvenirNext LT Com Regular" panose="020B0503020202020204" pitchFamily="34" charset="0"/>
            <a:sym typeface="AvenirNext LT Com Regular"/>
          </a:defRPr>
        </a:defPPr>
      </a:lstStyle>
      <a:style>
        <a:lnRef idx="0">
          <a:scrgbClr r="0" g="0" b="0"/>
        </a:lnRef>
        <a:fillRef idx="0">
          <a:scrgbClr r="0" g="0" b="0"/>
        </a:fillRef>
        <a:effectRef idx="0">
          <a:scrgbClr r="0" g="0" b="0"/>
        </a:effectRef>
        <a:fontRef idx="none"/>
      </a:style>
    </a:spDef>
    <a:lnDef>
      <a:spPr>
        <a:noFill/>
        <a:ln w="9525" cap="flat">
          <a:solidFill>
            <a:schemeClr val="tx1"/>
          </a:solidFill>
          <a:prstDash val="solid"/>
          <a:miter lim="400000"/>
        </a:ln>
        <a:effectLst/>
        <a:sp3d/>
      </a:spPr>
      <a:bodyPr/>
      <a:lstStyle/>
      <a:style>
        <a:lnRef idx="0">
          <a:scrgbClr r="0" g="0" b="0"/>
        </a:lnRef>
        <a:fillRef idx="0">
          <a:scrgbClr r="0" g="0" b="0"/>
        </a:fillRef>
        <a:effectRef idx="0">
          <a:scrgbClr r="0" g="0" b="0"/>
        </a:effectRef>
        <a:fontRef idx="none"/>
      </a:style>
    </a:lnDef>
    <a:txDef>
      <a:spPr>
        <a:ln w="12700">
          <a:miter lim="400000"/>
        </a:ln>
      </a:spPr>
      <a:bodyPr wrap="square" lIns="0" tIns="0" rIns="0" bIns="0" rtlCol="0">
        <a:spAutoFit/>
      </a:bodyPr>
      <a:lstStyle>
        <a:defPPr>
          <a:defRPr sz="1400" b="1" dirty="0" err="1" smtClean="0">
            <a:latin typeface="+mn-lt"/>
          </a:defRPr>
        </a:defPPr>
      </a:lstStyle>
    </a:txDef>
  </a:objectDefaults>
  <a:extraClrSchemeLst/>
  <a:extLst>
    <a:ext uri="{05A4C25C-085E-4340-85A3-A5531E510DB2}">
      <thm15:themeFamily xmlns:thm15="http://schemas.microsoft.com/office/thememl/2012/main" name="Presentation1" id="{20B93181-1CD8-5D4A-A291-B8308C808C6E}" vid="{B68E5A1B-6437-C146-ADDD-02B573EE19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CG color test palette">
      <a:dk1>
        <a:srgbClr val="005F9E"/>
      </a:dk1>
      <a:lt1>
        <a:srgbClr val="FFFFFF"/>
      </a:lt1>
      <a:dk2>
        <a:srgbClr val="009CDC"/>
      </a:dk2>
      <a:lt2>
        <a:srgbClr val="E3E1DC"/>
      </a:lt2>
      <a:accent1>
        <a:srgbClr val="005F9E"/>
      </a:accent1>
      <a:accent2>
        <a:srgbClr val="009CDC"/>
      </a:accent2>
      <a:accent3>
        <a:srgbClr val="00AEA9"/>
      </a:accent3>
      <a:accent4>
        <a:srgbClr val="B42573"/>
      </a:accent4>
      <a:accent5>
        <a:srgbClr val="554742"/>
      </a:accent5>
      <a:accent6>
        <a:srgbClr val="D5D0CA"/>
      </a:accent6>
      <a:hlink>
        <a:srgbClr val="0000FF"/>
      </a:hlink>
      <a:folHlink>
        <a:srgbClr val="FF00FF"/>
      </a:folHlink>
    </a:clrScheme>
    <a:fontScheme name="CG Preferred Fonts 2018">
      <a:majorFont>
        <a:latin typeface="AvenirNext LT Com Regular"/>
        <a:ea typeface=""/>
        <a:cs typeface=""/>
      </a:majorFont>
      <a:minorFont>
        <a:latin typeface="AvenirNext LT Com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3bdddaf-cbf3-4b1d-a078-750b6370b325" xsi:nil="true"/>
    <lcf76f155ced4ddcb4097134ff3c332f xmlns="e076eea4-3dbd-4cbb-9534-8269b804d38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50C826ED191043ACE6628DDF3E6AF8" ma:contentTypeVersion="13" ma:contentTypeDescription="Create a new document." ma:contentTypeScope="" ma:versionID="7aceb0763af38ab19b400a6e101f3d6b">
  <xsd:schema xmlns:xsd="http://www.w3.org/2001/XMLSchema" xmlns:xs="http://www.w3.org/2001/XMLSchema" xmlns:p="http://schemas.microsoft.com/office/2006/metadata/properties" xmlns:ns2="e076eea4-3dbd-4cbb-9534-8269b804d38f" xmlns:ns3="23bdddaf-cbf3-4b1d-a078-750b6370b325" targetNamespace="http://schemas.microsoft.com/office/2006/metadata/properties" ma:root="true" ma:fieldsID="9afb103448a3cbd19a6637cce0713278" ns2:_="" ns3:_="">
    <xsd:import namespace="e076eea4-3dbd-4cbb-9534-8269b804d38f"/>
    <xsd:import namespace="23bdddaf-cbf3-4b1d-a078-750b6370b32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76eea4-3dbd-4cbb-9534-8269b804d3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42c85e0-9014-473f-b2d5-b20670940c5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bdddaf-cbf3-4b1d-a078-750b6370b32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3b7e9c1-a69e-4224-9043-813d07c66fa3}" ma:internalName="TaxCatchAll" ma:showField="CatchAllData" ma:web="23bdddaf-cbf3-4b1d-a078-750b6370b3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0174AC-40F1-462E-BF1B-0524D2F7636C}">
  <ds:schemaRefs>
    <ds:schemaRef ds:uri="http://schemas.microsoft.com/sharepoint/v3/contenttype/forms"/>
  </ds:schemaRefs>
</ds:datastoreItem>
</file>

<file path=customXml/itemProps2.xml><?xml version="1.0" encoding="utf-8"?>
<ds:datastoreItem xmlns:ds="http://schemas.openxmlformats.org/officeDocument/2006/customXml" ds:itemID="{C43FB921-50B7-4423-A2D6-76FC7478F5A1}">
  <ds:schemaRefs>
    <ds:schemaRef ds:uri="http://www.w3.org/XML/1998/namespace"/>
    <ds:schemaRef ds:uri="http://purl.org/dc/dcmitype/"/>
    <ds:schemaRef ds:uri="http://purl.org/dc/terms/"/>
    <ds:schemaRef ds:uri="23bdddaf-cbf3-4b1d-a078-750b6370b325"/>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e076eea4-3dbd-4cbb-9534-8269b804d38f"/>
    <ds:schemaRef ds:uri="http://schemas.microsoft.com/office/2006/metadata/properties"/>
  </ds:schemaRefs>
</ds:datastoreItem>
</file>

<file path=customXml/itemProps3.xml><?xml version="1.0" encoding="utf-8"?>
<ds:datastoreItem xmlns:ds="http://schemas.openxmlformats.org/officeDocument/2006/customXml" ds:itemID="{D729DE8A-AD03-4A11-B629-452EDA53856D}">
  <ds:schemaRefs>
    <ds:schemaRef ds:uri="23bdddaf-cbf3-4b1d-a078-750b6370b325"/>
    <ds:schemaRef ds:uri="e076eea4-3dbd-4cbb-9534-8269b804d3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2026 CG Internal Template</Template>
  <TotalTime>902</TotalTime>
  <Words>7776</Words>
  <Application>Microsoft Macintosh PowerPoint</Application>
  <PresentationFormat>Widescreen</PresentationFormat>
  <Paragraphs>1186</Paragraphs>
  <Slides>22</Slides>
  <Notes>22</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22</vt:i4>
      </vt:variant>
    </vt:vector>
  </HeadingPairs>
  <TitlesOfParts>
    <vt:vector size="37" baseType="lpstr">
      <vt:lpstr>Aptos Display</vt:lpstr>
      <vt:lpstr>Capital Group Sans</vt:lpstr>
      <vt:lpstr>Arial</vt:lpstr>
      <vt:lpstr>AvenirNext LT Com</vt:lpstr>
      <vt:lpstr>Avenir Next LT Pro</vt:lpstr>
      <vt:lpstr>Aptos</vt:lpstr>
      <vt:lpstr>AvenirNext LT Com Medium</vt:lpstr>
      <vt:lpstr>AvenirNext LT Com Regular</vt:lpstr>
      <vt:lpstr>Wingdings</vt:lpstr>
      <vt:lpstr>AvenirNext LT Com Cn</vt:lpstr>
      <vt:lpstr>ProximaNova-Regular</vt:lpstr>
      <vt:lpstr>Capital Group Sans Light</vt:lpstr>
      <vt:lpstr>Arial Narrow</vt:lpstr>
      <vt:lpstr>2026 CG Internal Template</vt:lpstr>
      <vt:lpstr>Office Theme</vt:lpstr>
      <vt:lpstr>The case for active judgment:</vt:lpstr>
      <vt:lpstr>Opening Slide</vt:lpstr>
      <vt:lpstr>Passive market risks are stacked</vt:lpstr>
      <vt:lpstr>Market concentration </vt:lpstr>
      <vt:lpstr>Leadership rarely persists from decade </vt:lpstr>
      <vt:lpstr>U.S. and emerging markets (EM)</vt:lpstr>
      <vt:lpstr>AI cash crunch starting to appear</vt:lpstr>
      <vt:lpstr>AI opportunities are vast</vt:lpstr>
      <vt:lpstr>Passive investing is an active risk</vt:lpstr>
      <vt:lpstr>More investors are exposed to passive market risk</vt:lpstr>
      <vt:lpstr>Active management has historically outpaced when valuations soar</vt:lpstr>
      <vt:lpstr>Trade passive concentration for active conviction</vt:lpstr>
      <vt:lpstr>Trade passive concentration for active conviction</vt:lpstr>
      <vt:lpstr>Our funds have not often lagged their benchmarks</vt:lpstr>
      <vt:lpstr>How Capital Group has delivered</vt:lpstr>
      <vt:lpstr>Quote Martin Romo</vt:lpstr>
      <vt:lpstr>Investment results</vt:lpstr>
      <vt:lpstr>Investment results</vt:lpstr>
      <vt:lpstr>Index results</vt:lpstr>
      <vt:lpstr>Important information</vt:lpstr>
      <vt:lpstr>Important information (continued)</vt:lpstr>
      <vt:lpstr>Important information (continued)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case for active judgment: Investing through AI-driven market concentration, disruption and change</dc:title>
  <dc:subject/>
  <dc:creator>Capital Group</dc:creator>
  <cp:keywords>Concentration</cp:keywords>
  <dc:description/>
  <cp:lastModifiedBy>Frank Contreras Jr (FRJC)</cp:lastModifiedBy>
  <cp:revision>35</cp:revision>
  <cp:lastPrinted>2026-09-01T18:34:45Z</cp:lastPrinted>
  <dcterms:created xsi:type="dcterms:W3CDTF">2026-07-30T15:51:31Z</dcterms:created>
  <dcterms:modified xsi:type="dcterms:W3CDTF">2026-09-01T18:41:59Z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2000.00000000000</vt:lpwstr>
  </property>
  <property fmtid="{D5CDD505-2E9C-101B-9397-08002B2CF9AE}" pid="3" name="ContentTypeId">
    <vt:lpwstr>0x0101000350C826ED191043ACE6628DDF3E6AF8</vt:lpwstr>
  </property>
  <property fmtid="{D5CDD505-2E9C-101B-9397-08002B2CF9AE}" pid="4" name="MediaServiceImageTags">
    <vt:lpwstr/>
  </property>
</Properties>
</file>